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91"/>
  </p:notesMasterIdLst>
  <p:handoutMasterIdLst>
    <p:handoutMasterId r:id="rId92"/>
  </p:handoutMasterIdLst>
  <p:sldIdLst>
    <p:sldId id="256" r:id="rId2"/>
    <p:sldId id="257" r:id="rId3"/>
    <p:sldId id="259" r:id="rId4"/>
    <p:sldId id="321" r:id="rId5"/>
    <p:sldId id="260" r:id="rId6"/>
    <p:sldId id="265" r:id="rId7"/>
    <p:sldId id="323" r:id="rId8"/>
    <p:sldId id="333" r:id="rId9"/>
    <p:sldId id="267" r:id="rId10"/>
    <p:sldId id="270" r:id="rId11"/>
    <p:sldId id="271" r:id="rId12"/>
    <p:sldId id="342" r:id="rId13"/>
    <p:sldId id="325" r:id="rId14"/>
    <p:sldId id="272" r:id="rId15"/>
    <p:sldId id="324" r:id="rId16"/>
    <p:sldId id="273" r:id="rId17"/>
    <p:sldId id="274" r:id="rId18"/>
    <p:sldId id="331" r:id="rId19"/>
    <p:sldId id="332" r:id="rId20"/>
    <p:sldId id="343" r:id="rId21"/>
    <p:sldId id="336" r:id="rId22"/>
    <p:sldId id="275" r:id="rId23"/>
    <p:sldId id="276" r:id="rId24"/>
    <p:sldId id="277" r:id="rId25"/>
    <p:sldId id="334" r:id="rId26"/>
    <p:sldId id="278" r:id="rId27"/>
    <p:sldId id="279" r:id="rId28"/>
    <p:sldId id="280" r:id="rId29"/>
    <p:sldId id="281" r:id="rId30"/>
    <p:sldId id="335" r:id="rId31"/>
    <p:sldId id="282" r:id="rId32"/>
    <p:sldId id="283" r:id="rId33"/>
    <p:sldId id="327" r:id="rId34"/>
    <p:sldId id="337" r:id="rId35"/>
    <p:sldId id="285" r:id="rId36"/>
    <p:sldId id="286" r:id="rId37"/>
    <p:sldId id="288" r:id="rId38"/>
    <p:sldId id="289" r:id="rId39"/>
    <p:sldId id="290" r:id="rId40"/>
    <p:sldId id="291" r:id="rId41"/>
    <p:sldId id="341" r:id="rId42"/>
    <p:sldId id="295" r:id="rId43"/>
    <p:sldId id="296" r:id="rId44"/>
    <p:sldId id="297" r:id="rId45"/>
    <p:sldId id="298" r:id="rId46"/>
    <p:sldId id="299" r:id="rId47"/>
    <p:sldId id="338" r:id="rId48"/>
    <p:sldId id="326" r:id="rId49"/>
    <p:sldId id="300" r:id="rId50"/>
    <p:sldId id="301" r:id="rId51"/>
    <p:sldId id="329" r:id="rId52"/>
    <p:sldId id="304" r:id="rId53"/>
    <p:sldId id="305" r:id="rId54"/>
    <p:sldId id="306" r:id="rId55"/>
    <p:sldId id="308" r:id="rId56"/>
    <p:sldId id="309" r:id="rId57"/>
    <p:sldId id="311" r:id="rId58"/>
    <p:sldId id="312" r:id="rId59"/>
    <p:sldId id="313" r:id="rId60"/>
    <p:sldId id="314" r:id="rId61"/>
    <p:sldId id="339" r:id="rId62"/>
    <p:sldId id="316" r:id="rId63"/>
    <p:sldId id="317" r:id="rId64"/>
    <p:sldId id="318" r:id="rId65"/>
    <p:sldId id="310" r:id="rId66"/>
    <p:sldId id="320" r:id="rId67"/>
    <p:sldId id="328" r:id="rId68"/>
    <p:sldId id="340" r:id="rId69"/>
    <p:sldId id="349" r:id="rId70"/>
    <p:sldId id="350" r:id="rId71"/>
    <p:sldId id="351" r:id="rId72"/>
    <p:sldId id="352" r:id="rId73"/>
    <p:sldId id="353" r:id="rId74"/>
    <p:sldId id="355" r:id="rId75"/>
    <p:sldId id="356" r:id="rId76"/>
    <p:sldId id="354" r:id="rId77"/>
    <p:sldId id="357" r:id="rId78"/>
    <p:sldId id="359" r:id="rId79"/>
    <p:sldId id="358" r:id="rId80"/>
    <p:sldId id="361" r:id="rId81"/>
    <p:sldId id="362" r:id="rId82"/>
    <p:sldId id="348" r:id="rId83"/>
    <p:sldId id="363" r:id="rId84"/>
    <p:sldId id="364" r:id="rId85"/>
    <p:sldId id="365" r:id="rId86"/>
    <p:sldId id="380" r:id="rId87"/>
    <p:sldId id="344" r:id="rId88"/>
    <p:sldId id="345" r:id="rId89"/>
    <p:sldId id="347" r:id="rId90"/>
  </p:sldIdLst>
  <p:sldSz cx="9144000" cy="6858000" type="screen4x3"/>
  <p:notesSz cx="6797675" cy="9874250"/>
  <p:defaultTextStyle>
    <a:defPPr>
      <a:defRPr lang="en-US"/>
    </a:defPPr>
    <a:lvl1pPr algn="l" rtl="0" fontAlgn="base">
      <a:spcBef>
        <a:spcPct val="50000"/>
      </a:spcBef>
      <a:spcAft>
        <a:spcPct val="0"/>
      </a:spcAft>
      <a:buSzPct val="50000"/>
      <a:buFont typeface="Wingdings" pitchFamily="2" charset="2"/>
      <a:buChar char="n"/>
      <a:defRPr kumimoji="1" sz="2400" kern="1200">
        <a:solidFill>
          <a:schemeClr val="hlink"/>
        </a:solidFill>
        <a:latin typeface="Times New Roman" pitchFamily="18" charset="0"/>
        <a:ea typeface="新細明體" charset="-120"/>
        <a:cs typeface="+mn-cs"/>
      </a:defRPr>
    </a:lvl1pPr>
    <a:lvl2pPr marL="457200" algn="l" rtl="0" fontAlgn="base">
      <a:spcBef>
        <a:spcPct val="50000"/>
      </a:spcBef>
      <a:spcAft>
        <a:spcPct val="0"/>
      </a:spcAft>
      <a:buSzPct val="50000"/>
      <a:buFont typeface="Wingdings" pitchFamily="2" charset="2"/>
      <a:buChar char="n"/>
      <a:defRPr kumimoji="1" sz="2400" kern="1200">
        <a:solidFill>
          <a:schemeClr val="hlink"/>
        </a:solidFill>
        <a:latin typeface="Times New Roman" pitchFamily="18" charset="0"/>
        <a:ea typeface="新細明體" charset="-120"/>
        <a:cs typeface="+mn-cs"/>
      </a:defRPr>
    </a:lvl2pPr>
    <a:lvl3pPr marL="914400" algn="l" rtl="0" fontAlgn="base">
      <a:spcBef>
        <a:spcPct val="50000"/>
      </a:spcBef>
      <a:spcAft>
        <a:spcPct val="0"/>
      </a:spcAft>
      <a:buSzPct val="50000"/>
      <a:buFont typeface="Wingdings" pitchFamily="2" charset="2"/>
      <a:buChar char="n"/>
      <a:defRPr kumimoji="1" sz="2400" kern="1200">
        <a:solidFill>
          <a:schemeClr val="hlink"/>
        </a:solidFill>
        <a:latin typeface="Times New Roman" pitchFamily="18" charset="0"/>
        <a:ea typeface="新細明體" charset="-120"/>
        <a:cs typeface="+mn-cs"/>
      </a:defRPr>
    </a:lvl3pPr>
    <a:lvl4pPr marL="1371600" algn="l" rtl="0" fontAlgn="base">
      <a:spcBef>
        <a:spcPct val="50000"/>
      </a:spcBef>
      <a:spcAft>
        <a:spcPct val="0"/>
      </a:spcAft>
      <a:buSzPct val="50000"/>
      <a:buFont typeface="Wingdings" pitchFamily="2" charset="2"/>
      <a:buChar char="n"/>
      <a:defRPr kumimoji="1" sz="2400" kern="1200">
        <a:solidFill>
          <a:schemeClr val="hlink"/>
        </a:solidFill>
        <a:latin typeface="Times New Roman" pitchFamily="18" charset="0"/>
        <a:ea typeface="新細明體" charset="-120"/>
        <a:cs typeface="+mn-cs"/>
      </a:defRPr>
    </a:lvl4pPr>
    <a:lvl5pPr marL="1828800" algn="l" rtl="0" fontAlgn="base">
      <a:spcBef>
        <a:spcPct val="50000"/>
      </a:spcBef>
      <a:spcAft>
        <a:spcPct val="0"/>
      </a:spcAft>
      <a:buSzPct val="50000"/>
      <a:buFont typeface="Wingdings" pitchFamily="2" charset="2"/>
      <a:buChar char="n"/>
      <a:defRPr kumimoji="1" sz="2400" kern="1200">
        <a:solidFill>
          <a:schemeClr val="hlink"/>
        </a:solidFill>
        <a:latin typeface="Times New Roman" pitchFamily="18" charset="0"/>
        <a:ea typeface="新細明體" charset="-120"/>
        <a:cs typeface="+mn-cs"/>
      </a:defRPr>
    </a:lvl5pPr>
    <a:lvl6pPr marL="2286000" algn="l" defTabSz="914400" rtl="0" eaLnBrk="1" latinLnBrk="0" hangingPunct="1">
      <a:defRPr kumimoji="1" sz="2400" kern="1200">
        <a:solidFill>
          <a:schemeClr val="hlink"/>
        </a:solidFill>
        <a:latin typeface="Times New Roman" pitchFamily="18" charset="0"/>
        <a:ea typeface="新細明體" charset="-120"/>
        <a:cs typeface="+mn-cs"/>
      </a:defRPr>
    </a:lvl6pPr>
    <a:lvl7pPr marL="2743200" algn="l" defTabSz="914400" rtl="0" eaLnBrk="1" latinLnBrk="0" hangingPunct="1">
      <a:defRPr kumimoji="1" sz="2400" kern="1200">
        <a:solidFill>
          <a:schemeClr val="hlink"/>
        </a:solidFill>
        <a:latin typeface="Times New Roman" pitchFamily="18" charset="0"/>
        <a:ea typeface="新細明體" charset="-120"/>
        <a:cs typeface="+mn-cs"/>
      </a:defRPr>
    </a:lvl7pPr>
    <a:lvl8pPr marL="3200400" algn="l" defTabSz="914400" rtl="0" eaLnBrk="1" latinLnBrk="0" hangingPunct="1">
      <a:defRPr kumimoji="1" sz="2400" kern="1200">
        <a:solidFill>
          <a:schemeClr val="hlink"/>
        </a:solidFill>
        <a:latin typeface="Times New Roman" pitchFamily="18" charset="0"/>
        <a:ea typeface="新細明體" charset="-120"/>
        <a:cs typeface="+mn-cs"/>
      </a:defRPr>
    </a:lvl8pPr>
    <a:lvl9pPr marL="3657600" algn="l" defTabSz="914400" rtl="0" eaLnBrk="1" latinLnBrk="0" hangingPunct="1">
      <a:defRPr kumimoji="1" sz="2400" kern="1200">
        <a:solidFill>
          <a:schemeClr val="hlink"/>
        </a:solidFill>
        <a:latin typeface="Times New Roman"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6" autoAdjust="0"/>
    <p:restoredTop sz="94684" autoAdjust="0"/>
  </p:normalViewPr>
  <p:slideViewPr>
    <p:cSldViewPr>
      <p:cViewPr varScale="1">
        <p:scale>
          <a:sx n="56" d="100"/>
          <a:sy n="56" d="100"/>
        </p:scale>
        <p:origin x="27" y="329"/>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4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8" Type="http://schemas.openxmlformats.org/officeDocument/2006/relationships/slide" Target="slides/slide74.xml"/><Relationship Id="rId13" Type="http://schemas.openxmlformats.org/officeDocument/2006/relationships/slide" Target="slides/slide79.xml"/><Relationship Id="rId18" Type="http://schemas.openxmlformats.org/officeDocument/2006/relationships/slide" Target="slides/slide84.xml"/><Relationship Id="rId3" Type="http://schemas.openxmlformats.org/officeDocument/2006/relationships/slide" Target="slides/slide69.xml"/><Relationship Id="rId21" Type="http://schemas.openxmlformats.org/officeDocument/2006/relationships/slide" Target="slides/slide87.xml"/><Relationship Id="rId7" Type="http://schemas.openxmlformats.org/officeDocument/2006/relationships/slide" Target="slides/slide73.xml"/><Relationship Id="rId12" Type="http://schemas.openxmlformats.org/officeDocument/2006/relationships/slide" Target="slides/slide78.xml"/><Relationship Id="rId17" Type="http://schemas.openxmlformats.org/officeDocument/2006/relationships/slide" Target="slides/slide83.xml"/><Relationship Id="rId2" Type="http://schemas.openxmlformats.org/officeDocument/2006/relationships/slide" Target="slides/slide68.xml"/><Relationship Id="rId16" Type="http://schemas.openxmlformats.org/officeDocument/2006/relationships/slide" Target="slides/slide82.xml"/><Relationship Id="rId20" Type="http://schemas.openxmlformats.org/officeDocument/2006/relationships/slide" Target="slides/slide86.xml"/><Relationship Id="rId1" Type="http://schemas.openxmlformats.org/officeDocument/2006/relationships/slide" Target="slides/slide20.xml"/><Relationship Id="rId6" Type="http://schemas.openxmlformats.org/officeDocument/2006/relationships/slide" Target="slides/slide72.xml"/><Relationship Id="rId11" Type="http://schemas.openxmlformats.org/officeDocument/2006/relationships/slide" Target="slides/slide77.xml"/><Relationship Id="rId5" Type="http://schemas.openxmlformats.org/officeDocument/2006/relationships/slide" Target="slides/slide71.xml"/><Relationship Id="rId15" Type="http://schemas.openxmlformats.org/officeDocument/2006/relationships/slide" Target="slides/slide81.xml"/><Relationship Id="rId23" Type="http://schemas.openxmlformats.org/officeDocument/2006/relationships/slide" Target="slides/slide89.xml"/><Relationship Id="rId10" Type="http://schemas.openxmlformats.org/officeDocument/2006/relationships/slide" Target="slides/slide76.xml"/><Relationship Id="rId19" Type="http://schemas.openxmlformats.org/officeDocument/2006/relationships/slide" Target="slides/slide85.xml"/><Relationship Id="rId4" Type="http://schemas.openxmlformats.org/officeDocument/2006/relationships/slide" Target="slides/slide70.xml"/><Relationship Id="rId9" Type="http://schemas.openxmlformats.org/officeDocument/2006/relationships/slide" Target="slides/slide75.xml"/><Relationship Id="rId14" Type="http://schemas.openxmlformats.org/officeDocument/2006/relationships/slide" Target="slides/slide80.xml"/><Relationship Id="rId22"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3.wmf"/><Relationship Id="rId4" Type="http://schemas.openxmlformats.org/officeDocument/2006/relationships/image" Target="../media/image13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5" Type="http://schemas.openxmlformats.org/officeDocument/2006/relationships/image" Target="../media/image162.wmf"/><Relationship Id="rId4" Type="http://schemas.openxmlformats.org/officeDocument/2006/relationships/image" Target="../media/image16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image" Target="../media/image16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169.wmf"/><Relationship Id="rId4" Type="http://schemas.openxmlformats.org/officeDocument/2006/relationships/image" Target="../media/image16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4" Type="http://schemas.openxmlformats.org/officeDocument/2006/relationships/image" Target="../media/image173.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image" Target="../media/image182.wmf"/><Relationship Id="rId7" Type="http://schemas.openxmlformats.org/officeDocument/2006/relationships/image" Target="../media/image186.wmf"/><Relationship Id="rId12" Type="http://schemas.openxmlformats.org/officeDocument/2006/relationships/image" Target="../media/image191.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11" Type="http://schemas.openxmlformats.org/officeDocument/2006/relationships/image" Target="../media/image190.wmf"/><Relationship Id="rId5" Type="http://schemas.openxmlformats.org/officeDocument/2006/relationships/image" Target="../media/image184.wmf"/><Relationship Id="rId10" Type="http://schemas.openxmlformats.org/officeDocument/2006/relationships/image" Target="../media/image189.wmf"/><Relationship Id="rId4" Type="http://schemas.openxmlformats.org/officeDocument/2006/relationships/image" Target="../media/image183.wmf"/><Relationship Id="rId9" Type="http://schemas.openxmlformats.org/officeDocument/2006/relationships/image" Target="../media/image18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92.wmf"/><Relationship Id="rId4" Type="http://schemas.openxmlformats.org/officeDocument/2006/relationships/image" Target="../media/image19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 Id="rId4" Type="http://schemas.openxmlformats.org/officeDocument/2006/relationships/image" Target="../media/image199.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09.wmf"/><Relationship Id="rId3" Type="http://schemas.openxmlformats.org/officeDocument/2006/relationships/image" Target="../media/image204.wmf"/><Relationship Id="rId7" Type="http://schemas.openxmlformats.org/officeDocument/2006/relationships/image" Target="../media/image208.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207.wmf"/><Relationship Id="rId5" Type="http://schemas.openxmlformats.org/officeDocument/2006/relationships/image" Target="../media/image206.wmf"/><Relationship Id="rId4" Type="http://schemas.openxmlformats.org/officeDocument/2006/relationships/image" Target="../media/image205.wmf"/><Relationship Id="rId9" Type="http://schemas.openxmlformats.org/officeDocument/2006/relationships/image" Target="../media/image2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5" Type="http://schemas.openxmlformats.org/officeDocument/2006/relationships/image" Target="../media/image224.wmf"/><Relationship Id="rId4" Type="http://schemas.openxmlformats.org/officeDocument/2006/relationships/image" Target="../media/image223.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226.wmf"/><Relationship Id="rId1" Type="http://schemas.openxmlformats.org/officeDocument/2006/relationships/image" Target="../media/image225.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6" Type="http://schemas.openxmlformats.org/officeDocument/2006/relationships/image" Target="../media/image236.wmf"/><Relationship Id="rId5" Type="http://schemas.openxmlformats.org/officeDocument/2006/relationships/image" Target="../media/image235.wmf"/><Relationship Id="rId4" Type="http://schemas.openxmlformats.org/officeDocument/2006/relationships/image" Target="../media/image234.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 Id="rId5" Type="http://schemas.openxmlformats.org/officeDocument/2006/relationships/image" Target="../media/image230.wmf"/><Relationship Id="rId4" Type="http://schemas.openxmlformats.org/officeDocument/2006/relationships/image" Target="../media/image240.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 Id="rId5" Type="http://schemas.openxmlformats.org/officeDocument/2006/relationships/image" Target="../media/image248.wmf"/><Relationship Id="rId4" Type="http://schemas.openxmlformats.org/officeDocument/2006/relationships/image" Target="../media/image247.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4" Type="http://schemas.openxmlformats.org/officeDocument/2006/relationships/image" Target="../media/image258.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4" Type="http://schemas.openxmlformats.org/officeDocument/2006/relationships/image" Target="../media/image266.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image" Target="../media/image267.wmf"/><Relationship Id="rId1" Type="http://schemas.openxmlformats.org/officeDocument/2006/relationships/image" Target="../media/image26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1.wmf"/><Relationship Id="rId4" Type="http://schemas.openxmlformats.org/officeDocument/2006/relationships/image" Target="../media/image271.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73.wmf"/><Relationship Id="rId1" Type="http://schemas.openxmlformats.org/officeDocument/2006/relationships/image" Target="../media/image272.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74.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83.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5" Type="http://schemas.openxmlformats.org/officeDocument/2006/relationships/image" Target="../media/image289.wmf"/><Relationship Id="rId4" Type="http://schemas.openxmlformats.org/officeDocument/2006/relationships/image" Target="../media/image28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86.wmf"/><Relationship Id="rId1" Type="http://schemas.openxmlformats.org/officeDocument/2006/relationships/image" Target="../media/image290.wmf"/><Relationship Id="rId4" Type="http://schemas.openxmlformats.org/officeDocument/2006/relationships/image" Target="../media/image29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defTabSz="911225">
              <a:defRPr sz="1300">
                <a:ea typeface="新細明體" charset="-120"/>
              </a:defRPr>
            </a:lvl1pPr>
          </a:lstStyle>
          <a:p>
            <a:pPr>
              <a:defRPr/>
            </a:pPr>
            <a:endParaRPr lang="en-US" altLang="zh-TW"/>
          </a:p>
        </p:txBody>
      </p:sp>
      <p:sp>
        <p:nvSpPr>
          <p:cNvPr id="116739"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algn="r" defTabSz="911225">
              <a:defRPr sz="1300">
                <a:ea typeface="新細明體" charset="-120"/>
              </a:defRPr>
            </a:lvl1pPr>
          </a:lstStyle>
          <a:p>
            <a:pPr>
              <a:defRPr/>
            </a:pPr>
            <a:endParaRPr lang="en-US" altLang="zh-TW"/>
          </a:p>
        </p:txBody>
      </p:sp>
      <p:sp>
        <p:nvSpPr>
          <p:cNvPr id="116740" name="Rectangle 4"/>
          <p:cNvSpPr>
            <a:spLocks noGrp="1" noChangeArrowheads="1"/>
          </p:cNvSpPr>
          <p:nvPr>
            <p:ph type="ftr" sz="quarter" idx="2"/>
          </p:nvPr>
        </p:nvSpPr>
        <p:spPr bwMode="auto">
          <a:xfrm>
            <a:off x="0" y="9378950"/>
            <a:ext cx="2944813" cy="495300"/>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defTabSz="911225">
              <a:defRPr sz="1300">
                <a:ea typeface="新細明體" charset="-120"/>
              </a:defRPr>
            </a:lvl1pPr>
          </a:lstStyle>
          <a:p>
            <a:pPr>
              <a:defRPr/>
            </a:pPr>
            <a:endParaRPr lang="en-US" altLang="zh-TW"/>
          </a:p>
        </p:txBody>
      </p:sp>
      <p:sp>
        <p:nvSpPr>
          <p:cNvPr id="116741" name="Rectangle 5"/>
          <p:cNvSpPr>
            <a:spLocks noGrp="1" noChangeArrowheads="1"/>
          </p:cNvSpPr>
          <p:nvPr>
            <p:ph type="sldNum" sz="quarter" idx="3"/>
          </p:nvPr>
        </p:nvSpPr>
        <p:spPr bwMode="auto">
          <a:xfrm>
            <a:off x="3852863" y="9378950"/>
            <a:ext cx="2944812" cy="495300"/>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algn="r" defTabSz="911225">
              <a:defRPr sz="1300">
                <a:ea typeface="新細明體" charset="-120"/>
              </a:defRPr>
            </a:lvl1pPr>
          </a:lstStyle>
          <a:p>
            <a:pPr>
              <a:defRPr/>
            </a:pPr>
            <a:fld id="{A6CE5708-6078-48AD-9D0B-32041437FDCB}" type="slidenum">
              <a:rPr lang="zh-TW" altLang="en-US"/>
              <a:pPr>
                <a:defRPr/>
              </a:pPr>
              <a:t>‹#›</a:t>
            </a:fld>
            <a:endParaRPr lang="en-US" altLang="zh-TW"/>
          </a:p>
        </p:txBody>
      </p:sp>
    </p:spTree>
    <p:extLst>
      <p:ext uri="{BB962C8B-B14F-4D97-AF65-F5344CB8AC3E}">
        <p14:creationId xmlns:p14="http://schemas.microsoft.com/office/powerpoint/2010/main" val="371592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defTabSz="911225">
              <a:spcBef>
                <a:spcPct val="0"/>
              </a:spcBef>
              <a:buSzTx/>
              <a:buFontTx/>
              <a:buNone/>
              <a:defRPr sz="1300">
                <a:solidFill>
                  <a:schemeClr val="tx1"/>
                </a:solidFill>
                <a:ea typeface="新細明體" charset="-120"/>
              </a:defRPr>
            </a:lvl1pPr>
          </a:lstStyle>
          <a:p>
            <a:pPr>
              <a:defRPr/>
            </a:pPr>
            <a:endParaRPr lang="en-US" altLang="zh-TW"/>
          </a:p>
        </p:txBody>
      </p:sp>
      <p:sp>
        <p:nvSpPr>
          <p:cNvPr id="114691"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lvl1pPr algn="r" defTabSz="911225">
              <a:spcBef>
                <a:spcPct val="0"/>
              </a:spcBef>
              <a:buSzTx/>
              <a:buFontTx/>
              <a:buNone/>
              <a:defRPr sz="1300">
                <a:solidFill>
                  <a:schemeClr val="tx1"/>
                </a:solidFill>
                <a:ea typeface="新細明體" charset="-120"/>
              </a:defRPr>
            </a:lvl1pPr>
          </a:lstStyle>
          <a:p>
            <a:pPr>
              <a:defRPr/>
            </a:pPr>
            <a:endParaRPr lang="en-US" altLang="zh-TW"/>
          </a:p>
        </p:txBody>
      </p:sp>
      <p:sp>
        <p:nvSpPr>
          <p:cNvPr id="72708" name="Rectangle 4"/>
          <p:cNvSpPr>
            <a:spLocks noGrp="1" noRot="1" noChangeAspect="1" noChangeArrowheads="1" noTextEdit="1"/>
          </p:cNvSpPr>
          <p:nvPr>
            <p:ph type="sldImg" idx="2"/>
          </p:nvPr>
        </p:nvSpPr>
        <p:spPr bwMode="auto">
          <a:xfrm>
            <a:off x="928688" y="739775"/>
            <a:ext cx="4943475" cy="3706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5"/>
          <p:cNvSpPr>
            <a:spLocks noGrp="1" noChangeArrowheads="1"/>
          </p:cNvSpPr>
          <p:nvPr>
            <p:ph type="body" sz="quarter" idx="3"/>
          </p:nvPr>
        </p:nvSpPr>
        <p:spPr bwMode="auto">
          <a:xfrm>
            <a:off x="679450" y="4692650"/>
            <a:ext cx="5438775" cy="4441825"/>
          </a:xfrm>
          <a:prstGeom prst="rect">
            <a:avLst/>
          </a:prstGeom>
          <a:noFill/>
          <a:ln w="9525">
            <a:noFill/>
            <a:miter lim="800000"/>
            <a:headEnd/>
            <a:tailEnd/>
          </a:ln>
          <a:effectLst/>
        </p:spPr>
        <p:txBody>
          <a:bodyPr vert="horz" wrap="square" lIns="91137" tIns="45569" rIns="91137" bIns="4556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14694" name="Rectangle 6"/>
          <p:cNvSpPr>
            <a:spLocks noGrp="1" noChangeArrowheads="1"/>
          </p:cNvSpPr>
          <p:nvPr>
            <p:ph type="ftr" sz="quarter" idx="4"/>
          </p:nvPr>
        </p:nvSpPr>
        <p:spPr bwMode="auto">
          <a:xfrm>
            <a:off x="0" y="9375775"/>
            <a:ext cx="2944813" cy="496888"/>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defTabSz="911225">
              <a:spcBef>
                <a:spcPct val="0"/>
              </a:spcBef>
              <a:buSzTx/>
              <a:buFontTx/>
              <a:buNone/>
              <a:defRPr sz="1300">
                <a:solidFill>
                  <a:schemeClr val="tx1"/>
                </a:solidFill>
                <a:ea typeface="新細明體" charset="-120"/>
              </a:defRPr>
            </a:lvl1pPr>
          </a:lstStyle>
          <a:p>
            <a:pPr>
              <a:defRPr/>
            </a:pPr>
            <a:endParaRPr lang="en-US" altLang="zh-TW"/>
          </a:p>
        </p:txBody>
      </p:sp>
      <p:sp>
        <p:nvSpPr>
          <p:cNvPr id="114695" name="Rectangle 7"/>
          <p:cNvSpPr>
            <a:spLocks noGrp="1" noChangeArrowheads="1"/>
          </p:cNvSpPr>
          <p:nvPr>
            <p:ph type="sldNum" sz="quarter" idx="5"/>
          </p:nvPr>
        </p:nvSpPr>
        <p:spPr bwMode="auto">
          <a:xfrm>
            <a:off x="3849688" y="9375775"/>
            <a:ext cx="2946400" cy="496888"/>
          </a:xfrm>
          <a:prstGeom prst="rect">
            <a:avLst/>
          </a:prstGeom>
          <a:noFill/>
          <a:ln w="9525">
            <a:noFill/>
            <a:miter lim="800000"/>
            <a:headEnd/>
            <a:tailEnd/>
          </a:ln>
          <a:effectLst/>
        </p:spPr>
        <p:txBody>
          <a:bodyPr vert="horz" wrap="square" lIns="91137" tIns="45569" rIns="91137" bIns="45569" numCol="1" anchor="b" anchorCtr="0" compatLnSpc="1">
            <a:prstTxWarp prst="textNoShape">
              <a:avLst/>
            </a:prstTxWarp>
          </a:bodyPr>
          <a:lstStyle>
            <a:lvl1pPr algn="r" defTabSz="911225">
              <a:spcBef>
                <a:spcPct val="0"/>
              </a:spcBef>
              <a:buSzTx/>
              <a:buFontTx/>
              <a:buNone/>
              <a:defRPr sz="1300">
                <a:solidFill>
                  <a:schemeClr val="tx1"/>
                </a:solidFill>
                <a:ea typeface="新細明體" charset="-120"/>
              </a:defRPr>
            </a:lvl1pPr>
          </a:lstStyle>
          <a:p>
            <a:pPr>
              <a:defRPr/>
            </a:pPr>
            <a:fld id="{834D91EB-8BC5-436C-BEA4-FEA44CD5709E}" type="slidenum">
              <a:rPr lang="zh-TW" altLang="en-US"/>
              <a:pPr>
                <a:defRPr/>
              </a:pPr>
              <a:t>‹#›</a:t>
            </a:fld>
            <a:endParaRPr lang="en-US" altLang="zh-TW"/>
          </a:p>
        </p:txBody>
      </p:sp>
    </p:spTree>
    <p:extLst>
      <p:ext uri="{BB962C8B-B14F-4D97-AF65-F5344CB8AC3E}">
        <p14:creationId xmlns:p14="http://schemas.microsoft.com/office/powerpoint/2010/main" val="3961431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34D91EB-8BC5-436C-BEA4-FEA44CD5709E}" type="slidenum">
              <a:rPr lang="zh-TW" altLang="en-US" smtClean="0"/>
              <a:pPr>
                <a:defRPr/>
              </a:pPr>
              <a:t>14</a:t>
            </a:fld>
            <a:endParaRPr lang="en-US" altLang="zh-TW"/>
          </a:p>
        </p:txBody>
      </p:sp>
    </p:spTree>
    <p:extLst>
      <p:ext uri="{BB962C8B-B14F-4D97-AF65-F5344CB8AC3E}">
        <p14:creationId xmlns:p14="http://schemas.microsoft.com/office/powerpoint/2010/main" val="259900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a:ln/>
        </p:spPr>
      </p:sp>
      <p:sp>
        <p:nvSpPr>
          <p:cNvPr id="737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37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kumimoji="1" sz="2400">
                <a:solidFill>
                  <a:schemeClr val="hlink"/>
                </a:solidFill>
                <a:latin typeface="Times New Roman" pitchFamily="18" charset="0"/>
                <a:ea typeface="新細明體" charset="-120"/>
              </a:defRPr>
            </a:lvl1pPr>
            <a:lvl2pPr marL="742950" indent="-285750" defTabSz="911225" eaLnBrk="0" hangingPunct="0">
              <a:defRPr kumimoji="1" sz="2400">
                <a:solidFill>
                  <a:schemeClr val="hlink"/>
                </a:solidFill>
                <a:latin typeface="Times New Roman" pitchFamily="18" charset="0"/>
                <a:ea typeface="新細明體" charset="-120"/>
              </a:defRPr>
            </a:lvl2pPr>
            <a:lvl3pPr marL="1143000" indent="-228600" defTabSz="911225" eaLnBrk="0" hangingPunct="0">
              <a:defRPr kumimoji="1" sz="2400">
                <a:solidFill>
                  <a:schemeClr val="hlink"/>
                </a:solidFill>
                <a:latin typeface="Times New Roman" pitchFamily="18" charset="0"/>
                <a:ea typeface="新細明體" charset="-120"/>
              </a:defRPr>
            </a:lvl3pPr>
            <a:lvl4pPr marL="1600200" indent="-228600" defTabSz="911225" eaLnBrk="0" hangingPunct="0">
              <a:defRPr kumimoji="1" sz="2400">
                <a:solidFill>
                  <a:schemeClr val="hlink"/>
                </a:solidFill>
                <a:latin typeface="Times New Roman" pitchFamily="18" charset="0"/>
                <a:ea typeface="新細明體" charset="-120"/>
              </a:defRPr>
            </a:lvl4pPr>
            <a:lvl5pPr marL="2057400" indent="-228600" defTabSz="911225" eaLnBrk="0" hangingPunct="0">
              <a:defRPr kumimoji="1" sz="2400">
                <a:solidFill>
                  <a:schemeClr val="hlink"/>
                </a:solidFill>
                <a:latin typeface="Times New Roman" pitchFamily="18" charset="0"/>
                <a:ea typeface="新細明體" charset="-120"/>
              </a:defRPr>
            </a:lvl5pPr>
            <a:lvl6pPr marL="2514600" indent="-228600" defTabSz="911225"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defTabSz="911225"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defTabSz="911225"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defTabSz="911225"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fld id="{7C5EF793-EFA0-4B86-A7CE-A72F458DE56C}" type="slidenum">
              <a:rPr lang="zh-TW" altLang="en-US" sz="1300" smtClean="0">
                <a:solidFill>
                  <a:schemeClr val="tx1"/>
                </a:solidFill>
              </a:rPr>
              <a:pPr eaLnBrk="1" hangingPunct="1"/>
              <a:t>30</a:t>
            </a:fld>
            <a:endParaRPr lang="en-US" altLang="zh-TW" sz="1300">
              <a:solidFill>
                <a:schemeClr val="tx1"/>
              </a:solidFill>
            </a:endParaRPr>
          </a:p>
        </p:txBody>
      </p:sp>
    </p:spTree>
    <p:extLst>
      <p:ext uri="{BB962C8B-B14F-4D97-AF65-F5344CB8AC3E}">
        <p14:creationId xmlns:p14="http://schemas.microsoft.com/office/powerpoint/2010/main" val="178210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34D91EB-8BC5-436C-BEA4-FEA44CD5709E}" type="slidenum">
              <a:rPr lang="zh-TW" altLang="en-US" smtClean="0"/>
              <a:pPr>
                <a:defRPr/>
              </a:pPr>
              <a:t>42</a:t>
            </a:fld>
            <a:endParaRPr lang="en-US" altLang="zh-TW"/>
          </a:p>
        </p:txBody>
      </p:sp>
    </p:spTree>
    <p:extLst>
      <p:ext uri="{BB962C8B-B14F-4D97-AF65-F5344CB8AC3E}">
        <p14:creationId xmlns:p14="http://schemas.microsoft.com/office/powerpoint/2010/main" val="353112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2860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p>
          </p:txBody>
        </p:sp>
      </p:grpSp>
      <p:sp>
        <p:nvSpPr>
          <p:cNvPr id="107532" name="Rectangle 1036"/>
          <p:cNvSpPr>
            <a:spLocks noGrp="1" noChangeArrowheads="1"/>
          </p:cNvSpPr>
          <p:nvPr>
            <p:ph type="ctrTitle"/>
          </p:nvPr>
        </p:nvSpPr>
        <p:spPr>
          <a:xfrm>
            <a:off x="990600" y="2209800"/>
            <a:ext cx="7391400" cy="838200"/>
          </a:xfrm>
        </p:spPr>
        <p:txBody>
          <a:bodyPr/>
          <a:lstStyle>
            <a:lvl1pPr algn="ctr">
              <a:defRPr sz="3600"/>
            </a:lvl1pPr>
          </a:lstStyle>
          <a:p>
            <a:r>
              <a:rPr lang="zh-TW" altLang="en-US"/>
              <a:t>按一下以編輯母片</a:t>
            </a:r>
          </a:p>
        </p:txBody>
      </p:sp>
      <p:sp>
        <p:nvSpPr>
          <p:cNvPr id="107533" name="Rectangle 1037"/>
          <p:cNvSpPr>
            <a:spLocks noGrp="1" noChangeArrowheads="1"/>
          </p:cNvSpPr>
          <p:nvPr>
            <p:ph type="subTitle" idx="1"/>
          </p:nvPr>
        </p:nvSpPr>
        <p:spPr>
          <a:xfrm>
            <a:off x="1371600" y="3352800"/>
            <a:ext cx="6400800" cy="1066800"/>
          </a:xfrm>
        </p:spPr>
        <p:txBody>
          <a:bodyPr/>
          <a:lstStyle>
            <a:lvl1pPr marL="0" indent="0" algn="ctr">
              <a:buFont typeface="Wingdings" pitchFamily="2" charset="2"/>
              <a:buNone/>
              <a:defRPr sz="2800"/>
            </a:lvl1pPr>
          </a:lstStyle>
          <a:p>
            <a:r>
              <a:rPr lang="zh-TW" altLang="en-US"/>
              <a:t>按一下以編輯母片副標題樣式</a:t>
            </a:r>
          </a:p>
        </p:txBody>
      </p:sp>
      <p:sp>
        <p:nvSpPr>
          <p:cNvPr id="14" name="Rectangle 1040"/>
          <p:cNvSpPr>
            <a:spLocks noGrp="1" noChangeArrowheads="1"/>
          </p:cNvSpPr>
          <p:nvPr>
            <p:ph type="sldNum" sz="quarter" idx="10"/>
          </p:nvPr>
        </p:nvSpPr>
        <p:spPr/>
        <p:txBody>
          <a:bodyPr/>
          <a:lstStyle>
            <a:lvl1pPr>
              <a:defRPr/>
            </a:lvl1pPr>
          </a:lstStyle>
          <a:p>
            <a:pPr>
              <a:defRPr/>
            </a:pPr>
            <a:r>
              <a:rPr lang="en-US" altLang="zh-TW"/>
              <a:t>2.</a:t>
            </a:r>
            <a:fld id="{4F16CAEC-E7B3-4820-AAF7-7BB60FCEE912}" type="slidenum">
              <a:rPr lang="en-US" altLang="zh-TW"/>
              <a:pPr>
                <a:defRPr/>
              </a:pPr>
              <a:t>‹#›</a:t>
            </a:fld>
            <a:endParaRPr lang="en-US" altLang="zh-TW"/>
          </a:p>
        </p:txBody>
      </p:sp>
    </p:spTree>
    <p:extLst>
      <p:ext uri="{BB962C8B-B14F-4D97-AF65-F5344CB8AC3E}">
        <p14:creationId xmlns:p14="http://schemas.microsoft.com/office/powerpoint/2010/main" val="13829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t>2.</a:t>
            </a:r>
            <a:fld id="{D11720AD-DCDE-470C-A03C-2D6A220C8B3A}" type="slidenum">
              <a:rPr lang="en-US" altLang="zh-TW"/>
              <a:pPr>
                <a:defRPr/>
              </a:pPr>
              <a:t>‹#›</a:t>
            </a:fld>
            <a:endParaRPr lang="en-US" altLang="zh-TW"/>
          </a:p>
        </p:txBody>
      </p:sp>
    </p:spTree>
    <p:extLst>
      <p:ext uri="{BB962C8B-B14F-4D97-AF65-F5344CB8AC3E}">
        <p14:creationId xmlns:p14="http://schemas.microsoft.com/office/powerpoint/2010/main" val="30426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76200"/>
            <a:ext cx="1981200" cy="60563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76200"/>
            <a:ext cx="5791200" cy="60563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t>2.</a:t>
            </a:r>
            <a:fld id="{DE6356AB-10D3-4C84-8F44-E28711F9B001}" type="slidenum">
              <a:rPr lang="en-US" altLang="zh-TW"/>
              <a:pPr>
                <a:defRPr/>
              </a:pPr>
              <a:t>‹#›</a:t>
            </a:fld>
            <a:endParaRPr lang="en-US" altLang="zh-TW"/>
          </a:p>
        </p:txBody>
      </p:sp>
    </p:spTree>
    <p:extLst>
      <p:ext uri="{BB962C8B-B14F-4D97-AF65-F5344CB8AC3E}">
        <p14:creationId xmlns:p14="http://schemas.microsoft.com/office/powerpoint/2010/main" val="351724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t>2.</a:t>
            </a:r>
            <a:fld id="{DCE9B439-89DD-40ED-B352-6199680922B9}" type="slidenum">
              <a:rPr lang="en-US" altLang="zh-TW"/>
              <a:pPr>
                <a:defRPr/>
              </a:pPr>
              <a:t>‹#›</a:t>
            </a:fld>
            <a:endParaRPr lang="en-US" altLang="zh-TW"/>
          </a:p>
        </p:txBody>
      </p:sp>
    </p:spTree>
    <p:extLst>
      <p:ext uri="{BB962C8B-B14F-4D97-AF65-F5344CB8AC3E}">
        <p14:creationId xmlns:p14="http://schemas.microsoft.com/office/powerpoint/2010/main" val="243571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ltLang="zh-TW"/>
              <a:t>2.</a:t>
            </a:r>
            <a:fld id="{5FBEA987-E943-4C3F-8496-BDA5EB9F30DF}" type="slidenum">
              <a:rPr lang="en-US" altLang="zh-TW"/>
              <a:pPr>
                <a:defRPr/>
              </a:pPr>
              <a:t>‹#›</a:t>
            </a:fld>
            <a:endParaRPr lang="en-US" altLang="zh-TW"/>
          </a:p>
        </p:txBody>
      </p:sp>
    </p:spTree>
    <p:extLst>
      <p:ext uri="{BB962C8B-B14F-4D97-AF65-F5344CB8AC3E}">
        <p14:creationId xmlns:p14="http://schemas.microsoft.com/office/powerpoint/2010/main" val="238913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914400"/>
            <a:ext cx="388620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6800" y="914400"/>
            <a:ext cx="388620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t>2.</a:t>
            </a:r>
            <a:fld id="{29B2331B-2C6A-4034-AD7A-B23108CCF521}" type="slidenum">
              <a:rPr lang="en-US" altLang="zh-TW"/>
              <a:pPr>
                <a:defRPr/>
              </a:pPr>
              <a:t>‹#›</a:t>
            </a:fld>
            <a:endParaRPr lang="en-US" altLang="zh-TW"/>
          </a:p>
        </p:txBody>
      </p:sp>
    </p:spTree>
    <p:extLst>
      <p:ext uri="{BB962C8B-B14F-4D97-AF65-F5344CB8AC3E}">
        <p14:creationId xmlns:p14="http://schemas.microsoft.com/office/powerpoint/2010/main" val="185676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
          <p:cNvSpPr>
            <a:spLocks noGrp="1" noChangeArrowheads="1"/>
          </p:cNvSpPr>
          <p:nvPr>
            <p:ph type="sldNum" sz="quarter" idx="10"/>
          </p:nvPr>
        </p:nvSpPr>
        <p:spPr>
          <a:ln/>
        </p:spPr>
        <p:txBody>
          <a:bodyPr/>
          <a:lstStyle>
            <a:lvl1pPr>
              <a:defRPr/>
            </a:lvl1pPr>
          </a:lstStyle>
          <a:p>
            <a:pPr>
              <a:defRPr/>
            </a:pPr>
            <a:r>
              <a:rPr lang="en-US" altLang="zh-TW"/>
              <a:t>2.</a:t>
            </a:r>
            <a:fld id="{F8B76E48-5EC6-46AA-ABF7-C77C2F2AE007}" type="slidenum">
              <a:rPr lang="en-US" altLang="zh-TW"/>
              <a:pPr>
                <a:defRPr/>
              </a:pPr>
              <a:t>‹#›</a:t>
            </a:fld>
            <a:endParaRPr lang="en-US" altLang="zh-TW"/>
          </a:p>
        </p:txBody>
      </p:sp>
    </p:spTree>
    <p:extLst>
      <p:ext uri="{BB962C8B-B14F-4D97-AF65-F5344CB8AC3E}">
        <p14:creationId xmlns:p14="http://schemas.microsoft.com/office/powerpoint/2010/main" val="71643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
          <p:cNvSpPr>
            <a:spLocks noGrp="1" noChangeArrowheads="1"/>
          </p:cNvSpPr>
          <p:nvPr>
            <p:ph type="sldNum" sz="quarter" idx="10"/>
          </p:nvPr>
        </p:nvSpPr>
        <p:spPr>
          <a:ln/>
        </p:spPr>
        <p:txBody>
          <a:bodyPr/>
          <a:lstStyle>
            <a:lvl1pPr>
              <a:defRPr/>
            </a:lvl1pPr>
          </a:lstStyle>
          <a:p>
            <a:pPr>
              <a:defRPr/>
            </a:pPr>
            <a:r>
              <a:rPr lang="en-US" altLang="zh-TW"/>
              <a:t>2.</a:t>
            </a:r>
            <a:fld id="{14EE02F0-D269-48AF-9088-DD1974E2DFCD}" type="slidenum">
              <a:rPr lang="en-US" altLang="zh-TW"/>
              <a:pPr>
                <a:defRPr/>
              </a:pPr>
              <a:t>‹#›</a:t>
            </a:fld>
            <a:endParaRPr lang="en-US" altLang="zh-TW"/>
          </a:p>
        </p:txBody>
      </p:sp>
    </p:spTree>
    <p:extLst>
      <p:ext uri="{BB962C8B-B14F-4D97-AF65-F5344CB8AC3E}">
        <p14:creationId xmlns:p14="http://schemas.microsoft.com/office/powerpoint/2010/main" val="9152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ltLang="zh-TW"/>
              <a:t>2.</a:t>
            </a:r>
            <a:fld id="{B1126C18-AC46-4D9B-BC7A-CFD1F1651636}" type="slidenum">
              <a:rPr lang="en-US" altLang="zh-TW"/>
              <a:pPr>
                <a:defRPr/>
              </a:pPr>
              <a:t>‹#›</a:t>
            </a:fld>
            <a:endParaRPr lang="en-US" altLang="zh-TW"/>
          </a:p>
        </p:txBody>
      </p:sp>
    </p:spTree>
    <p:extLst>
      <p:ext uri="{BB962C8B-B14F-4D97-AF65-F5344CB8AC3E}">
        <p14:creationId xmlns:p14="http://schemas.microsoft.com/office/powerpoint/2010/main" val="95425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t>2.</a:t>
            </a:r>
            <a:fld id="{35A20101-FEBE-427E-AD54-978024463F89}" type="slidenum">
              <a:rPr lang="en-US" altLang="zh-TW"/>
              <a:pPr>
                <a:defRPr/>
              </a:pPr>
              <a:t>‹#›</a:t>
            </a:fld>
            <a:endParaRPr lang="en-US" altLang="zh-TW"/>
          </a:p>
        </p:txBody>
      </p:sp>
    </p:spTree>
    <p:extLst>
      <p:ext uri="{BB962C8B-B14F-4D97-AF65-F5344CB8AC3E}">
        <p14:creationId xmlns:p14="http://schemas.microsoft.com/office/powerpoint/2010/main" val="45904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sldNum" sz="quarter" idx="10"/>
          </p:nvPr>
        </p:nvSpPr>
        <p:spPr>
          <a:ln/>
        </p:spPr>
        <p:txBody>
          <a:bodyPr/>
          <a:lstStyle>
            <a:lvl1pPr>
              <a:defRPr/>
            </a:lvl1pPr>
          </a:lstStyle>
          <a:p>
            <a:pPr>
              <a:defRPr/>
            </a:pPr>
            <a:r>
              <a:rPr lang="en-US" altLang="zh-TW"/>
              <a:t>2.</a:t>
            </a:r>
            <a:fld id="{67384502-96FB-400A-B06B-D7CC737549C4}" type="slidenum">
              <a:rPr lang="en-US" altLang="zh-TW"/>
              <a:pPr>
                <a:defRPr/>
              </a:pPr>
              <a:t>‹#›</a:t>
            </a:fld>
            <a:endParaRPr lang="en-US" altLang="zh-TW"/>
          </a:p>
        </p:txBody>
      </p:sp>
    </p:spTree>
    <p:extLst>
      <p:ext uri="{BB962C8B-B14F-4D97-AF65-F5344CB8AC3E}">
        <p14:creationId xmlns:p14="http://schemas.microsoft.com/office/powerpoint/2010/main" val="32460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gray">
          <a:xfrm>
            <a:off x="457200" y="762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spcBef>
                <a:spcPct val="0"/>
              </a:spcBef>
              <a:buSzTx/>
              <a:buFontTx/>
              <a:buNone/>
              <a:defRPr/>
            </a:pPr>
            <a:endParaRPr lang="zh-TW" altLang="en-US">
              <a:solidFill>
                <a:schemeClr val="tx1"/>
              </a:solidFill>
              <a:latin typeface="Tahoma" pitchFamily="34" charset="0"/>
            </a:endParaRPr>
          </a:p>
        </p:txBody>
      </p:sp>
      <p:sp>
        <p:nvSpPr>
          <p:cNvPr id="61443" name="Rectangle 3"/>
          <p:cNvSpPr>
            <a:spLocks noGrp="1" noChangeArrowheads="1"/>
          </p:cNvSpPr>
          <p:nvPr>
            <p:ph type="title"/>
          </p:nvPr>
        </p:nvSpPr>
        <p:spPr bwMode="auto">
          <a:xfrm>
            <a:off x="838200" y="76200"/>
            <a:ext cx="79248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61444" name="Rectangle 4"/>
          <p:cNvSpPr>
            <a:spLocks noGrp="1" noChangeArrowheads="1"/>
          </p:cNvSpPr>
          <p:nvPr>
            <p:ph type="body" idx="1"/>
          </p:nvPr>
        </p:nvSpPr>
        <p:spPr bwMode="auto">
          <a:xfrm>
            <a:off x="838200" y="914400"/>
            <a:ext cx="79248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p:txBody>
      </p:sp>
      <p:sp>
        <p:nvSpPr>
          <p:cNvPr id="106503" name="Rectangle 7"/>
          <p:cNvSpPr>
            <a:spLocks noGrp="1" noChangeArrowheads="1"/>
          </p:cNvSpPr>
          <p:nvPr>
            <p:ph type="sldNum" sz="quarter" idx="4"/>
          </p:nvPr>
        </p:nvSpPr>
        <p:spPr bwMode="auto">
          <a:xfrm>
            <a:off x="8572500" y="6572250"/>
            <a:ext cx="571500" cy="314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kumimoji="0" sz="1400">
                <a:solidFill>
                  <a:schemeClr val="bg2"/>
                </a:solidFill>
                <a:ea typeface="新細明體" charset="-120"/>
              </a:defRPr>
            </a:lvl1pPr>
          </a:lstStyle>
          <a:p>
            <a:pPr>
              <a:defRPr/>
            </a:pPr>
            <a:r>
              <a:rPr lang="en-US" altLang="zh-TW"/>
              <a:t>2.</a:t>
            </a:r>
            <a:fld id="{B7DBA92E-16AA-45FB-8FD1-8ABC074612F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82"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p:titleStyle>
    <p:body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1.wmf"/><Relationship Id="rId5" Type="http://schemas.openxmlformats.org/officeDocument/2006/relationships/oleObject" Target="../embeddings/oleObject41.bin"/><Relationship Id="rId4" Type="http://schemas.openxmlformats.org/officeDocument/2006/relationships/image" Target="../media/image40.wmf"/></Relationships>
</file>

<file path=ppt/slides/_rels/slide11.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8.bin"/><Relationship Id="rId18" Type="http://schemas.openxmlformats.org/officeDocument/2006/relationships/image" Target="../media/image50.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7.wmf"/><Relationship Id="rId17" Type="http://schemas.openxmlformats.org/officeDocument/2006/relationships/oleObject" Target="../embeddings/oleObject50.bin"/><Relationship Id="rId2" Type="http://schemas.openxmlformats.org/officeDocument/2006/relationships/slideLayout" Target="../slideLayouts/slideLayout7.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46.wmf"/><Relationship Id="rId19" Type="http://schemas.openxmlformats.org/officeDocument/2006/relationships/oleObject" Target="../embeddings/oleObject51.bin"/><Relationship Id="rId4" Type="http://schemas.openxmlformats.org/officeDocument/2006/relationships/image" Target="../media/image43.wmf"/><Relationship Id="rId9" Type="http://schemas.openxmlformats.org/officeDocument/2006/relationships/oleObject" Target="../embeddings/oleObject46.bin"/><Relationship Id="rId1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53.bin"/><Relationship Id="rId4" Type="http://schemas.openxmlformats.org/officeDocument/2006/relationships/image" Target="../media/image5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image" Target="../media/image55.wmf"/><Relationship Id="rId4" Type="http://schemas.openxmlformats.org/officeDocument/2006/relationships/oleObject" Target="../embeddings/oleObject5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59.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6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6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4.wmf"/><Relationship Id="rId5" Type="http://schemas.openxmlformats.org/officeDocument/2006/relationships/oleObject" Target="../embeddings/oleObject64.bin"/><Relationship Id="rId4" Type="http://schemas.openxmlformats.org/officeDocument/2006/relationships/image" Target="../media/image6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65.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68.bin"/><Relationship Id="rId4" Type="http://schemas.openxmlformats.org/officeDocument/2006/relationships/image" Target="../media/image6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0.wmf"/><Relationship Id="rId5" Type="http://schemas.openxmlformats.org/officeDocument/2006/relationships/oleObject" Target="../embeddings/oleObject70.bin"/><Relationship Id="rId4" Type="http://schemas.openxmlformats.org/officeDocument/2006/relationships/image" Target="../media/image69.wmf"/></Relationships>
</file>

<file path=ppt/slides/_rels/slide23.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6.bin"/><Relationship Id="rId18" Type="http://schemas.openxmlformats.org/officeDocument/2006/relationships/oleObject" Target="../embeddings/oleObject79.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75.wmf"/><Relationship Id="rId17" Type="http://schemas.openxmlformats.org/officeDocument/2006/relationships/oleObject" Target="../embeddings/oleObject78.bin"/><Relationship Id="rId2" Type="http://schemas.openxmlformats.org/officeDocument/2006/relationships/slideLayout" Target="../slideLayouts/slideLayout7.xml"/><Relationship Id="rId16" Type="http://schemas.openxmlformats.org/officeDocument/2006/relationships/image" Target="../media/image77.wmf"/><Relationship Id="rId1" Type="http://schemas.openxmlformats.org/officeDocument/2006/relationships/vmlDrawing" Target="../drawings/vmlDrawing21.vml"/><Relationship Id="rId6" Type="http://schemas.openxmlformats.org/officeDocument/2006/relationships/image" Target="../media/image72.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74.wmf"/><Relationship Id="rId19" Type="http://schemas.openxmlformats.org/officeDocument/2006/relationships/image" Target="../media/image78.wmf"/><Relationship Id="rId4" Type="http://schemas.openxmlformats.org/officeDocument/2006/relationships/image" Target="../media/image71.wmf"/><Relationship Id="rId9" Type="http://schemas.openxmlformats.org/officeDocument/2006/relationships/oleObject" Target="../embeddings/oleObject74.bin"/><Relationship Id="rId14" Type="http://schemas.openxmlformats.org/officeDocument/2006/relationships/image" Target="../media/image76.wmf"/></Relationships>
</file>

<file path=ppt/slides/_rels/slide2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0.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3.bin"/></Relationships>
</file>

<file path=ppt/slides/_rels/slide2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5.wmf"/><Relationship Id="rId5" Type="http://schemas.openxmlformats.org/officeDocument/2006/relationships/oleObject" Target="../embeddings/oleObject86.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88.bin"/></Relationships>
</file>

<file path=ppt/slides/_rels/slide26.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89.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92.bin"/><Relationship Id="rId14" Type="http://schemas.openxmlformats.org/officeDocument/2006/relationships/image" Target="../media/image93.wmf"/></Relationships>
</file>

<file path=ppt/slides/_rels/slide27.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100.bin"/><Relationship Id="rId18" Type="http://schemas.openxmlformats.org/officeDocument/2006/relationships/image" Target="../media/image101.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98.wmf"/><Relationship Id="rId17" Type="http://schemas.openxmlformats.org/officeDocument/2006/relationships/oleObject" Target="../embeddings/oleObject102.bin"/><Relationship Id="rId2" Type="http://schemas.openxmlformats.org/officeDocument/2006/relationships/slideLayout" Target="../slideLayouts/slideLayout7.xml"/><Relationship Id="rId16" Type="http://schemas.openxmlformats.org/officeDocument/2006/relationships/image" Target="../media/image100.wmf"/><Relationship Id="rId1" Type="http://schemas.openxmlformats.org/officeDocument/2006/relationships/vmlDrawing" Target="../drawings/vmlDrawing25.vml"/><Relationship Id="rId6" Type="http://schemas.openxmlformats.org/officeDocument/2006/relationships/image" Target="../media/image95.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98.bin"/><Relationship Id="rId14" Type="http://schemas.openxmlformats.org/officeDocument/2006/relationships/image" Target="../media/image99.wmf"/></Relationships>
</file>

<file path=ppt/slides/_rels/slide28.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8.bin"/><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6.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03.wmf"/><Relationship Id="rId11" Type="http://schemas.openxmlformats.org/officeDocument/2006/relationships/oleObject" Target="../embeddings/oleObject107.bin"/><Relationship Id="rId5" Type="http://schemas.openxmlformats.org/officeDocument/2006/relationships/oleObject" Target="../embeddings/oleObject104.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6.bin"/><Relationship Id="rId14" Type="http://schemas.openxmlformats.org/officeDocument/2006/relationships/image" Target="../media/image107.wmf"/></Relationships>
</file>

<file path=ppt/slides/_rels/slide29.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2.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9.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12.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13.wmf"/><Relationship Id="rId4" Type="http://schemas.openxmlformats.org/officeDocument/2006/relationships/oleObject" Target="../embeddings/oleObject114.bin"/></Relationships>
</file>

<file path=ppt/slides/_rels/slide31.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15.wmf"/><Relationship Id="rId5" Type="http://schemas.openxmlformats.org/officeDocument/2006/relationships/oleObject" Target="../embeddings/oleObject116.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8.bin"/></Relationships>
</file>

<file path=ppt/slides/_rels/slide32.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22.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19.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2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24.wmf"/><Relationship Id="rId5" Type="http://schemas.openxmlformats.org/officeDocument/2006/relationships/oleObject" Target="../embeddings/oleObject125.bin"/><Relationship Id="rId4" Type="http://schemas.openxmlformats.org/officeDocument/2006/relationships/image" Target="../media/image123.wmf"/></Relationships>
</file>

<file path=ppt/slides/_rels/slide35.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26.bin"/><Relationship Id="rId7"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6.wmf"/><Relationship Id="rId5" Type="http://schemas.openxmlformats.org/officeDocument/2006/relationships/oleObject" Target="../embeddings/oleObject127.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29.bin"/></Relationships>
</file>

<file path=ppt/slides/_rels/slide36.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33.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30.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33.bin"/></Relationships>
</file>

<file path=ppt/slides/_rels/slide37.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35.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138.bin"/><Relationship Id="rId14" Type="http://schemas.openxmlformats.org/officeDocument/2006/relationships/image" Target="../media/image139.wmf"/></Relationships>
</file>

<file path=ppt/slides/_rels/slide38.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41.bin"/><Relationship Id="rId7"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41.wmf"/><Relationship Id="rId5" Type="http://schemas.openxmlformats.org/officeDocument/2006/relationships/oleObject" Target="../embeddings/oleObject142.bin"/><Relationship Id="rId4" Type="http://schemas.openxmlformats.org/officeDocument/2006/relationships/image" Target="../media/image140.wmf"/></Relationships>
</file>

<file path=ppt/slides/_rels/slide39.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149.bin"/><Relationship Id="rId3" Type="http://schemas.openxmlformats.org/officeDocument/2006/relationships/oleObject" Target="../embeddings/oleObject144.bin"/><Relationship Id="rId7" Type="http://schemas.openxmlformats.org/officeDocument/2006/relationships/oleObject" Target="../embeddings/oleObject146.bin"/><Relationship Id="rId12" Type="http://schemas.openxmlformats.org/officeDocument/2006/relationships/image" Target="../media/image147.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44.wmf"/><Relationship Id="rId11" Type="http://schemas.openxmlformats.org/officeDocument/2006/relationships/oleObject" Target="../embeddings/oleObject148.bin"/><Relationship Id="rId5" Type="http://schemas.openxmlformats.org/officeDocument/2006/relationships/oleObject" Target="../embeddings/oleObject145.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47.bin"/><Relationship Id="rId14" Type="http://schemas.openxmlformats.org/officeDocument/2006/relationships/image" Target="../media/image148.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10.bin"/><Relationship Id="rId14" Type="http://schemas.openxmlformats.org/officeDocument/2006/relationships/image" Target="../media/image12.wmf"/></Relationships>
</file>

<file path=ppt/slides/_rels/slide40.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153.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50.wmf"/><Relationship Id="rId11" Type="http://schemas.openxmlformats.org/officeDocument/2006/relationships/oleObject" Target="../embeddings/oleObject154.bin"/><Relationship Id="rId5" Type="http://schemas.openxmlformats.org/officeDocument/2006/relationships/oleObject" Target="../embeddings/oleObject151.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53.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notesSlide" Target="../notesSlides/notesSlide3.xml"/><Relationship Id="rId7" Type="http://schemas.openxmlformats.org/officeDocument/2006/relationships/image" Target="../media/image155.wmf"/><Relationship Id="rId12" Type="http://schemas.openxmlformats.org/officeDocument/2006/relationships/image" Target="../media/image158.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156.bin"/><Relationship Id="rId11" Type="http://schemas.openxmlformats.org/officeDocument/2006/relationships/image" Target="../media/image157.wmf"/><Relationship Id="rId5" Type="http://schemas.openxmlformats.org/officeDocument/2006/relationships/image" Target="../media/image154.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156.wmf"/></Relationships>
</file>

<file path=ppt/slides/_rels/slide43.xml.rels><?xml version="1.0" encoding="UTF-8" standalone="yes"?>
<Relationships xmlns="http://schemas.openxmlformats.org/package/2006/relationships"><Relationship Id="rId8" Type="http://schemas.openxmlformats.org/officeDocument/2006/relationships/image" Target="../media/image160.wmf"/><Relationship Id="rId3" Type="http://schemas.openxmlformats.org/officeDocument/2006/relationships/oleObject" Target="../embeddings/oleObject159.bin"/><Relationship Id="rId7" Type="http://schemas.openxmlformats.org/officeDocument/2006/relationships/oleObject" Target="../embeddings/oleObject161.bin"/><Relationship Id="rId12" Type="http://schemas.openxmlformats.org/officeDocument/2006/relationships/image" Target="../media/image162.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59.w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61.wmf"/><Relationship Id="rId4" Type="http://schemas.openxmlformats.org/officeDocument/2006/relationships/image" Target="../media/image158.wmf"/><Relationship Id="rId9" Type="http://schemas.openxmlformats.org/officeDocument/2006/relationships/oleObject" Target="../embeddings/oleObject16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64.emf"/><Relationship Id="rId5" Type="http://schemas.openxmlformats.org/officeDocument/2006/relationships/oleObject" Target="../embeddings/oleObject165.bin"/><Relationship Id="rId4" Type="http://schemas.openxmlformats.org/officeDocument/2006/relationships/image" Target="../media/image163.wmf"/></Relationships>
</file>

<file path=ppt/slides/_rels/slide45.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6.bin"/><Relationship Id="rId7" Type="http://schemas.openxmlformats.org/officeDocument/2006/relationships/oleObject" Target="../embeddings/oleObject168.bin"/><Relationship Id="rId12" Type="http://schemas.openxmlformats.org/officeDocument/2006/relationships/image" Target="../media/image169.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66.wmf"/><Relationship Id="rId11" Type="http://schemas.openxmlformats.org/officeDocument/2006/relationships/oleObject" Target="../embeddings/oleObject170.bin"/><Relationship Id="rId5" Type="http://schemas.openxmlformats.org/officeDocument/2006/relationships/oleObject" Target="../embeddings/oleObject167.bin"/><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69.bin"/></Relationships>
</file>

<file path=ppt/slides/_rels/slide46.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oleObject" Target="../embeddings/oleObject171.bin"/><Relationship Id="rId7" Type="http://schemas.openxmlformats.org/officeDocument/2006/relationships/oleObject" Target="../embeddings/oleObject173.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71.wmf"/><Relationship Id="rId5" Type="http://schemas.openxmlformats.org/officeDocument/2006/relationships/oleObject" Target="../embeddings/oleObject172.bin"/><Relationship Id="rId10" Type="http://schemas.openxmlformats.org/officeDocument/2006/relationships/image" Target="../media/image173.wmf"/><Relationship Id="rId4" Type="http://schemas.openxmlformats.org/officeDocument/2006/relationships/image" Target="../media/image170.wmf"/><Relationship Id="rId9" Type="http://schemas.openxmlformats.org/officeDocument/2006/relationships/oleObject" Target="../embeddings/oleObject174.bin"/></Relationships>
</file>

<file path=ppt/slides/_rels/slide47.x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oleObject" Target="../embeddings/oleObject175.bin"/><Relationship Id="rId7"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75.wmf"/><Relationship Id="rId5" Type="http://schemas.openxmlformats.org/officeDocument/2006/relationships/oleObject" Target="../embeddings/oleObject176.bin"/><Relationship Id="rId4" Type="http://schemas.openxmlformats.org/officeDocument/2006/relationships/image" Target="../media/image17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oleObject" Target="../embeddings/oleObject178.bin"/><Relationship Id="rId7" Type="http://schemas.openxmlformats.org/officeDocument/2006/relationships/oleObject" Target="../embeddings/oleObject180.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178.wmf"/><Relationship Id="rId5" Type="http://schemas.openxmlformats.org/officeDocument/2006/relationships/oleObject" Target="../embeddings/oleObject179.bin"/><Relationship Id="rId4" Type="http://schemas.openxmlformats.org/officeDocument/2006/relationships/image" Target="../media/image177.wmf"/></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6.bin"/></Relationships>
</file>

<file path=ppt/slides/_rels/slide50.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186.bin"/><Relationship Id="rId18" Type="http://schemas.openxmlformats.org/officeDocument/2006/relationships/image" Target="../media/image187.wmf"/><Relationship Id="rId26" Type="http://schemas.openxmlformats.org/officeDocument/2006/relationships/image" Target="../media/image191.wmf"/><Relationship Id="rId3" Type="http://schemas.openxmlformats.org/officeDocument/2006/relationships/oleObject" Target="../embeddings/oleObject181.bin"/><Relationship Id="rId21" Type="http://schemas.openxmlformats.org/officeDocument/2006/relationships/oleObject" Target="../embeddings/oleObject190.bin"/><Relationship Id="rId7" Type="http://schemas.openxmlformats.org/officeDocument/2006/relationships/oleObject" Target="../embeddings/oleObject183.bin"/><Relationship Id="rId12" Type="http://schemas.openxmlformats.org/officeDocument/2006/relationships/image" Target="../media/image184.wmf"/><Relationship Id="rId17" Type="http://schemas.openxmlformats.org/officeDocument/2006/relationships/oleObject" Target="../embeddings/oleObject188.bin"/><Relationship Id="rId25" Type="http://schemas.openxmlformats.org/officeDocument/2006/relationships/oleObject" Target="../embeddings/oleObject192.bin"/><Relationship Id="rId2" Type="http://schemas.openxmlformats.org/officeDocument/2006/relationships/slideLayout" Target="../slideLayouts/slideLayout7.xml"/><Relationship Id="rId16" Type="http://schemas.openxmlformats.org/officeDocument/2006/relationships/image" Target="../media/image186.wmf"/><Relationship Id="rId20" Type="http://schemas.openxmlformats.org/officeDocument/2006/relationships/image" Target="../media/image188.wmf"/><Relationship Id="rId1" Type="http://schemas.openxmlformats.org/officeDocument/2006/relationships/vmlDrawing" Target="../drawings/vmlDrawing45.vml"/><Relationship Id="rId6" Type="http://schemas.openxmlformats.org/officeDocument/2006/relationships/image" Target="../media/image181.wmf"/><Relationship Id="rId11" Type="http://schemas.openxmlformats.org/officeDocument/2006/relationships/oleObject" Target="../embeddings/oleObject185.bin"/><Relationship Id="rId24" Type="http://schemas.openxmlformats.org/officeDocument/2006/relationships/image" Target="../media/image190.wmf"/><Relationship Id="rId5" Type="http://schemas.openxmlformats.org/officeDocument/2006/relationships/oleObject" Target="../embeddings/oleObject182.bin"/><Relationship Id="rId15" Type="http://schemas.openxmlformats.org/officeDocument/2006/relationships/oleObject" Target="../embeddings/oleObject187.bin"/><Relationship Id="rId23" Type="http://schemas.openxmlformats.org/officeDocument/2006/relationships/oleObject" Target="../embeddings/oleObject191.bin"/><Relationship Id="rId10" Type="http://schemas.openxmlformats.org/officeDocument/2006/relationships/image" Target="../media/image183.wmf"/><Relationship Id="rId19" Type="http://schemas.openxmlformats.org/officeDocument/2006/relationships/oleObject" Target="../embeddings/oleObject189.bin"/><Relationship Id="rId4" Type="http://schemas.openxmlformats.org/officeDocument/2006/relationships/image" Target="../media/image180.wmf"/><Relationship Id="rId9" Type="http://schemas.openxmlformats.org/officeDocument/2006/relationships/oleObject" Target="../embeddings/oleObject184.bin"/><Relationship Id="rId14" Type="http://schemas.openxmlformats.org/officeDocument/2006/relationships/image" Target="../media/image185.wmf"/><Relationship Id="rId22" Type="http://schemas.openxmlformats.org/officeDocument/2006/relationships/image" Target="../media/image18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oleObject" Target="../embeddings/oleObject193.bin"/><Relationship Id="rId7" Type="http://schemas.openxmlformats.org/officeDocument/2006/relationships/oleObject" Target="../embeddings/oleObject195.bin"/><Relationship Id="rId12" Type="http://schemas.openxmlformats.org/officeDocument/2006/relationships/image" Target="../media/image198.png"/><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193.wmf"/><Relationship Id="rId11" Type="http://schemas.openxmlformats.org/officeDocument/2006/relationships/image" Target="../media/image197.png"/><Relationship Id="rId5" Type="http://schemas.openxmlformats.org/officeDocument/2006/relationships/oleObject" Target="../embeddings/oleObject194.bin"/><Relationship Id="rId10" Type="http://schemas.openxmlformats.org/officeDocument/2006/relationships/image" Target="../media/image195.wmf"/><Relationship Id="rId4" Type="http://schemas.openxmlformats.org/officeDocument/2006/relationships/image" Target="../media/image192.wmf"/><Relationship Id="rId9" Type="http://schemas.openxmlformats.org/officeDocument/2006/relationships/oleObject" Target="../embeddings/oleObject196.bin"/></Relationships>
</file>

<file path=ppt/slides/_rels/slide53.x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oleObject" Target="../embeddings/oleObject197.bin"/><Relationship Id="rId7" Type="http://schemas.openxmlformats.org/officeDocument/2006/relationships/oleObject" Target="../embeddings/oleObject199.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197.wmf"/><Relationship Id="rId5" Type="http://schemas.openxmlformats.org/officeDocument/2006/relationships/oleObject" Target="../embeddings/oleObject198.bin"/><Relationship Id="rId10" Type="http://schemas.openxmlformats.org/officeDocument/2006/relationships/image" Target="../media/image199.wmf"/><Relationship Id="rId4" Type="http://schemas.openxmlformats.org/officeDocument/2006/relationships/image" Target="../media/image196.wmf"/><Relationship Id="rId9" Type="http://schemas.openxmlformats.org/officeDocument/2006/relationships/oleObject" Target="../embeddings/oleObject200.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201.wmf"/><Relationship Id="rId5" Type="http://schemas.openxmlformats.org/officeDocument/2006/relationships/oleObject" Target="../embeddings/oleObject202.bin"/><Relationship Id="rId4" Type="http://schemas.openxmlformats.org/officeDocument/2006/relationships/image" Target="../media/image200.wmf"/></Relationships>
</file>

<file path=ppt/slides/_rels/slide55.x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oleObject" Target="../embeddings/oleObject209.bin"/><Relationship Id="rId18" Type="http://schemas.openxmlformats.org/officeDocument/2006/relationships/image" Target="../media/image209.wmf"/><Relationship Id="rId3" Type="http://schemas.openxmlformats.org/officeDocument/2006/relationships/oleObject" Target="../embeddings/oleObject204.bin"/><Relationship Id="rId7" Type="http://schemas.openxmlformats.org/officeDocument/2006/relationships/oleObject" Target="../embeddings/oleObject206.bin"/><Relationship Id="rId12" Type="http://schemas.openxmlformats.org/officeDocument/2006/relationships/image" Target="../media/image206.wmf"/><Relationship Id="rId17" Type="http://schemas.openxmlformats.org/officeDocument/2006/relationships/oleObject" Target="../embeddings/oleObject211.bin"/><Relationship Id="rId2" Type="http://schemas.openxmlformats.org/officeDocument/2006/relationships/slideLayout" Target="../slideLayouts/slideLayout7.xml"/><Relationship Id="rId16" Type="http://schemas.openxmlformats.org/officeDocument/2006/relationships/image" Target="../media/image208.wmf"/><Relationship Id="rId20" Type="http://schemas.openxmlformats.org/officeDocument/2006/relationships/image" Target="../media/image210.wmf"/><Relationship Id="rId1" Type="http://schemas.openxmlformats.org/officeDocument/2006/relationships/vmlDrawing" Target="../drawings/vmlDrawing49.vml"/><Relationship Id="rId6" Type="http://schemas.openxmlformats.org/officeDocument/2006/relationships/image" Target="../media/image203.wmf"/><Relationship Id="rId11" Type="http://schemas.openxmlformats.org/officeDocument/2006/relationships/oleObject" Target="../embeddings/oleObject208.bin"/><Relationship Id="rId5" Type="http://schemas.openxmlformats.org/officeDocument/2006/relationships/oleObject" Target="../embeddings/oleObject205.bin"/><Relationship Id="rId15" Type="http://schemas.openxmlformats.org/officeDocument/2006/relationships/oleObject" Target="../embeddings/oleObject210.bin"/><Relationship Id="rId10" Type="http://schemas.openxmlformats.org/officeDocument/2006/relationships/image" Target="../media/image205.wmf"/><Relationship Id="rId19" Type="http://schemas.openxmlformats.org/officeDocument/2006/relationships/oleObject" Target="../embeddings/oleObject212.bin"/><Relationship Id="rId4" Type="http://schemas.openxmlformats.org/officeDocument/2006/relationships/image" Target="../media/image202.wmf"/><Relationship Id="rId9" Type="http://schemas.openxmlformats.org/officeDocument/2006/relationships/oleObject" Target="../embeddings/oleObject207.bin"/><Relationship Id="rId14" Type="http://schemas.openxmlformats.org/officeDocument/2006/relationships/image" Target="../media/image207.wmf"/></Relationships>
</file>

<file path=ppt/slides/_rels/slide56.x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oleObject" Target="../embeddings/oleObject218.bin"/><Relationship Id="rId3" Type="http://schemas.openxmlformats.org/officeDocument/2006/relationships/oleObject" Target="../embeddings/oleObject213.bin"/><Relationship Id="rId7" Type="http://schemas.openxmlformats.org/officeDocument/2006/relationships/oleObject" Target="../embeddings/oleObject215.bin"/><Relationship Id="rId12" Type="http://schemas.openxmlformats.org/officeDocument/2006/relationships/image" Target="../media/image215.w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212.wmf"/><Relationship Id="rId11" Type="http://schemas.openxmlformats.org/officeDocument/2006/relationships/oleObject" Target="../embeddings/oleObject217.bin"/><Relationship Id="rId5" Type="http://schemas.openxmlformats.org/officeDocument/2006/relationships/oleObject" Target="../embeddings/oleObject214.bin"/><Relationship Id="rId10" Type="http://schemas.openxmlformats.org/officeDocument/2006/relationships/image" Target="../media/image214.wmf"/><Relationship Id="rId4" Type="http://schemas.openxmlformats.org/officeDocument/2006/relationships/image" Target="../media/image211.wmf"/><Relationship Id="rId9" Type="http://schemas.openxmlformats.org/officeDocument/2006/relationships/oleObject" Target="../embeddings/oleObject216.bin"/><Relationship Id="rId14" Type="http://schemas.openxmlformats.org/officeDocument/2006/relationships/image" Target="../media/image216.wmf"/></Relationships>
</file>

<file path=ppt/slides/_rels/slide57.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oleObject" Target="../embeddings/oleObject219.bin"/><Relationship Id="rId7" Type="http://schemas.openxmlformats.org/officeDocument/2006/relationships/oleObject" Target="../embeddings/oleObject221.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218.wmf"/><Relationship Id="rId5" Type="http://schemas.openxmlformats.org/officeDocument/2006/relationships/oleObject" Target="../embeddings/oleObject220.bin"/><Relationship Id="rId4" Type="http://schemas.openxmlformats.org/officeDocument/2006/relationships/image" Target="../media/image217.wmf"/></Relationships>
</file>

<file path=ppt/slides/_rels/slide58.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222.bin"/><Relationship Id="rId7" Type="http://schemas.openxmlformats.org/officeDocument/2006/relationships/oleObject" Target="../embeddings/oleObject224.bin"/><Relationship Id="rId12" Type="http://schemas.openxmlformats.org/officeDocument/2006/relationships/image" Target="../media/image224.w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221.wmf"/><Relationship Id="rId11" Type="http://schemas.openxmlformats.org/officeDocument/2006/relationships/oleObject" Target="../embeddings/oleObject226.bin"/><Relationship Id="rId5" Type="http://schemas.openxmlformats.org/officeDocument/2006/relationships/oleObject" Target="../embeddings/oleObject223.bin"/><Relationship Id="rId10" Type="http://schemas.openxmlformats.org/officeDocument/2006/relationships/image" Target="../media/image223.wmf"/><Relationship Id="rId4" Type="http://schemas.openxmlformats.org/officeDocument/2006/relationships/image" Target="../media/image220.wmf"/><Relationship Id="rId9" Type="http://schemas.openxmlformats.org/officeDocument/2006/relationships/oleObject" Target="../embeddings/oleObject225.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2" Type="http://schemas.openxmlformats.org/officeDocument/2006/relationships/slideLayout" Target="../slideLayouts/slideLayout7.xml"/><Relationship Id="rId16"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1.bin"/><Relationship Id="rId14" Type="http://schemas.openxmlformats.org/officeDocument/2006/relationships/image" Target="../media/image23.wmf"/></Relationships>
</file>

<file path=ppt/slides/_rels/slide60.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227.bin"/><Relationship Id="rId7" Type="http://schemas.openxmlformats.org/officeDocument/2006/relationships/oleObject" Target="../embeddings/oleObject229.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226.wmf"/><Relationship Id="rId5" Type="http://schemas.openxmlformats.org/officeDocument/2006/relationships/oleObject" Target="../embeddings/oleObject228.bin"/><Relationship Id="rId4" Type="http://schemas.openxmlformats.org/officeDocument/2006/relationships/image" Target="../media/image225.wmf"/></Relationships>
</file>

<file path=ppt/slides/_rels/slide61.x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oleObject" Target="../embeddings/oleObject230.bin"/><Relationship Id="rId7" Type="http://schemas.openxmlformats.org/officeDocument/2006/relationships/oleObject" Target="../embeddings/oleObject231.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233.png"/><Relationship Id="rId5" Type="http://schemas.openxmlformats.org/officeDocument/2006/relationships/image" Target="../media/image232.png"/><Relationship Id="rId10" Type="http://schemas.openxmlformats.org/officeDocument/2006/relationships/image" Target="../media/image230.wmf"/><Relationship Id="rId4" Type="http://schemas.openxmlformats.org/officeDocument/2006/relationships/image" Target="../media/image228.wmf"/><Relationship Id="rId9" Type="http://schemas.openxmlformats.org/officeDocument/2006/relationships/oleObject" Target="../embeddings/oleObject232.bin"/></Relationships>
</file>

<file path=ppt/slides/_rels/slide62.x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oleObject" Target="../embeddings/oleObject238.bin"/><Relationship Id="rId3" Type="http://schemas.openxmlformats.org/officeDocument/2006/relationships/oleObject" Target="../embeddings/oleObject233.bin"/><Relationship Id="rId7" Type="http://schemas.openxmlformats.org/officeDocument/2006/relationships/oleObject" Target="../embeddings/oleObject235.bin"/><Relationship Id="rId12" Type="http://schemas.openxmlformats.org/officeDocument/2006/relationships/image" Target="../media/image235.wmf"/><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232.wmf"/><Relationship Id="rId11" Type="http://schemas.openxmlformats.org/officeDocument/2006/relationships/oleObject" Target="../embeddings/oleObject237.bin"/><Relationship Id="rId5" Type="http://schemas.openxmlformats.org/officeDocument/2006/relationships/oleObject" Target="../embeddings/oleObject234.bin"/><Relationship Id="rId10" Type="http://schemas.openxmlformats.org/officeDocument/2006/relationships/image" Target="../media/image234.wmf"/><Relationship Id="rId4" Type="http://schemas.openxmlformats.org/officeDocument/2006/relationships/image" Target="../media/image231.wmf"/><Relationship Id="rId9" Type="http://schemas.openxmlformats.org/officeDocument/2006/relationships/oleObject" Target="../embeddings/oleObject236.bin"/><Relationship Id="rId14" Type="http://schemas.openxmlformats.org/officeDocument/2006/relationships/image" Target="../media/image236.wmf"/></Relationships>
</file>

<file path=ppt/slides/_rels/slide63.x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image" Target="../media/image230.wmf"/><Relationship Id="rId3" Type="http://schemas.openxmlformats.org/officeDocument/2006/relationships/oleObject" Target="../embeddings/oleObject239.bin"/><Relationship Id="rId7" Type="http://schemas.openxmlformats.org/officeDocument/2006/relationships/oleObject" Target="../embeddings/oleObject241.bin"/><Relationship Id="rId12" Type="http://schemas.openxmlformats.org/officeDocument/2006/relationships/oleObject" Target="../embeddings/oleObject243.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238.wmf"/><Relationship Id="rId11" Type="http://schemas.openxmlformats.org/officeDocument/2006/relationships/image" Target="../media/image243.png"/><Relationship Id="rId5" Type="http://schemas.openxmlformats.org/officeDocument/2006/relationships/oleObject" Target="../embeddings/oleObject240.bin"/><Relationship Id="rId10" Type="http://schemas.openxmlformats.org/officeDocument/2006/relationships/image" Target="../media/image240.wmf"/><Relationship Id="rId4" Type="http://schemas.openxmlformats.org/officeDocument/2006/relationships/image" Target="../media/image237.wmf"/><Relationship Id="rId9" Type="http://schemas.openxmlformats.org/officeDocument/2006/relationships/oleObject" Target="../embeddings/oleObject242.bin"/></Relationships>
</file>

<file path=ppt/slides/_rels/slide64.xml.rels><?xml version="1.0" encoding="UTF-8" standalone="yes"?>
<Relationships xmlns="http://schemas.openxmlformats.org/package/2006/relationships"><Relationship Id="rId8" Type="http://schemas.openxmlformats.org/officeDocument/2006/relationships/image" Target="../media/image243.wmf"/><Relationship Id="rId3" Type="http://schemas.openxmlformats.org/officeDocument/2006/relationships/oleObject" Target="../embeddings/oleObject244.bin"/><Relationship Id="rId7" Type="http://schemas.openxmlformats.org/officeDocument/2006/relationships/oleObject" Target="../embeddings/oleObject246.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242.wmf"/><Relationship Id="rId5" Type="http://schemas.openxmlformats.org/officeDocument/2006/relationships/oleObject" Target="../embeddings/oleObject245.bin"/><Relationship Id="rId4" Type="http://schemas.openxmlformats.org/officeDocument/2006/relationships/image" Target="../media/image241.wmf"/></Relationships>
</file>

<file path=ppt/slides/_rels/slide65.x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oleObject" Target="../embeddings/oleObject247.bin"/><Relationship Id="rId7" Type="http://schemas.openxmlformats.org/officeDocument/2006/relationships/oleObject" Target="../embeddings/oleObject249.bin"/><Relationship Id="rId12" Type="http://schemas.openxmlformats.org/officeDocument/2006/relationships/image" Target="../media/image248.wmf"/><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245.wmf"/><Relationship Id="rId11" Type="http://schemas.openxmlformats.org/officeDocument/2006/relationships/oleObject" Target="../embeddings/oleObject251.bin"/><Relationship Id="rId5" Type="http://schemas.openxmlformats.org/officeDocument/2006/relationships/oleObject" Target="../embeddings/oleObject248.bin"/><Relationship Id="rId10" Type="http://schemas.openxmlformats.org/officeDocument/2006/relationships/image" Target="../media/image247.wmf"/><Relationship Id="rId4" Type="http://schemas.openxmlformats.org/officeDocument/2006/relationships/image" Target="../media/image244.wmf"/><Relationship Id="rId9" Type="http://schemas.openxmlformats.org/officeDocument/2006/relationships/oleObject" Target="../embeddings/oleObject250.bin"/></Relationships>
</file>

<file path=ppt/slides/_rels/slide66.xml.rels><?xml version="1.0" encoding="UTF-8" standalone="yes"?>
<Relationships xmlns="http://schemas.openxmlformats.org/package/2006/relationships"><Relationship Id="rId8" Type="http://schemas.openxmlformats.org/officeDocument/2006/relationships/image" Target="../media/image251.wmf"/><Relationship Id="rId3" Type="http://schemas.openxmlformats.org/officeDocument/2006/relationships/oleObject" Target="../embeddings/oleObject252.bin"/><Relationship Id="rId7" Type="http://schemas.openxmlformats.org/officeDocument/2006/relationships/oleObject" Target="../embeddings/oleObject254.bin"/><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250.wmf"/><Relationship Id="rId5" Type="http://schemas.openxmlformats.org/officeDocument/2006/relationships/oleObject" Target="../embeddings/oleObject253.bin"/><Relationship Id="rId10" Type="http://schemas.openxmlformats.org/officeDocument/2006/relationships/image" Target="../media/image252.wmf"/><Relationship Id="rId4" Type="http://schemas.openxmlformats.org/officeDocument/2006/relationships/image" Target="../media/image249.wmf"/><Relationship Id="rId9" Type="http://schemas.openxmlformats.org/officeDocument/2006/relationships/oleObject" Target="../embeddings/oleObject255.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56.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254.wmf"/><Relationship Id="rId5" Type="http://schemas.openxmlformats.org/officeDocument/2006/relationships/oleObject" Target="../embeddings/oleObject257.bin"/><Relationship Id="rId4" Type="http://schemas.openxmlformats.org/officeDocument/2006/relationships/image" Target="../media/image253.wmf"/></Relationships>
</file>

<file path=ppt/slides/_rels/slide69.x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oleObject" Target="../embeddings/oleObject258.bin"/><Relationship Id="rId7" Type="http://schemas.openxmlformats.org/officeDocument/2006/relationships/oleObject" Target="../embeddings/oleObject260.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256.wmf"/><Relationship Id="rId5" Type="http://schemas.openxmlformats.org/officeDocument/2006/relationships/oleObject" Target="../embeddings/oleObject259.bin"/><Relationship Id="rId10" Type="http://schemas.openxmlformats.org/officeDocument/2006/relationships/image" Target="../media/image258.wmf"/><Relationship Id="rId4" Type="http://schemas.openxmlformats.org/officeDocument/2006/relationships/image" Target="../media/image255.wmf"/><Relationship Id="rId9" Type="http://schemas.openxmlformats.org/officeDocument/2006/relationships/oleObject" Target="../embeddings/oleObject261.bin"/></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8.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64.bin"/><Relationship Id="rId3" Type="http://schemas.openxmlformats.org/officeDocument/2006/relationships/oleObject" Target="../embeddings/oleObject262.bin"/><Relationship Id="rId7" Type="http://schemas.openxmlformats.org/officeDocument/2006/relationships/image" Target="../media/image262.png"/><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60.wmf"/><Relationship Id="rId5" Type="http://schemas.openxmlformats.org/officeDocument/2006/relationships/oleObject" Target="../embeddings/oleObject263.bin"/><Relationship Id="rId4" Type="http://schemas.openxmlformats.org/officeDocument/2006/relationships/image" Target="../media/image259.wmf"/><Relationship Id="rId9" Type="http://schemas.openxmlformats.org/officeDocument/2006/relationships/image" Target="../media/image261.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image" Target="../media/image270.png"/><Relationship Id="rId7" Type="http://schemas.openxmlformats.org/officeDocument/2006/relationships/image" Target="../media/image264.wmf"/><Relationship Id="rId12" Type="http://schemas.openxmlformats.org/officeDocument/2006/relationships/image" Target="../media/image269.png"/><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266.bin"/><Relationship Id="rId11" Type="http://schemas.openxmlformats.org/officeDocument/2006/relationships/image" Target="../media/image266.wmf"/><Relationship Id="rId5" Type="http://schemas.openxmlformats.org/officeDocument/2006/relationships/image" Target="../media/image263.wmf"/><Relationship Id="rId10" Type="http://schemas.openxmlformats.org/officeDocument/2006/relationships/oleObject" Target="../embeddings/oleObject268.bin"/><Relationship Id="rId4" Type="http://schemas.openxmlformats.org/officeDocument/2006/relationships/oleObject" Target="../embeddings/oleObject265.bin"/><Relationship Id="rId9" Type="http://schemas.openxmlformats.org/officeDocument/2006/relationships/image" Target="../media/image265.wmf"/></Relationships>
</file>

<file path=ppt/slides/_rels/slide72.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8.png"/><Relationship Id="rId1" Type="http://schemas.openxmlformats.org/officeDocument/2006/relationships/slideLayout" Target="../slideLayouts/slideLayout2.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s>
</file>

<file path=ppt/slides/_rels/slide73.xml.rels><?xml version="1.0" encoding="UTF-8" standalone="yes"?>
<Relationships xmlns="http://schemas.openxmlformats.org/package/2006/relationships"><Relationship Id="rId8" Type="http://schemas.openxmlformats.org/officeDocument/2006/relationships/image" Target="../media/image268.wmf"/><Relationship Id="rId3" Type="http://schemas.openxmlformats.org/officeDocument/2006/relationships/oleObject" Target="../embeddings/oleObject269.bin"/><Relationship Id="rId7" Type="http://schemas.openxmlformats.org/officeDocument/2006/relationships/oleObject" Target="../embeddings/oleObject271.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267.wmf"/><Relationship Id="rId5" Type="http://schemas.openxmlformats.org/officeDocument/2006/relationships/oleObject" Target="../embeddings/oleObject270.bin"/><Relationship Id="rId4" Type="http://schemas.openxmlformats.org/officeDocument/2006/relationships/image" Target="../media/image261.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image" Target="../media/image280.png"/><Relationship Id="rId7" Type="http://schemas.openxmlformats.org/officeDocument/2006/relationships/image" Target="../media/image269.wmf"/><Relationship Id="rId12" Type="http://schemas.openxmlformats.org/officeDocument/2006/relationships/image" Target="../media/image275.png"/><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273.bin"/><Relationship Id="rId11" Type="http://schemas.openxmlformats.org/officeDocument/2006/relationships/image" Target="../media/image271.wmf"/><Relationship Id="rId5" Type="http://schemas.openxmlformats.org/officeDocument/2006/relationships/image" Target="../media/image261.wmf"/><Relationship Id="rId10" Type="http://schemas.openxmlformats.org/officeDocument/2006/relationships/oleObject" Target="../embeddings/oleObject275.bin"/><Relationship Id="rId4" Type="http://schemas.openxmlformats.org/officeDocument/2006/relationships/oleObject" Target="../embeddings/oleObject272.bin"/><Relationship Id="rId9" Type="http://schemas.openxmlformats.org/officeDocument/2006/relationships/image" Target="../media/image270.wmf"/></Relationships>
</file>

<file path=ppt/slides/_rels/slide75.xml.rels><?xml version="1.0" encoding="UTF-8" standalone="yes"?>
<Relationships xmlns="http://schemas.openxmlformats.org/package/2006/relationships"><Relationship Id="rId8" Type="http://schemas.openxmlformats.org/officeDocument/2006/relationships/image" Target="../media/image270.wmf"/><Relationship Id="rId3" Type="http://schemas.openxmlformats.org/officeDocument/2006/relationships/oleObject" Target="../embeddings/oleObject276.bin"/><Relationship Id="rId7" Type="http://schemas.openxmlformats.org/officeDocument/2006/relationships/oleObject" Target="../embeddings/oleObject278.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273.wmf"/><Relationship Id="rId11" Type="http://schemas.openxmlformats.org/officeDocument/2006/relationships/image" Target="../media/image281.png"/><Relationship Id="rId5" Type="http://schemas.openxmlformats.org/officeDocument/2006/relationships/oleObject" Target="../embeddings/oleObject277.bin"/><Relationship Id="rId10" Type="http://schemas.openxmlformats.org/officeDocument/2006/relationships/image" Target="../media/image279.png"/><Relationship Id="rId4" Type="http://schemas.openxmlformats.org/officeDocument/2006/relationships/image" Target="../media/image272.wmf"/><Relationship Id="rId9" Type="http://schemas.openxmlformats.org/officeDocument/2006/relationships/image" Target="../media/image27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79.bin"/><Relationship Id="rId7" Type="http://schemas.openxmlformats.org/officeDocument/2006/relationships/image" Target="../media/image282.png"/><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277.png"/><Relationship Id="rId5" Type="http://schemas.openxmlformats.org/officeDocument/2006/relationships/image" Target="../media/image276.png"/><Relationship Id="rId4" Type="http://schemas.openxmlformats.org/officeDocument/2006/relationships/image" Target="../media/image274.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80.bin"/><Relationship Id="rId7" Type="http://schemas.openxmlformats.org/officeDocument/2006/relationships/image" Target="../media/image277.png"/><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image" Target="../media/image284.png"/><Relationship Id="rId5" Type="http://schemas.openxmlformats.org/officeDocument/2006/relationships/image" Target="../media/image276.png"/><Relationship Id="rId4" Type="http://schemas.openxmlformats.org/officeDocument/2006/relationships/image" Target="../media/image283.wmf"/></Relationships>
</file>

<file path=ppt/slides/_rels/slide79.x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oleObject" Target="../embeddings/oleObject281.bin"/><Relationship Id="rId7" Type="http://schemas.openxmlformats.org/officeDocument/2006/relationships/oleObject" Target="../embeddings/oleObject283.bin"/><Relationship Id="rId12" Type="http://schemas.openxmlformats.org/officeDocument/2006/relationships/image" Target="../media/image289.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286.wmf"/><Relationship Id="rId11" Type="http://schemas.openxmlformats.org/officeDocument/2006/relationships/oleObject" Target="../embeddings/oleObject285.bin"/><Relationship Id="rId5" Type="http://schemas.openxmlformats.org/officeDocument/2006/relationships/oleObject" Target="../embeddings/oleObject282.bin"/><Relationship Id="rId10" Type="http://schemas.openxmlformats.org/officeDocument/2006/relationships/image" Target="../media/image288.wmf"/><Relationship Id="rId4" Type="http://schemas.openxmlformats.org/officeDocument/2006/relationships/image" Target="../media/image285.wmf"/><Relationship Id="rId9" Type="http://schemas.openxmlformats.org/officeDocument/2006/relationships/oleObject" Target="../embeddings/oleObject284.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29.wmf"/></Relationships>
</file>

<file path=ppt/slides/_rels/slide80.xml.rels><?xml version="1.0" encoding="UTF-8" standalone="yes"?>
<Relationships xmlns="http://schemas.openxmlformats.org/package/2006/relationships"><Relationship Id="rId8" Type="http://schemas.openxmlformats.org/officeDocument/2006/relationships/image" Target="../media/image291.wmf"/><Relationship Id="rId3" Type="http://schemas.openxmlformats.org/officeDocument/2006/relationships/oleObject" Target="../embeddings/oleObject286.bin"/><Relationship Id="rId7" Type="http://schemas.openxmlformats.org/officeDocument/2006/relationships/oleObject" Target="../embeddings/oleObject288.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286.wmf"/><Relationship Id="rId11" Type="http://schemas.openxmlformats.org/officeDocument/2006/relationships/image" Target="../media/image296.png"/><Relationship Id="rId5" Type="http://schemas.openxmlformats.org/officeDocument/2006/relationships/oleObject" Target="../embeddings/oleObject287.bin"/><Relationship Id="rId10" Type="http://schemas.openxmlformats.org/officeDocument/2006/relationships/image" Target="../media/image292.wmf"/><Relationship Id="rId4" Type="http://schemas.openxmlformats.org/officeDocument/2006/relationships/image" Target="../media/image290.wmf"/><Relationship Id="rId9" Type="http://schemas.openxmlformats.org/officeDocument/2006/relationships/oleObject" Target="../embeddings/oleObject289.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image" Target="../media/image294.png"/><Relationship Id="rId1" Type="http://schemas.openxmlformats.org/officeDocument/2006/relationships/slideLayout" Target="../slideLayouts/slideLayout2.xml"/><Relationship Id="rId5" Type="http://schemas.openxmlformats.org/officeDocument/2006/relationships/image" Target="../media/image298.png"/><Relationship Id="rId4" Type="http://schemas.openxmlformats.org/officeDocument/2006/relationships/image" Target="../media/image297.png"/></Relationships>
</file>

<file path=ppt/slides/_rels/slide85.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1.png"/><Relationship Id="rId1" Type="http://schemas.openxmlformats.org/officeDocument/2006/relationships/slideLayout" Target="../slideLayouts/slideLayout2.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30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8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7.bin"/><Relationship Id="rId18" Type="http://schemas.openxmlformats.org/officeDocument/2006/relationships/image" Target="../media/image39.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6.wmf"/><Relationship Id="rId17" Type="http://schemas.openxmlformats.org/officeDocument/2006/relationships/oleObject" Target="../embeddings/oleObject39.bin"/><Relationship Id="rId2" Type="http://schemas.openxmlformats.org/officeDocument/2006/relationships/slideLayout" Target="../slideLayouts/slideLayout7.xml"/><Relationship Id="rId16" Type="http://schemas.openxmlformats.org/officeDocument/2006/relationships/image" Target="../media/image38.wmf"/><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5.bin"/><Relationship Id="rId1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116013" y="-77391"/>
            <a:ext cx="6427787" cy="2878138"/>
          </a:xfrm>
        </p:spPr>
        <p:txBody>
          <a:bodyPr/>
          <a:lstStyle/>
          <a:p>
            <a:pPr eaLnBrk="1" hangingPunct="1">
              <a:lnSpc>
                <a:spcPct val="120000"/>
              </a:lnSpc>
            </a:pPr>
            <a:r>
              <a:rPr lang="zh-TW" altLang="en-US" sz="1800" dirty="0">
                <a:latin typeface="標楷體" pitchFamily="65" charset="-120"/>
              </a:rPr>
              <a:t> </a:t>
            </a:r>
            <a:r>
              <a:rPr lang="en-US" altLang="zh-TW" sz="4400" dirty="0"/>
              <a:t>Chapter 2</a:t>
            </a:r>
            <a:br>
              <a:rPr lang="zh-TW" altLang="en-US" sz="5400" dirty="0">
                <a:latin typeface="標楷體" pitchFamily="65" charset="-120"/>
              </a:rPr>
            </a:br>
            <a:r>
              <a:rPr lang="en-US" altLang="zh-TW" sz="4400" dirty="0"/>
              <a:t>Matrices</a:t>
            </a:r>
          </a:p>
        </p:txBody>
      </p:sp>
      <p:sp>
        <p:nvSpPr>
          <p:cNvPr id="63491" name="Rectangle 5"/>
          <p:cNvSpPr>
            <a:spLocks noGrp="1" noChangeArrowheads="1"/>
          </p:cNvSpPr>
          <p:nvPr>
            <p:ph type="subTitle" idx="1"/>
          </p:nvPr>
        </p:nvSpPr>
        <p:spPr>
          <a:xfrm>
            <a:off x="1260029" y="3213447"/>
            <a:ext cx="7560443" cy="2663825"/>
          </a:xfrm>
          <a:noFill/>
        </p:spPr>
        <p:txBody>
          <a:bodyPr/>
          <a:lstStyle/>
          <a:p>
            <a:pPr algn="l" eaLnBrk="1" hangingPunct="1">
              <a:spcBef>
                <a:spcPts val="300"/>
              </a:spcBef>
            </a:pPr>
            <a:r>
              <a:rPr lang="en-US" altLang="zh-TW" sz="2200" dirty="0"/>
              <a:t>2.1  Operations with Matrices</a:t>
            </a:r>
            <a:endParaRPr lang="zh-TW" altLang="en-US" sz="2200" dirty="0"/>
          </a:p>
          <a:p>
            <a:pPr algn="l" eaLnBrk="1" hangingPunct="1">
              <a:spcBef>
                <a:spcPts val="300"/>
              </a:spcBef>
            </a:pPr>
            <a:r>
              <a:rPr lang="en-US" altLang="zh-TW" sz="2200" dirty="0"/>
              <a:t>2.2  Properties of Matrix Operations</a:t>
            </a:r>
          </a:p>
          <a:p>
            <a:pPr algn="l" eaLnBrk="1" hangingPunct="1">
              <a:spcBef>
                <a:spcPts val="300"/>
              </a:spcBef>
            </a:pPr>
            <a:r>
              <a:rPr lang="en-US" altLang="zh-TW" sz="2200" dirty="0"/>
              <a:t>2.3  The Inverse of a Matrix</a:t>
            </a:r>
            <a:endParaRPr lang="zh-TW" altLang="en-US" sz="2200" dirty="0"/>
          </a:p>
          <a:p>
            <a:pPr algn="l" eaLnBrk="1" hangingPunct="1">
              <a:spcBef>
                <a:spcPts val="300"/>
              </a:spcBef>
            </a:pPr>
            <a:r>
              <a:rPr lang="en-US" altLang="zh-TW" sz="2200" dirty="0"/>
              <a:t>2.4  Elementary Matrices</a:t>
            </a:r>
          </a:p>
          <a:p>
            <a:pPr algn="l" eaLnBrk="1" hangingPunct="1">
              <a:spcBef>
                <a:spcPts val="300"/>
              </a:spcBef>
            </a:pPr>
            <a:r>
              <a:rPr lang="en-US" altLang="zh-TW" sz="2200" dirty="0"/>
              <a:t>2.5  Markov Chains</a:t>
            </a:r>
          </a:p>
          <a:p>
            <a:pPr algn="l" eaLnBrk="1" hangingPunct="1">
              <a:spcBef>
                <a:spcPts val="300"/>
              </a:spcBef>
            </a:pPr>
            <a:r>
              <a:rPr lang="en-US" altLang="zh-TW" sz="2200" dirty="0"/>
              <a:t>2.6 Applications of Matrix Operations (Least Squares Regression)</a:t>
            </a:r>
          </a:p>
          <a:p>
            <a:pPr algn="l" eaLnBrk="1" hangingPunct="1">
              <a:spcBef>
                <a:spcPts val="300"/>
              </a:spcBef>
            </a:pPr>
            <a:r>
              <a:rPr lang="en-US" altLang="zh-TW" sz="2200" dirty="0"/>
              <a:t>2.7 Programming Homework 3</a:t>
            </a:r>
          </a:p>
        </p:txBody>
      </p:sp>
      <p:sp>
        <p:nvSpPr>
          <p:cNvPr id="63492" name="Rectangle 8"/>
          <p:cNvSpPr>
            <a:spLocks noChangeArrowheads="1"/>
          </p:cNvSpPr>
          <p:nvPr/>
        </p:nvSpPr>
        <p:spPr bwMode="auto">
          <a:xfrm>
            <a:off x="8604250" y="6428184"/>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spcBef>
                <a:spcPct val="0"/>
              </a:spcBef>
              <a:buSzTx/>
              <a:buFontTx/>
              <a:buNone/>
            </a:pPr>
            <a:r>
              <a:rPr kumimoji="0" lang="en-US" altLang="zh-TW" sz="1400">
                <a:solidFill>
                  <a:schemeClr val="bg2"/>
                </a:solidFill>
              </a:rPr>
              <a:t>2.</a:t>
            </a:r>
            <a:fld id="{C83EF378-5436-4F5A-863B-D3280D364906}" type="slidenum">
              <a:rPr kumimoji="0" lang="en-US" altLang="zh-TW" sz="1400">
                <a:solidFill>
                  <a:schemeClr val="bg2"/>
                </a:solidFill>
              </a:rPr>
              <a:pPr algn="r">
                <a:spcBef>
                  <a:spcPct val="0"/>
                </a:spcBef>
                <a:buSzTx/>
                <a:buFontTx/>
                <a:buNone/>
              </a:pPr>
              <a:t>1</a:t>
            </a:fld>
            <a:endParaRPr kumimoji="0" lang="en-US" altLang="zh-TW" sz="1400">
              <a:solidFill>
                <a:schemeClr val="bg2"/>
              </a:solidFill>
            </a:endParaRPr>
          </a:p>
        </p:txBody>
      </p:sp>
      <p:sp>
        <p:nvSpPr>
          <p:cNvPr id="5" name="Text Box 25"/>
          <p:cNvSpPr txBox="1">
            <a:spLocks noChangeArrowheads="1"/>
          </p:cNvSpPr>
          <p:nvPr/>
        </p:nvSpPr>
        <p:spPr bwMode="auto">
          <a:xfrm>
            <a:off x="449189" y="5923582"/>
            <a:ext cx="8424936" cy="961802"/>
          </a:xfrm>
          <a:prstGeom prst="rect">
            <a:avLst/>
          </a:prstGeom>
          <a:noFill/>
          <a:ln w="25400">
            <a:noFill/>
            <a:miter lim="800000"/>
            <a:headEnd/>
            <a:tailEnd type="none" w="sm" len="sm"/>
          </a:ln>
        </p:spPr>
        <p:txBody>
          <a:bodyPr wrap="square">
            <a:spAutoFit/>
          </a:bodyPr>
          <a:lstStyle/>
          <a:p>
            <a:pPr marL="361950" indent="-361950">
              <a:spcBef>
                <a:spcPts val="0"/>
              </a:spcBef>
              <a:buNone/>
              <a:defRPr/>
            </a:pPr>
            <a:r>
              <a:rPr lang="en-US" altLang="zh-TW" sz="1800" dirty="0">
                <a:solidFill>
                  <a:srgbClr val="0000FF"/>
                </a:solidFill>
                <a:latin typeface="+mn-lt"/>
              </a:rPr>
              <a:t>※ Since any real number can be expressed as a 1</a:t>
            </a:r>
            <a:r>
              <a:rPr lang="en-US" altLang="zh-TW" sz="1800" dirty="0">
                <a:solidFill>
                  <a:srgbClr val="0000FF"/>
                </a:solidFill>
                <a:latin typeface="+mn-lt"/>
                <a:sym typeface="Symbol" pitchFamily="18" charset="2"/>
              </a:rPr>
              <a:t>1 matrix, </a:t>
            </a:r>
            <a:r>
              <a:rPr lang="en-US" altLang="zh-TW" sz="1800" dirty="0">
                <a:solidFill>
                  <a:srgbClr val="0000FF"/>
                </a:solidFill>
                <a:latin typeface="+mn-lt"/>
              </a:rPr>
              <a:t>all rules, operations, or theorems for matrices can be applied to real numbers, but not vice versa</a:t>
            </a:r>
          </a:p>
          <a:p>
            <a:pPr marL="361950" indent="-361950">
              <a:spcBef>
                <a:spcPts val="300"/>
              </a:spcBef>
              <a:buNone/>
              <a:defRPr/>
            </a:pPr>
            <a:r>
              <a:rPr lang="en-US" altLang="zh-TW" sz="1800" dirty="0">
                <a:solidFill>
                  <a:srgbClr val="0000FF"/>
                </a:solidFill>
                <a:latin typeface="Times New Roman"/>
              </a:rPr>
              <a:t>※ </a:t>
            </a:r>
            <a:r>
              <a:rPr lang="en-US" altLang="zh-TW" sz="1800" dirty="0">
                <a:solidFill>
                  <a:srgbClr val="0000FF"/>
                </a:solidFill>
                <a:latin typeface="+mn-lt"/>
                <a:ea typeface="標楷體" pitchFamily="65" charset="-120"/>
              </a:rPr>
              <a:t>Only memorize those rules that are different for matrices and real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B526A61B-DCB4-49B0-9607-B797A08BA826}" type="slidenum">
              <a:rPr kumimoji="0" lang="en-US" altLang="zh-TW" sz="1400" smtClean="0">
                <a:solidFill>
                  <a:schemeClr val="bg2"/>
                </a:solidFill>
              </a:rPr>
              <a:pPr eaLnBrk="1" hangingPunct="1"/>
              <a:t>10</a:t>
            </a:fld>
            <a:endParaRPr kumimoji="0" lang="en-US" altLang="zh-TW" sz="1400">
              <a:solidFill>
                <a:schemeClr val="bg2"/>
              </a:solidFill>
            </a:endParaRPr>
          </a:p>
        </p:txBody>
      </p:sp>
      <p:sp>
        <p:nvSpPr>
          <p:cNvPr id="9222" name="Text Box 4"/>
          <p:cNvSpPr txBox="1">
            <a:spLocks noChangeArrowheads="1"/>
          </p:cNvSpPr>
          <p:nvPr/>
        </p:nvSpPr>
        <p:spPr bwMode="auto">
          <a:xfrm>
            <a:off x="381000" y="825773"/>
            <a:ext cx="437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Partitioned matrices (</a:t>
            </a:r>
            <a:r>
              <a:rPr lang="zh-TW" altLang="en-US">
                <a:ea typeface="標楷體" pitchFamily="65" charset="-120"/>
              </a:rPr>
              <a:t>分割矩陣</a:t>
            </a:r>
            <a:r>
              <a:rPr lang="en-US" altLang="zh-TW">
                <a:ea typeface="標楷體" pitchFamily="65" charset="-120"/>
              </a:rPr>
              <a:t>):</a:t>
            </a:r>
          </a:p>
        </p:txBody>
      </p:sp>
      <p:graphicFrame>
        <p:nvGraphicFramePr>
          <p:cNvPr id="9218" name="Object 5"/>
          <p:cNvGraphicFramePr>
            <a:graphicFrameLocks noChangeAspect="1"/>
          </p:cNvGraphicFramePr>
          <p:nvPr>
            <p:extLst>
              <p:ext uri="{D42A27DB-BD31-4B8C-83A1-F6EECF244321}">
                <p14:modId xmlns:p14="http://schemas.microsoft.com/office/powerpoint/2010/main" val="1688049229"/>
              </p:ext>
            </p:extLst>
          </p:nvPr>
        </p:nvGraphicFramePr>
        <p:xfrm>
          <a:off x="657225" y="5240610"/>
          <a:ext cx="4762500" cy="1320800"/>
        </p:xfrm>
        <a:graphic>
          <a:graphicData uri="http://schemas.openxmlformats.org/presentationml/2006/ole">
            <mc:AlternateContent xmlns:mc="http://schemas.openxmlformats.org/markup-compatibility/2006">
              <mc:Choice xmlns:v="urn:schemas-microsoft-com:vml" Requires="v">
                <p:oleObj spid="_x0000_s121405" name="方程式" r:id="rId3" imgW="4762440" imgH="1320480" progId="Equation.3">
                  <p:embed/>
                </p:oleObj>
              </mc:Choice>
              <mc:Fallback>
                <p:oleObj name="方程式" r:id="rId3" imgW="4762440" imgH="1320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240610"/>
                        <a:ext cx="47625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Line 6"/>
          <p:cNvSpPr>
            <a:spLocks noChangeShapeType="1"/>
          </p:cNvSpPr>
          <p:nvPr/>
        </p:nvSpPr>
        <p:spPr bwMode="auto">
          <a:xfrm>
            <a:off x="1233488" y="6177235"/>
            <a:ext cx="2520950" cy="0"/>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24" name="Line 7"/>
          <p:cNvSpPr>
            <a:spLocks noChangeShapeType="1"/>
          </p:cNvSpPr>
          <p:nvPr/>
        </p:nvSpPr>
        <p:spPr bwMode="auto">
          <a:xfrm>
            <a:off x="3105150" y="5312048"/>
            <a:ext cx="0" cy="1223962"/>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25" name="Line 8"/>
          <p:cNvSpPr>
            <a:spLocks noChangeShapeType="1"/>
          </p:cNvSpPr>
          <p:nvPr/>
        </p:nvSpPr>
        <p:spPr bwMode="auto">
          <a:xfrm flipH="1">
            <a:off x="4506913" y="5202510"/>
            <a:ext cx="609600" cy="279400"/>
          </a:xfrm>
          <a:prstGeom prst="line">
            <a:avLst/>
          </a:prstGeom>
          <a:noFill/>
          <a:ln w="25400">
            <a:solidFill>
              <a:schemeClr val="hlink"/>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26" name="Line 9"/>
          <p:cNvSpPr>
            <a:spLocks noChangeShapeType="1"/>
          </p:cNvSpPr>
          <p:nvPr/>
        </p:nvSpPr>
        <p:spPr bwMode="auto">
          <a:xfrm flipH="1">
            <a:off x="5040313" y="5202510"/>
            <a:ext cx="76200" cy="350838"/>
          </a:xfrm>
          <a:prstGeom prst="line">
            <a:avLst/>
          </a:prstGeom>
          <a:noFill/>
          <a:ln w="25400">
            <a:solidFill>
              <a:schemeClr val="hlink"/>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27" name="Text Box 10"/>
          <p:cNvSpPr txBox="1">
            <a:spLocks noChangeArrowheads="1"/>
          </p:cNvSpPr>
          <p:nvPr/>
        </p:nvSpPr>
        <p:spPr bwMode="auto">
          <a:xfrm>
            <a:off x="4859338" y="4837385"/>
            <a:ext cx="1795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SzTx/>
              <a:buFontTx/>
              <a:buNone/>
            </a:pPr>
            <a:r>
              <a:rPr lang="en-US" altLang="zh-TW">
                <a:solidFill>
                  <a:srgbClr val="FF0000"/>
                </a:solidFill>
                <a:ea typeface="標楷體" pitchFamily="65" charset="-120"/>
              </a:rPr>
              <a:t>submatrix</a:t>
            </a:r>
            <a:endParaRPr lang="zh-TW" altLang="en-US">
              <a:solidFill>
                <a:srgbClr val="FF0000"/>
              </a:solidFill>
              <a:ea typeface="標楷體" pitchFamily="65" charset="-120"/>
            </a:endParaRPr>
          </a:p>
        </p:txBody>
      </p:sp>
      <p:graphicFrame>
        <p:nvGraphicFramePr>
          <p:cNvPr id="9219" name="Object 11"/>
          <p:cNvGraphicFramePr>
            <a:graphicFrameLocks noChangeAspect="1"/>
          </p:cNvGraphicFramePr>
          <p:nvPr>
            <p:extLst>
              <p:ext uri="{D42A27DB-BD31-4B8C-83A1-F6EECF244321}">
                <p14:modId xmlns:p14="http://schemas.microsoft.com/office/powerpoint/2010/main" val="1264157787"/>
              </p:ext>
            </p:extLst>
          </p:nvPr>
        </p:nvGraphicFramePr>
        <p:xfrm>
          <a:off x="642938" y="1540148"/>
          <a:ext cx="3984625" cy="1420812"/>
        </p:xfrm>
        <a:graphic>
          <a:graphicData uri="http://schemas.openxmlformats.org/presentationml/2006/ole">
            <mc:AlternateContent xmlns:mc="http://schemas.openxmlformats.org/markup-compatibility/2006">
              <mc:Choice xmlns:v="urn:schemas-microsoft-com:vml" Requires="v">
                <p:oleObj spid="_x0000_s121406" name="Equation" r:id="rId5" imgW="1993680" imgH="711000" progId="Equation.DSMT4">
                  <p:embed/>
                </p:oleObj>
              </mc:Choice>
              <mc:Fallback>
                <p:oleObj name="Equation" r:id="rId5" imgW="1993680" imgH="7110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1540148"/>
                        <a:ext cx="3984625"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8" name="Line 12"/>
          <p:cNvSpPr>
            <a:spLocks noChangeShapeType="1"/>
          </p:cNvSpPr>
          <p:nvPr/>
        </p:nvSpPr>
        <p:spPr bwMode="auto">
          <a:xfrm>
            <a:off x="1239838" y="2027510"/>
            <a:ext cx="2520950" cy="0"/>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29" name="Line 13"/>
          <p:cNvSpPr>
            <a:spLocks noChangeShapeType="1"/>
          </p:cNvSpPr>
          <p:nvPr/>
        </p:nvSpPr>
        <p:spPr bwMode="auto">
          <a:xfrm>
            <a:off x="1239838" y="2530748"/>
            <a:ext cx="2520950" cy="0"/>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graphicFrame>
        <p:nvGraphicFramePr>
          <p:cNvPr id="9220" name="Object 14"/>
          <p:cNvGraphicFramePr>
            <a:graphicFrameLocks noChangeAspect="1"/>
          </p:cNvGraphicFramePr>
          <p:nvPr>
            <p:extLst>
              <p:ext uri="{D42A27DB-BD31-4B8C-83A1-F6EECF244321}">
                <p14:modId xmlns:p14="http://schemas.microsoft.com/office/powerpoint/2010/main" val="3038450951"/>
              </p:ext>
            </p:extLst>
          </p:nvPr>
        </p:nvGraphicFramePr>
        <p:xfrm>
          <a:off x="642938" y="3176860"/>
          <a:ext cx="5510212" cy="1422400"/>
        </p:xfrm>
        <a:graphic>
          <a:graphicData uri="http://schemas.openxmlformats.org/presentationml/2006/ole">
            <mc:AlternateContent xmlns:mc="http://schemas.openxmlformats.org/markup-compatibility/2006">
              <mc:Choice xmlns:v="urn:schemas-microsoft-com:vml" Requires="v">
                <p:oleObj spid="_x0000_s121407" name="Equation" r:id="rId7" imgW="2755800" imgH="711000" progId="Equation.DSMT4">
                  <p:embed/>
                </p:oleObj>
              </mc:Choice>
              <mc:Fallback>
                <p:oleObj name="Equation" r:id="rId7" imgW="2755800" imgH="7110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3176860"/>
                        <a:ext cx="5510212"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0" name="Line 15"/>
          <p:cNvSpPr>
            <a:spLocks noChangeShapeType="1"/>
          </p:cNvSpPr>
          <p:nvPr/>
        </p:nvSpPr>
        <p:spPr bwMode="auto">
          <a:xfrm>
            <a:off x="1809750" y="3295923"/>
            <a:ext cx="0" cy="1223962"/>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31" name="Line 16"/>
          <p:cNvSpPr>
            <a:spLocks noChangeShapeType="1"/>
          </p:cNvSpPr>
          <p:nvPr/>
        </p:nvSpPr>
        <p:spPr bwMode="auto">
          <a:xfrm>
            <a:off x="2457450" y="3295923"/>
            <a:ext cx="0" cy="1223962"/>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32" name="Line 17"/>
          <p:cNvSpPr>
            <a:spLocks noChangeShapeType="1"/>
          </p:cNvSpPr>
          <p:nvPr/>
        </p:nvSpPr>
        <p:spPr bwMode="auto">
          <a:xfrm>
            <a:off x="3105150" y="3295923"/>
            <a:ext cx="0" cy="1223962"/>
          </a:xfrm>
          <a:prstGeom prst="line">
            <a:avLst/>
          </a:prstGeom>
          <a:noFill/>
          <a:ln w="19050">
            <a:solidFill>
              <a:schemeClr val="hlink"/>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33" name="Oval 18"/>
          <p:cNvSpPr>
            <a:spLocks noChangeArrowheads="1"/>
          </p:cNvSpPr>
          <p:nvPr/>
        </p:nvSpPr>
        <p:spPr bwMode="auto">
          <a:xfrm>
            <a:off x="1089025" y="5169173"/>
            <a:ext cx="2089150" cy="1008062"/>
          </a:xfrm>
          <a:prstGeom prst="ellipse">
            <a:avLst/>
          </a:prstGeom>
          <a:noFill/>
          <a:ln w="25400" algn="ctr">
            <a:solidFill>
              <a:schemeClr val="hlink"/>
            </a:solidFill>
            <a:round/>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4" name="Oval 19"/>
          <p:cNvSpPr>
            <a:spLocks noChangeArrowheads="1"/>
          </p:cNvSpPr>
          <p:nvPr/>
        </p:nvSpPr>
        <p:spPr bwMode="auto">
          <a:xfrm>
            <a:off x="4114800" y="5458098"/>
            <a:ext cx="503238" cy="431800"/>
          </a:xfrm>
          <a:prstGeom prst="ellipse">
            <a:avLst/>
          </a:prstGeom>
          <a:noFill/>
          <a:ln w="254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5" name="Oval 20"/>
          <p:cNvSpPr>
            <a:spLocks noChangeArrowheads="1"/>
          </p:cNvSpPr>
          <p:nvPr/>
        </p:nvSpPr>
        <p:spPr bwMode="auto">
          <a:xfrm>
            <a:off x="1162050" y="1595710"/>
            <a:ext cx="2592388" cy="504825"/>
          </a:xfrm>
          <a:prstGeom prst="ellipse">
            <a:avLst/>
          </a:prstGeom>
          <a:noFill/>
          <a:ln w="254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6" name="Oval 21"/>
          <p:cNvSpPr>
            <a:spLocks noChangeArrowheads="1"/>
          </p:cNvSpPr>
          <p:nvPr/>
        </p:nvSpPr>
        <p:spPr bwMode="auto">
          <a:xfrm>
            <a:off x="4041775" y="1595710"/>
            <a:ext cx="504825" cy="431800"/>
          </a:xfrm>
          <a:prstGeom prst="ellipse">
            <a:avLst/>
          </a:prstGeom>
          <a:noFill/>
          <a:ln w="254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7" name="Oval 22"/>
          <p:cNvSpPr>
            <a:spLocks noChangeArrowheads="1"/>
          </p:cNvSpPr>
          <p:nvPr/>
        </p:nvSpPr>
        <p:spPr bwMode="auto">
          <a:xfrm>
            <a:off x="1233488" y="3180035"/>
            <a:ext cx="504825" cy="1511300"/>
          </a:xfrm>
          <a:prstGeom prst="ellipse">
            <a:avLst/>
          </a:prstGeom>
          <a:noFill/>
          <a:ln w="254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8" name="Oval 23"/>
          <p:cNvSpPr>
            <a:spLocks noChangeArrowheads="1"/>
          </p:cNvSpPr>
          <p:nvPr/>
        </p:nvSpPr>
        <p:spPr bwMode="auto">
          <a:xfrm>
            <a:off x="4041775" y="3611835"/>
            <a:ext cx="360363" cy="576263"/>
          </a:xfrm>
          <a:prstGeom prst="ellipse">
            <a:avLst/>
          </a:prstGeom>
          <a:noFill/>
          <a:ln w="254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239" name="Text Box 1036"/>
          <p:cNvSpPr txBox="1">
            <a:spLocks noChangeArrowheads="1"/>
          </p:cNvSpPr>
          <p:nvPr/>
        </p:nvSpPr>
        <p:spPr bwMode="auto">
          <a:xfrm>
            <a:off x="5500688" y="5469210"/>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265113" indent="-265113"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1800">
                <a:solidFill>
                  <a:srgbClr val="0000FF"/>
                </a:solidFill>
                <a:ea typeface="標楷體" pitchFamily="65" charset="-120"/>
              </a:rPr>
              <a:t>※ Partitioned matrices can be used to simplify equations or to obtain new interpretation of equations (see the next slide)</a:t>
            </a:r>
            <a:endParaRPr lang="zh-TW" altLang="en-US" sz="1800">
              <a:solidFill>
                <a:srgbClr val="0000FF"/>
              </a:solidFill>
              <a:ea typeface="標楷體" pitchFamily="65" charset="-120"/>
            </a:endParaRPr>
          </a:p>
        </p:txBody>
      </p:sp>
      <p:sp>
        <p:nvSpPr>
          <p:cNvPr id="9240" name="Line 8"/>
          <p:cNvSpPr>
            <a:spLocks noChangeShapeType="1"/>
          </p:cNvSpPr>
          <p:nvPr/>
        </p:nvSpPr>
        <p:spPr bwMode="auto">
          <a:xfrm flipH="1">
            <a:off x="4538663" y="1524273"/>
            <a:ext cx="609600" cy="279400"/>
          </a:xfrm>
          <a:prstGeom prst="line">
            <a:avLst/>
          </a:prstGeom>
          <a:noFill/>
          <a:ln w="25400">
            <a:solidFill>
              <a:schemeClr val="hlink"/>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41" name="Line 8"/>
          <p:cNvSpPr>
            <a:spLocks noChangeShapeType="1"/>
          </p:cNvSpPr>
          <p:nvPr/>
        </p:nvSpPr>
        <p:spPr bwMode="auto">
          <a:xfrm flipH="1">
            <a:off x="4394200" y="3540398"/>
            <a:ext cx="609600" cy="279400"/>
          </a:xfrm>
          <a:prstGeom prst="line">
            <a:avLst/>
          </a:prstGeom>
          <a:noFill/>
          <a:ln w="25400">
            <a:solidFill>
              <a:schemeClr val="hlink"/>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9242" name="Text Box 10"/>
          <p:cNvSpPr txBox="1">
            <a:spLocks noChangeArrowheads="1"/>
          </p:cNvSpPr>
          <p:nvPr/>
        </p:nvSpPr>
        <p:spPr bwMode="auto">
          <a:xfrm>
            <a:off x="5076825" y="1236935"/>
            <a:ext cx="237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SzTx/>
              <a:buFontTx/>
              <a:buNone/>
            </a:pPr>
            <a:r>
              <a:rPr lang="en-US" altLang="zh-TW" dirty="0">
                <a:solidFill>
                  <a:srgbClr val="FF0000"/>
                </a:solidFill>
                <a:ea typeface="標楷體" pitchFamily="65" charset="-120"/>
              </a:rPr>
              <a:t>row vector (</a:t>
            </a:r>
            <a:r>
              <a:rPr lang="zh-TW" altLang="en-US" dirty="0">
                <a:solidFill>
                  <a:srgbClr val="FF0000"/>
                </a:solidFill>
                <a:ea typeface="標楷體" pitchFamily="65" charset="-120"/>
              </a:rPr>
              <a:t>向量</a:t>
            </a:r>
            <a:r>
              <a:rPr lang="en-US" altLang="zh-TW" dirty="0">
                <a:solidFill>
                  <a:srgbClr val="FF0000"/>
                </a:solidFill>
                <a:ea typeface="標楷體" pitchFamily="65" charset="-120"/>
              </a:rPr>
              <a:t>)</a:t>
            </a:r>
            <a:endParaRPr lang="zh-TW" altLang="en-US" dirty="0">
              <a:solidFill>
                <a:srgbClr val="FF0000"/>
              </a:solidFill>
              <a:ea typeface="標楷體" pitchFamily="65" charset="-120"/>
            </a:endParaRPr>
          </a:p>
        </p:txBody>
      </p:sp>
      <p:sp>
        <p:nvSpPr>
          <p:cNvPr id="9243" name="Text Box 10"/>
          <p:cNvSpPr txBox="1">
            <a:spLocks noChangeArrowheads="1"/>
          </p:cNvSpPr>
          <p:nvPr/>
        </p:nvSpPr>
        <p:spPr bwMode="auto">
          <a:xfrm>
            <a:off x="4932363" y="3253060"/>
            <a:ext cx="3024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SzTx/>
              <a:buFontTx/>
              <a:buNone/>
            </a:pPr>
            <a:r>
              <a:rPr lang="en-US" altLang="zh-TW" dirty="0">
                <a:solidFill>
                  <a:srgbClr val="FF0000"/>
                </a:solidFill>
                <a:ea typeface="標楷體" pitchFamily="65" charset="-120"/>
              </a:rPr>
              <a:t>column vector</a:t>
            </a:r>
            <a:r>
              <a:rPr lang="zh-TW" altLang="en-US" dirty="0">
                <a:solidFill>
                  <a:srgbClr val="FF0000"/>
                </a:solidFill>
                <a:ea typeface="標楷體" pitchFamily="65" charset="-120"/>
              </a:rPr>
              <a:t> </a:t>
            </a:r>
            <a:r>
              <a:rPr lang="en-US" altLang="zh-TW" dirty="0">
                <a:solidFill>
                  <a:srgbClr val="FF0000"/>
                </a:solidFill>
                <a:ea typeface="標楷體" pitchFamily="65" charset="-120"/>
              </a:rPr>
              <a:t>(</a:t>
            </a:r>
            <a:r>
              <a:rPr lang="zh-TW" altLang="en-US" dirty="0">
                <a:solidFill>
                  <a:srgbClr val="FF0000"/>
                </a:solidFill>
                <a:ea typeface="標楷體" pitchFamily="65" charset="-120"/>
              </a:rPr>
              <a:t>向量</a:t>
            </a:r>
            <a:r>
              <a:rPr lang="en-US" altLang="zh-TW" dirty="0">
                <a:solidFill>
                  <a:srgbClr val="FF0000"/>
                </a:solidFill>
                <a:ea typeface="標楷體" pitchFamily="65" charset="-120"/>
              </a:rPr>
              <a:t>)</a:t>
            </a:r>
            <a:endParaRPr lang="zh-TW" altLang="en-US" dirty="0">
              <a:solidFill>
                <a:srgbClr val="FF0000"/>
              </a:solidFill>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8818D8B9-CA56-432D-929E-E18ACA00FC91}" type="slidenum">
              <a:rPr kumimoji="0" lang="en-US" altLang="zh-TW" sz="1400" smtClean="0">
                <a:solidFill>
                  <a:schemeClr val="bg2"/>
                </a:solidFill>
              </a:rPr>
              <a:pPr eaLnBrk="1" hangingPunct="1"/>
              <a:t>11</a:t>
            </a:fld>
            <a:endParaRPr kumimoji="0" lang="en-US" altLang="zh-TW" sz="1400">
              <a:solidFill>
                <a:schemeClr val="bg2"/>
              </a:solidFill>
            </a:endParaRPr>
          </a:p>
        </p:txBody>
      </p:sp>
      <p:graphicFrame>
        <p:nvGraphicFramePr>
          <p:cNvPr id="10242" name="Object 4"/>
          <p:cNvGraphicFramePr>
            <a:graphicFrameLocks noChangeAspect="1"/>
          </p:cNvGraphicFramePr>
          <p:nvPr>
            <p:extLst>
              <p:ext uri="{D42A27DB-BD31-4B8C-83A1-F6EECF244321}">
                <p14:modId xmlns:p14="http://schemas.microsoft.com/office/powerpoint/2010/main" val="2657782743"/>
              </p:ext>
            </p:extLst>
          </p:nvPr>
        </p:nvGraphicFramePr>
        <p:xfrm>
          <a:off x="968375" y="1493589"/>
          <a:ext cx="4448175" cy="1503363"/>
        </p:xfrm>
        <a:graphic>
          <a:graphicData uri="http://schemas.openxmlformats.org/presentationml/2006/ole">
            <mc:AlternateContent xmlns:mc="http://schemas.openxmlformats.org/markup-compatibility/2006">
              <mc:Choice xmlns:v="urn:schemas-microsoft-com:vml" Requires="v">
                <p:oleObj spid="_x0000_s166517" name="Equation" r:id="rId3" imgW="2781000" imgH="939600" progId="Equation.DSMT4">
                  <p:embed/>
                </p:oleObj>
              </mc:Choice>
              <mc:Fallback>
                <p:oleObj name="Equation" r:id="rId3" imgW="2781000" imgH="939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1493589"/>
                        <a:ext cx="4448175"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633144162"/>
              </p:ext>
            </p:extLst>
          </p:nvPr>
        </p:nvGraphicFramePr>
        <p:xfrm>
          <a:off x="6300192" y="1493589"/>
          <a:ext cx="893762" cy="1503363"/>
        </p:xfrm>
        <a:graphic>
          <a:graphicData uri="http://schemas.openxmlformats.org/presentationml/2006/ole">
            <mc:AlternateContent xmlns:mc="http://schemas.openxmlformats.org/markup-compatibility/2006">
              <mc:Choice xmlns:v="urn:schemas-microsoft-com:vml" Requires="v">
                <p:oleObj spid="_x0000_s166518" name="Equation" r:id="rId5" imgW="558720" imgH="939600" progId="Equation.DSMT4">
                  <p:embed/>
                </p:oleObj>
              </mc:Choice>
              <mc:Fallback>
                <p:oleObj name="Equation" r:id="rId5" imgW="558720" imgH="939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493589"/>
                        <a:ext cx="893762"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6"/>
          <p:cNvGraphicFramePr>
            <a:graphicFrameLocks noChangeAspect="1"/>
          </p:cNvGraphicFramePr>
          <p:nvPr>
            <p:extLst>
              <p:ext uri="{D42A27DB-BD31-4B8C-83A1-F6EECF244321}">
                <p14:modId xmlns:p14="http://schemas.microsoft.com/office/powerpoint/2010/main" val="3157163797"/>
              </p:ext>
            </p:extLst>
          </p:nvPr>
        </p:nvGraphicFramePr>
        <p:xfrm>
          <a:off x="534937" y="3161704"/>
          <a:ext cx="3819525" cy="1503363"/>
        </p:xfrm>
        <a:graphic>
          <a:graphicData uri="http://schemas.openxmlformats.org/presentationml/2006/ole">
            <mc:AlternateContent xmlns:mc="http://schemas.openxmlformats.org/markup-compatibility/2006">
              <mc:Choice xmlns:v="urn:schemas-microsoft-com:vml" Requires="v">
                <p:oleObj spid="_x0000_s166519" name="Equation" r:id="rId7" imgW="2387520" imgH="939600" progId="Equation.DSMT4">
                  <p:embed/>
                </p:oleObj>
              </mc:Choice>
              <mc:Fallback>
                <p:oleObj name="Equation" r:id="rId7" imgW="2387520" imgH="939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37" y="3161704"/>
                        <a:ext cx="3819525"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7"/>
          <p:cNvSpPr txBox="1">
            <a:spLocks noChangeArrowheads="1"/>
          </p:cNvSpPr>
          <p:nvPr/>
        </p:nvSpPr>
        <p:spPr bwMode="auto">
          <a:xfrm>
            <a:off x="381000" y="725795"/>
            <a:ext cx="8027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en-US" altLang="zh-TW" dirty="0">
                <a:solidFill>
                  <a:srgbClr val="FF0000"/>
                </a:solidFill>
                <a:ea typeface="標楷體" pitchFamily="65" charset="-120"/>
              </a:rPr>
              <a:t> The result of </a:t>
            </a:r>
            <a:r>
              <a:rPr lang="en-US" altLang="zh-TW" i="1" dirty="0">
                <a:solidFill>
                  <a:srgbClr val="FF0000"/>
                </a:solidFill>
                <a:ea typeface="標楷體" pitchFamily="65" charset="-120"/>
              </a:rPr>
              <a:t>A</a:t>
            </a:r>
            <a:r>
              <a:rPr lang="en-US" altLang="zh-TW" b="1" dirty="0">
                <a:solidFill>
                  <a:srgbClr val="FF0000"/>
                </a:solidFill>
                <a:ea typeface="標楷體" pitchFamily="65" charset="-120"/>
              </a:rPr>
              <a:t>x</a:t>
            </a:r>
            <a:r>
              <a:rPr lang="en-US" altLang="zh-TW" dirty="0">
                <a:solidFill>
                  <a:srgbClr val="FF0000"/>
                </a:solidFill>
                <a:ea typeface="標楷體" pitchFamily="65" charset="-120"/>
              </a:rPr>
              <a:t> can be interpreted as a linear combination (</a:t>
            </a:r>
            <a:r>
              <a:rPr lang="zh-TW" altLang="en-US" dirty="0">
                <a:solidFill>
                  <a:srgbClr val="FF0000"/>
                </a:solidFill>
                <a:ea typeface="標楷體" pitchFamily="65" charset="-120"/>
              </a:rPr>
              <a:t>線性組合</a:t>
            </a:r>
            <a:r>
              <a:rPr lang="en-US" altLang="zh-TW" dirty="0">
                <a:solidFill>
                  <a:srgbClr val="FF0000"/>
                </a:solidFill>
                <a:ea typeface="標楷體" pitchFamily="65" charset="-120"/>
              </a:rPr>
              <a:t>) of the column vectors of matrix </a:t>
            </a:r>
            <a:r>
              <a:rPr lang="en-US" altLang="zh-TW" i="1" dirty="0">
                <a:solidFill>
                  <a:srgbClr val="FF0000"/>
                </a:solidFill>
                <a:ea typeface="標楷體" pitchFamily="65" charset="-120"/>
              </a:rPr>
              <a:t>A</a:t>
            </a:r>
            <a:r>
              <a:rPr lang="en-US" altLang="zh-TW" dirty="0">
                <a:solidFill>
                  <a:srgbClr val="FF0000"/>
                </a:solidFill>
                <a:ea typeface="標楷體" pitchFamily="65" charset="-120"/>
              </a:rPr>
              <a:t>:</a:t>
            </a:r>
          </a:p>
        </p:txBody>
      </p:sp>
      <p:graphicFrame>
        <p:nvGraphicFramePr>
          <p:cNvPr id="10245" name="Object 10"/>
          <p:cNvGraphicFramePr>
            <a:graphicFrameLocks noChangeAspect="1"/>
          </p:cNvGraphicFramePr>
          <p:nvPr>
            <p:extLst>
              <p:ext uri="{D42A27DB-BD31-4B8C-83A1-F6EECF244321}">
                <p14:modId xmlns:p14="http://schemas.microsoft.com/office/powerpoint/2010/main" val="97695977"/>
              </p:ext>
            </p:extLst>
          </p:nvPr>
        </p:nvGraphicFramePr>
        <p:xfrm>
          <a:off x="4800550" y="3161704"/>
          <a:ext cx="3371850" cy="1503363"/>
        </p:xfrm>
        <a:graphic>
          <a:graphicData uri="http://schemas.openxmlformats.org/presentationml/2006/ole">
            <mc:AlternateContent xmlns:mc="http://schemas.openxmlformats.org/markup-compatibility/2006">
              <mc:Choice xmlns:v="urn:schemas-microsoft-com:vml" Requires="v">
                <p:oleObj spid="_x0000_s166520" name="Equation" r:id="rId9" imgW="2108160" imgH="939600" progId="Equation.3">
                  <p:embed/>
                </p:oleObj>
              </mc:Choice>
              <mc:Fallback>
                <p:oleObj name="Equation" r:id="rId9" imgW="2108160" imgH="939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50" y="3161704"/>
                        <a:ext cx="337185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12"/>
          <p:cNvGraphicFramePr>
            <a:graphicFrameLocks noChangeAspect="1"/>
          </p:cNvGraphicFramePr>
          <p:nvPr>
            <p:extLst>
              <p:ext uri="{D42A27DB-BD31-4B8C-83A1-F6EECF244321}">
                <p14:modId xmlns:p14="http://schemas.microsoft.com/office/powerpoint/2010/main" val="1285264413"/>
              </p:ext>
            </p:extLst>
          </p:nvPr>
        </p:nvGraphicFramePr>
        <p:xfrm>
          <a:off x="5365700" y="4792067"/>
          <a:ext cx="223837" cy="365125"/>
        </p:xfrm>
        <a:graphic>
          <a:graphicData uri="http://schemas.openxmlformats.org/presentationml/2006/ole">
            <mc:AlternateContent xmlns:mc="http://schemas.openxmlformats.org/markup-compatibility/2006">
              <mc:Choice xmlns:v="urn:schemas-microsoft-com:vml" Requires="v">
                <p:oleObj spid="_x0000_s166521" name="Equation" r:id="rId11" imgW="139680" imgH="228600" progId="Equation.DSMT4">
                  <p:embed/>
                </p:oleObj>
              </mc:Choice>
              <mc:Fallback>
                <p:oleObj name="Equation" r:id="rId11" imgW="139680" imgH="2286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5700" y="4792067"/>
                        <a:ext cx="2238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5"/>
          <p:cNvSpPr txBox="1">
            <a:spLocks noChangeArrowheads="1"/>
          </p:cNvSpPr>
          <p:nvPr/>
        </p:nvSpPr>
        <p:spPr bwMode="auto">
          <a:xfrm>
            <a:off x="5221237" y="4661892"/>
            <a:ext cx="549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eaVert"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zh-TW" altLang="en-US">
                <a:solidFill>
                  <a:schemeClr val="tx1"/>
                </a:solidFill>
              </a:rPr>
              <a:t>=</a:t>
            </a:r>
          </a:p>
        </p:txBody>
      </p:sp>
      <p:graphicFrame>
        <p:nvGraphicFramePr>
          <p:cNvPr id="10247" name="Object 13"/>
          <p:cNvGraphicFramePr>
            <a:graphicFrameLocks noChangeAspect="1"/>
          </p:cNvGraphicFramePr>
          <p:nvPr>
            <p:extLst>
              <p:ext uri="{D42A27DB-BD31-4B8C-83A1-F6EECF244321}">
                <p14:modId xmlns:p14="http://schemas.microsoft.com/office/powerpoint/2010/main" val="3456371763"/>
              </p:ext>
            </p:extLst>
          </p:nvPr>
        </p:nvGraphicFramePr>
        <p:xfrm>
          <a:off x="6307087" y="4792067"/>
          <a:ext cx="263525" cy="365125"/>
        </p:xfrm>
        <a:graphic>
          <a:graphicData uri="http://schemas.openxmlformats.org/presentationml/2006/ole">
            <mc:AlternateContent xmlns:mc="http://schemas.openxmlformats.org/markup-compatibility/2006">
              <mc:Choice xmlns:v="urn:schemas-microsoft-com:vml" Requires="v">
                <p:oleObj spid="_x0000_s166522" name="Equation" r:id="rId13" imgW="164880" imgH="228600" progId="Equation.DSMT4">
                  <p:embed/>
                </p:oleObj>
              </mc:Choice>
              <mc:Fallback>
                <p:oleObj name="Equation" r:id="rId13" imgW="164880" imgH="2286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7087" y="4792067"/>
                        <a:ext cx="2635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4" name="Text Box 16"/>
          <p:cNvSpPr txBox="1">
            <a:spLocks noChangeArrowheads="1"/>
          </p:cNvSpPr>
          <p:nvPr/>
        </p:nvSpPr>
        <p:spPr bwMode="auto">
          <a:xfrm>
            <a:off x="6156275" y="4661892"/>
            <a:ext cx="549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eaVert"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zh-TW" altLang="en-US">
                <a:solidFill>
                  <a:schemeClr val="tx1"/>
                </a:solidFill>
              </a:rPr>
              <a:t>=</a:t>
            </a:r>
          </a:p>
        </p:txBody>
      </p:sp>
      <p:graphicFrame>
        <p:nvGraphicFramePr>
          <p:cNvPr id="10248" name="Object 14"/>
          <p:cNvGraphicFramePr>
            <a:graphicFrameLocks noChangeAspect="1"/>
          </p:cNvGraphicFramePr>
          <p:nvPr>
            <p:extLst>
              <p:ext uri="{D42A27DB-BD31-4B8C-83A1-F6EECF244321}">
                <p14:modId xmlns:p14="http://schemas.microsoft.com/office/powerpoint/2010/main" val="2389841282"/>
              </p:ext>
            </p:extLst>
          </p:nvPr>
        </p:nvGraphicFramePr>
        <p:xfrm>
          <a:off x="7735837" y="4785717"/>
          <a:ext cx="263525" cy="365125"/>
        </p:xfrm>
        <a:graphic>
          <a:graphicData uri="http://schemas.openxmlformats.org/presentationml/2006/ole">
            <mc:AlternateContent xmlns:mc="http://schemas.openxmlformats.org/markup-compatibility/2006">
              <mc:Choice xmlns:v="urn:schemas-microsoft-com:vml" Requires="v">
                <p:oleObj spid="_x0000_s166523" name="Equation" r:id="rId15" imgW="164880" imgH="228600" progId="Equation.DSMT4">
                  <p:embed/>
                </p:oleObj>
              </mc:Choice>
              <mc:Fallback>
                <p:oleObj name="Equation" r:id="rId15" imgW="164880" imgH="22860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35837" y="4785717"/>
                        <a:ext cx="2635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5" name="Text Box 17"/>
          <p:cNvSpPr txBox="1">
            <a:spLocks noChangeArrowheads="1"/>
          </p:cNvSpPr>
          <p:nvPr/>
        </p:nvSpPr>
        <p:spPr bwMode="auto">
          <a:xfrm>
            <a:off x="7585025" y="4661892"/>
            <a:ext cx="5492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eaVert"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zh-TW" altLang="en-US">
                <a:solidFill>
                  <a:schemeClr val="tx1"/>
                </a:solidFill>
              </a:rPr>
              <a:t>=</a:t>
            </a:r>
          </a:p>
        </p:txBody>
      </p:sp>
      <p:graphicFrame>
        <p:nvGraphicFramePr>
          <p:cNvPr id="10249" name="Object 21"/>
          <p:cNvGraphicFramePr>
            <a:graphicFrameLocks noChangeAspect="1"/>
          </p:cNvGraphicFramePr>
          <p:nvPr>
            <p:extLst>
              <p:ext uri="{D42A27DB-BD31-4B8C-83A1-F6EECF244321}">
                <p14:modId xmlns:p14="http://schemas.microsoft.com/office/powerpoint/2010/main" val="4253711385"/>
              </p:ext>
            </p:extLst>
          </p:nvPr>
        </p:nvGraphicFramePr>
        <p:xfrm>
          <a:off x="1143000" y="5015136"/>
          <a:ext cx="2274888" cy="365125"/>
        </p:xfrm>
        <a:graphic>
          <a:graphicData uri="http://schemas.openxmlformats.org/presentationml/2006/ole">
            <mc:AlternateContent xmlns:mc="http://schemas.openxmlformats.org/markup-compatibility/2006">
              <mc:Choice xmlns:v="urn:schemas-microsoft-com:vml" Requires="v">
                <p:oleObj spid="_x0000_s166524" name="Equation" r:id="rId17" imgW="1422360" imgH="228600" progId="Equation.DSMT4">
                  <p:embed/>
                </p:oleObj>
              </mc:Choice>
              <mc:Fallback>
                <p:oleObj name="Equation" r:id="rId17" imgW="1422360" imgH="228600"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5015136"/>
                        <a:ext cx="22748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Text Box 1036"/>
          <p:cNvSpPr txBox="1">
            <a:spLocks noChangeArrowheads="1"/>
          </p:cNvSpPr>
          <p:nvPr/>
        </p:nvSpPr>
        <p:spPr bwMode="auto">
          <a:xfrm>
            <a:off x="3357563" y="5015136"/>
            <a:ext cx="5572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Clr>
                <a:schemeClr val="tx1"/>
              </a:buClr>
              <a:buSzPct val="40000"/>
              <a:buFont typeface="Wingdings" pitchFamily="2" charset="2"/>
              <a:buNone/>
            </a:pPr>
            <a:r>
              <a:rPr lang="en-US" altLang="zh-TW" sz="1800" dirty="0">
                <a:solidFill>
                  <a:srgbClr val="0000FF"/>
                </a:solidFill>
                <a:sym typeface="Symbol" pitchFamily="18" charset="2"/>
              </a:rPr>
              <a:t></a:t>
            </a:r>
            <a:r>
              <a:rPr lang="en-US" altLang="zh-TW" sz="1800" i="1" dirty="0">
                <a:solidFill>
                  <a:srgbClr val="0000FF"/>
                </a:solidFill>
                <a:ea typeface="標楷體" pitchFamily="65" charset="-120"/>
              </a:rPr>
              <a:t> A</a:t>
            </a:r>
            <a:r>
              <a:rPr lang="en-US" altLang="zh-TW" sz="1800" b="1" dirty="0">
                <a:solidFill>
                  <a:srgbClr val="0000FF"/>
                </a:solidFill>
                <a:ea typeface="標楷體" pitchFamily="65" charset="-120"/>
              </a:rPr>
              <a:t>x</a:t>
            </a:r>
            <a:r>
              <a:rPr lang="en-US" altLang="zh-TW" sz="1800" dirty="0">
                <a:solidFill>
                  <a:srgbClr val="0000FF"/>
                </a:solidFill>
                <a:ea typeface="標楷體" pitchFamily="65" charset="-120"/>
              </a:rPr>
              <a:t> can be viewed as the </a:t>
            </a:r>
            <a:r>
              <a:rPr lang="en-US" altLang="zh-TW" sz="1800" dirty="0">
                <a:solidFill>
                  <a:srgbClr val="0000FF"/>
                </a:solidFill>
              </a:rPr>
              <a:t>linear combination (refer to </a:t>
            </a:r>
            <a:r>
              <a:rPr lang="en-US" altLang="zh-TW" sz="1800" dirty="0" err="1">
                <a:solidFill>
                  <a:srgbClr val="0000FF"/>
                </a:solidFill>
              </a:rPr>
              <a:t>Ch</a:t>
            </a:r>
            <a:r>
              <a:rPr lang="en-US" altLang="zh-TW" sz="1800" dirty="0">
                <a:solidFill>
                  <a:srgbClr val="0000FF"/>
                </a:solidFill>
              </a:rPr>
              <a:t> 4 for its definition) of the column vectors of </a:t>
            </a:r>
            <a:r>
              <a:rPr lang="en-US" altLang="zh-TW" sz="1800" i="1" dirty="0">
                <a:solidFill>
                  <a:srgbClr val="0000FF"/>
                </a:solidFill>
              </a:rPr>
              <a:t>A</a:t>
            </a:r>
            <a:r>
              <a:rPr lang="en-US" altLang="zh-TW" sz="1800" dirty="0">
                <a:solidFill>
                  <a:srgbClr val="0000FF"/>
                </a:solidFill>
              </a:rPr>
              <a:t> with coefficients </a:t>
            </a:r>
            <a:r>
              <a:rPr lang="en-US" altLang="zh-TW" sz="1800" i="1" dirty="0">
                <a:solidFill>
                  <a:srgbClr val="0000FF"/>
                </a:solidFill>
              </a:rPr>
              <a:t>x</a:t>
            </a:r>
            <a:r>
              <a:rPr lang="en-US" altLang="zh-TW" sz="1800" baseline="-25000" dirty="0">
                <a:solidFill>
                  <a:srgbClr val="0000FF"/>
                </a:solidFill>
              </a:rPr>
              <a:t>1</a:t>
            </a:r>
            <a:r>
              <a:rPr lang="en-US" altLang="zh-TW" sz="1800" dirty="0">
                <a:solidFill>
                  <a:srgbClr val="0000FF"/>
                </a:solidFill>
              </a:rPr>
              <a:t>, </a:t>
            </a:r>
            <a:r>
              <a:rPr lang="en-US" altLang="zh-TW" sz="1800" i="1" dirty="0">
                <a:solidFill>
                  <a:srgbClr val="0000FF"/>
                </a:solidFill>
              </a:rPr>
              <a:t>x</a:t>
            </a:r>
            <a:r>
              <a:rPr lang="en-US" altLang="zh-TW" sz="1800" baseline="-25000" dirty="0">
                <a:solidFill>
                  <a:srgbClr val="0000FF"/>
                </a:solidFill>
              </a:rPr>
              <a:t>2</a:t>
            </a:r>
            <a:r>
              <a:rPr lang="en-US" altLang="zh-TW" sz="1800" dirty="0">
                <a:solidFill>
                  <a:srgbClr val="0000FF"/>
                </a:solidFill>
              </a:rPr>
              <a:t>,…, </a:t>
            </a:r>
            <a:r>
              <a:rPr lang="en-US" altLang="zh-TW" sz="1800" i="1" dirty="0" err="1">
                <a:solidFill>
                  <a:srgbClr val="0000FF"/>
                </a:solidFill>
              </a:rPr>
              <a:t>x</a:t>
            </a:r>
            <a:r>
              <a:rPr lang="en-US" altLang="zh-TW" sz="1800" i="1" baseline="-25000" dirty="0" err="1">
                <a:solidFill>
                  <a:srgbClr val="0000FF"/>
                </a:solidFill>
              </a:rPr>
              <a:t>n</a:t>
            </a:r>
            <a:endParaRPr lang="en-US" altLang="zh-TW" sz="1800" dirty="0">
              <a:solidFill>
                <a:srgbClr val="0000FF"/>
              </a:solidFill>
              <a:ea typeface="標楷體" pitchFamily="65" charset="-120"/>
            </a:endParaRPr>
          </a:p>
        </p:txBody>
      </p:sp>
      <p:graphicFrame>
        <p:nvGraphicFramePr>
          <p:cNvPr id="10250" name="Object 16"/>
          <p:cNvGraphicFramePr>
            <a:graphicFrameLocks noChangeAspect="1"/>
          </p:cNvGraphicFramePr>
          <p:nvPr>
            <p:extLst>
              <p:ext uri="{D42A27DB-BD31-4B8C-83A1-F6EECF244321}">
                <p14:modId xmlns:p14="http://schemas.microsoft.com/office/powerpoint/2010/main" val="327716079"/>
              </p:ext>
            </p:extLst>
          </p:nvPr>
        </p:nvGraphicFramePr>
        <p:xfrm>
          <a:off x="1195388" y="5382022"/>
          <a:ext cx="2376487" cy="1503362"/>
        </p:xfrm>
        <a:graphic>
          <a:graphicData uri="http://schemas.openxmlformats.org/presentationml/2006/ole">
            <mc:AlternateContent xmlns:mc="http://schemas.openxmlformats.org/markup-compatibility/2006">
              <mc:Choice xmlns:v="urn:schemas-microsoft-com:vml" Requires="v">
                <p:oleObj spid="_x0000_s166525" name="Equation" r:id="rId19" imgW="1485720" imgH="939600" progId="Equation.DSMT4">
                  <p:embed/>
                </p:oleObj>
              </mc:Choice>
              <mc:Fallback>
                <p:oleObj name="Equation" r:id="rId19" imgW="1485720" imgH="9396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5388" y="5382022"/>
                        <a:ext cx="2376487" cy="150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7" name="Text Box 1036"/>
          <p:cNvSpPr txBox="1">
            <a:spLocks noChangeArrowheads="1"/>
          </p:cNvSpPr>
          <p:nvPr/>
        </p:nvSpPr>
        <p:spPr bwMode="auto">
          <a:xfrm>
            <a:off x="3643313" y="5961459"/>
            <a:ext cx="471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265113" indent="-265113"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zh-TW" sz="1800" dirty="0">
                <a:solidFill>
                  <a:srgbClr val="0000FF"/>
                </a:solidFill>
              </a:rPr>
              <a:t>←</a:t>
            </a:r>
            <a:r>
              <a:rPr lang="en-US" altLang="zh-TW" sz="1800" dirty="0">
                <a:solidFill>
                  <a:srgbClr val="0000FF"/>
                </a:solidFill>
                <a:sym typeface="Symbol" pitchFamily="18" charset="2"/>
              </a:rPr>
              <a:t> </a:t>
            </a:r>
            <a:r>
              <a:rPr lang="en-US" altLang="zh-TW" sz="1800" dirty="0">
                <a:solidFill>
                  <a:srgbClr val="0000FF"/>
                </a:solidFill>
                <a:ea typeface="標楷體" pitchFamily="65" charset="-120"/>
              </a:rPr>
              <a:t>You can derive the same result if you perform the matrix multiplication for matrix </a:t>
            </a:r>
            <a:r>
              <a:rPr lang="en-US" altLang="zh-TW" sz="1800" i="1" dirty="0">
                <a:solidFill>
                  <a:srgbClr val="0000FF"/>
                </a:solidFill>
                <a:ea typeface="標楷體" pitchFamily="65" charset="-120"/>
              </a:rPr>
              <a:t>A</a:t>
            </a:r>
            <a:r>
              <a:rPr lang="en-US" altLang="zh-TW" sz="1800" dirty="0">
                <a:solidFill>
                  <a:srgbClr val="0000FF"/>
                </a:solidFill>
                <a:ea typeface="標楷體" pitchFamily="65" charset="-120"/>
              </a:rPr>
              <a:t> expressed in column vectors and </a:t>
            </a:r>
            <a:r>
              <a:rPr lang="en-US" altLang="zh-TW" sz="1800" b="1" dirty="0">
                <a:solidFill>
                  <a:srgbClr val="0000FF"/>
                </a:solidFill>
                <a:ea typeface="標楷體" pitchFamily="65" charset="-120"/>
              </a:rPr>
              <a:t>x</a:t>
            </a:r>
            <a:r>
              <a:rPr lang="en-US" altLang="zh-TW" sz="1800" dirty="0">
                <a:solidFill>
                  <a:srgbClr val="0000FF"/>
                </a:solidFill>
                <a:ea typeface="標楷體" pitchFamily="65" charset="-120"/>
              </a:rPr>
              <a:t> directly</a:t>
            </a:r>
            <a:endParaRPr lang="zh-TW" altLang="en-US" sz="1800" dirty="0">
              <a:solidFill>
                <a:srgbClr val="0000FF"/>
              </a:solidFill>
              <a:ea typeface="標楷體" pitchFamily="65" charset="-120"/>
            </a:endParaRPr>
          </a:p>
        </p:txBody>
      </p:sp>
      <p:sp>
        <p:nvSpPr>
          <p:cNvPr id="2" name="文字方塊 1"/>
          <p:cNvSpPr txBox="1"/>
          <p:nvPr/>
        </p:nvSpPr>
        <p:spPr>
          <a:xfrm>
            <a:off x="5626496" y="2060848"/>
            <a:ext cx="673696" cy="369332"/>
          </a:xfrm>
          <a:prstGeom prst="rect">
            <a:avLst/>
          </a:prstGeom>
          <a:noFill/>
        </p:spPr>
        <p:txBody>
          <a:bodyPr wrap="square" rtlCol="0">
            <a:spAutoFit/>
          </a:bodyPr>
          <a:lstStyle/>
          <a:p>
            <a:pPr>
              <a:buNone/>
            </a:pPr>
            <a:r>
              <a:rPr lang="en-US" altLang="zh-TW" sz="1800" dirty="0">
                <a:solidFill>
                  <a:schemeClr val="tx1"/>
                </a:solidFill>
              </a:rPr>
              <a:t>and</a:t>
            </a:r>
            <a:endParaRPr lang="zh-TW" altLang="en-US"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DA3713F-5661-4A6D-AF22-51B08ED1F715}" type="slidenum">
              <a:rPr kumimoji="0" lang="en-US" altLang="zh-TW" sz="1400" smtClean="0">
                <a:solidFill>
                  <a:schemeClr val="bg2"/>
                </a:solidFill>
              </a:rPr>
              <a:pPr eaLnBrk="1" hangingPunct="1"/>
              <a:t>12</a:t>
            </a:fld>
            <a:endParaRPr kumimoji="0" lang="en-US" altLang="zh-TW" sz="1400">
              <a:solidFill>
                <a:schemeClr val="bg2"/>
              </a:solidFill>
            </a:endParaRPr>
          </a:p>
        </p:txBody>
      </p:sp>
      <p:sp>
        <p:nvSpPr>
          <p:cNvPr id="11270" name="Text Box 1033"/>
          <p:cNvSpPr txBox="1">
            <a:spLocks noChangeArrowheads="1"/>
          </p:cNvSpPr>
          <p:nvPr/>
        </p:nvSpPr>
        <p:spPr bwMode="auto">
          <a:xfrm>
            <a:off x="381000" y="3300413"/>
            <a:ext cx="7720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en-US" altLang="zh-TW">
                <a:ea typeface="標楷體" pitchFamily="65" charset="-120"/>
              </a:rPr>
              <a:t>Diagonal matrix (</a:t>
            </a:r>
            <a:r>
              <a:rPr lang="zh-TW" altLang="en-US">
                <a:ea typeface="標楷體" pitchFamily="65" charset="-120"/>
              </a:rPr>
              <a:t>對角矩陣</a:t>
            </a:r>
            <a:r>
              <a:rPr lang="en-US" altLang="zh-TW">
                <a:ea typeface="標楷體" pitchFamily="65" charset="-120"/>
              </a:rPr>
              <a:t>): a square matrix in which nonzero elements are found only in the principal diagonal</a:t>
            </a:r>
          </a:p>
        </p:txBody>
      </p:sp>
      <p:sp>
        <p:nvSpPr>
          <p:cNvPr id="11271" name="Text Box 1036"/>
          <p:cNvSpPr txBox="1">
            <a:spLocks noChangeArrowheads="1"/>
          </p:cNvSpPr>
          <p:nvPr/>
        </p:nvSpPr>
        <p:spPr bwMode="auto">
          <a:xfrm>
            <a:off x="428625" y="1892300"/>
            <a:ext cx="359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Trace (</a:t>
            </a:r>
            <a:r>
              <a:rPr lang="zh-TW" altLang="en-US">
                <a:ea typeface="標楷體" pitchFamily="65" charset="-120"/>
              </a:rPr>
              <a:t>跡數</a:t>
            </a:r>
            <a:r>
              <a:rPr lang="en-US" altLang="zh-TW">
                <a:ea typeface="標楷體" pitchFamily="65" charset="-120"/>
              </a:rPr>
              <a:t>) operation:</a:t>
            </a:r>
          </a:p>
        </p:txBody>
      </p:sp>
      <p:grpSp>
        <p:nvGrpSpPr>
          <p:cNvPr id="11272" name="Group 1046"/>
          <p:cNvGrpSpPr>
            <a:grpSpLocks/>
          </p:cNvGrpSpPr>
          <p:nvPr/>
        </p:nvGrpSpPr>
        <p:grpSpPr bwMode="auto">
          <a:xfrm>
            <a:off x="990600" y="4468813"/>
            <a:ext cx="6261100" cy="1778000"/>
            <a:chOff x="624" y="1221"/>
            <a:chExt cx="3944" cy="1120"/>
          </a:xfrm>
        </p:grpSpPr>
        <p:graphicFrame>
          <p:nvGraphicFramePr>
            <p:cNvPr id="11267" name="Object 1025"/>
            <p:cNvGraphicFramePr>
              <a:graphicFrameLocks noChangeAspect="1"/>
            </p:cNvGraphicFramePr>
            <p:nvPr/>
          </p:nvGraphicFramePr>
          <p:xfrm>
            <a:off x="624" y="1653"/>
            <a:ext cx="1760" cy="240"/>
          </p:xfrm>
          <a:graphic>
            <a:graphicData uri="http://schemas.openxmlformats.org/presentationml/2006/ole">
              <mc:AlternateContent xmlns:mc="http://schemas.openxmlformats.org/markup-compatibility/2006">
                <mc:Choice xmlns:v="urn:schemas-microsoft-com:vml" Requires="v">
                  <p:oleObj spid="_x0000_s122414" name="方程式" r:id="rId3" imgW="2793960" imgH="380880" progId="Equation.3">
                    <p:embed/>
                  </p:oleObj>
                </mc:Choice>
                <mc:Fallback>
                  <p:oleObj name="方程式" r:id="rId3" imgW="2793960" imgH="380880" progId="Equation.3">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653"/>
                          <a:ext cx="176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1026"/>
            <p:cNvGraphicFramePr>
              <a:graphicFrameLocks noChangeAspect="1"/>
            </p:cNvGraphicFramePr>
            <p:nvPr/>
          </p:nvGraphicFramePr>
          <p:xfrm>
            <a:off x="2448" y="1221"/>
            <a:ext cx="2120" cy="1120"/>
          </p:xfrm>
          <a:graphic>
            <a:graphicData uri="http://schemas.openxmlformats.org/presentationml/2006/ole">
              <mc:AlternateContent xmlns:mc="http://schemas.openxmlformats.org/markup-compatibility/2006">
                <mc:Choice xmlns:v="urn:schemas-microsoft-com:vml" Requires="v">
                  <p:oleObj spid="_x0000_s122415" name="方程式" r:id="rId5" imgW="3365280" imgH="1777680" progId="Equation.3">
                    <p:embed/>
                  </p:oleObj>
                </mc:Choice>
                <mc:Fallback>
                  <p:oleObj name="方程式" r:id="rId5" imgW="3365280" imgH="1777680" progId="Equation.3">
                    <p:embed/>
                    <p:pic>
                      <p:nvPicPr>
                        <p:cNvPr id="0"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221"/>
                          <a:ext cx="2120" cy="1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6" name="Oval 1039"/>
            <p:cNvSpPr>
              <a:spLocks noChangeArrowheads="1"/>
            </p:cNvSpPr>
            <p:nvPr/>
          </p:nvSpPr>
          <p:spPr bwMode="auto">
            <a:xfrm rot="2400000">
              <a:off x="2426" y="1615"/>
              <a:ext cx="1738" cy="353"/>
            </a:xfrm>
            <a:prstGeom prst="ellipse">
              <a:avLst/>
            </a:prstGeom>
            <a:noFill/>
            <a:ln w="25400" algn="ctr">
              <a:solidFill>
                <a:schemeClr val="hlink"/>
              </a:solidFill>
              <a:round/>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aphicFrame>
        <p:nvGraphicFramePr>
          <p:cNvPr id="11266" name="Object 1024"/>
          <p:cNvGraphicFramePr>
            <a:graphicFrameLocks noChangeAspect="1"/>
          </p:cNvGraphicFramePr>
          <p:nvPr/>
        </p:nvGraphicFramePr>
        <p:xfrm>
          <a:off x="1185863" y="2519363"/>
          <a:ext cx="5627687" cy="481012"/>
        </p:xfrm>
        <a:graphic>
          <a:graphicData uri="http://schemas.openxmlformats.org/presentationml/2006/ole">
            <mc:AlternateContent xmlns:mc="http://schemas.openxmlformats.org/markup-compatibility/2006">
              <mc:Choice xmlns:v="urn:schemas-microsoft-com:vml" Requires="v">
                <p:oleObj spid="_x0000_s122416" name="Equation" r:id="rId7" imgW="2819160" imgH="241200" progId="Equation.DSMT4">
                  <p:embed/>
                </p:oleObj>
              </mc:Choice>
              <mc:Fallback>
                <p:oleObj name="Equation" r:id="rId7" imgW="2819160" imgH="241200" progId="Equation.DSMT4">
                  <p:embed/>
                  <p:pic>
                    <p:nvPicPr>
                      <p:cNvPr id="0" name="Object 10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5863" y="2519363"/>
                        <a:ext cx="562768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Text Box 1036"/>
          <p:cNvSpPr txBox="1">
            <a:spLocks noChangeArrowheads="1"/>
          </p:cNvSpPr>
          <p:nvPr/>
        </p:nvSpPr>
        <p:spPr bwMode="auto">
          <a:xfrm>
            <a:off x="500063" y="6386513"/>
            <a:ext cx="514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000" dirty="0">
                <a:solidFill>
                  <a:srgbClr val="0000FF"/>
                </a:solidFill>
                <a:ea typeface="標楷體" pitchFamily="65" charset="-120"/>
              </a:rPr>
              <a:t>※ A usual notation for a diagonal matrix</a:t>
            </a:r>
            <a:endParaRPr lang="zh-TW" altLang="en-US" sz="2000" dirty="0">
              <a:solidFill>
                <a:srgbClr val="0000FF"/>
              </a:solidFill>
              <a:ea typeface="標楷體" pitchFamily="65" charset="-120"/>
            </a:endParaRPr>
          </a:p>
        </p:txBody>
      </p:sp>
      <p:sp>
        <p:nvSpPr>
          <p:cNvPr id="11274" name="Line 1178"/>
          <p:cNvSpPr>
            <a:spLocks noChangeShapeType="1"/>
          </p:cNvSpPr>
          <p:nvPr/>
        </p:nvSpPr>
        <p:spPr bwMode="auto">
          <a:xfrm rot="-5400000">
            <a:off x="2139950" y="5961063"/>
            <a:ext cx="720725" cy="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11275" name="Text Box 1036"/>
          <p:cNvSpPr txBox="1">
            <a:spLocks noChangeArrowheads="1"/>
          </p:cNvSpPr>
          <p:nvPr/>
        </p:nvSpPr>
        <p:spPr bwMode="auto">
          <a:xfrm>
            <a:off x="428625" y="785813"/>
            <a:ext cx="7858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solidFill>
                  <a:schemeClr val="tx1"/>
                </a:solidFill>
                <a:ea typeface="標楷體" pitchFamily="65" charset="-120"/>
              </a:rPr>
              <a:t> </a:t>
            </a:r>
            <a:r>
              <a:rPr lang="en-US" altLang="zh-TW">
                <a:solidFill>
                  <a:schemeClr val="tx1"/>
                </a:solidFill>
                <a:ea typeface="標楷體" pitchFamily="65" charset="-120"/>
              </a:rPr>
              <a:t>To practice the exercises in Sec. 2.1, we need to know the trace operation and the notion of diagonal matrices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D126455-B98F-4D06-9D04-270ADFD502FB}" type="slidenum">
              <a:rPr kumimoji="0" lang="en-US" altLang="zh-TW" sz="1400" smtClean="0">
                <a:solidFill>
                  <a:schemeClr val="bg2"/>
                </a:solidFill>
              </a:rPr>
              <a:pPr eaLnBrk="1" hangingPunct="1"/>
              <a:t>13</a:t>
            </a:fld>
            <a:endParaRPr kumimoji="0" lang="en-US" altLang="zh-TW" sz="1400">
              <a:solidFill>
                <a:schemeClr val="bg2"/>
              </a:solidFill>
            </a:endParaRPr>
          </a:p>
        </p:txBody>
      </p:sp>
      <p:sp>
        <p:nvSpPr>
          <p:cNvPr id="64515" name="Rectangle 2"/>
          <p:cNvSpPr>
            <a:spLocks noGrp="1" noChangeArrowheads="1"/>
          </p:cNvSpPr>
          <p:nvPr>
            <p:ph type="title"/>
          </p:nvPr>
        </p:nvSpPr>
        <p:spPr>
          <a:xfrm>
            <a:off x="539750" y="76200"/>
            <a:ext cx="7924800" cy="601663"/>
          </a:xfrm>
        </p:spPr>
        <p:txBody>
          <a:bodyPr/>
          <a:lstStyle/>
          <a:p>
            <a:pPr eaLnBrk="1" hangingPunct="1"/>
            <a:r>
              <a:rPr lang="en-US" altLang="zh-TW"/>
              <a:t>Keywords in Section 2.1:</a:t>
            </a:r>
            <a:endParaRPr lang="zh-TW" altLang="en-US"/>
          </a:p>
        </p:txBody>
      </p:sp>
      <p:sp>
        <p:nvSpPr>
          <p:cNvPr id="64516" name="Rectangle 3"/>
          <p:cNvSpPr>
            <a:spLocks noGrp="1" noChangeArrowheads="1"/>
          </p:cNvSpPr>
          <p:nvPr>
            <p:ph type="body" idx="1"/>
          </p:nvPr>
        </p:nvSpPr>
        <p:spPr>
          <a:xfrm>
            <a:off x="609600" y="764704"/>
            <a:ext cx="7924800" cy="5218113"/>
          </a:xfrm>
        </p:spPr>
        <p:txBody>
          <a:bodyPr/>
          <a:lstStyle/>
          <a:p>
            <a:pPr eaLnBrk="1" hangingPunct="1">
              <a:lnSpc>
                <a:spcPct val="130000"/>
              </a:lnSpc>
            </a:pPr>
            <a:r>
              <a:rPr lang="en-US" altLang="zh-TW" dirty="0">
                <a:solidFill>
                  <a:schemeClr val="tx1"/>
                </a:solidFill>
              </a:rPr>
              <a:t>equality of matrices: </a:t>
            </a:r>
            <a:r>
              <a:rPr lang="zh-TW" altLang="en-US" dirty="0">
                <a:solidFill>
                  <a:schemeClr val="tx1"/>
                </a:solidFill>
              </a:rPr>
              <a:t>相等矩陣</a:t>
            </a:r>
          </a:p>
          <a:p>
            <a:pPr eaLnBrk="1" hangingPunct="1">
              <a:lnSpc>
                <a:spcPct val="130000"/>
              </a:lnSpc>
            </a:pPr>
            <a:r>
              <a:rPr lang="en-US" altLang="zh-TW" dirty="0">
                <a:solidFill>
                  <a:schemeClr val="tx1"/>
                </a:solidFill>
              </a:rPr>
              <a:t>matrix addition: </a:t>
            </a:r>
            <a:r>
              <a:rPr lang="zh-TW" altLang="en-US" dirty="0">
                <a:solidFill>
                  <a:schemeClr val="tx1"/>
                </a:solidFill>
              </a:rPr>
              <a:t>矩陣相加</a:t>
            </a:r>
            <a:endParaRPr lang="en-US" altLang="zh-TW" dirty="0">
              <a:solidFill>
                <a:schemeClr val="tx1"/>
              </a:solidFill>
            </a:endParaRPr>
          </a:p>
          <a:p>
            <a:pPr eaLnBrk="1" hangingPunct="1">
              <a:lnSpc>
                <a:spcPct val="130000"/>
              </a:lnSpc>
            </a:pPr>
            <a:r>
              <a:rPr lang="en-US" altLang="zh-TW" dirty="0">
                <a:solidFill>
                  <a:schemeClr val="tx1"/>
                </a:solidFill>
              </a:rPr>
              <a:t>scalar multiplication: </a:t>
            </a:r>
            <a:r>
              <a:rPr lang="zh-TW" altLang="en-US" dirty="0">
                <a:solidFill>
                  <a:schemeClr val="tx1"/>
                </a:solidFill>
              </a:rPr>
              <a:t>純量積</a:t>
            </a:r>
            <a:endParaRPr lang="en-US" altLang="zh-TW" dirty="0">
              <a:solidFill>
                <a:schemeClr val="tx1"/>
              </a:solidFill>
            </a:endParaRPr>
          </a:p>
          <a:p>
            <a:pPr eaLnBrk="1" hangingPunct="1">
              <a:lnSpc>
                <a:spcPct val="130000"/>
              </a:lnSpc>
            </a:pPr>
            <a:r>
              <a:rPr kumimoji="0" lang="en-US" altLang="zh-TW" dirty="0">
                <a:solidFill>
                  <a:schemeClr val="tx1"/>
                </a:solidFill>
              </a:rPr>
              <a:t>matrix multiplication: </a:t>
            </a:r>
            <a:r>
              <a:rPr kumimoji="0" lang="zh-TW" altLang="en-US" dirty="0">
                <a:solidFill>
                  <a:schemeClr val="tx1"/>
                </a:solidFill>
              </a:rPr>
              <a:t>矩陣相乘</a:t>
            </a:r>
            <a:endParaRPr kumimoji="0" lang="en-US" altLang="zh-TW" dirty="0">
              <a:solidFill>
                <a:schemeClr val="tx1"/>
              </a:solidFill>
            </a:endParaRPr>
          </a:p>
          <a:p>
            <a:pPr eaLnBrk="1" hangingPunct="1">
              <a:lnSpc>
                <a:spcPct val="130000"/>
              </a:lnSpc>
            </a:pPr>
            <a:r>
              <a:rPr kumimoji="0" lang="en-US" altLang="zh-TW" dirty="0">
                <a:solidFill>
                  <a:schemeClr val="tx1"/>
                </a:solidFill>
              </a:rPr>
              <a:t>partitioned</a:t>
            </a:r>
            <a:r>
              <a:rPr kumimoji="0" lang="zh-TW" altLang="en-US" dirty="0">
                <a:solidFill>
                  <a:schemeClr val="tx1"/>
                </a:solidFill>
              </a:rPr>
              <a:t> </a:t>
            </a:r>
            <a:r>
              <a:rPr kumimoji="0" lang="en-US" altLang="zh-TW" dirty="0">
                <a:solidFill>
                  <a:schemeClr val="tx1"/>
                </a:solidFill>
              </a:rPr>
              <a:t>matrix: </a:t>
            </a:r>
            <a:r>
              <a:rPr kumimoji="0" lang="zh-TW" altLang="en-US" dirty="0">
                <a:solidFill>
                  <a:schemeClr val="tx1"/>
                </a:solidFill>
              </a:rPr>
              <a:t>分割矩陣</a:t>
            </a:r>
            <a:endParaRPr kumimoji="0" lang="en-US" altLang="zh-TW" dirty="0">
              <a:solidFill>
                <a:schemeClr val="tx1"/>
              </a:solidFill>
            </a:endParaRPr>
          </a:p>
          <a:p>
            <a:pPr eaLnBrk="1" hangingPunct="1">
              <a:lnSpc>
                <a:spcPct val="130000"/>
              </a:lnSpc>
            </a:pPr>
            <a:r>
              <a:rPr lang="en-US" altLang="zh-TW" dirty="0">
                <a:solidFill>
                  <a:schemeClr val="tx1"/>
                </a:solidFill>
              </a:rPr>
              <a:t>row vector: </a:t>
            </a:r>
            <a:r>
              <a:rPr lang="zh-TW" altLang="en-US" dirty="0">
                <a:solidFill>
                  <a:schemeClr val="tx1"/>
                </a:solidFill>
              </a:rPr>
              <a:t>列向量</a:t>
            </a:r>
            <a:endParaRPr lang="en-US" altLang="zh-TW" dirty="0">
              <a:solidFill>
                <a:schemeClr val="tx1"/>
              </a:solidFill>
            </a:endParaRPr>
          </a:p>
          <a:p>
            <a:pPr eaLnBrk="1" hangingPunct="1">
              <a:lnSpc>
                <a:spcPct val="130000"/>
              </a:lnSpc>
            </a:pPr>
            <a:r>
              <a:rPr lang="en-US" altLang="zh-TW" dirty="0">
                <a:solidFill>
                  <a:schemeClr val="tx1"/>
                </a:solidFill>
              </a:rPr>
              <a:t>column vector: </a:t>
            </a:r>
            <a:r>
              <a:rPr lang="zh-TW" altLang="en-US" dirty="0">
                <a:solidFill>
                  <a:schemeClr val="tx1"/>
                </a:solidFill>
              </a:rPr>
              <a:t>行向量</a:t>
            </a:r>
            <a:endParaRPr lang="en-US" altLang="zh-TW" dirty="0">
              <a:solidFill>
                <a:schemeClr val="tx1"/>
              </a:solidFill>
            </a:endParaRPr>
          </a:p>
          <a:p>
            <a:pPr eaLnBrk="1" hangingPunct="1">
              <a:lnSpc>
                <a:spcPct val="130000"/>
              </a:lnSpc>
            </a:pPr>
            <a:r>
              <a:rPr kumimoji="0" lang="en-US" altLang="zh-TW" dirty="0">
                <a:solidFill>
                  <a:schemeClr val="tx1"/>
                </a:solidFill>
              </a:rPr>
              <a:t>t</a:t>
            </a:r>
            <a:r>
              <a:rPr lang="en-US" altLang="zh-TW" dirty="0">
                <a:solidFill>
                  <a:schemeClr val="tx1"/>
                </a:solidFill>
              </a:rPr>
              <a:t>race: </a:t>
            </a:r>
            <a:r>
              <a:rPr lang="zh-TW" altLang="en-US" dirty="0">
                <a:solidFill>
                  <a:schemeClr val="tx1"/>
                </a:solidFill>
              </a:rPr>
              <a:t>跡數</a:t>
            </a:r>
            <a:endParaRPr lang="en-US" altLang="zh-TW" dirty="0">
              <a:solidFill>
                <a:schemeClr val="tx1"/>
              </a:solidFill>
            </a:endParaRPr>
          </a:p>
          <a:p>
            <a:pPr eaLnBrk="1" hangingPunct="1">
              <a:lnSpc>
                <a:spcPct val="130000"/>
              </a:lnSpc>
            </a:pPr>
            <a:r>
              <a:rPr lang="en-US" altLang="zh-TW" dirty="0">
                <a:solidFill>
                  <a:schemeClr val="tx1"/>
                </a:solidFill>
              </a:rPr>
              <a:t>diagonal matrix: </a:t>
            </a:r>
            <a:r>
              <a:rPr lang="zh-TW" altLang="en-US" dirty="0">
                <a:solidFill>
                  <a:schemeClr val="tx1"/>
                </a:solidFill>
              </a:rPr>
              <a:t>對角矩陣</a:t>
            </a:r>
            <a:endParaRPr lang="en-US" altLang="zh-TW" dirty="0">
              <a:solidFill>
                <a:schemeClr val="tx1"/>
              </a:solidFill>
            </a:endParaRPr>
          </a:p>
          <a:p>
            <a:pPr eaLnBrk="1" hangingPunct="1">
              <a:lnSpc>
                <a:spcPct val="130000"/>
              </a:lnSpc>
            </a:pPr>
            <a:endParaRPr kumimoji="0" lang="en-US" altLang="zh-TW"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CB984526-5C34-4881-809E-7D3CBBEFD0B6}" type="slidenum">
              <a:rPr kumimoji="0" lang="en-US" altLang="zh-TW" sz="1400" smtClean="0">
                <a:solidFill>
                  <a:schemeClr val="bg2"/>
                </a:solidFill>
              </a:rPr>
              <a:pPr eaLnBrk="1" hangingPunct="1"/>
              <a:t>14</a:t>
            </a:fld>
            <a:endParaRPr kumimoji="0" lang="en-US" altLang="zh-TW" sz="1400">
              <a:solidFill>
                <a:schemeClr val="bg2"/>
              </a:solidFill>
            </a:endParaRPr>
          </a:p>
        </p:txBody>
      </p:sp>
      <p:sp>
        <p:nvSpPr>
          <p:cNvPr id="12293" name="Rectangle 2"/>
          <p:cNvSpPr>
            <a:spLocks noGrp="1" noChangeArrowheads="1"/>
          </p:cNvSpPr>
          <p:nvPr>
            <p:ph type="title" idx="4294967295"/>
          </p:nvPr>
        </p:nvSpPr>
        <p:spPr>
          <a:xfrm>
            <a:off x="539750" y="188913"/>
            <a:ext cx="7793038" cy="598487"/>
          </a:xfrm>
        </p:spPr>
        <p:txBody>
          <a:bodyPr/>
          <a:lstStyle/>
          <a:p>
            <a:pPr eaLnBrk="1" hangingPunct="1"/>
            <a:r>
              <a:rPr lang="en-US" altLang="zh-TW"/>
              <a:t>2.2  Properties of Matrix Operations</a:t>
            </a:r>
          </a:p>
        </p:txBody>
      </p:sp>
      <p:sp>
        <p:nvSpPr>
          <p:cNvPr id="12294" name="Text Box 4"/>
          <p:cNvSpPr txBox="1">
            <a:spLocks noChangeArrowheads="1"/>
          </p:cNvSpPr>
          <p:nvPr/>
        </p:nvSpPr>
        <p:spPr bwMode="auto">
          <a:xfrm>
            <a:off x="381000" y="908050"/>
            <a:ext cx="75247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20000"/>
              </a:lnSpc>
              <a:spcBef>
                <a:spcPct val="0"/>
              </a:spcBef>
              <a:buClr>
                <a:schemeClr val="tx1"/>
              </a:buClr>
              <a:buSzPct val="40000"/>
            </a:pPr>
            <a:r>
              <a:rPr lang="zh-TW" altLang="en-US" dirty="0">
                <a:ea typeface="標楷體" pitchFamily="65" charset="-120"/>
              </a:rPr>
              <a:t> </a:t>
            </a:r>
            <a:r>
              <a:rPr lang="en-US" altLang="zh-TW" dirty="0">
                <a:ea typeface="標楷體" pitchFamily="65" charset="-120"/>
              </a:rPr>
              <a:t>Three basic matrix operators, introduced in Sec. 2.1:</a:t>
            </a:r>
            <a:r>
              <a:rPr lang="en-US" altLang="zh-TW" dirty="0">
                <a:ea typeface="標楷體" pitchFamily="65" charset="-120"/>
                <a:sym typeface="Wingdings" pitchFamily="2" charset="2"/>
              </a:rPr>
              <a:t> </a:t>
            </a:r>
            <a:r>
              <a:rPr lang="en-US" altLang="zh-TW" dirty="0">
                <a:solidFill>
                  <a:schemeClr val="tx1"/>
                </a:solidFill>
                <a:ea typeface="標楷體" pitchFamily="65" charset="-120"/>
                <a:sym typeface="Wingdings" pitchFamily="2" charset="2"/>
              </a:rPr>
              <a:t>	</a:t>
            </a:r>
          </a:p>
          <a:p>
            <a:pPr eaLnBrk="1" hangingPunct="1">
              <a:lnSpc>
                <a:spcPct val="120000"/>
              </a:lnSpc>
              <a:spcBef>
                <a:spcPct val="0"/>
              </a:spcBef>
              <a:buSzTx/>
              <a:buFont typeface="Wingdings" pitchFamily="2" charset="2"/>
              <a:buNone/>
            </a:pPr>
            <a:r>
              <a:rPr lang="en-US" altLang="zh-TW" dirty="0">
                <a:solidFill>
                  <a:schemeClr val="tx1"/>
                </a:solidFill>
                <a:ea typeface="標楷體" pitchFamily="65" charset="-120"/>
                <a:sym typeface="Wingdings" pitchFamily="2" charset="2"/>
              </a:rPr>
              <a:t>   (1) matrix addition</a:t>
            </a:r>
            <a:endParaRPr lang="zh-TW" altLang="en-US" dirty="0">
              <a:solidFill>
                <a:schemeClr val="tx1"/>
              </a:solidFill>
              <a:ea typeface="標楷體" pitchFamily="65" charset="-120"/>
              <a:sym typeface="Wingdings" pitchFamily="2" charset="2"/>
            </a:endParaRPr>
          </a:p>
          <a:p>
            <a:pPr eaLnBrk="1" hangingPunct="1">
              <a:lnSpc>
                <a:spcPct val="120000"/>
              </a:lnSpc>
              <a:spcBef>
                <a:spcPct val="0"/>
              </a:spcBef>
              <a:buSzTx/>
              <a:buFontTx/>
              <a:buNone/>
            </a:pPr>
            <a:r>
              <a:rPr lang="en-US" altLang="zh-TW" dirty="0">
                <a:solidFill>
                  <a:schemeClr val="tx1"/>
                </a:solidFill>
                <a:ea typeface="標楷體" pitchFamily="65" charset="-120"/>
                <a:sym typeface="Wingdings" pitchFamily="2" charset="2"/>
              </a:rPr>
              <a:t>   (2) scalar multiplication</a:t>
            </a:r>
            <a:endParaRPr lang="zh-TW" altLang="en-US" dirty="0">
              <a:solidFill>
                <a:schemeClr val="tx1"/>
              </a:solidFill>
              <a:ea typeface="標楷體" pitchFamily="65" charset="-120"/>
              <a:sym typeface="Wingdings" pitchFamily="2" charset="2"/>
            </a:endParaRPr>
          </a:p>
          <a:p>
            <a:pPr eaLnBrk="1" hangingPunct="1">
              <a:lnSpc>
                <a:spcPct val="120000"/>
              </a:lnSpc>
              <a:spcBef>
                <a:spcPct val="0"/>
              </a:spcBef>
              <a:buSzTx/>
              <a:buFontTx/>
              <a:buNone/>
            </a:pPr>
            <a:r>
              <a:rPr lang="en-US" altLang="zh-TW" dirty="0">
                <a:solidFill>
                  <a:schemeClr val="tx1"/>
                </a:solidFill>
                <a:ea typeface="標楷體" pitchFamily="65" charset="-120"/>
                <a:sym typeface="Wingdings" pitchFamily="2" charset="2"/>
              </a:rPr>
              <a:t>   (3) matrix multiplication</a:t>
            </a:r>
            <a:endParaRPr lang="zh-TW" altLang="en-US" dirty="0">
              <a:solidFill>
                <a:schemeClr val="tx1"/>
              </a:solidFill>
              <a:ea typeface="標楷體" pitchFamily="65" charset="-120"/>
              <a:sym typeface="Wingdings" pitchFamily="2" charset="2"/>
            </a:endParaRPr>
          </a:p>
        </p:txBody>
      </p:sp>
      <p:sp>
        <p:nvSpPr>
          <p:cNvPr id="12295" name="Text Box 14"/>
          <p:cNvSpPr txBox="1">
            <a:spLocks noChangeArrowheads="1"/>
          </p:cNvSpPr>
          <p:nvPr/>
        </p:nvSpPr>
        <p:spPr bwMode="auto">
          <a:xfrm>
            <a:off x="395288" y="347662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Zero matrix (</a:t>
            </a:r>
            <a:r>
              <a:rPr lang="zh-TW" altLang="en-US" dirty="0">
                <a:ea typeface="標楷體" pitchFamily="65" charset="-120"/>
              </a:rPr>
              <a:t>零矩陣</a:t>
            </a:r>
            <a:r>
              <a:rPr lang="en-US" altLang="zh-TW" dirty="0">
                <a:ea typeface="標楷體" pitchFamily="65" charset="-120"/>
              </a:rPr>
              <a:t>):</a:t>
            </a:r>
          </a:p>
        </p:txBody>
      </p:sp>
      <p:graphicFrame>
        <p:nvGraphicFramePr>
          <p:cNvPr id="12290" name="Object 15"/>
          <p:cNvGraphicFramePr>
            <a:graphicFrameLocks noChangeAspect="1"/>
          </p:cNvGraphicFramePr>
          <p:nvPr>
            <p:extLst>
              <p:ext uri="{D42A27DB-BD31-4B8C-83A1-F6EECF244321}">
                <p14:modId xmlns:p14="http://schemas.microsoft.com/office/powerpoint/2010/main" val="3539591835"/>
              </p:ext>
            </p:extLst>
          </p:nvPr>
        </p:nvGraphicFramePr>
        <p:xfrm>
          <a:off x="3491880" y="2852738"/>
          <a:ext cx="3065463" cy="1847850"/>
        </p:xfrm>
        <a:graphic>
          <a:graphicData uri="http://schemas.openxmlformats.org/presentationml/2006/ole">
            <mc:AlternateContent xmlns:mc="http://schemas.openxmlformats.org/markup-compatibility/2006">
              <mc:Choice xmlns:v="urn:schemas-microsoft-com:vml" Requires="v">
                <p:oleObj spid="_x0000_s171041" name="Equation" r:id="rId4" imgW="1536480" imgH="927000" progId="Equation.DSMT4">
                  <p:embed/>
                </p:oleObj>
              </mc:Choice>
              <mc:Fallback>
                <p:oleObj name="Equation" r:id="rId4" imgW="1536480" imgH="9270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852738"/>
                        <a:ext cx="306546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Text Box 16"/>
          <p:cNvSpPr txBox="1">
            <a:spLocks noChangeArrowheads="1"/>
          </p:cNvSpPr>
          <p:nvPr/>
        </p:nvSpPr>
        <p:spPr bwMode="auto">
          <a:xfrm>
            <a:off x="381000" y="5419725"/>
            <a:ext cx="6172200"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100"/>
              </a:spcBef>
              <a:buClr>
                <a:schemeClr val="tx1"/>
              </a:buClr>
              <a:buSzPct val="40000"/>
            </a:pPr>
            <a:r>
              <a:rPr kumimoji="0" lang="en-US" altLang="zh-TW" i="1" dirty="0">
                <a:ea typeface="標楷體" pitchFamily="65" charset="-120"/>
              </a:rPr>
              <a:t> </a:t>
            </a:r>
            <a:r>
              <a:rPr lang="en-US" altLang="zh-TW" dirty="0">
                <a:ea typeface="標楷體" pitchFamily="65" charset="-120"/>
              </a:rPr>
              <a:t>Identity matrix of order </a:t>
            </a:r>
            <a:r>
              <a:rPr lang="en-US" altLang="zh-TW" i="1" dirty="0">
                <a:ea typeface="標楷體" pitchFamily="65" charset="-120"/>
              </a:rPr>
              <a:t>n </a:t>
            </a:r>
            <a:r>
              <a:rPr lang="en-US" altLang="zh-TW" dirty="0">
                <a:ea typeface="標楷體" pitchFamily="65" charset="-120"/>
              </a:rPr>
              <a:t>(</a:t>
            </a:r>
            <a:r>
              <a:rPr lang="zh-TW" altLang="en-US" dirty="0">
                <a:ea typeface="標楷體" pitchFamily="65" charset="-120"/>
              </a:rPr>
              <a:t>單位矩陣</a:t>
            </a:r>
            <a:r>
              <a:rPr lang="en-US" altLang="zh-TW" dirty="0">
                <a:ea typeface="標楷體" pitchFamily="65" charset="-120"/>
              </a:rPr>
              <a:t>):</a:t>
            </a:r>
          </a:p>
          <a:p>
            <a:pPr marL="176213" eaLnBrk="1" hangingPunct="1">
              <a:spcBef>
                <a:spcPts val="100"/>
              </a:spcBef>
              <a:buClr>
                <a:schemeClr val="tx1"/>
              </a:buClr>
              <a:buSzPct val="40000"/>
              <a:buNone/>
            </a:pPr>
            <a:r>
              <a:rPr lang="en-US" altLang="zh-TW" sz="1600" dirty="0">
                <a:solidFill>
                  <a:srgbClr val="0000FF"/>
                </a:solidFill>
                <a:ea typeface="標楷體" pitchFamily="65" charset="-120"/>
              </a:rPr>
              <a:t>(Note that identity matrices must be squared matrices)</a:t>
            </a:r>
            <a:r>
              <a:rPr lang="en-US" altLang="zh-TW" dirty="0">
                <a:ea typeface="標楷體" pitchFamily="65" charset="-120"/>
              </a:rPr>
              <a:t> </a:t>
            </a:r>
          </a:p>
        </p:txBody>
      </p:sp>
      <p:graphicFrame>
        <p:nvGraphicFramePr>
          <p:cNvPr id="12291" name="Object 18"/>
          <p:cNvGraphicFramePr>
            <a:graphicFrameLocks noChangeAspect="1"/>
          </p:cNvGraphicFramePr>
          <p:nvPr>
            <p:extLst>
              <p:ext uri="{D42A27DB-BD31-4B8C-83A1-F6EECF244321}">
                <p14:modId xmlns:p14="http://schemas.microsoft.com/office/powerpoint/2010/main" val="1475484052"/>
              </p:ext>
            </p:extLst>
          </p:nvPr>
        </p:nvGraphicFramePr>
        <p:xfrm>
          <a:off x="5364088" y="4797425"/>
          <a:ext cx="2787650" cy="1847850"/>
        </p:xfrm>
        <a:graphic>
          <a:graphicData uri="http://schemas.openxmlformats.org/presentationml/2006/ole">
            <mc:AlternateContent xmlns:mc="http://schemas.openxmlformats.org/markup-compatibility/2006">
              <mc:Choice xmlns:v="urn:schemas-microsoft-com:vml" Requires="v">
                <p:oleObj spid="_x0000_s171042" name="Equation" r:id="rId6" imgW="1396800" imgH="927000" progId="Equation.DSMT4">
                  <p:embed/>
                </p:oleObj>
              </mc:Choice>
              <mc:Fallback>
                <p:oleObj name="Equation" r:id="rId6" imgW="1396800" imgH="9270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797425"/>
                        <a:ext cx="2787650"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19E2FCC-E97F-40D9-AC29-EA444464823D}" type="slidenum">
              <a:rPr kumimoji="0" lang="en-US" altLang="zh-TW" sz="1400" smtClean="0">
                <a:solidFill>
                  <a:schemeClr val="bg2"/>
                </a:solidFill>
              </a:rPr>
              <a:pPr eaLnBrk="1" hangingPunct="1"/>
              <a:t>15</a:t>
            </a:fld>
            <a:endParaRPr kumimoji="0" lang="en-US" altLang="zh-TW" sz="1400">
              <a:solidFill>
                <a:schemeClr val="bg2"/>
              </a:solidFill>
            </a:endParaRPr>
          </a:p>
        </p:txBody>
      </p:sp>
      <p:sp>
        <p:nvSpPr>
          <p:cNvPr id="13316" name="Text Box 1029"/>
          <p:cNvSpPr txBox="1">
            <a:spLocks noChangeArrowheads="1"/>
          </p:cNvSpPr>
          <p:nvPr/>
        </p:nvSpPr>
        <p:spPr bwMode="auto">
          <a:xfrm>
            <a:off x="395288" y="1814513"/>
            <a:ext cx="277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then  (1)  </a:t>
            </a:r>
            <a:r>
              <a:rPr lang="en-US" altLang="zh-TW" i="1">
                <a:solidFill>
                  <a:schemeClr val="tx1"/>
                </a:solidFill>
                <a:ea typeface="標楷體" pitchFamily="65" charset="-120"/>
              </a:rPr>
              <a:t>A</a:t>
            </a:r>
            <a:r>
              <a:rPr lang="en-US" altLang="zh-TW">
                <a:solidFill>
                  <a:schemeClr val="tx1"/>
                </a:solidFill>
                <a:ea typeface="標楷體" pitchFamily="65" charset="-120"/>
              </a:rPr>
              <a:t>+</a:t>
            </a:r>
            <a:r>
              <a:rPr lang="en-US" altLang="zh-TW" i="1">
                <a:solidFill>
                  <a:schemeClr val="tx1"/>
                </a:solidFill>
                <a:ea typeface="標楷體" pitchFamily="65" charset="-120"/>
              </a:rPr>
              <a:t>B</a:t>
            </a:r>
            <a:r>
              <a:rPr lang="en-US" altLang="zh-TW">
                <a:solidFill>
                  <a:schemeClr val="tx1"/>
                </a:solidFill>
                <a:ea typeface="標楷體" pitchFamily="65" charset="-120"/>
              </a:rPr>
              <a:t> = </a:t>
            </a:r>
            <a:r>
              <a:rPr lang="en-US" altLang="zh-TW" i="1">
                <a:solidFill>
                  <a:schemeClr val="tx1"/>
                </a:solidFill>
                <a:ea typeface="標楷體" pitchFamily="65" charset="-120"/>
              </a:rPr>
              <a:t>B</a:t>
            </a:r>
            <a:r>
              <a:rPr lang="en-US" altLang="zh-TW">
                <a:solidFill>
                  <a:schemeClr val="tx1"/>
                </a:solidFill>
                <a:ea typeface="標楷體" pitchFamily="65" charset="-120"/>
              </a:rPr>
              <a:t>+</a:t>
            </a:r>
            <a:r>
              <a:rPr lang="en-US" altLang="zh-TW" i="1">
                <a:solidFill>
                  <a:schemeClr val="tx1"/>
                </a:solidFill>
                <a:ea typeface="標楷體" pitchFamily="65" charset="-120"/>
              </a:rPr>
              <a:t>A</a:t>
            </a:r>
          </a:p>
        </p:txBody>
      </p:sp>
      <p:sp>
        <p:nvSpPr>
          <p:cNvPr id="13317" name="Text Box 1030"/>
          <p:cNvSpPr txBox="1">
            <a:spLocks noChangeArrowheads="1"/>
          </p:cNvSpPr>
          <p:nvPr/>
        </p:nvSpPr>
        <p:spPr bwMode="auto">
          <a:xfrm>
            <a:off x="1087438" y="2347913"/>
            <a:ext cx="4421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(2)  </a:t>
            </a:r>
            <a:r>
              <a:rPr lang="en-US" altLang="zh-TW" i="1">
                <a:solidFill>
                  <a:schemeClr val="tx1"/>
                </a:solidFill>
                <a:ea typeface="標楷體" pitchFamily="65" charset="-120"/>
              </a:rPr>
              <a:t>A</a:t>
            </a:r>
            <a:r>
              <a:rPr lang="en-US" altLang="zh-TW">
                <a:solidFill>
                  <a:schemeClr val="tx1"/>
                </a:solidFill>
                <a:ea typeface="標楷體" pitchFamily="65" charset="-120"/>
              </a:rPr>
              <a:t>+(</a:t>
            </a:r>
            <a:r>
              <a:rPr lang="en-US" altLang="zh-TW" i="1">
                <a:solidFill>
                  <a:schemeClr val="tx1"/>
                </a:solidFill>
                <a:ea typeface="標楷體" pitchFamily="65" charset="-120"/>
              </a:rPr>
              <a:t>B</a:t>
            </a:r>
            <a:r>
              <a:rPr lang="en-US" altLang="zh-TW">
                <a:solidFill>
                  <a:schemeClr val="tx1"/>
                </a:solidFill>
                <a:ea typeface="標楷體" pitchFamily="65" charset="-120"/>
              </a:rPr>
              <a:t>+</a:t>
            </a:r>
            <a:r>
              <a:rPr lang="en-US" altLang="zh-TW" i="1">
                <a:solidFill>
                  <a:schemeClr val="tx1"/>
                </a:solidFill>
                <a:ea typeface="標楷體" pitchFamily="65" charset="-120"/>
              </a:rPr>
              <a:t>C</a:t>
            </a:r>
            <a:r>
              <a:rPr lang="en-US" altLang="zh-TW">
                <a:solidFill>
                  <a:schemeClr val="tx1"/>
                </a:solidFill>
                <a:ea typeface="標楷體" pitchFamily="65" charset="-120"/>
              </a:rPr>
              <a:t>) = (</a:t>
            </a:r>
            <a:r>
              <a:rPr lang="en-US" altLang="zh-TW" i="1">
                <a:solidFill>
                  <a:schemeClr val="tx1"/>
                </a:solidFill>
                <a:ea typeface="標楷體" pitchFamily="65" charset="-120"/>
              </a:rPr>
              <a:t>A</a:t>
            </a:r>
            <a:r>
              <a:rPr lang="en-US" altLang="zh-TW">
                <a:solidFill>
                  <a:schemeClr val="tx1"/>
                </a:solidFill>
                <a:ea typeface="標楷體" pitchFamily="65" charset="-120"/>
              </a:rPr>
              <a:t>+</a:t>
            </a:r>
            <a:r>
              <a:rPr lang="en-US" altLang="zh-TW" i="1">
                <a:solidFill>
                  <a:schemeClr val="tx1"/>
                </a:solidFill>
                <a:ea typeface="標楷體" pitchFamily="65" charset="-120"/>
              </a:rPr>
              <a:t>B</a:t>
            </a:r>
            <a:r>
              <a:rPr lang="en-US" altLang="zh-TW">
                <a:solidFill>
                  <a:schemeClr val="tx1"/>
                </a:solidFill>
                <a:ea typeface="標楷體" pitchFamily="65" charset="-120"/>
              </a:rPr>
              <a:t>)+</a:t>
            </a:r>
            <a:r>
              <a:rPr lang="en-US" altLang="zh-TW" i="1">
                <a:solidFill>
                  <a:schemeClr val="tx1"/>
                </a:solidFill>
                <a:ea typeface="標楷體" pitchFamily="65" charset="-120"/>
              </a:rPr>
              <a:t>C</a:t>
            </a:r>
          </a:p>
        </p:txBody>
      </p:sp>
      <p:sp>
        <p:nvSpPr>
          <p:cNvPr id="13318" name="Text Box 1031"/>
          <p:cNvSpPr txBox="1">
            <a:spLocks noChangeArrowheads="1"/>
          </p:cNvSpPr>
          <p:nvPr/>
        </p:nvSpPr>
        <p:spPr bwMode="auto">
          <a:xfrm>
            <a:off x="1127125" y="2900363"/>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(3)  (</a:t>
            </a:r>
            <a:r>
              <a:rPr lang="en-US" altLang="zh-TW" i="1" dirty="0">
                <a:solidFill>
                  <a:schemeClr val="tx1"/>
                </a:solidFill>
                <a:ea typeface="標楷體" pitchFamily="65" charset="-120"/>
              </a:rPr>
              <a:t>cd</a:t>
            </a:r>
            <a:r>
              <a:rPr lang="en-US" altLang="zh-TW" dirty="0">
                <a:solidFill>
                  <a:schemeClr val="tx1"/>
                </a:solidFill>
                <a:ea typeface="標楷體" pitchFamily="65" charset="-120"/>
              </a:rPr>
              <a:t>) </a:t>
            </a:r>
            <a:r>
              <a:rPr lang="en-US" altLang="zh-TW" i="1" dirty="0">
                <a:solidFill>
                  <a:schemeClr val="tx1"/>
                </a:solidFill>
                <a:ea typeface="標楷體" pitchFamily="65" charset="-120"/>
              </a:rPr>
              <a:t>A</a:t>
            </a:r>
            <a:r>
              <a:rPr lang="en-US" altLang="zh-TW" dirty="0">
                <a:solidFill>
                  <a:schemeClr val="tx1"/>
                </a:solidFill>
                <a:ea typeface="標楷體" pitchFamily="65" charset="-120"/>
              </a:rPr>
              <a:t> = </a:t>
            </a:r>
            <a:r>
              <a:rPr lang="en-US" altLang="zh-TW" i="1" dirty="0">
                <a:solidFill>
                  <a:schemeClr val="tx1"/>
                </a:solidFill>
                <a:ea typeface="標楷體" pitchFamily="65" charset="-120"/>
              </a:rPr>
              <a:t>c</a:t>
            </a:r>
            <a:r>
              <a:rPr lang="en-US" altLang="zh-TW" dirty="0">
                <a:solidFill>
                  <a:schemeClr val="tx1"/>
                </a:solidFill>
                <a:ea typeface="標楷體" pitchFamily="65" charset="-120"/>
              </a:rPr>
              <a:t> (</a:t>
            </a:r>
            <a:r>
              <a:rPr lang="en-US" altLang="zh-TW" i="1" dirty="0" err="1">
                <a:solidFill>
                  <a:schemeClr val="tx1"/>
                </a:solidFill>
                <a:ea typeface="標楷體" pitchFamily="65" charset="-120"/>
              </a:rPr>
              <a:t>dA</a:t>
            </a:r>
            <a:r>
              <a:rPr lang="en-US" altLang="zh-TW" dirty="0">
                <a:solidFill>
                  <a:schemeClr val="tx1"/>
                </a:solidFill>
                <a:ea typeface="標楷體" pitchFamily="65" charset="-120"/>
              </a:rPr>
              <a:t>)</a:t>
            </a:r>
          </a:p>
        </p:txBody>
      </p:sp>
      <p:sp>
        <p:nvSpPr>
          <p:cNvPr id="13319" name="Text Box 1032"/>
          <p:cNvSpPr txBox="1">
            <a:spLocks noChangeArrowheads="1"/>
          </p:cNvSpPr>
          <p:nvPr/>
        </p:nvSpPr>
        <p:spPr bwMode="auto">
          <a:xfrm>
            <a:off x="1141413" y="3487738"/>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(4)  1</a:t>
            </a:r>
            <a:r>
              <a:rPr lang="en-US" altLang="zh-TW" i="1">
                <a:solidFill>
                  <a:schemeClr val="tx1"/>
                </a:solidFill>
                <a:ea typeface="標楷體" pitchFamily="65" charset="-120"/>
              </a:rPr>
              <a:t>A</a:t>
            </a:r>
            <a:r>
              <a:rPr lang="en-US" altLang="zh-TW">
                <a:solidFill>
                  <a:schemeClr val="tx1"/>
                </a:solidFill>
                <a:ea typeface="標楷體" pitchFamily="65" charset="-120"/>
              </a:rPr>
              <a:t> = </a:t>
            </a:r>
            <a:r>
              <a:rPr lang="en-US" altLang="zh-TW" i="1">
                <a:solidFill>
                  <a:schemeClr val="tx1"/>
                </a:solidFill>
                <a:ea typeface="標楷體" pitchFamily="65" charset="-120"/>
              </a:rPr>
              <a:t>A</a:t>
            </a:r>
          </a:p>
        </p:txBody>
      </p:sp>
      <p:sp>
        <p:nvSpPr>
          <p:cNvPr id="13320" name="Text Box 1033"/>
          <p:cNvSpPr txBox="1">
            <a:spLocks noChangeArrowheads="1"/>
          </p:cNvSpPr>
          <p:nvPr/>
        </p:nvSpPr>
        <p:spPr bwMode="auto">
          <a:xfrm>
            <a:off x="1139825" y="4048125"/>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(5)  </a:t>
            </a:r>
            <a:r>
              <a:rPr lang="en-US" altLang="zh-TW" i="1" dirty="0">
                <a:solidFill>
                  <a:schemeClr val="tx1"/>
                </a:solidFill>
                <a:ea typeface="標楷體" pitchFamily="65" charset="-120"/>
              </a:rPr>
              <a:t>c</a:t>
            </a:r>
            <a:r>
              <a:rPr lang="en-US" altLang="zh-TW" dirty="0">
                <a:solidFill>
                  <a:schemeClr val="tx1"/>
                </a:solidFill>
                <a:ea typeface="標楷體" pitchFamily="65" charset="-120"/>
              </a:rPr>
              <a:t>(</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r>
              <a:rPr lang="en-US" altLang="zh-TW" i="1" dirty="0">
                <a:solidFill>
                  <a:schemeClr val="tx1"/>
                </a:solidFill>
                <a:ea typeface="標楷體" pitchFamily="65" charset="-120"/>
              </a:rPr>
              <a:t>B</a:t>
            </a:r>
            <a:r>
              <a:rPr lang="en-US" altLang="zh-TW" dirty="0">
                <a:solidFill>
                  <a:schemeClr val="tx1"/>
                </a:solidFill>
                <a:ea typeface="標楷體" pitchFamily="65" charset="-120"/>
              </a:rPr>
              <a:t>) =  </a:t>
            </a:r>
            <a:r>
              <a:rPr lang="en-US" altLang="zh-TW" i="1" dirty="0" err="1">
                <a:solidFill>
                  <a:schemeClr val="tx1"/>
                </a:solidFill>
                <a:ea typeface="標楷體" pitchFamily="65" charset="-120"/>
              </a:rPr>
              <a:t>cA</a:t>
            </a:r>
            <a:r>
              <a:rPr lang="en-US" altLang="zh-TW" dirty="0">
                <a:solidFill>
                  <a:schemeClr val="tx1"/>
                </a:solidFill>
                <a:ea typeface="標楷體" pitchFamily="65" charset="-120"/>
              </a:rPr>
              <a:t> + </a:t>
            </a:r>
            <a:r>
              <a:rPr lang="en-US" altLang="zh-TW" i="1" dirty="0" err="1">
                <a:solidFill>
                  <a:schemeClr val="tx1"/>
                </a:solidFill>
                <a:ea typeface="標楷體" pitchFamily="65" charset="-120"/>
              </a:rPr>
              <a:t>cB</a:t>
            </a:r>
            <a:endParaRPr lang="en-US" altLang="zh-TW" i="1" dirty="0">
              <a:solidFill>
                <a:schemeClr val="tx1"/>
              </a:solidFill>
              <a:ea typeface="標楷體" pitchFamily="65" charset="-120"/>
            </a:endParaRPr>
          </a:p>
        </p:txBody>
      </p:sp>
      <p:sp>
        <p:nvSpPr>
          <p:cNvPr id="13321" name="Text Box 1034"/>
          <p:cNvSpPr txBox="1">
            <a:spLocks noChangeArrowheads="1"/>
          </p:cNvSpPr>
          <p:nvPr/>
        </p:nvSpPr>
        <p:spPr bwMode="auto">
          <a:xfrm>
            <a:off x="1155700" y="4660900"/>
            <a:ext cx="417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(6)  (</a:t>
            </a:r>
            <a:r>
              <a:rPr lang="en-US" altLang="zh-TW" i="1" dirty="0" err="1">
                <a:solidFill>
                  <a:schemeClr val="tx1"/>
                </a:solidFill>
                <a:ea typeface="標楷體" pitchFamily="65" charset="-120"/>
              </a:rPr>
              <a:t>c</a:t>
            </a:r>
            <a:r>
              <a:rPr lang="en-US" altLang="zh-TW" dirty="0" err="1">
                <a:solidFill>
                  <a:schemeClr val="tx1"/>
                </a:solidFill>
                <a:ea typeface="標楷體" pitchFamily="65" charset="-120"/>
              </a:rPr>
              <a:t>+</a:t>
            </a:r>
            <a:r>
              <a:rPr lang="en-US" altLang="zh-TW" i="1" dirty="0" err="1">
                <a:solidFill>
                  <a:schemeClr val="tx1"/>
                </a:solidFill>
                <a:ea typeface="標楷體" pitchFamily="65" charset="-120"/>
              </a:rPr>
              <a:t>d</a:t>
            </a:r>
            <a:r>
              <a:rPr lang="en-US" altLang="zh-TW" dirty="0">
                <a:solidFill>
                  <a:schemeClr val="tx1"/>
                </a:solidFill>
                <a:ea typeface="標楷體" pitchFamily="65" charset="-120"/>
              </a:rPr>
              <a:t>) </a:t>
            </a:r>
            <a:r>
              <a:rPr lang="en-US" altLang="zh-TW" i="1" dirty="0">
                <a:solidFill>
                  <a:schemeClr val="tx1"/>
                </a:solidFill>
                <a:ea typeface="標楷體" pitchFamily="65" charset="-120"/>
              </a:rPr>
              <a:t>A</a:t>
            </a:r>
            <a:r>
              <a:rPr lang="en-US" altLang="zh-TW" dirty="0">
                <a:solidFill>
                  <a:schemeClr val="tx1"/>
                </a:solidFill>
                <a:ea typeface="標楷體" pitchFamily="65" charset="-120"/>
              </a:rPr>
              <a:t> = </a:t>
            </a:r>
            <a:r>
              <a:rPr lang="en-US" altLang="zh-TW" i="1" dirty="0" err="1">
                <a:solidFill>
                  <a:schemeClr val="tx1"/>
                </a:solidFill>
                <a:ea typeface="標楷體" pitchFamily="65" charset="-120"/>
              </a:rPr>
              <a:t>cA</a:t>
            </a:r>
            <a:r>
              <a:rPr lang="en-US" altLang="zh-TW" dirty="0">
                <a:solidFill>
                  <a:schemeClr val="tx1"/>
                </a:solidFill>
                <a:ea typeface="標楷體" pitchFamily="65" charset="-120"/>
              </a:rPr>
              <a:t> + </a:t>
            </a:r>
            <a:r>
              <a:rPr lang="en-US" altLang="zh-TW" i="1" dirty="0" err="1">
                <a:solidFill>
                  <a:schemeClr val="tx1"/>
                </a:solidFill>
                <a:ea typeface="標楷體" pitchFamily="65" charset="-120"/>
              </a:rPr>
              <a:t>dA</a:t>
            </a:r>
            <a:endParaRPr lang="en-US" altLang="zh-TW" i="1" dirty="0">
              <a:solidFill>
                <a:schemeClr val="tx1"/>
              </a:solidFill>
              <a:ea typeface="標楷體" pitchFamily="65" charset="-120"/>
            </a:endParaRPr>
          </a:p>
        </p:txBody>
      </p:sp>
      <p:graphicFrame>
        <p:nvGraphicFramePr>
          <p:cNvPr id="13314" name="Object 1035"/>
          <p:cNvGraphicFramePr>
            <a:graphicFrameLocks noChangeAspect="1"/>
          </p:cNvGraphicFramePr>
          <p:nvPr/>
        </p:nvGraphicFramePr>
        <p:xfrm>
          <a:off x="439738" y="1357313"/>
          <a:ext cx="4902200" cy="457200"/>
        </p:xfrm>
        <a:graphic>
          <a:graphicData uri="http://schemas.openxmlformats.org/presentationml/2006/ole">
            <mc:AlternateContent xmlns:mc="http://schemas.openxmlformats.org/markup-compatibility/2006">
              <mc:Choice xmlns:v="urn:schemas-microsoft-com:vml" Requires="v">
                <p:oleObj spid="_x0000_s13854" name="Equation" r:id="rId3" imgW="2450880" imgH="228600" progId="Equation.DSMT4">
                  <p:embed/>
                </p:oleObj>
              </mc:Choice>
              <mc:Fallback>
                <p:oleObj name="Equation" r:id="rId3" imgW="2450880" imgH="228600" progId="Equation.DSMT4">
                  <p:embed/>
                  <p:pic>
                    <p:nvPicPr>
                      <p:cNvPr id="0"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357313"/>
                        <a:ext cx="4902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2" name="Text Box 1036"/>
          <p:cNvSpPr txBox="1">
            <a:spLocks noChangeArrowheads="1"/>
          </p:cNvSpPr>
          <p:nvPr/>
        </p:nvSpPr>
        <p:spPr bwMode="auto">
          <a:xfrm>
            <a:off x="381000" y="85725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Properties of matrix addition and scalar multiplication:</a:t>
            </a:r>
          </a:p>
        </p:txBody>
      </p:sp>
      <p:sp>
        <p:nvSpPr>
          <p:cNvPr id="13323" name="Text Box 1037"/>
          <p:cNvSpPr txBox="1">
            <a:spLocks noChangeArrowheads="1"/>
          </p:cNvSpPr>
          <p:nvPr/>
        </p:nvSpPr>
        <p:spPr bwMode="auto">
          <a:xfrm>
            <a:off x="3131840" y="1844824"/>
            <a:ext cx="5278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ea typeface="標楷體" pitchFamily="65" charset="-120"/>
              </a:rPr>
              <a:t>(Commutative property (</a:t>
            </a:r>
            <a:r>
              <a:rPr lang="zh-TW" altLang="en-US" sz="1800" dirty="0">
                <a:solidFill>
                  <a:srgbClr val="0000FF"/>
                </a:solidFill>
                <a:ea typeface="標楷體" pitchFamily="65" charset="-120"/>
              </a:rPr>
              <a:t>交換律</a:t>
            </a:r>
            <a:r>
              <a:rPr lang="en-US" altLang="zh-TW" sz="1800" dirty="0">
                <a:solidFill>
                  <a:srgbClr val="0000FF"/>
                </a:solidFill>
                <a:ea typeface="標楷體" pitchFamily="65" charset="-120"/>
              </a:rPr>
              <a:t>) of matrix addition)</a:t>
            </a:r>
          </a:p>
        </p:txBody>
      </p:sp>
      <p:sp>
        <p:nvSpPr>
          <p:cNvPr id="13324" name="Text Box 1038"/>
          <p:cNvSpPr txBox="1">
            <a:spLocks noChangeArrowheads="1"/>
          </p:cNvSpPr>
          <p:nvPr/>
        </p:nvSpPr>
        <p:spPr bwMode="auto">
          <a:xfrm>
            <a:off x="4211960" y="2393950"/>
            <a:ext cx="4860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(Associative property </a:t>
            </a:r>
            <a:r>
              <a:rPr lang="en-US" altLang="zh-TW" sz="1800" dirty="0">
                <a:solidFill>
                  <a:srgbClr val="0000FF"/>
                </a:solidFill>
                <a:latin typeface="標楷體" pitchFamily="65" charset="-120"/>
                <a:ea typeface="標楷體" pitchFamily="65" charset="-120"/>
              </a:rPr>
              <a:t>(</a:t>
            </a:r>
            <a:r>
              <a:rPr lang="zh-TW" altLang="en-US" sz="1800" dirty="0">
                <a:solidFill>
                  <a:srgbClr val="0000FF"/>
                </a:solidFill>
                <a:latin typeface="標楷體" pitchFamily="65" charset="-120"/>
                <a:ea typeface="標楷體" pitchFamily="65" charset="-120"/>
              </a:rPr>
              <a:t>結合律</a:t>
            </a:r>
            <a:r>
              <a:rPr lang="en-US" altLang="zh-TW" sz="1800" dirty="0">
                <a:solidFill>
                  <a:srgbClr val="0000FF"/>
                </a:solidFill>
                <a:latin typeface="標楷體" pitchFamily="65" charset="-120"/>
                <a:ea typeface="標楷體" pitchFamily="65" charset="-120"/>
              </a:rPr>
              <a:t>)</a:t>
            </a:r>
            <a:r>
              <a:rPr lang="en-US" altLang="zh-TW" sz="1800" dirty="0">
                <a:solidFill>
                  <a:srgbClr val="0000FF"/>
                </a:solidFill>
              </a:rPr>
              <a:t> of matrix addition)</a:t>
            </a:r>
          </a:p>
        </p:txBody>
      </p:sp>
      <p:sp>
        <p:nvSpPr>
          <p:cNvPr id="13325" name="Text Box 1039"/>
          <p:cNvSpPr txBox="1">
            <a:spLocks noChangeArrowheads="1"/>
          </p:cNvSpPr>
          <p:nvPr/>
        </p:nvSpPr>
        <p:spPr bwMode="auto">
          <a:xfrm>
            <a:off x="3707904" y="2952000"/>
            <a:ext cx="4630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(Associative property of scalar multiplication)</a:t>
            </a:r>
          </a:p>
        </p:txBody>
      </p:sp>
      <p:sp>
        <p:nvSpPr>
          <p:cNvPr id="13326" name="Text Box 1040"/>
          <p:cNvSpPr txBox="1">
            <a:spLocks noChangeArrowheads="1"/>
          </p:cNvSpPr>
          <p:nvPr/>
        </p:nvSpPr>
        <p:spPr bwMode="auto">
          <a:xfrm>
            <a:off x="2678113" y="3430588"/>
            <a:ext cx="5781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800" dirty="0">
                <a:solidFill>
                  <a:srgbClr val="0000FF"/>
                </a:solidFill>
              </a:rPr>
              <a:t>(Multiplicative identity property</a:t>
            </a:r>
            <a:r>
              <a:rPr lang="zh-TW" altLang="en-US" sz="1800" dirty="0">
                <a:solidFill>
                  <a:srgbClr val="0000FF"/>
                </a:solidFill>
              </a:rPr>
              <a:t> </a:t>
            </a:r>
            <a:r>
              <a:rPr lang="en-US" altLang="zh-TW" sz="1800" dirty="0">
                <a:solidFill>
                  <a:srgbClr val="0000FF"/>
                </a:solidFill>
              </a:rPr>
              <a:t>(</a:t>
            </a:r>
            <a:r>
              <a:rPr lang="zh-TW" altLang="en-US" sz="1800" dirty="0">
                <a:solidFill>
                  <a:srgbClr val="0000FF"/>
                </a:solidFill>
                <a:latin typeface="+mn-ea"/>
                <a:ea typeface="+mn-ea"/>
              </a:rPr>
              <a:t>乘法單位性質</a:t>
            </a:r>
            <a:r>
              <a:rPr lang="en-US" altLang="zh-TW" sz="1800" dirty="0">
                <a:solidFill>
                  <a:srgbClr val="0000FF"/>
                </a:solidFill>
              </a:rPr>
              <a:t>), and 1 is the multiplicative identity (</a:t>
            </a:r>
            <a:r>
              <a:rPr lang="zh-TW" altLang="en-US" sz="1800" dirty="0">
                <a:solidFill>
                  <a:srgbClr val="0000FF"/>
                </a:solidFill>
                <a:latin typeface="+mn-ea"/>
                <a:ea typeface="+mn-ea"/>
              </a:rPr>
              <a:t>乘法單位元素</a:t>
            </a:r>
            <a:r>
              <a:rPr lang="en-US" altLang="zh-TW" sz="1800" dirty="0">
                <a:solidFill>
                  <a:srgbClr val="0000FF"/>
                </a:solidFill>
              </a:rPr>
              <a:t>)</a:t>
            </a:r>
            <a:r>
              <a:rPr lang="zh-TW" altLang="en-US" sz="1800" dirty="0">
                <a:solidFill>
                  <a:srgbClr val="0000FF"/>
                </a:solidFill>
              </a:rPr>
              <a:t> </a:t>
            </a:r>
            <a:r>
              <a:rPr lang="en-US" altLang="zh-TW" sz="1800" dirty="0">
                <a:solidFill>
                  <a:srgbClr val="0000FF"/>
                </a:solidFill>
              </a:rPr>
              <a:t>for all matrices)</a:t>
            </a:r>
          </a:p>
        </p:txBody>
      </p:sp>
      <p:sp>
        <p:nvSpPr>
          <p:cNvPr id="13327" name="Text Box 1041"/>
          <p:cNvSpPr txBox="1">
            <a:spLocks noChangeArrowheads="1"/>
          </p:cNvSpPr>
          <p:nvPr/>
        </p:nvSpPr>
        <p:spPr bwMode="auto">
          <a:xfrm>
            <a:off x="4191000" y="4078288"/>
            <a:ext cx="4268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(Distributive (</a:t>
            </a:r>
            <a:r>
              <a:rPr lang="zh-TW" altLang="en-US" sz="1800" dirty="0">
                <a:solidFill>
                  <a:srgbClr val="0000FF"/>
                </a:solidFill>
                <a:ea typeface="標楷體" pitchFamily="65" charset="-120"/>
              </a:rPr>
              <a:t>分配律</a:t>
            </a:r>
            <a:r>
              <a:rPr lang="en-US" altLang="zh-TW" sz="1800" dirty="0">
                <a:solidFill>
                  <a:srgbClr val="0000FF"/>
                </a:solidFill>
              </a:rPr>
              <a:t>) property of scalar multiplication over matrix addition)</a:t>
            </a:r>
          </a:p>
        </p:txBody>
      </p:sp>
      <p:sp>
        <p:nvSpPr>
          <p:cNvPr id="13328" name="Text Box 1042"/>
          <p:cNvSpPr txBox="1">
            <a:spLocks noChangeArrowheads="1"/>
          </p:cNvSpPr>
          <p:nvPr/>
        </p:nvSpPr>
        <p:spPr bwMode="auto">
          <a:xfrm>
            <a:off x="4189413" y="4727575"/>
            <a:ext cx="4097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(Distributive property of scalar multiplication over real-number addition)</a:t>
            </a:r>
          </a:p>
        </p:txBody>
      </p:sp>
      <p:sp>
        <p:nvSpPr>
          <p:cNvPr id="13329" name="Text Box 11"/>
          <p:cNvSpPr txBox="1">
            <a:spLocks noChangeArrowheads="1"/>
          </p:cNvSpPr>
          <p:nvPr/>
        </p:nvSpPr>
        <p:spPr bwMode="auto">
          <a:xfrm>
            <a:off x="357188" y="5403850"/>
            <a:ext cx="148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Notes:</a:t>
            </a:r>
            <a:endParaRPr lang="en-US" altLang="zh-TW" dirty="0"/>
          </a:p>
        </p:txBody>
      </p:sp>
      <p:sp>
        <p:nvSpPr>
          <p:cNvPr id="13330" name="Text Box 12"/>
          <p:cNvSpPr txBox="1">
            <a:spLocks noChangeArrowheads="1"/>
          </p:cNvSpPr>
          <p:nvPr/>
        </p:nvSpPr>
        <p:spPr bwMode="auto">
          <a:xfrm>
            <a:off x="854075" y="5897563"/>
            <a:ext cx="8113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 typeface="Wingdings" pitchFamily="2" charset="2"/>
              <a:buNone/>
            </a:pPr>
            <a:r>
              <a:rPr lang="en-US" altLang="zh-TW">
                <a:solidFill>
                  <a:schemeClr val="tx1"/>
                </a:solidFill>
                <a:ea typeface="標楷體" pitchFamily="65" charset="-120"/>
              </a:rPr>
              <a:t>All above properties are very similar to the counterpart properties for real numbers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9527A67-1F0C-4FE2-AD8E-827200EF4C43}" type="slidenum">
              <a:rPr kumimoji="0" lang="en-US" altLang="zh-TW" sz="1400" smtClean="0">
                <a:solidFill>
                  <a:schemeClr val="bg2"/>
                </a:solidFill>
              </a:rPr>
              <a:pPr eaLnBrk="1" hangingPunct="1"/>
              <a:t>16</a:t>
            </a:fld>
            <a:endParaRPr kumimoji="0" lang="en-US" altLang="zh-TW" sz="1400">
              <a:solidFill>
                <a:schemeClr val="bg2"/>
              </a:solidFill>
            </a:endParaRPr>
          </a:p>
        </p:txBody>
      </p:sp>
      <p:graphicFrame>
        <p:nvGraphicFramePr>
          <p:cNvPr id="14338" name="Object 1024"/>
          <p:cNvGraphicFramePr>
            <a:graphicFrameLocks noChangeAspect="1"/>
          </p:cNvGraphicFramePr>
          <p:nvPr/>
        </p:nvGraphicFramePr>
        <p:xfrm>
          <a:off x="665163" y="1447800"/>
          <a:ext cx="3835400" cy="457200"/>
        </p:xfrm>
        <a:graphic>
          <a:graphicData uri="http://schemas.openxmlformats.org/presentationml/2006/ole">
            <mc:AlternateContent xmlns:mc="http://schemas.openxmlformats.org/markup-compatibility/2006">
              <mc:Choice xmlns:v="urn:schemas-microsoft-com:vml" Requires="v">
                <p:oleObj spid="_x0000_s184376" name="Equation" r:id="rId3" imgW="1917360" imgH="228600" progId="Equation.DSMT4">
                  <p:embed/>
                </p:oleObj>
              </mc:Choice>
              <mc:Fallback>
                <p:oleObj name="Equation" r:id="rId3" imgW="1917360" imgH="228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447800"/>
                        <a:ext cx="383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1025"/>
          <p:cNvGraphicFramePr>
            <a:graphicFrameLocks noChangeAspect="1"/>
          </p:cNvGraphicFramePr>
          <p:nvPr/>
        </p:nvGraphicFramePr>
        <p:xfrm>
          <a:off x="731838" y="1989138"/>
          <a:ext cx="2662237" cy="457200"/>
        </p:xfrm>
        <a:graphic>
          <a:graphicData uri="http://schemas.openxmlformats.org/presentationml/2006/ole">
            <mc:AlternateContent xmlns:mc="http://schemas.openxmlformats.org/markup-compatibility/2006">
              <mc:Choice xmlns:v="urn:schemas-microsoft-com:vml" Requires="v">
                <p:oleObj spid="_x0000_s184377" name="Equation" r:id="rId5" imgW="1333440" imgH="228600" progId="Equation.DSMT4">
                  <p:embed/>
                </p:oleObj>
              </mc:Choice>
              <mc:Fallback>
                <p:oleObj name="Equation" r:id="rId5" imgW="1333440" imgH="2286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8" y="1989138"/>
                        <a:ext cx="26622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1026"/>
          <p:cNvGraphicFramePr>
            <a:graphicFrameLocks noChangeAspect="1"/>
          </p:cNvGraphicFramePr>
          <p:nvPr>
            <p:extLst>
              <p:ext uri="{D42A27DB-BD31-4B8C-83A1-F6EECF244321}">
                <p14:modId xmlns:p14="http://schemas.microsoft.com/office/powerpoint/2010/main" val="2446886339"/>
              </p:ext>
            </p:extLst>
          </p:nvPr>
        </p:nvGraphicFramePr>
        <p:xfrm>
          <a:off x="1403648" y="3115816"/>
          <a:ext cx="2346325" cy="457200"/>
        </p:xfrm>
        <a:graphic>
          <a:graphicData uri="http://schemas.openxmlformats.org/presentationml/2006/ole">
            <mc:AlternateContent xmlns:mc="http://schemas.openxmlformats.org/markup-compatibility/2006">
              <mc:Choice xmlns:v="urn:schemas-microsoft-com:vml" Requires="v">
                <p:oleObj spid="_x0000_s184378" name="Equation" r:id="rId7" imgW="1180800" imgH="228600" progId="Equation.DSMT4">
                  <p:embed/>
                </p:oleObj>
              </mc:Choice>
              <mc:Fallback>
                <p:oleObj name="Equation" r:id="rId7" imgW="1180800" imgH="228600" progId="Equation.DSMT4">
                  <p:embed/>
                  <p:pic>
                    <p:nvPicPr>
                      <p:cNvPr id="0" name="Object 1026"/>
                      <p:cNvPicPr>
                        <a:picLocks noChangeAspect="1" noChangeArrowheads="1"/>
                      </p:cNvPicPr>
                      <p:nvPr/>
                    </p:nvPicPr>
                    <p:blipFill>
                      <a:blip r:embed="rId8"/>
                      <a:srcRect/>
                      <a:stretch>
                        <a:fillRect/>
                      </a:stretch>
                    </p:blipFill>
                    <p:spPr bwMode="auto">
                      <a:xfrm>
                        <a:off x="1403648" y="3115816"/>
                        <a:ext cx="234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1027"/>
          <p:cNvGraphicFramePr>
            <a:graphicFrameLocks noChangeAspect="1"/>
          </p:cNvGraphicFramePr>
          <p:nvPr>
            <p:extLst>
              <p:ext uri="{D42A27DB-BD31-4B8C-83A1-F6EECF244321}">
                <p14:modId xmlns:p14="http://schemas.microsoft.com/office/powerpoint/2010/main" val="1113075535"/>
              </p:ext>
            </p:extLst>
          </p:nvPr>
        </p:nvGraphicFramePr>
        <p:xfrm>
          <a:off x="1443038" y="4069085"/>
          <a:ext cx="3986212" cy="460375"/>
        </p:xfrm>
        <a:graphic>
          <a:graphicData uri="http://schemas.openxmlformats.org/presentationml/2006/ole">
            <mc:AlternateContent xmlns:mc="http://schemas.openxmlformats.org/markup-compatibility/2006">
              <mc:Choice xmlns:v="urn:schemas-microsoft-com:vml" Requires="v">
                <p:oleObj spid="_x0000_s184379" name="Equation" r:id="rId9" imgW="1993680" imgH="228600" progId="Equation.DSMT4">
                  <p:embed/>
                </p:oleObj>
              </mc:Choice>
              <mc:Fallback>
                <p:oleObj name="Equation" r:id="rId9" imgW="1993680" imgH="2286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3038" y="4069085"/>
                        <a:ext cx="398621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11"/>
          <p:cNvSpPr txBox="1">
            <a:spLocks noChangeArrowheads="1"/>
          </p:cNvSpPr>
          <p:nvPr/>
        </p:nvSpPr>
        <p:spPr bwMode="auto">
          <a:xfrm>
            <a:off x="357188" y="4509120"/>
            <a:ext cx="148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Notes:</a:t>
            </a:r>
            <a:endParaRPr lang="en-US" altLang="zh-TW" dirty="0"/>
          </a:p>
        </p:txBody>
      </p:sp>
      <p:sp>
        <p:nvSpPr>
          <p:cNvPr id="14344" name="Text Box 12"/>
          <p:cNvSpPr txBox="1">
            <a:spLocks noChangeArrowheads="1"/>
          </p:cNvSpPr>
          <p:nvPr/>
        </p:nvSpPr>
        <p:spPr bwMode="auto">
          <a:xfrm>
            <a:off x="854075" y="4930825"/>
            <a:ext cx="8113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 typeface="Wingdings" pitchFamily="2" charset="2"/>
              <a:buNone/>
            </a:pPr>
            <a:r>
              <a:rPr lang="en-US" altLang="zh-TW" dirty="0">
                <a:solidFill>
                  <a:schemeClr val="tx1"/>
                </a:solidFill>
                <a:ea typeface="標楷體" pitchFamily="65" charset="-120"/>
              </a:rPr>
              <a:t>All above properties are very similar to the counterpart properties for the real number 0</a:t>
            </a:r>
          </a:p>
        </p:txBody>
      </p:sp>
      <p:sp>
        <p:nvSpPr>
          <p:cNvPr id="14345" name="Text Box 14"/>
          <p:cNvSpPr txBox="1">
            <a:spLocks noChangeArrowheads="1"/>
          </p:cNvSpPr>
          <p:nvPr/>
        </p:nvSpPr>
        <p:spPr bwMode="auto">
          <a:xfrm>
            <a:off x="381000" y="987425"/>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Properties of zero matrices:</a:t>
            </a:r>
          </a:p>
        </p:txBody>
      </p:sp>
      <p:sp>
        <p:nvSpPr>
          <p:cNvPr id="14346" name="矩形 10"/>
          <p:cNvSpPr>
            <a:spLocks noChangeArrowheads="1"/>
          </p:cNvSpPr>
          <p:nvPr/>
        </p:nvSpPr>
        <p:spPr bwMode="auto">
          <a:xfrm>
            <a:off x="1691680" y="2428875"/>
            <a:ext cx="728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5113" indent="-265113">
              <a:buFont typeface="Wingdings" pitchFamily="2" charset="2"/>
              <a:buNone/>
            </a:pPr>
            <a:r>
              <a:rPr lang="en-US" altLang="zh-TW" sz="1800" dirty="0">
                <a:solidFill>
                  <a:srgbClr val="0000FF"/>
                </a:solidFill>
                <a:ea typeface="標楷體" pitchFamily="65" charset="-120"/>
              </a:rPr>
              <a:t>※ So, </a:t>
            </a:r>
            <a:r>
              <a:rPr lang="en-US" altLang="zh-TW" sz="1800" b="1" dirty="0">
                <a:solidFill>
                  <a:srgbClr val="0000FF"/>
                </a:solidFill>
                <a:ea typeface="標楷體" pitchFamily="65" charset="-120"/>
              </a:rPr>
              <a:t>0</a:t>
            </a:r>
            <a:r>
              <a:rPr lang="en-US" altLang="zh-TW" sz="1800" i="1" baseline="-25000" dirty="0">
                <a:solidFill>
                  <a:srgbClr val="0000FF"/>
                </a:solidFill>
                <a:ea typeface="標楷體" pitchFamily="65" charset="-120"/>
              </a:rPr>
              <a:t>m</a:t>
            </a:r>
            <a:r>
              <a:rPr lang="en-US" altLang="zh-TW" sz="1800" baseline="-25000" dirty="0">
                <a:solidFill>
                  <a:srgbClr val="0000FF"/>
                </a:solidFill>
                <a:ea typeface="標楷體" pitchFamily="65" charset="-120"/>
              </a:rPr>
              <a:t>×</a:t>
            </a:r>
            <a:r>
              <a:rPr lang="en-US" altLang="zh-TW" sz="1800" i="1" baseline="-25000" dirty="0">
                <a:solidFill>
                  <a:srgbClr val="0000FF"/>
                </a:solidFill>
                <a:ea typeface="標楷體" pitchFamily="65" charset="-120"/>
              </a:rPr>
              <a:t>n</a:t>
            </a:r>
            <a:r>
              <a:rPr lang="en-US" altLang="zh-TW" sz="1800" dirty="0">
                <a:solidFill>
                  <a:srgbClr val="0000FF"/>
                </a:solidFill>
                <a:ea typeface="標楷體" pitchFamily="65" charset="-120"/>
              </a:rPr>
              <a:t> is also called the additive identity</a:t>
            </a:r>
            <a:r>
              <a:rPr lang="zh-TW" altLang="en-US" sz="1800" dirty="0">
                <a:solidFill>
                  <a:srgbClr val="0000FF"/>
                </a:solidFill>
                <a:ea typeface="標楷體" pitchFamily="65" charset="-120"/>
              </a:rPr>
              <a:t> </a:t>
            </a:r>
            <a:r>
              <a:rPr lang="en-US" altLang="zh-TW" sz="1800" dirty="0">
                <a:solidFill>
                  <a:srgbClr val="0000FF"/>
                </a:solidFill>
                <a:ea typeface="標楷體" pitchFamily="65" charset="-120"/>
              </a:rPr>
              <a:t>(</a:t>
            </a:r>
            <a:r>
              <a:rPr lang="zh-TW" altLang="en-US" sz="1800" dirty="0">
                <a:solidFill>
                  <a:srgbClr val="0000FF"/>
                </a:solidFill>
                <a:ea typeface="標楷體" pitchFamily="65" charset="-120"/>
              </a:rPr>
              <a:t>加法單位元素</a:t>
            </a:r>
            <a:r>
              <a:rPr lang="en-US" altLang="zh-TW" sz="1800" dirty="0">
                <a:solidFill>
                  <a:srgbClr val="0000FF"/>
                </a:solidFill>
                <a:ea typeface="標楷體" pitchFamily="65" charset="-120"/>
              </a:rPr>
              <a:t>) for the set of all </a:t>
            </a:r>
            <a:r>
              <a:rPr lang="en-US" altLang="zh-TW" sz="1800" i="1" dirty="0" err="1">
                <a:solidFill>
                  <a:srgbClr val="0000FF"/>
                </a:solidFill>
                <a:ea typeface="標楷體" pitchFamily="65" charset="-120"/>
              </a:rPr>
              <a:t>m</a:t>
            </a:r>
            <a:r>
              <a:rPr lang="en-US" altLang="zh-TW" sz="1800" dirty="0" err="1">
                <a:solidFill>
                  <a:srgbClr val="0000FF"/>
                </a:solidFill>
                <a:ea typeface="標楷體" pitchFamily="65" charset="-120"/>
              </a:rPr>
              <a:t>×</a:t>
            </a:r>
            <a:r>
              <a:rPr lang="en-US" altLang="zh-TW" sz="1800" i="1" dirty="0" err="1">
                <a:solidFill>
                  <a:srgbClr val="0000FF"/>
                </a:solidFill>
                <a:ea typeface="標楷體" pitchFamily="65" charset="-120"/>
              </a:rPr>
              <a:t>n</a:t>
            </a:r>
            <a:r>
              <a:rPr lang="en-US" altLang="zh-TW" sz="1800" i="1" dirty="0">
                <a:solidFill>
                  <a:srgbClr val="0000FF"/>
                </a:solidFill>
                <a:ea typeface="標楷體" pitchFamily="65" charset="-120"/>
              </a:rPr>
              <a:t> </a:t>
            </a:r>
            <a:r>
              <a:rPr lang="en-US" altLang="zh-TW" sz="1800" dirty="0">
                <a:solidFill>
                  <a:srgbClr val="0000FF"/>
                </a:solidFill>
                <a:ea typeface="標楷體" pitchFamily="65" charset="-120"/>
              </a:rPr>
              <a:t>matrices</a:t>
            </a:r>
            <a:endParaRPr lang="zh-TW" altLang="en-US" sz="1800" dirty="0">
              <a:solidFill>
                <a:srgbClr val="0000FF"/>
              </a:solidFill>
            </a:endParaRPr>
          </a:p>
        </p:txBody>
      </p:sp>
      <p:sp>
        <p:nvSpPr>
          <p:cNvPr id="14347" name="矩形 11"/>
          <p:cNvSpPr>
            <a:spLocks noChangeArrowheads="1"/>
          </p:cNvSpPr>
          <p:nvPr/>
        </p:nvSpPr>
        <p:spPr bwMode="auto">
          <a:xfrm>
            <a:off x="1714500" y="3563168"/>
            <a:ext cx="728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altLang="zh-TW" sz="1800" dirty="0">
                <a:solidFill>
                  <a:srgbClr val="0000FF"/>
                </a:solidFill>
                <a:ea typeface="標楷體" pitchFamily="65" charset="-120"/>
              </a:rPr>
              <a:t>※ Thus , </a:t>
            </a:r>
            <a:r>
              <a:rPr lang="en-US" altLang="zh-TW" sz="1800" dirty="0">
                <a:solidFill>
                  <a:srgbClr val="0000FF"/>
                </a:solidFill>
                <a:cs typeface="Times New Roman" pitchFamily="18" charset="0"/>
              </a:rPr>
              <a:t>–</a:t>
            </a:r>
            <a:r>
              <a:rPr lang="en-US" altLang="zh-TW" sz="1800" i="1" dirty="0">
                <a:solidFill>
                  <a:srgbClr val="0000FF"/>
                </a:solidFill>
                <a:ea typeface="標楷體" pitchFamily="65" charset="-120"/>
              </a:rPr>
              <a:t>A</a:t>
            </a:r>
            <a:r>
              <a:rPr lang="en-US" altLang="zh-TW" sz="1800" dirty="0">
                <a:solidFill>
                  <a:srgbClr val="0000FF"/>
                </a:solidFill>
                <a:ea typeface="標楷體" pitchFamily="65" charset="-120"/>
              </a:rPr>
              <a:t> is called the additive inverse (</a:t>
            </a:r>
            <a:r>
              <a:rPr lang="zh-TW" altLang="en-US" sz="1800" dirty="0">
                <a:solidFill>
                  <a:srgbClr val="0000FF"/>
                </a:solidFill>
                <a:ea typeface="標楷體" pitchFamily="65" charset="-120"/>
              </a:rPr>
              <a:t>加法反元素</a:t>
            </a:r>
            <a:r>
              <a:rPr lang="en-US" altLang="zh-TW" sz="1800" dirty="0">
                <a:solidFill>
                  <a:srgbClr val="0000FF"/>
                </a:solidFill>
                <a:ea typeface="標楷體" pitchFamily="65" charset="-120"/>
              </a:rPr>
              <a:t>)</a:t>
            </a:r>
            <a:r>
              <a:rPr lang="zh-TW" altLang="en-US" sz="1800" dirty="0">
                <a:solidFill>
                  <a:srgbClr val="0000FF"/>
                </a:solidFill>
                <a:ea typeface="標楷體" pitchFamily="65" charset="-120"/>
              </a:rPr>
              <a:t> </a:t>
            </a:r>
            <a:r>
              <a:rPr lang="en-US" altLang="zh-TW" sz="1800" dirty="0">
                <a:solidFill>
                  <a:srgbClr val="0000FF"/>
                </a:solidFill>
                <a:ea typeface="標楷體" pitchFamily="65" charset="-120"/>
              </a:rPr>
              <a:t>of </a:t>
            </a:r>
            <a:r>
              <a:rPr lang="en-US" altLang="zh-TW" sz="1800" i="1" dirty="0">
                <a:solidFill>
                  <a:srgbClr val="0000FF"/>
                </a:solidFill>
                <a:ea typeface="標楷體" pitchFamily="65" charset="-120"/>
              </a:rPr>
              <a:t>A</a:t>
            </a:r>
            <a:endParaRPr lang="zh-TW" altLang="en-US" sz="1800" i="1" dirty="0">
              <a:solidFill>
                <a:srgbClr val="0000FF"/>
              </a:solidFill>
            </a:endParaRPr>
          </a:p>
        </p:txBody>
      </p:sp>
      <p:sp>
        <p:nvSpPr>
          <p:cNvPr id="12" name="矩形 13"/>
          <p:cNvSpPr>
            <a:spLocks noChangeArrowheads="1"/>
          </p:cNvSpPr>
          <p:nvPr/>
        </p:nvSpPr>
        <p:spPr bwMode="auto">
          <a:xfrm>
            <a:off x="605292" y="5943382"/>
            <a:ext cx="8175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75" indent="-269875">
              <a:buFont typeface="Wingdings" pitchFamily="2" charset="2"/>
              <a:buNone/>
            </a:pPr>
            <a:r>
              <a:rPr lang="en-US" altLang="zh-TW" sz="1800" dirty="0">
                <a:solidFill>
                  <a:srgbClr val="0000FF"/>
                </a:solidFill>
                <a:ea typeface="標楷體" pitchFamily="65" charset="-120"/>
              </a:rPr>
              <a:t>※ The role of zero matrices is analogous to the real number 0. Note that 0 is unique in real numbers and there could be many zero matrices with different sizes</a:t>
            </a:r>
            <a:endParaRPr lang="zh-TW" altLang="en-US" sz="1800"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DED4CFE8-C688-4EFC-9DD4-35E0F501BDA0}" type="slidenum">
              <a:rPr kumimoji="0" lang="en-US" altLang="zh-TW" sz="1400" smtClean="0">
                <a:solidFill>
                  <a:schemeClr val="bg2"/>
                </a:solidFill>
              </a:rPr>
              <a:pPr eaLnBrk="1" hangingPunct="1"/>
              <a:t>17</a:t>
            </a:fld>
            <a:endParaRPr kumimoji="0" lang="en-US" altLang="zh-TW" sz="1400">
              <a:solidFill>
                <a:schemeClr val="bg2"/>
              </a:solidFill>
            </a:endParaRPr>
          </a:p>
        </p:txBody>
      </p:sp>
      <p:sp>
        <p:nvSpPr>
          <p:cNvPr id="15364" name="Text Box 5"/>
          <p:cNvSpPr txBox="1">
            <a:spLocks noChangeArrowheads="1"/>
          </p:cNvSpPr>
          <p:nvPr/>
        </p:nvSpPr>
        <p:spPr bwMode="auto">
          <a:xfrm>
            <a:off x="908050" y="1238250"/>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(1) </a:t>
            </a:r>
            <a:r>
              <a:rPr lang="en-US" altLang="zh-TW" i="1" dirty="0">
                <a:solidFill>
                  <a:schemeClr val="tx1"/>
                </a:solidFill>
                <a:latin typeface="+mn-lt"/>
                <a:ea typeface="標楷體" pitchFamily="65" charset="-120"/>
              </a:rPr>
              <a:t>A</a:t>
            </a:r>
            <a:r>
              <a:rPr lang="zh-TW" altLang="en-US" dirty="0">
                <a:solidFill>
                  <a:schemeClr val="tx1"/>
                </a:solidFill>
                <a:latin typeface="+mn-lt"/>
                <a:ea typeface="標楷體" pitchFamily="65" charset="-120"/>
              </a:rPr>
              <a:t>(</a:t>
            </a:r>
            <a:r>
              <a:rPr lang="en-US" altLang="zh-TW" i="1" dirty="0">
                <a:solidFill>
                  <a:schemeClr val="tx1"/>
                </a:solidFill>
                <a:latin typeface="+mn-lt"/>
                <a:ea typeface="標楷體" pitchFamily="65" charset="-120"/>
              </a:rPr>
              <a:t>BC</a:t>
            </a:r>
            <a:r>
              <a:rPr lang="en-US" altLang="zh-TW" dirty="0">
                <a:solidFill>
                  <a:schemeClr val="tx1"/>
                </a:solidFill>
                <a:latin typeface="+mn-lt"/>
                <a:ea typeface="標楷體" pitchFamily="65" charset="-120"/>
              </a:rPr>
              <a:t>)</a:t>
            </a:r>
            <a:r>
              <a:rPr lang="en-US" altLang="zh-TW" i="1" dirty="0">
                <a:solidFill>
                  <a:schemeClr val="tx1"/>
                </a:solidFill>
                <a:latin typeface="+mn-lt"/>
                <a:ea typeface="標楷體" pitchFamily="65" charset="-120"/>
              </a:rPr>
              <a:t> = </a:t>
            </a:r>
            <a:r>
              <a:rPr lang="en-US" altLang="zh-TW" dirty="0">
                <a:solidFill>
                  <a:schemeClr val="tx1"/>
                </a:solidFill>
                <a:latin typeface="+mn-lt"/>
                <a:ea typeface="標楷體" pitchFamily="65" charset="-120"/>
              </a:rPr>
              <a:t>(</a:t>
            </a:r>
            <a:r>
              <a:rPr lang="en-US" altLang="zh-TW" i="1" dirty="0">
                <a:solidFill>
                  <a:schemeClr val="tx1"/>
                </a:solidFill>
                <a:latin typeface="+mn-lt"/>
                <a:ea typeface="標楷體" pitchFamily="65" charset="-120"/>
              </a:rPr>
              <a:t>AB</a:t>
            </a:r>
            <a:r>
              <a:rPr lang="en-US" altLang="zh-TW" dirty="0">
                <a:solidFill>
                  <a:schemeClr val="tx1"/>
                </a:solidFill>
                <a:latin typeface="+mn-lt"/>
                <a:ea typeface="標楷體" pitchFamily="65" charset="-120"/>
              </a:rPr>
              <a:t>)</a:t>
            </a:r>
            <a:r>
              <a:rPr lang="en-US" altLang="zh-TW" i="1" dirty="0">
                <a:solidFill>
                  <a:schemeClr val="tx1"/>
                </a:solidFill>
                <a:latin typeface="+mn-lt"/>
                <a:ea typeface="標楷體" pitchFamily="65" charset="-120"/>
              </a:rPr>
              <a:t>C</a:t>
            </a:r>
            <a:endParaRPr lang="zh-TW" altLang="en-US" i="1" dirty="0">
              <a:solidFill>
                <a:schemeClr val="tx1"/>
              </a:solidFill>
              <a:latin typeface="+mn-lt"/>
              <a:ea typeface="標楷體" pitchFamily="65" charset="-120"/>
            </a:endParaRPr>
          </a:p>
        </p:txBody>
      </p:sp>
      <p:sp>
        <p:nvSpPr>
          <p:cNvPr id="15365" name="Text Box 6"/>
          <p:cNvSpPr txBox="1">
            <a:spLocks noChangeArrowheads="1"/>
          </p:cNvSpPr>
          <p:nvPr/>
        </p:nvSpPr>
        <p:spPr bwMode="auto">
          <a:xfrm>
            <a:off x="908050" y="1743075"/>
            <a:ext cx="324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(2) </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r>
              <a:rPr lang="en-US" altLang="zh-TW" i="1" dirty="0">
                <a:solidFill>
                  <a:schemeClr val="tx1"/>
                </a:solidFill>
                <a:ea typeface="標楷體" pitchFamily="65" charset="-120"/>
              </a:rPr>
              <a:t>B</a:t>
            </a:r>
            <a:r>
              <a:rPr lang="en-US" altLang="zh-TW" dirty="0">
                <a:solidFill>
                  <a:schemeClr val="tx1"/>
                </a:solidFill>
                <a:ea typeface="標楷體" pitchFamily="65" charset="-120"/>
              </a:rPr>
              <a:t>+</a:t>
            </a:r>
            <a:r>
              <a:rPr lang="en-US" altLang="zh-TW" i="1" dirty="0">
                <a:solidFill>
                  <a:schemeClr val="tx1"/>
                </a:solidFill>
                <a:ea typeface="標楷體" pitchFamily="65" charset="-120"/>
              </a:rPr>
              <a:t>C</a:t>
            </a:r>
            <a:r>
              <a:rPr lang="en-US" altLang="zh-TW" dirty="0">
                <a:solidFill>
                  <a:schemeClr val="tx1"/>
                </a:solidFill>
                <a:ea typeface="標楷體" pitchFamily="65" charset="-120"/>
              </a:rPr>
              <a:t>) = </a:t>
            </a:r>
            <a:r>
              <a:rPr lang="en-US" altLang="zh-TW" i="1" dirty="0">
                <a:solidFill>
                  <a:schemeClr val="tx1"/>
                </a:solidFill>
                <a:ea typeface="標楷體" pitchFamily="65" charset="-120"/>
              </a:rPr>
              <a:t>AB</a:t>
            </a:r>
            <a:r>
              <a:rPr lang="en-US" altLang="zh-TW" dirty="0">
                <a:solidFill>
                  <a:schemeClr val="tx1"/>
                </a:solidFill>
                <a:ea typeface="標楷體" pitchFamily="65" charset="-120"/>
              </a:rPr>
              <a:t> + </a:t>
            </a:r>
            <a:r>
              <a:rPr lang="en-US" altLang="zh-TW" i="1" dirty="0">
                <a:solidFill>
                  <a:schemeClr val="tx1"/>
                </a:solidFill>
                <a:ea typeface="標楷體" pitchFamily="65" charset="-120"/>
              </a:rPr>
              <a:t>AC</a:t>
            </a:r>
          </a:p>
        </p:txBody>
      </p:sp>
      <p:sp>
        <p:nvSpPr>
          <p:cNvPr id="15366" name="Text Box 7"/>
          <p:cNvSpPr txBox="1">
            <a:spLocks noChangeArrowheads="1"/>
          </p:cNvSpPr>
          <p:nvPr/>
        </p:nvSpPr>
        <p:spPr bwMode="auto">
          <a:xfrm>
            <a:off x="908050" y="2246313"/>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(3) (</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r>
              <a:rPr lang="en-US" altLang="zh-TW" i="1" dirty="0">
                <a:solidFill>
                  <a:schemeClr val="tx1"/>
                </a:solidFill>
                <a:ea typeface="標楷體" pitchFamily="65" charset="-120"/>
              </a:rPr>
              <a:t>B</a:t>
            </a:r>
            <a:r>
              <a:rPr lang="en-US" altLang="zh-TW" dirty="0">
                <a:solidFill>
                  <a:schemeClr val="tx1"/>
                </a:solidFill>
                <a:ea typeface="標楷體" pitchFamily="65" charset="-120"/>
              </a:rPr>
              <a:t>)</a:t>
            </a:r>
            <a:r>
              <a:rPr lang="en-US" altLang="zh-TW" i="1" dirty="0">
                <a:solidFill>
                  <a:schemeClr val="tx1"/>
                </a:solidFill>
                <a:ea typeface="標楷體" pitchFamily="65" charset="-120"/>
              </a:rPr>
              <a:t>C</a:t>
            </a:r>
            <a:r>
              <a:rPr lang="en-US" altLang="zh-TW" dirty="0">
                <a:solidFill>
                  <a:schemeClr val="tx1"/>
                </a:solidFill>
                <a:ea typeface="標楷體" pitchFamily="65" charset="-120"/>
              </a:rPr>
              <a:t> = </a:t>
            </a:r>
            <a:r>
              <a:rPr lang="en-US" altLang="zh-TW" i="1" dirty="0">
                <a:solidFill>
                  <a:schemeClr val="tx1"/>
                </a:solidFill>
                <a:ea typeface="標楷體" pitchFamily="65" charset="-120"/>
              </a:rPr>
              <a:t>AC</a:t>
            </a:r>
            <a:r>
              <a:rPr lang="en-US" altLang="zh-TW" dirty="0">
                <a:solidFill>
                  <a:schemeClr val="tx1"/>
                </a:solidFill>
                <a:ea typeface="標楷體" pitchFamily="65" charset="-120"/>
              </a:rPr>
              <a:t> + </a:t>
            </a:r>
            <a:r>
              <a:rPr lang="en-US" altLang="zh-TW" i="1" dirty="0">
                <a:solidFill>
                  <a:schemeClr val="tx1"/>
                </a:solidFill>
                <a:ea typeface="標楷體" pitchFamily="65" charset="-120"/>
              </a:rPr>
              <a:t>BC</a:t>
            </a:r>
          </a:p>
        </p:txBody>
      </p:sp>
      <p:sp>
        <p:nvSpPr>
          <p:cNvPr id="15367" name="Text Box 8"/>
          <p:cNvSpPr txBox="1">
            <a:spLocks noChangeArrowheads="1"/>
          </p:cNvSpPr>
          <p:nvPr/>
        </p:nvSpPr>
        <p:spPr bwMode="auto">
          <a:xfrm>
            <a:off x="908050" y="2755776"/>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(4) </a:t>
            </a:r>
            <a:r>
              <a:rPr lang="en-US" altLang="zh-TW" i="1" dirty="0">
                <a:solidFill>
                  <a:schemeClr val="tx1"/>
                </a:solidFill>
                <a:ea typeface="標楷體" pitchFamily="65" charset="-120"/>
              </a:rPr>
              <a:t>c</a:t>
            </a:r>
            <a:r>
              <a:rPr lang="en-US" altLang="zh-TW" dirty="0">
                <a:solidFill>
                  <a:schemeClr val="tx1"/>
                </a:solidFill>
                <a:ea typeface="標楷體" pitchFamily="65" charset="-120"/>
              </a:rPr>
              <a:t>(</a:t>
            </a:r>
            <a:r>
              <a:rPr lang="en-US" altLang="zh-TW" i="1" dirty="0">
                <a:solidFill>
                  <a:schemeClr val="tx1"/>
                </a:solidFill>
                <a:ea typeface="標楷體" pitchFamily="65" charset="-120"/>
              </a:rPr>
              <a:t>AB</a:t>
            </a:r>
            <a:r>
              <a:rPr lang="en-US" altLang="zh-TW" dirty="0">
                <a:solidFill>
                  <a:schemeClr val="tx1"/>
                </a:solidFill>
                <a:ea typeface="標楷體" pitchFamily="65" charset="-120"/>
              </a:rPr>
              <a:t>) = (</a:t>
            </a:r>
            <a:r>
              <a:rPr lang="en-US" altLang="zh-TW" i="1" dirty="0" err="1">
                <a:solidFill>
                  <a:schemeClr val="tx1"/>
                </a:solidFill>
                <a:ea typeface="標楷體" pitchFamily="65" charset="-120"/>
              </a:rPr>
              <a:t>cA</a:t>
            </a:r>
            <a:r>
              <a:rPr lang="en-US" altLang="zh-TW" dirty="0">
                <a:solidFill>
                  <a:schemeClr val="tx1"/>
                </a:solidFill>
                <a:ea typeface="標楷體" pitchFamily="65" charset="-120"/>
              </a:rPr>
              <a:t>)</a:t>
            </a:r>
            <a:r>
              <a:rPr lang="en-US" altLang="zh-TW" i="1" dirty="0">
                <a:solidFill>
                  <a:schemeClr val="tx1"/>
                </a:solidFill>
                <a:ea typeface="標楷體" pitchFamily="65" charset="-120"/>
              </a:rPr>
              <a:t>B</a:t>
            </a:r>
            <a:r>
              <a:rPr lang="en-US" altLang="zh-TW" dirty="0">
                <a:solidFill>
                  <a:schemeClr val="tx1"/>
                </a:solidFill>
                <a:ea typeface="標楷體" pitchFamily="65" charset="-120"/>
              </a:rPr>
              <a:t> = </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r>
              <a:rPr lang="en-US" altLang="zh-TW" i="1" dirty="0" err="1">
                <a:solidFill>
                  <a:schemeClr val="tx1"/>
                </a:solidFill>
                <a:ea typeface="標楷體" pitchFamily="65" charset="-120"/>
              </a:rPr>
              <a:t>cB</a:t>
            </a:r>
            <a:r>
              <a:rPr lang="en-US" altLang="zh-TW" dirty="0">
                <a:solidFill>
                  <a:schemeClr val="tx1"/>
                </a:solidFill>
                <a:ea typeface="標楷體" pitchFamily="65" charset="-120"/>
              </a:rPr>
              <a:t>)</a:t>
            </a:r>
          </a:p>
        </p:txBody>
      </p:sp>
      <p:sp>
        <p:nvSpPr>
          <p:cNvPr id="15368" name="Text Box 9"/>
          <p:cNvSpPr txBox="1">
            <a:spLocks noChangeArrowheads="1"/>
          </p:cNvSpPr>
          <p:nvPr/>
        </p:nvSpPr>
        <p:spPr bwMode="auto">
          <a:xfrm>
            <a:off x="381000" y="4767535"/>
            <a:ext cx="8295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Properties of the identity matrix:</a:t>
            </a:r>
          </a:p>
        </p:txBody>
      </p:sp>
      <p:graphicFrame>
        <p:nvGraphicFramePr>
          <p:cNvPr id="15362" name="Object 1024"/>
          <p:cNvGraphicFramePr>
            <a:graphicFrameLocks noChangeAspect="1"/>
          </p:cNvGraphicFramePr>
          <p:nvPr>
            <p:extLst>
              <p:ext uri="{D42A27DB-BD31-4B8C-83A1-F6EECF244321}">
                <p14:modId xmlns:p14="http://schemas.microsoft.com/office/powerpoint/2010/main" val="3605827065"/>
              </p:ext>
            </p:extLst>
          </p:nvPr>
        </p:nvGraphicFramePr>
        <p:xfrm>
          <a:off x="1143000" y="5250904"/>
          <a:ext cx="3784600" cy="914400"/>
        </p:xfrm>
        <a:graphic>
          <a:graphicData uri="http://schemas.openxmlformats.org/presentationml/2006/ole">
            <mc:AlternateContent xmlns:mc="http://schemas.openxmlformats.org/markup-compatibility/2006">
              <mc:Choice xmlns:v="urn:schemas-microsoft-com:vml" Requires="v">
                <p:oleObj spid="_x0000_s15898" name="Equation" r:id="rId3" imgW="1892160" imgH="457200" progId="Equation.DSMT4">
                  <p:embed/>
                </p:oleObj>
              </mc:Choice>
              <mc:Fallback>
                <p:oleObj name="Equation" r:id="rId3" imgW="1892160" imgH="4572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50904"/>
                        <a:ext cx="3784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9" name="Text Box 16"/>
          <p:cNvSpPr txBox="1">
            <a:spLocks noChangeArrowheads="1"/>
          </p:cNvSpPr>
          <p:nvPr/>
        </p:nvSpPr>
        <p:spPr bwMode="auto">
          <a:xfrm>
            <a:off x="381000" y="85725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Properties of matrix multiplication:</a:t>
            </a:r>
          </a:p>
        </p:txBody>
      </p:sp>
      <p:sp>
        <p:nvSpPr>
          <p:cNvPr id="15370" name="Text Box 18"/>
          <p:cNvSpPr txBox="1">
            <a:spLocks noChangeArrowheads="1"/>
          </p:cNvSpPr>
          <p:nvPr/>
        </p:nvSpPr>
        <p:spPr bwMode="auto">
          <a:xfrm>
            <a:off x="3635896" y="1263650"/>
            <a:ext cx="5184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(Associative property of matrix multiplication)</a:t>
            </a:r>
          </a:p>
        </p:txBody>
      </p:sp>
      <p:sp>
        <p:nvSpPr>
          <p:cNvPr id="15371" name="Text Box 19"/>
          <p:cNvSpPr txBox="1">
            <a:spLocks noChangeArrowheads="1"/>
          </p:cNvSpPr>
          <p:nvPr/>
        </p:nvSpPr>
        <p:spPr bwMode="auto">
          <a:xfrm>
            <a:off x="3995738" y="1714500"/>
            <a:ext cx="51482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90000"/>
              </a:lnSpc>
              <a:spcBef>
                <a:spcPct val="0"/>
              </a:spcBef>
              <a:buFont typeface="Wingdings" pitchFamily="2" charset="2"/>
              <a:buNone/>
            </a:pPr>
            <a:r>
              <a:rPr lang="en-US" altLang="zh-TW" sz="1800">
                <a:solidFill>
                  <a:srgbClr val="0000FF"/>
                </a:solidFill>
              </a:rPr>
              <a:t>(Distributive property of LHS matrix multiplication over matrix addition)</a:t>
            </a:r>
          </a:p>
        </p:txBody>
      </p:sp>
      <p:sp>
        <p:nvSpPr>
          <p:cNvPr id="15372" name="Text Box 20"/>
          <p:cNvSpPr txBox="1">
            <a:spLocks noChangeArrowheads="1"/>
          </p:cNvSpPr>
          <p:nvPr/>
        </p:nvSpPr>
        <p:spPr bwMode="auto">
          <a:xfrm>
            <a:off x="3995738" y="2265363"/>
            <a:ext cx="51482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90000"/>
              </a:lnSpc>
              <a:spcBef>
                <a:spcPct val="0"/>
              </a:spcBef>
              <a:buFont typeface="Wingdings" pitchFamily="2" charset="2"/>
              <a:buNone/>
            </a:pPr>
            <a:r>
              <a:rPr lang="en-US" altLang="zh-TW" sz="1800">
                <a:solidFill>
                  <a:srgbClr val="0000FF"/>
                </a:solidFill>
              </a:rPr>
              <a:t>(Distributive property of RHS matrix multiplication over matrix addition)</a:t>
            </a:r>
          </a:p>
        </p:txBody>
      </p:sp>
      <p:sp>
        <p:nvSpPr>
          <p:cNvPr id="15373" name="矩形 12"/>
          <p:cNvSpPr>
            <a:spLocks noChangeArrowheads="1"/>
          </p:cNvSpPr>
          <p:nvPr/>
        </p:nvSpPr>
        <p:spPr bwMode="auto">
          <a:xfrm>
            <a:off x="827583" y="3429000"/>
            <a:ext cx="799308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75" indent="-269875">
              <a:buFont typeface="Wingdings" pitchFamily="2" charset="2"/>
              <a:buNone/>
            </a:pPr>
            <a:r>
              <a:rPr lang="en-US" altLang="zh-TW" sz="1800" dirty="0">
                <a:solidFill>
                  <a:srgbClr val="0000FF"/>
                </a:solidFill>
                <a:ea typeface="標楷體" pitchFamily="65" charset="-120"/>
              </a:rPr>
              <a:t>※ For real numbers, the properties (2) and (3) are the same since the order for the multiplication of real numbers is irrelevant</a:t>
            </a:r>
          </a:p>
          <a:p>
            <a:pPr marL="269875" indent="-269875">
              <a:spcBef>
                <a:spcPts val="600"/>
              </a:spcBef>
              <a:buFont typeface="Wingdings" pitchFamily="2" charset="2"/>
              <a:buNone/>
            </a:pPr>
            <a:r>
              <a:rPr lang="en-US" altLang="zh-TW" sz="1800" dirty="0">
                <a:solidFill>
                  <a:srgbClr val="0000FF"/>
                </a:solidFill>
                <a:ea typeface="標楷體" pitchFamily="65" charset="-120"/>
              </a:rPr>
              <a:t>※ The real-number multiplication can satisfy the above properties and there is an additional commutative property for the real-number multiplication, i.e., </a:t>
            </a:r>
            <a:r>
              <a:rPr lang="en-US" altLang="zh-TW" sz="1800" i="1" dirty="0">
                <a:solidFill>
                  <a:srgbClr val="0000FF"/>
                </a:solidFill>
                <a:ea typeface="標楷體" pitchFamily="65" charset="-120"/>
              </a:rPr>
              <a:t>cd</a:t>
            </a:r>
            <a:r>
              <a:rPr lang="en-US" altLang="zh-TW" sz="1800" dirty="0">
                <a:solidFill>
                  <a:srgbClr val="0000FF"/>
                </a:solidFill>
                <a:ea typeface="標楷體" pitchFamily="65" charset="-120"/>
              </a:rPr>
              <a:t> = </a:t>
            </a:r>
            <a:r>
              <a:rPr lang="en-US" altLang="zh-TW" sz="1800" i="1" dirty="0">
                <a:solidFill>
                  <a:srgbClr val="0000FF"/>
                </a:solidFill>
                <a:ea typeface="標楷體" pitchFamily="65" charset="-120"/>
              </a:rPr>
              <a:t>dc</a:t>
            </a:r>
            <a:endParaRPr lang="zh-TW" altLang="en-US" sz="1800" dirty="0">
              <a:solidFill>
                <a:srgbClr val="0000FF"/>
              </a:solidFill>
            </a:endParaRPr>
          </a:p>
        </p:txBody>
      </p:sp>
      <p:sp>
        <p:nvSpPr>
          <p:cNvPr id="15374" name="矩形 13"/>
          <p:cNvSpPr>
            <a:spLocks noChangeArrowheads="1"/>
          </p:cNvSpPr>
          <p:nvPr/>
        </p:nvSpPr>
        <p:spPr bwMode="auto">
          <a:xfrm>
            <a:off x="611560" y="6165304"/>
            <a:ext cx="8175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75" indent="-269875">
              <a:buFont typeface="Wingdings" pitchFamily="2" charset="2"/>
              <a:buNone/>
            </a:pPr>
            <a:r>
              <a:rPr lang="en-US" altLang="zh-TW" sz="1800" dirty="0">
                <a:solidFill>
                  <a:srgbClr val="0000FF"/>
                </a:solidFill>
                <a:ea typeface="標楷體" pitchFamily="65" charset="-120"/>
              </a:rPr>
              <a:t>※ The role of the real number 1 is similar to the identity matrix. However, 1 is unique in real numbers and there could be many identity matrices with different sizes</a:t>
            </a:r>
            <a:endParaRPr lang="zh-TW" altLang="en-US" sz="1800" dirty="0">
              <a:solidFill>
                <a:srgbClr val="0000FF"/>
              </a:solidFill>
            </a:endParaRPr>
          </a:p>
        </p:txBody>
      </p:sp>
      <p:sp>
        <p:nvSpPr>
          <p:cNvPr id="15" name="Text Box 18"/>
          <p:cNvSpPr txBox="1">
            <a:spLocks noChangeArrowheads="1"/>
          </p:cNvSpPr>
          <p:nvPr/>
        </p:nvSpPr>
        <p:spPr bwMode="auto">
          <a:xfrm>
            <a:off x="4427859" y="2780928"/>
            <a:ext cx="4536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dirty="0">
                <a:solidFill>
                  <a:srgbClr val="0000FF"/>
                </a:solidFill>
              </a:rPr>
              <a:t>(Associative property of scalar and matrix multiplication)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449939C7-F5D2-4306-97F8-A5D82A6B316E}" type="slidenum">
              <a:rPr kumimoji="0" lang="en-US" altLang="zh-TW" sz="1400" smtClean="0">
                <a:solidFill>
                  <a:schemeClr val="bg2"/>
                </a:solidFill>
              </a:rPr>
              <a:pPr eaLnBrk="1" hangingPunct="1"/>
              <a:t>18</a:t>
            </a:fld>
            <a:endParaRPr kumimoji="0" lang="en-US" altLang="zh-TW" sz="1400">
              <a:solidFill>
                <a:schemeClr val="bg2"/>
              </a:solidFill>
            </a:endParaRPr>
          </a:p>
        </p:txBody>
      </p:sp>
      <p:graphicFrame>
        <p:nvGraphicFramePr>
          <p:cNvPr id="16386" name="Object 4"/>
          <p:cNvGraphicFramePr>
            <a:graphicFrameLocks noChangeAspect="1"/>
          </p:cNvGraphicFramePr>
          <p:nvPr/>
        </p:nvGraphicFramePr>
        <p:xfrm>
          <a:off x="1403350" y="1773238"/>
          <a:ext cx="6143625" cy="1420812"/>
        </p:xfrm>
        <a:graphic>
          <a:graphicData uri="http://schemas.openxmlformats.org/presentationml/2006/ole">
            <mc:AlternateContent xmlns:mc="http://schemas.openxmlformats.org/markup-compatibility/2006">
              <mc:Choice xmlns:v="urn:schemas-microsoft-com:vml" Requires="v">
                <p:oleObj spid="_x0000_s177181" name="Equation" r:id="rId3" imgW="3073320" imgH="711000" progId="Equation.DSMT4">
                  <p:embed/>
                </p:oleObj>
              </mc:Choice>
              <mc:Fallback>
                <p:oleObj name="Equation" r:id="rId3" imgW="3073320" imgH="711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773238"/>
                        <a:ext cx="6143625"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21"/>
          <p:cNvSpPr txBox="1">
            <a:spLocks noChangeArrowheads="1"/>
          </p:cNvSpPr>
          <p:nvPr/>
        </p:nvSpPr>
        <p:spPr bwMode="auto">
          <a:xfrm>
            <a:off x="381000" y="914400"/>
            <a:ext cx="75247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Ex 3: Matrix Multiplication is Associative</a:t>
            </a:r>
          </a:p>
          <a:p>
            <a:pPr eaLnBrk="1" hangingPunct="1">
              <a:lnSpc>
                <a:spcPct val="80000"/>
              </a:lnSpc>
              <a:buClr>
                <a:schemeClr val="tx1"/>
              </a:buClr>
              <a:buSzPct val="40000"/>
              <a:buFont typeface="Wingdings" pitchFamily="2" charset="2"/>
              <a:buNone/>
            </a:pPr>
            <a:r>
              <a:rPr lang="zh-TW" altLang="en-US">
                <a:ea typeface="標楷體" pitchFamily="65" charset="-120"/>
              </a:rPr>
              <a:t>        </a:t>
            </a:r>
            <a:r>
              <a:rPr lang="en-US" altLang="zh-TW">
                <a:solidFill>
                  <a:schemeClr val="tx1"/>
                </a:solidFill>
                <a:ea typeface="標楷體" pitchFamily="65" charset="-120"/>
              </a:rPr>
              <a:t>Calculate (</a:t>
            </a:r>
            <a:r>
              <a:rPr lang="en-US" altLang="zh-TW" i="1">
                <a:solidFill>
                  <a:schemeClr val="tx1"/>
                </a:solidFill>
                <a:ea typeface="標楷體" pitchFamily="65" charset="-120"/>
              </a:rPr>
              <a:t>AB</a:t>
            </a:r>
            <a:r>
              <a:rPr lang="en-US" altLang="zh-TW">
                <a:solidFill>
                  <a:schemeClr val="tx1"/>
                </a:solidFill>
                <a:ea typeface="標楷體" pitchFamily="65" charset="-120"/>
              </a:rPr>
              <a:t>)</a:t>
            </a:r>
            <a:r>
              <a:rPr lang="en-US" altLang="zh-TW" i="1">
                <a:solidFill>
                  <a:schemeClr val="tx1"/>
                </a:solidFill>
                <a:ea typeface="標楷體" pitchFamily="65" charset="-120"/>
              </a:rPr>
              <a:t>C</a:t>
            </a:r>
            <a:r>
              <a:rPr lang="en-US" altLang="zh-TW">
                <a:solidFill>
                  <a:schemeClr val="tx1"/>
                </a:solidFill>
                <a:ea typeface="標楷體" pitchFamily="65" charset="-120"/>
              </a:rPr>
              <a:t> and </a:t>
            </a:r>
            <a:r>
              <a:rPr lang="en-US" altLang="zh-TW" i="1">
                <a:solidFill>
                  <a:schemeClr val="tx1"/>
                </a:solidFill>
                <a:ea typeface="標楷體" pitchFamily="65" charset="-120"/>
              </a:rPr>
              <a:t>A</a:t>
            </a:r>
            <a:r>
              <a:rPr lang="en-US" altLang="zh-TW">
                <a:solidFill>
                  <a:schemeClr val="tx1"/>
                </a:solidFill>
                <a:ea typeface="標楷體" pitchFamily="65" charset="-120"/>
              </a:rPr>
              <a:t>(</a:t>
            </a:r>
            <a:r>
              <a:rPr lang="en-US" altLang="zh-TW" i="1">
                <a:solidFill>
                  <a:schemeClr val="tx1"/>
                </a:solidFill>
                <a:ea typeface="標楷體" pitchFamily="65" charset="-120"/>
              </a:rPr>
              <a:t>BC</a:t>
            </a:r>
            <a:r>
              <a:rPr lang="en-US" altLang="zh-TW">
                <a:solidFill>
                  <a:schemeClr val="tx1"/>
                </a:solidFill>
                <a:ea typeface="標楷體" pitchFamily="65" charset="-120"/>
              </a:rPr>
              <a:t>) for</a:t>
            </a:r>
          </a:p>
        </p:txBody>
      </p:sp>
      <p:sp>
        <p:nvSpPr>
          <p:cNvPr id="16390" name="Text Box 22"/>
          <p:cNvSpPr txBox="1">
            <a:spLocks noChangeArrowheads="1"/>
          </p:cNvSpPr>
          <p:nvPr/>
        </p:nvSpPr>
        <p:spPr bwMode="auto">
          <a:xfrm>
            <a:off x="533400" y="3141663"/>
            <a:ext cx="166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16387" name="Object 24"/>
          <p:cNvGraphicFramePr>
            <a:graphicFrameLocks noChangeAspect="1"/>
          </p:cNvGraphicFramePr>
          <p:nvPr/>
        </p:nvGraphicFramePr>
        <p:xfrm>
          <a:off x="1403350" y="3429000"/>
          <a:ext cx="5153025" cy="2841625"/>
        </p:xfrm>
        <a:graphic>
          <a:graphicData uri="http://schemas.openxmlformats.org/presentationml/2006/ole">
            <mc:AlternateContent xmlns:mc="http://schemas.openxmlformats.org/markup-compatibility/2006">
              <mc:Choice xmlns:v="urn:schemas-microsoft-com:vml" Requires="v">
                <p:oleObj spid="_x0000_s177182" name="Equation" r:id="rId5" imgW="2577960" imgH="1422360" progId="Equation.DSMT4">
                  <p:embed/>
                </p:oleObj>
              </mc:Choice>
              <mc:Fallback>
                <p:oleObj name="Equation" r:id="rId5" imgW="2577960" imgH="142236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429000"/>
                        <a:ext cx="5153025" cy="284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0BBE7861-0176-4EDF-8DF5-F7D97117AD1C}" type="slidenum">
              <a:rPr kumimoji="0" lang="en-US" altLang="zh-TW" sz="1400" smtClean="0">
                <a:solidFill>
                  <a:schemeClr val="bg2"/>
                </a:solidFill>
              </a:rPr>
              <a:pPr eaLnBrk="1" hangingPunct="1"/>
              <a:t>19</a:t>
            </a:fld>
            <a:endParaRPr kumimoji="0" lang="en-US" altLang="zh-TW" sz="1400">
              <a:solidFill>
                <a:schemeClr val="bg2"/>
              </a:solidFill>
            </a:endParaRPr>
          </a:p>
        </p:txBody>
      </p:sp>
      <p:graphicFrame>
        <p:nvGraphicFramePr>
          <p:cNvPr id="17410" name="Object 5"/>
          <p:cNvGraphicFramePr>
            <a:graphicFrameLocks noChangeAspect="1"/>
          </p:cNvGraphicFramePr>
          <p:nvPr/>
        </p:nvGraphicFramePr>
        <p:xfrm>
          <a:off x="1428750" y="1471613"/>
          <a:ext cx="5102225" cy="2435225"/>
        </p:xfrm>
        <a:graphic>
          <a:graphicData uri="http://schemas.openxmlformats.org/presentationml/2006/ole">
            <mc:AlternateContent xmlns:mc="http://schemas.openxmlformats.org/markup-compatibility/2006">
              <mc:Choice xmlns:v="urn:schemas-microsoft-com:vml" Requires="v">
                <p:oleObj spid="_x0000_s17935" name="Equation" r:id="rId3" imgW="2552400" imgH="1218960" progId="Equation.DSMT4">
                  <p:embed/>
                </p:oleObj>
              </mc:Choice>
              <mc:Fallback>
                <p:oleObj name="Equation" r:id="rId3" imgW="2552400" imgH="121896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471613"/>
                        <a:ext cx="5102225" cy="243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24ABFAFB-F899-4DA0-8F53-50A96D9A2E6C}" type="slidenum">
              <a:rPr kumimoji="0" lang="en-US" altLang="zh-TW" sz="1400" smtClean="0">
                <a:solidFill>
                  <a:schemeClr val="bg2"/>
                </a:solidFill>
              </a:rPr>
              <a:pPr eaLnBrk="1" hangingPunct="1"/>
              <a:t>2</a:t>
            </a:fld>
            <a:endParaRPr kumimoji="0" lang="en-US" altLang="zh-TW" sz="1400">
              <a:solidFill>
                <a:schemeClr val="bg2"/>
              </a:solidFill>
            </a:endParaRPr>
          </a:p>
        </p:txBody>
      </p:sp>
      <p:sp>
        <p:nvSpPr>
          <p:cNvPr id="1029" name="Rectangle 9"/>
          <p:cNvSpPr>
            <a:spLocks noGrp="1" noChangeArrowheads="1"/>
          </p:cNvSpPr>
          <p:nvPr>
            <p:ph type="title"/>
          </p:nvPr>
        </p:nvSpPr>
        <p:spPr>
          <a:xfrm>
            <a:off x="539750" y="152400"/>
            <a:ext cx="7924800" cy="538163"/>
          </a:xfrm>
        </p:spPr>
        <p:txBody>
          <a:bodyPr/>
          <a:lstStyle/>
          <a:p>
            <a:pPr eaLnBrk="1" hangingPunct="1"/>
            <a:r>
              <a:rPr lang="en-US" altLang="zh-TW" dirty="0"/>
              <a:t>2.1  Operations with Matrices</a:t>
            </a:r>
            <a:endParaRPr lang="zh-TW" altLang="en-US" dirty="0"/>
          </a:p>
        </p:txBody>
      </p:sp>
      <p:sp>
        <p:nvSpPr>
          <p:cNvPr id="1030" name="Text Box 10"/>
          <p:cNvSpPr txBox="1">
            <a:spLocks noChangeArrowheads="1"/>
          </p:cNvSpPr>
          <p:nvPr/>
        </p:nvSpPr>
        <p:spPr bwMode="auto">
          <a:xfrm>
            <a:off x="381000" y="9144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en-US" altLang="zh-TW">
                <a:ea typeface="標楷體" pitchFamily="65" charset="-120"/>
              </a:rPr>
              <a:t> </a:t>
            </a:r>
            <a:r>
              <a:rPr lang="en-US" altLang="zh-TW"/>
              <a:t>Matrix:</a:t>
            </a:r>
          </a:p>
        </p:txBody>
      </p:sp>
      <p:sp>
        <p:nvSpPr>
          <p:cNvPr id="1031" name="Rectangle 12"/>
          <p:cNvSpPr>
            <a:spLocks noChangeArrowheads="1"/>
          </p:cNvSpPr>
          <p:nvPr/>
        </p:nvSpPr>
        <p:spPr bwMode="auto">
          <a:xfrm>
            <a:off x="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graphicFrame>
        <p:nvGraphicFramePr>
          <p:cNvPr id="1026" name="Object 11"/>
          <p:cNvGraphicFramePr>
            <a:graphicFrameLocks noChangeAspect="1"/>
          </p:cNvGraphicFramePr>
          <p:nvPr>
            <p:extLst>
              <p:ext uri="{D42A27DB-BD31-4B8C-83A1-F6EECF244321}">
                <p14:modId xmlns:p14="http://schemas.microsoft.com/office/powerpoint/2010/main" val="1460470877"/>
              </p:ext>
            </p:extLst>
          </p:nvPr>
        </p:nvGraphicFramePr>
        <p:xfrm>
          <a:off x="914400" y="1268413"/>
          <a:ext cx="6038850" cy="2343150"/>
        </p:xfrm>
        <a:graphic>
          <a:graphicData uri="http://schemas.openxmlformats.org/presentationml/2006/ole">
            <mc:AlternateContent xmlns:mc="http://schemas.openxmlformats.org/markup-compatibility/2006">
              <mc:Choice xmlns:v="urn:schemas-microsoft-com:vml" Requires="v">
                <p:oleObj spid="_x0000_s168995" name="Equation" r:id="rId3" imgW="3009600" imgH="1168200" progId="Equation.DSMT4">
                  <p:embed/>
                </p:oleObj>
              </mc:Choice>
              <mc:Fallback>
                <p:oleObj name="Equation" r:id="rId3" imgW="3009600" imgH="11682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8413"/>
                        <a:ext cx="6038850"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14"/>
          <p:cNvSpPr txBox="1">
            <a:spLocks noChangeArrowheads="1"/>
          </p:cNvSpPr>
          <p:nvPr/>
        </p:nvSpPr>
        <p:spPr bwMode="auto">
          <a:xfrm>
            <a:off x="1619250" y="4076700"/>
            <a:ext cx="432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rgbClr val="0000FF"/>
                </a:solidFill>
                <a:ea typeface="標楷體" pitchFamily="65" charset="-120"/>
              </a:rPr>
              <a:t>(</a:t>
            </a:r>
            <a:r>
              <a:rPr lang="en-US" altLang="zh-TW" i="1">
                <a:solidFill>
                  <a:srgbClr val="0000FF"/>
                </a:solidFill>
                <a:ea typeface="標楷體" pitchFamily="65" charset="-120"/>
              </a:rPr>
              <a:t>i</a:t>
            </a:r>
            <a:r>
              <a:rPr lang="en-US" altLang="zh-TW">
                <a:solidFill>
                  <a:srgbClr val="0000FF"/>
                </a:solidFill>
                <a:ea typeface="標楷體" pitchFamily="65" charset="-120"/>
              </a:rPr>
              <a:t>, </a:t>
            </a:r>
            <a:r>
              <a:rPr lang="en-US" altLang="zh-TW" i="1">
                <a:solidFill>
                  <a:srgbClr val="0000FF"/>
                </a:solidFill>
                <a:ea typeface="標楷體" pitchFamily="65" charset="-120"/>
              </a:rPr>
              <a:t>j</a:t>
            </a:r>
            <a:r>
              <a:rPr lang="en-US" altLang="zh-TW">
                <a:solidFill>
                  <a:srgbClr val="0000FF"/>
                </a:solidFill>
                <a:ea typeface="標楷體" pitchFamily="65" charset="-120"/>
              </a:rPr>
              <a:t>)-th entry (or element):</a:t>
            </a:r>
            <a:endParaRPr lang="zh-TW" altLang="en-US">
              <a:solidFill>
                <a:srgbClr val="0000FF"/>
              </a:solidFill>
              <a:ea typeface="標楷體" pitchFamily="65" charset="-120"/>
            </a:endParaRPr>
          </a:p>
        </p:txBody>
      </p:sp>
      <p:graphicFrame>
        <p:nvGraphicFramePr>
          <p:cNvPr id="1027" name="Object 15"/>
          <p:cNvGraphicFramePr>
            <a:graphicFrameLocks noChangeAspect="1"/>
          </p:cNvGraphicFramePr>
          <p:nvPr/>
        </p:nvGraphicFramePr>
        <p:xfrm>
          <a:off x="5003800" y="4149725"/>
          <a:ext cx="304800" cy="419100"/>
        </p:xfrm>
        <a:graphic>
          <a:graphicData uri="http://schemas.openxmlformats.org/presentationml/2006/ole">
            <mc:AlternateContent xmlns:mc="http://schemas.openxmlformats.org/markup-compatibility/2006">
              <mc:Choice xmlns:v="urn:schemas-microsoft-com:vml" Requires="v">
                <p:oleObj spid="_x0000_s168996" name="方程式" r:id="rId5" imgW="304560" imgH="419040" progId="Equation.3">
                  <p:embed/>
                </p:oleObj>
              </mc:Choice>
              <mc:Fallback>
                <p:oleObj name="方程式" r:id="rId5" imgW="304560" imgH="41904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149725"/>
                        <a:ext cx="304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Text Box 16"/>
          <p:cNvSpPr txBox="1">
            <a:spLocks noChangeArrowheads="1"/>
          </p:cNvSpPr>
          <p:nvPr/>
        </p:nvSpPr>
        <p:spPr bwMode="auto">
          <a:xfrm>
            <a:off x="1619250" y="4508500"/>
            <a:ext cx="302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rgbClr val="0000FF"/>
                </a:solidFill>
                <a:ea typeface="標楷體" pitchFamily="65" charset="-120"/>
              </a:rPr>
              <a:t>number of rows: </a:t>
            </a:r>
            <a:r>
              <a:rPr lang="en-US" altLang="zh-TW" i="1" dirty="0">
                <a:solidFill>
                  <a:schemeClr val="tx1"/>
                </a:solidFill>
                <a:ea typeface="標楷體" pitchFamily="65" charset="-120"/>
              </a:rPr>
              <a:t>m</a:t>
            </a:r>
          </a:p>
        </p:txBody>
      </p:sp>
      <p:sp>
        <p:nvSpPr>
          <p:cNvPr id="1034" name="Text Box 17"/>
          <p:cNvSpPr txBox="1">
            <a:spLocks noChangeArrowheads="1"/>
          </p:cNvSpPr>
          <p:nvPr/>
        </p:nvSpPr>
        <p:spPr bwMode="auto">
          <a:xfrm>
            <a:off x="1619250" y="4954588"/>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rgbClr val="0000FF"/>
                </a:solidFill>
                <a:ea typeface="標楷體" pitchFamily="65" charset="-120"/>
              </a:rPr>
              <a:t>number of columns: </a:t>
            </a:r>
            <a:r>
              <a:rPr lang="en-US" altLang="zh-TW" i="1" dirty="0">
                <a:solidFill>
                  <a:schemeClr val="tx1"/>
                </a:solidFill>
                <a:ea typeface="標楷體" pitchFamily="65" charset="-120"/>
              </a:rPr>
              <a:t>n</a:t>
            </a:r>
          </a:p>
        </p:txBody>
      </p:sp>
      <p:sp>
        <p:nvSpPr>
          <p:cNvPr id="1035" name="Text Box 18"/>
          <p:cNvSpPr txBox="1">
            <a:spLocks noChangeArrowheads="1"/>
          </p:cNvSpPr>
          <p:nvPr/>
        </p:nvSpPr>
        <p:spPr bwMode="auto">
          <a:xfrm>
            <a:off x="1619250" y="5445125"/>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rgbClr val="0000FF"/>
                </a:solidFill>
                <a:ea typeface="標楷體" pitchFamily="65" charset="-120"/>
              </a:rPr>
              <a:t>size: </a:t>
            </a:r>
            <a:r>
              <a:rPr lang="en-US" altLang="zh-TW" i="1" dirty="0" err="1">
                <a:solidFill>
                  <a:schemeClr val="tx1"/>
                </a:solidFill>
                <a:ea typeface="標楷體" pitchFamily="65" charset="-120"/>
              </a:rPr>
              <a:t>m</a:t>
            </a:r>
            <a:r>
              <a:rPr lang="en-US" altLang="zh-TW" dirty="0" err="1">
                <a:solidFill>
                  <a:schemeClr val="tx1"/>
                </a:solidFill>
                <a:ea typeface="標楷體" pitchFamily="65" charset="-120"/>
              </a:rPr>
              <a:t>×</a:t>
            </a:r>
            <a:r>
              <a:rPr lang="en-US" altLang="zh-TW" i="1" dirty="0" err="1">
                <a:solidFill>
                  <a:schemeClr val="tx1"/>
                </a:solidFill>
                <a:ea typeface="標楷體" pitchFamily="65" charset="-120"/>
              </a:rPr>
              <a:t>n</a:t>
            </a:r>
            <a:endParaRPr lang="en-US" altLang="zh-TW" i="1" dirty="0">
              <a:solidFill>
                <a:schemeClr val="tx1"/>
              </a:solidFill>
              <a:ea typeface="標楷體" pitchFamily="65" charset="-120"/>
            </a:endParaRPr>
          </a:p>
        </p:txBody>
      </p:sp>
      <p:sp>
        <p:nvSpPr>
          <p:cNvPr id="1036" name="Text Box 23"/>
          <p:cNvSpPr txBox="1">
            <a:spLocks noChangeArrowheads="1"/>
          </p:cNvSpPr>
          <p:nvPr/>
        </p:nvSpPr>
        <p:spPr bwMode="auto">
          <a:xfrm>
            <a:off x="468313" y="6140450"/>
            <a:ext cx="4329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Square matrix:</a:t>
            </a:r>
            <a:r>
              <a:rPr lang="en-US" altLang="zh-TW">
                <a:solidFill>
                  <a:schemeClr val="tx1"/>
                </a:solidFill>
                <a:ea typeface="標楷體" pitchFamily="65" charset="-120"/>
              </a:rPr>
              <a:t> </a:t>
            </a:r>
            <a:r>
              <a:rPr lang="en-US" altLang="zh-TW" i="1">
                <a:solidFill>
                  <a:schemeClr val="tx1"/>
                </a:solidFill>
                <a:ea typeface="標楷體" pitchFamily="65" charset="-120"/>
              </a:rPr>
              <a:t>m </a:t>
            </a:r>
            <a:r>
              <a:rPr lang="en-US" altLang="zh-TW">
                <a:solidFill>
                  <a:schemeClr val="tx1"/>
                </a:solidFill>
                <a:ea typeface="標楷體" pitchFamily="65" charset="-120"/>
              </a:rPr>
              <a:t>= </a:t>
            </a:r>
            <a:r>
              <a:rPr lang="en-US" altLang="zh-TW" i="1">
                <a:solidFill>
                  <a:schemeClr val="tx1"/>
                </a:solidFill>
                <a:ea typeface="標楷體" pitchFamily="65" charset="-120"/>
              </a:rPr>
              <a:t>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C6D1F85-3825-4FD4-935A-F01BC25FC9F1}" type="slidenum">
              <a:rPr kumimoji="0" lang="en-US" altLang="zh-TW" sz="1400" smtClean="0">
                <a:solidFill>
                  <a:schemeClr val="bg2"/>
                </a:solidFill>
              </a:rPr>
              <a:pPr eaLnBrk="1" hangingPunct="1"/>
              <a:t>20</a:t>
            </a:fld>
            <a:endParaRPr kumimoji="0" lang="en-US" altLang="zh-TW" sz="1400">
              <a:solidFill>
                <a:schemeClr val="bg2"/>
              </a:solidFill>
            </a:endParaRPr>
          </a:p>
        </p:txBody>
      </p:sp>
      <p:sp>
        <p:nvSpPr>
          <p:cNvPr id="44036" name="Rectangle 3"/>
          <p:cNvSpPr>
            <a:spLocks noGrp="1" noChangeArrowheads="1"/>
          </p:cNvSpPr>
          <p:nvPr>
            <p:ph type="body" idx="1"/>
          </p:nvPr>
        </p:nvSpPr>
        <p:spPr>
          <a:xfrm>
            <a:off x="395536" y="836712"/>
            <a:ext cx="7924800" cy="1584176"/>
          </a:xfrm>
        </p:spPr>
        <p:txBody>
          <a:bodyPr/>
          <a:lstStyle/>
          <a:p>
            <a:pPr eaLnBrk="1" hangingPunct="1">
              <a:lnSpc>
                <a:spcPct val="110000"/>
              </a:lnSpc>
            </a:pPr>
            <a:r>
              <a:rPr lang="en-US" altLang="zh-TW" dirty="0">
                <a:solidFill>
                  <a:schemeClr val="tx1"/>
                </a:solidFill>
              </a:rPr>
              <a:t>Equipped with the four properties of matrix multiplication on Slide 2.17, we can prove a statement on Slide 1.35: </a:t>
            </a:r>
            <a:r>
              <a:rPr lang="en-US" altLang="zh-TW" dirty="0">
                <a:solidFill>
                  <a:srgbClr val="FF0000"/>
                </a:solidFill>
              </a:rPr>
              <a:t>if a homogeneous system has any nontrivial solution, this system must have infinitely many nontrivial solutions</a:t>
            </a:r>
          </a:p>
        </p:txBody>
      </p:sp>
      <p:graphicFrame>
        <p:nvGraphicFramePr>
          <p:cNvPr id="44034" name="Object 5"/>
          <p:cNvGraphicFramePr>
            <a:graphicFrameLocks noChangeAspect="1"/>
          </p:cNvGraphicFramePr>
          <p:nvPr>
            <p:extLst>
              <p:ext uri="{D42A27DB-BD31-4B8C-83A1-F6EECF244321}">
                <p14:modId xmlns:p14="http://schemas.microsoft.com/office/powerpoint/2010/main" val="3836083594"/>
              </p:ext>
            </p:extLst>
          </p:nvPr>
        </p:nvGraphicFramePr>
        <p:xfrm>
          <a:off x="625475" y="2874416"/>
          <a:ext cx="8161338" cy="3290888"/>
        </p:xfrm>
        <a:graphic>
          <a:graphicData uri="http://schemas.openxmlformats.org/presentationml/2006/ole">
            <mc:AlternateContent xmlns:mc="http://schemas.openxmlformats.org/markup-compatibility/2006">
              <mc:Choice xmlns:v="urn:schemas-microsoft-com:vml" Requires="v">
                <p:oleObj spid="_x0000_s61949" name="Equation" r:id="rId3" imgW="4533840" imgH="1828800" progId="Equation.DSMT4">
                  <p:embed/>
                </p:oleObj>
              </mc:Choice>
              <mc:Fallback>
                <p:oleObj name="Equation" r:id="rId3" imgW="453384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874416"/>
                        <a:ext cx="8161338" cy="329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7" name="Rectangle 11"/>
          <p:cNvSpPr>
            <a:spLocks noChangeArrowheads="1"/>
          </p:cNvSpPr>
          <p:nvPr/>
        </p:nvSpPr>
        <p:spPr bwMode="auto">
          <a:xfrm>
            <a:off x="468313" y="5734050"/>
            <a:ext cx="84597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lvl="1">
              <a:spcBef>
                <a:spcPct val="20000"/>
              </a:spcBef>
              <a:buClr>
                <a:schemeClr val="tx1"/>
              </a:buClr>
              <a:buSzPct val="40000"/>
              <a:buFont typeface="Wingdings" pitchFamily="2" charset="2"/>
              <a:buNone/>
            </a:pPr>
            <a:r>
              <a:rPr lang="en-US" altLang="zh-TW">
                <a:ea typeface="標楷體" pitchFamily="65" charset="-120"/>
              </a:rPr>
              <a:t> </a:t>
            </a:r>
          </a:p>
        </p:txBody>
      </p:sp>
      <p:sp>
        <p:nvSpPr>
          <p:cNvPr id="9" name="Text Box 7"/>
          <p:cNvSpPr txBox="1">
            <a:spLocks noChangeArrowheads="1"/>
          </p:cNvSpPr>
          <p:nvPr/>
        </p:nvSpPr>
        <p:spPr bwMode="auto">
          <a:xfrm>
            <a:off x="1714500" y="4755604"/>
            <a:ext cx="4929188" cy="338137"/>
          </a:xfrm>
          <a:prstGeom prst="rect">
            <a:avLst/>
          </a:prstGeom>
          <a:noFill/>
          <a:ln w="19050" algn="ctr">
            <a:noFill/>
            <a:miter lim="800000"/>
            <a:headEnd/>
            <a:tailEnd/>
          </a:ln>
        </p:spPr>
        <p:txBody>
          <a:bodyPr>
            <a:spAutoFit/>
          </a:bodyPr>
          <a:lstStyle/>
          <a:p>
            <a:pPr>
              <a:buSzTx/>
              <a:buFontTx/>
              <a:buNone/>
              <a:defRPr/>
            </a:pPr>
            <a:r>
              <a:rPr lang="en-US" altLang="zh-TW" sz="1600" dirty="0">
                <a:solidFill>
                  <a:srgbClr val="0000FF"/>
                </a:solidFill>
                <a:latin typeface="+mn-lt"/>
                <a:ea typeface="標楷體" pitchFamily="65" charset="-120"/>
              </a:rPr>
              <a:t>The fourth property of matrix multiplication on Slide 2.17</a:t>
            </a:r>
          </a:p>
        </p:txBody>
      </p:sp>
      <p:cxnSp>
        <p:nvCxnSpPr>
          <p:cNvPr id="44039" name="直線單箭頭接點 10"/>
          <p:cNvCxnSpPr>
            <a:cxnSpLocks noChangeShapeType="1"/>
          </p:cNvCxnSpPr>
          <p:nvPr/>
        </p:nvCxnSpPr>
        <p:spPr bwMode="auto">
          <a:xfrm rot="5400000" flipH="1" flipV="1">
            <a:off x="3333750" y="4557166"/>
            <a:ext cx="357188" cy="1588"/>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194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9ABD5673-BB61-4113-BB0A-16F6F344A64B}" type="slidenum">
              <a:rPr kumimoji="0" lang="en-US" altLang="zh-TW" sz="1400" smtClean="0">
                <a:solidFill>
                  <a:schemeClr val="bg2"/>
                </a:solidFill>
              </a:rPr>
              <a:pPr eaLnBrk="1" hangingPunct="1"/>
              <a:t>21</a:t>
            </a:fld>
            <a:endParaRPr kumimoji="0" lang="en-US" altLang="zh-TW" sz="1400">
              <a:solidFill>
                <a:schemeClr val="bg2"/>
              </a:solidFill>
            </a:endParaRPr>
          </a:p>
        </p:txBody>
      </p:sp>
      <p:sp>
        <p:nvSpPr>
          <p:cNvPr id="18437" name="Text Box 8"/>
          <p:cNvSpPr txBox="1">
            <a:spLocks noChangeArrowheads="1"/>
          </p:cNvSpPr>
          <p:nvPr/>
        </p:nvSpPr>
        <p:spPr bwMode="auto">
          <a:xfrm>
            <a:off x="417513" y="2205038"/>
            <a:ext cx="86915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Properties for </a:t>
            </a:r>
            <a:r>
              <a:rPr lang="en-US" altLang="zh-TW" i="1">
                <a:ea typeface="標楷體" pitchFamily="65" charset="-120"/>
              </a:rPr>
              <a:t>A</a:t>
            </a:r>
            <a:r>
              <a:rPr lang="en-US" altLang="zh-TW" i="1" baseline="30000">
                <a:ea typeface="標楷體" pitchFamily="65" charset="-120"/>
              </a:rPr>
              <a:t>k</a:t>
            </a:r>
            <a:r>
              <a:rPr lang="en-US" altLang="zh-TW">
                <a:ea typeface="標楷體" pitchFamily="65" charset="-120"/>
              </a:rPr>
              <a:t>:</a:t>
            </a:r>
          </a:p>
        </p:txBody>
      </p:sp>
      <p:sp>
        <p:nvSpPr>
          <p:cNvPr id="18438" name="Text Box 12"/>
          <p:cNvSpPr txBox="1">
            <a:spLocks noChangeArrowheads="1"/>
          </p:cNvSpPr>
          <p:nvPr/>
        </p:nvSpPr>
        <p:spPr bwMode="auto">
          <a:xfrm>
            <a:off x="395288" y="908050"/>
            <a:ext cx="8391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en-US" altLang="zh-TW" dirty="0">
                <a:ea typeface="標楷體" pitchFamily="65" charset="-120"/>
              </a:rPr>
              <a:t> Definition of </a:t>
            </a:r>
            <a:r>
              <a:rPr lang="en-US" altLang="zh-TW" i="1" dirty="0">
                <a:ea typeface="標楷體" pitchFamily="65" charset="-120"/>
              </a:rPr>
              <a:t>A</a:t>
            </a:r>
            <a:r>
              <a:rPr lang="en-US" altLang="zh-TW" i="1" baseline="30000" dirty="0">
                <a:ea typeface="標楷體" pitchFamily="65" charset="-120"/>
              </a:rPr>
              <a:t>k </a:t>
            </a:r>
            <a:r>
              <a:rPr lang="en-US" altLang="zh-TW" dirty="0">
                <a:ea typeface="標楷體" pitchFamily="65" charset="-120"/>
              </a:rPr>
              <a:t>:</a:t>
            </a:r>
            <a:r>
              <a:rPr lang="en-US" altLang="zh-TW" i="1" baseline="30000" dirty="0">
                <a:ea typeface="標楷體" pitchFamily="65" charset="-120"/>
              </a:rPr>
              <a:t> </a:t>
            </a:r>
            <a:r>
              <a:rPr lang="en-US" altLang="zh-TW" dirty="0">
                <a:ea typeface="標楷體" pitchFamily="65" charset="-120"/>
              </a:rPr>
              <a:t>repeated multiplication of a square matrix </a:t>
            </a:r>
            <a:r>
              <a:rPr lang="en-US" altLang="zh-TW" i="1" dirty="0">
                <a:solidFill>
                  <a:srgbClr val="FF0000"/>
                </a:solidFill>
                <a:ea typeface="標楷體" pitchFamily="65" charset="-120"/>
              </a:rPr>
              <a:t>A</a:t>
            </a:r>
            <a:r>
              <a:rPr lang="en-US" altLang="zh-TW" dirty="0">
                <a:ea typeface="標楷體" pitchFamily="65" charset="-120"/>
              </a:rPr>
              <a:t>:</a:t>
            </a:r>
          </a:p>
        </p:txBody>
      </p:sp>
      <p:graphicFrame>
        <p:nvGraphicFramePr>
          <p:cNvPr id="18434" name="Object 13"/>
          <p:cNvGraphicFramePr>
            <a:graphicFrameLocks noChangeAspect="1"/>
          </p:cNvGraphicFramePr>
          <p:nvPr>
            <p:extLst>
              <p:ext uri="{D42A27DB-BD31-4B8C-83A1-F6EECF244321}">
                <p14:modId xmlns:p14="http://schemas.microsoft.com/office/powerpoint/2010/main" val="103721753"/>
              </p:ext>
            </p:extLst>
          </p:nvPr>
        </p:nvGraphicFramePr>
        <p:xfrm>
          <a:off x="1911350" y="1428750"/>
          <a:ext cx="4424363" cy="711200"/>
        </p:xfrm>
        <a:graphic>
          <a:graphicData uri="http://schemas.openxmlformats.org/presentationml/2006/ole">
            <mc:AlternateContent xmlns:mc="http://schemas.openxmlformats.org/markup-compatibility/2006">
              <mc:Choice xmlns:v="urn:schemas-microsoft-com:vml" Requires="v">
                <p:oleObj spid="_x0000_s174111" name="Equation" r:id="rId3" imgW="2209680" imgH="355320" progId="Equation.DSMT4">
                  <p:embed/>
                </p:oleObj>
              </mc:Choice>
              <mc:Fallback>
                <p:oleObj name="Equation" r:id="rId3" imgW="2209680" imgH="355320" progId="Equation.DSMT4">
                  <p:embed/>
                  <p:pic>
                    <p:nvPicPr>
                      <p:cNvPr id="0" name="Object 13"/>
                      <p:cNvPicPr>
                        <a:picLocks noChangeAspect="1" noChangeArrowheads="1"/>
                      </p:cNvPicPr>
                      <p:nvPr/>
                    </p:nvPicPr>
                    <p:blipFill>
                      <a:blip r:embed="rId4"/>
                      <a:srcRect/>
                      <a:stretch>
                        <a:fillRect/>
                      </a:stretch>
                    </p:blipFill>
                    <p:spPr bwMode="auto">
                      <a:xfrm>
                        <a:off x="1911350" y="1428750"/>
                        <a:ext cx="4424363"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Text Box 14"/>
          <p:cNvSpPr txBox="1">
            <a:spLocks noChangeArrowheads="1"/>
          </p:cNvSpPr>
          <p:nvPr/>
        </p:nvSpPr>
        <p:spPr bwMode="auto">
          <a:xfrm>
            <a:off x="900113" y="2638425"/>
            <a:ext cx="716597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0000"/>
              </a:lnSpc>
              <a:spcBef>
                <a:spcPct val="0"/>
              </a:spcBef>
              <a:buClr>
                <a:schemeClr val="tx1"/>
              </a:buClr>
              <a:buSzPct val="40000"/>
              <a:buFont typeface="Wingdings" pitchFamily="2" charset="2"/>
              <a:buNone/>
            </a:pPr>
            <a:r>
              <a:rPr lang="en-US" altLang="zh-TW" dirty="0">
                <a:solidFill>
                  <a:schemeClr val="tx1"/>
                </a:solidFill>
                <a:ea typeface="標楷體" pitchFamily="65" charset="-120"/>
              </a:rPr>
              <a:t>(1) </a:t>
            </a:r>
            <a:r>
              <a:rPr lang="en-US" altLang="zh-TW" i="1" dirty="0" err="1">
                <a:solidFill>
                  <a:schemeClr val="tx1"/>
                </a:solidFill>
                <a:ea typeface="標楷體" pitchFamily="65" charset="-120"/>
              </a:rPr>
              <a:t>A</a:t>
            </a:r>
            <a:r>
              <a:rPr lang="en-US" altLang="zh-TW" i="1" baseline="30000" dirty="0" err="1">
                <a:solidFill>
                  <a:schemeClr val="tx1"/>
                </a:solidFill>
                <a:ea typeface="標楷體" pitchFamily="65" charset="-120"/>
              </a:rPr>
              <a:t>j</a:t>
            </a:r>
            <a:r>
              <a:rPr lang="en-US" altLang="zh-TW" i="1" dirty="0" err="1">
                <a:solidFill>
                  <a:schemeClr val="tx1"/>
                </a:solidFill>
                <a:ea typeface="標楷體" pitchFamily="65" charset="-120"/>
              </a:rPr>
              <a:t>A</a:t>
            </a:r>
            <a:r>
              <a:rPr lang="en-US" altLang="zh-TW" i="1" baseline="30000" dirty="0" err="1">
                <a:solidFill>
                  <a:schemeClr val="tx1"/>
                </a:solidFill>
                <a:ea typeface="標楷體" pitchFamily="65" charset="-120"/>
              </a:rPr>
              <a:t>k</a:t>
            </a:r>
            <a:r>
              <a:rPr lang="en-US" altLang="zh-TW" i="1" dirty="0">
                <a:solidFill>
                  <a:schemeClr val="tx1"/>
                </a:solidFill>
                <a:ea typeface="標楷體" pitchFamily="65" charset="-120"/>
              </a:rPr>
              <a:t> = </a:t>
            </a:r>
            <a:r>
              <a:rPr lang="en-US" altLang="zh-TW" i="1" dirty="0" err="1">
                <a:solidFill>
                  <a:schemeClr val="tx1"/>
                </a:solidFill>
                <a:ea typeface="標楷體" pitchFamily="65" charset="-120"/>
              </a:rPr>
              <a:t>A</a:t>
            </a:r>
            <a:r>
              <a:rPr lang="en-US" altLang="zh-TW" i="1" baseline="30000" dirty="0" err="1">
                <a:solidFill>
                  <a:schemeClr val="tx1"/>
                </a:solidFill>
                <a:ea typeface="標楷體" pitchFamily="65" charset="-120"/>
              </a:rPr>
              <a:t>j+k</a:t>
            </a:r>
            <a:endParaRPr lang="en-US" altLang="zh-TW" i="1" baseline="30000" dirty="0">
              <a:solidFill>
                <a:schemeClr val="tx1"/>
              </a:solidFill>
              <a:ea typeface="標楷體" pitchFamily="65" charset="-120"/>
            </a:endParaRPr>
          </a:p>
          <a:p>
            <a:pPr eaLnBrk="1" hangingPunct="1">
              <a:lnSpc>
                <a:spcPct val="110000"/>
              </a:lnSpc>
              <a:spcBef>
                <a:spcPct val="0"/>
              </a:spcBef>
              <a:buClr>
                <a:schemeClr val="tx1"/>
              </a:buClr>
              <a:buSzPct val="40000"/>
              <a:buFont typeface="Wingdings" pitchFamily="2" charset="2"/>
              <a:buNone/>
            </a:pPr>
            <a:r>
              <a:rPr lang="en-US" altLang="zh-TW" dirty="0">
                <a:solidFill>
                  <a:schemeClr val="tx1"/>
                </a:solidFill>
                <a:ea typeface="標楷體" pitchFamily="65" charset="-120"/>
              </a:rPr>
              <a:t>(2) (</a:t>
            </a:r>
            <a:r>
              <a:rPr lang="en-US" altLang="zh-TW" i="1" dirty="0" err="1">
                <a:solidFill>
                  <a:schemeClr val="tx1"/>
                </a:solidFill>
                <a:ea typeface="標楷體" pitchFamily="65" charset="-120"/>
              </a:rPr>
              <a:t>A</a:t>
            </a:r>
            <a:r>
              <a:rPr lang="en-US" altLang="zh-TW" i="1" baseline="30000" dirty="0" err="1">
                <a:solidFill>
                  <a:schemeClr val="tx1"/>
                </a:solidFill>
                <a:ea typeface="標楷體" pitchFamily="65" charset="-120"/>
              </a:rPr>
              <a:t>j</a:t>
            </a:r>
            <a:r>
              <a:rPr lang="en-US" altLang="zh-TW" dirty="0">
                <a:solidFill>
                  <a:schemeClr val="tx1"/>
                </a:solidFill>
                <a:ea typeface="標楷體" pitchFamily="65" charset="-120"/>
              </a:rPr>
              <a:t>)</a:t>
            </a:r>
            <a:r>
              <a:rPr lang="en-US" altLang="zh-TW" i="1" baseline="30000" dirty="0">
                <a:solidFill>
                  <a:schemeClr val="tx1"/>
                </a:solidFill>
                <a:ea typeface="標楷體" pitchFamily="65" charset="-120"/>
              </a:rPr>
              <a:t>k</a:t>
            </a:r>
            <a:r>
              <a:rPr lang="en-US" altLang="zh-TW" i="1" dirty="0">
                <a:solidFill>
                  <a:schemeClr val="tx1"/>
                </a:solidFill>
                <a:ea typeface="標楷體" pitchFamily="65" charset="-120"/>
              </a:rPr>
              <a:t> = </a:t>
            </a:r>
            <a:r>
              <a:rPr lang="en-US" altLang="zh-TW" i="1" dirty="0" err="1">
                <a:solidFill>
                  <a:schemeClr val="tx1"/>
                </a:solidFill>
                <a:ea typeface="標楷體" pitchFamily="65" charset="-120"/>
              </a:rPr>
              <a:t>A</a:t>
            </a:r>
            <a:r>
              <a:rPr lang="en-US" altLang="zh-TW" i="1" baseline="30000" dirty="0" err="1">
                <a:solidFill>
                  <a:schemeClr val="tx1"/>
                </a:solidFill>
                <a:ea typeface="標楷體" pitchFamily="65" charset="-120"/>
              </a:rPr>
              <a:t>jk</a:t>
            </a:r>
            <a:endParaRPr lang="en-US" altLang="zh-TW" i="1" baseline="30000" dirty="0">
              <a:solidFill>
                <a:schemeClr val="tx1"/>
              </a:solidFill>
              <a:ea typeface="標楷體" pitchFamily="65" charset="-120"/>
            </a:endParaRPr>
          </a:p>
          <a:p>
            <a:pPr eaLnBrk="1" hangingPunct="1">
              <a:lnSpc>
                <a:spcPct val="110000"/>
              </a:lnSpc>
              <a:spcBef>
                <a:spcPct val="0"/>
              </a:spcBef>
              <a:buClr>
                <a:schemeClr val="tx1"/>
              </a:buClr>
              <a:buSzPct val="40000"/>
              <a:buNone/>
            </a:pPr>
            <a:r>
              <a:rPr lang="en-US" altLang="zh-TW" dirty="0">
                <a:solidFill>
                  <a:schemeClr val="tx1"/>
                </a:solidFill>
                <a:ea typeface="標楷體" pitchFamily="65" charset="-120"/>
              </a:rPr>
              <a:t>where </a:t>
            </a:r>
            <a:r>
              <a:rPr lang="en-US" altLang="zh-TW" i="1" dirty="0">
                <a:solidFill>
                  <a:schemeClr val="tx1"/>
                </a:solidFill>
                <a:ea typeface="標楷體" pitchFamily="65" charset="-120"/>
              </a:rPr>
              <a:t>j</a:t>
            </a:r>
            <a:r>
              <a:rPr lang="en-US" altLang="zh-TW" dirty="0">
                <a:solidFill>
                  <a:schemeClr val="tx1"/>
                </a:solidFill>
                <a:ea typeface="標楷體" pitchFamily="65" charset="-120"/>
              </a:rPr>
              <a:t> and </a:t>
            </a:r>
            <a:r>
              <a:rPr lang="en-US" altLang="zh-TW" i="1" dirty="0">
                <a:solidFill>
                  <a:schemeClr val="tx1"/>
                </a:solidFill>
                <a:ea typeface="標楷體" pitchFamily="65" charset="-120"/>
              </a:rPr>
              <a:t>k</a:t>
            </a:r>
            <a:r>
              <a:rPr lang="en-US" altLang="zh-TW" dirty="0">
                <a:solidFill>
                  <a:schemeClr val="tx1"/>
                </a:solidFill>
                <a:ea typeface="標楷體" pitchFamily="65" charset="-120"/>
              </a:rPr>
              <a:t> are </a:t>
            </a:r>
            <a:r>
              <a:rPr lang="en-US" altLang="zh-TW" dirty="0" err="1">
                <a:solidFill>
                  <a:schemeClr val="tx1"/>
                </a:solidFill>
                <a:ea typeface="標楷體" pitchFamily="65" charset="-120"/>
              </a:rPr>
              <a:t>nonegative</a:t>
            </a:r>
            <a:r>
              <a:rPr lang="en-US" altLang="zh-TW" dirty="0">
                <a:solidFill>
                  <a:schemeClr val="tx1"/>
                </a:solidFill>
                <a:ea typeface="標楷體" pitchFamily="65" charset="-120"/>
              </a:rPr>
              <a:t> integers and </a:t>
            </a:r>
            <a:r>
              <a:rPr lang="en-US" altLang="zh-TW" i="1" dirty="0">
                <a:solidFill>
                  <a:schemeClr val="tx1"/>
                </a:solidFill>
                <a:ea typeface="標楷體" pitchFamily="65" charset="-120"/>
              </a:rPr>
              <a:t>A</a:t>
            </a:r>
            <a:r>
              <a:rPr lang="en-US" altLang="zh-TW" baseline="30000" dirty="0">
                <a:solidFill>
                  <a:schemeClr val="tx1"/>
                </a:solidFill>
                <a:ea typeface="標楷體" pitchFamily="65" charset="-120"/>
              </a:rPr>
              <a:t>0</a:t>
            </a:r>
            <a:r>
              <a:rPr lang="en-US" altLang="zh-TW" dirty="0">
                <a:solidFill>
                  <a:schemeClr val="tx1"/>
                </a:solidFill>
                <a:ea typeface="標楷體" pitchFamily="65" charset="-120"/>
              </a:rPr>
              <a:t> is defined to be </a:t>
            </a:r>
            <a:r>
              <a:rPr lang="en-US" altLang="zh-TW" i="1" dirty="0">
                <a:solidFill>
                  <a:schemeClr val="tx1"/>
                </a:solidFill>
                <a:ea typeface="標楷體" pitchFamily="65" charset="-120"/>
              </a:rPr>
              <a:t>I</a:t>
            </a:r>
            <a:r>
              <a:rPr lang="en-US" altLang="zh-TW" dirty="0">
                <a:solidFill>
                  <a:schemeClr val="tx1"/>
                </a:solidFill>
                <a:ea typeface="標楷體" pitchFamily="65" charset="-120"/>
              </a:rPr>
              <a:t> (with the same size as </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endParaRPr lang="en-US" altLang="zh-TW" baseline="-25000" dirty="0">
              <a:solidFill>
                <a:schemeClr val="tx1"/>
              </a:solidFill>
              <a:ea typeface="標楷體" pitchFamily="65" charset="-120"/>
            </a:endParaRPr>
          </a:p>
        </p:txBody>
      </p:sp>
      <p:graphicFrame>
        <p:nvGraphicFramePr>
          <p:cNvPr id="18435" name="Object 15"/>
          <p:cNvGraphicFramePr>
            <a:graphicFrameLocks noChangeAspect="1"/>
          </p:cNvGraphicFramePr>
          <p:nvPr/>
        </p:nvGraphicFramePr>
        <p:xfrm>
          <a:off x="1500188" y="5078413"/>
          <a:ext cx="5376862" cy="1598612"/>
        </p:xfrm>
        <a:graphic>
          <a:graphicData uri="http://schemas.openxmlformats.org/presentationml/2006/ole">
            <mc:AlternateContent xmlns:mc="http://schemas.openxmlformats.org/markup-compatibility/2006">
              <mc:Choice xmlns:v="urn:schemas-microsoft-com:vml" Requires="v">
                <p:oleObj spid="_x0000_s174112" name="Equation" r:id="rId5" imgW="3162240" imgH="939600" progId="Equation.DSMT4">
                  <p:embed/>
                </p:oleObj>
              </mc:Choice>
              <mc:Fallback>
                <p:oleObj name="Equation" r:id="rId5" imgW="3162240" imgH="9396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8" y="5078413"/>
                        <a:ext cx="5376862" cy="15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Text Box 16"/>
          <p:cNvSpPr txBox="1">
            <a:spLocks noChangeArrowheads="1"/>
          </p:cNvSpPr>
          <p:nvPr/>
        </p:nvSpPr>
        <p:spPr bwMode="auto">
          <a:xfrm>
            <a:off x="468313" y="4545013"/>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en-US" altLang="zh-TW">
                <a:ea typeface="標楷體" pitchFamily="65" charset="-120"/>
              </a:rPr>
              <a:t> For diagonal matrices: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847F7357-DD66-492F-8403-B0D90C8044E4}" type="slidenum">
              <a:rPr kumimoji="0" lang="en-US" altLang="zh-TW" sz="1400" smtClean="0">
                <a:solidFill>
                  <a:schemeClr val="bg2"/>
                </a:solidFill>
              </a:rPr>
              <a:pPr eaLnBrk="1" hangingPunct="1"/>
              <a:t>22</a:t>
            </a:fld>
            <a:endParaRPr kumimoji="0" lang="en-US" altLang="zh-TW" sz="1400">
              <a:solidFill>
                <a:schemeClr val="bg2"/>
              </a:solidFill>
            </a:endParaRPr>
          </a:p>
        </p:txBody>
      </p:sp>
      <p:graphicFrame>
        <p:nvGraphicFramePr>
          <p:cNvPr id="19458" name="Object 1024"/>
          <p:cNvGraphicFramePr>
            <a:graphicFrameLocks noChangeAspect="1"/>
          </p:cNvGraphicFramePr>
          <p:nvPr/>
        </p:nvGraphicFramePr>
        <p:xfrm>
          <a:off x="1022350" y="1628775"/>
          <a:ext cx="4619625" cy="1878013"/>
        </p:xfrm>
        <a:graphic>
          <a:graphicData uri="http://schemas.openxmlformats.org/presentationml/2006/ole">
            <mc:AlternateContent xmlns:mc="http://schemas.openxmlformats.org/markup-compatibility/2006">
              <mc:Choice xmlns:v="urn:schemas-microsoft-com:vml" Requires="v">
                <p:oleObj spid="_x0000_s178205" name="Equation" r:id="rId3" imgW="2311200" imgH="939600" progId="Equation.DSMT4">
                  <p:embed/>
                </p:oleObj>
              </mc:Choice>
              <mc:Fallback>
                <p:oleObj name="Equation" r:id="rId3" imgW="2311200" imgH="9396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1628775"/>
                        <a:ext cx="4619625" cy="187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1025"/>
          <p:cNvGraphicFramePr>
            <a:graphicFrameLocks noChangeAspect="1"/>
          </p:cNvGraphicFramePr>
          <p:nvPr/>
        </p:nvGraphicFramePr>
        <p:xfrm>
          <a:off x="915988" y="3789363"/>
          <a:ext cx="4951412" cy="1879600"/>
        </p:xfrm>
        <a:graphic>
          <a:graphicData uri="http://schemas.openxmlformats.org/presentationml/2006/ole">
            <mc:AlternateContent xmlns:mc="http://schemas.openxmlformats.org/markup-compatibility/2006">
              <mc:Choice xmlns:v="urn:schemas-microsoft-com:vml" Requires="v">
                <p:oleObj spid="_x0000_s178206" name="Equation" r:id="rId5" imgW="2476440" imgH="939600" progId="Equation.DSMT4">
                  <p:embed/>
                </p:oleObj>
              </mc:Choice>
              <mc:Fallback>
                <p:oleObj name="Equation" r:id="rId5" imgW="2476440" imgH="9396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988" y="3789363"/>
                        <a:ext cx="4951412"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7"/>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Transpose of a matrix (</a:t>
            </a:r>
            <a:r>
              <a:rPr lang="en-US" altLang="en-US">
                <a:ea typeface="標楷體" pitchFamily="65" charset="-120"/>
              </a:rPr>
              <a:t>轉置矩陣</a:t>
            </a:r>
            <a:r>
              <a:rPr lang="en-US" altLang="zh-TW">
                <a:ea typeface="標楷體" pitchFamily="65" charset="-120"/>
              </a:rPr>
              <a:t>):</a:t>
            </a:r>
            <a:endParaRPr lang="zh-TW" altLang="en-US">
              <a:ea typeface="標楷體" pitchFamily="65" charset="-120"/>
            </a:endParaRPr>
          </a:p>
        </p:txBody>
      </p:sp>
      <p:sp>
        <p:nvSpPr>
          <p:cNvPr id="19462" name="矩形 13"/>
          <p:cNvSpPr>
            <a:spLocks noChangeArrowheads="1"/>
          </p:cNvSpPr>
          <p:nvPr/>
        </p:nvSpPr>
        <p:spPr bwMode="auto">
          <a:xfrm>
            <a:off x="900113" y="5661025"/>
            <a:ext cx="77866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9875" indent="-269875">
              <a:buFont typeface="Wingdings" pitchFamily="2" charset="2"/>
              <a:buNone/>
            </a:pPr>
            <a:r>
              <a:rPr lang="en-US" altLang="zh-TW" sz="1800" dirty="0">
                <a:solidFill>
                  <a:srgbClr val="0000FF"/>
                </a:solidFill>
                <a:ea typeface="標楷體" pitchFamily="65" charset="-120"/>
              </a:rPr>
              <a:t>※ The transpose operation is to move the entry </a:t>
            </a:r>
            <a:r>
              <a:rPr lang="en-US" altLang="zh-TW" sz="1800" i="1" dirty="0" err="1">
                <a:solidFill>
                  <a:srgbClr val="0000FF"/>
                </a:solidFill>
                <a:ea typeface="標楷體" pitchFamily="65" charset="-120"/>
              </a:rPr>
              <a:t>a</a:t>
            </a:r>
            <a:r>
              <a:rPr lang="en-US" altLang="zh-TW" sz="1800" i="1" baseline="-25000" dirty="0" err="1">
                <a:solidFill>
                  <a:srgbClr val="0000FF"/>
                </a:solidFill>
                <a:ea typeface="標楷體" pitchFamily="65" charset="-120"/>
              </a:rPr>
              <a:t>ij</a:t>
            </a:r>
            <a:r>
              <a:rPr lang="en-US" altLang="zh-TW" sz="1800" dirty="0">
                <a:solidFill>
                  <a:srgbClr val="0000FF"/>
                </a:solidFill>
                <a:ea typeface="標楷體" pitchFamily="65" charset="-120"/>
              </a:rPr>
              <a:t> (original at the position (</a:t>
            </a:r>
            <a:r>
              <a:rPr lang="en-US" altLang="zh-TW" sz="1800" i="1" dirty="0" err="1">
                <a:solidFill>
                  <a:srgbClr val="0000FF"/>
                </a:solidFill>
                <a:ea typeface="標楷體" pitchFamily="65" charset="-120"/>
              </a:rPr>
              <a:t>i</a:t>
            </a:r>
            <a:r>
              <a:rPr lang="en-US" altLang="zh-TW" sz="1800" dirty="0">
                <a:solidFill>
                  <a:srgbClr val="0000FF"/>
                </a:solidFill>
                <a:ea typeface="標楷體" pitchFamily="65" charset="-120"/>
              </a:rPr>
              <a:t>, </a:t>
            </a:r>
            <a:r>
              <a:rPr lang="en-US" altLang="zh-TW" sz="1800" i="1" dirty="0">
                <a:solidFill>
                  <a:srgbClr val="0000FF"/>
                </a:solidFill>
                <a:ea typeface="標楷體" pitchFamily="65" charset="-120"/>
              </a:rPr>
              <a:t>j</a:t>
            </a:r>
            <a:r>
              <a:rPr lang="en-US" altLang="zh-TW" sz="1800" dirty="0">
                <a:solidFill>
                  <a:srgbClr val="0000FF"/>
                </a:solidFill>
                <a:ea typeface="標楷體" pitchFamily="65" charset="-120"/>
              </a:rPr>
              <a:t>)) to the position (</a:t>
            </a:r>
            <a:r>
              <a:rPr lang="en-US" altLang="zh-TW" sz="1800" i="1" dirty="0">
                <a:solidFill>
                  <a:srgbClr val="0000FF"/>
                </a:solidFill>
                <a:ea typeface="標楷體" pitchFamily="65" charset="-120"/>
              </a:rPr>
              <a:t>j</a:t>
            </a:r>
            <a:r>
              <a:rPr lang="en-US" altLang="zh-TW" sz="1800" dirty="0">
                <a:solidFill>
                  <a:srgbClr val="0000FF"/>
                </a:solidFill>
                <a:ea typeface="標楷體" pitchFamily="65" charset="-120"/>
              </a:rPr>
              <a:t>, </a:t>
            </a:r>
            <a:r>
              <a:rPr lang="en-US" altLang="zh-TW" sz="1800" i="1" dirty="0" err="1">
                <a:solidFill>
                  <a:srgbClr val="0000FF"/>
                </a:solidFill>
                <a:ea typeface="標楷體" pitchFamily="65" charset="-120"/>
              </a:rPr>
              <a:t>i</a:t>
            </a:r>
            <a:r>
              <a:rPr lang="en-US" altLang="zh-TW" sz="1800" dirty="0">
                <a:solidFill>
                  <a:srgbClr val="0000FF"/>
                </a:solidFill>
                <a:ea typeface="標楷體" pitchFamily="65" charset="-120"/>
              </a:rPr>
              <a:t>)</a:t>
            </a:r>
          </a:p>
          <a:p>
            <a:pPr marL="269875" indent="-269875">
              <a:buFont typeface="Wingdings" pitchFamily="2" charset="2"/>
              <a:buNone/>
            </a:pPr>
            <a:r>
              <a:rPr lang="en-US" altLang="zh-TW" sz="1800" dirty="0">
                <a:solidFill>
                  <a:srgbClr val="0000FF"/>
                </a:solidFill>
                <a:ea typeface="標楷體" pitchFamily="65" charset="-120"/>
              </a:rPr>
              <a:t>※ Note that after performing the transpose operation, </a:t>
            </a:r>
            <a:r>
              <a:rPr lang="en-US" altLang="zh-TW" sz="1800" i="1" dirty="0">
                <a:solidFill>
                  <a:srgbClr val="0000FF"/>
                </a:solidFill>
                <a:ea typeface="標楷體" pitchFamily="65" charset="-120"/>
              </a:rPr>
              <a:t>A</a:t>
            </a:r>
            <a:r>
              <a:rPr lang="en-US" altLang="zh-TW" sz="1800" i="1" baseline="30000" dirty="0">
                <a:solidFill>
                  <a:srgbClr val="0000FF"/>
                </a:solidFill>
                <a:ea typeface="標楷體" pitchFamily="65" charset="-120"/>
              </a:rPr>
              <a:t>T</a:t>
            </a:r>
            <a:r>
              <a:rPr lang="en-US" altLang="zh-TW" sz="1800" dirty="0">
                <a:solidFill>
                  <a:srgbClr val="0000FF"/>
                </a:solidFill>
                <a:ea typeface="標楷體" pitchFamily="65" charset="-120"/>
              </a:rPr>
              <a:t> is with the size </a:t>
            </a:r>
            <a:r>
              <a:rPr lang="en-US" altLang="zh-TW" sz="1800" i="1" dirty="0" err="1">
                <a:solidFill>
                  <a:srgbClr val="0000FF"/>
                </a:solidFill>
                <a:ea typeface="標楷體" pitchFamily="65" charset="-120"/>
              </a:rPr>
              <a:t>n</a:t>
            </a:r>
            <a:r>
              <a:rPr lang="en-US" altLang="zh-TW" sz="1800" dirty="0" err="1">
                <a:solidFill>
                  <a:srgbClr val="0000FF"/>
                </a:solidFill>
                <a:ea typeface="標楷體" pitchFamily="65" charset="-120"/>
              </a:rPr>
              <a:t>×</a:t>
            </a:r>
            <a:r>
              <a:rPr lang="en-US" altLang="zh-TW" sz="1800" i="1" dirty="0" err="1">
                <a:solidFill>
                  <a:srgbClr val="0000FF"/>
                </a:solidFill>
                <a:ea typeface="標楷體" pitchFamily="65" charset="-120"/>
              </a:rPr>
              <a:t>m</a:t>
            </a:r>
            <a:endParaRPr lang="zh-TW" altLang="en-US" sz="1800" dirty="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78B9DBCD-F91F-4F7D-8235-C0839369F99D}" type="slidenum">
              <a:rPr kumimoji="0" lang="en-US" altLang="zh-TW" sz="1400" smtClean="0">
                <a:solidFill>
                  <a:schemeClr val="bg2"/>
                </a:solidFill>
              </a:rPr>
              <a:pPr eaLnBrk="1" hangingPunct="1"/>
              <a:t>23</a:t>
            </a:fld>
            <a:endParaRPr kumimoji="0" lang="en-US" altLang="zh-TW" sz="1400">
              <a:solidFill>
                <a:schemeClr val="bg2"/>
              </a:solidFill>
            </a:endParaRPr>
          </a:p>
        </p:txBody>
      </p:sp>
      <p:graphicFrame>
        <p:nvGraphicFramePr>
          <p:cNvPr id="20482" name="Object 1024"/>
          <p:cNvGraphicFramePr>
            <a:graphicFrameLocks noChangeAspect="1"/>
          </p:cNvGraphicFramePr>
          <p:nvPr/>
        </p:nvGraphicFramePr>
        <p:xfrm>
          <a:off x="1524000" y="1660525"/>
          <a:ext cx="971550" cy="831850"/>
        </p:xfrm>
        <a:graphic>
          <a:graphicData uri="http://schemas.openxmlformats.org/presentationml/2006/ole">
            <mc:AlternateContent xmlns:mc="http://schemas.openxmlformats.org/markup-compatibility/2006">
              <mc:Choice xmlns:v="urn:schemas-microsoft-com:vml" Requires="v">
                <p:oleObj spid="_x0000_s165498" name="方程式" r:id="rId3" imgW="965160" imgH="838080" progId="Equation.3">
                  <p:embed/>
                </p:oleObj>
              </mc:Choice>
              <mc:Fallback>
                <p:oleObj name="方程式" r:id="rId3" imgW="965160" imgH="83808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60525"/>
                        <a:ext cx="9715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Rectangle 10"/>
          <p:cNvSpPr>
            <a:spLocks noChangeArrowheads="1"/>
          </p:cNvSpPr>
          <p:nvPr/>
        </p:nvSpPr>
        <p:spPr bwMode="auto">
          <a:xfrm>
            <a:off x="2819400" y="18192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r>
              <a:rPr lang="zh-TW" altLang="en-US" sz="1100">
                <a:solidFill>
                  <a:schemeClr val="tx1"/>
                </a:solidFill>
                <a:ea typeface="標楷體" pitchFamily="65" charset="-120"/>
              </a:rPr>
              <a:t> </a:t>
            </a:r>
            <a:r>
              <a:rPr lang="en-US" altLang="zh-TW">
                <a:solidFill>
                  <a:schemeClr val="tx1"/>
                </a:solidFill>
                <a:ea typeface="標楷體" pitchFamily="65" charset="-120"/>
              </a:rPr>
              <a:t>(b)</a:t>
            </a:r>
            <a:endParaRPr lang="en-US" altLang="zh-TW">
              <a:solidFill>
                <a:schemeClr val="tx1"/>
              </a:solidFill>
            </a:endParaRPr>
          </a:p>
        </p:txBody>
      </p:sp>
      <p:graphicFrame>
        <p:nvGraphicFramePr>
          <p:cNvPr id="20483" name="Object 1025"/>
          <p:cNvGraphicFramePr>
            <a:graphicFrameLocks noChangeAspect="1"/>
          </p:cNvGraphicFramePr>
          <p:nvPr/>
        </p:nvGraphicFramePr>
        <p:xfrm>
          <a:off x="3581400" y="1387475"/>
          <a:ext cx="1828800" cy="1320800"/>
        </p:xfrm>
        <a:graphic>
          <a:graphicData uri="http://schemas.openxmlformats.org/presentationml/2006/ole">
            <mc:AlternateContent xmlns:mc="http://schemas.openxmlformats.org/markup-compatibility/2006">
              <mc:Choice xmlns:v="urn:schemas-microsoft-com:vml" Requires="v">
                <p:oleObj spid="_x0000_s165499" name="方程式" r:id="rId5" imgW="1828800" imgH="1320480" progId="Equation.3">
                  <p:embed/>
                </p:oleObj>
              </mc:Choice>
              <mc:Fallback>
                <p:oleObj name="方程式" r:id="rId5" imgW="1828800" imgH="132048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387475"/>
                        <a:ext cx="18288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3" name="Rectangle 11"/>
          <p:cNvSpPr>
            <a:spLocks noChangeArrowheads="1"/>
          </p:cNvSpPr>
          <p:nvPr/>
        </p:nvSpPr>
        <p:spPr bwMode="auto">
          <a:xfrm>
            <a:off x="5867400" y="181927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p>
            <a:pPr>
              <a:spcBef>
                <a:spcPct val="0"/>
              </a:spcBef>
              <a:buSzTx/>
              <a:buFontTx/>
              <a:buNone/>
            </a:pPr>
            <a:r>
              <a:rPr lang="en-US" altLang="zh-TW">
                <a:solidFill>
                  <a:schemeClr val="tx1"/>
                </a:solidFill>
                <a:ea typeface="標楷體" pitchFamily="65" charset="-120"/>
              </a:rPr>
              <a:t>(c)</a:t>
            </a:r>
            <a:endParaRPr lang="en-US" altLang="zh-TW">
              <a:solidFill>
                <a:schemeClr val="tx1"/>
              </a:solidFill>
            </a:endParaRPr>
          </a:p>
        </p:txBody>
      </p:sp>
      <p:graphicFrame>
        <p:nvGraphicFramePr>
          <p:cNvPr id="20484" name="Object 1026"/>
          <p:cNvGraphicFramePr>
            <a:graphicFrameLocks noChangeAspect="1"/>
          </p:cNvGraphicFramePr>
          <p:nvPr/>
        </p:nvGraphicFramePr>
        <p:xfrm>
          <a:off x="6477000" y="1387475"/>
          <a:ext cx="1562100" cy="1320800"/>
        </p:xfrm>
        <a:graphic>
          <a:graphicData uri="http://schemas.openxmlformats.org/presentationml/2006/ole">
            <mc:AlternateContent xmlns:mc="http://schemas.openxmlformats.org/markup-compatibility/2006">
              <mc:Choice xmlns:v="urn:schemas-microsoft-com:vml" Requires="v">
                <p:oleObj spid="_x0000_s165500" name="方程式" r:id="rId7" imgW="1562040" imgH="1320480" progId="Equation.3">
                  <p:embed/>
                </p:oleObj>
              </mc:Choice>
              <mc:Fallback>
                <p:oleObj name="方程式" r:id="rId7" imgW="1562040" imgH="132048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387475"/>
                        <a:ext cx="15621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4" name="Group 24"/>
          <p:cNvGrpSpPr>
            <a:grpSpLocks/>
          </p:cNvGrpSpPr>
          <p:nvPr/>
        </p:nvGrpSpPr>
        <p:grpSpPr bwMode="auto">
          <a:xfrm>
            <a:off x="457200" y="2730500"/>
            <a:ext cx="2266950" cy="985838"/>
            <a:chOff x="288" y="1631"/>
            <a:chExt cx="1428" cy="621"/>
          </a:xfrm>
        </p:grpSpPr>
        <p:sp>
          <p:nvSpPr>
            <p:cNvPr id="20501" name="Text Box 13"/>
            <p:cNvSpPr txBox="1">
              <a:spLocks noChangeArrowheads="1"/>
            </p:cNvSpPr>
            <p:nvPr/>
          </p:nvSpPr>
          <p:spPr bwMode="auto">
            <a:xfrm>
              <a:off x="288" y="1631"/>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sp>
          <p:nvSpPr>
            <p:cNvPr id="20502" name="Rectangle 14"/>
            <p:cNvSpPr>
              <a:spLocks noChangeArrowheads="1"/>
            </p:cNvSpPr>
            <p:nvPr/>
          </p:nvSpPr>
          <p:spPr bwMode="auto">
            <a:xfrm>
              <a:off x="768" y="1632"/>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p>
              <a:pPr>
                <a:buSzTx/>
                <a:buFontTx/>
                <a:buNone/>
              </a:pPr>
              <a:r>
                <a:rPr lang="en-US" altLang="zh-TW">
                  <a:solidFill>
                    <a:schemeClr val="tx1"/>
                  </a:solidFill>
                  <a:ea typeface="標楷體" pitchFamily="65" charset="-120"/>
                </a:rPr>
                <a:t>(a)</a:t>
              </a:r>
              <a:endParaRPr lang="zh-TW" altLang="en-US">
                <a:solidFill>
                  <a:schemeClr val="tx1"/>
                </a:solidFill>
                <a:ea typeface="標楷體" pitchFamily="65" charset="-120"/>
              </a:endParaRPr>
            </a:p>
          </p:txBody>
        </p:sp>
        <p:graphicFrame>
          <p:nvGraphicFramePr>
            <p:cNvPr id="20490" name="Object 1032"/>
            <p:cNvGraphicFramePr>
              <a:graphicFrameLocks noChangeAspect="1"/>
            </p:cNvGraphicFramePr>
            <p:nvPr/>
          </p:nvGraphicFramePr>
          <p:xfrm>
            <a:off x="1104" y="1728"/>
            <a:ext cx="612" cy="524"/>
          </p:xfrm>
          <a:graphic>
            <a:graphicData uri="http://schemas.openxmlformats.org/presentationml/2006/ole">
              <mc:AlternateContent xmlns:mc="http://schemas.openxmlformats.org/markup-compatibility/2006">
                <mc:Choice xmlns:v="urn:schemas-microsoft-com:vml" Requires="v">
                  <p:oleObj spid="_x0000_s165501" name="方程式" r:id="rId9" imgW="965160" imgH="838080" progId="Equation.3">
                    <p:embed/>
                  </p:oleObj>
                </mc:Choice>
                <mc:Fallback>
                  <p:oleObj name="方程式" r:id="rId9" imgW="965160" imgH="838080" progId="Equation.3">
                    <p:embed/>
                    <p:pic>
                      <p:nvPicPr>
                        <p:cNvPr id="0" name="Object 1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 y="1728"/>
                          <a:ext cx="612" cy="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485" name="Object 1027"/>
          <p:cNvGraphicFramePr>
            <a:graphicFrameLocks noChangeAspect="1"/>
          </p:cNvGraphicFramePr>
          <p:nvPr/>
        </p:nvGraphicFramePr>
        <p:xfrm>
          <a:off x="3657600" y="3094038"/>
          <a:ext cx="1790700" cy="406400"/>
        </p:xfrm>
        <a:graphic>
          <a:graphicData uri="http://schemas.openxmlformats.org/presentationml/2006/ole">
            <mc:AlternateContent xmlns:mc="http://schemas.openxmlformats.org/markup-compatibility/2006">
              <mc:Choice xmlns:v="urn:schemas-microsoft-com:vml" Requires="v">
                <p:oleObj spid="_x0000_s165502" name="方程式" r:id="rId11" imgW="1790640" imgH="406080" progId="Equation.3">
                  <p:embed/>
                </p:oleObj>
              </mc:Choice>
              <mc:Fallback>
                <p:oleObj name="方程式" r:id="rId11" imgW="1790640" imgH="406080" progId="Equation.3">
                  <p:embed/>
                  <p:pic>
                    <p:nvPicPr>
                      <p:cNvPr id="0" name="Object 10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94038"/>
                        <a:ext cx="1790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95" name="Group 25"/>
          <p:cNvGrpSpPr>
            <a:grpSpLocks/>
          </p:cNvGrpSpPr>
          <p:nvPr/>
        </p:nvGrpSpPr>
        <p:grpSpPr bwMode="auto">
          <a:xfrm>
            <a:off x="1219200" y="3687763"/>
            <a:ext cx="2362200" cy="1397000"/>
            <a:chOff x="768" y="2256"/>
            <a:chExt cx="1488" cy="880"/>
          </a:xfrm>
        </p:grpSpPr>
        <p:sp>
          <p:nvSpPr>
            <p:cNvPr id="20500" name="Rectangle 17"/>
            <p:cNvSpPr>
              <a:spLocks noChangeArrowheads="1"/>
            </p:cNvSpPr>
            <p:nvPr/>
          </p:nvSpPr>
          <p:spPr bwMode="auto">
            <a:xfrm>
              <a:off x="768" y="225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rPr>
                <a:t>(b)</a:t>
              </a:r>
              <a:endParaRPr lang="en-US" altLang="zh-TW">
                <a:solidFill>
                  <a:schemeClr val="tx1"/>
                </a:solidFill>
              </a:endParaRPr>
            </a:p>
          </p:txBody>
        </p:sp>
        <p:graphicFrame>
          <p:nvGraphicFramePr>
            <p:cNvPr id="20489" name="Object 1031"/>
            <p:cNvGraphicFramePr>
              <a:graphicFrameLocks noChangeAspect="1"/>
            </p:cNvGraphicFramePr>
            <p:nvPr/>
          </p:nvGraphicFramePr>
          <p:xfrm>
            <a:off x="1104" y="2304"/>
            <a:ext cx="1152" cy="832"/>
          </p:xfrm>
          <a:graphic>
            <a:graphicData uri="http://schemas.openxmlformats.org/presentationml/2006/ole">
              <mc:AlternateContent xmlns:mc="http://schemas.openxmlformats.org/markup-compatibility/2006">
                <mc:Choice xmlns:v="urn:schemas-microsoft-com:vml" Requires="v">
                  <p:oleObj spid="_x0000_s165503" name="方程式" r:id="rId13" imgW="1828800" imgH="1320480" progId="Equation.3">
                    <p:embed/>
                  </p:oleObj>
                </mc:Choice>
                <mc:Fallback>
                  <p:oleObj name="方程式" r:id="rId13" imgW="1828800" imgH="1320480" progId="Equation.3">
                    <p:embed/>
                    <p:pic>
                      <p:nvPicPr>
                        <p:cNvPr id="0" name="Object 10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4" y="2304"/>
                          <a:ext cx="1152" cy="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486" name="Object 1028"/>
          <p:cNvGraphicFramePr>
            <a:graphicFrameLocks noChangeAspect="1"/>
          </p:cNvGraphicFramePr>
          <p:nvPr/>
        </p:nvGraphicFramePr>
        <p:xfrm>
          <a:off x="3657600" y="3763963"/>
          <a:ext cx="2362200" cy="1320800"/>
        </p:xfrm>
        <a:graphic>
          <a:graphicData uri="http://schemas.openxmlformats.org/presentationml/2006/ole">
            <mc:AlternateContent xmlns:mc="http://schemas.openxmlformats.org/markup-compatibility/2006">
              <mc:Choice xmlns:v="urn:schemas-microsoft-com:vml" Requires="v">
                <p:oleObj spid="_x0000_s165504" name="方程式" r:id="rId15" imgW="2361960" imgH="1320480" progId="Equation.3">
                  <p:embed/>
                </p:oleObj>
              </mc:Choice>
              <mc:Fallback>
                <p:oleObj name="方程式" r:id="rId15" imgW="2361960" imgH="1320480" progId="Equation.3">
                  <p:embed/>
                  <p:pic>
                    <p:nvPicPr>
                      <p:cNvPr id="0" name="Object 10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3763963"/>
                        <a:ext cx="23622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96" name="Group 26"/>
          <p:cNvGrpSpPr>
            <a:grpSpLocks/>
          </p:cNvGrpSpPr>
          <p:nvPr/>
        </p:nvGrpSpPr>
        <p:grpSpPr bwMode="auto">
          <a:xfrm>
            <a:off x="1219200" y="5127625"/>
            <a:ext cx="2095500" cy="1397000"/>
            <a:chOff x="768" y="3168"/>
            <a:chExt cx="1320" cy="880"/>
          </a:xfrm>
        </p:grpSpPr>
        <p:sp>
          <p:nvSpPr>
            <p:cNvPr id="20499" name="Rectangle 20"/>
            <p:cNvSpPr>
              <a:spLocks noChangeArrowheads="1"/>
            </p:cNvSpPr>
            <p:nvPr/>
          </p:nvSpPr>
          <p:spPr bwMode="auto">
            <a:xfrm>
              <a:off x="768" y="3168"/>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p>
              <a:pPr>
                <a:spcBef>
                  <a:spcPct val="0"/>
                </a:spcBef>
                <a:buSzTx/>
                <a:buFontTx/>
                <a:buNone/>
              </a:pPr>
              <a:r>
                <a:rPr lang="en-US" altLang="zh-TW">
                  <a:solidFill>
                    <a:schemeClr val="tx1"/>
                  </a:solidFill>
                  <a:ea typeface="標楷體" pitchFamily="65" charset="-120"/>
                </a:rPr>
                <a:t>(c)</a:t>
              </a:r>
              <a:endParaRPr lang="en-US" altLang="zh-TW">
                <a:solidFill>
                  <a:schemeClr val="tx1"/>
                </a:solidFill>
              </a:endParaRPr>
            </a:p>
          </p:txBody>
        </p:sp>
        <p:graphicFrame>
          <p:nvGraphicFramePr>
            <p:cNvPr id="20488" name="Object 1030"/>
            <p:cNvGraphicFramePr>
              <a:graphicFrameLocks noChangeAspect="1"/>
            </p:cNvGraphicFramePr>
            <p:nvPr/>
          </p:nvGraphicFramePr>
          <p:xfrm>
            <a:off x="1104" y="3216"/>
            <a:ext cx="984" cy="832"/>
          </p:xfrm>
          <a:graphic>
            <a:graphicData uri="http://schemas.openxmlformats.org/presentationml/2006/ole">
              <mc:AlternateContent xmlns:mc="http://schemas.openxmlformats.org/markup-compatibility/2006">
                <mc:Choice xmlns:v="urn:schemas-microsoft-com:vml" Requires="v">
                  <p:oleObj spid="_x0000_s165505" name="方程式" r:id="rId17" imgW="1562040" imgH="1320480" progId="Equation.3">
                    <p:embed/>
                  </p:oleObj>
                </mc:Choice>
                <mc:Fallback>
                  <p:oleObj name="方程式" r:id="rId17" imgW="1562040" imgH="1320480" progId="Equation.3">
                    <p:embed/>
                    <p:pic>
                      <p:nvPicPr>
                        <p:cNvPr id="0" name="Object 10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 y="3216"/>
                          <a:ext cx="984" cy="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487" name="Object 1029"/>
          <p:cNvGraphicFramePr>
            <a:graphicFrameLocks noChangeAspect="1"/>
          </p:cNvGraphicFramePr>
          <p:nvPr/>
        </p:nvGraphicFramePr>
        <p:xfrm>
          <a:off x="3657600" y="5470525"/>
          <a:ext cx="2514600" cy="838200"/>
        </p:xfrm>
        <a:graphic>
          <a:graphicData uri="http://schemas.openxmlformats.org/presentationml/2006/ole">
            <mc:AlternateContent xmlns:mc="http://schemas.openxmlformats.org/markup-compatibility/2006">
              <mc:Choice xmlns:v="urn:schemas-microsoft-com:vml" Requires="v">
                <p:oleObj spid="_x0000_s165506" name="方程式" r:id="rId18" imgW="2514600" imgH="838080" progId="Equation.3">
                  <p:embed/>
                </p:oleObj>
              </mc:Choice>
              <mc:Fallback>
                <p:oleObj name="方程式" r:id="rId18" imgW="2514600" imgH="838080" progId="Equation.3">
                  <p:embed/>
                  <p:pic>
                    <p:nvPicPr>
                      <p:cNvPr id="0" name="Object 10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7600" y="5470525"/>
                        <a:ext cx="2514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7" name="Rectangle 23"/>
          <p:cNvSpPr>
            <a:spLocks noChangeArrowheads="1"/>
          </p:cNvSpPr>
          <p:nvPr/>
        </p:nvSpPr>
        <p:spPr bwMode="auto">
          <a:xfrm>
            <a:off x="906463" y="181927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p>
            <a:pPr algn="ctr">
              <a:spcBef>
                <a:spcPct val="0"/>
              </a:spcBef>
              <a:buSzTx/>
              <a:buFontTx/>
              <a:buNone/>
            </a:pPr>
            <a:r>
              <a:rPr lang="en-US" altLang="zh-TW">
                <a:solidFill>
                  <a:schemeClr val="tx1"/>
                </a:solidFill>
                <a:ea typeface="標楷體" pitchFamily="65" charset="-120"/>
              </a:rPr>
              <a:t>(a)</a:t>
            </a:r>
          </a:p>
        </p:txBody>
      </p:sp>
      <p:sp>
        <p:nvSpPr>
          <p:cNvPr id="20498" name="Text Box 27"/>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Ex 8: Find the transpose of the following matrix</a:t>
            </a:r>
            <a:endParaRPr lang="zh-TW" altLang="en-US">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159047A-4ECA-460C-9D23-8229924A6866}" type="slidenum">
              <a:rPr kumimoji="0" lang="en-US" altLang="zh-TW" sz="1400" smtClean="0">
                <a:solidFill>
                  <a:schemeClr val="bg2"/>
                </a:solidFill>
              </a:rPr>
              <a:pPr eaLnBrk="1" hangingPunct="1"/>
              <a:t>24</a:t>
            </a:fld>
            <a:endParaRPr kumimoji="0" lang="en-US" altLang="zh-TW" sz="1400">
              <a:solidFill>
                <a:schemeClr val="bg2"/>
              </a:solidFill>
            </a:endParaRPr>
          </a:p>
        </p:txBody>
      </p:sp>
      <p:graphicFrame>
        <p:nvGraphicFramePr>
          <p:cNvPr id="21506" name="Object 1024"/>
          <p:cNvGraphicFramePr>
            <a:graphicFrameLocks noChangeAspect="1"/>
          </p:cNvGraphicFramePr>
          <p:nvPr/>
        </p:nvGraphicFramePr>
        <p:xfrm>
          <a:off x="990600" y="1447800"/>
          <a:ext cx="1771650" cy="457200"/>
        </p:xfrm>
        <a:graphic>
          <a:graphicData uri="http://schemas.openxmlformats.org/presentationml/2006/ole">
            <mc:AlternateContent xmlns:mc="http://schemas.openxmlformats.org/markup-compatibility/2006">
              <mc:Choice xmlns:v="urn:schemas-microsoft-com:vml" Requires="v">
                <p:oleObj spid="_x0000_s150081" name="Equation" r:id="rId3" imgW="888840" imgH="228600" progId="Equation.3">
                  <p:embed/>
                </p:oleObj>
              </mc:Choice>
              <mc:Fallback>
                <p:oleObj name="Equation" r:id="rId3" imgW="888840" imgH="22860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17716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1025"/>
          <p:cNvGraphicFramePr>
            <a:graphicFrameLocks noChangeAspect="1"/>
          </p:cNvGraphicFramePr>
          <p:nvPr/>
        </p:nvGraphicFramePr>
        <p:xfrm>
          <a:off x="990600" y="1981200"/>
          <a:ext cx="2911475" cy="458788"/>
        </p:xfrm>
        <a:graphic>
          <a:graphicData uri="http://schemas.openxmlformats.org/presentationml/2006/ole">
            <mc:AlternateContent xmlns:mc="http://schemas.openxmlformats.org/markup-compatibility/2006">
              <mc:Choice xmlns:v="urn:schemas-microsoft-com:vml" Requires="v">
                <p:oleObj spid="_x0000_s150082" name="Equation" r:id="rId5" imgW="1460160" imgH="228600" progId="Equation.3">
                  <p:embed/>
                </p:oleObj>
              </mc:Choice>
              <mc:Fallback>
                <p:oleObj name="Equation" r:id="rId5" imgW="1460160" imgH="22860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981200"/>
                        <a:ext cx="291147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1026"/>
          <p:cNvGraphicFramePr>
            <a:graphicFrameLocks noChangeAspect="1"/>
          </p:cNvGraphicFramePr>
          <p:nvPr/>
        </p:nvGraphicFramePr>
        <p:xfrm>
          <a:off x="990600" y="2590800"/>
          <a:ext cx="2252663" cy="457200"/>
        </p:xfrm>
        <a:graphic>
          <a:graphicData uri="http://schemas.openxmlformats.org/presentationml/2006/ole">
            <mc:AlternateContent xmlns:mc="http://schemas.openxmlformats.org/markup-compatibility/2006">
              <mc:Choice xmlns:v="urn:schemas-microsoft-com:vml" Requires="v">
                <p:oleObj spid="_x0000_s150083" name="Equation" r:id="rId7" imgW="1130040" imgH="228600" progId="Equation.3">
                  <p:embed/>
                </p:oleObj>
              </mc:Choice>
              <mc:Fallback>
                <p:oleObj name="Equation" r:id="rId7" imgW="1130040" imgH="22860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90800"/>
                        <a:ext cx="22526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1027"/>
          <p:cNvGraphicFramePr>
            <a:graphicFrameLocks noChangeAspect="1"/>
          </p:cNvGraphicFramePr>
          <p:nvPr/>
        </p:nvGraphicFramePr>
        <p:xfrm>
          <a:off x="990600" y="3187700"/>
          <a:ext cx="2430463" cy="457200"/>
        </p:xfrm>
        <a:graphic>
          <a:graphicData uri="http://schemas.openxmlformats.org/presentationml/2006/ole">
            <mc:AlternateContent xmlns:mc="http://schemas.openxmlformats.org/markup-compatibility/2006">
              <mc:Choice xmlns:v="urn:schemas-microsoft-com:vml" Requires="v">
                <p:oleObj spid="_x0000_s150084" name="Equation" r:id="rId9" imgW="1218960" imgH="228600" progId="Equation.3">
                  <p:embed/>
                </p:oleObj>
              </mc:Choice>
              <mc:Fallback>
                <p:oleObj name="Equation" r:id="rId9" imgW="1218960" imgH="22860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187700"/>
                        <a:ext cx="24304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2" name="Text Box 20"/>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Properties of transposes:</a:t>
            </a:r>
          </a:p>
        </p:txBody>
      </p:sp>
      <p:sp>
        <p:nvSpPr>
          <p:cNvPr id="21513" name="Text Box 23"/>
          <p:cNvSpPr txBox="1">
            <a:spLocks noChangeArrowheads="1"/>
          </p:cNvSpPr>
          <p:nvPr/>
        </p:nvSpPr>
        <p:spPr bwMode="auto">
          <a:xfrm>
            <a:off x="714375" y="3786188"/>
            <a:ext cx="7858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363538" indent="-363538"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0000"/>
              </a:lnSpc>
              <a:spcBef>
                <a:spcPct val="0"/>
              </a:spcBef>
              <a:buNone/>
            </a:pPr>
            <a:r>
              <a:rPr lang="en-US" altLang="zh-TW" sz="2000" dirty="0">
                <a:solidFill>
                  <a:srgbClr val="0000FF"/>
                </a:solidFill>
              </a:rPr>
              <a:t>※ Properties (2) and (4) can be generalized to the sum or product of multiple matrices. For example, (</a:t>
            </a:r>
            <a:r>
              <a:rPr lang="en-US" altLang="zh-TW" sz="2000" i="1" dirty="0">
                <a:solidFill>
                  <a:srgbClr val="0000FF"/>
                </a:solidFill>
              </a:rPr>
              <a:t>A+B+C+D</a:t>
            </a:r>
            <a:r>
              <a:rPr lang="en-US" altLang="zh-TW" sz="2000" dirty="0">
                <a:solidFill>
                  <a:srgbClr val="0000FF"/>
                </a:solidFill>
              </a:rPr>
              <a:t>)</a:t>
            </a:r>
            <a:r>
              <a:rPr lang="en-US" altLang="zh-TW" sz="2000" i="1" baseline="30000" dirty="0">
                <a:solidFill>
                  <a:srgbClr val="0000FF"/>
                </a:solidFill>
              </a:rPr>
              <a:t>T</a:t>
            </a:r>
            <a:r>
              <a:rPr lang="en-US" altLang="zh-TW" sz="2000" dirty="0">
                <a:solidFill>
                  <a:srgbClr val="0000FF"/>
                </a:solidFill>
              </a:rPr>
              <a:t> = </a:t>
            </a:r>
            <a:r>
              <a:rPr lang="en-US" altLang="zh-TW" sz="2000" i="1" dirty="0">
                <a:solidFill>
                  <a:srgbClr val="0000FF"/>
                </a:solidFill>
              </a:rPr>
              <a:t>A</a:t>
            </a:r>
            <a:r>
              <a:rPr lang="en-US" altLang="zh-TW" sz="2000" i="1" baseline="30000" dirty="0">
                <a:solidFill>
                  <a:srgbClr val="0000FF"/>
                </a:solidFill>
              </a:rPr>
              <a:t>T</a:t>
            </a:r>
            <a:r>
              <a:rPr lang="en-US" altLang="zh-TW" sz="2000" i="1" dirty="0">
                <a:solidFill>
                  <a:srgbClr val="0000FF"/>
                </a:solidFill>
              </a:rPr>
              <a:t>+B</a:t>
            </a:r>
            <a:r>
              <a:rPr lang="en-US" altLang="zh-TW" sz="2000" i="1" baseline="30000" dirty="0">
                <a:solidFill>
                  <a:srgbClr val="0000FF"/>
                </a:solidFill>
              </a:rPr>
              <a:t>T</a:t>
            </a:r>
            <a:r>
              <a:rPr lang="en-US" altLang="zh-TW" sz="2000" i="1" dirty="0">
                <a:solidFill>
                  <a:srgbClr val="0000FF"/>
                </a:solidFill>
              </a:rPr>
              <a:t>+C</a:t>
            </a:r>
            <a:r>
              <a:rPr lang="en-US" altLang="zh-TW" sz="2000" i="1" baseline="30000" dirty="0">
                <a:solidFill>
                  <a:srgbClr val="0000FF"/>
                </a:solidFill>
              </a:rPr>
              <a:t>T</a:t>
            </a:r>
            <a:r>
              <a:rPr lang="en-US" altLang="zh-TW" sz="2000" i="1" dirty="0">
                <a:solidFill>
                  <a:srgbClr val="0000FF"/>
                </a:solidFill>
              </a:rPr>
              <a:t>+D</a:t>
            </a:r>
            <a:r>
              <a:rPr lang="en-US" altLang="zh-TW" sz="2000" i="1" baseline="30000" dirty="0">
                <a:solidFill>
                  <a:srgbClr val="0000FF"/>
                </a:solidFill>
              </a:rPr>
              <a:t>T</a:t>
            </a:r>
            <a:r>
              <a:rPr lang="en-US" altLang="zh-TW" sz="2000" dirty="0">
                <a:solidFill>
                  <a:srgbClr val="0000FF"/>
                </a:solidFill>
              </a:rPr>
              <a:t> and (</a:t>
            </a:r>
            <a:r>
              <a:rPr lang="en-US" altLang="zh-TW" sz="2000" i="1" dirty="0">
                <a:solidFill>
                  <a:srgbClr val="0000FF"/>
                </a:solidFill>
              </a:rPr>
              <a:t>ABCD</a:t>
            </a:r>
            <a:r>
              <a:rPr lang="en-US" altLang="zh-TW" sz="2000" dirty="0">
                <a:solidFill>
                  <a:srgbClr val="0000FF"/>
                </a:solidFill>
              </a:rPr>
              <a:t>)</a:t>
            </a:r>
            <a:r>
              <a:rPr lang="en-US" altLang="zh-TW" sz="2000" i="1" baseline="30000" dirty="0">
                <a:solidFill>
                  <a:srgbClr val="0000FF"/>
                </a:solidFill>
              </a:rPr>
              <a:t>T </a:t>
            </a:r>
            <a:r>
              <a:rPr lang="en-US" altLang="zh-TW" sz="2000" i="1" dirty="0">
                <a:solidFill>
                  <a:srgbClr val="0000FF"/>
                </a:solidFill>
              </a:rPr>
              <a:t>= D</a:t>
            </a:r>
            <a:r>
              <a:rPr lang="en-US" altLang="zh-TW" sz="2000" i="1" baseline="30000" dirty="0">
                <a:solidFill>
                  <a:srgbClr val="0000FF"/>
                </a:solidFill>
              </a:rPr>
              <a:t>T</a:t>
            </a:r>
            <a:r>
              <a:rPr lang="en-US" altLang="zh-TW" sz="2000" i="1" dirty="0">
                <a:solidFill>
                  <a:srgbClr val="0000FF"/>
                </a:solidFill>
              </a:rPr>
              <a:t>C</a:t>
            </a:r>
            <a:r>
              <a:rPr lang="en-US" altLang="zh-TW" sz="2000" i="1" baseline="30000" dirty="0">
                <a:solidFill>
                  <a:srgbClr val="0000FF"/>
                </a:solidFill>
              </a:rPr>
              <a:t>T</a:t>
            </a:r>
            <a:r>
              <a:rPr lang="en-US" altLang="zh-TW" sz="2000" i="1" dirty="0">
                <a:solidFill>
                  <a:srgbClr val="0000FF"/>
                </a:solidFill>
              </a:rPr>
              <a:t>B</a:t>
            </a:r>
            <a:r>
              <a:rPr lang="en-US" altLang="zh-TW" sz="2000" i="1" baseline="30000" dirty="0">
                <a:solidFill>
                  <a:srgbClr val="0000FF"/>
                </a:solidFill>
              </a:rPr>
              <a:t>T</a:t>
            </a:r>
            <a:r>
              <a:rPr lang="en-US" altLang="zh-TW" sz="2000" i="1" dirty="0">
                <a:solidFill>
                  <a:srgbClr val="0000FF"/>
                </a:solidFill>
              </a:rPr>
              <a:t>A</a:t>
            </a:r>
            <a:r>
              <a:rPr lang="en-US" altLang="zh-TW" sz="2000" i="1" baseline="30000" dirty="0">
                <a:solidFill>
                  <a:srgbClr val="0000FF"/>
                </a:solidFill>
              </a:rPr>
              <a:t>T</a:t>
            </a:r>
          </a:p>
          <a:p>
            <a:pPr eaLnBrk="1" hangingPunct="1">
              <a:lnSpc>
                <a:spcPct val="110000"/>
              </a:lnSpc>
              <a:spcBef>
                <a:spcPct val="0"/>
              </a:spcBef>
              <a:buFont typeface="Wingdings" pitchFamily="2" charset="2"/>
              <a:buNone/>
            </a:pPr>
            <a:r>
              <a:rPr lang="en-US" altLang="zh-TW" sz="2000" dirty="0">
                <a:solidFill>
                  <a:srgbClr val="0000FF"/>
                </a:solidFill>
              </a:rPr>
              <a:t>※ Since a real number also can be viewed as a 1 × 1 matrix, the transpose of a real number is itself, that is, for          , </a:t>
            </a:r>
            <a:r>
              <a:rPr lang="en-US" altLang="zh-TW" sz="2000" i="1" dirty="0" err="1">
                <a:solidFill>
                  <a:srgbClr val="0000FF"/>
                </a:solidFill>
              </a:rPr>
              <a:t>a</a:t>
            </a:r>
            <a:r>
              <a:rPr lang="en-US" altLang="zh-TW" sz="2000" i="1" baseline="30000" dirty="0" err="1">
                <a:solidFill>
                  <a:srgbClr val="0000FF"/>
                </a:solidFill>
              </a:rPr>
              <a:t>T</a:t>
            </a:r>
            <a:r>
              <a:rPr lang="en-US" altLang="zh-TW" sz="2000" i="1" dirty="0">
                <a:solidFill>
                  <a:srgbClr val="0000FF"/>
                </a:solidFill>
              </a:rPr>
              <a:t> = a</a:t>
            </a:r>
            <a:r>
              <a:rPr lang="en-US" altLang="zh-TW" sz="2000" dirty="0">
                <a:solidFill>
                  <a:srgbClr val="0000FF"/>
                </a:solidFill>
              </a:rPr>
              <a:t>. In other words, the transpose operation has actually no effect on real numbers</a:t>
            </a:r>
            <a:endParaRPr lang="en-US" altLang="zh-TW" sz="2000" i="1" dirty="0">
              <a:solidFill>
                <a:srgbClr val="0000FF"/>
              </a:solidFill>
            </a:endParaRPr>
          </a:p>
        </p:txBody>
      </p:sp>
      <p:graphicFrame>
        <p:nvGraphicFramePr>
          <p:cNvPr id="21510" name="Object 1028"/>
          <p:cNvGraphicFramePr>
            <a:graphicFrameLocks noChangeAspect="1"/>
          </p:cNvGraphicFramePr>
          <p:nvPr>
            <p:extLst>
              <p:ext uri="{D42A27DB-BD31-4B8C-83A1-F6EECF244321}">
                <p14:modId xmlns:p14="http://schemas.microsoft.com/office/powerpoint/2010/main" val="1009474034"/>
              </p:ext>
            </p:extLst>
          </p:nvPr>
        </p:nvGraphicFramePr>
        <p:xfrm>
          <a:off x="4806000" y="5184000"/>
          <a:ext cx="647700" cy="301625"/>
        </p:xfrm>
        <a:graphic>
          <a:graphicData uri="http://schemas.openxmlformats.org/presentationml/2006/ole">
            <mc:AlternateContent xmlns:mc="http://schemas.openxmlformats.org/markup-compatibility/2006">
              <mc:Choice xmlns:v="urn:schemas-microsoft-com:vml" Requires="v">
                <p:oleObj spid="_x0000_s150085" name="Equation" r:id="rId11" imgW="380880" imgH="177480" progId="Equation.DSMT4">
                  <p:embed/>
                </p:oleObj>
              </mc:Choice>
              <mc:Fallback>
                <p:oleObj name="Equation" r:id="rId11" imgW="380880" imgH="17748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6000" y="5184000"/>
                        <a:ext cx="6477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B722FB67-0BDA-4D49-8BD1-1950BC9890AF}" type="slidenum">
              <a:rPr kumimoji="0" lang="en-US" altLang="zh-TW" sz="1400" smtClean="0">
                <a:solidFill>
                  <a:schemeClr val="bg2"/>
                </a:solidFill>
              </a:rPr>
              <a:pPr eaLnBrk="1" hangingPunct="1"/>
              <a:t>25</a:t>
            </a:fld>
            <a:endParaRPr kumimoji="0" lang="en-US" altLang="zh-TW" sz="1400">
              <a:solidFill>
                <a:schemeClr val="bg2"/>
              </a:solidFill>
            </a:endParaRPr>
          </a:p>
        </p:txBody>
      </p:sp>
      <p:graphicFrame>
        <p:nvGraphicFramePr>
          <p:cNvPr id="22530" name="Object 4"/>
          <p:cNvGraphicFramePr>
            <a:graphicFrameLocks noChangeAspect="1"/>
          </p:cNvGraphicFramePr>
          <p:nvPr/>
        </p:nvGraphicFramePr>
        <p:xfrm>
          <a:off x="1476375" y="1484313"/>
          <a:ext cx="2386013" cy="1422400"/>
        </p:xfrm>
        <a:graphic>
          <a:graphicData uri="http://schemas.openxmlformats.org/presentationml/2006/ole">
            <mc:AlternateContent xmlns:mc="http://schemas.openxmlformats.org/markup-compatibility/2006">
              <mc:Choice xmlns:v="urn:schemas-microsoft-com:vml" Requires="v">
                <p:oleObj spid="_x0000_s185397" name="Equation" r:id="rId3" imgW="1193760" imgH="711000" progId="Equation.DSMT4">
                  <p:embed/>
                </p:oleObj>
              </mc:Choice>
              <mc:Fallback>
                <p:oleObj name="Equation" r:id="rId3" imgW="1193760" imgH="711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84313"/>
                        <a:ext cx="23860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6"/>
          <p:cNvGraphicFramePr>
            <a:graphicFrameLocks noChangeAspect="1"/>
          </p:cNvGraphicFramePr>
          <p:nvPr/>
        </p:nvGraphicFramePr>
        <p:xfrm>
          <a:off x="4643438" y="1484313"/>
          <a:ext cx="1622425" cy="1419225"/>
        </p:xfrm>
        <a:graphic>
          <a:graphicData uri="http://schemas.openxmlformats.org/presentationml/2006/ole">
            <mc:AlternateContent xmlns:mc="http://schemas.openxmlformats.org/markup-compatibility/2006">
              <mc:Choice xmlns:v="urn:schemas-microsoft-com:vml" Requires="v">
                <p:oleObj spid="_x0000_s185398" name="Equation" r:id="rId5" imgW="812520" imgH="711000" progId="Equation.DSMT4">
                  <p:embed/>
                </p:oleObj>
              </mc:Choice>
              <mc:Fallback>
                <p:oleObj name="Equation" r:id="rId5" imgW="812520" imgH="711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484313"/>
                        <a:ext cx="1622425"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Text Box 8"/>
          <p:cNvSpPr txBox="1">
            <a:spLocks noChangeArrowheads="1"/>
          </p:cNvSpPr>
          <p:nvPr/>
        </p:nvSpPr>
        <p:spPr bwMode="auto">
          <a:xfrm>
            <a:off x="457200" y="3116263"/>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sp>
        <p:nvSpPr>
          <p:cNvPr id="22536" name="Text Box 21"/>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Ex 9: Verify that (</a:t>
            </a:r>
            <a:r>
              <a:rPr lang="en-US" altLang="zh-TW" i="1" dirty="0">
                <a:ea typeface="標楷體" pitchFamily="65" charset="-120"/>
              </a:rPr>
              <a:t>AB</a:t>
            </a:r>
            <a:r>
              <a:rPr lang="en-US" altLang="zh-TW" dirty="0">
                <a:ea typeface="標楷體" pitchFamily="65" charset="-120"/>
              </a:rPr>
              <a:t>)</a:t>
            </a:r>
            <a:r>
              <a:rPr lang="en-US" altLang="zh-TW" i="1" baseline="30000" dirty="0">
                <a:ea typeface="標楷體" pitchFamily="65" charset="-120"/>
              </a:rPr>
              <a:t>T</a:t>
            </a:r>
            <a:r>
              <a:rPr lang="en-US" altLang="zh-TW" dirty="0">
                <a:ea typeface="標楷體" pitchFamily="65" charset="-120"/>
              </a:rPr>
              <a:t> and </a:t>
            </a:r>
            <a:r>
              <a:rPr lang="en-US" altLang="zh-TW" i="1" dirty="0">
                <a:ea typeface="標楷體" pitchFamily="65" charset="-120"/>
              </a:rPr>
              <a:t>B</a:t>
            </a:r>
            <a:r>
              <a:rPr lang="en-US" altLang="zh-TW" i="1" baseline="30000" dirty="0">
                <a:ea typeface="標楷體" pitchFamily="65" charset="-120"/>
              </a:rPr>
              <a:t>T</a:t>
            </a:r>
            <a:r>
              <a:rPr lang="en-US" altLang="zh-TW" i="1" dirty="0">
                <a:ea typeface="標楷體" pitchFamily="65" charset="-120"/>
              </a:rPr>
              <a:t>A</a:t>
            </a:r>
            <a:r>
              <a:rPr lang="en-US" altLang="zh-TW" i="1" baseline="30000" dirty="0">
                <a:ea typeface="標楷體" pitchFamily="65" charset="-120"/>
              </a:rPr>
              <a:t>T</a:t>
            </a:r>
            <a:r>
              <a:rPr lang="en-US" altLang="zh-TW" dirty="0">
                <a:ea typeface="標楷體" pitchFamily="65" charset="-120"/>
              </a:rPr>
              <a:t> are equal</a:t>
            </a:r>
            <a:endParaRPr lang="zh-TW" altLang="en-US" dirty="0">
              <a:ea typeface="標楷體" pitchFamily="65" charset="-120"/>
            </a:endParaRPr>
          </a:p>
        </p:txBody>
      </p:sp>
      <p:graphicFrame>
        <p:nvGraphicFramePr>
          <p:cNvPr id="22532" name="Object 22"/>
          <p:cNvGraphicFramePr>
            <a:graphicFrameLocks noChangeAspect="1"/>
          </p:cNvGraphicFramePr>
          <p:nvPr/>
        </p:nvGraphicFramePr>
        <p:xfrm>
          <a:off x="684213" y="3573463"/>
          <a:ext cx="7947025" cy="1524000"/>
        </p:xfrm>
        <a:graphic>
          <a:graphicData uri="http://schemas.openxmlformats.org/presentationml/2006/ole">
            <mc:AlternateContent xmlns:mc="http://schemas.openxmlformats.org/markup-compatibility/2006">
              <mc:Choice xmlns:v="urn:schemas-microsoft-com:vml" Requires="v">
                <p:oleObj spid="_x0000_s185399" name="Equation" r:id="rId7" imgW="3974760" imgH="761760" progId="Equation.DSMT4">
                  <p:embed/>
                </p:oleObj>
              </mc:Choice>
              <mc:Fallback>
                <p:oleObj name="Equation" r:id="rId7" imgW="3974760" imgH="76176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573463"/>
                        <a:ext cx="79470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23"/>
          <p:cNvGraphicFramePr>
            <a:graphicFrameLocks noChangeAspect="1"/>
          </p:cNvGraphicFramePr>
          <p:nvPr/>
        </p:nvGraphicFramePr>
        <p:xfrm>
          <a:off x="755650" y="5229225"/>
          <a:ext cx="6221413" cy="1422400"/>
        </p:xfrm>
        <a:graphic>
          <a:graphicData uri="http://schemas.openxmlformats.org/presentationml/2006/ole">
            <mc:AlternateContent xmlns:mc="http://schemas.openxmlformats.org/markup-compatibility/2006">
              <mc:Choice xmlns:v="urn:schemas-microsoft-com:vml" Requires="v">
                <p:oleObj spid="_x0000_s185400" name="Equation" r:id="rId9" imgW="3111480" imgH="711000" progId="Equation.DSMT4">
                  <p:embed/>
                </p:oleObj>
              </mc:Choice>
              <mc:Fallback>
                <p:oleObj name="Equation" r:id="rId9" imgW="3111480" imgH="7110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5229225"/>
                        <a:ext cx="62214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3E8D24DC-0276-4BA4-B327-962E2C907CD1}" type="slidenum">
              <a:rPr kumimoji="0" lang="en-US" altLang="zh-TW" sz="1400" smtClean="0">
                <a:solidFill>
                  <a:schemeClr val="bg2"/>
                </a:solidFill>
              </a:rPr>
              <a:pPr eaLnBrk="1" hangingPunct="1"/>
              <a:t>26</a:t>
            </a:fld>
            <a:endParaRPr kumimoji="0" lang="en-US" altLang="zh-TW" sz="1400">
              <a:solidFill>
                <a:schemeClr val="bg2"/>
              </a:solidFill>
            </a:endParaRPr>
          </a:p>
        </p:txBody>
      </p:sp>
      <p:sp>
        <p:nvSpPr>
          <p:cNvPr id="23561" name="Text Box 5"/>
          <p:cNvSpPr txBox="1">
            <a:spLocks noChangeArrowheads="1"/>
          </p:cNvSpPr>
          <p:nvPr/>
        </p:nvSpPr>
        <p:spPr bwMode="auto">
          <a:xfrm>
            <a:off x="793750" y="1341438"/>
            <a:ext cx="644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A square matrix </a:t>
            </a:r>
            <a:r>
              <a:rPr lang="en-US" altLang="zh-TW" i="1">
                <a:solidFill>
                  <a:schemeClr val="tx1"/>
                </a:solidFill>
                <a:ea typeface="標楷體" pitchFamily="65" charset="-120"/>
              </a:rPr>
              <a:t>A</a:t>
            </a:r>
            <a:r>
              <a:rPr lang="en-US" altLang="zh-TW">
                <a:solidFill>
                  <a:schemeClr val="tx1"/>
                </a:solidFill>
                <a:ea typeface="標楷體" pitchFamily="65" charset="-120"/>
              </a:rPr>
              <a:t> is symmetric if </a:t>
            </a:r>
            <a:r>
              <a:rPr lang="zh-TW" altLang="en-US">
                <a:solidFill>
                  <a:schemeClr val="tx1"/>
                </a:solidFill>
                <a:ea typeface="標楷體" pitchFamily="65" charset="-120"/>
              </a:rPr>
              <a:t> </a:t>
            </a:r>
            <a:r>
              <a:rPr lang="en-US" altLang="zh-TW" i="1">
                <a:solidFill>
                  <a:schemeClr val="tx1"/>
                </a:solidFill>
                <a:ea typeface="標楷體" pitchFamily="65" charset="-120"/>
              </a:rPr>
              <a:t>A = A</a:t>
            </a:r>
            <a:r>
              <a:rPr lang="en-US" altLang="zh-TW" i="1" baseline="30000">
                <a:solidFill>
                  <a:schemeClr val="tx1"/>
                </a:solidFill>
                <a:ea typeface="標楷體" pitchFamily="65" charset="-120"/>
              </a:rPr>
              <a:t>T</a:t>
            </a:r>
            <a:endParaRPr lang="en-US" altLang="zh-TW">
              <a:solidFill>
                <a:schemeClr val="tx1"/>
              </a:solidFill>
              <a:ea typeface="標楷體" pitchFamily="65" charset="-120"/>
            </a:endParaRPr>
          </a:p>
        </p:txBody>
      </p:sp>
      <p:grpSp>
        <p:nvGrpSpPr>
          <p:cNvPr id="23562" name="Group 24"/>
          <p:cNvGrpSpPr>
            <a:grpSpLocks/>
          </p:cNvGrpSpPr>
          <p:nvPr/>
        </p:nvGrpSpPr>
        <p:grpSpPr bwMode="auto">
          <a:xfrm>
            <a:off x="381000" y="3095625"/>
            <a:ext cx="7162800" cy="1654175"/>
            <a:chOff x="240" y="1950"/>
            <a:chExt cx="4512" cy="1042"/>
          </a:xfrm>
        </p:grpSpPr>
        <p:sp>
          <p:nvSpPr>
            <p:cNvPr id="23569" name="Text Box 7"/>
            <p:cNvSpPr txBox="1">
              <a:spLocks noChangeArrowheads="1"/>
            </p:cNvSpPr>
            <p:nvPr/>
          </p:nvSpPr>
          <p:spPr bwMode="auto">
            <a:xfrm>
              <a:off x="240" y="1950"/>
              <a:ext cx="9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Ex:</a:t>
              </a:r>
            </a:p>
          </p:txBody>
        </p:sp>
        <p:graphicFrame>
          <p:nvGraphicFramePr>
            <p:cNvPr id="23559" name="Object 1029"/>
            <p:cNvGraphicFramePr>
              <a:graphicFrameLocks noChangeAspect="1"/>
            </p:cNvGraphicFramePr>
            <p:nvPr/>
          </p:nvGraphicFramePr>
          <p:xfrm>
            <a:off x="588" y="2160"/>
            <a:ext cx="1400" cy="832"/>
          </p:xfrm>
          <a:graphic>
            <a:graphicData uri="http://schemas.openxmlformats.org/presentationml/2006/ole">
              <mc:AlternateContent xmlns:mc="http://schemas.openxmlformats.org/markup-compatibility/2006">
                <mc:Choice xmlns:v="urn:schemas-microsoft-com:vml" Requires="v">
                  <p:oleObj spid="_x0000_s179285" name="Equation" r:id="rId3" imgW="2222280" imgH="1320480" progId="Equation.3">
                    <p:embed/>
                  </p:oleObj>
                </mc:Choice>
                <mc:Fallback>
                  <p:oleObj name="Equation" r:id="rId3" imgW="2222280" imgH="1320480" progId="Equation.3">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 y="2160"/>
                          <a:ext cx="1400" cy="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0" name="Text Box 9"/>
            <p:cNvSpPr txBox="1">
              <a:spLocks noChangeArrowheads="1"/>
            </p:cNvSpPr>
            <p:nvPr/>
          </p:nvSpPr>
          <p:spPr bwMode="auto">
            <a:xfrm>
              <a:off x="1985" y="2400"/>
              <a:ext cx="27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is symmetric, find</a:t>
              </a:r>
              <a:r>
                <a:rPr lang="zh-TW" altLang="en-US">
                  <a:solidFill>
                    <a:schemeClr val="tx1"/>
                  </a:solidFill>
                  <a:ea typeface="標楷體" pitchFamily="65" charset="-120"/>
                </a:rPr>
                <a:t> </a:t>
              </a:r>
              <a:r>
                <a:rPr lang="en-US" altLang="zh-TW" i="1">
                  <a:solidFill>
                    <a:schemeClr val="tx1"/>
                  </a:solidFill>
                  <a:ea typeface="標楷體" pitchFamily="65" charset="-120"/>
                </a:rPr>
                <a:t>a</a:t>
              </a:r>
              <a:r>
                <a:rPr lang="en-US" altLang="zh-TW">
                  <a:solidFill>
                    <a:schemeClr val="tx1"/>
                  </a:solidFill>
                  <a:ea typeface="標楷體" pitchFamily="65" charset="-120"/>
                </a:rPr>
                <a:t>, </a:t>
              </a:r>
              <a:r>
                <a:rPr lang="en-US" altLang="zh-TW" i="1">
                  <a:solidFill>
                    <a:schemeClr val="tx1"/>
                  </a:solidFill>
                  <a:ea typeface="標楷體" pitchFamily="65" charset="-120"/>
                </a:rPr>
                <a:t>b</a:t>
              </a:r>
              <a:r>
                <a:rPr lang="en-US" altLang="zh-TW">
                  <a:solidFill>
                    <a:schemeClr val="tx1"/>
                  </a:solidFill>
                  <a:ea typeface="標楷體" pitchFamily="65" charset="-120"/>
                </a:rPr>
                <a:t>, </a:t>
              </a:r>
              <a:r>
                <a:rPr lang="en-US" altLang="zh-TW" i="1">
                  <a:solidFill>
                    <a:schemeClr val="tx1"/>
                  </a:solidFill>
                  <a:ea typeface="標楷體" pitchFamily="65" charset="-120"/>
                </a:rPr>
                <a:t>c</a:t>
              </a:r>
              <a:r>
                <a:rPr lang="en-US" altLang="zh-TW">
                  <a:solidFill>
                    <a:schemeClr val="tx1"/>
                  </a:solidFill>
                  <a:ea typeface="標楷體" pitchFamily="65" charset="-120"/>
                </a:rPr>
                <a:t>?</a:t>
              </a:r>
            </a:p>
          </p:txBody>
        </p:sp>
      </p:grpSp>
      <p:sp>
        <p:nvSpPr>
          <p:cNvPr id="23563" name="Text Box 6"/>
          <p:cNvSpPr txBox="1">
            <a:spLocks noChangeArrowheads="1"/>
          </p:cNvSpPr>
          <p:nvPr/>
        </p:nvSpPr>
        <p:spPr bwMode="auto">
          <a:xfrm>
            <a:off x="800100" y="2447925"/>
            <a:ext cx="722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A square matrix </a:t>
            </a:r>
            <a:r>
              <a:rPr lang="en-US" altLang="zh-TW" i="1">
                <a:solidFill>
                  <a:schemeClr val="tx1"/>
                </a:solidFill>
                <a:ea typeface="標楷體" pitchFamily="65" charset="-120"/>
              </a:rPr>
              <a:t>A</a:t>
            </a:r>
            <a:r>
              <a:rPr lang="en-US" altLang="zh-TW">
                <a:solidFill>
                  <a:schemeClr val="tx1"/>
                </a:solidFill>
                <a:ea typeface="標楷體" pitchFamily="65" charset="-120"/>
              </a:rPr>
              <a:t> is skew-symmetric if </a:t>
            </a:r>
            <a:r>
              <a:rPr lang="zh-TW" altLang="en-US">
                <a:solidFill>
                  <a:schemeClr val="tx1"/>
                </a:solidFill>
                <a:ea typeface="標楷體" pitchFamily="65" charset="-120"/>
              </a:rPr>
              <a:t> </a:t>
            </a:r>
            <a:r>
              <a:rPr lang="en-US" altLang="zh-TW" i="1">
                <a:solidFill>
                  <a:schemeClr val="tx1"/>
                </a:solidFill>
                <a:ea typeface="標楷體" pitchFamily="65" charset="-120"/>
              </a:rPr>
              <a:t>A</a:t>
            </a:r>
            <a:r>
              <a:rPr lang="en-US" altLang="zh-TW" i="1" baseline="30000">
                <a:solidFill>
                  <a:schemeClr val="tx1"/>
                </a:solidFill>
                <a:ea typeface="標楷體" pitchFamily="65" charset="-120"/>
              </a:rPr>
              <a:t>T</a:t>
            </a:r>
            <a:r>
              <a:rPr lang="en-US" altLang="zh-TW" i="1">
                <a:solidFill>
                  <a:schemeClr val="tx1"/>
                </a:solidFill>
                <a:ea typeface="標楷體" pitchFamily="65" charset="-120"/>
              </a:rPr>
              <a:t> = </a:t>
            </a:r>
            <a:r>
              <a:rPr lang="en-US" altLang="zh-TW" i="1">
                <a:solidFill>
                  <a:schemeClr val="tx1"/>
                </a:solidFill>
                <a:cs typeface="Times New Roman" pitchFamily="18" charset="0"/>
              </a:rPr>
              <a:t>–</a:t>
            </a:r>
            <a:r>
              <a:rPr lang="en-US" altLang="zh-TW" i="1">
                <a:solidFill>
                  <a:schemeClr val="tx1"/>
                </a:solidFill>
                <a:ea typeface="標楷體" pitchFamily="65" charset="-120"/>
              </a:rPr>
              <a:t>A</a:t>
            </a:r>
            <a:endParaRPr lang="en-US" altLang="zh-TW">
              <a:solidFill>
                <a:schemeClr val="tx1"/>
              </a:solidFill>
              <a:ea typeface="標楷體" pitchFamily="65" charset="-120"/>
            </a:endParaRPr>
          </a:p>
        </p:txBody>
      </p:sp>
      <p:sp>
        <p:nvSpPr>
          <p:cNvPr id="23564" name="Text Box 12"/>
          <p:cNvSpPr txBox="1">
            <a:spLocks noChangeArrowheads="1"/>
          </p:cNvSpPr>
          <p:nvPr/>
        </p:nvSpPr>
        <p:spPr bwMode="auto">
          <a:xfrm>
            <a:off x="381000" y="1917700"/>
            <a:ext cx="576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Skew-symmetric matrix (</a:t>
            </a:r>
            <a:r>
              <a:rPr lang="en-US" altLang="en-US">
                <a:ea typeface="標楷體" pitchFamily="65" charset="-120"/>
              </a:rPr>
              <a:t>反對稱矩陣</a:t>
            </a:r>
            <a:r>
              <a:rPr lang="en-US" altLang="zh-TW">
                <a:ea typeface="標楷體" pitchFamily="65" charset="-120"/>
              </a:rPr>
              <a:t>):</a:t>
            </a:r>
            <a:endParaRPr lang="zh-TW" altLang="en-US">
              <a:ea typeface="標楷體" pitchFamily="65" charset="-120"/>
            </a:endParaRPr>
          </a:p>
        </p:txBody>
      </p:sp>
      <p:grpSp>
        <p:nvGrpSpPr>
          <p:cNvPr id="23565" name="Group 19"/>
          <p:cNvGrpSpPr>
            <a:grpSpLocks/>
          </p:cNvGrpSpPr>
          <p:nvPr/>
        </p:nvGrpSpPr>
        <p:grpSpPr bwMode="auto">
          <a:xfrm>
            <a:off x="457200" y="4648200"/>
            <a:ext cx="4826000" cy="1625600"/>
            <a:chOff x="288" y="2928"/>
            <a:chExt cx="3040" cy="1024"/>
          </a:xfrm>
        </p:grpSpPr>
        <p:sp>
          <p:nvSpPr>
            <p:cNvPr id="23568" name="Text Box 10"/>
            <p:cNvSpPr txBox="1">
              <a:spLocks noChangeArrowheads="1"/>
            </p:cNvSpPr>
            <p:nvPr/>
          </p:nvSpPr>
          <p:spPr bwMode="auto">
            <a:xfrm>
              <a:off x="288" y="2928"/>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23557" name="Object 1027"/>
            <p:cNvGraphicFramePr>
              <a:graphicFrameLocks noChangeAspect="1"/>
            </p:cNvGraphicFramePr>
            <p:nvPr/>
          </p:nvGraphicFramePr>
          <p:xfrm>
            <a:off x="816" y="3104"/>
            <a:ext cx="1160" cy="832"/>
          </p:xfrm>
          <a:graphic>
            <a:graphicData uri="http://schemas.openxmlformats.org/presentationml/2006/ole">
              <mc:AlternateContent xmlns:mc="http://schemas.openxmlformats.org/markup-compatibility/2006">
                <mc:Choice xmlns:v="urn:schemas-microsoft-com:vml" Requires="v">
                  <p:oleObj spid="_x0000_s179286" name="方程式" r:id="rId5" imgW="1841400" imgH="1320480" progId="Equation.3">
                    <p:embed/>
                  </p:oleObj>
                </mc:Choice>
                <mc:Fallback>
                  <p:oleObj name="方程式" r:id="rId5" imgW="1841400" imgH="1320480" progId="Equation.3">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3104"/>
                          <a:ext cx="1160" cy="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1028"/>
            <p:cNvGraphicFramePr>
              <a:graphicFrameLocks noChangeAspect="1"/>
            </p:cNvGraphicFramePr>
            <p:nvPr/>
          </p:nvGraphicFramePr>
          <p:xfrm>
            <a:off x="2064" y="3120"/>
            <a:ext cx="1264" cy="832"/>
          </p:xfrm>
          <a:graphic>
            <a:graphicData uri="http://schemas.openxmlformats.org/presentationml/2006/ole">
              <mc:AlternateContent xmlns:mc="http://schemas.openxmlformats.org/markup-compatibility/2006">
                <mc:Choice xmlns:v="urn:schemas-microsoft-com:vml" Requires="v">
                  <p:oleObj spid="_x0000_s179287" name="方程式" r:id="rId7" imgW="2006280" imgH="1320480" progId="Equation.3">
                    <p:embed/>
                  </p:oleObj>
                </mc:Choice>
                <mc:Fallback>
                  <p:oleObj name="方程式" r:id="rId7" imgW="2006280" imgH="1320480" progId="Equation.3">
                    <p:embed/>
                    <p:pic>
                      <p:nvPicPr>
                        <p:cNvPr id="0" name="Object 1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3120"/>
                          <a:ext cx="1264" cy="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566" name="Group 20"/>
          <p:cNvGrpSpPr>
            <a:grpSpLocks/>
          </p:cNvGrpSpPr>
          <p:nvPr/>
        </p:nvGrpSpPr>
        <p:grpSpPr bwMode="auto">
          <a:xfrm>
            <a:off x="5638800" y="5181600"/>
            <a:ext cx="2511425" cy="838200"/>
            <a:chOff x="3552" y="3264"/>
            <a:chExt cx="1582" cy="528"/>
          </a:xfrm>
        </p:grpSpPr>
        <p:graphicFrame>
          <p:nvGraphicFramePr>
            <p:cNvPr id="23554" name="Object 1024"/>
            <p:cNvGraphicFramePr>
              <a:graphicFrameLocks noChangeAspect="1"/>
            </p:cNvGraphicFramePr>
            <p:nvPr/>
          </p:nvGraphicFramePr>
          <p:xfrm>
            <a:off x="3792" y="3536"/>
            <a:ext cx="1342" cy="256"/>
          </p:xfrm>
          <a:graphic>
            <a:graphicData uri="http://schemas.openxmlformats.org/presentationml/2006/ole">
              <mc:AlternateContent xmlns:mc="http://schemas.openxmlformats.org/markup-compatibility/2006">
                <mc:Choice xmlns:v="urn:schemas-microsoft-com:vml" Requires="v">
                  <p:oleObj spid="_x0000_s179288" name="Equation" r:id="rId9" imgW="1066680" imgH="203040" progId="Equation.3">
                    <p:embed/>
                  </p:oleObj>
                </mc:Choice>
                <mc:Fallback>
                  <p:oleObj name="Equation" r:id="rId9" imgW="1066680" imgH="203040" progId="Equation.3">
                    <p:embed/>
                    <p:pic>
                      <p:nvPicPr>
                        <p:cNvPr id="0" name="Object 10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 y="3536"/>
                          <a:ext cx="1342"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5" name="Object 1025"/>
            <p:cNvGraphicFramePr>
              <a:graphicFrameLocks noChangeAspect="1"/>
            </p:cNvGraphicFramePr>
            <p:nvPr/>
          </p:nvGraphicFramePr>
          <p:xfrm>
            <a:off x="3552" y="3264"/>
            <a:ext cx="552" cy="208"/>
          </p:xfrm>
          <a:graphic>
            <a:graphicData uri="http://schemas.openxmlformats.org/presentationml/2006/ole">
              <mc:AlternateContent xmlns:mc="http://schemas.openxmlformats.org/markup-compatibility/2006">
                <mc:Choice xmlns:v="urn:schemas-microsoft-com:vml" Requires="v">
                  <p:oleObj spid="_x0000_s179289" name="方程式" r:id="rId11" imgW="876240" imgH="330120" progId="Equation.3">
                    <p:embed/>
                  </p:oleObj>
                </mc:Choice>
                <mc:Fallback>
                  <p:oleObj name="方程式" r:id="rId11" imgW="876240" imgH="330120" progId="Equation.3">
                    <p:embed/>
                    <p:pic>
                      <p:nvPicPr>
                        <p:cNvPr id="0" name="Object 10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 y="3264"/>
                          <a:ext cx="55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1026"/>
            <p:cNvGraphicFramePr>
              <a:graphicFrameLocks noChangeAspect="1"/>
            </p:cNvGraphicFramePr>
            <p:nvPr/>
          </p:nvGraphicFramePr>
          <p:xfrm>
            <a:off x="3552" y="3584"/>
            <a:ext cx="208" cy="144"/>
          </p:xfrm>
          <a:graphic>
            <a:graphicData uri="http://schemas.openxmlformats.org/presentationml/2006/ole">
              <mc:AlternateContent xmlns:mc="http://schemas.openxmlformats.org/markup-compatibility/2006">
                <mc:Choice xmlns:v="urn:schemas-microsoft-com:vml" Requires="v">
                  <p:oleObj spid="_x0000_s179290" name="方程式" r:id="rId13" imgW="330120" imgH="228600" progId="Equation.3">
                    <p:embed/>
                  </p:oleObj>
                </mc:Choice>
                <mc:Fallback>
                  <p:oleObj name="方程式" r:id="rId13" imgW="330120" imgH="228600" progId="Equation.3">
                    <p:embed/>
                    <p:pic>
                      <p:nvPicPr>
                        <p:cNvPr id="0" name="Object 10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2" y="3584"/>
                          <a:ext cx="208"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7" name="Text Box 21"/>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Symmetric matrix (</a:t>
            </a:r>
            <a:r>
              <a:rPr lang="en-US" altLang="en-US">
                <a:ea typeface="標楷體" pitchFamily="65" charset="-120"/>
              </a:rPr>
              <a:t>對稱矩陣</a:t>
            </a:r>
            <a:r>
              <a:rPr lang="en-US" altLang="zh-TW">
                <a:ea typeface="標楷體" pitchFamily="65" charset="-120"/>
              </a:rPr>
              <a:t>):</a:t>
            </a:r>
            <a:endParaRPr lang="zh-TW" altLang="en-US">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5A7BF89-A39E-4E8F-883B-15D97E7EE021}" type="slidenum">
              <a:rPr kumimoji="0" lang="en-US" altLang="zh-TW" sz="1400" smtClean="0">
                <a:solidFill>
                  <a:schemeClr val="bg2"/>
                </a:solidFill>
              </a:rPr>
              <a:pPr eaLnBrk="1" hangingPunct="1"/>
              <a:t>27</a:t>
            </a:fld>
            <a:endParaRPr kumimoji="0" lang="en-US" altLang="zh-TW" sz="1400">
              <a:solidFill>
                <a:schemeClr val="bg2"/>
              </a:solidFill>
            </a:endParaRPr>
          </a:p>
        </p:txBody>
      </p:sp>
      <p:graphicFrame>
        <p:nvGraphicFramePr>
          <p:cNvPr id="24578" name="Object 5"/>
          <p:cNvGraphicFramePr>
            <a:graphicFrameLocks noChangeAspect="1"/>
          </p:cNvGraphicFramePr>
          <p:nvPr/>
        </p:nvGraphicFramePr>
        <p:xfrm>
          <a:off x="933450" y="1219200"/>
          <a:ext cx="2222500" cy="1320800"/>
        </p:xfrm>
        <a:graphic>
          <a:graphicData uri="http://schemas.openxmlformats.org/presentationml/2006/ole">
            <mc:AlternateContent xmlns:mc="http://schemas.openxmlformats.org/markup-compatibility/2006">
              <mc:Choice xmlns:v="urn:schemas-microsoft-com:vml" Requires="v">
                <p:oleObj spid="_x0000_s186478" name="Equation" r:id="rId3" imgW="2222280" imgH="1320480" progId="Equation.3">
                  <p:embed/>
                </p:oleObj>
              </mc:Choice>
              <mc:Fallback>
                <p:oleObj name="Equation" r:id="rId3" imgW="2222280" imgH="1320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1219200"/>
                        <a:ext cx="22225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7" name="Text Box 6"/>
          <p:cNvSpPr txBox="1">
            <a:spLocks noChangeArrowheads="1"/>
          </p:cNvSpPr>
          <p:nvPr/>
        </p:nvSpPr>
        <p:spPr bwMode="auto">
          <a:xfrm>
            <a:off x="3200400" y="1600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is a skew-symmetric, find</a:t>
            </a:r>
            <a:r>
              <a:rPr lang="zh-TW" altLang="en-US">
                <a:solidFill>
                  <a:schemeClr val="tx1"/>
                </a:solidFill>
                <a:ea typeface="標楷體" pitchFamily="65" charset="-120"/>
              </a:rPr>
              <a:t> </a:t>
            </a:r>
            <a:r>
              <a:rPr lang="en-US" altLang="zh-TW" i="1">
                <a:solidFill>
                  <a:schemeClr val="tx1"/>
                </a:solidFill>
                <a:ea typeface="標楷體" pitchFamily="65" charset="-120"/>
              </a:rPr>
              <a:t>a</a:t>
            </a:r>
            <a:r>
              <a:rPr lang="en-US" altLang="zh-TW">
                <a:solidFill>
                  <a:schemeClr val="tx1"/>
                </a:solidFill>
                <a:ea typeface="標楷體" pitchFamily="65" charset="-120"/>
              </a:rPr>
              <a:t>, </a:t>
            </a:r>
            <a:r>
              <a:rPr lang="en-US" altLang="zh-TW" i="1">
                <a:solidFill>
                  <a:schemeClr val="tx1"/>
                </a:solidFill>
                <a:ea typeface="標楷體" pitchFamily="65" charset="-120"/>
              </a:rPr>
              <a:t>b</a:t>
            </a:r>
            <a:r>
              <a:rPr lang="en-US" altLang="zh-TW">
                <a:solidFill>
                  <a:schemeClr val="tx1"/>
                </a:solidFill>
                <a:ea typeface="標楷體" pitchFamily="65" charset="-120"/>
              </a:rPr>
              <a:t>, </a:t>
            </a:r>
            <a:r>
              <a:rPr lang="en-US" altLang="zh-TW" i="1">
                <a:solidFill>
                  <a:schemeClr val="tx1"/>
                </a:solidFill>
                <a:ea typeface="標楷體" pitchFamily="65" charset="-120"/>
              </a:rPr>
              <a:t>c</a:t>
            </a:r>
            <a:r>
              <a:rPr lang="en-US" altLang="zh-TW">
                <a:solidFill>
                  <a:schemeClr val="tx1"/>
                </a:solidFill>
                <a:ea typeface="標楷體" pitchFamily="65" charset="-120"/>
              </a:rPr>
              <a:t>?</a:t>
            </a:r>
          </a:p>
        </p:txBody>
      </p:sp>
      <p:grpSp>
        <p:nvGrpSpPr>
          <p:cNvPr id="24588" name="Group 18"/>
          <p:cNvGrpSpPr>
            <a:grpSpLocks/>
          </p:cNvGrpSpPr>
          <p:nvPr/>
        </p:nvGrpSpPr>
        <p:grpSpPr bwMode="auto">
          <a:xfrm>
            <a:off x="381000" y="4875213"/>
            <a:ext cx="4548188" cy="463550"/>
            <a:chOff x="240" y="2976"/>
            <a:chExt cx="2865" cy="292"/>
          </a:xfrm>
        </p:grpSpPr>
        <p:sp>
          <p:nvSpPr>
            <p:cNvPr id="24596" name="Text Box 9"/>
            <p:cNvSpPr txBox="1">
              <a:spLocks noChangeArrowheads="1"/>
            </p:cNvSpPr>
            <p:nvPr/>
          </p:nvSpPr>
          <p:spPr bwMode="auto">
            <a:xfrm>
              <a:off x="240" y="2976"/>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Note:</a:t>
              </a:r>
            </a:p>
          </p:txBody>
        </p:sp>
        <p:graphicFrame>
          <p:nvGraphicFramePr>
            <p:cNvPr id="24585" name="Object 10"/>
            <p:cNvGraphicFramePr>
              <a:graphicFrameLocks noChangeAspect="1"/>
            </p:cNvGraphicFramePr>
            <p:nvPr/>
          </p:nvGraphicFramePr>
          <p:xfrm>
            <a:off x="960" y="3012"/>
            <a:ext cx="352" cy="208"/>
          </p:xfrm>
          <a:graphic>
            <a:graphicData uri="http://schemas.openxmlformats.org/presentationml/2006/ole">
              <mc:AlternateContent xmlns:mc="http://schemas.openxmlformats.org/markup-compatibility/2006">
                <mc:Choice xmlns:v="urn:schemas-microsoft-com:vml" Requires="v">
                  <p:oleObj spid="_x0000_s186479" name="方程式" r:id="rId5" imgW="558720" imgH="330120" progId="Equation.3">
                    <p:embed/>
                  </p:oleObj>
                </mc:Choice>
                <mc:Fallback>
                  <p:oleObj name="方程式" r:id="rId5" imgW="558720" imgH="33012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3012"/>
                          <a:ext cx="35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7" name="Text Box 11"/>
            <p:cNvSpPr txBox="1">
              <a:spLocks noChangeArrowheads="1"/>
            </p:cNvSpPr>
            <p:nvPr/>
          </p:nvSpPr>
          <p:spPr bwMode="auto">
            <a:xfrm>
              <a:off x="1344" y="2977"/>
              <a:ext cx="17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must be symmetric</a:t>
              </a:r>
            </a:p>
          </p:txBody>
        </p:sp>
      </p:grpSp>
      <p:grpSp>
        <p:nvGrpSpPr>
          <p:cNvPr id="24589" name="Group 24"/>
          <p:cNvGrpSpPr>
            <a:grpSpLocks/>
          </p:cNvGrpSpPr>
          <p:nvPr/>
        </p:nvGrpSpPr>
        <p:grpSpPr bwMode="auto">
          <a:xfrm>
            <a:off x="609600" y="5486400"/>
            <a:ext cx="4111625" cy="965200"/>
            <a:chOff x="384" y="3456"/>
            <a:chExt cx="2590" cy="608"/>
          </a:xfrm>
        </p:grpSpPr>
        <p:sp>
          <p:nvSpPr>
            <p:cNvPr id="24595" name="Text Box 12"/>
            <p:cNvSpPr txBox="1">
              <a:spLocks noChangeArrowheads="1"/>
            </p:cNvSpPr>
            <p:nvPr/>
          </p:nvSpPr>
          <p:spPr bwMode="auto">
            <a:xfrm>
              <a:off x="384" y="345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err="1">
                  <a:ea typeface="標楷體" pitchFamily="65" charset="-120"/>
                </a:rPr>
                <a:t>Pf</a:t>
              </a:r>
              <a:r>
                <a:rPr lang="en-US" altLang="zh-TW" dirty="0">
                  <a:ea typeface="標楷體" pitchFamily="65" charset="-120"/>
                </a:rPr>
                <a:t>:</a:t>
              </a:r>
            </a:p>
          </p:txBody>
        </p:sp>
        <p:graphicFrame>
          <p:nvGraphicFramePr>
            <p:cNvPr id="24584" name="Object 13"/>
            <p:cNvGraphicFramePr>
              <a:graphicFrameLocks noChangeAspect="1"/>
            </p:cNvGraphicFramePr>
            <p:nvPr/>
          </p:nvGraphicFramePr>
          <p:xfrm>
            <a:off x="960" y="3504"/>
            <a:ext cx="2014" cy="560"/>
          </p:xfrm>
          <a:graphic>
            <a:graphicData uri="http://schemas.openxmlformats.org/presentationml/2006/ole">
              <mc:AlternateContent xmlns:mc="http://schemas.openxmlformats.org/markup-compatibility/2006">
                <mc:Choice xmlns:v="urn:schemas-microsoft-com:vml" Requires="v">
                  <p:oleObj spid="_x0000_s186480" name="Equation" r:id="rId7" imgW="3174840" imgH="888840" progId="Equation.3">
                    <p:embed/>
                  </p:oleObj>
                </mc:Choice>
                <mc:Fallback>
                  <p:oleObj name="Equation" r:id="rId7" imgW="3174840" imgH="8888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3504"/>
                          <a:ext cx="2014"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590" name="Text Box 7"/>
          <p:cNvSpPr txBox="1">
            <a:spLocks noChangeArrowheads="1"/>
          </p:cNvSpPr>
          <p:nvPr/>
        </p:nvSpPr>
        <p:spPr bwMode="auto">
          <a:xfrm>
            <a:off x="533400" y="24384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24579" name="Object 14"/>
          <p:cNvGraphicFramePr>
            <a:graphicFrameLocks noChangeAspect="1"/>
          </p:cNvGraphicFramePr>
          <p:nvPr/>
        </p:nvGraphicFramePr>
        <p:xfrm>
          <a:off x="914400" y="2819400"/>
          <a:ext cx="1676400" cy="1117600"/>
        </p:xfrm>
        <a:graphic>
          <a:graphicData uri="http://schemas.openxmlformats.org/presentationml/2006/ole">
            <mc:AlternateContent xmlns:mc="http://schemas.openxmlformats.org/markup-compatibility/2006">
              <mc:Choice xmlns:v="urn:schemas-microsoft-com:vml" Requires="v">
                <p:oleObj spid="_x0000_s186481" name="Equation" r:id="rId9" imgW="838080" imgH="558720" progId="Equation.3">
                  <p:embed/>
                </p:oleObj>
              </mc:Choice>
              <mc:Fallback>
                <p:oleObj name="Equation" r:id="rId9" imgW="838080" imgH="55872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819400"/>
                        <a:ext cx="16764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15"/>
          <p:cNvGraphicFramePr>
            <a:graphicFrameLocks noChangeAspect="1"/>
          </p:cNvGraphicFramePr>
          <p:nvPr/>
        </p:nvGraphicFramePr>
        <p:xfrm>
          <a:off x="3276600" y="2743200"/>
          <a:ext cx="2882900" cy="1320800"/>
        </p:xfrm>
        <a:graphic>
          <a:graphicData uri="http://schemas.openxmlformats.org/presentationml/2006/ole">
            <mc:AlternateContent xmlns:mc="http://schemas.openxmlformats.org/markup-compatibility/2006">
              <mc:Choice xmlns:v="urn:schemas-microsoft-com:vml" Requires="v">
                <p:oleObj spid="_x0000_s186482" name="方程式" r:id="rId11" imgW="2882880" imgH="1320480" progId="Equation.3">
                  <p:embed/>
                </p:oleObj>
              </mc:Choice>
              <mc:Fallback>
                <p:oleObj name="方程式" r:id="rId11" imgW="2882880" imgH="132048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8829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91" name="Group 21"/>
          <p:cNvGrpSpPr>
            <a:grpSpLocks/>
          </p:cNvGrpSpPr>
          <p:nvPr/>
        </p:nvGrpSpPr>
        <p:grpSpPr bwMode="auto">
          <a:xfrm>
            <a:off x="914400" y="4267200"/>
            <a:ext cx="4330700" cy="406400"/>
            <a:chOff x="576" y="2688"/>
            <a:chExt cx="2728" cy="256"/>
          </a:xfrm>
        </p:grpSpPr>
        <p:graphicFrame>
          <p:nvGraphicFramePr>
            <p:cNvPr id="24581" name="Object 16"/>
            <p:cNvGraphicFramePr>
              <a:graphicFrameLocks noChangeAspect="1"/>
            </p:cNvGraphicFramePr>
            <p:nvPr/>
          </p:nvGraphicFramePr>
          <p:xfrm>
            <a:off x="576" y="2688"/>
            <a:ext cx="664" cy="208"/>
          </p:xfrm>
          <a:graphic>
            <a:graphicData uri="http://schemas.openxmlformats.org/presentationml/2006/ole">
              <mc:AlternateContent xmlns:mc="http://schemas.openxmlformats.org/markup-compatibility/2006">
                <mc:Choice xmlns:v="urn:schemas-microsoft-com:vml" Requires="v">
                  <p:oleObj spid="_x0000_s186483" name="方程式" r:id="rId13" imgW="1054080" imgH="330120" progId="Equation.3">
                    <p:embed/>
                  </p:oleObj>
                </mc:Choice>
                <mc:Fallback>
                  <p:oleObj name="方程式" r:id="rId13" imgW="1054080" imgH="33012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 y="2688"/>
                          <a:ext cx="664"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94" name="Group 19"/>
            <p:cNvGrpSpPr>
              <a:grpSpLocks/>
            </p:cNvGrpSpPr>
            <p:nvPr/>
          </p:nvGrpSpPr>
          <p:grpSpPr bwMode="auto">
            <a:xfrm>
              <a:off x="1344" y="2688"/>
              <a:ext cx="1960" cy="256"/>
              <a:chOff x="2064" y="2663"/>
              <a:chExt cx="1960" cy="256"/>
            </a:xfrm>
          </p:grpSpPr>
          <p:graphicFrame>
            <p:nvGraphicFramePr>
              <p:cNvPr id="24582" name="Object 8"/>
              <p:cNvGraphicFramePr>
                <a:graphicFrameLocks noChangeAspect="1"/>
              </p:cNvGraphicFramePr>
              <p:nvPr/>
            </p:nvGraphicFramePr>
            <p:xfrm>
              <a:off x="2360" y="2663"/>
              <a:ext cx="1664" cy="256"/>
            </p:xfrm>
            <a:graphic>
              <a:graphicData uri="http://schemas.openxmlformats.org/presentationml/2006/ole">
                <mc:AlternateContent xmlns:mc="http://schemas.openxmlformats.org/markup-compatibility/2006">
                  <mc:Choice xmlns:v="urn:schemas-microsoft-com:vml" Requires="v">
                    <p:oleObj spid="_x0000_s186484" name="Equation" r:id="rId15" imgW="1320480" imgH="203040" progId="Equation.3">
                      <p:embed/>
                    </p:oleObj>
                  </mc:Choice>
                  <mc:Fallback>
                    <p:oleObj name="Equation" r:id="rId15" imgW="1320480" imgH="20304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0" y="2663"/>
                            <a:ext cx="166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3" name="Object 17"/>
              <p:cNvGraphicFramePr>
                <a:graphicFrameLocks noChangeAspect="1"/>
              </p:cNvGraphicFramePr>
              <p:nvPr/>
            </p:nvGraphicFramePr>
            <p:xfrm>
              <a:off x="2064" y="2736"/>
              <a:ext cx="208" cy="144"/>
            </p:xfrm>
            <a:graphic>
              <a:graphicData uri="http://schemas.openxmlformats.org/presentationml/2006/ole">
                <mc:AlternateContent xmlns:mc="http://schemas.openxmlformats.org/markup-compatibility/2006">
                  <mc:Choice xmlns:v="urn:schemas-microsoft-com:vml" Requires="v">
                    <p:oleObj spid="_x0000_s186485" name="方程式" r:id="rId17" imgW="330120" imgH="228600" progId="Equation.3">
                      <p:embed/>
                    </p:oleObj>
                  </mc:Choice>
                  <mc:Fallback>
                    <p:oleObj name="方程式" r:id="rId17" imgW="330120" imgH="228600"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4" y="2736"/>
                            <a:ext cx="208"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4592" name="Text Box 23"/>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Ex:</a:t>
            </a:r>
          </a:p>
        </p:txBody>
      </p:sp>
      <p:sp>
        <p:nvSpPr>
          <p:cNvPr id="24593" name="矩形 12"/>
          <p:cNvSpPr>
            <a:spLocks noChangeArrowheads="1"/>
          </p:cNvSpPr>
          <p:nvPr/>
        </p:nvSpPr>
        <p:spPr bwMode="auto">
          <a:xfrm>
            <a:off x="4714874" y="4929188"/>
            <a:ext cx="410559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9875" indent="-269875">
              <a:buFont typeface="Wingdings" pitchFamily="2" charset="2"/>
              <a:buNone/>
            </a:pPr>
            <a:r>
              <a:rPr lang="en-US" altLang="zh-TW" sz="1800" dirty="0">
                <a:solidFill>
                  <a:srgbClr val="0000FF"/>
                </a:solidFill>
                <a:ea typeface="標楷體" pitchFamily="65" charset="-120"/>
              </a:rPr>
              <a:t>※ The matrix </a:t>
            </a:r>
            <a:r>
              <a:rPr lang="en-US" altLang="zh-TW" sz="1800" i="1" dirty="0">
                <a:solidFill>
                  <a:srgbClr val="0000FF"/>
                </a:solidFill>
                <a:ea typeface="標楷體" pitchFamily="65" charset="-120"/>
              </a:rPr>
              <a:t>A</a:t>
            </a:r>
            <a:r>
              <a:rPr lang="en-US" altLang="zh-TW" sz="1800" dirty="0">
                <a:solidFill>
                  <a:srgbClr val="0000FF"/>
                </a:solidFill>
                <a:ea typeface="標楷體" pitchFamily="65" charset="-120"/>
              </a:rPr>
              <a:t> could be with any size, i.e., it is not necessary for </a:t>
            </a:r>
            <a:r>
              <a:rPr lang="en-US" altLang="zh-TW" sz="1800" i="1" dirty="0">
                <a:solidFill>
                  <a:srgbClr val="0000FF"/>
                </a:solidFill>
                <a:ea typeface="標楷體" pitchFamily="65" charset="-120"/>
              </a:rPr>
              <a:t>A</a:t>
            </a:r>
            <a:r>
              <a:rPr lang="en-US" altLang="zh-TW" sz="1800" dirty="0">
                <a:solidFill>
                  <a:srgbClr val="0000FF"/>
                </a:solidFill>
                <a:ea typeface="標楷體" pitchFamily="65" charset="-120"/>
              </a:rPr>
              <a:t> to be a square matrix.</a:t>
            </a:r>
          </a:p>
          <a:p>
            <a:pPr marL="269875" indent="-269875">
              <a:buFont typeface="Wingdings" pitchFamily="2" charset="2"/>
              <a:buNone/>
            </a:pPr>
            <a:r>
              <a:rPr lang="en-US" altLang="zh-TW" sz="1800" dirty="0">
                <a:solidFill>
                  <a:srgbClr val="0000FF"/>
                </a:solidFill>
                <a:ea typeface="標楷體" pitchFamily="65" charset="-120"/>
              </a:rPr>
              <a:t>※ However, </a:t>
            </a:r>
            <a:r>
              <a:rPr lang="en-US" altLang="zh-TW" sz="1800" i="1" dirty="0">
                <a:solidFill>
                  <a:srgbClr val="0000FF"/>
                </a:solidFill>
                <a:ea typeface="標楷體" pitchFamily="65" charset="-120"/>
              </a:rPr>
              <a:t>AA</a:t>
            </a:r>
            <a:r>
              <a:rPr lang="en-US" altLang="zh-TW" sz="1800" i="1" baseline="30000" dirty="0">
                <a:solidFill>
                  <a:srgbClr val="0000FF"/>
                </a:solidFill>
                <a:ea typeface="標楷體" pitchFamily="65" charset="-120"/>
              </a:rPr>
              <a:t>T</a:t>
            </a:r>
            <a:r>
              <a:rPr lang="en-US" altLang="zh-TW" sz="1800" dirty="0">
                <a:solidFill>
                  <a:srgbClr val="0000FF"/>
                </a:solidFill>
                <a:ea typeface="標楷體" pitchFamily="65" charset="-120"/>
              </a:rPr>
              <a:t> must generate a square matrix.</a:t>
            </a:r>
            <a:endParaRPr lang="zh-TW" altLang="en-US" sz="1800" dirty="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9E4D838B-A6C8-4839-AA5A-91571126A473}" type="slidenum">
              <a:rPr kumimoji="0" lang="en-US" altLang="zh-TW" sz="1400" smtClean="0">
                <a:solidFill>
                  <a:schemeClr val="bg2"/>
                </a:solidFill>
              </a:rPr>
              <a:pPr eaLnBrk="1" hangingPunct="1"/>
              <a:t>28</a:t>
            </a:fld>
            <a:endParaRPr kumimoji="0" lang="en-US" altLang="zh-TW" sz="1400">
              <a:solidFill>
                <a:schemeClr val="bg2"/>
              </a:solidFill>
            </a:endParaRPr>
          </a:p>
        </p:txBody>
      </p:sp>
      <p:sp>
        <p:nvSpPr>
          <p:cNvPr id="25609" name="Text Box 5"/>
          <p:cNvSpPr txBox="1">
            <a:spLocks noChangeArrowheads="1"/>
          </p:cNvSpPr>
          <p:nvPr/>
        </p:nvSpPr>
        <p:spPr bwMode="auto">
          <a:xfrm>
            <a:off x="838200" y="304380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i="1">
                <a:solidFill>
                  <a:schemeClr val="tx1"/>
                </a:solidFill>
                <a:ea typeface="標楷體" pitchFamily="65" charset="-120"/>
              </a:rPr>
              <a:t>ab</a:t>
            </a:r>
            <a:r>
              <a:rPr lang="en-US" altLang="zh-TW">
                <a:solidFill>
                  <a:schemeClr val="tx1"/>
                </a:solidFill>
                <a:ea typeface="標楷體" pitchFamily="65" charset="-120"/>
              </a:rPr>
              <a:t> = </a:t>
            </a:r>
            <a:r>
              <a:rPr lang="en-US" altLang="zh-TW" i="1">
                <a:solidFill>
                  <a:schemeClr val="tx1"/>
                </a:solidFill>
                <a:ea typeface="標楷體" pitchFamily="65" charset="-120"/>
              </a:rPr>
              <a:t>ba</a:t>
            </a:r>
          </a:p>
        </p:txBody>
      </p:sp>
      <p:sp>
        <p:nvSpPr>
          <p:cNvPr id="25610" name="Text Box 6"/>
          <p:cNvSpPr txBox="1">
            <a:spLocks noChangeArrowheads="1"/>
          </p:cNvSpPr>
          <p:nvPr/>
        </p:nvSpPr>
        <p:spPr bwMode="auto">
          <a:xfrm>
            <a:off x="1979613" y="3089846"/>
            <a:ext cx="675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en-US" sz="2000" dirty="0">
                <a:solidFill>
                  <a:srgbClr val="0000FF"/>
                </a:solidFill>
                <a:ea typeface="標楷體" pitchFamily="65" charset="-120"/>
              </a:rPr>
              <a:t>(</a:t>
            </a:r>
            <a:r>
              <a:rPr lang="en-US" altLang="zh-TW" sz="2000" dirty="0">
                <a:solidFill>
                  <a:srgbClr val="0000FF"/>
                </a:solidFill>
                <a:ea typeface="標楷體" pitchFamily="65" charset="-120"/>
              </a:rPr>
              <a:t>Commutative property</a:t>
            </a:r>
            <a:r>
              <a:rPr lang="zh-TW" altLang="en-US" sz="2000" dirty="0">
                <a:solidFill>
                  <a:srgbClr val="0000FF"/>
                </a:solidFill>
                <a:ea typeface="標楷體" pitchFamily="65" charset="-120"/>
              </a:rPr>
              <a:t> </a:t>
            </a:r>
            <a:r>
              <a:rPr lang="en-US" altLang="zh-TW" sz="2000" dirty="0">
                <a:solidFill>
                  <a:srgbClr val="0000FF"/>
                </a:solidFill>
                <a:ea typeface="標楷體" pitchFamily="65" charset="-120"/>
              </a:rPr>
              <a:t>of real-number multiplication)</a:t>
            </a:r>
          </a:p>
        </p:txBody>
      </p:sp>
      <p:graphicFrame>
        <p:nvGraphicFramePr>
          <p:cNvPr id="25602" name="Object 1024"/>
          <p:cNvGraphicFramePr>
            <a:graphicFrameLocks noChangeAspect="1"/>
          </p:cNvGraphicFramePr>
          <p:nvPr>
            <p:extLst>
              <p:ext uri="{D42A27DB-BD31-4B8C-83A1-F6EECF244321}">
                <p14:modId xmlns:p14="http://schemas.microsoft.com/office/powerpoint/2010/main" val="153958795"/>
              </p:ext>
            </p:extLst>
          </p:nvPr>
        </p:nvGraphicFramePr>
        <p:xfrm>
          <a:off x="819150" y="5180394"/>
          <a:ext cx="6678613" cy="406400"/>
        </p:xfrm>
        <a:graphic>
          <a:graphicData uri="http://schemas.openxmlformats.org/presentationml/2006/ole">
            <mc:AlternateContent xmlns:mc="http://schemas.openxmlformats.org/markup-compatibility/2006">
              <mc:Choice xmlns:v="urn:schemas-microsoft-com:vml" Requires="v">
                <p:oleObj spid="_x0000_s180313" name="Equation" r:id="rId3" imgW="3340080" imgH="203040" progId="Equation.DSMT4">
                  <p:embed/>
                </p:oleObj>
              </mc:Choice>
              <mc:Fallback>
                <p:oleObj name="Equation" r:id="rId3" imgW="3340080" imgH="203040" progId="Equation.DSMT4">
                  <p:embed/>
                  <p:pic>
                    <p:nvPicPr>
                      <p:cNvPr id="0" name="Object 1024"/>
                      <p:cNvPicPr>
                        <a:picLocks noChangeAspect="1" noChangeArrowheads="1"/>
                      </p:cNvPicPr>
                      <p:nvPr/>
                    </p:nvPicPr>
                    <p:blipFill>
                      <a:blip r:embed="rId4"/>
                      <a:srcRect/>
                      <a:stretch>
                        <a:fillRect/>
                      </a:stretch>
                    </p:blipFill>
                    <p:spPr bwMode="auto">
                      <a:xfrm>
                        <a:off x="819150" y="5180394"/>
                        <a:ext cx="66786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1025"/>
          <p:cNvGraphicFramePr>
            <a:graphicFrameLocks noChangeAspect="1"/>
          </p:cNvGraphicFramePr>
          <p:nvPr>
            <p:extLst>
              <p:ext uri="{D42A27DB-BD31-4B8C-83A1-F6EECF244321}">
                <p14:modId xmlns:p14="http://schemas.microsoft.com/office/powerpoint/2010/main" val="838305186"/>
              </p:ext>
            </p:extLst>
          </p:nvPr>
        </p:nvGraphicFramePr>
        <p:xfrm>
          <a:off x="825500" y="6064631"/>
          <a:ext cx="5688013" cy="457200"/>
        </p:xfrm>
        <a:graphic>
          <a:graphicData uri="http://schemas.openxmlformats.org/presentationml/2006/ole">
            <mc:AlternateContent xmlns:mc="http://schemas.openxmlformats.org/markup-compatibility/2006">
              <mc:Choice xmlns:v="urn:schemas-microsoft-com:vml" Requires="v">
                <p:oleObj spid="_x0000_s180314" name="Equation" r:id="rId5" imgW="2844720" imgH="228600" progId="Equation.DSMT4">
                  <p:embed/>
                </p:oleObj>
              </mc:Choice>
              <mc:Fallback>
                <p:oleObj name="Equation" r:id="rId5" imgW="2844720" imgH="228600" progId="Equation.DSMT4">
                  <p:embed/>
                  <p:pic>
                    <p:nvPicPr>
                      <p:cNvPr id="0" name="Object 1025"/>
                      <p:cNvPicPr>
                        <a:picLocks noChangeAspect="1" noChangeArrowheads="1"/>
                      </p:cNvPicPr>
                      <p:nvPr/>
                    </p:nvPicPr>
                    <p:blipFill>
                      <a:blip r:embed="rId6"/>
                      <a:srcRect/>
                      <a:stretch>
                        <a:fillRect/>
                      </a:stretch>
                    </p:blipFill>
                    <p:spPr bwMode="auto">
                      <a:xfrm>
                        <a:off x="825500" y="6064631"/>
                        <a:ext cx="568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1026"/>
          <p:cNvGraphicFramePr>
            <a:graphicFrameLocks noChangeAspect="1"/>
          </p:cNvGraphicFramePr>
          <p:nvPr>
            <p:extLst>
              <p:ext uri="{D42A27DB-BD31-4B8C-83A1-F6EECF244321}">
                <p14:modId xmlns:p14="http://schemas.microsoft.com/office/powerpoint/2010/main" val="818719695"/>
              </p:ext>
            </p:extLst>
          </p:nvPr>
        </p:nvGraphicFramePr>
        <p:xfrm>
          <a:off x="825500" y="5596319"/>
          <a:ext cx="5965825" cy="457200"/>
        </p:xfrm>
        <a:graphic>
          <a:graphicData uri="http://schemas.openxmlformats.org/presentationml/2006/ole">
            <mc:AlternateContent xmlns:mc="http://schemas.openxmlformats.org/markup-compatibility/2006">
              <mc:Choice xmlns:v="urn:schemas-microsoft-com:vml" Requires="v">
                <p:oleObj spid="_x0000_s180315" name="Equation" r:id="rId7" imgW="2984400" imgH="228600" progId="Equation.DSMT4">
                  <p:embed/>
                </p:oleObj>
              </mc:Choice>
              <mc:Fallback>
                <p:oleObj name="Equation" r:id="rId7" imgW="2984400" imgH="228600" progId="Equation.DSMT4">
                  <p:embed/>
                  <p:pic>
                    <p:nvPicPr>
                      <p:cNvPr id="0" name="Object 1026"/>
                      <p:cNvPicPr>
                        <a:picLocks noChangeAspect="1" noChangeArrowheads="1"/>
                      </p:cNvPicPr>
                      <p:nvPr/>
                    </p:nvPicPr>
                    <p:blipFill>
                      <a:blip r:embed="rId8"/>
                      <a:srcRect/>
                      <a:stretch>
                        <a:fillRect/>
                      </a:stretch>
                    </p:blipFill>
                    <p:spPr bwMode="auto">
                      <a:xfrm>
                        <a:off x="825500" y="5596319"/>
                        <a:ext cx="5965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1" name="Text Box 19"/>
          <p:cNvSpPr txBox="1">
            <a:spLocks noChangeArrowheads="1"/>
          </p:cNvSpPr>
          <p:nvPr/>
        </p:nvSpPr>
        <p:spPr bwMode="auto">
          <a:xfrm>
            <a:off x="6781800" y="5596319"/>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zh-TW" altLang="en-US" sz="1800">
                <a:ea typeface="標楷體" pitchFamily="65" charset="-120"/>
              </a:rPr>
              <a:t>(</a:t>
            </a:r>
            <a:r>
              <a:rPr lang="en-US" altLang="zh-TW" sz="1800">
                <a:ea typeface="標楷體" pitchFamily="65" charset="-120"/>
              </a:rPr>
              <a:t>Sizes are not the same)</a:t>
            </a:r>
          </a:p>
        </p:txBody>
      </p:sp>
      <p:sp>
        <p:nvSpPr>
          <p:cNvPr id="25612" name="Text Box 22"/>
          <p:cNvSpPr txBox="1">
            <a:spLocks noChangeArrowheads="1"/>
          </p:cNvSpPr>
          <p:nvPr/>
        </p:nvSpPr>
        <p:spPr bwMode="auto">
          <a:xfrm>
            <a:off x="1285875" y="6444044"/>
            <a:ext cx="5950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zh-TW" altLang="en-US" sz="1800" dirty="0">
                <a:ea typeface="標楷體" pitchFamily="65" charset="-120"/>
              </a:rPr>
              <a:t>(</a:t>
            </a:r>
            <a:r>
              <a:rPr lang="en-US" altLang="zh-TW" sz="1800" dirty="0">
                <a:ea typeface="標楷體" pitchFamily="65" charset="-120"/>
              </a:rPr>
              <a:t>Sizes are the same, but resulting matrices may not be equal)</a:t>
            </a:r>
            <a:endParaRPr lang="zh-TW" altLang="en-US" dirty="0">
              <a:ea typeface="標楷體" pitchFamily="65" charset="-120"/>
            </a:endParaRPr>
          </a:p>
        </p:txBody>
      </p:sp>
      <p:sp>
        <p:nvSpPr>
          <p:cNvPr id="25613" name="Text Box 24"/>
          <p:cNvSpPr txBox="1">
            <a:spLocks noChangeArrowheads="1"/>
          </p:cNvSpPr>
          <p:nvPr/>
        </p:nvSpPr>
        <p:spPr bwMode="auto">
          <a:xfrm>
            <a:off x="381000" y="2705671"/>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Real number:</a:t>
            </a:r>
          </a:p>
        </p:txBody>
      </p:sp>
      <p:sp>
        <p:nvSpPr>
          <p:cNvPr id="25614" name="Text Box 7"/>
          <p:cNvSpPr txBox="1">
            <a:spLocks noChangeArrowheads="1"/>
          </p:cNvSpPr>
          <p:nvPr/>
        </p:nvSpPr>
        <p:spPr bwMode="auto">
          <a:xfrm>
            <a:off x="381000" y="3637821"/>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Matrix:</a:t>
            </a:r>
          </a:p>
        </p:txBody>
      </p:sp>
      <p:graphicFrame>
        <p:nvGraphicFramePr>
          <p:cNvPr id="25605" name="Object 1027"/>
          <p:cNvGraphicFramePr>
            <a:graphicFrameLocks noChangeAspect="1"/>
          </p:cNvGraphicFramePr>
          <p:nvPr>
            <p:extLst>
              <p:ext uri="{D42A27DB-BD31-4B8C-83A1-F6EECF244321}">
                <p14:modId xmlns:p14="http://schemas.microsoft.com/office/powerpoint/2010/main" val="1472581326"/>
              </p:ext>
            </p:extLst>
          </p:nvPr>
        </p:nvGraphicFramePr>
        <p:xfrm>
          <a:off x="987425" y="4171221"/>
          <a:ext cx="1130300" cy="266700"/>
        </p:xfrm>
        <a:graphic>
          <a:graphicData uri="http://schemas.openxmlformats.org/presentationml/2006/ole">
            <mc:AlternateContent xmlns:mc="http://schemas.openxmlformats.org/markup-compatibility/2006">
              <mc:Choice xmlns:v="urn:schemas-microsoft-com:vml" Requires="v">
                <p:oleObj spid="_x0000_s180316" name="方程式" r:id="rId9" imgW="1130040" imgH="266400" progId="Equation.3">
                  <p:embed/>
                </p:oleObj>
              </mc:Choice>
              <mc:Fallback>
                <p:oleObj name="方程式" r:id="rId9" imgW="1130040" imgH="26640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425" y="4171221"/>
                        <a:ext cx="1130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1028"/>
          <p:cNvGraphicFramePr>
            <a:graphicFrameLocks noChangeAspect="1"/>
          </p:cNvGraphicFramePr>
          <p:nvPr>
            <p:extLst>
              <p:ext uri="{D42A27DB-BD31-4B8C-83A1-F6EECF244321}">
                <p14:modId xmlns:p14="http://schemas.microsoft.com/office/powerpoint/2010/main" val="421366150"/>
              </p:ext>
            </p:extLst>
          </p:nvPr>
        </p:nvGraphicFramePr>
        <p:xfrm>
          <a:off x="914400" y="4489623"/>
          <a:ext cx="623888" cy="133350"/>
        </p:xfrm>
        <a:graphic>
          <a:graphicData uri="http://schemas.openxmlformats.org/presentationml/2006/ole">
            <mc:AlternateContent xmlns:mc="http://schemas.openxmlformats.org/markup-compatibility/2006">
              <mc:Choice xmlns:v="urn:schemas-microsoft-com:vml" Requires="v">
                <p:oleObj spid="_x0000_s180317" name="Equation" r:id="rId11" imgW="1307880" imgH="279360" progId="Equation.DSMT4">
                  <p:embed/>
                </p:oleObj>
              </mc:Choice>
              <mc:Fallback>
                <p:oleObj name="Equation" r:id="rId11" imgW="1307880" imgH="27936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4489623"/>
                        <a:ext cx="623888" cy="13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5" name="Text Box 25"/>
          <p:cNvSpPr txBox="1">
            <a:spLocks noChangeArrowheads="1"/>
          </p:cNvSpPr>
          <p:nvPr/>
        </p:nvSpPr>
        <p:spPr bwMode="auto">
          <a:xfrm>
            <a:off x="685800" y="4629531"/>
            <a:ext cx="338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dirty="0">
                <a:solidFill>
                  <a:schemeClr val="tx1"/>
                </a:solidFill>
              </a:rPr>
              <a:t>Three possibilities for </a:t>
            </a:r>
            <a:r>
              <a:rPr lang="en-US" altLang="zh-TW" i="1" dirty="0">
                <a:solidFill>
                  <a:schemeClr val="tx1"/>
                </a:solidFill>
              </a:rPr>
              <a:t>BA</a:t>
            </a:r>
            <a:r>
              <a:rPr lang="en-US" altLang="zh-TW" dirty="0">
                <a:solidFill>
                  <a:schemeClr val="tx1"/>
                </a:solidFill>
              </a:rPr>
              <a:t>:</a:t>
            </a:r>
          </a:p>
        </p:txBody>
      </p:sp>
      <p:graphicFrame>
        <p:nvGraphicFramePr>
          <p:cNvPr id="25607" name="Object 1030"/>
          <p:cNvGraphicFramePr>
            <a:graphicFrameLocks/>
          </p:cNvGraphicFramePr>
          <p:nvPr>
            <p:extLst>
              <p:ext uri="{D42A27DB-BD31-4B8C-83A1-F6EECF244321}">
                <p14:modId xmlns:p14="http://schemas.microsoft.com/office/powerpoint/2010/main" val="1485757163"/>
              </p:ext>
            </p:extLst>
          </p:nvPr>
        </p:nvGraphicFramePr>
        <p:xfrm>
          <a:off x="1630363" y="4488036"/>
          <a:ext cx="641350" cy="165100"/>
        </p:xfrm>
        <a:graphic>
          <a:graphicData uri="http://schemas.openxmlformats.org/presentationml/2006/ole">
            <mc:AlternateContent xmlns:mc="http://schemas.openxmlformats.org/markup-compatibility/2006">
              <mc:Choice xmlns:v="urn:schemas-microsoft-com:vml" Requires="v">
                <p:oleObj spid="_x0000_s180318" name="Equation" r:id="rId13" imgW="711000" imgH="164880" progId="Equation.DSMT4">
                  <p:embed/>
                </p:oleObj>
              </mc:Choice>
              <mc:Fallback>
                <p:oleObj name="Equation" r:id="rId13" imgW="711000" imgH="164880" progId="Equation.DSMT4">
                  <p:embed/>
                  <p:pic>
                    <p:nvPicPr>
                      <p:cNvPr id="0" name="Object 103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0363" y="4488036"/>
                        <a:ext cx="6413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6" name="Text Box 24"/>
          <p:cNvSpPr txBox="1">
            <a:spLocks noChangeArrowheads="1"/>
          </p:cNvSpPr>
          <p:nvPr/>
        </p:nvSpPr>
        <p:spPr bwMode="auto">
          <a:xfrm>
            <a:off x="357188" y="785813"/>
            <a:ext cx="8286750" cy="16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marL="174625" indent="-174625" eaLnBrk="1" hangingPunct="1">
              <a:lnSpc>
                <a:spcPct val="110000"/>
              </a:lnSpc>
              <a:buClr>
                <a:schemeClr val="tx1"/>
              </a:buClr>
              <a:buSzPct val="40000"/>
            </a:pPr>
            <a:r>
              <a:rPr lang="en-US" altLang="zh-TW" dirty="0">
                <a:solidFill>
                  <a:schemeClr val="tx1"/>
                </a:solidFill>
                <a:ea typeface="標楷體" pitchFamily="65" charset="-120"/>
              </a:rPr>
              <a:t>Before finishing this section, two properties are discussed, which hold for real numbers, but not for matrices: the first is the </a:t>
            </a:r>
            <a:r>
              <a:rPr lang="en-US" altLang="zh-TW" dirty="0">
                <a:solidFill>
                  <a:srgbClr val="FF0000"/>
                </a:solidFill>
                <a:ea typeface="標楷體" pitchFamily="65" charset="-120"/>
              </a:rPr>
              <a:t>commutative property of matrix multiplication</a:t>
            </a:r>
            <a:r>
              <a:rPr lang="en-US" altLang="zh-TW" dirty="0">
                <a:solidFill>
                  <a:schemeClr val="tx1"/>
                </a:solidFill>
                <a:ea typeface="標楷體" pitchFamily="65" charset="-120"/>
              </a:rPr>
              <a:t> and the second is the </a:t>
            </a:r>
            <a:r>
              <a:rPr lang="en-US" altLang="zh-TW" dirty="0">
                <a:solidFill>
                  <a:srgbClr val="FF0000"/>
                </a:solidFill>
                <a:ea typeface="標楷體" pitchFamily="65" charset="-120"/>
              </a:rPr>
              <a:t>cancellation property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44DF263C-0201-4523-A1AD-D495BE1DAC15}" type="slidenum">
              <a:rPr kumimoji="0" lang="en-US" altLang="zh-TW" sz="1400" smtClean="0">
                <a:solidFill>
                  <a:schemeClr val="bg2"/>
                </a:solidFill>
              </a:rPr>
              <a:pPr eaLnBrk="1" hangingPunct="1"/>
              <a:t>29</a:t>
            </a:fld>
            <a:endParaRPr kumimoji="0" lang="en-US" altLang="zh-TW" sz="1400">
              <a:solidFill>
                <a:schemeClr val="bg2"/>
              </a:solidFill>
            </a:endParaRPr>
          </a:p>
        </p:txBody>
      </p:sp>
      <p:graphicFrame>
        <p:nvGraphicFramePr>
          <p:cNvPr id="26626" name="Object 0"/>
          <p:cNvGraphicFramePr>
            <a:graphicFrameLocks noChangeAspect="1"/>
          </p:cNvGraphicFramePr>
          <p:nvPr/>
        </p:nvGraphicFramePr>
        <p:xfrm>
          <a:off x="1562100" y="1828800"/>
          <a:ext cx="1570038" cy="833438"/>
        </p:xfrm>
        <a:graphic>
          <a:graphicData uri="http://schemas.openxmlformats.org/presentationml/2006/ole">
            <mc:AlternateContent xmlns:mc="http://schemas.openxmlformats.org/markup-compatibility/2006">
              <mc:Choice xmlns:v="urn:schemas-microsoft-com:vml" Requires="v">
                <p:oleObj spid="_x0000_s151107" name="方程式" r:id="rId3" imgW="1562040" imgH="838080" progId="Equation.3">
                  <p:embed/>
                </p:oleObj>
              </mc:Choice>
              <mc:Fallback>
                <p:oleObj name="方程式" r:id="rId3" imgW="1562040" imgH="8380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828800"/>
                        <a:ext cx="15700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1"/>
          <p:cNvGraphicFramePr>
            <a:graphicFrameLocks noChangeAspect="1"/>
          </p:cNvGraphicFramePr>
          <p:nvPr/>
        </p:nvGraphicFramePr>
        <p:xfrm>
          <a:off x="4443413" y="1828800"/>
          <a:ext cx="1568450" cy="831850"/>
        </p:xfrm>
        <a:graphic>
          <a:graphicData uri="http://schemas.openxmlformats.org/presentationml/2006/ole">
            <mc:AlternateContent xmlns:mc="http://schemas.openxmlformats.org/markup-compatibility/2006">
              <mc:Choice xmlns:v="urn:schemas-microsoft-com:vml" Requires="v">
                <p:oleObj spid="_x0000_s151108" name="方程式" r:id="rId5" imgW="1562040" imgH="838080" progId="Equation.3">
                  <p:embed/>
                </p:oleObj>
              </mc:Choice>
              <mc:Fallback>
                <p:oleObj name="方程式" r:id="rId5" imgW="1562040" imgH="8380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413" y="1828800"/>
                        <a:ext cx="15684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2" name="Rectangle 10"/>
          <p:cNvSpPr>
            <a:spLocks noChangeArrowheads="1"/>
          </p:cNvSpPr>
          <p:nvPr/>
        </p:nvSpPr>
        <p:spPr bwMode="auto">
          <a:xfrm>
            <a:off x="490538" y="2667000"/>
            <a:ext cx="957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p>
            <a:pPr>
              <a:spcBef>
                <a:spcPct val="0"/>
              </a:spcBef>
              <a:buSzTx/>
              <a:buFontTx/>
              <a:buNone/>
            </a:pPr>
            <a:r>
              <a:rPr lang="en-US" altLang="zh-TW" dirty="0">
                <a:ea typeface="標楷體" pitchFamily="65" charset="-120"/>
              </a:rPr>
              <a:t>Sol:</a:t>
            </a:r>
            <a:endParaRPr lang="en-US" altLang="zh-TW" dirty="0"/>
          </a:p>
        </p:txBody>
      </p:sp>
      <p:graphicFrame>
        <p:nvGraphicFramePr>
          <p:cNvPr id="26628" name="Object 2"/>
          <p:cNvGraphicFramePr>
            <a:graphicFrameLocks noChangeAspect="1"/>
          </p:cNvGraphicFramePr>
          <p:nvPr/>
        </p:nvGraphicFramePr>
        <p:xfrm>
          <a:off x="914400" y="3048000"/>
          <a:ext cx="4159250" cy="838200"/>
        </p:xfrm>
        <a:graphic>
          <a:graphicData uri="http://schemas.openxmlformats.org/presentationml/2006/ole">
            <mc:AlternateContent xmlns:mc="http://schemas.openxmlformats.org/markup-compatibility/2006">
              <mc:Choice xmlns:v="urn:schemas-microsoft-com:vml" Requires="v">
                <p:oleObj spid="_x0000_s151109" name="方程式" r:id="rId7" imgW="4165560" imgH="838080" progId="Equation.3">
                  <p:embed/>
                </p:oleObj>
              </mc:Choice>
              <mc:Fallback>
                <p:oleObj name="方程式" r:id="rId7" imgW="4165560" imgH="83808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048000"/>
                        <a:ext cx="4159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3"/>
          <p:cNvGraphicFramePr>
            <a:graphicFrameLocks noChangeAspect="1"/>
          </p:cNvGraphicFramePr>
          <p:nvPr/>
        </p:nvGraphicFramePr>
        <p:xfrm>
          <a:off x="900113" y="5516563"/>
          <a:ext cx="1130300" cy="263525"/>
        </p:xfrm>
        <a:graphic>
          <a:graphicData uri="http://schemas.openxmlformats.org/presentationml/2006/ole">
            <mc:AlternateContent xmlns:mc="http://schemas.openxmlformats.org/markup-compatibility/2006">
              <mc:Choice xmlns:v="urn:schemas-microsoft-com:vml" Requires="v">
                <p:oleObj spid="_x0000_s151110" name="方程式" r:id="rId9" imgW="1130040" imgH="266400" progId="Equation.3">
                  <p:embed/>
                </p:oleObj>
              </mc:Choice>
              <mc:Fallback>
                <p:oleObj name="方程式" r:id="rId9" imgW="1130040" imgH="2664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5516563"/>
                        <a:ext cx="11303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4"/>
          <p:cNvGraphicFramePr>
            <a:graphicFrameLocks noChangeAspect="1"/>
          </p:cNvGraphicFramePr>
          <p:nvPr/>
        </p:nvGraphicFramePr>
        <p:xfrm>
          <a:off x="914400" y="4154488"/>
          <a:ext cx="4121150" cy="838200"/>
        </p:xfrm>
        <a:graphic>
          <a:graphicData uri="http://schemas.openxmlformats.org/presentationml/2006/ole">
            <mc:AlternateContent xmlns:mc="http://schemas.openxmlformats.org/markup-compatibility/2006">
              <mc:Choice xmlns:v="urn:schemas-microsoft-com:vml" Requires="v">
                <p:oleObj spid="_x0000_s151111" name="方程式" r:id="rId11" imgW="4127400" imgH="838080" progId="Equation.3">
                  <p:embed/>
                </p:oleObj>
              </mc:Choice>
              <mc:Fallback>
                <p:oleObj name="方程式" r:id="rId11" imgW="4127400" imgH="83808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4154488"/>
                        <a:ext cx="41211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3" name="Text Box 16"/>
          <p:cNvSpPr txBox="1">
            <a:spLocks noChangeArrowheads="1"/>
          </p:cNvSpPr>
          <p:nvPr/>
        </p:nvSpPr>
        <p:spPr bwMode="auto">
          <a:xfrm>
            <a:off x="381000" y="914400"/>
            <a:ext cx="829545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latin typeface="+mn-lt"/>
                <a:ea typeface="標楷體" pitchFamily="65" charset="-120"/>
              </a:rPr>
              <a:t>Ex 4</a:t>
            </a:r>
            <a:r>
              <a:rPr lang="zh-TW" altLang="en-US" dirty="0">
                <a:latin typeface="+mn-lt"/>
              </a:rPr>
              <a:t>:</a:t>
            </a:r>
            <a:endParaRPr lang="zh-TW" altLang="en-US" dirty="0">
              <a:latin typeface="+mn-lt"/>
              <a:ea typeface="標楷體" pitchFamily="65" charset="-120"/>
            </a:endParaRPr>
          </a:p>
          <a:p>
            <a:pPr eaLnBrk="1" hangingPunct="1">
              <a:lnSpc>
                <a:spcPct val="80000"/>
              </a:lnSpc>
              <a:buClr>
                <a:schemeClr val="tx1"/>
              </a:buClr>
              <a:buSzPct val="40000"/>
              <a:buFont typeface="Wingdings" pitchFamily="2" charset="2"/>
              <a:buNone/>
            </a:pPr>
            <a:r>
              <a:rPr lang="zh-TW" altLang="en-US" dirty="0">
                <a:solidFill>
                  <a:schemeClr val="tx1"/>
                </a:solidFill>
                <a:ea typeface="標楷體" pitchFamily="65" charset="-120"/>
              </a:rPr>
              <a:t>      </a:t>
            </a:r>
            <a:r>
              <a:rPr lang="en-US" altLang="zh-TW">
                <a:solidFill>
                  <a:schemeClr val="tx1"/>
                </a:solidFill>
                <a:ea typeface="標楷體" pitchFamily="65" charset="-120"/>
              </a:rPr>
              <a:t>Show </a:t>
            </a:r>
            <a:r>
              <a:rPr lang="en-US" altLang="zh-TW" dirty="0">
                <a:solidFill>
                  <a:schemeClr val="tx1"/>
                </a:solidFill>
                <a:ea typeface="標楷體" pitchFamily="65" charset="-120"/>
              </a:rPr>
              <a:t>that</a:t>
            </a:r>
            <a:r>
              <a:rPr lang="zh-TW" altLang="en-US" dirty="0">
                <a:solidFill>
                  <a:schemeClr val="tx1"/>
                </a:solidFill>
                <a:ea typeface="標楷體" pitchFamily="65" charset="-120"/>
              </a:rPr>
              <a:t> </a:t>
            </a:r>
            <a:r>
              <a:rPr lang="en-US" altLang="zh-TW" i="1" dirty="0">
                <a:solidFill>
                  <a:schemeClr val="tx1"/>
                </a:solidFill>
                <a:ea typeface="標楷體" pitchFamily="65" charset="-120"/>
              </a:rPr>
              <a:t>AB </a:t>
            </a:r>
            <a:r>
              <a:rPr lang="en-US" altLang="zh-TW" dirty="0">
                <a:solidFill>
                  <a:schemeClr val="tx1"/>
                </a:solidFill>
                <a:ea typeface="標楷體" pitchFamily="65" charset="-120"/>
              </a:rPr>
              <a:t>and</a:t>
            </a:r>
            <a:r>
              <a:rPr lang="zh-TW" altLang="en-US" dirty="0">
                <a:solidFill>
                  <a:schemeClr val="tx1"/>
                </a:solidFill>
                <a:ea typeface="標楷體" pitchFamily="65" charset="-120"/>
              </a:rPr>
              <a:t> </a:t>
            </a:r>
            <a:r>
              <a:rPr lang="en-US" altLang="zh-TW" i="1" dirty="0">
                <a:solidFill>
                  <a:schemeClr val="tx1"/>
                </a:solidFill>
                <a:ea typeface="標楷體" pitchFamily="65" charset="-120"/>
              </a:rPr>
              <a:t>BA </a:t>
            </a:r>
            <a:r>
              <a:rPr lang="en-US" altLang="zh-TW" dirty="0">
                <a:solidFill>
                  <a:schemeClr val="tx1"/>
                </a:solidFill>
                <a:ea typeface="標楷體" pitchFamily="65" charset="-120"/>
              </a:rPr>
              <a:t>are not equal for the following matrices.</a:t>
            </a:r>
          </a:p>
        </p:txBody>
      </p:sp>
      <p:sp>
        <p:nvSpPr>
          <p:cNvPr id="26634" name="Text Box 17"/>
          <p:cNvSpPr txBox="1">
            <a:spLocks noChangeArrowheads="1"/>
          </p:cNvSpPr>
          <p:nvPr/>
        </p:nvSpPr>
        <p:spPr bwMode="auto">
          <a:xfrm>
            <a:off x="3419475" y="1989138"/>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a:solidFill>
                  <a:schemeClr val="tx1"/>
                </a:solidFill>
              </a:rPr>
              <a:t>and</a:t>
            </a:r>
          </a:p>
        </p:txBody>
      </p:sp>
      <p:sp>
        <p:nvSpPr>
          <p:cNvPr id="26635" name="Text Box 18"/>
          <p:cNvSpPr txBox="1">
            <a:spLocks noChangeArrowheads="1"/>
          </p:cNvSpPr>
          <p:nvPr/>
        </p:nvSpPr>
        <p:spPr bwMode="auto">
          <a:xfrm>
            <a:off x="2051050" y="5445125"/>
            <a:ext cx="583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en-US" sz="2000" dirty="0">
                <a:solidFill>
                  <a:srgbClr val="0000FF"/>
                </a:solidFill>
                <a:ea typeface="標楷體" pitchFamily="65" charset="-120"/>
              </a:rPr>
              <a:t>(</a:t>
            </a:r>
            <a:r>
              <a:rPr lang="en-US" altLang="zh-TW" sz="2000" dirty="0">
                <a:solidFill>
                  <a:srgbClr val="0000FF"/>
                </a:solidFill>
                <a:ea typeface="標楷體" pitchFamily="65" charset="-120"/>
              </a:rPr>
              <a:t>Noncommutativity of matrix multiplication)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C7AC1786-B635-4DCA-AE65-D8E4F97B7751}" type="slidenum">
              <a:rPr kumimoji="0" lang="en-US" altLang="zh-TW" sz="1400" smtClean="0">
                <a:solidFill>
                  <a:schemeClr val="bg2"/>
                </a:solidFill>
              </a:rPr>
              <a:pPr eaLnBrk="1" hangingPunct="1"/>
              <a:t>3</a:t>
            </a:fld>
            <a:endParaRPr kumimoji="0" lang="en-US" altLang="zh-TW" sz="1400">
              <a:solidFill>
                <a:schemeClr val="bg2"/>
              </a:solidFill>
            </a:endParaRPr>
          </a:p>
        </p:txBody>
      </p:sp>
      <p:graphicFrame>
        <p:nvGraphicFramePr>
          <p:cNvPr id="2050" name="Object 1024"/>
          <p:cNvGraphicFramePr>
            <a:graphicFrameLocks noChangeAspect="1"/>
          </p:cNvGraphicFramePr>
          <p:nvPr/>
        </p:nvGraphicFramePr>
        <p:xfrm>
          <a:off x="827088" y="2133600"/>
          <a:ext cx="3984625" cy="482600"/>
        </p:xfrm>
        <a:graphic>
          <a:graphicData uri="http://schemas.openxmlformats.org/presentationml/2006/ole">
            <mc:AlternateContent xmlns:mc="http://schemas.openxmlformats.org/markup-compatibility/2006">
              <mc:Choice xmlns:v="urn:schemas-microsoft-com:vml" Requires="v">
                <p:oleObj spid="_x0000_s182325" name="Equation" r:id="rId3" imgW="1993680" imgH="241200" progId="Equation.DSMT4">
                  <p:embed/>
                </p:oleObj>
              </mc:Choice>
              <mc:Fallback>
                <p:oleObj name="Equation" r:id="rId3" imgW="1993680" imgH="2412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133600"/>
                        <a:ext cx="39846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Text Box 9"/>
          <p:cNvSpPr txBox="1">
            <a:spLocks noChangeArrowheads="1"/>
          </p:cNvSpPr>
          <p:nvPr/>
        </p:nvSpPr>
        <p:spPr bwMode="auto">
          <a:xfrm>
            <a:off x="381000" y="914400"/>
            <a:ext cx="8439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marL="176213" indent="-176213" eaLnBrk="1" hangingPunct="1">
              <a:buClr>
                <a:schemeClr val="tx1"/>
              </a:buClr>
              <a:buSzPct val="40000"/>
            </a:pPr>
            <a:r>
              <a:rPr lang="zh-TW" altLang="en-US" dirty="0">
                <a:ea typeface="標楷體" pitchFamily="65" charset="-120"/>
              </a:rPr>
              <a:t> </a:t>
            </a:r>
            <a:r>
              <a:rPr lang="en-US" altLang="zh-TW" dirty="0">
                <a:ea typeface="標楷體" pitchFamily="65" charset="-120"/>
              </a:rPr>
              <a:t>Equal matrices: two matrices are equal if they have the same size (</a:t>
            </a:r>
            <a:r>
              <a:rPr lang="en-US" altLang="zh-TW" i="1" dirty="0">
                <a:ea typeface="標楷體" pitchFamily="65" charset="-120"/>
              </a:rPr>
              <a:t>m </a:t>
            </a:r>
            <a:r>
              <a:rPr lang="en-US" altLang="zh-TW" dirty="0">
                <a:ea typeface="標楷體" pitchFamily="65" charset="-120"/>
              </a:rPr>
              <a:t>× </a:t>
            </a:r>
            <a:r>
              <a:rPr lang="en-US" altLang="zh-TW" i="1" dirty="0">
                <a:ea typeface="標楷體" pitchFamily="65" charset="-120"/>
              </a:rPr>
              <a:t>n</a:t>
            </a:r>
            <a:r>
              <a:rPr lang="en-US" altLang="zh-TW" dirty="0">
                <a:ea typeface="標楷體" pitchFamily="65" charset="-120"/>
              </a:rPr>
              <a:t>) and entries corresponding to the same position are equal</a:t>
            </a:r>
          </a:p>
        </p:txBody>
      </p:sp>
      <p:graphicFrame>
        <p:nvGraphicFramePr>
          <p:cNvPr id="2051" name="Object 1025"/>
          <p:cNvGraphicFramePr>
            <a:graphicFrameLocks noChangeAspect="1"/>
          </p:cNvGraphicFramePr>
          <p:nvPr>
            <p:extLst>
              <p:ext uri="{D42A27DB-BD31-4B8C-83A1-F6EECF244321}">
                <p14:modId xmlns:p14="http://schemas.microsoft.com/office/powerpoint/2010/main" val="3517948254"/>
              </p:ext>
            </p:extLst>
          </p:nvPr>
        </p:nvGraphicFramePr>
        <p:xfrm>
          <a:off x="763588" y="2730500"/>
          <a:ext cx="6627812" cy="482600"/>
        </p:xfrm>
        <a:graphic>
          <a:graphicData uri="http://schemas.openxmlformats.org/presentationml/2006/ole">
            <mc:AlternateContent xmlns:mc="http://schemas.openxmlformats.org/markup-compatibility/2006">
              <mc:Choice xmlns:v="urn:schemas-microsoft-com:vml" Requires="v">
                <p:oleObj spid="_x0000_s182326" name="Equation" r:id="rId5" imgW="3314520" imgH="241200" progId="Equation.DSMT4">
                  <p:embed/>
                </p:oleObj>
              </mc:Choice>
              <mc:Fallback>
                <p:oleObj name="Equation" r:id="rId5" imgW="3314520" imgH="2412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2730500"/>
                        <a:ext cx="66278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Text Box 23"/>
          <p:cNvSpPr txBox="1">
            <a:spLocks noChangeArrowheads="1"/>
          </p:cNvSpPr>
          <p:nvPr/>
        </p:nvSpPr>
        <p:spPr bwMode="auto">
          <a:xfrm>
            <a:off x="381000" y="3517900"/>
            <a:ext cx="388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Ex</a:t>
            </a:r>
            <a:r>
              <a:rPr lang="en-US" altLang="zh-TW" dirty="0">
                <a:latin typeface="標楷體" pitchFamily="65" charset="-120"/>
                <a:ea typeface="標楷體" pitchFamily="65" charset="-120"/>
              </a:rPr>
              <a:t>:</a:t>
            </a:r>
            <a:r>
              <a:rPr lang="en-US" altLang="zh-TW" dirty="0">
                <a:ea typeface="標楷體" pitchFamily="65" charset="-120"/>
              </a:rPr>
              <a:t> Equality of matrices</a:t>
            </a:r>
          </a:p>
        </p:txBody>
      </p:sp>
      <p:graphicFrame>
        <p:nvGraphicFramePr>
          <p:cNvPr id="2052" name="Object 1026"/>
          <p:cNvGraphicFramePr>
            <a:graphicFrameLocks noChangeAspect="1"/>
          </p:cNvGraphicFramePr>
          <p:nvPr/>
        </p:nvGraphicFramePr>
        <p:xfrm>
          <a:off x="930275" y="4098925"/>
          <a:ext cx="3683000" cy="838200"/>
        </p:xfrm>
        <a:graphic>
          <a:graphicData uri="http://schemas.openxmlformats.org/presentationml/2006/ole">
            <mc:AlternateContent xmlns:mc="http://schemas.openxmlformats.org/markup-compatibility/2006">
              <mc:Choice xmlns:v="urn:schemas-microsoft-com:vml" Requires="v">
                <p:oleObj spid="_x0000_s182327" name="方程式" r:id="rId7" imgW="3682800" imgH="838080" progId="Equation.3">
                  <p:embed/>
                </p:oleObj>
              </mc:Choice>
              <mc:Fallback>
                <p:oleObj name="方程式" r:id="rId7" imgW="3682800" imgH="83808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275" y="4098925"/>
                        <a:ext cx="3683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027"/>
          <p:cNvGraphicFramePr>
            <a:graphicFrameLocks noChangeAspect="1"/>
          </p:cNvGraphicFramePr>
          <p:nvPr/>
        </p:nvGraphicFramePr>
        <p:xfrm>
          <a:off x="900113" y="5300663"/>
          <a:ext cx="5413375" cy="406400"/>
        </p:xfrm>
        <a:graphic>
          <a:graphicData uri="http://schemas.openxmlformats.org/presentationml/2006/ole">
            <mc:AlternateContent xmlns:mc="http://schemas.openxmlformats.org/markup-compatibility/2006">
              <mc:Choice xmlns:v="urn:schemas-microsoft-com:vml" Requires="v">
                <p:oleObj spid="_x0000_s182328" name="Equation" r:id="rId9" imgW="2705040" imgH="203040" progId="Equation.DSMT4">
                  <p:embed/>
                </p:oleObj>
              </mc:Choice>
              <mc:Fallback>
                <p:oleObj name="Equation" r:id="rId9" imgW="2705040" imgH="20304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5300663"/>
                        <a:ext cx="54133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4ABBD4D4-25A2-4D41-9CF9-AC0893D44780}" type="slidenum">
              <a:rPr kumimoji="0" lang="en-US" altLang="zh-TW" sz="1400" smtClean="0">
                <a:solidFill>
                  <a:schemeClr val="bg2"/>
                </a:solidFill>
              </a:rPr>
              <a:pPr eaLnBrk="1" hangingPunct="1"/>
              <a:t>30</a:t>
            </a:fld>
            <a:endParaRPr kumimoji="0" lang="en-US" altLang="zh-TW" sz="1400">
              <a:solidFill>
                <a:schemeClr val="bg2"/>
              </a:solidFill>
            </a:endParaRPr>
          </a:p>
        </p:txBody>
      </p:sp>
      <p:sp>
        <p:nvSpPr>
          <p:cNvPr id="27652" name="Text Box 2"/>
          <p:cNvSpPr txBox="1">
            <a:spLocks noChangeArrowheads="1"/>
          </p:cNvSpPr>
          <p:nvPr/>
        </p:nvSpPr>
        <p:spPr bwMode="auto">
          <a:xfrm>
            <a:off x="539750" y="764704"/>
            <a:ext cx="8135938" cy="26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20000"/>
              </a:lnSpc>
              <a:buClr>
                <a:schemeClr val="tx1"/>
              </a:buClr>
              <a:buSzPct val="40000"/>
            </a:pPr>
            <a:r>
              <a:rPr lang="zh-TW" altLang="en-US" dirty="0">
                <a:ea typeface="標楷體" pitchFamily="65" charset="-120"/>
              </a:rPr>
              <a:t> </a:t>
            </a:r>
            <a:r>
              <a:rPr lang="en-US" altLang="zh-TW" dirty="0">
                <a:ea typeface="標楷體" pitchFamily="65" charset="-120"/>
              </a:rPr>
              <a:t>Notes:</a:t>
            </a:r>
          </a:p>
          <a:p>
            <a:pPr eaLnBrk="1" hangingPunct="1">
              <a:lnSpc>
                <a:spcPct val="120000"/>
              </a:lnSpc>
              <a:buClr>
                <a:schemeClr val="tx1"/>
              </a:buClr>
              <a:buSzPct val="40000"/>
              <a:buFont typeface="Wingdings" pitchFamily="2" charset="2"/>
              <a:buNone/>
            </a:pPr>
            <a:r>
              <a:rPr lang="en-US" altLang="zh-TW" dirty="0">
                <a:solidFill>
                  <a:schemeClr val="tx1"/>
                </a:solidFill>
                <a:ea typeface="標楷體" pitchFamily="65" charset="-120"/>
              </a:rPr>
              <a:t>    (1) </a:t>
            </a:r>
            <a:r>
              <a:rPr lang="en-US" altLang="zh-TW" i="1" dirty="0">
                <a:solidFill>
                  <a:schemeClr val="tx1"/>
                </a:solidFill>
                <a:ea typeface="標楷體" pitchFamily="65" charset="-120"/>
              </a:rPr>
              <a:t>A</a:t>
            </a:r>
            <a:r>
              <a:rPr lang="en-US" altLang="zh-TW" dirty="0">
                <a:solidFill>
                  <a:schemeClr val="tx1"/>
                </a:solidFill>
                <a:ea typeface="標楷體" pitchFamily="65" charset="-120"/>
              </a:rPr>
              <a:t>+</a:t>
            </a:r>
            <a:r>
              <a:rPr lang="en-US" altLang="zh-TW" i="1" dirty="0">
                <a:solidFill>
                  <a:schemeClr val="tx1"/>
                </a:solidFill>
                <a:ea typeface="標楷體" pitchFamily="65" charset="-120"/>
              </a:rPr>
              <a:t>B </a:t>
            </a:r>
            <a:r>
              <a:rPr lang="en-US" altLang="zh-TW" dirty="0">
                <a:solidFill>
                  <a:schemeClr val="tx1"/>
                </a:solidFill>
                <a:ea typeface="標楷體" pitchFamily="65" charset="-120"/>
              </a:rPr>
              <a:t>= </a:t>
            </a:r>
            <a:r>
              <a:rPr lang="en-US" altLang="zh-TW" i="1" dirty="0">
                <a:solidFill>
                  <a:schemeClr val="tx1"/>
                </a:solidFill>
                <a:ea typeface="標楷體" pitchFamily="65" charset="-120"/>
              </a:rPr>
              <a:t>B</a:t>
            </a:r>
            <a:r>
              <a:rPr lang="en-US" altLang="zh-TW" dirty="0">
                <a:solidFill>
                  <a:schemeClr val="tx1"/>
                </a:solidFill>
                <a:ea typeface="標楷體" pitchFamily="65" charset="-120"/>
              </a:rPr>
              <a:t>+</a:t>
            </a:r>
            <a:r>
              <a:rPr lang="en-US" altLang="zh-TW" i="1" dirty="0">
                <a:solidFill>
                  <a:schemeClr val="tx1"/>
                </a:solidFill>
                <a:ea typeface="標楷體" pitchFamily="65" charset="-120"/>
              </a:rPr>
              <a:t>A</a:t>
            </a:r>
            <a:r>
              <a:rPr lang="en-US" altLang="zh-TW" dirty="0">
                <a:solidFill>
                  <a:schemeClr val="tx1"/>
                </a:solidFill>
                <a:ea typeface="標楷體" pitchFamily="65" charset="-120"/>
              </a:rPr>
              <a:t> (commutative property of matrix addition)</a:t>
            </a:r>
          </a:p>
          <a:p>
            <a:pPr marL="717550" indent="-717550" eaLnBrk="1" hangingPunct="1">
              <a:lnSpc>
                <a:spcPct val="120000"/>
              </a:lnSpc>
              <a:buClr>
                <a:schemeClr val="tx1"/>
              </a:buClr>
              <a:buSzPct val="40000"/>
              <a:buFont typeface="Wingdings" pitchFamily="2" charset="2"/>
              <a:buNone/>
            </a:pPr>
            <a:r>
              <a:rPr lang="en-US" altLang="zh-TW" dirty="0">
                <a:solidFill>
                  <a:schemeClr val="tx1"/>
                </a:solidFill>
                <a:ea typeface="標楷體" pitchFamily="65" charset="-120"/>
              </a:rPr>
              <a:t>    (2)                  (the matrix multiplication is not with the commutative property) </a:t>
            </a:r>
            <a:r>
              <a:rPr lang="en-US" altLang="zh-TW" dirty="0">
                <a:solidFill>
                  <a:srgbClr val="FF0000"/>
                </a:solidFill>
                <a:ea typeface="標楷體" pitchFamily="65" charset="-120"/>
              </a:rPr>
              <a:t>(so the order of matrix multiplication matters)</a:t>
            </a:r>
          </a:p>
        </p:txBody>
      </p:sp>
      <p:graphicFrame>
        <p:nvGraphicFramePr>
          <p:cNvPr id="27650" name="Object 3"/>
          <p:cNvGraphicFramePr>
            <a:graphicFrameLocks noChangeAspect="1"/>
          </p:cNvGraphicFramePr>
          <p:nvPr>
            <p:extLst>
              <p:ext uri="{D42A27DB-BD31-4B8C-83A1-F6EECF244321}">
                <p14:modId xmlns:p14="http://schemas.microsoft.com/office/powerpoint/2010/main" val="2941363316"/>
              </p:ext>
            </p:extLst>
          </p:nvPr>
        </p:nvGraphicFramePr>
        <p:xfrm>
          <a:off x="1384201" y="2155354"/>
          <a:ext cx="1171575" cy="265113"/>
        </p:xfrm>
        <a:graphic>
          <a:graphicData uri="http://schemas.openxmlformats.org/presentationml/2006/ole">
            <mc:AlternateContent xmlns:mc="http://schemas.openxmlformats.org/markup-compatibility/2006">
              <mc:Choice xmlns:v="urn:schemas-microsoft-com:vml" Requires="v">
                <p:oleObj spid="_x0000_s28179" name="方程式" r:id="rId4" imgW="1130040" imgH="266400" progId="Equation.3">
                  <p:embed/>
                </p:oleObj>
              </mc:Choice>
              <mc:Fallback>
                <p:oleObj name="方程式" r:id="rId4" imgW="1130040" imgH="266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201" y="2155354"/>
                        <a:ext cx="1171575"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Rectangle 4"/>
          <p:cNvSpPr>
            <a:spLocks noChangeArrowheads="1"/>
          </p:cNvSpPr>
          <p:nvPr/>
        </p:nvSpPr>
        <p:spPr bwMode="auto">
          <a:xfrm>
            <a:off x="539750" y="2060104"/>
            <a:ext cx="8032750" cy="136842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zh-TW" altLang="en-US"/>
          </a:p>
        </p:txBody>
      </p:sp>
      <p:sp>
        <p:nvSpPr>
          <p:cNvPr id="27654" name="Line 5"/>
          <p:cNvSpPr>
            <a:spLocks noChangeShapeType="1"/>
          </p:cNvSpPr>
          <p:nvPr/>
        </p:nvSpPr>
        <p:spPr bwMode="auto">
          <a:xfrm>
            <a:off x="4499992" y="3428529"/>
            <a:ext cx="0" cy="576263"/>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29703" name="Text Box 6"/>
          <p:cNvSpPr txBox="1">
            <a:spLocks noChangeArrowheads="1"/>
          </p:cNvSpPr>
          <p:nvPr/>
        </p:nvSpPr>
        <p:spPr bwMode="auto">
          <a:xfrm>
            <a:off x="1428750" y="4061942"/>
            <a:ext cx="6357938" cy="1016000"/>
          </a:xfrm>
          <a:prstGeom prst="rect">
            <a:avLst/>
          </a:prstGeom>
          <a:noFill/>
          <a:ln w="25400" algn="ctr">
            <a:noFill/>
            <a:miter lim="800000"/>
            <a:headEnd/>
            <a:tailEnd/>
          </a:ln>
        </p:spPr>
        <p:txBody>
          <a:bodyPr>
            <a:spAutoFit/>
          </a:bodyPr>
          <a:lstStyle/>
          <a:p>
            <a:pPr marL="266700" indent="-266700">
              <a:buFont typeface="Wingdings" pitchFamily="2" charset="2"/>
              <a:buNone/>
              <a:defRPr/>
            </a:pPr>
            <a:r>
              <a:rPr lang="en-US" altLang="zh-TW" sz="2000" dirty="0">
                <a:solidFill>
                  <a:srgbClr val="0000FF"/>
                </a:solidFill>
                <a:latin typeface="+mn-lt"/>
              </a:rPr>
              <a:t>※ This property is different from the property for the multiplication operations of real numbers, for which the order of multiplication makes no difference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9B92392A-8CFC-4543-923E-7DF595587296}" type="slidenum">
              <a:rPr kumimoji="0" lang="en-US" altLang="zh-TW" sz="1400" smtClean="0">
                <a:solidFill>
                  <a:schemeClr val="bg2"/>
                </a:solidFill>
              </a:rPr>
              <a:pPr eaLnBrk="1" hangingPunct="1"/>
              <a:t>31</a:t>
            </a:fld>
            <a:endParaRPr kumimoji="0" lang="en-US" altLang="zh-TW" sz="1400">
              <a:solidFill>
                <a:schemeClr val="bg2"/>
              </a:solidFill>
            </a:endParaRPr>
          </a:p>
        </p:txBody>
      </p:sp>
      <p:sp>
        <p:nvSpPr>
          <p:cNvPr id="28679" name="Text Box 12"/>
          <p:cNvSpPr txBox="1">
            <a:spLocks noChangeArrowheads="1"/>
          </p:cNvSpPr>
          <p:nvPr/>
        </p:nvSpPr>
        <p:spPr bwMode="auto">
          <a:xfrm>
            <a:off x="5435600" y="4247034"/>
            <a:ext cx="313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000" dirty="0">
                <a:solidFill>
                  <a:srgbClr val="0000FF"/>
                </a:solidFill>
                <a:ea typeface="標楷體" pitchFamily="65" charset="-120"/>
              </a:rPr>
              <a:t>(Cancellation property is not necessary to be valid)</a:t>
            </a:r>
          </a:p>
        </p:txBody>
      </p:sp>
      <p:graphicFrame>
        <p:nvGraphicFramePr>
          <p:cNvPr id="28674" name="Object 6"/>
          <p:cNvGraphicFramePr>
            <a:graphicFrameLocks noChangeAspect="1"/>
          </p:cNvGraphicFramePr>
          <p:nvPr>
            <p:extLst>
              <p:ext uri="{D42A27DB-BD31-4B8C-83A1-F6EECF244321}">
                <p14:modId xmlns:p14="http://schemas.microsoft.com/office/powerpoint/2010/main" val="2825766247"/>
              </p:ext>
            </p:extLst>
          </p:nvPr>
        </p:nvGraphicFramePr>
        <p:xfrm>
          <a:off x="965200" y="1397000"/>
          <a:ext cx="2187575" cy="355600"/>
        </p:xfrm>
        <a:graphic>
          <a:graphicData uri="http://schemas.openxmlformats.org/presentationml/2006/ole">
            <mc:AlternateContent xmlns:mc="http://schemas.openxmlformats.org/markup-compatibility/2006">
              <mc:Choice xmlns:v="urn:schemas-microsoft-com:vml" Requires="v">
                <p:oleObj spid="_x0000_s175166" name="Equation" r:id="rId3" imgW="1091880" imgH="177480" progId="Equation.DSMT4">
                  <p:embed/>
                </p:oleObj>
              </mc:Choice>
              <mc:Fallback>
                <p:oleObj name="Equation" r:id="rId3" imgW="1091880" imgH="177480" progId="Equation.DSMT4">
                  <p:embed/>
                  <p:pic>
                    <p:nvPicPr>
                      <p:cNvPr id="0" name="Object 6"/>
                      <p:cNvPicPr>
                        <a:picLocks noChangeAspect="1" noChangeArrowheads="1"/>
                      </p:cNvPicPr>
                      <p:nvPr/>
                    </p:nvPicPr>
                    <p:blipFill>
                      <a:blip r:embed="rId4"/>
                      <a:srcRect/>
                      <a:stretch>
                        <a:fillRect/>
                      </a:stretch>
                    </p:blipFill>
                    <p:spPr bwMode="auto">
                      <a:xfrm>
                        <a:off x="965200" y="1397000"/>
                        <a:ext cx="21875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7"/>
          <p:cNvGraphicFramePr>
            <a:graphicFrameLocks noChangeAspect="1"/>
          </p:cNvGraphicFramePr>
          <p:nvPr/>
        </p:nvGraphicFramePr>
        <p:xfrm>
          <a:off x="990600" y="1828800"/>
          <a:ext cx="1144588" cy="355600"/>
        </p:xfrm>
        <a:graphic>
          <a:graphicData uri="http://schemas.openxmlformats.org/presentationml/2006/ole">
            <mc:AlternateContent xmlns:mc="http://schemas.openxmlformats.org/markup-compatibility/2006">
              <mc:Choice xmlns:v="urn:schemas-microsoft-com:vml" Requires="v">
                <p:oleObj spid="_x0000_s175167" name="Equation" r:id="rId5" imgW="571320" imgH="177480" progId="Equation.3">
                  <p:embed/>
                </p:oleObj>
              </mc:Choice>
              <mc:Fallback>
                <p:oleObj name="Equation" r:id="rId5" imgW="571320" imgH="1774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828800"/>
                        <a:ext cx="1144588"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8"/>
          <p:cNvSpPr txBox="1">
            <a:spLocks noChangeArrowheads="1"/>
          </p:cNvSpPr>
          <p:nvPr/>
        </p:nvSpPr>
        <p:spPr bwMode="auto">
          <a:xfrm>
            <a:off x="2743200" y="1808163"/>
            <a:ext cx="463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en-US" sz="2000" dirty="0">
                <a:solidFill>
                  <a:srgbClr val="0000FF"/>
                </a:solidFill>
                <a:ea typeface="標楷體" pitchFamily="65" charset="-120"/>
              </a:rPr>
              <a:t>(</a:t>
            </a:r>
            <a:r>
              <a:rPr lang="en-US" altLang="zh-TW" sz="2000" dirty="0">
                <a:solidFill>
                  <a:srgbClr val="0000FF"/>
                </a:solidFill>
                <a:ea typeface="標楷體" pitchFamily="65" charset="-120"/>
              </a:rPr>
              <a:t>Cancellation property for real numbers)</a:t>
            </a:r>
          </a:p>
        </p:txBody>
      </p:sp>
      <p:sp>
        <p:nvSpPr>
          <p:cNvPr id="28681" name="Text Box 9"/>
          <p:cNvSpPr txBox="1">
            <a:spLocks noChangeArrowheads="1"/>
          </p:cNvSpPr>
          <p:nvPr/>
        </p:nvSpPr>
        <p:spPr bwMode="auto">
          <a:xfrm>
            <a:off x="381000" y="2680171"/>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bg2"/>
              </a:buClr>
              <a:buSzPct val="40000"/>
            </a:pPr>
            <a:r>
              <a:rPr lang="zh-TW" altLang="en-US" dirty="0">
                <a:ea typeface="標楷體" pitchFamily="65" charset="-120"/>
              </a:rPr>
              <a:t> </a:t>
            </a:r>
            <a:r>
              <a:rPr lang="en-US" altLang="zh-TW" dirty="0">
                <a:ea typeface="標楷體" pitchFamily="65" charset="-120"/>
              </a:rPr>
              <a:t>For matrix:</a:t>
            </a:r>
          </a:p>
        </p:txBody>
      </p:sp>
      <p:graphicFrame>
        <p:nvGraphicFramePr>
          <p:cNvPr id="28676" name="Object 10"/>
          <p:cNvGraphicFramePr>
            <a:graphicFrameLocks noChangeAspect="1"/>
          </p:cNvGraphicFramePr>
          <p:nvPr>
            <p:extLst>
              <p:ext uri="{D42A27DB-BD31-4B8C-83A1-F6EECF244321}">
                <p14:modId xmlns:p14="http://schemas.microsoft.com/office/powerpoint/2010/main" val="1562160640"/>
              </p:ext>
            </p:extLst>
          </p:nvPr>
        </p:nvGraphicFramePr>
        <p:xfrm>
          <a:off x="971550" y="3165946"/>
          <a:ext cx="5489575" cy="406400"/>
        </p:xfrm>
        <a:graphic>
          <a:graphicData uri="http://schemas.openxmlformats.org/presentationml/2006/ole">
            <mc:AlternateContent xmlns:mc="http://schemas.openxmlformats.org/markup-compatibility/2006">
              <mc:Choice xmlns:v="urn:schemas-microsoft-com:vml" Requires="v">
                <p:oleObj spid="_x0000_s175168" name="Equation" r:id="rId7" imgW="2743200" imgH="203040" progId="Equation.DSMT4">
                  <p:embed/>
                </p:oleObj>
              </mc:Choice>
              <mc:Fallback>
                <p:oleObj name="Equation" r:id="rId7" imgW="2743200" imgH="20304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165946"/>
                        <a:ext cx="54895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2" name="Text Box 11"/>
          <p:cNvSpPr txBox="1">
            <a:spLocks noChangeArrowheads="1"/>
          </p:cNvSpPr>
          <p:nvPr/>
        </p:nvSpPr>
        <p:spPr bwMode="auto">
          <a:xfrm>
            <a:off x="838200" y="3670771"/>
            <a:ext cx="46815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(1) If </a:t>
            </a:r>
            <a:r>
              <a:rPr lang="en-US" altLang="zh-TW" i="1">
                <a:solidFill>
                  <a:schemeClr val="tx1"/>
                </a:solidFill>
                <a:ea typeface="標楷體" pitchFamily="65" charset="-120"/>
              </a:rPr>
              <a:t>C </a:t>
            </a:r>
            <a:r>
              <a:rPr lang="en-US" altLang="zh-TW">
                <a:solidFill>
                  <a:schemeClr val="tx1"/>
                </a:solidFill>
                <a:ea typeface="標楷體" pitchFamily="65" charset="-120"/>
              </a:rPr>
              <a:t>is invertible, then</a:t>
            </a:r>
            <a:r>
              <a:rPr lang="en-US" altLang="zh-TW" i="1">
                <a:solidFill>
                  <a:schemeClr val="tx1"/>
                </a:solidFill>
                <a:ea typeface="標楷體" pitchFamily="65" charset="-120"/>
              </a:rPr>
              <a:t> A = B</a:t>
            </a:r>
          </a:p>
          <a:p>
            <a:pPr eaLnBrk="1" hangingPunct="1">
              <a:buSzTx/>
              <a:buFontTx/>
              <a:buNone/>
            </a:pPr>
            <a:r>
              <a:rPr lang="en-US" altLang="zh-TW">
                <a:solidFill>
                  <a:schemeClr val="tx1"/>
                </a:solidFill>
                <a:ea typeface="標楷體" pitchFamily="65" charset="-120"/>
              </a:rPr>
              <a:t>(2) If </a:t>
            </a:r>
            <a:r>
              <a:rPr lang="en-US" altLang="zh-TW" i="1">
                <a:solidFill>
                  <a:schemeClr val="tx1"/>
                </a:solidFill>
                <a:ea typeface="標楷體" pitchFamily="65" charset="-120"/>
              </a:rPr>
              <a:t>C</a:t>
            </a:r>
            <a:r>
              <a:rPr lang="en-US" altLang="zh-TW">
                <a:solidFill>
                  <a:schemeClr val="tx1"/>
                </a:solidFill>
                <a:ea typeface="標楷體" pitchFamily="65" charset="-120"/>
              </a:rPr>
              <a:t> is not invertible, then</a:t>
            </a:r>
          </a:p>
        </p:txBody>
      </p:sp>
      <p:sp>
        <p:nvSpPr>
          <p:cNvPr id="28683" name="Text Box 16"/>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For real number:</a:t>
            </a:r>
          </a:p>
        </p:txBody>
      </p:sp>
      <p:sp>
        <p:nvSpPr>
          <p:cNvPr id="28684" name="Text Box 17"/>
          <p:cNvSpPr txBox="1">
            <a:spLocks noChangeArrowheads="1"/>
          </p:cNvSpPr>
          <p:nvPr/>
        </p:nvSpPr>
        <p:spPr bwMode="auto">
          <a:xfrm>
            <a:off x="990600" y="4432771"/>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endParaRPr lang="zh-TW" altLang="en-US"/>
          </a:p>
        </p:txBody>
      </p:sp>
      <p:graphicFrame>
        <p:nvGraphicFramePr>
          <p:cNvPr id="28677" name="Object 13"/>
          <p:cNvGraphicFramePr>
            <a:graphicFrameLocks noChangeAspect="1"/>
          </p:cNvGraphicFramePr>
          <p:nvPr>
            <p:extLst>
              <p:ext uri="{D42A27DB-BD31-4B8C-83A1-F6EECF244321}">
                <p14:modId xmlns:p14="http://schemas.microsoft.com/office/powerpoint/2010/main" val="1445523797"/>
              </p:ext>
            </p:extLst>
          </p:nvPr>
        </p:nvGraphicFramePr>
        <p:xfrm>
          <a:off x="4500563" y="4286721"/>
          <a:ext cx="917575" cy="330200"/>
        </p:xfrm>
        <a:graphic>
          <a:graphicData uri="http://schemas.openxmlformats.org/presentationml/2006/ole">
            <mc:AlternateContent xmlns:mc="http://schemas.openxmlformats.org/markup-compatibility/2006">
              <mc:Choice xmlns:v="urn:schemas-microsoft-com:vml" Requires="v">
                <p:oleObj spid="_x0000_s175169" name="Equation" r:id="rId9" imgW="406080" imgH="164880" progId="Equation.3">
                  <p:embed/>
                </p:oleObj>
              </mc:Choice>
              <mc:Fallback>
                <p:oleObj name="Equation" r:id="rId9" imgW="406080" imgH="16488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4286721"/>
                        <a:ext cx="91757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5" name="Text Box 12"/>
          <p:cNvSpPr txBox="1">
            <a:spLocks noChangeArrowheads="1"/>
          </p:cNvSpPr>
          <p:nvPr/>
        </p:nvSpPr>
        <p:spPr bwMode="auto">
          <a:xfrm>
            <a:off x="928688" y="5385271"/>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63538" indent="-363538"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000" dirty="0">
                <a:solidFill>
                  <a:srgbClr val="0000FF"/>
                </a:solidFill>
                <a:ea typeface="標楷體" pitchFamily="65" charset="-120"/>
              </a:rPr>
              <a:t>※ Here I skip to introduce the definition of “invertible” (</a:t>
            </a:r>
            <a:r>
              <a:rPr lang="zh-TW" altLang="en-US" sz="2000" dirty="0">
                <a:solidFill>
                  <a:srgbClr val="0000FF"/>
                </a:solidFill>
                <a:ea typeface="標楷體" pitchFamily="65" charset="-120"/>
              </a:rPr>
              <a:t>可逆的</a:t>
            </a:r>
            <a:r>
              <a:rPr lang="en-US" altLang="zh-TW" sz="2000" dirty="0">
                <a:solidFill>
                  <a:srgbClr val="0000FF"/>
                </a:solidFill>
                <a:ea typeface="標楷體" pitchFamily="65" charset="-120"/>
              </a:rPr>
              <a:t>) because it will be studied soon in the next section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9E3C337-CC26-4BA1-9726-2CC7297F0B55}" type="slidenum">
              <a:rPr kumimoji="0" lang="en-US" altLang="zh-TW" sz="1400" smtClean="0">
                <a:solidFill>
                  <a:schemeClr val="bg2"/>
                </a:solidFill>
              </a:rPr>
              <a:pPr eaLnBrk="1" hangingPunct="1"/>
              <a:t>32</a:t>
            </a:fld>
            <a:endParaRPr kumimoji="0" lang="en-US" altLang="zh-TW" sz="1400">
              <a:solidFill>
                <a:schemeClr val="bg2"/>
              </a:solidFill>
            </a:endParaRPr>
          </a:p>
        </p:txBody>
      </p:sp>
      <p:graphicFrame>
        <p:nvGraphicFramePr>
          <p:cNvPr id="29698" name="Object 1024"/>
          <p:cNvGraphicFramePr>
            <a:graphicFrameLocks noChangeAspect="1"/>
          </p:cNvGraphicFramePr>
          <p:nvPr>
            <p:extLst>
              <p:ext uri="{D42A27DB-BD31-4B8C-83A1-F6EECF244321}">
                <p14:modId xmlns:p14="http://schemas.microsoft.com/office/powerpoint/2010/main" val="3113497629"/>
              </p:ext>
            </p:extLst>
          </p:nvPr>
        </p:nvGraphicFramePr>
        <p:xfrm>
          <a:off x="1309688" y="2064221"/>
          <a:ext cx="5207000" cy="831850"/>
        </p:xfrm>
        <a:graphic>
          <a:graphicData uri="http://schemas.openxmlformats.org/presentationml/2006/ole">
            <mc:AlternateContent xmlns:mc="http://schemas.openxmlformats.org/markup-compatibility/2006">
              <mc:Choice xmlns:v="urn:schemas-microsoft-com:vml" Requires="v">
                <p:oleObj spid="_x0000_s147018" name="方程式" r:id="rId3" imgW="5206680" imgH="838080" progId="Equation.3">
                  <p:embed/>
                </p:oleObj>
              </mc:Choice>
              <mc:Fallback>
                <p:oleObj name="方程式" r:id="rId3" imgW="5206680" imgH="83808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2064221"/>
                        <a:ext cx="52070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704" name="Group 17"/>
          <p:cNvGrpSpPr>
            <a:grpSpLocks/>
          </p:cNvGrpSpPr>
          <p:nvPr/>
        </p:nvGrpSpPr>
        <p:grpSpPr bwMode="auto">
          <a:xfrm>
            <a:off x="533400" y="2978621"/>
            <a:ext cx="4665663" cy="1219200"/>
            <a:chOff x="336" y="1776"/>
            <a:chExt cx="2939" cy="768"/>
          </a:xfrm>
        </p:grpSpPr>
        <p:sp>
          <p:nvSpPr>
            <p:cNvPr id="29709" name="Rectangle 7"/>
            <p:cNvSpPr>
              <a:spLocks noChangeArrowheads="1"/>
            </p:cNvSpPr>
            <p:nvPr/>
          </p:nvSpPr>
          <p:spPr bwMode="auto">
            <a:xfrm>
              <a:off x="336" y="1776"/>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ea typeface="標楷體" pitchFamily="65" charset="-120"/>
                </a:rPr>
                <a:t>Sol:</a:t>
              </a:r>
              <a:endParaRPr lang="en-US" altLang="zh-TW"/>
            </a:p>
          </p:txBody>
        </p:sp>
        <p:graphicFrame>
          <p:nvGraphicFramePr>
            <p:cNvPr id="29702" name="Object 1028"/>
            <p:cNvGraphicFramePr>
              <a:graphicFrameLocks noChangeAspect="1"/>
            </p:cNvGraphicFramePr>
            <p:nvPr/>
          </p:nvGraphicFramePr>
          <p:xfrm>
            <a:off x="624" y="2016"/>
            <a:ext cx="2651" cy="528"/>
          </p:xfrm>
          <a:graphic>
            <a:graphicData uri="http://schemas.openxmlformats.org/presentationml/2006/ole">
              <mc:AlternateContent xmlns:mc="http://schemas.openxmlformats.org/markup-compatibility/2006">
                <mc:Choice xmlns:v="urn:schemas-microsoft-com:vml" Requires="v">
                  <p:oleObj spid="_x0000_s147019" name="方程式" r:id="rId5" imgW="4216320" imgH="838080" progId="Equation.3">
                    <p:embed/>
                  </p:oleObj>
                </mc:Choice>
                <mc:Fallback>
                  <p:oleObj name="方程式" r:id="rId5" imgW="4216320" imgH="838080" progId="Equation.3">
                    <p:embed/>
                    <p:pic>
                      <p:nvPicPr>
                        <p:cNvPr id="0" name="Object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016"/>
                          <a:ext cx="2651"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705" name="Group 16"/>
          <p:cNvGrpSpPr>
            <a:grpSpLocks/>
          </p:cNvGrpSpPr>
          <p:nvPr/>
        </p:nvGrpSpPr>
        <p:grpSpPr bwMode="auto">
          <a:xfrm>
            <a:off x="990600" y="5632921"/>
            <a:ext cx="3771900" cy="460375"/>
            <a:chOff x="912" y="3373"/>
            <a:chExt cx="2376" cy="282"/>
          </a:xfrm>
        </p:grpSpPr>
        <p:grpSp>
          <p:nvGrpSpPr>
            <p:cNvPr id="29707" name="Group 15"/>
            <p:cNvGrpSpPr>
              <a:grpSpLocks/>
            </p:cNvGrpSpPr>
            <p:nvPr/>
          </p:nvGrpSpPr>
          <p:grpSpPr bwMode="auto">
            <a:xfrm>
              <a:off x="912" y="3373"/>
              <a:ext cx="1968" cy="282"/>
              <a:chOff x="912" y="3373"/>
              <a:chExt cx="1968" cy="282"/>
            </a:xfrm>
          </p:grpSpPr>
          <p:sp>
            <p:nvSpPr>
              <p:cNvPr id="29708" name="Rectangle 11"/>
              <p:cNvSpPr>
                <a:spLocks noChangeArrowheads="1"/>
              </p:cNvSpPr>
              <p:nvPr/>
            </p:nvSpPr>
            <p:spPr bwMode="auto">
              <a:xfrm>
                <a:off x="912" y="3373"/>
                <a:ext cx="196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cs typeface="Times New Roman" pitchFamily="18" charset="0"/>
                  </a:rPr>
                  <a:t>So, although                , </a:t>
                </a:r>
              </a:p>
            </p:txBody>
          </p:sp>
          <p:graphicFrame>
            <p:nvGraphicFramePr>
              <p:cNvPr id="29701" name="Object 1027"/>
              <p:cNvGraphicFramePr>
                <a:graphicFrameLocks noChangeAspect="1"/>
              </p:cNvGraphicFramePr>
              <p:nvPr/>
            </p:nvGraphicFramePr>
            <p:xfrm>
              <a:off x="1970" y="3440"/>
              <a:ext cx="748" cy="173"/>
            </p:xfrm>
            <a:graphic>
              <a:graphicData uri="http://schemas.openxmlformats.org/presentationml/2006/ole">
                <mc:AlternateContent xmlns:mc="http://schemas.openxmlformats.org/markup-compatibility/2006">
                  <mc:Choice xmlns:v="urn:schemas-microsoft-com:vml" Requires="v">
                    <p:oleObj spid="_x0000_s147020" name="方程式" r:id="rId7" imgW="1193760" imgH="279360" progId="Equation.3">
                      <p:embed/>
                    </p:oleObj>
                  </mc:Choice>
                  <mc:Fallback>
                    <p:oleObj name="方程式" r:id="rId7" imgW="1193760" imgH="279360" progId="Equation.3">
                      <p:embed/>
                      <p:pic>
                        <p:nvPicPr>
                          <p:cNvPr id="0"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 y="3440"/>
                            <a:ext cx="748" cy="1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9700" name="Object 1026"/>
            <p:cNvGraphicFramePr>
              <a:graphicFrameLocks noChangeAspect="1"/>
            </p:cNvGraphicFramePr>
            <p:nvPr/>
          </p:nvGraphicFramePr>
          <p:xfrm>
            <a:off x="2808" y="3440"/>
            <a:ext cx="480" cy="168"/>
          </p:xfrm>
          <a:graphic>
            <a:graphicData uri="http://schemas.openxmlformats.org/presentationml/2006/ole">
              <mc:AlternateContent xmlns:mc="http://schemas.openxmlformats.org/markup-compatibility/2006">
                <mc:Choice xmlns:v="urn:schemas-microsoft-com:vml" Requires="v">
                  <p:oleObj spid="_x0000_s147021" name="方程式" r:id="rId9" imgW="761760" imgH="266400" progId="Equation.3">
                    <p:embed/>
                  </p:oleObj>
                </mc:Choice>
                <mc:Fallback>
                  <p:oleObj name="方程式" r:id="rId9" imgW="761760" imgH="266400" progId="Equation.3">
                    <p:embed/>
                    <p:pic>
                      <p:nvPicPr>
                        <p:cNvPr id="0" name="Object 1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8" y="3440"/>
                          <a:ext cx="480" cy="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9699" name="Object 1025"/>
          <p:cNvGraphicFramePr>
            <a:graphicFrameLocks noChangeAspect="1"/>
          </p:cNvGraphicFramePr>
          <p:nvPr>
            <p:extLst>
              <p:ext uri="{D42A27DB-BD31-4B8C-83A1-F6EECF244321}">
                <p14:modId xmlns:p14="http://schemas.microsoft.com/office/powerpoint/2010/main" val="1415301422"/>
              </p:ext>
            </p:extLst>
          </p:nvPr>
        </p:nvGraphicFramePr>
        <p:xfrm>
          <a:off x="990600" y="4274021"/>
          <a:ext cx="4221163" cy="838200"/>
        </p:xfrm>
        <a:graphic>
          <a:graphicData uri="http://schemas.openxmlformats.org/presentationml/2006/ole">
            <mc:AlternateContent xmlns:mc="http://schemas.openxmlformats.org/markup-compatibility/2006">
              <mc:Choice xmlns:v="urn:schemas-microsoft-com:vml" Requires="v">
                <p:oleObj spid="_x0000_s147022" name="方程式" r:id="rId11" imgW="4228920" imgH="838080" progId="Equation.3">
                  <p:embed/>
                </p:oleObj>
              </mc:Choice>
              <mc:Fallback>
                <p:oleObj name="方程式" r:id="rId11" imgW="4228920" imgH="838080" progId="Equation.3">
                  <p:embed/>
                  <p:pic>
                    <p:nvPicPr>
                      <p:cNvPr id="0" name="Object 10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4274021"/>
                        <a:ext cx="42211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Text Box 18"/>
          <p:cNvSpPr txBox="1">
            <a:spLocks noChangeArrowheads="1"/>
          </p:cNvSpPr>
          <p:nvPr/>
        </p:nvSpPr>
        <p:spPr bwMode="auto">
          <a:xfrm>
            <a:off x="381000" y="914400"/>
            <a:ext cx="8367464" cy="106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0000"/>
              </a:lnSpc>
              <a:buClr>
                <a:schemeClr val="tx1"/>
              </a:buClr>
              <a:buSzPct val="40000"/>
            </a:pPr>
            <a:r>
              <a:rPr lang="zh-TW" altLang="en-US" dirty="0">
                <a:ea typeface="標楷體" pitchFamily="65" charset="-120"/>
              </a:rPr>
              <a:t> </a:t>
            </a:r>
            <a:r>
              <a:rPr lang="en-US" altLang="zh-TW" dirty="0">
                <a:ea typeface="標楷體" pitchFamily="65" charset="-120"/>
              </a:rPr>
              <a:t>Ex 5:</a:t>
            </a:r>
            <a:r>
              <a:rPr lang="en-US" altLang="zh-TW" dirty="0">
                <a:solidFill>
                  <a:schemeClr val="tx1"/>
                </a:solidFill>
                <a:ea typeface="標楷體" pitchFamily="65" charset="-120"/>
              </a:rPr>
              <a:t>  </a:t>
            </a:r>
            <a:r>
              <a:rPr lang="en-US" altLang="zh-TW" dirty="0">
                <a:ea typeface="標楷體" pitchFamily="65" charset="-120"/>
              </a:rPr>
              <a:t>An example in which the cancellation property is not valid</a:t>
            </a:r>
          </a:p>
          <a:p>
            <a:pPr eaLnBrk="1" hangingPunct="1">
              <a:lnSpc>
                <a:spcPct val="110000"/>
              </a:lnSpc>
              <a:buClr>
                <a:schemeClr val="tx1"/>
              </a:buClr>
              <a:buSzPct val="40000"/>
              <a:buFont typeface="Wingdings" pitchFamily="2" charset="2"/>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Show that </a:t>
            </a:r>
            <a:r>
              <a:rPr lang="en-US" altLang="zh-TW" i="1" dirty="0">
                <a:solidFill>
                  <a:schemeClr val="tx1"/>
                </a:solidFill>
                <a:ea typeface="標楷體" pitchFamily="65" charset="-120"/>
              </a:rPr>
              <a:t> AC=BC</a:t>
            </a:r>
            <a:endParaRPr lang="zh-TW" altLang="en-US" i="1" dirty="0">
              <a:solidFill>
                <a:schemeClr val="tx1"/>
              </a:solidFill>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E3D05F1-1F61-4B18-B2A8-57CDFB88225D}" type="slidenum">
              <a:rPr kumimoji="0" lang="en-US" altLang="zh-TW" sz="1400" smtClean="0">
                <a:solidFill>
                  <a:schemeClr val="bg2"/>
                </a:solidFill>
              </a:rPr>
              <a:pPr eaLnBrk="1" hangingPunct="1"/>
              <a:t>33</a:t>
            </a:fld>
            <a:endParaRPr kumimoji="0" lang="en-US" altLang="zh-TW" sz="1400">
              <a:solidFill>
                <a:schemeClr val="bg2"/>
              </a:solidFill>
            </a:endParaRPr>
          </a:p>
        </p:txBody>
      </p:sp>
      <p:sp>
        <p:nvSpPr>
          <p:cNvPr id="65539" name="Rectangle 2"/>
          <p:cNvSpPr>
            <a:spLocks noGrp="1" noChangeArrowheads="1"/>
          </p:cNvSpPr>
          <p:nvPr>
            <p:ph type="title"/>
          </p:nvPr>
        </p:nvSpPr>
        <p:spPr>
          <a:xfrm>
            <a:off x="533400" y="76200"/>
            <a:ext cx="7924800" cy="601663"/>
          </a:xfrm>
        </p:spPr>
        <p:txBody>
          <a:bodyPr/>
          <a:lstStyle/>
          <a:p>
            <a:pPr eaLnBrk="1" hangingPunct="1"/>
            <a:r>
              <a:rPr lang="en-US" altLang="zh-TW"/>
              <a:t>Keywords in Section 2.2:</a:t>
            </a:r>
            <a:endParaRPr lang="zh-TW" altLang="en-US"/>
          </a:p>
        </p:txBody>
      </p:sp>
      <p:sp>
        <p:nvSpPr>
          <p:cNvPr id="65540" name="Rectangle 3"/>
          <p:cNvSpPr>
            <a:spLocks noGrp="1" noChangeArrowheads="1"/>
          </p:cNvSpPr>
          <p:nvPr>
            <p:ph type="body" idx="1"/>
          </p:nvPr>
        </p:nvSpPr>
        <p:spPr>
          <a:xfrm>
            <a:off x="457200" y="764704"/>
            <a:ext cx="7924800" cy="5218113"/>
          </a:xfrm>
        </p:spPr>
        <p:txBody>
          <a:bodyPr/>
          <a:lstStyle/>
          <a:p>
            <a:pPr eaLnBrk="1" hangingPunct="1">
              <a:lnSpc>
                <a:spcPct val="130000"/>
              </a:lnSpc>
            </a:pPr>
            <a:r>
              <a:rPr lang="en-US" altLang="zh-TW">
                <a:solidFill>
                  <a:schemeClr val="tx1"/>
                </a:solidFill>
              </a:rPr>
              <a:t>zero matrix: </a:t>
            </a:r>
            <a:r>
              <a:rPr lang="zh-TW" altLang="en-US">
                <a:solidFill>
                  <a:schemeClr val="tx1"/>
                </a:solidFill>
              </a:rPr>
              <a:t>零矩陣</a:t>
            </a:r>
            <a:endParaRPr lang="en-US" altLang="zh-TW">
              <a:solidFill>
                <a:schemeClr val="tx1"/>
              </a:solidFill>
            </a:endParaRPr>
          </a:p>
          <a:p>
            <a:pPr eaLnBrk="1" hangingPunct="1">
              <a:lnSpc>
                <a:spcPct val="130000"/>
              </a:lnSpc>
            </a:pPr>
            <a:r>
              <a:rPr lang="en-US" altLang="zh-TW">
                <a:solidFill>
                  <a:schemeClr val="tx1"/>
                </a:solidFill>
              </a:rPr>
              <a:t>identity matrix: </a:t>
            </a:r>
            <a:r>
              <a:rPr lang="zh-TW" altLang="en-US">
                <a:solidFill>
                  <a:schemeClr val="tx1"/>
                </a:solidFill>
              </a:rPr>
              <a:t>單位矩陣</a:t>
            </a:r>
            <a:endParaRPr lang="en-US" altLang="zh-TW">
              <a:solidFill>
                <a:schemeClr val="tx1"/>
              </a:solidFill>
            </a:endParaRPr>
          </a:p>
          <a:p>
            <a:pPr eaLnBrk="1" hangingPunct="1">
              <a:lnSpc>
                <a:spcPct val="130000"/>
              </a:lnSpc>
            </a:pPr>
            <a:r>
              <a:rPr lang="en-US" altLang="zh-TW">
                <a:solidFill>
                  <a:schemeClr val="tx1"/>
                </a:solidFill>
              </a:rPr>
              <a:t>commutative property: </a:t>
            </a:r>
            <a:r>
              <a:rPr lang="zh-TW" altLang="en-US">
                <a:solidFill>
                  <a:schemeClr val="tx1"/>
                </a:solidFill>
              </a:rPr>
              <a:t>交換律</a:t>
            </a:r>
            <a:endParaRPr lang="en-US" altLang="zh-TW">
              <a:solidFill>
                <a:schemeClr val="tx1"/>
              </a:solidFill>
            </a:endParaRPr>
          </a:p>
          <a:p>
            <a:pPr eaLnBrk="1" hangingPunct="1">
              <a:lnSpc>
                <a:spcPct val="130000"/>
              </a:lnSpc>
            </a:pPr>
            <a:r>
              <a:rPr lang="en-US" altLang="zh-TW">
                <a:solidFill>
                  <a:schemeClr val="tx1"/>
                </a:solidFill>
              </a:rPr>
              <a:t>associative property:</a:t>
            </a:r>
            <a:r>
              <a:rPr lang="zh-TW" altLang="en-US">
                <a:solidFill>
                  <a:schemeClr val="tx1"/>
                </a:solidFill>
              </a:rPr>
              <a:t> 結合律</a:t>
            </a:r>
            <a:endParaRPr lang="en-US" altLang="zh-TW">
              <a:solidFill>
                <a:schemeClr val="tx1"/>
              </a:solidFill>
            </a:endParaRPr>
          </a:p>
          <a:p>
            <a:pPr eaLnBrk="1" hangingPunct="1">
              <a:lnSpc>
                <a:spcPct val="130000"/>
              </a:lnSpc>
            </a:pPr>
            <a:r>
              <a:rPr lang="en-US" altLang="zh-TW">
                <a:solidFill>
                  <a:schemeClr val="tx1"/>
                </a:solidFill>
              </a:rPr>
              <a:t>distributive property:</a:t>
            </a:r>
            <a:r>
              <a:rPr lang="zh-TW" altLang="en-US">
                <a:solidFill>
                  <a:schemeClr val="tx1"/>
                </a:solidFill>
              </a:rPr>
              <a:t> 分配律</a:t>
            </a:r>
            <a:endParaRPr lang="en-US" altLang="zh-TW">
              <a:solidFill>
                <a:schemeClr val="tx1"/>
              </a:solidFill>
            </a:endParaRPr>
          </a:p>
          <a:p>
            <a:pPr eaLnBrk="1" hangingPunct="1">
              <a:lnSpc>
                <a:spcPct val="130000"/>
              </a:lnSpc>
            </a:pPr>
            <a:r>
              <a:rPr lang="en-US" altLang="zh-TW">
                <a:solidFill>
                  <a:schemeClr val="tx1"/>
                </a:solidFill>
              </a:rPr>
              <a:t>cancellation law: </a:t>
            </a:r>
            <a:r>
              <a:rPr lang="zh-TW" altLang="en-US">
                <a:solidFill>
                  <a:schemeClr val="tx1"/>
                </a:solidFill>
              </a:rPr>
              <a:t>消去法則</a:t>
            </a:r>
            <a:endParaRPr lang="en-US" altLang="zh-TW">
              <a:solidFill>
                <a:schemeClr val="tx1"/>
              </a:solidFill>
            </a:endParaRPr>
          </a:p>
          <a:p>
            <a:pPr eaLnBrk="1" hangingPunct="1">
              <a:lnSpc>
                <a:spcPct val="130000"/>
              </a:lnSpc>
            </a:pPr>
            <a:r>
              <a:rPr lang="en-US" altLang="zh-TW">
                <a:solidFill>
                  <a:schemeClr val="tx1"/>
                </a:solidFill>
              </a:rPr>
              <a:t>transpose matrix: </a:t>
            </a:r>
            <a:r>
              <a:rPr lang="zh-TW" altLang="en-US">
                <a:solidFill>
                  <a:schemeClr val="tx1"/>
                </a:solidFill>
              </a:rPr>
              <a:t>轉置矩陣</a:t>
            </a:r>
            <a:endParaRPr lang="en-US" altLang="zh-TW">
              <a:solidFill>
                <a:schemeClr val="tx1"/>
              </a:solidFill>
            </a:endParaRPr>
          </a:p>
          <a:p>
            <a:pPr eaLnBrk="1" hangingPunct="1">
              <a:lnSpc>
                <a:spcPct val="130000"/>
              </a:lnSpc>
            </a:pPr>
            <a:r>
              <a:rPr kumimoji="0" lang="en-US" altLang="zh-TW">
                <a:solidFill>
                  <a:schemeClr val="tx1"/>
                </a:solidFill>
              </a:rPr>
              <a:t>symmetric matrix</a:t>
            </a:r>
            <a:r>
              <a:rPr lang="en-US" altLang="zh-TW">
                <a:solidFill>
                  <a:schemeClr val="tx1"/>
                </a:solidFill>
              </a:rPr>
              <a:t>: </a:t>
            </a:r>
            <a:r>
              <a:rPr lang="zh-TW" altLang="en-US">
                <a:solidFill>
                  <a:schemeClr val="tx1"/>
                </a:solidFill>
              </a:rPr>
              <a:t>對稱矩陣</a:t>
            </a:r>
            <a:endParaRPr lang="en-US" altLang="zh-TW">
              <a:solidFill>
                <a:schemeClr val="tx1"/>
              </a:solidFill>
            </a:endParaRPr>
          </a:p>
          <a:p>
            <a:pPr eaLnBrk="1" hangingPunct="1">
              <a:lnSpc>
                <a:spcPct val="130000"/>
              </a:lnSpc>
            </a:pPr>
            <a:r>
              <a:rPr lang="en-US" altLang="zh-TW">
                <a:solidFill>
                  <a:schemeClr val="tx1"/>
                </a:solidFill>
              </a:rPr>
              <a:t>skew-symmetric matrix: </a:t>
            </a:r>
            <a:r>
              <a:rPr lang="zh-TW" altLang="en-US">
                <a:solidFill>
                  <a:schemeClr val="tx1"/>
                </a:solidFill>
              </a:rPr>
              <a:t>反對稱矩陣</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9"/>
          <p:cNvSpPr txBox="1">
            <a:spLocks noChangeArrowheads="1"/>
          </p:cNvSpPr>
          <p:nvPr/>
        </p:nvSpPr>
        <p:spPr bwMode="auto">
          <a:xfrm>
            <a:off x="971550" y="1341438"/>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Consider                ,</a:t>
            </a:r>
          </a:p>
        </p:txBody>
      </p:sp>
      <p:sp>
        <p:nvSpPr>
          <p:cNvPr id="307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EB44CB2-995D-4F34-87EC-9608178531B0}" type="slidenum">
              <a:rPr kumimoji="0" lang="en-US" altLang="zh-TW" sz="1400" smtClean="0">
                <a:solidFill>
                  <a:schemeClr val="bg2"/>
                </a:solidFill>
              </a:rPr>
              <a:pPr eaLnBrk="1" hangingPunct="1"/>
              <a:t>34</a:t>
            </a:fld>
            <a:endParaRPr kumimoji="0" lang="en-US" altLang="zh-TW" sz="1400">
              <a:solidFill>
                <a:schemeClr val="bg2"/>
              </a:solidFill>
            </a:endParaRPr>
          </a:p>
        </p:txBody>
      </p:sp>
      <p:sp>
        <p:nvSpPr>
          <p:cNvPr id="30725" name="Rectangle 2"/>
          <p:cNvSpPr>
            <a:spLocks noGrp="1" noChangeArrowheads="1"/>
          </p:cNvSpPr>
          <p:nvPr>
            <p:ph type="title" idx="4294967295"/>
          </p:nvPr>
        </p:nvSpPr>
        <p:spPr>
          <a:xfrm>
            <a:off x="539750" y="260350"/>
            <a:ext cx="7793038" cy="550863"/>
          </a:xfrm>
        </p:spPr>
        <p:txBody>
          <a:bodyPr/>
          <a:lstStyle/>
          <a:p>
            <a:pPr eaLnBrk="1" hangingPunct="1"/>
            <a:r>
              <a:rPr lang="en-US" altLang="zh-TW"/>
              <a:t>2.3 The Inverse of a Matrix</a:t>
            </a:r>
          </a:p>
        </p:txBody>
      </p:sp>
      <p:graphicFrame>
        <p:nvGraphicFramePr>
          <p:cNvPr id="30722" name="Object 3"/>
          <p:cNvGraphicFramePr>
            <a:graphicFrameLocks noChangeAspect="1"/>
          </p:cNvGraphicFramePr>
          <p:nvPr>
            <p:extLst>
              <p:ext uri="{D42A27DB-BD31-4B8C-83A1-F6EECF244321}">
                <p14:modId xmlns:p14="http://schemas.microsoft.com/office/powerpoint/2010/main" val="4037198917"/>
              </p:ext>
            </p:extLst>
          </p:nvPr>
        </p:nvGraphicFramePr>
        <p:xfrm>
          <a:off x="2230264" y="1411288"/>
          <a:ext cx="1117600" cy="381000"/>
        </p:xfrm>
        <a:graphic>
          <a:graphicData uri="http://schemas.openxmlformats.org/presentationml/2006/ole">
            <mc:AlternateContent xmlns:mc="http://schemas.openxmlformats.org/markup-compatibility/2006">
              <mc:Choice xmlns:v="urn:schemas-microsoft-com:vml" Requires="v">
                <p:oleObj spid="_x0000_s170019" name="方程式" r:id="rId3" imgW="1117440" imgH="380880" progId="Equation.3">
                  <p:embed/>
                </p:oleObj>
              </mc:Choice>
              <mc:Fallback>
                <p:oleObj name="方程式" r:id="rId3" imgW="1117440" imgH="3808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264" y="1411288"/>
                        <a:ext cx="1117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Rectangle 4"/>
          <p:cNvSpPr>
            <a:spLocks noChangeArrowheads="1"/>
          </p:cNvSpPr>
          <p:nvPr/>
        </p:nvSpPr>
        <p:spPr bwMode="auto">
          <a:xfrm>
            <a:off x="2457450" y="1881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endParaRPr lang="zh-TW" altLang="en-US">
              <a:solidFill>
                <a:schemeClr val="tx1"/>
              </a:solidFill>
            </a:endParaRPr>
          </a:p>
        </p:txBody>
      </p:sp>
      <p:graphicFrame>
        <p:nvGraphicFramePr>
          <p:cNvPr id="30723" name="Object 5"/>
          <p:cNvGraphicFramePr>
            <a:graphicFrameLocks noChangeAspect="1"/>
          </p:cNvGraphicFramePr>
          <p:nvPr/>
        </p:nvGraphicFramePr>
        <p:xfrm>
          <a:off x="1042988" y="1917700"/>
          <a:ext cx="6931025" cy="457200"/>
        </p:xfrm>
        <a:graphic>
          <a:graphicData uri="http://schemas.openxmlformats.org/presentationml/2006/ole">
            <mc:AlternateContent xmlns:mc="http://schemas.openxmlformats.org/markup-compatibility/2006">
              <mc:Choice xmlns:v="urn:schemas-microsoft-com:vml" Requires="v">
                <p:oleObj spid="_x0000_s170020" name="Equation" r:id="rId5" imgW="3466800" imgH="228600" progId="Equation.DSMT4">
                  <p:embed/>
                </p:oleObj>
              </mc:Choice>
              <mc:Fallback>
                <p:oleObj name="Equation" r:id="rId5" imgW="346680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917700"/>
                        <a:ext cx="6931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Text Box 7"/>
          <p:cNvSpPr txBox="1">
            <a:spLocks noChangeArrowheads="1"/>
          </p:cNvSpPr>
          <p:nvPr/>
        </p:nvSpPr>
        <p:spPr bwMode="auto">
          <a:xfrm>
            <a:off x="381000" y="3665538"/>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Note:</a:t>
            </a:r>
            <a:endParaRPr lang="en-US" altLang="zh-TW">
              <a:latin typeface="標楷體" pitchFamily="65" charset="-120"/>
              <a:ea typeface="標楷體" pitchFamily="65" charset="-120"/>
            </a:endParaRPr>
          </a:p>
        </p:txBody>
      </p:sp>
      <p:sp>
        <p:nvSpPr>
          <p:cNvPr id="30728" name="Text Box 8"/>
          <p:cNvSpPr txBox="1">
            <a:spLocks noChangeArrowheads="1"/>
          </p:cNvSpPr>
          <p:nvPr/>
        </p:nvSpPr>
        <p:spPr bwMode="auto">
          <a:xfrm>
            <a:off x="914400" y="4092575"/>
            <a:ext cx="77612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0000"/>
              </a:lnSpc>
              <a:buSzTx/>
              <a:buFontTx/>
              <a:buNone/>
            </a:pPr>
            <a:r>
              <a:rPr lang="en-US" altLang="zh-TW">
                <a:solidFill>
                  <a:schemeClr val="tx1"/>
                </a:solidFill>
                <a:ea typeface="標楷體" pitchFamily="65" charset="-120"/>
              </a:rPr>
              <a:t>A square matrix that does not have an inverse is called noninvertible (or singular (</a:t>
            </a:r>
            <a:r>
              <a:rPr lang="zh-TW" altLang="en-US">
                <a:solidFill>
                  <a:schemeClr val="tx1"/>
                </a:solidFill>
                <a:ea typeface="標楷體" pitchFamily="65" charset="-120"/>
              </a:rPr>
              <a:t>奇異</a:t>
            </a:r>
            <a:r>
              <a:rPr lang="en-US" altLang="zh-TW">
                <a:solidFill>
                  <a:schemeClr val="tx1"/>
                </a:solidFill>
                <a:ea typeface="標楷體" pitchFamily="65" charset="-120"/>
              </a:rPr>
              <a:t>))</a:t>
            </a:r>
          </a:p>
        </p:txBody>
      </p:sp>
      <p:sp>
        <p:nvSpPr>
          <p:cNvPr id="30730" name="Text Box 10"/>
          <p:cNvSpPr txBox="1">
            <a:spLocks noChangeArrowheads="1"/>
          </p:cNvSpPr>
          <p:nvPr/>
        </p:nvSpPr>
        <p:spPr bwMode="auto">
          <a:xfrm>
            <a:off x="959583" y="2374900"/>
            <a:ext cx="7272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0000"/>
              </a:lnSpc>
              <a:buSzTx/>
              <a:buFontTx/>
              <a:buNone/>
            </a:pPr>
            <a:r>
              <a:rPr lang="en-US" altLang="zh-TW" dirty="0">
                <a:solidFill>
                  <a:schemeClr val="tx1"/>
                </a:solidFill>
                <a:ea typeface="標楷體" pitchFamily="65" charset="-120"/>
              </a:rPr>
              <a:t>then  (1) </a:t>
            </a:r>
            <a:r>
              <a:rPr lang="en-US" altLang="zh-TW" i="1" dirty="0">
                <a:solidFill>
                  <a:schemeClr val="tx1"/>
                </a:solidFill>
                <a:ea typeface="標楷體" pitchFamily="65" charset="-120"/>
              </a:rPr>
              <a:t>A</a:t>
            </a:r>
            <a:r>
              <a:rPr lang="en-US" altLang="zh-TW" dirty="0">
                <a:solidFill>
                  <a:schemeClr val="tx1"/>
                </a:solidFill>
                <a:ea typeface="標楷體" pitchFamily="65" charset="-120"/>
              </a:rPr>
              <a:t> is invertible (</a:t>
            </a:r>
            <a:r>
              <a:rPr lang="zh-TW" altLang="en-US" dirty="0">
                <a:solidFill>
                  <a:schemeClr val="tx1"/>
                </a:solidFill>
                <a:ea typeface="標楷體" pitchFamily="65" charset="-120"/>
              </a:rPr>
              <a:t>可逆</a:t>
            </a:r>
            <a:r>
              <a:rPr lang="en-US" altLang="zh-TW" dirty="0">
                <a:solidFill>
                  <a:schemeClr val="tx1"/>
                </a:solidFill>
                <a:ea typeface="標楷體" pitchFamily="65" charset="-120"/>
              </a:rPr>
              <a:t>) (or nonsingular (</a:t>
            </a:r>
            <a:r>
              <a:rPr lang="zh-TW" altLang="en-US" dirty="0">
                <a:solidFill>
                  <a:schemeClr val="tx1"/>
                </a:solidFill>
                <a:ea typeface="標楷體" pitchFamily="65" charset="-120"/>
              </a:rPr>
              <a:t>非奇異</a:t>
            </a:r>
            <a:r>
              <a:rPr lang="en-US" altLang="zh-TW" dirty="0">
                <a:solidFill>
                  <a:schemeClr val="tx1"/>
                </a:solidFill>
                <a:ea typeface="標楷體" pitchFamily="65" charset="-120"/>
              </a:rPr>
              <a:t>))</a:t>
            </a:r>
          </a:p>
          <a:p>
            <a:pPr eaLnBrk="1" hangingPunct="1">
              <a:lnSpc>
                <a:spcPct val="110000"/>
              </a:lnSpc>
              <a:buSzTx/>
              <a:buFontTx/>
              <a:buNone/>
            </a:pPr>
            <a:r>
              <a:rPr lang="en-US" altLang="zh-TW" dirty="0">
                <a:solidFill>
                  <a:schemeClr val="tx1"/>
                </a:solidFill>
                <a:ea typeface="標楷體" pitchFamily="65" charset="-120"/>
              </a:rPr>
              <a:t>         (2) </a:t>
            </a:r>
            <a:r>
              <a:rPr lang="en-US" altLang="zh-TW" i="1" dirty="0">
                <a:solidFill>
                  <a:schemeClr val="tx1"/>
                </a:solidFill>
                <a:ea typeface="標楷體" pitchFamily="65" charset="-120"/>
              </a:rPr>
              <a:t>B</a:t>
            </a:r>
            <a:r>
              <a:rPr lang="en-US" altLang="zh-TW" dirty="0">
                <a:solidFill>
                  <a:schemeClr val="tx1"/>
                </a:solidFill>
                <a:ea typeface="標楷體" pitchFamily="65" charset="-120"/>
              </a:rPr>
              <a:t> is the inverse of </a:t>
            </a:r>
            <a:r>
              <a:rPr lang="en-US" altLang="zh-TW" i="1" dirty="0">
                <a:solidFill>
                  <a:schemeClr val="tx1"/>
                </a:solidFill>
                <a:ea typeface="標楷體" pitchFamily="65" charset="-120"/>
              </a:rPr>
              <a:t>A</a:t>
            </a:r>
            <a:endParaRPr lang="zh-TW" altLang="en-US" i="1" dirty="0">
              <a:solidFill>
                <a:schemeClr val="tx1"/>
              </a:solidFill>
              <a:ea typeface="標楷體" pitchFamily="65" charset="-120"/>
            </a:endParaRPr>
          </a:p>
        </p:txBody>
      </p:sp>
      <p:sp>
        <p:nvSpPr>
          <p:cNvPr id="30731" name="Text Box 11"/>
          <p:cNvSpPr txBox="1">
            <a:spLocks noChangeArrowheads="1"/>
          </p:cNvSpPr>
          <p:nvPr/>
        </p:nvSpPr>
        <p:spPr bwMode="auto">
          <a:xfrm>
            <a:off x="381000" y="928688"/>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Inverse matrix (</a:t>
            </a:r>
            <a:r>
              <a:rPr lang="en-US" altLang="en-US">
                <a:ea typeface="標楷體" pitchFamily="65" charset="-120"/>
              </a:rPr>
              <a:t>反矩陣</a:t>
            </a:r>
            <a:r>
              <a:rPr lang="en-US" altLang="zh-TW">
                <a:ea typeface="標楷體" pitchFamily="65" charset="-120"/>
              </a:rPr>
              <a:t>):</a:t>
            </a:r>
            <a:endParaRPr lang="zh-TW" altLang="en-US">
              <a:ea typeface="標楷體" pitchFamily="65" charset="-120"/>
            </a:endParaRPr>
          </a:p>
        </p:txBody>
      </p:sp>
      <p:sp>
        <p:nvSpPr>
          <p:cNvPr id="32780" name="Text Box 12"/>
          <p:cNvSpPr txBox="1">
            <a:spLocks noChangeArrowheads="1"/>
          </p:cNvSpPr>
          <p:nvPr/>
        </p:nvSpPr>
        <p:spPr bwMode="auto">
          <a:xfrm>
            <a:off x="357188" y="5116513"/>
            <a:ext cx="8389937" cy="1670050"/>
          </a:xfrm>
          <a:prstGeom prst="rect">
            <a:avLst/>
          </a:prstGeom>
          <a:noFill/>
          <a:ln w="19050" algn="ctr">
            <a:noFill/>
            <a:miter lim="800000"/>
            <a:headEnd/>
            <a:tailEnd/>
          </a:ln>
        </p:spPr>
        <p:txBody>
          <a:bodyPr>
            <a:spAutoFit/>
          </a:bodyPr>
          <a:lstStyle/>
          <a:p>
            <a:pPr marL="363538" indent="-363538">
              <a:spcBef>
                <a:spcPts val="600"/>
              </a:spcBef>
              <a:buSzTx/>
              <a:buFont typeface="Wingdings" pitchFamily="2" charset="2"/>
              <a:buNone/>
              <a:defRPr/>
            </a:pPr>
            <a:r>
              <a:rPr lang="en-US" altLang="zh-TW" sz="2000" dirty="0">
                <a:solidFill>
                  <a:srgbClr val="0000FF"/>
                </a:solidFill>
                <a:ea typeface="標楷體" pitchFamily="65" charset="-120"/>
              </a:rPr>
              <a:t>※ The definition of the inverse of a matrix is similar to that of the inverse of a scalar, i.e., </a:t>
            </a:r>
            <a:r>
              <a:rPr lang="en-US" altLang="zh-TW" sz="2000" i="1" dirty="0">
                <a:solidFill>
                  <a:srgbClr val="0000FF"/>
                </a:solidFill>
                <a:latin typeface="+mn-lt"/>
                <a:ea typeface="標楷體" pitchFamily="65" charset="-120"/>
              </a:rPr>
              <a:t>c</a:t>
            </a:r>
            <a:r>
              <a:rPr lang="en-US" altLang="zh-TW" sz="2000" dirty="0">
                <a:solidFill>
                  <a:srgbClr val="0000FF"/>
                </a:solidFill>
                <a:latin typeface="+mn-lt"/>
                <a:ea typeface="標楷體" pitchFamily="65" charset="-120"/>
              </a:rPr>
              <a:t> </a:t>
            </a:r>
            <a:r>
              <a:rPr lang="zh-TW" altLang="zh-TW" sz="2000" dirty="0">
                <a:solidFill>
                  <a:srgbClr val="0000FF"/>
                </a:solidFill>
                <a:latin typeface="+mn-lt"/>
                <a:ea typeface="新細明體"/>
                <a:cs typeface="Times New Roman"/>
              </a:rPr>
              <a:t>·</a:t>
            </a:r>
            <a:r>
              <a:rPr lang="en-US" altLang="zh-TW" sz="2000" dirty="0">
                <a:solidFill>
                  <a:srgbClr val="0000FF"/>
                </a:solidFill>
                <a:latin typeface="+mn-lt"/>
                <a:ea typeface="新細明體"/>
                <a:cs typeface="Times New Roman"/>
              </a:rPr>
              <a:t> (1/</a:t>
            </a:r>
            <a:r>
              <a:rPr lang="en-US" altLang="zh-TW" sz="2000" i="1" dirty="0">
                <a:solidFill>
                  <a:srgbClr val="0000FF"/>
                </a:solidFill>
                <a:latin typeface="+mn-lt"/>
                <a:ea typeface="新細明體"/>
                <a:cs typeface="Times New Roman"/>
              </a:rPr>
              <a:t>c</a:t>
            </a:r>
            <a:r>
              <a:rPr lang="en-US" altLang="zh-TW" sz="2000" dirty="0">
                <a:solidFill>
                  <a:srgbClr val="0000FF"/>
                </a:solidFill>
                <a:latin typeface="+mn-lt"/>
                <a:ea typeface="新細明體"/>
                <a:cs typeface="Times New Roman"/>
              </a:rPr>
              <a:t>) = 1</a:t>
            </a:r>
            <a:endParaRPr lang="en-US" altLang="zh-TW" sz="2000" dirty="0">
              <a:solidFill>
                <a:srgbClr val="0000FF"/>
              </a:solidFill>
              <a:latin typeface="+mn-lt"/>
              <a:ea typeface="標楷體" pitchFamily="65" charset="-120"/>
            </a:endParaRPr>
          </a:p>
          <a:p>
            <a:pPr marL="363538" indent="-363538">
              <a:spcBef>
                <a:spcPts val="300"/>
              </a:spcBef>
              <a:buSzTx/>
              <a:buFont typeface="Wingdings" pitchFamily="2" charset="2"/>
              <a:buNone/>
              <a:defRPr/>
            </a:pPr>
            <a:r>
              <a:rPr lang="en-US" altLang="zh-TW" sz="2000" dirty="0">
                <a:solidFill>
                  <a:srgbClr val="0000FF"/>
                </a:solidFill>
              </a:rPr>
              <a:t>※ Since</a:t>
            </a:r>
            <a:r>
              <a:rPr lang="zh-TW" altLang="en-US" sz="2000" dirty="0">
                <a:solidFill>
                  <a:srgbClr val="0000FF"/>
                </a:solidFill>
              </a:rPr>
              <a:t> </a:t>
            </a:r>
            <a:r>
              <a:rPr lang="en-US" altLang="zh-TW" sz="2000" dirty="0">
                <a:solidFill>
                  <a:srgbClr val="0000FF"/>
                </a:solidFill>
              </a:rPr>
              <a:t>there is no inverse (or said multiplicative inverse (</a:t>
            </a:r>
            <a:r>
              <a:rPr lang="zh-TW" altLang="en-US" sz="2000" dirty="0">
                <a:solidFill>
                  <a:srgbClr val="0000FF"/>
                </a:solidFill>
                <a:latin typeface="+mn-ea"/>
                <a:ea typeface="+mn-ea"/>
              </a:rPr>
              <a:t>倒數</a:t>
            </a:r>
            <a:r>
              <a:rPr lang="en-US" altLang="zh-TW" sz="2000" dirty="0">
                <a:solidFill>
                  <a:srgbClr val="0000FF"/>
                </a:solidFill>
              </a:rPr>
              <a:t>)) for the real number 0, you can “imagine” that noninvertible matrices act a similar role to the real number 0 in some sense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DD52CCE-D5D4-4E5D-AF2D-2207DC4CE727}" type="slidenum">
              <a:rPr kumimoji="0" lang="en-US" altLang="zh-TW" sz="1400" smtClean="0">
                <a:solidFill>
                  <a:schemeClr val="bg2"/>
                </a:solidFill>
              </a:rPr>
              <a:pPr eaLnBrk="1" hangingPunct="1"/>
              <a:t>35</a:t>
            </a:fld>
            <a:endParaRPr kumimoji="0" lang="en-US" altLang="zh-TW" sz="1400">
              <a:solidFill>
                <a:schemeClr val="bg2"/>
              </a:solidFill>
            </a:endParaRPr>
          </a:p>
        </p:txBody>
      </p:sp>
      <p:sp>
        <p:nvSpPr>
          <p:cNvPr id="31751" name="Rectangle 12"/>
          <p:cNvSpPr>
            <a:spLocks noChangeArrowheads="1"/>
          </p:cNvSpPr>
          <p:nvPr/>
        </p:nvSpPr>
        <p:spPr bwMode="auto">
          <a:xfrm>
            <a:off x="0" y="2403475"/>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endParaRPr lang="zh-TW" altLang="en-US"/>
          </a:p>
        </p:txBody>
      </p:sp>
      <p:sp>
        <p:nvSpPr>
          <p:cNvPr id="31752" name="Text Box 13"/>
          <p:cNvSpPr txBox="1">
            <a:spLocks noChangeArrowheads="1"/>
          </p:cNvSpPr>
          <p:nvPr/>
        </p:nvSpPr>
        <p:spPr bwMode="auto">
          <a:xfrm>
            <a:off x="838200" y="1371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If </a:t>
            </a:r>
            <a:r>
              <a:rPr lang="en-US" altLang="zh-TW" i="1">
                <a:solidFill>
                  <a:schemeClr val="tx1"/>
                </a:solidFill>
                <a:ea typeface="標楷體" pitchFamily="65" charset="-120"/>
              </a:rPr>
              <a:t>B </a:t>
            </a:r>
            <a:r>
              <a:rPr lang="en-US" altLang="zh-TW">
                <a:solidFill>
                  <a:schemeClr val="tx1"/>
                </a:solidFill>
                <a:ea typeface="標楷體" pitchFamily="65" charset="-120"/>
              </a:rPr>
              <a:t>and</a:t>
            </a:r>
            <a:r>
              <a:rPr lang="zh-TW" altLang="en-US">
                <a:solidFill>
                  <a:schemeClr val="tx1"/>
                </a:solidFill>
                <a:ea typeface="標楷體" pitchFamily="65" charset="-120"/>
              </a:rPr>
              <a:t> </a:t>
            </a:r>
            <a:r>
              <a:rPr lang="en-US" altLang="zh-TW" i="1">
                <a:solidFill>
                  <a:schemeClr val="tx1"/>
                </a:solidFill>
                <a:ea typeface="標楷體" pitchFamily="65" charset="-120"/>
              </a:rPr>
              <a:t>C </a:t>
            </a:r>
            <a:r>
              <a:rPr lang="en-US" altLang="zh-TW">
                <a:solidFill>
                  <a:schemeClr val="tx1"/>
                </a:solidFill>
                <a:ea typeface="標楷體" pitchFamily="65" charset="-120"/>
              </a:rPr>
              <a:t>are both inverses of the matrix </a:t>
            </a:r>
            <a:r>
              <a:rPr lang="en-US" altLang="zh-TW" i="1">
                <a:solidFill>
                  <a:schemeClr val="tx1"/>
                </a:solidFill>
                <a:ea typeface="標楷體" pitchFamily="65" charset="-120"/>
              </a:rPr>
              <a:t>A</a:t>
            </a:r>
            <a:r>
              <a:rPr lang="zh-TW" altLang="en-US">
                <a:solidFill>
                  <a:schemeClr val="tx1"/>
                </a:solidFill>
                <a:ea typeface="標楷體" pitchFamily="65" charset="-120"/>
              </a:rPr>
              <a:t>, </a:t>
            </a:r>
            <a:r>
              <a:rPr lang="en-US" altLang="zh-TW">
                <a:solidFill>
                  <a:schemeClr val="tx1"/>
                </a:solidFill>
                <a:ea typeface="標楷體" pitchFamily="65" charset="-120"/>
              </a:rPr>
              <a:t>then</a:t>
            </a:r>
            <a:r>
              <a:rPr lang="zh-TW" altLang="en-US">
                <a:solidFill>
                  <a:schemeClr val="tx1"/>
                </a:solidFill>
                <a:ea typeface="標楷體" pitchFamily="65" charset="-120"/>
              </a:rPr>
              <a:t> </a:t>
            </a:r>
            <a:r>
              <a:rPr lang="en-US" altLang="zh-TW" i="1">
                <a:solidFill>
                  <a:schemeClr val="tx1"/>
                </a:solidFill>
                <a:ea typeface="標楷體" pitchFamily="65" charset="-120"/>
              </a:rPr>
              <a:t>B = C.</a:t>
            </a:r>
          </a:p>
        </p:txBody>
      </p:sp>
      <p:grpSp>
        <p:nvGrpSpPr>
          <p:cNvPr id="31753" name="Group 29"/>
          <p:cNvGrpSpPr>
            <a:grpSpLocks/>
          </p:cNvGrpSpPr>
          <p:nvPr/>
        </p:nvGrpSpPr>
        <p:grpSpPr bwMode="auto">
          <a:xfrm>
            <a:off x="609600" y="1905000"/>
            <a:ext cx="2489200" cy="2228850"/>
            <a:chOff x="384" y="1200"/>
            <a:chExt cx="1568" cy="1404"/>
          </a:xfrm>
        </p:grpSpPr>
        <p:sp>
          <p:nvSpPr>
            <p:cNvPr id="31760" name="Text Box 14"/>
            <p:cNvSpPr txBox="1">
              <a:spLocks noChangeArrowheads="1"/>
            </p:cNvSpPr>
            <p:nvPr/>
          </p:nvSpPr>
          <p:spPr bwMode="auto">
            <a:xfrm>
              <a:off x="384" y="1200"/>
              <a:ext cx="5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Pf:</a:t>
              </a:r>
            </a:p>
          </p:txBody>
        </p:sp>
        <p:graphicFrame>
          <p:nvGraphicFramePr>
            <p:cNvPr id="31749" name="Object 4"/>
            <p:cNvGraphicFramePr>
              <a:graphicFrameLocks noChangeAspect="1"/>
            </p:cNvGraphicFramePr>
            <p:nvPr/>
          </p:nvGraphicFramePr>
          <p:xfrm>
            <a:off x="960" y="1233"/>
            <a:ext cx="992" cy="1371"/>
          </p:xfrm>
          <a:graphic>
            <a:graphicData uri="http://schemas.openxmlformats.org/presentationml/2006/ole">
              <mc:AlternateContent xmlns:mc="http://schemas.openxmlformats.org/markup-compatibility/2006">
                <mc:Choice xmlns:v="urn:schemas-microsoft-com:vml" Requires="v">
                  <p:oleObj spid="_x0000_s176189" name="Equation" r:id="rId3" imgW="787320" imgH="1091880" progId="Equation.3">
                    <p:embed/>
                  </p:oleObj>
                </mc:Choice>
                <mc:Fallback>
                  <p:oleObj name="Equation" r:id="rId3" imgW="787320" imgH="1091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233"/>
                          <a:ext cx="992" cy="1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54" name="Rectangle 17"/>
          <p:cNvSpPr>
            <a:spLocks noChangeArrowheads="1"/>
          </p:cNvSpPr>
          <p:nvPr/>
        </p:nvSpPr>
        <p:spPr bwMode="auto">
          <a:xfrm>
            <a:off x="1447800" y="4191000"/>
            <a:ext cx="601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cs typeface="Times New Roman" pitchFamily="18" charset="0"/>
              </a:rPr>
              <a:t>Consequently, the inverse of a matrix is unique.</a:t>
            </a:r>
            <a:endParaRPr lang="zh-TW" altLang="en-US">
              <a:solidFill>
                <a:schemeClr val="tx1"/>
              </a:solidFill>
              <a:ea typeface="標楷體" pitchFamily="65" charset="-120"/>
              <a:cs typeface="Times New Roman" pitchFamily="18" charset="0"/>
            </a:endParaRPr>
          </a:p>
        </p:txBody>
      </p:sp>
      <p:grpSp>
        <p:nvGrpSpPr>
          <p:cNvPr id="31755" name="Group 32"/>
          <p:cNvGrpSpPr>
            <a:grpSpLocks/>
          </p:cNvGrpSpPr>
          <p:nvPr/>
        </p:nvGrpSpPr>
        <p:grpSpPr bwMode="auto">
          <a:xfrm>
            <a:off x="381000" y="4933528"/>
            <a:ext cx="5218113" cy="1447800"/>
            <a:chOff x="240" y="2928"/>
            <a:chExt cx="3287" cy="912"/>
          </a:xfrm>
        </p:grpSpPr>
        <p:sp>
          <p:nvSpPr>
            <p:cNvPr id="31758" name="Text Box 18"/>
            <p:cNvSpPr txBox="1">
              <a:spLocks noChangeArrowheads="1"/>
            </p:cNvSpPr>
            <p:nvPr/>
          </p:nvSpPr>
          <p:spPr bwMode="auto">
            <a:xfrm>
              <a:off x="240" y="2928"/>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Notes:</a:t>
              </a:r>
            </a:p>
          </p:txBody>
        </p:sp>
        <p:sp>
          <p:nvSpPr>
            <p:cNvPr id="31759" name="Text Box 19"/>
            <p:cNvSpPr txBox="1">
              <a:spLocks noChangeArrowheads="1"/>
            </p:cNvSpPr>
            <p:nvPr/>
          </p:nvSpPr>
          <p:spPr bwMode="auto">
            <a:xfrm>
              <a:off x="531" y="3188"/>
              <a:ext cx="28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(1) The inverse of </a:t>
              </a:r>
              <a:r>
                <a:rPr lang="en-US" altLang="zh-TW" i="1">
                  <a:solidFill>
                    <a:schemeClr val="tx1"/>
                  </a:solidFill>
                  <a:ea typeface="標楷體" pitchFamily="65" charset="-120"/>
                </a:rPr>
                <a:t>A </a:t>
              </a:r>
              <a:r>
                <a:rPr lang="en-US" altLang="zh-TW">
                  <a:solidFill>
                    <a:schemeClr val="tx1"/>
                  </a:solidFill>
                  <a:ea typeface="標楷體" pitchFamily="65" charset="-120"/>
                </a:rPr>
                <a:t>is denoted by</a:t>
              </a:r>
              <a:endParaRPr lang="zh-TW" altLang="en-US">
                <a:solidFill>
                  <a:schemeClr val="tx1"/>
                </a:solidFill>
                <a:ea typeface="標楷體" pitchFamily="65" charset="-120"/>
              </a:endParaRPr>
            </a:p>
          </p:txBody>
        </p:sp>
        <p:graphicFrame>
          <p:nvGraphicFramePr>
            <p:cNvPr id="31747" name="Object 21"/>
            <p:cNvGraphicFramePr>
              <a:graphicFrameLocks noChangeAspect="1"/>
            </p:cNvGraphicFramePr>
            <p:nvPr/>
          </p:nvGraphicFramePr>
          <p:xfrm>
            <a:off x="3264" y="3216"/>
            <a:ext cx="263" cy="207"/>
          </p:xfrm>
          <a:graphic>
            <a:graphicData uri="http://schemas.openxmlformats.org/presentationml/2006/ole">
              <mc:AlternateContent xmlns:mc="http://schemas.openxmlformats.org/markup-compatibility/2006">
                <mc:Choice xmlns:v="urn:schemas-microsoft-com:vml" Requires="v">
                  <p:oleObj spid="_x0000_s176190" name="方程式" r:id="rId5" imgW="419040" imgH="330120" progId="Equation.3">
                    <p:embed/>
                  </p:oleObj>
                </mc:Choice>
                <mc:Fallback>
                  <p:oleObj name="方程式" r:id="rId5" imgW="419040" imgH="330120"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3216"/>
                          <a:ext cx="263"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8" name="Object 22"/>
            <p:cNvGraphicFramePr>
              <a:graphicFrameLocks noChangeAspect="1"/>
            </p:cNvGraphicFramePr>
            <p:nvPr/>
          </p:nvGraphicFramePr>
          <p:xfrm>
            <a:off x="576" y="3550"/>
            <a:ext cx="1624" cy="290"/>
          </p:xfrm>
          <a:graphic>
            <a:graphicData uri="http://schemas.openxmlformats.org/presentationml/2006/ole">
              <mc:AlternateContent xmlns:mc="http://schemas.openxmlformats.org/markup-compatibility/2006">
                <mc:Choice xmlns:v="urn:schemas-microsoft-com:vml" Requires="v">
                  <p:oleObj spid="_x0000_s176191" name="Equation" r:id="rId7" imgW="1282680" imgH="228600" progId="Equation.3">
                    <p:embed/>
                  </p:oleObj>
                </mc:Choice>
                <mc:Fallback>
                  <p:oleObj name="Equation" r:id="rId7" imgW="1282680" imgH="22860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 y="3550"/>
                          <a:ext cx="1624"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1756" name="Text Box 31"/>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Theorem 2.7</a:t>
            </a:r>
            <a:r>
              <a:rPr lang="zh-TW" altLang="en-US"/>
              <a:t>: </a:t>
            </a:r>
            <a:r>
              <a:rPr lang="en-US" altLang="zh-TW"/>
              <a:t>The inverse of a matrix is unique</a:t>
            </a:r>
            <a:endParaRPr lang="en-US" altLang="zh-TW">
              <a:ea typeface="標楷體" pitchFamily="65" charset="-120"/>
            </a:endParaRPr>
          </a:p>
        </p:txBody>
      </p:sp>
      <p:sp>
        <p:nvSpPr>
          <p:cNvPr id="31757" name="Text Box 8"/>
          <p:cNvSpPr txBox="1">
            <a:spLocks noChangeArrowheads="1"/>
          </p:cNvSpPr>
          <p:nvPr/>
        </p:nvSpPr>
        <p:spPr bwMode="auto">
          <a:xfrm>
            <a:off x="3357563" y="2786063"/>
            <a:ext cx="542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en-US" sz="1600" dirty="0">
                <a:solidFill>
                  <a:srgbClr val="0000FF"/>
                </a:solidFill>
                <a:ea typeface="標楷體" pitchFamily="65" charset="-120"/>
              </a:rPr>
              <a:t>(</a:t>
            </a:r>
            <a:r>
              <a:rPr lang="en-US" altLang="zh-TW" sz="1600" dirty="0">
                <a:solidFill>
                  <a:srgbClr val="0000FF"/>
                </a:solidFill>
                <a:ea typeface="標楷體" pitchFamily="65" charset="-120"/>
              </a:rPr>
              <a:t>associative property of matrix multiplication and the property for the identity matrix on Slide 2.17)</a:t>
            </a:r>
          </a:p>
        </p:txBody>
      </p:sp>
      <p:graphicFrame>
        <p:nvGraphicFramePr>
          <p:cNvPr id="31746" name="Object 15"/>
          <p:cNvGraphicFramePr>
            <a:graphicFrameLocks noChangeAspect="1"/>
          </p:cNvGraphicFramePr>
          <p:nvPr/>
        </p:nvGraphicFramePr>
        <p:xfrm>
          <a:off x="3071813" y="3000375"/>
          <a:ext cx="284162" cy="207963"/>
        </p:xfrm>
        <a:graphic>
          <a:graphicData uri="http://schemas.openxmlformats.org/presentationml/2006/ole">
            <mc:AlternateContent xmlns:mc="http://schemas.openxmlformats.org/markup-compatibility/2006">
              <mc:Choice xmlns:v="urn:schemas-microsoft-com:vml" Requires="v">
                <p:oleObj spid="_x0000_s176192" name="Equation" r:id="rId9" imgW="190440" imgH="139680" progId="Equation.DSMT4">
                  <p:embed/>
                </p:oleObj>
              </mc:Choice>
              <mc:Fallback>
                <p:oleObj name="Equation" r:id="rId9" imgW="190440" imgH="13968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3" y="3000375"/>
                        <a:ext cx="284162"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C58409C8-42BF-432F-ABB8-27B38768B621}" type="slidenum">
              <a:rPr kumimoji="0" lang="en-US" altLang="zh-TW" sz="1400" smtClean="0">
                <a:solidFill>
                  <a:schemeClr val="bg2"/>
                </a:solidFill>
              </a:rPr>
              <a:pPr eaLnBrk="1" hangingPunct="1"/>
              <a:t>36</a:t>
            </a:fld>
            <a:endParaRPr kumimoji="0" lang="en-US" altLang="zh-TW" sz="1400">
              <a:solidFill>
                <a:schemeClr val="bg2"/>
              </a:solidFill>
            </a:endParaRPr>
          </a:p>
        </p:txBody>
      </p:sp>
      <p:graphicFrame>
        <p:nvGraphicFramePr>
          <p:cNvPr id="32770" name="Object 7"/>
          <p:cNvGraphicFramePr>
            <a:graphicFrameLocks noChangeAspect="1"/>
          </p:cNvGraphicFramePr>
          <p:nvPr>
            <p:extLst>
              <p:ext uri="{D42A27DB-BD31-4B8C-83A1-F6EECF244321}">
                <p14:modId xmlns:p14="http://schemas.microsoft.com/office/powerpoint/2010/main" val="1298897282"/>
              </p:ext>
            </p:extLst>
          </p:nvPr>
        </p:nvGraphicFramePr>
        <p:xfrm>
          <a:off x="1643063" y="1412875"/>
          <a:ext cx="5024437" cy="557213"/>
        </p:xfrm>
        <a:graphic>
          <a:graphicData uri="http://schemas.openxmlformats.org/presentationml/2006/ole">
            <mc:AlternateContent xmlns:mc="http://schemas.openxmlformats.org/markup-compatibility/2006">
              <mc:Choice xmlns:v="urn:schemas-microsoft-com:vml" Requires="v">
                <p:oleObj spid="_x0000_s152130" name="Equation" r:id="rId3" imgW="2603160" imgH="279360" progId="Equation.DSMT4">
                  <p:embed/>
                </p:oleObj>
              </mc:Choice>
              <mc:Fallback>
                <p:oleObj name="Equation" r:id="rId3" imgW="2603160" imgH="279360" progId="Equation.DSMT4">
                  <p:embed/>
                  <p:pic>
                    <p:nvPicPr>
                      <p:cNvPr id="0" name="Object 7"/>
                      <p:cNvPicPr>
                        <a:picLocks noChangeAspect="1" noChangeArrowheads="1"/>
                      </p:cNvPicPr>
                      <p:nvPr/>
                    </p:nvPicPr>
                    <p:blipFill>
                      <a:blip r:embed="rId4"/>
                      <a:srcRect/>
                      <a:stretch>
                        <a:fillRect/>
                      </a:stretch>
                    </p:blipFill>
                    <p:spPr bwMode="auto">
                      <a:xfrm>
                        <a:off x="1643063" y="1412875"/>
                        <a:ext cx="5024437"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6" name="Rectangle 11"/>
          <p:cNvSpPr>
            <a:spLocks noChangeArrowheads="1"/>
          </p:cNvSpPr>
          <p:nvPr/>
        </p:nvSpPr>
        <p:spPr bwMode="auto">
          <a:xfrm>
            <a:off x="396875" y="2379663"/>
            <a:ext cx="5014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spcBef>
                <a:spcPct val="0"/>
              </a:spcBef>
              <a:buClr>
                <a:schemeClr val="tx1"/>
              </a:buClr>
              <a:buSzPct val="40000"/>
            </a:pPr>
            <a:r>
              <a:rPr lang="zh-TW" altLang="en-US">
                <a:ea typeface="標楷體" pitchFamily="65" charset="-120"/>
              </a:rPr>
              <a:t> </a:t>
            </a:r>
            <a:r>
              <a:rPr lang="en-US" altLang="zh-TW">
                <a:ea typeface="標楷體" pitchFamily="65" charset="-120"/>
              </a:rPr>
              <a:t>Ex 2: Find the inverse of the matrix </a:t>
            </a:r>
            <a:r>
              <a:rPr lang="en-US" altLang="zh-TW" i="1">
                <a:ea typeface="標楷體" pitchFamily="65" charset="-120"/>
              </a:rPr>
              <a:t>A</a:t>
            </a:r>
          </a:p>
        </p:txBody>
      </p:sp>
      <p:graphicFrame>
        <p:nvGraphicFramePr>
          <p:cNvPr id="32771" name="Object 12"/>
          <p:cNvGraphicFramePr>
            <a:graphicFrameLocks noChangeAspect="1"/>
          </p:cNvGraphicFramePr>
          <p:nvPr/>
        </p:nvGraphicFramePr>
        <p:xfrm>
          <a:off x="3143250" y="2900363"/>
          <a:ext cx="1758950" cy="831850"/>
        </p:xfrm>
        <a:graphic>
          <a:graphicData uri="http://schemas.openxmlformats.org/presentationml/2006/ole">
            <mc:AlternateContent xmlns:mc="http://schemas.openxmlformats.org/markup-compatibility/2006">
              <mc:Choice xmlns:v="urn:schemas-microsoft-com:vml" Requires="v">
                <p:oleObj spid="_x0000_s152131" name="方程式" r:id="rId5" imgW="1765080" imgH="838080" progId="Equation.3">
                  <p:embed/>
                </p:oleObj>
              </mc:Choice>
              <mc:Fallback>
                <p:oleObj name="方程式" r:id="rId5" imgW="1765080" imgH="83808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2900363"/>
                        <a:ext cx="17589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7" name="Text Box 13"/>
          <p:cNvSpPr txBox="1">
            <a:spLocks noChangeArrowheads="1"/>
          </p:cNvSpPr>
          <p:nvPr/>
        </p:nvSpPr>
        <p:spPr bwMode="auto">
          <a:xfrm>
            <a:off x="566738" y="3829050"/>
            <a:ext cx="72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32772" name="Object 14"/>
          <p:cNvGraphicFramePr>
            <a:graphicFrameLocks noChangeAspect="1"/>
          </p:cNvGraphicFramePr>
          <p:nvPr/>
        </p:nvGraphicFramePr>
        <p:xfrm>
          <a:off x="1274763" y="4189413"/>
          <a:ext cx="993775" cy="331787"/>
        </p:xfrm>
        <a:graphic>
          <a:graphicData uri="http://schemas.openxmlformats.org/presentationml/2006/ole">
            <mc:AlternateContent xmlns:mc="http://schemas.openxmlformats.org/markup-compatibility/2006">
              <mc:Choice xmlns:v="urn:schemas-microsoft-com:vml" Requires="v">
                <p:oleObj spid="_x0000_s152132" name="Equation" r:id="rId7" imgW="495000" imgH="164880" progId="Equation.DSMT4">
                  <p:embed/>
                </p:oleObj>
              </mc:Choice>
              <mc:Fallback>
                <p:oleObj name="Equation" r:id="rId7" imgW="495000" imgH="16488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4763" y="4189413"/>
                        <a:ext cx="993775"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17"/>
          <p:cNvGraphicFramePr>
            <a:graphicFrameLocks noChangeAspect="1"/>
          </p:cNvGraphicFramePr>
          <p:nvPr/>
        </p:nvGraphicFramePr>
        <p:xfrm>
          <a:off x="1282700" y="4721225"/>
          <a:ext cx="3670300" cy="860425"/>
        </p:xfrm>
        <a:graphic>
          <a:graphicData uri="http://schemas.openxmlformats.org/presentationml/2006/ole">
            <mc:AlternateContent xmlns:mc="http://schemas.openxmlformats.org/markup-compatibility/2006">
              <mc:Choice xmlns:v="urn:schemas-microsoft-com:vml" Requires="v">
                <p:oleObj spid="_x0000_s152133" name="方程式" r:id="rId9" imgW="3670200" imgH="863280" progId="Equation.3">
                  <p:embed/>
                </p:oleObj>
              </mc:Choice>
              <mc:Fallback>
                <p:oleObj name="方程式" r:id="rId9" imgW="3670200" imgH="863280"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2700" y="4721225"/>
                        <a:ext cx="36703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22"/>
          <p:cNvGraphicFramePr>
            <a:graphicFrameLocks noChangeAspect="1"/>
          </p:cNvGraphicFramePr>
          <p:nvPr/>
        </p:nvGraphicFramePr>
        <p:xfrm>
          <a:off x="1295400" y="5711825"/>
          <a:ext cx="4368800" cy="860425"/>
        </p:xfrm>
        <a:graphic>
          <a:graphicData uri="http://schemas.openxmlformats.org/presentationml/2006/ole">
            <mc:AlternateContent xmlns:mc="http://schemas.openxmlformats.org/markup-compatibility/2006">
              <mc:Choice xmlns:v="urn:schemas-microsoft-com:vml" Requires="v">
                <p:oleObj spid="_x0000_s152134" name="方程式" r:id="rId11" imgW="4368600" imgH="863280" progId="Equation.3">
                  <p:embed/>
                </p:oleObj>
              </mc:Choice>
              <mc:Fallback>
                <p:oleObj name="方程式" r:id="rId11" imgW="4368600" imgH="86328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711825"/>
                        <a:ext cx="43688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Text Box 25"/>
          <p:cNvSpPr txBox="1">
            <a:spLocks noChangeArrowheads="1"/>
          </p:cNvSpPr>
          <p:nvPr/>
        </p:nvSpPr>
        <p:spPr bwMode="auto">
          <a:xfrm>
            <a:off x="381000" y="914400"/>
            <a:ext cx="800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latin typeface="標楷體" pitchFamily="65" charset="-120"/>
                <a:ea typeface="標楷體" pitchFamily="65" charset="-120"/>
              </a:rPr>
              <a:t> </a:t>
            </a:r>
            <a:r>
              <a:rPr lang="en-US" altLang="zh-TW" dirty="0">
                <a:ea typeface="標楷體" pitchFamily="65" charset="-120"/>
              </a:rPr>
              <a:t>Find the inverse of a matrix by the Gauss-Jordan elimination: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85003E51-A9C4-4B7F-AA3B-172A9E237A04}" type="slidenum">
              <a:rPr kumimoji="0" lang="en-US" altLang="zh-TW" sz="1400" smtClean="0">
                <a:solidFill>
                  <a:schemeClr val="bg2"/>
                </a:solidFill>
              </a:rPr>
              <a:pPr eaLnBrk="1" hangingPunct="1"/>
              <a:t>37</a:t>
            </a:fld>
            <a:endParaRPr kumimoji="0" lang="en-US" altLang="zh-TW" sz="1400">
              <a:solidFill>
                <a:schemeClr val="bg2"/>
              </a:solidFill>
            </a:endParaRPr>
          </a:p>
        </p:txBody>
      </p:sp>
      <p:sp>
        <p:nvSpPr>
          <p:cNvPr id="33801" name="Rectangle 5"/>
          <p:cNvSpPr>
            <a:spLocks noChangeArrowheads="1"/>
          </p:cNvSpPr>
          <p:nvPr/>
        </p:nvSpPr>
        <p:spPr bwMode="auto">
          <a:xfrm>
            <a:off x="4027488" y="3902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p>
            <a:pPr algn="ctr">
              <a:buSzTx/>
              <a:buFontTx/>
              <a:buNone/>
            </a:pPr>
            <a:endParaRPr lang="zh-TW" altLang="en-US">
              <a:solidFill>
                <a:schemeClr val="tx1"/>
              </a:solidFill>
              <a:ea typeface="標楷體" pitchFamily="65" charset="-120"/>
            </a:endParaRPr>
          </a:p>
        </p:txBody>
      </p:sp>
      <p:graphicFrame>
        <p:nvGraphicFramePr>
          <p:cNvPr id="33794" name="Object 4"/>
          <p:cNvGraphicFramePr>
            <a:graphicFrameLocks noChangeAspect="1"/>
          </p:cNvGraphicFramePr>
          <p:nvPr/>
        </p:nvGraphicFramePr>
        <p:xfrm>
          <a:off x="407988" y="3168650"/>
          <a:ext cx="6124575" cy="914400"/>
        </p:xfrm>
        <a:graphic>
          <a:graphicData uri="http://schemas.openxmlformats.org/presentationml/2006/ole">
            <mc:AlternateContent xmlns:mc="http://schemas.openxmlformats.org/markup-compatibility/2006">
              <mc:Choice xmlns:v="urn:schemas-microsoft-com:vml" Requires="v">
                <p:oleObj spid="_x0000_s181337" name="Equation" r:id="rId3" imgW="3047760" imgH="457200" progId="Equation.DSMT4">
                  <p:embed/>
                </p:oleObj>
              </mc:Choice>
              <mc:Fallback>
                <p:oleObj name="Equation" r:id="rId3" imgW="304776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3168650"/>
                        <a:ext cx="61245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6"/>
          <p:cNvGraphicFramePr>
            <a:graphicFrameLocks noChangeAspect="1"/>
          </p:cNvGraphicFramePr>
          <p:nvPr/>
        </p:nvGraphicFramePr>
        <p:xfrm>
          <a:off x="336550" y="4235450"/>
          <a:ext cx="6186488" cy="914400"/>
        </p:xfrm>
        <a:graphic>
          <a:graphicData uri="http://schemas.openxmlformats.org/presentationml/2006/ole">
            <mc:AlternateContent xmlns:mc="http://schemas.openxmlformats.org/markup-compatibility/2006">
              <mc:Choice xmlns:v="urn:schemas-microsoft-com:vml" Requires="v">
                <p:oleObj spid="_x0000_s181338" name="Equation" r:id="rId5" imgW="3073320" imgH="457200" progId="Equation.DSMT4">
                  <p:embed/>
                </p:oleObj>
              </mc:Choice>
              <mc:Fallback>
                <p:oleObj name="Equation" r:id="rId5" imgW="307332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 y="4235450"/>
                        <a:ext cx="61864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8"/>
          <p:cNvGraphicFramePr>
            <a:graphicFrameLocks noChangeAspect="1"/>
          </p:cNvGraphicFramePr>
          <p:nvPr/>
        </p:nvGraphicFramePr>
        <p:xfrm>
          <a:off x="6629400" y="3397250"/>
          <a:ext cx="2222500" cy="368300"/>
        </p:xfrm>
        <a:graphic>
          <a:graphicData uri="http://schemas.openxmlformats.org/presentationml/2006/ole">
            <mc:AlternateContent xmlns:mc="http://schemas.openxmlformats.org/markup-compatibility/2006">
              <mc:Choice xmlns:v="urn:schemas-microsoft-com:vml" Requires="v">
                <p:oleObj spid="_x0000_s181339" name="方程式" r:id="rId7" imgW="2222280" imgH="368280" progId="Equation.3">
                  <p:embed/>
                </p:oleObj>
              </mc:Choice>
              <mc:Fallback>
                <p:oleObj name="方程式" r:id="rId7" imgW="2222280" imgH="36828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397250"/>
                        <a:ext cx="22225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7" name="Object 9"/>
          <p:cNvGraphicFramePr>
            <a:graphicFrameLocks noChangeAspect="1"/>
          </p:cNvGraphicFramePr>
          <p:nvPr/>
        </p:nvGraphicFramePr>
        <p:xfrm>
          <a:off x="6629400" y="4464050"/>
          <a:ext cx="2260600" cy="368300"/>
        </p:xfrm>
        <a:graphic>
          <a:graphicData uri="http://schemas.openxmlformats.org/presentationml/2006/ole">
            <mc:AlternateContent xmlns:mc="http://schemas.openxmlformats.org/markup-compatibility/2006">
              <mc:Choice xmlns:v="urn:schemas-microsoft-com:vml" Requires="v">
                <p:oleObj spid="_x0000_s181340" name="方程式" r:id="rId9" imgW="2260440" imgH="368280" progId="Equation.3">
                  <p:embed/>
                </p:oleObj>
              </mc:Choice>
              <mc:Fallback>
                <p:oleObj name="方程式" r:id="rId9" imgW="2260440" imgH="36828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464050"/>
                        <a:ext cx="226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802" name="Group 19"/>
          <p:cNvGrpSpPr>
            <a:grpSpLocks/>
          </p:cNvGrpSpPr>
          <p:nvPr/>
        </p:nvGrpSpPr>
        <p:grpSpPr bwMode="auto">
          <a:xfrm>
            <a:off x="839788" y="5445968"/>
            <a:ext cx="2665413" cy="1295400"/>
            <a:chOff x="529" y="2928"/>
            <a:chExt cx="1679" cy="816"/>
          </a:xfrm>
        </p:grpSpPr>
        <p:graphicFrame>
          <p:nvGraphicFramePr>
            <p:cNvPr id="33799" name="Object 13"/>
            <p:cNvGraphicFramePr>
              <a:graphicFrameLocks noChangeAspect="1"/>
            </p:cNvGraphicFramePr>
            <p:nvPr/>
          </p:nvGraphicFramePr>
          <p:xfrm>
            <a:off x="576" y="3216"/>
            <a:ext cx="1632" cy="528"/>
          </p:xfrm>
          <a:graphic>
            <a:graphicData uri="http://schemas.openxmlformats.org/presentationml/2006/ole">
              <mc:AlternateContent xmlns:mc="http://schemas.openxmlformats.org/markup-compatibility/2006">
                <mc:Choice xmlns:v="urn:schemas-microsoft-com:vml" Requires="v">
                  <p:oleObj spid="_x0000_s181341" name="方程式" r:id="rId11" imgW="2590560" imgH="838080" progId="Equation.3">
                    <p:embed/>
                  </p:oleObj>
                </mc:Choice>
                <mc:Fallback>
                  <p:oleObj name="方程式" r:id="rId11" imgW="2590560" imgH="83808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 y="3216"/>
                          <a:ext cx="1632"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14" name="Text Box 15"/>
            <p:cNvSpPr txBox="1">
              <a:spLocks noChangeArrowheads="1"/>
            </p:cNvSpPr>
            <p:nvPr/>
          </p:nvSpPr>
          <p:spPr bwMode="auto">
            <a:xfrm>
              <a:off x="529" y="292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Thus</a:t>
              </a:r>
            </a:p>
          </p:txBody>
        </p:sp>
      </p:grpSp>
      <p:graphicFrame>
        <p:nvGraphicFramePr>
          <p:cNvPr id="33798" name="Object 16"/>
          <p:cNvGraphicFramePr>
            <a:graphicFrameLocks noChangeAspect="1"/>
          </p:cNvGraphicFramePr>
          <p:nvPr>
            <p:extLst>
              <p:ext uri="{D42A27DB-BD31-4B8C-83A1-F6EECF244321}">
                <p14:modId xmlns:p14="http://schemas.microsoft.com/office/powerpoint/2010/main" val="3790922146"/>
              </p:ext>
            </p:extLst>
          </p:nvPr>
        </p:nvGraphicFramePr>
        <p:xfrm>
          <a:off x="990600" y="1340768"/>
          <a:ext cx="3659188" cy="1625600"/>
        </p:xfrm>
        <a:graphic>
          <a:graphicData uri="http://schemas.openxmlformats.org/presentationml/2006/ole">
            <mc:AlternateContent xmlns:mc="http://schemas.openxmlformats.org/markup-compatibility/2006">
              <mc:Choice xmlns:v="urn:schemas-microsoft-com:vml" Requires="v">
                <p:oleObj spid="_x0000_s181342" name="Equation" r:id="rId13" imgW="1828800" imgH="812520" progId="Equation.DSMT4">
                  <p:embed/>
                </p:oleObj>
              </mc:Choice>
              <mc:Fallback>
                <p:oleObj name="Equation" r:id="rId13" imgW="1828800" imgH="81252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1340768"/>
                        <a:ext cx="3659188"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3" name="Text Box 20"/>
          <p:cNvSpPr txBox="1">
            <a:spLocks noChangeArrowheads="1"/>
          </p:cNvSpPr>
          <p:nvPr/>
        </p:nvSpPr>
        <p:spPr bwMode="auto">
          <a:xfrm>
            <a:off x="827088" y="836712"/>
            <a:ext cx="6697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dirty="0">
                <a:solidFill>
                  <a:schemeClr val="tx1"/>
                </a:solidFill>
              </a:rPr>
              <a:t>by equating corresponding entries</a:t>
            </a:r>
          </a:p>
        </p:txBody>
      </p:sp>
      <p:grpSp>
        <p:nvGrpSpPr>
          <p:cNvPr id="33804" name="Group 24"/>
          <p:cNvGrpSpPr>
            <a:grpSpLocks/>
          </p:cNvGrpSpPr>
          <p:nvPr/>
        </p:nvGrpSpPr>
        <p:grpSpPr bwMode="auto">
          <a:xfrm>
            <a:off x="4716463" y="1764631"/>
            <a:ext cx="863600" cy="865187"/>
            <a:chOff x="2971" y="1207"/>
            <a:chExt cx="544" cy="545"/>
          </a:xfrm>
        </p:grpSpPr>
        <p:sp>
          <p:nvSpPr>
            <p:cNvPr id="33811" name="Line 21"/>
            <p:cNvSpPr>
              <a:spLocks noChangeShapeType="1"/>
            </p:cNvSpPr>
            <p:nvPr/>
          </p:nvSpPr>
          <p:spPr bwMode="auto">
            <a:xfrm>
              <a:off x="2971" y="1207"/>
              <a:ext cx="408" cy="27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33812" name="Line 22"/>
            <p:cNvSpPr>
              <a:spLocks noChangeShapeType="1"/>
            </p:cNvSpPr>
            <p:nvPr/>
          </p:nvSpPr>
          <p:spPr bwMode="auto">
            <a:xfrm flipV="1">
              <a:off x="2971" y="1480"/>
              <a:ext cx="408" cy="27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33813" name="Line 23"/>
            <p:cNvSpPr>
              <a:spLocks noChangeShapeType="1"/>
            </p:cNvSpPr>
            <p:nvPr/>
          </p:nvSpPr>
          <p:spPr bwMode="auto">
            <a:xfrm>
              <a:off x="3379" y="1480"/>
              <a:ext cx="136"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grpSp>
      <p:sp>
        <p:nvSpPr>
          <p:cNvPr id="33805" name="Text Box 25"/>
          <p:cNvSpPr txBox="1">
            <a:spLocks noChangeArrowheads="1"/>
          </p:cNvSpPr>
          <p:nvPr/>
        </p:nvSpPr>
        <p:spPr bwMode="auto">
          <a:xfrm>
            <a:off x="5651500" y="1348706"/>
            <a:ext cx="2921000" cy="13239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t>This two systems of linear equations share the same coefficient matrix, which is exactly the matrix </a:t>
            </a:r>
            <a:r>
              <a:rPr lang="en-US" altLang="zh-TW" sz="2000" i="1" dirty="0"/>
              <a:t>A</a:t>
            </a:r>
            <a:endParaRPr lang="en-US" altLang="zh-TW" sz="2000" dirty="0"/>
          </a:p>
        </p:txBody>
      </p:sp>
      <p:sp>
        <p:nvSpPr>
          <p:cNvPr id="33806" name="Oval 26"/>
          <p:cNvSpPr>
            <a:spLocks noChangeArrowheads="1"/>
          </p:cNvSpPr>
          <p:nvPr/>
        </p:nvSpPr>
        <p:spPr bwMode="auto">
          <a:xfrm>
            <a:off x="3348038" y="3213100"/>
            <a:ext cx="1079500" cy="5032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TW" altLang="en-US"/>
          </a:p>
        </p:txBody>
      </p:sp>
      <p:sp>
        <p:nvSpPr>
          <p:cNvPr id="33807" name="Oval 27"/>
          <p:cNvSpPr>
            <a:spLocks noChangeArrowheads="1"/>
          </p:cNvSpPr>
          <p:nvPr/>
        </p:nvSpPr>
        <p:spPr bwMode="auto">
          <a:xfrm>
            <a:off x="3348038" y="4294188"/>
            <a:ext cx="1079500" cy="50323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TW" altLang="en-US"/>
          </a:p>
        </p:txBody>
      </p:sp>
      <p:sp>
        <p:nvSpPr>
          <p:cNvPr id="33808" name="Line 28"/>
          <p:cNvSpPr>
            <a:spLocks noChangeShapeType="1"/>
          </p:cNvSpPr>
          <p:nvPr/>
        </p:nvSpPr>
        <p:spPr bwMode="auto">
          <a:xfrm>
            <a:off x="4140200" y="3716338"/>
            <a:ext cx="647700" cy="20891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33809" name="Line 29"/>
          <p:cNvSpPr>
            <a:spLocks noChangeShapeType="1"/>
          </p:cNvSpPr>
          <p:nvPr/>
        </p:nvSpPr>
        <p:spPr bwMode="auto">
          <a:xfrm>
            <a:off x="3924300" y="4797425"/>
            <a:ext cx="863600" cy="10080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sp>
        <p:nvSpPr>
          <p:cNvPr id="33810" name="Text Box 30"/>
          <p:cNvSpPr txBox="1">
            <a:spLocks noChangeArrowheads="1"/>
          </p:cNvSpPr>
          <p:nvPr/>
        </p:nvSpPr>
        <p:spPr bwMode="auto">
          <a:xfrm>
            <a:off x="4787900" y="5446713"/>
            <a:ext cx="2736850" cy="13239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t>Perform the Gauss-Jordan elimination on the matrix </a:t>
            </a:r>
            <a:r>
              <a:rPr lang="en-US" altLang="zh-TW" sz="2000" i="1" dirty="0"/>
              <a:t>A</a:t>
            </a:r>
            <a:r>
              <a:rPr lang="en-US" altLang="zh-TW" sz="2000" dirty="0"/>
              <a:t> with the same row operations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2DE34924-3A83-46A3-8CCB-FA172D0AF41D}" type="slidenum">
              <a:rPr kumimoji="0" lang="en-US" altLang="zh-TW" sz="1400" smtClean="0">
                <a:solidFill>
                  <a:schemeClr val="bg2"/>
                </a:solidFill>
              </a:rPr>
              <a:pPr eaLnBrk="1" hangingPunct="1"/>
              <a:t>38</a:t>
            </a:fld>
            <a:endParaRPr kumimoji="0" lang="en-US" altLang="zh-TW" sz="1400">
              <a:solidFill>
                <a:schemeClr val="bg2"/>
              </a:solidFill>
            </a:endParaRPr>
          </a:p>
        </p:txBody>
      </p:sp>
      <p:graphicFrame>
        <p:nvGraphicFramePr>
          <p:cNvPr id="34818" name="Object 1024"/>
          <p:cNvGraphicFramePr>
            <a:graphicFrameLocks noChangeAspect="1"/>
          </p:cNvGraphicFramePr>
          <p:nvPr>
            <p:extLst>
              <p:ext uri="{D42A27DB-BD31-4B8C-83A1-F6EECF244321}">
                <p14:modId xmlns:p14="http://schemas.microsoft.com/office/powerpoint/2010/main" val="150847183"/>
              </p:ext>
            </p:extLst>
          </p:nvPr>
        </p:nvGraphicFramePr>
        <p:xfrm>
          <a:off x="755650" y="3214688"/>
          <a:ext cx="7075488" cy="1365250"/>
        </p:xfrm>
        <a:graphic>
          <a:graphicData uri="http://schemas.openxmlformats.org/presentationml/2006/ole">
            <mc:AlternateContent xmlns:mc="http://schemas.openxmlformats.org/markup-compatibility/2006">
              <mc:Choice xmlns:v="urn:schemas-microsoft-com:vml" Requires="v">
                <p:oleObj spid="_x0000_s124461" name="Equation" r:id="rId3" imgW="3403440" imgH="685800" progId="Equation.DSMT4">
                  <p:embed/>
                </p:oleObj>
              </mc:Choice>
              <mc:Fallback>
                <p:oleObj name="Equation" r:id="rId3" imgW="3403440" imgH="685800" progId="Equation.DSMT4">
                  <p:embed/>
                  <p:pic>
                    <p:nvPicPr>
                      <p:cNvPr id="0" name="Object 1024"/>
                      <p:cNvPicPr>
                        <a:picLocks noChangeAspect="1" noChangeArrowheads="1"/>
                      </p:cNvPicPr>
                      <p:nvPr/>
                    </p:nvPicPr>
                    <p:blipFill>
                      <a:blip r:embed="rId4"/>
                      <a:srcRect/>
                      <a:stretch>
                        <a:fillRect/>
                      </a:stretch>
                    </p:blipFill>
                    <p:spPr bwMode="auto">
                      <a:xfrm>
                        <a:off x="755650" y="3214688"/>
                        <a:ext cx="7075488"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Text Box 7"/>
          <p:cNvSpPr txBox="1">
            <a:spLocks noChangeArrowheads="1"/>
          </p:cNvSpPr>
          <p:nvPr/>
        </p:nvSpPr>
        <p:spPr bwMode="auto">
          <a:xfrm>
            <a:off x="785813" y="5929313"/>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000" dirty="0">
                <a:solidFill>
                  <a:srgbClr val="0000FF"/>
                </a:solidFill>
                <a:latin typeface="標楷體" pitchFamily="65" charset="-120"/>
                <a:ea typeface="標楷體" pitchFamily="65" charset="-120"/>
              </a:rPr>
              <a:t>※ </a:t>
            </a:r>
            <a:r>
              <a:rPr lang="en-US" altLang="zh-TW" sz="2000" dirty="0">
                <a:solidFill>
                  <a:srgbClr val="0000FF"/>
                </a:solidFill>
                <a:ea typeface="標楷體" pitchFamily="65" charset="-120"/>
              </a:rPr>
              <a:t>If </a:t>
            </a:r>
            <a:r>
              <a:rPr lang="en-US" altLang="zh-TW" sz="2000" i="1" dirty="0">
                <a:solidFill>
                  <a:srgbClr val="0000FF"/>
                </a:solidFill>
                <a:ea typeface="標楷體" pitchFamily="65" charset="-120"/>
              </a:rPr>
              <a:t>A</a:t>
            </a:r>
            <a:r>
              <a:rPr lang="en-US" altLang="zh-TW" sz="2000" dirty="0">
                <a:solidFill>
                  <a:srgbClr val="0000FF"/>
                </a:solidFill>
                <a:ea typeface="標楷體" pitchFamily="65" charset="-120"/>
              </a:rPr>
              <a:t> cannot be row reduced to </a:t>
            </a:r>
            <a:r>
              <a:rPr lang="en-US" altLang="zh-TW" sz="2000" i="1" dirty="0">
                <a:solidFill>
                  <a:srgbClr val="0000FF"/>
                </a:solidFill>
                <a:ea typeface="標楷體" pitchFamily="65" charset="-120"/>
              </a:rPr>
              <a:t>I</a:t>
            </a:r>
            <a:r>
              <a:rPr lang="en-US" altLang="zh-TW" sz="2000" dirty="0">
                <a:solidFill>
                  <a:srgbClr val="0000FF"/>
                </a:solidFill>
                <a:ea typeface="標楷體" pitchFamily="65" charset="-120"/>
              </a:rPr>
              <a:t>, then </a:t>
            </a:r>
            <a:r>
              <a:rPr lang="en-US" altLang="zh-TW" sz="2000" i="1" dirty="0">
                <a:solidFill>
                  <a:srgbClr val="0000FF"/>
                </a:solidFill>
                <a:ea typeface="標楷體" pitchFamily="65" charset="-120"/>
              </a:rPr>
              <a:t>A</a:t>
            </a:r>
            <a:r>
              <a:rPr lang="en-US" altLang="zh-TW" sz="2000" dirty="0">
                <a:solidFill>
                  <a:srgbClr val="0000FF"/>
                </a:solidFill>
                <a:ea typeface="標楷體" pitchFamily="65" charset="-120"/>
              </a:rPr>
              <a:t> is singular</a:t>
            </a:r>
          </a:p>
        </p:txBody>
      </p:sp>
      <p:sp>
        <p:nvSpPr>
          <p:cNvPr id="2" name="Text Box 9"/>
          <p:cNvSpPr txBox="1">
            <a:spLocks noChangeArrowheads="1"/>
          </p:cNvSpPr>
          <p:nvPr/>
        </p:nvSpPr>
        <p:spPr bwMode="auto">
          <a:xfrm>
            <a:off x="395288" y="1052513"/>
            <a:ext cx="7524750" cy="1794337"/>
          </a:xfrm>
          <a:prstGeom prst="rect">
            <a:avLst/>
          </a:prstGeom>
          <a:noFill/>
          <a:ln w="19050" algn="ctr">
            <a:noFill/>
            <a:miter lim="800000"/>
            <a:headEnd/>
            <a:tailEnd/>
          </a:ln>
        </p:spPr>
        <p:txBody>
          <a:bodyPr>
            <a:spAutoFit/>
          </a:bodyPr>
          <a:lstStyle/>
          <a:p>
            <a:pPr>
              <a:lnSpc>
                <a:spcPct val="110000"/>
              </a:lnSpc>
              <a:buClr>
                <a:schemeClr val="tx1"/>
              </a:buClr>
              <a:buSzPct val="40000"/>
              <a:defRPr/>
            </a:pPr>
            <a:r>
              <a:rPr lang="zh-TW" altLang="en-US" dirty="0">
                <a:ea typeface="標楷體" pitchFamily="65" charset="-120"/>
              </a:rPr>
              <a:t> </a:t>
            </a:r>
            <a:r>
              <a:rPr lang="en-US" altLang="zh-TW" dirty="0">
                <a:ea typeface="標楷體" pitchFamily="65" charset="-120"/>
              </a:rPr>
              <a:t>Note:</a:t>
            </a:r>
          </a:p>
          <a:p>
            <a:pPr marL="269875">
              <a:lnSpc>
                <a:spcPct val="110000"/>
              </a:lnSpc>
              <a:spcBef>
                <a:spcPts val="600"/>
              </a:spcBef>
              <a:buClr>
                <a:schemeClr val="tx1"/>
              </a:buClr>
              <a:buSzPct val="40000"/>
              <a:buFont typeface="Wingdings" pitchFamily="2" charset="2"/>
              <a:buNone/>
              <a:defRPr/>
            </a:pPr>
            <a:r>
              <a:rPr lang="en-US" altLang="zh-TW" dirty="0">
                <a:ea typeface="標楷體" pitchFamily="65" charset="-120"/>
              </a:rPr>
              <a:t>Instead of solving the two systems separately, one can solve them simultaneously by appending</a:t>
            </a:r>
            <a:r>
              <a:rPr lang="zh-TW" altLang="en-US" dirty="0">
                <a:ea typeface="標楷體" pitchFamily="65" charset="-120"/>
              </a:rPr>
              <a:t> </a:t>
            </a:r>
            <a:r>
              <a:rPr lang="en-US" altLang="zh-TW" dirty="0">
                <a:ea typeface="標楷體" pitchFamily="65" charset="-120"/>
              </a:rPr>
              <a:t>(</a:t>
            </a:r>
            <a:r>
              <a:rPr lang="zh-TW" altLang="en-US" dirty="0">
                <a:ea typeface="標楷體" pitchFamily="65" charset="-120"/>
              </a:rPr>
              <a:t>附加</a:t>
            </a:r>
            <a:r>
              <a:rPr lang="en-US" altLang="zh-TW" dirty="0">
                <a:ea typeface="標楷體" pitchFamily="65" charset="-120"/>
              </a:rPr>
              <a:t>) the identity matrix to the right of the coefficient matrix</a:t>
            </a:r>
          </a:p>
        </p:txBody>
      </p:sp>
      <p:sp>
        <p:nvSpPr>
          <p:cNvPr id="34824" name="橢圓 5"/>
          <p:cNvSpPr>
            <a:spLocks noChangeArrowheads="1"/>
          </p:cNvSpPr>
          <p:nvPr/>
        </p:nvSpPr>
        <p:spPr bwMode="auto">
          <a:xfrm>
            <a:off x="6735763" y="3071813"/>
            <a:ext cx="428625" cy="1143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cxnSp>
        <p:nvCxnSpPr>
          <p:cNvPr id="34825" name="直線單箭頭接點 7"/>
          <p:cNvCxnSpPr>
            <a:cxnSpLocks noChangeShapeType="1"/>
          </p:cNvCxnSpPr>
          <p:nvPr/>
        </p:nvCxnSpPr>
        <p:spPr bwMode="auto">
          <a:xfrm flipV="1">
            <a:off x="6000750" y="4214813"/>
            <a:ext cx="877888" cy="714375"/>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34819" name="Object 8"/>
          <p:cNvGraphicFramePr>
            <a:graphicFrameLocks noChangeAspect="1"/>
          </p:cNvGraphicFramePr>
          <p:nvPr/>
        </p:nvGraphicFramePr>
        <p:xfrm>
          <a:off x="5143500" y="4929188"/>
          <a:ext cx="1565275" cy="676275"/>
        </p:xfrm>
        <a:graphic>
          <a:graphicData uri="http://schemas.openxmlformats.org/presentationml/2006/ole">
            <mc:AlternateContent xmlns:mc="http://schemas.openxmlformats.org/markup-compatibility/2006">
              <mc:Choice xmlns:v="urn:schemas-microsoft-com:vml" Requires="v">
                <p:oleObj spid="_x0000_s124462" name="Equation" r:id="rId5" imgW="1117440" imgH="482400" progId="Equation.DSMT4">
                  <p:embed/>
                </p:oleObj>
              </mc:Choice>
              <mc:Fallback>
                <p:oleObj name="Equation" r:id="rId5" imgW="1117440" imgH="4824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4929188"/>
                        <a:ext cx="156527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橢圓 11"/>
          <p:cNvSpPr>
            <a:spLocks noChangeArrowheads="1"/>
          </p:cNvSpPr>
          <p:nvPr/>
        </p:nvSpPr>
        <p:spPr bwMode="auto">
          <a:xfrm>
            <a:off x="7358063" y="3071813"/>
            <a:ext cx="428625" cy="1143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cxnSp>
        <p:nvCxnSpPr>
          <p:cNvPr id="34827" name="直線單箭頭接點 12"/>
          <p:cNvCxnSpPr>
            <a:cxnSpLocks noChangeShapeType="1"/>
          </p:cNvCxnSpPr>
          <p:nvPr/>
        </p:nvCxnSpPr>
        <p:spPr bwMode="auto">
          <a:xfrm rot="16200000" flipV="1">
            <a:off x="7572375" y="4286251"/>
            <a:ext cx="642937" cy="50006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graphicFrame>
        <p:nvGraphicFramePr>
          <p:cNvPr id="34820" name="Object 4"/>
          <p:cNvGraphicFramePr>
            <a:graphicFrameLocks noChangeAspect="1"/>
          </p:cNvGraphicFramePr>
          <p:nvPr/>
        </p:nvGraphicFramePr>
        <p:xfrm>
          <a:off x="7350125" y="4929188"/>
          <a:ext cx="1582738" cy="676275"/>
        </p:xfrm>
        <a:graphic>
          <a:graphicData uri="http://schemas.openxmlformats.org/presentationml/2006/ole">
            <mc:AlternateContent xmlns:mc="http://schemas.openxmlformats.org/markup-compatibility/2006">
              <mc:Choice xmlns:v="urn:schemas-microsoft-com:vml" Requires="v">
                <p:oleObj spid="_x0000_s124463" name="Equation" r:id="rId7" imgW="1130040" imgH="482400" progId="Equation.DSMT4">
                  <p:embed/>
                </p:oleObj>
              </mc:Choice>
              <mc:Fallback>
                <p:oleObj name="Equation" r:id="rId7" imgW="1130040" imgH="482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25" y="4929188"/>
                        <a:ext cx="1582738"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D7ECC28D-4AC4-4FFD-9DE4-547C64746C32}" type="slidenum">
              <a:rPr kumimoji="0" lang="en-US" altLang="zh-TW" sz="1400" smtClean="0">
                <a:solidFill>
                  <a:schemeClr val="bg2"/>
                </a:solidFill>
              </a:rPr>
              <a:pPr eaLnBrk="1" hangingPunct="1"/>
              <a:t>39</a:t>
            </a:fld>
            <a:endParaRPr kumimoji="0" lang="en-US" altLang="zh-TW" sz="1400">
              <a:solidFill>
                <a:schemeClr val="bg2"/>
              </a:solidFill>
            </a:endParaRPr>
          </a:p>
        </p:txBody>
      </p:sp>
      <p:graphicFrame>
        <p:nvGraphicFramePr>
          <p:cNvPr id="35842" name="Object 1024"/>
          <p:cNvGraphicFramePr>
            <a:graphicFrameLocks noChangeAspect="1"/>
          </p:cNvGraphicFramePr>
          <p:nvPr/>
        </p:nvGraphicFramePr>
        <p:xfrm>
          <a:off x="3143250" y="1493838"/>
          <a:ext cx="1995488" cy="1006475"/>
        </p:xfrm>
        <a:graphic>
          <a:graphicData uri="http://schemas.openxmlformats.org/presentationml/2006/ole">
            <mc:AlternateContent xmlns:mc="http://schemas.openxmlformats.org/markup-compatibility/2006">
              <mc:Choice xmlns:v="urn:schemas-microsoft-com:vml" Requires="v">
                <p:oleObj spid="_x0000_s193614" name="Equation" r:id="rId3" imgW="1104840" imgH="558720" progId="Equation.3">
                  <p:embed/>
                </p:oleObj>
              </mc:Choice>
              <mc:Fallback>
                <p:oleObj name="Equation" r:id="rId3" imgW="1104840" imgH="55872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493838"/>
                        <a:ext cx="199548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1025"/>
          <p:cNvGraphicFramePr>
            <a:graphicFrameLocks noChangeAspect="1"/>
          </p:cNvGraphicFramePr>
          <p:nvPr/>
        </p:nvGraphicFramePr>
        <p:xfrm>
          <a:off x="468313" y="3948113"/>
          <a:ext cx="4319587" cy="1209675"/>
        </p:xfrm>
        <a:graphic>
          <a:graphicData uri="http://schemas.openxmlformats.org/presentationml/2006/ole">
            <mc:AlternateContent xmlns:mc="http://schemas.openxmlformats.org/markup-compatibility/2006">
              <mc:Choice xmlns:v="urn:schemas-microsoft-com:vml" Requires="v">
                <p:oleObj spid="_x0000_s193615" name="Equation" r:id="rId5" imgW="2539800" imgH="711000" progId="Equation.DSMT4">
                  <p:embed/>
                </p:oleObj>
              </mc:Choice>
              <mc:Fallback>
                <p:oleObj name="Equation" r:id="rId5" imgW="2539800" imgH="7110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948113"/>
                        <a:ext cx="431958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849" name="Group 20"/>
          <p:cNvGrpSpPr>
            <a:grpSpLocks/>
          </p:cNvGrpSpPr>
          <p:nvPr/>
        </p:nvGrpSpPr>
        <p:grpSpPr bwMode="auto">
          <a:xfrm>
            <a:off x="539750" y="2514600"/>
            <a:ext cx="4186238" cy="1385888"/>
            <a:chOff x="336" y="1584"/>
            <a:chExt cx="2637" cy="873"/>
          </a:xfrm>
        </p:grpSpPr>
        <p:sp>
          <p:nvSpPr>
            <p:cNvPr id="35851" name="Text Box 7"/>
            <p:cNvSpPr txBox="1">
              <a:spLocks noChangeArrowheads="1"/>
            </p:cNvSpPr>
            <p:nvPr/>
          </p:nvSpPr>
          <p:spPr bwMode="auto">
            <a:xfrm>
              <a:off x="336" y="158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35847" name="Object 1029"/>
            <p:cNvGraphicFramePr>
              <a:graphicFrameLocks noChangeAspect="1"/>
            </p:cNvGraphicFramePr>
            <p:nvPr/>
          </p:nvGraphicFramePr>
          <p:xfrm>
            <a:off x="555" y="1824"/>
            <a:ext cx="2418" cy="633"/>
          </p:xfrm>
          <a:graphic>
            <a:graphicData uri="http://schemas.openxmlformats.org/presentationml/2006/ole">
              <mc:AlternateContent xmlns:mc="http://schemas.openxmlformats.org/markup-compatibility/2006">
                <mc:Choice xmlns:v="urn:schemas-microsoft-com:vml" Requires="v">
                  <p:oleObj spid="_x0000_s193616" name="Equation" r:id="rId7" imgW="2133360" imgH="558720" progId="Equation.3">
                    <p:embed/>
                  </p:oleObj>
                </mc:Choice>
                <mc:Fallback>
                  <p:oleObj name="Equation" r:id="rId7" imgW="2133360" imgH="558720" progId="Equation.3">
                    <p:embed/>
                    <p:pic>
                      <p:nvPicPr>
                        <p:cNvPr id="0" name="Object 10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 y="1824"/>
                          <a:ext cx="2418" cy="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5844" name="Object 1026"/>
          <p:cNvGraphicFramePr>
            <a:graphicFrameLocks noChangeAspect="1"/>
          </p:cNvGraphicFramePr>
          <p:nvPr/>
        </p:nvGraphicFramePr>
        <p:xfrm>
          <a:off x="4716463" y="3887788"/>
          <a:ext cx="4105275" cy="1249362"/>
        </p:xfrm>
        <a:graphic>
          <a:graphicData uri="http://schemas.openxmlformats.org/presentationml/2006/ole">
            <mc:AlternateContent xmlns:mc="http://schemas.openxmlformats.org/markup-compatibility/2006">
              <mc:Choice xmlns:v="urn:schemas-microsoft-com:vml" Requires="v">
                <p:oleObj spid="_x0000_s193617" name="Equation" r:id="rId9" imgW="2336760" imgH="711000" progId="Equation.DSMT4">
                  <p:embed/>
                </p:oleObj>
              </mc:Choice>
              <mc:Fallback>
                <p:oleObj name="Equation" r:id="rId9" imgW="2336760" imgH="711000" progId="Equation.DSMT4">
                  <p:embed/>
                  <p:pic>
                    <p:nvPicPr>
                      <p:cNvPr id="0" name="Object 1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3887788"/>
                        <a:ext cx="4105275" cy="124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1027"/>
          <p:cNvGraphicFramePr>
            <a:graphicFrameLocks noChangeAspect="1"/>
          </p:cNvGraphicFramePr>
          <p:nvPr/>
        </p:nvGraphicFramePr>
        <p:xfrm>
          <a:off x="4751388" y="5214938"/>
          <a:ext cx="4084637" cy="1133475"/>
        </p:xfrm>
        <a:graphic>
          <a:graphicData uri="http://schemas.openxmlformats.org/presentationml/2006/ole">
            <mc:AlternateContent xmlns:mc="http://schemas.openxmlformats.org/markup-compatibility/2006">
              <mc:Choice xmlns:v="urn:schemas-microsoft-com:vml" Requires="v">
                <p:oleObj spid="_x0000_s193618" name="Equation" r:id="rId11" imgW="2552400" imgH="711000" progId="Equation.DSMT4">
                  <p:embed/>
                </p:oleObj>
              </mc:Choice>
              <mc:Fallback>
                <p:oleObj name="Equation" r:id="rId11" imgW="2552400" imgH="711000" progId="Equation.DSMT4">
                  <p:embed/>
                  <p:pic>
                    <p:nvPicPr>
                      <p:cNvPr id="0" name="Object 10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1388" y="5214938"/>
                        <a:ext cx="4084637"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6" name="Object 1028"/>
          <p:cNvGraphicFramePr>
            <a:graphicFrameLocks noChangeAspect="1"/>
          </p:cNvGraphicFramePr>
          <p:nvPr/>
        </p:nvGraphicFramePr>
        <p:xfrm>
          <a:off x="466725" y="5214938"/>
          <a:ext cx="4056063" cy="1238250"/>
        </p:xfrm>
        <a:graphic>
          <a:graphicData uri="http://schemas.openxmlformats.org/presentationml/2006/ole">
            <mc:AlternateContent xmlns:mc="http://schemas.openxmlformats.org/markup-compatibility/2006">
              <mc:Choice xmlns:v="urn:schemas-microsoft-com:vml" Requires="v">
                <p:oleObj spid="_x0000_s193619" name="Equation" r:id="rId13" imgW="2323800" imgH="711000" progId="Equation.DSMT4">
                  <p:embed/>
                </p:oleObj>
              </mc:Choice>
              <mc:Fallback>
                <p:oleObj name="Equation" r:id="rId13" imgW="2323800" imgH="711000" progId="Equation.DSMT4">
                  <p:embed/>
                  <p:pic>
                    <p:nvPicPr>
                      <p:cNvPr id="0" name="Object 10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725" y="5214938"/>
                        <a:ext cx="4056063"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0" name="Text Box 19"/>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Ex 3: Find the inverse of the following matrix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2097B8EA-C184-4869-A19A-5DDE76764375}" type="slidenum">
              <a:rPr kumimoji="0" lang="en-US" altLang="zh-TW" sz="1400" smtClean="0">
                <a:solidFill>
                  <a:schemeClr val="bg2"/>
                </a:solidFill>
              </a:rPr>
              <a:pPr eaLnBrk="1" hangingPunct="1"/>
              <a:t>4</a:t>
            </a:fld>
            <a:endParaRPr kumimoji="0" lang="en-US" altLang="zh-TW" sz="1400">
              <a:solidFill>
                <a:schemeClr val="bg2"/>
              </a:solidFill>
            </a:endParaRPr>
          </a:p>
        </p:txBody>
      </p:sp>
      <p:sp>
        <p:nvSpPr>
          <p:cNvPr id="3081" name="Text Box 4"/>
          <p:cNvSpPr txBox="1">
            <a:spLocks noChangeArrowheads="1"/>
          </p:cNvSpPr>
          <p:nvPr/>
        </p:nvSpPr>
        <p:spPr bwMode="auto">
          <a:xfrm>
            <a:off x="381000" y="91440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Matrix addition:</a:t>
            </a:r>
          </a:p>
        </p:txBody>
      </p:sp>
      <p:graphicFrame>
        <p:nvGraphicFramePr>
          <p:cNvPr id="3074" name="Object 5"/>
          <p:cNvGraphicFramePr>
            <a:graphicFrameLocks noChangeAspect="1"/>
          </p:cNvGraphicFramePr>
          <p:nvPr/>
        </p:nvGraphicFramePr>
        <p:xfrm>
          <a:off x="933450" y="1557338"/>
          <a:ext cx="3351213" cy="482600"/>
        </p:xfrm>
        <a:graphic>
          <a:graphicData uri="http://schemas.openxmlformats.org/presentationml/2006/ole">
            <mc:AlternateContent xmlns:mc="http://schemas.openxmlformats.org/markup-compatibility/2006">
              <mc:Choice xmlns:v="urn:schemas-microsoft-com:vml" Requires="v">
                <p:oleObj spid="_x0000_s192590" name="Equation" r:id="rId3" imgW="1676160" imgH="241200" progId="Equation.DSMT4">
                  <p:embed/>
                </p:oleObj>
              </mc:Choice>
              <mc:Fallback>
                <p:oleObj name="Equation" r:id="rId3" imgW="1676160" imgH="241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1557338"/>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6"/>
          <p:cNvGraphicFramePr>
            <a:graphicFrameLocks noChangeAspect="1"/>
          </p:cNvGraphicFramePr>
          <p:nvPr/>
        </p:nvGraphicFramePr>
        <p:xfrm>
          <a:off x="928688" y="2227263"/>
          <a:ext cx="6932612" cy="482600"/>
        </p:xfrm>
        <a:graphic>
          <a:graphicData uri="http://schemas.openxmlformats.org/presentationml/2006/ole">
            <mc:AlternateContent xmlns:mc="http://schemas.openxmlformats.org/markup-compatibility/2006">
              <mc:Choice xmlns:v="urn:schemas-microsoft-com:vml" Requires="v">
                <p:oleObj spid="_x0000_s192591" name="Equation" r:id="rId5" imgW="3466800" imgH="241200" progId="Equation.DSMT4">
                  <p:embed/>
                </p:oleObj>
              </mc:Choice>
              <mc:Fallback>
                <p:oleObj name="Equation" r:id="rId5" imgW="3466800" imgH="241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227263"/>
                        <a:ext cx="69326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7"/>
          <p:cNvSpPr txBox="1">
            <a:spLocks noChangeArrowheads="1"/>
          </p:cNvSpPr>
          <p:nvPr/>
        </p:nvSpPr>
        <p:spPr bwMode="auto">
          <a:xfrm>
            <a:off x="422275" y="2895600"/>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Ex 2</a:t>
            </a:r>
            <a:r>
              <a:rPr lang="en-US" altLang="zh-TW"/>
              <a:t>: </a:t>
            </a:r>
            <a:r>
              <a:rPr lang="en-US" altLang="zh-TW">
                <a:ea typeface="標楷體" pitchFamily="65" charset="-120"/>
              </a:rPr>
              <a:t>Matrix addition</a:t>
            </a:r>
          </a:p>
        </p:txBody>
      </p:sp>
      <p:graphicFrame>
        <p:nvGraphicFramePr>
          <p:cNvPr id="3076" name="Object 9"/>
          <p:cNvGraphicFramePr>
            <a:graphicFrameLocks noChangeAspect="1"/>
          </p:cNvGraphicFramePr>
          <p:nvPr/>
        </p:nvGraphicFramePr>
        <p:xfrm>
          <a:off x="914400" y="3587750"/>
          <a:ext cx="5746750" cy="831850"/>
        </p:xfrm>
        <a:graphic>
          <a:graphicData uri="http://schemas.openxmlformats.org/presentationml/2006/ole">
            <mc:AlternateContent xmlns:mc="http://schemas.openxmlformats.org/markup-compatibility/2006">
              <mc:Choice xmlns:v="urn:schemas-microsoft-com:vml" Requires="v">
                <p:oleObj spid="_x0000_s192592" name="方程式" r:id="rId7" imgW="5740200" imgH="838080" progId="Equation.3">
                  <p:embed/>
                </p:oleObj>
              </mc:Choice>
              <mc:Fallback>
                <p:oleObj name="方程式" r:id="rId7" imgW="5740200" imgH="8380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87750"/>
                        <a:ext cx="57467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83" name="Group 14"/>
          <p:cNvGrpSpPr>
            <a:grpSpLocks/>
          </p:cNvGrpSpPr>
          <p:nvPr/>
        </p:nvGrpSpPr>
        <p:grpSpPr bwMode="auto">
          <a:xfrm>
            <a:off x="933450" y="4676775"/>
            <a:ext cx="3692525" cy="1343025"/>
            <a:chOff x="588" y="2660"/>
            <a:chExt cx="2326" cy="846"/>
          </a:xfrm>
        </p:grpSpPr>
        <p:graphicFrame>
          <p:nvGraphicFramePr>
            <p:cNvPr id="3077" name="Object 11"/>
            <p:cNvGraphicFramePr>
              <a:graphicFrameLocks noChangeAspect="1"/>
            </p:cNvGraphicFramePr>
            <p:nvPr/>
          </p:nvGraphicFramePr>
          <p:xfrm>
            <a:off x="588" y="2674"/>
            <a:ext cx="1104" cy="832"/>
          </p:xfrm>
          <a:graphic>
            <a:graphicData uri="http://schemas.openxmlformats.org/presentationml/2006/ole">
              <mc:AlternateContent xmlns:mc="http://schemas.openxmlformats.org/markup-compatibility/2006">
                <mc:Choice xmlns:v="urn:schemas-microsoft-com:vml" Requires="v">
                  <p:oleObj spid="_x0000_s192593" name="方程式" r:id="rId9" imgW="1752480" imgH="1320480" progId="Equation.3">
                    <p:embed/>
                  </p:oleObj>
                </mc:Choice>
                <mc:Fallback>
                  <p:oleObj name="方程式" r:id="rId9" imgW="1752480" imgH="132048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 y="2674"/>
                          <a:ext cx="1104" cy="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12"/>
            <p:cNvGraphicFramePr>
              <a:graphicFrameLocks noChangeAspect="1"/>
            </p:cNvGraphicFramePr>
            <p:nvPr/>
          </p:nvGraphicFramePr>
          <p:xfrm>
            <a:off x="1756" y="2660"/>
            <a:ext cx="688" cy="832"/>
          </p:xfrm>
          <a:graphic>
            <a:graphicData uri="http://schemas.openxmlformats.org/presentationml/2006/ole">
              <mc:AlternateContent xmlns:mc="http://schemas.openxmlformats.org/markup-compatibility/2006">
                <mc:Choice xmlns:v="urn:schemas-microsoft-com:vml" Requires="v">
                  <p:oleObj spid="_x0000_s192594" name="方程式" r:id="rId11" imgW="1091880" imgH="1320480" progId="Equation.3">
                    <p:embed/>
                  </p:oleObj>
                </mc:Choice>
                <mc:Fallback>
                  <p:oleObj name="方程式" r:id="rId11" imgW="1091880" imgH="132048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6" y="2660"/>
                          <a:ext cx="688"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13"/>
            <p:cNvGraphicFramePr>
              <a:graphicFrameLocks noChangeAspect="1"/>
            </p:cNvGraphicFramePr>
            <p:nvPr>
              <p:extLst>
                <p:ext uri="{D42A27DB-BD31-4B8C-83A1-F6EECF244321}">
                  <p14:modId xmlns:p14="http://schemas.microsoft.com/office/powerpoint/2010/main" val="1906616217"/>
                </p:ext>
              </p:extLst>
            </p:nvPr>
          </p:nvGraphicFramePr>
          <p:xfrm>
            <a:off x="2482" y="2660"/>
            <a:ext cx="432" cy="832"/>
          </p:xfrm>
          <a:graphic>
            <a:graphicData uri="http://schemas.openxmlformats.org/presentationml/2006/ole">
              <mc:AlternateContent xmlns:mc="http://schemas.openxmlformats.org/markup-compatibility/2006">
                <mc:Choice xmlns:v="urn:schemas-microsoft-com:vml" Requires="v">
                  <p:oleObj spid="_x0000_s192595" name="Equation" r:id="rId13" imgW="685800" imgH="1320480" progId="Equation.DSMT4">
                    <p:embed/>
                  </p:oleObj>
                </mc:Choice>
                <mc:Fallback>
                  <p:oleObj name="Equation" r:id="rId13" imgW="685800" imgH="132048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2" y="2660"/>
                          <a:ext cx="432" cy="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CBC29332-AB64-4CC4-8ED0-2B92B5BDD9E5}" type="slidenum">
              <a:rPr kumimoji="0" lang="en-US" altLang="zh-TW" sz="1400" smtClean="0">
                <a:solidFill>
                  <a:schemeClr val="bg2"/>
                </a:solidFill>
              </a:rPr>
              <a:pPr eaLnBrk="1" hangingPunct="1"/>
              <a:t>40</a:t>
            </a:fld>
            <a:endParaRPr kumimoji="0" lang="en-US" altLang="zh-TW" sz="1400">
              <a:solidFill>
                <a:schemeClr val="bg2"/>
              </a:solidFill>
            </a:endParaRPr>
          </a:p>
        </p:txBody>
      </p:sp>
      <p:graphicFrame>
        <p:nvGraphicFramePr>
          <p:cNvPr id="36866" name="Object 1024"/>
          <p:cNvGraphicFramePr>
            <a:graphicFrameLocks noChangeAspect="1"/>
          </p:cNvGraphicFramePr>
          <p:nvPr/>
        </p:nvGraphicFramePr>
        <p:xfrm>
          <a:off x="617538" y="1068388"/>
          <a:ext cx="3797300" cy="1136650"/>
        </p:xfrm>
        <a:graphic>
          <a:graphicData uri="http://schemas.openxmlformats.org/presentationml/2006/ole">
            <mc:AlternateContent xmlns:mc="http://schemas.openxmlformats.org/markup-compatibility/2006">
              <mc:Choice xmlns:v="urn:schemas-microsoft-com:vml" Requires="v">
                <p:oleObj spid="_x0000_s153153" name="Equation" r:id="rId3" imgW="2374560" imgH="711000" progId="Equation.DSMT4">
                  <p:embed/>
                </p:oleObj>
              </mc:Choice>
              <mc:Fallback>
                <p:oleObj name="Equation" r:id="rId3" imgW="2374560" imgH="7110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1068388"/>
                        <a:ext cx="3797300"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1025"/>
          <p:cNvGraphicFramePr>
            <a:graphicFrameLocks noChangeAspect="1"/>
          </p:cNvGraphicFramePr>
          <p:nvPr/>
        </p:nvGraphicFramePr>
        <p:xfrm>
          <a:off x="4572000" y="1052513"/>
          <a:ext cx="3675063" cy="1136650"/>
        </p:xfrm>
        <a:graphic>
          <a:graphicData uri="http://schemas.openxmlformats.org/presentationml/2006/ole">
            <mc:AlternateContent xmlns:mc="http://schemas.openxmlformats.org/markup-compatibility/2006">
              <mc:Choice xmlns:v="urn:schemas-microsoft-com:vml" Requires="v">
                <p:oleObj spid="_x0000_s153154" name="Equation" r:id="rId5" imgW="2298600" imgH="711000" progId="Equation.DSMT4">
                  <p:embed/>
                </p:oleObj>
              </mc:Choice>
              <mc:Fallback>
                <p:oleObj name="Equation" r:id="rId5" imgW="2298600" imgH="7110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52513"/>
                        <a:ext cx="3675063"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2" name="Rectangle 13"/>
          <p:cNvSpPr>
            <a:spLocks noChangeArrowheads="1"/>
          </p:cNvSpPr>
          <p:nvPr/>
        </p:nvSpPr>
        <p:spPr bwMode="auto">
          <a:xfrm>
            <a:off x="838200" y="30734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ctr">
            <a:spAutoFit/>
          </a:bodyPr>
          <a:lstStyle/>
          <a:p>
            <a:pPr>
              <a:spcBef>
                <a:spcPct val="0"/>
              </a:spcBef>
              <a:buSzTx/>
              <a:buFontTx/>
              <a:buNone/>
            </a:pPr>
            <a:r>
              <a:rPr lang="en-US" altLang="zh-TW">
                <a:solidFill>
                  <a:schemeClr val="tx1"/>
                </a:solidFill>
                <a:ea typeface="標楷體" pitchFamily="65" charset="-120"/>
              </a:rPr>
              <a:t>So the matrix </a:t>
            </a:r>
            <a:r>
              <a:rPr lang="en-US" altLang="zh-TW" i="1">
                <a:solidFill>
                  <a:schemeClr val="tx1"/>
                </a:solidFill>
                <a:ea typeface="標楷體" pitchFamily="65" charset="-120"/>
              </a:rPr>
              <a:t>A </a:t>
            </a:r>
            <a:r>
              <a:rPr lang="en-US" altLang="zh-TW">
                <a:solidFill>
                  <a:schemeClr val="tx1"/>
                </a:solidFill>
                <a:ea typeface="標楷體" pitchFamily="65" charset="-120"/>
              </a:rPr>
              <a:t>is invertible, and its inverse is</a:t>
            </a:r>
            <a:endParaRPr lang="zh-TW" altLang="en-US">
              <a:solidFill>
                <a:schemeClr val="tx1"/>
              </a:solidFill>
            </a:endParaRPr>
          </a:p>
        </p:txBody>
      </p:sp>
      <p:graphicFrame>
        <p:nvGraphicFramePr>
          <p:cNvPr id="36868" name="Object 1026"/>
          <p:cNvGraphicFramePr>
            <a:graphicFrameLocks noChangeAspect="1"/>
          </p:cNvGraphicFramePr>
          <p:nvPr/>
        </p:nvGraphicFramePr>
        <p:xfrm>
          <a:off x="3154363" y="3562350"/>
          <a:ext cx="2417762" cy="1281113"/>
        </p:xfrm>
        <a:graphic>
          <a:graphicData uri="http://schemas.openxmlformats.org/presentationml/2006/ole">
            <mc:AlternateContent xmlns:mc="http://schemas.openxmlformats.org/markup-compatibility/2006">
              <mc:Choice xmlns:v="urn:schemas-microsoft-com:vml" Requires="v">
                <p:oleObj spid="_x0000_s153155" name="Equation" r:id="rId7" imgW="1346040" imgH="711000" progId="Equation.3">
                  <p:embed/>
                </p:oleObj>
              </mc:Choice>
              <mc:Fallback>
                <p:oleObj name="Equation" r:id="rId7" imgW="1346040" imgH="71100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3562350"/>
                        <a:ext cx="2417762"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1027"/>
          <p:cNvGraphicFramePr>
            <a:graphicFrameLocks noChangeAspect="1"/>
          </p:cNvGraphicFramePr>
          <p:nvPr/>
        </p:nvGraphicFramePr>
        <p:xfrm>
          <a:off x="914400" y="2540000"/>
          <a:ext cx="1238250" cy="412750"/>
        </p:xfrm>
        <a:graphic>
          <a:graphicData uri="http://schemas.openxmlformats.org/presentationml/2006/ole">
            <mc:AlternateContent xmlns:mc="http://schemas.openxmlformats.org/markup-compatibility/2006">
              <mc:Choice xmlns:v="urn:schemas-microsoft-com:vml" Requires="v">
                <p:oleObj spid="_x0000_s153156" name="方程式" r:id="rId9" imgW="850680" imgH="228600" progId="Equation.3">
                  <p:embed/>
                </p:oleObj>
              </mc:Choice>
              <mc:Fallback>
                <p:oleObj name="方程式" r:id="rId9" imgW="850680" imgH="22860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2540000"/>
                        <a:ext cx="12382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3" name="Text Box 20"/>
          <p:cNvSpPr txBox="1">
            <a:spLocks noChangeArrowheads="1"/>
          </p:cNvSpPr>
          <p:nvPr/>
        </p:nvSpPr>
        <p:spPr bwMode="auto">
          <a:xfrm>
            <a:off x="642938" y="5114925"/>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Clr>
                <a:schemeClr val="tx1"/>
              </a:buClr>
              <a:buSzPct val="40000"/>
            </a:pPr>
            <a:r>
              <a:rPr lang="zh-TW" altLang="en-US">
                <a:latin typeface="Tahoma" pitchFamily="34" charset="0"/>
                <a:ea typeface="標楷體" pitchFamily="65" charset="-120"/>
              </a:rPr>
              <a:t> </a:t>
            </a:r>
            <a:r>
              <a:rPr lang="en-US" altLang="zh-TW">
                <a:ea typeface="標楷體" pitchFamily="65" charset="-120"/>
              </a:rPr>
              <a:t>Check it by yourselves:</a:t>
            </a:r>
            <a:endParaRPr lang="en-US" altLang="zh-TW"/>
          </a:p>
        </p:txBody>
      </p:sp>
      <p:graphicFrame>
        <p:nvGraphicFramePr>
          <p:cNvPr id="36870" name="Object 1028"/>
          <p:cNvGraphicFramePr>
            <a:graphicFrameLocks noChangeAspect="1"/>
          </p:cNvGraphicFramePr>
          <p:nvPr/>
        </p:nvGraphicFramePr>
        <p:xfrm>
          <a:off x="1928813" y="5686425"/>
          <a:ext cx="2219325" cy="385763"/>
        </p:xfrm>
        <a:graphic>
          <a:graphicData uri="http://schemas.openxmlformats.org/presentationml/2006/ole">
            <mc:AlternateContent xmlns:mc="http://schemas.openxmlformats.org/markup-compatibility/2006">
              <mc:Choice xmlns:v="urn:schemas-microsoft-com:vml" Requires="v">
                <p:oleObj spid="_x0000_s153157" name="方程式" r:id="rId11" imgW="1104840" imgH="190440" progId="Equation.3">
                  <p:embed/>
                </p:oleObj>
              </mc:Choice>
              <mc:Fallback>
                <p:oleObj name="方程式" r:id="rId11" imgW="1104840" imgH="190440" progId="Equation.3">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5686425"/>
                        <a:ext cx="22193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75AD31B-3C91-4382-AD5E-E03CFB50A7B7}" type="slidenum">
              <a:rPr kumimoji="0" lang="en-US" altLang="zh-TW" sz="1400" smtClean="0">
                <a:solidFill>
                  <a:schemeClr val="bg2"/>
                </a:solidFill>
              </a:rPr>
              <a:pPr eaLnBrk="1" hangingPunct="1"/>
              <a:t>41</a:t>
            </a:fld>
            <a:endParaRPr kumimoji="0" lang="en-US" altLang="zh-TW" sz="1400">
              <a:solidFill>
                <a:schemeClr val="bg2"/>
              </a:solidFill>
            </a:endParaRPr>
          </a:p>
        </p:txBody>
      </p:sp>
      <p:sp>
        <p:nvSpPr>
          <p:cNvPr id="66563" name="Text Box 20"/>
          <p:cNvSpPr txBox="1">
            <a:spLocks noChangeArrowheads="1"/>
          </p:cNvSpPr>
          <p:nvPr/>
        </p:nvSpPr>
        <p:spPr bwMode="auto">
          <a:xfrm>
            <a:off x="428625" y="836712"/>
            <a:ext cx="8358188"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Clr>
                <a:schemeClr val="tx1"/>
              </a:buClr>
              <a:buSzPct val="40000"/>
            </a:pPr>
            <a:r>
              <a:rPr lang="zh-TW" altLang="en-US" dirty="0">
                <a:latin typeface="Tahoma" pitchFamily="34" charset="0"/>
                <a:ea typeface="標楷體" pitchFamily="65" charset="-120"/>
              </a:rPr>
              <a:t> </a:t>
            </a:r>
            <a:r>
              <a:rPr lang="en-US" altLang="zh-TW" dirty="0">
                <a:ea typeface="標楷體" pitchFamily="65" charset="-120"/>
              </a:rPr>
              <a:t>Matrix Operations in Excel</a:t>
            </a:r>
          </a:p>
          <a:p>
            <a:pPr lvl="1" eaLnBrk="1" hangingPunct="1">
              <a:spcBef>
                <a:spcPts val="600"/>
              </a:spcBef>
              <a:buClr>
                <a:schemeClr val="tx1"/>
              </a:buClr>
              <a:buSzPct val="40000"/>
              <a:buFont typeface="Wingdings" pitchFamily="2" charset="2"/>
              <a:buChar char="l"/>
            </a:pPr>
            <a:r>
              <a:rPr lang="en-US" altLang="zh-TW" dirty="0">
                <a:ea typeface="標楷體" pitchFamily="65" charset="-120"/>
              </a:rPr>
              <a:t> </a:t>
            </a:r>
            <a:r>
              <a:rPr lang="en-US" altLang="zh-TW" dirty="0">
                <a:solidFill>
                  <a:schemeClr val="bg2"/>
                </a:solidFill>
                <a:ea typeface="標楷體" pitchFamily="65" charset="-120"/>
              </a:rPr>
              <a:t>TRANSPOSE: calculate the transpose of a matrix</a:t>
            </a:r>
            <a:r>
              <a:rPr lang="en-US" altLang="zh-TW" dirty="0">
                <a:ea typeface="標楷體" pitchFamily="65" charset="-120"/>
              </a:rPr>
              <a:t> </a:t>
            </a:r>
          </a:p>
          <a:p>
            <a:pPr lvl="1" eaLnBrk="1" hangingPunct="1">
              <a:spcBef>
                <a:spcPts val="600"/>
              </a:spcBef>
              <a:buClr>
                <a:schemeClr val="tx1"/>
              </a:buClr>
              <a:buSzPct val="40000"/>
              <a:buFont typeface="Wingdings" pitchFamily="2" charset="2"/>
              <a:buChar char="l"/>
            </a:pPr>
            <a:r>
              <a:rPr lang="en-US" altLang="zh-TW" dirty="0">
                <a:solidFill>
                  <a:schemeClr val="bg2"/>
                </a:solidFill>
                <a:ea typeface="標楷體" pitchFamily="65" charset="-120"/>
              </a:rPr>
              <a:t> MMULT: matrix multiplication</a:t>
            </a:r>
          </a:p>
          <a:p>
            <a:pPr lvl="1" eaLnBrk="1" hangingPunct="1">
              <a:spcBef>
                <a:spcPts val="600"/>
              </a:spcBef>
              <a:buClr>
                <a:schemeClr val="tx1"/>
              </a:buClr>
              <a:buSzPct val="40000"/>
              <a:buFont typeface="Wingdings" pitchFamily="2" charset="2"/>
              <a:buChar char="l"/>
            </a:pPr>
            <a:r>
              <a:rPr lang="en-US" altLang="zh-TW" dirty="0">
                <a:solidFill>
                  <a:schemeClr val="bg2"/>
                </a:solidFill>
                <a:ea typeface="標楷體" pitchFamily="65" charset="-120"/>
              </a:rPr>
              <a:t> MINVERSE: calculate the inverse of a matrix</a:t>
            </a:r>
          </a:p>
          <a:p>
            <a:pPr lvl="1" eaLnBrk="1" hangingPunct="1">
              <a:spcBef>
                <a:spcPts val="600"/>
              </a:spcBef>
              <a:buClr>
                <a:schemeClr val="tx1"/>
              </a:buClr>
              <a:buSzPct val="40000"/>
              <a:buFont typeface="Wingdings" pitchFamily="2" charset="2"/>
              <a:buChar char="l"/>
            </a:pPr>
            <a:r>
              <a:rPr lang="en-US" altLang="zh-TW" dirty="0">
                <a:solidFill>
                  <a:schemeClr val="bg2"/>
                </a:solidFill>
                <a:ea typeface="標楷體" pitchFamily="65" charset="-120"/>
              </a:rPr>
              <a:t> MDETERM: calculate the determinant of a matrix</a:t>
            </a:r>
          </a:p>
          <a:p>
            <a:pPr lvl="1" eaLnBrk="1" hangingPunct="1">
              <a:spcBef>
                <a:spcPts val="600"/>
              </a:spcBef>
              <a:buClr>
                <a:schemeClr val="tx1"/>
              </a:buClr>
              <a:buSzPct val="40000"/>
              <a:buFont typeface="Wingdings" pitchFamily="2" charset="2"/>
              <a:buChar char="l"/>
            </a:pPr>
            <a:r>
              <a:rPr lang="en-US" altLang="zh-TW" dirty="0">
                <a:solidFill>
                  <a:schemeClr val="bg2"/>
                </a:solidFill>
                <a:ea typeface="標楷體" pitchFamily="65" charset="-120"/>
              </a:rPr>
              <a:t> SUMPRODUCT: calculate the inner product of two vectors </a:t>
            </a:r>
            <a:endParaRPr lang="en-US" altLang="zh-TW" dirty="0">
              <a:solidFill>
                <a:schemeClr val="bg2"/>
              </a:solidFill>
            </a:endParaRPr>
          </a:p>
        </p:txBody>
      </p:sp>
      <p:sp>
        <p:nvSpPr>
          <p:cNvPr id="10" name="Text Box 7"/>
          <p:cNvSpPr txBox="1">
            <a:spLocks noChangeArrowheads="1"/>
          </p:cNvSpPr>
          <p:nvPr/>
        </p:nvSpPr>
        <p:spPr bwMode="auto">
          <a:xfrm>
            <a:off x="534383" y="3529757"/>
            <a:ext cx="8358187" cy="3016210"/>
          </a:xfrm>
          <a:prstGeom prst="rect">
            <a:avLst/>
          </a:prstGeom>
          <a:noFill/>
          <a:ln w="19050" algn="ctr">
            <a:noFill/>
            <a:miter lim="800000"/>
            <a:headEnd/>
            <a:tailEnd/>
          </a:ln>
        </p:spPr>
        <p:txBody>
          <a:bodyPr wrap="square">
            <a:spAutoFit/>
          </a:bodyPr>
          <a:lstStyle/>
          <a:p>
            <a:pPr marL="363538" indent="-363538">
              <a:spcBef>
                <a:spcPts val="600"/>
              </a:spcBef>
              <a:buSzTx/>
              <a:buFontTx/>
              <a:buNone/>
              <a:defRPr/>
            </a:pPr>
            <a:r>
              <a:rPr lang="en-US" altLang="zh-TW" sz="2000" dirty="0">
                <a:solidFill>
                  <a:srgbClr val="0000FF"/>
                </a:solidFill>
                <a:latin typeface="+mn-lt"/>
                <a:ea typeface="標楷體" pitchFamily="65" charset="-120"/>
              </a:rPr>
              <a:t>※ For Excel 2019 or earlier version:</a:t>
            </a:r>
          </a:p>
          <a:p>
            <a:pPr marL="363538" indent="-363538">
              <a:spcBef>
                <a:spcPts val="600"/>
              </a:spcBef>
              <a:buSzTx/>
              <a:buFontTx/>
              <a:buNone/>
              <a:defRPr/>
            </a:pPr>
            <a:r>
              <a:rPr lang="en-US" altLang="zh-TW" sz="2000" dirty="0">
                <a:solidFill>
                  <a:srgbClr val="0000FF"/>
                </a:solidFill>
                <a:latin typeface="+mn-lt"/>
                <a:ea typeface="標楷體" pitchFamily="65" charset="-120"/>
              </a:rPr>
              <a:t>	For TRANSPOSE, MMULT, and MINVSRSE, since the output should be a matrix or a vector, we need to input the formula in a cell first, then identify the output range (the cell with the input formula located at the position </a:t>
            </a:r>
            <a:r>
              <a:rPr lang="en-US" altLang="zh-TW" sz="2000" i="1" dirty="0">
                <a:solidFill>
                  <a:srgbClr val="0000FF"/>
                </a:solidFill>
                <a:latin typeface="+mn-lt"/>
                <a:ea typeface="標楷體" pitchFamily="65" charset="-120"/>
              </a:rPr>
              <a:t>a</a:t>
            </a:r>
            <a:r>
              <a:rPr lang="en-US" altLang="zh-TW" sz="2000" baseline="-25000" dirty="0">
                <a:solidFill>
                  <a:srgbClr val="0000FF"/>
                </a:solidFill>
                <a:latin typeface="+mn-lt"/>
                <a:ea typeface="標楷體" pitchFamily="65" charset="-120"/>
              </a:rPr>
              <a:t>11</a:t>
            </a:r>
            <a:r>
              <a:rPr lang="en-US" altLang="zh-TW" sz="2000" dirty="0">
                <a:solidFill>
                  <a:srgbClr val="0000FF"/>
                </a:solidFill>
                <a:latin typeface="+mn-lt"/>
                <a:ea typeface="標楷體" pitchFamily="65" charset="-120"/>
              </a:rPr>
              <a:t>), and finally put focus on the formula description cell and press “</a:t>
            </a:r>
            <a:r>
              <a:rPr lang="en-US" altLang="zh-TW" sz="2000" dirty="0" err="1">
                <a:solidFill>
                  <a:srgbClr val="0000FF"/>
                </a:solidFill>
                <a:latin typeface="+mn-lt"/>
                <a:ea typeface="標楷體" pitchFamily="65" charset="-120"/>
              </a:rPr>
              <a:t>Ctrl+Shift+Enter</a:t>
            </a:r>
            <a:r>
              <a:rPr lang="en-US" altLang="zh-TW" sz="2000" dirty="0">
                <a:solidFill>
                  <a:srgbClr val="0000FF"/>
                </a:solidFill>
                <a:latin typeface="+mn-lt"/>
                <a:ea typeface="標楷體" pitchFamily="65" charset="-120"/>
              </a:rPr>
              <a:t>” to obtain the desired result. See “Matrix operations in Excel for Ch2.xlsx” on my website for illustration</a:t>
            </a:r>
          </a:p>
          <a:p>
            <a:pPr marL="363538" indent="-363538">
              <a:spcBef>
                <a:spcPts val="600"/>
              </a:spcBef>
              <a:buSzTx/>
              <a:buNone/>
              <a:defRPr/>
            </a:pPr>
            <a:r>
              <a:rPr lang="en-US" altLang="zh-TW" sz="2000" dirty="0">
                <a:solidFill>
                  <a:srgbClr val="0000FF"/>
                </a:solidFill>
                <a:latin typeface="+mn-lt"/>
                <a:ea typeface="標楷體" pitchFamily="65" charset="-120"/>
              </a:rPr>
              <a:t>※ For Excel 2021: using TRANSPOSE, MMULT, and MINVSRSE is like using other functions, since Excel helps you to complete everything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2368D1C5-1232-4B61-85E6-D0A79B8B582C}" type="slidenum">
              <a:rPr kumimoji="0" lang="en-US" altLang="zh-TW" sz="1400" smtClean="0">
                <a:solidFill>
                  <a:schemeClr val="bg2"/>
                </a:solidFill>
              </a:rPr>
              <a:pPr eaLnBrk="1" hangingPunct="1"/>
              <a:t>42</a:t>
            </a:fld>
            <a:endParaRPr kumimoji="0" lang="en-US" altLang="zh-TW" sz="1400">
              <a:solidFill>
                <a:schemeClr val="bg2"/>
              </a:solidFill>
            </a:endParaRPr>
          </a:p>
        </p:txBody>
      </p:sp>
      <p:sp>
        <p:nvSpPr>
          <p:cNvPr id="37896" name="Text Box 5"/>
          <p:cNvSpPr txBox="1">
            <a:spLocks noChangeArrowheads="1"/>
          </p:cNvSpPr>
          <p:nvPr/>
        </p:nvSpPr>
        <p:spPr bwMode="auto">
          <a:xfrm>
            <a:off x="428625" y="1357313"/>
            <a:ext cx="8458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SzTx/>
              <a:buFontTx/>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If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an invertible matrix,</a:t>
            </a:r>
            <a:r>
              <a:rPr lang="en-US" altLang="zh-TW" i="1" dirty="0">
                <a:solidFill>
                  <a:schemeClr val="tx1"/>
                </a:solidFill>
                <a:ea typeface="標楷體" pitchFamily="65" charset="-120"/>
              </a:rPr>
              <a:t> k </a:t>
            </a:r>
            <a:r>
              <a:rPr lang="en-US" altLang="zh-TW" dirty="0">
                <a:solidFill>
                  <a:schemeClr val="tx1"/>
                </a:solidFill>
                <a:ea typeface="標楷體" pitchFamily="65" charset="-120"/>
              </a:rPr>
              <a:t>is a positive integer, and</a:t>
            </a:r>
            <a:r>
              <a:rPr lang="en-US" altLang="zh-TW" i="1" dirty="0">
                <a:solidFill>
                  <a:schemeClr val="tx1"/>
                </a:solidFill>
                <a:ea typeface="標楷體" pitchFamily="65" charset="-120"/>
              </a:rPr>
              <a:t> c </a:t>
            </a:r>
            <a:r>
              <a:rPr lang="en-US" altLang="zh-TW" dirty="0">
                <a:solidFill>
                  <a:schemeClr val="tx1"/>
                </a:solidFill>
                <a:ea typeface="標楷體" pitchFamily="65" charset="-120"/>
              </a:rPr>
              <a:t>is a scalar,</a:t>
            </a:r>
          </a:p>
          <a:p>
            <a:pPr eaLnBrk="1" hangingPunct="1">
              <a:spcBef>
                <a:spcPts val="600"/>
              </a:spcBef>
              <a:buSzTx/>
              <a:buFontTx/>
              <a:buNone/>
            </a:pPr>
            <a:r>
              <a:rPr lang="en-US" altLang="zh-TW" dirty="0">
                <a:solidFill>
                  <a:schemeClr val="tx1"/>
                </a:solidFill>
                <a:ea typeface="標楷體" pitchFamily="65" charset="-120"/>
              </a:rPr>
              <a:t>  then</a:t>
            </a:r>
          </a:p>
        </p:txBody>
      </p:sp>
      <p:graphicFrame>
        <p:nvGraphicFramePr>
          <p:cNvPr id="37890" name="Object 6"/>
          <p:cNvGraphicFramePr>
            <a:graphicFrameLocks noChangeAspect="1"/>
          </p:cNvGraphicFramePr>
          <p:nvPr>
            <p:extLst>
              <p:ext uri="{D42A27DB-BD31-4B8C-83A1-F6EECF244321}">
                <p14:modId xmlns:p14="http://schemas.microsoft.com/office/powerpoint/2010/main" val="4010419145"/>
              </p:ext>
            </p:extLst>
          </p:nvPr>
        </p:nvGraphicFramePr>
        <p:xfrm>
          <a:off x="1124026" y="2346746"/>
          <a:ext cx="4692650" cy="457200"/>
        </p:xfrm>
        <a:graphic>
          <a:graphicData uri="http://schemas.openxmlformats.org/presentationml/2006/ole">
            <mc:AlternateContent xmlns:mc="http://schemas.openxmlformats.org/markup-compatibility/2006">
              <mc:Choice xmlns:v="urn:schemas-microsoft-com:vml" Requires="v">
                <p:oleObj spid="_x0000_s154091" name="Equation" r:id="rId4" imgW="2349360" imgH="228600" progId="Equation.3">
                  <p:embed/>
                </p:oleObj>
              </mc:Choice>
              <mc:Fallback>
                <p:oleObj name="Equation" r:id="rId4" imgW="234936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026" y="2346746"/>
                        <a:ext cx="4692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7"/>
          <p:cNvGraphicFramePr>
            <a:graphicFrameLocks noChangeAspect="1"/>
          </p:cNvGraphicFramePr>
          <p:nvPr>
            <p:extLst>
              <p:ext uri="{D42A27DB-BD31-4B8C-83A1-F6EECF244321}">
                <p14:modId xmlns:p14="http://schemas.microsoft.com/office/powerpoint/2010/main" val="777977735"/>
              </p:ext>
            </p:extLst>
          </p:nvPr>
        </p:nvGraphicFramePr>
        <p:xfrm>
          <a:off x="1115616" y="2852936"/>
          <a:ext cx="5091113" cy="457200"/>
        </p:xfrm>
        <a:graphic>
          <a:graphicData uri="http://schemas.openxmlformats.org/presentationml/2006/ole">
            <mc:AlternateContent xmlns:mc="http://schemas.openxmlformats.org/markup-compatibility/2006">
              <mc:Choice xmlns:v="urn:schemas-microsoft-com:vml" Requires="v">
                <p:oleObj spid="_x0000_s154092" name="Equation" r:id="rId6" imgW="2539800" imgH="228600" progId="Equation.DSMT4">
                  <p:embed/>
                </p:oleObj>
              </mc:Choice>
              <mc:Fallback>
                <p:oleObj name="Equation" r:id="rId6" imgW="2539800" imgH="228600" progId="Equation.DSMT4">
                  <p:embed/>
                  <p:pic>
                    <p:nvPicPr>
                      <p:cNvPr id="0" name="Object 7"/>
                      <p:cNvPicPr>
                        <a:picLocks noChangeAspect="1" noChangeArrowheads="1"/>
                      </p:cNvPicPr>
                      <p:nvPr/>
                    </p:nvPicPr>
                    <p:blipFill>
                      <a:blip r:embed="rId7"/>
                      <a:srcRect/>
                      <a:stretch>
                        <a:fillRect/>
                      </a:stretch>
                    </p:blipFill>
                    <p:spPr bwMode="auto">
                      <a:xfrm>
                        <a:off x="1115616" y="2852936"/>
                        <a:ext cx="5091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8"/>
          <p:cNvGraphicFramePr>
            <a:graphicFrameLocks noChangeAspect="1"/>
          </p:cNvGraphicFramePr>
          <p:nvPr>
            <p:extLst>
              <p:ext uri="{D42A27DB-BD31-4B8C-83A1-F6EECF244321}">
                <p14:modId xmlns:p14="http://schemas.microsoft.com/office/powerpoint/2010/main" val="4262450392"/>
              </p:ext>
            </p:extLst>
          </p:nvPr>
        </p:nvGraphicFramePr>
        <p:xfrm>
          <a:off x="1115616" y="3212976"/>
          <a:ext cx="6357937" cy="788988"/>
        </p:xfrm>
        <a:graphic>
          <a:graphicData uri="http://schemas.openxmlformats.org/presentationml/2006/ole">
            <mc:AlternateContent xmlns:mc="http://schemas.openxmlformats.org/markup-compatibility/2006">
              <mc:Choice xmlns:v="urn:schemas-microsoft-com:vml" Requires="v">
                <p:oleObj spid="_x0000_s154093" name="Equation" r:id="rId8" imgW="3174840" imgH="393480" progId="Equation.DSMT4">
                  <p:embed/>
                </p:oleObj>
              </mc:Choice>
              <mc:Fallback>
                <p:oleObj name="Equation" r:id="rId8" imgW="3174840" imgH="393480" progId="Equation.DSMT4">
                  <p:embed/>
                  <p:pic>
                    <p:nvPicPr>
                      <p:cNvPr id="0" name="Object 8"/>
                      <p:cNvPicPr>
                        <a:picLocks noChangeAspect="1" noChangeArrowheads="1"/>
                      </p:cNvPicPr>
                      <p:nvPr/>
                    </p:nvPicPr>
                    <p:blipFill>
                      <a:blip r:embed="rId9"/>
                      <a:srcRect/>
                      <a:stretch>
                        <a:fillRect/>
                      </a:stretch>
                    </p:blipFill>
                    <p:spPr bwMode="auto">
                      <a:xfrm>
                        <a:off x="1115616" y="3212976"/>
                        <a:ext cx="6357937"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7" name="Text Box 11"/>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Theorem 2.8:</a:t>
            </a:r>
            <a:r>
              <a:rPr lang="en-US" altLang="zh-TW">
                <a:solidFill>
                  <a:schemeClr val="tx1"/>
                </a:solidFill>
                <a:latin typeface="Tahoma" pitchFamily="34" charset="0"/>
              </a:rPr>
              <a:t> </a:t>
            </a:r>
            <a:r>
              <a:rPr lang="en-US" altLang="zh-TW">
                <a:ea typeface="標楷體" pitchFamily="65" charset="-120"/>
              </a:rPr>
              <a:t>Properties of inverse matrices</a:t>
            </a:r>
          </a:p>
        </p:txBody>
      </p:sp>
      <p:graphicFrame>
        <p:nvGraphicFramePr>
          <p:cNvPr id="37893" name="Object 9"/>
          <p:cNvGraphicFramePr>
            <a:graphicFrameLocks noChangeAspect="1"/>
          </p:cNvGraphicFramePr>
          <p:nvPr>
            <p:extLst>
              <p:ext uri="{D42A27DB-BD31-4B8C-83A1-F6EECF244321}">
                <p14:modId xmlns:p14="http://schemas.microsoft.com/office/powerpoint/2010/main" val="377829787"/>
              </p:ext>
            </p:extLst>
          </p:nvPr>
        </p:nvGraphicFramePr>
        <p:xfrm>
          <a:off x="1115616" y="3933056"/>
          <a:ext cx="5122862" cy="457200"/>
        </p:xfrm>
        <a:graphic>
          <a:graphicData uri="http://schemas.openxmlformats.org/presentationml/2006/ole">
            <mc:AlternateContent xmlns:mc="http://schemas.openxmlformats.org/markup-compatibility/2006">
              <mc:Choice xmlns:v="urn:schemas-microsoft-com:vml" Requires="v">
                <p:oleObj spid="_x0000_s154094" name="Equation" r:id="rId10" imgW="2565360" imgH="228600" progId="Equation.3">
                  <p:embed/>
                </p:oleObj>
              </mc:Choice>
              <mc:Fallback>
                <p:oleObj name="Equation" r:id="rId10" imgW="2565360" imgH="228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616" y="3933056"/>
                        <a:ext cx="51228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7894" name="Object 6"/>
              <p:cNvSpPr txBox="1"/>
              <p:nvPr/>
            </p:nvSpPr>
            <p:spPr bwMode="auto">
              <a:xfrm>
                <a:off x="684213" y="4869160"/>
                <a:ext cx="8136259" cy="1591517"/>
              </a:xfrm>
              <a:prstGeom prst="rect">
                <a:avLst/>
              </a:prstGeom>
              <a:noFill/>
            </p:spPr>
            <p:txBody>
              <a:bodyPr>
                <a:noAutofit/>
              </a:bodyPr>
              <a:lstStyle/>
              <a:p>
                <a:pPr marL="354013" indent="-354013">
                  <a:spcBef>
                    <a:spcPts val="600"/>
                  </a:spcBef>
                  <a:buNone/>
                </a:pPr>
                <a:r>
                  <a:rPr lang="en-US" altLang="zh-TW" i="0" dirty="0">
                    <a:solidFill>
                      <a:srgbClr val="FF0000"/>
                    </a:solidFill>
                    <a:latin typeface="+mn-lt"/>
                  </a:rPr>
                  <a:t>Pf:</a:t>
                </a:r>
                <a:br>
                  <a:rPr lang="zh-TW" altLang="en-US" i="0" dirty="0">
                    <a:solidFill>
                      <a:srgbClr val="FF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1</m:t>
                      </m:r>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−1</m:t>
                          </m:r>
                        </m:sup>
                      </m:sSup>
                      <m:r>
                        <a:rPr lang="zh-TW" altLang="en-US" i="1">
                          <a:solidFill>
                            <a:srgbClr val="000000"/>
                          </a:solidFill>
                          <a:latin typeface="Cambria Math" panose="02040503050406030204" pitchFamily="18" charset="0"/>
                        </a:rPr>
                        <m:t>𝐴</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𝐼</m:t>
                      </m:r>
                      <m:func>
                        <m:funcPr>
                          <m:ctrlPr>
                            <a:rPr lang="zh-TW" altLang="en-US" i="1">
                              <a:solidFill>
                                <a:srgbClr val="000000"/>
                              </a:solidFill>
                              <a:latin typeface="Cambria Math" panose="02040503050406030204" pitchFamily="18" charset="0"/>
                            </a:rPr>
                          </m:ctrlPr>
                        </m:funcPr>
                        <m:fName>
                          <m:r>
                            <a:rPr lang="zh-TW" altLang="en-US" i="0">
                              <a:solidFill>
                                <a:srgbClr val="000000"/>
                              </a:solidFill>
                              <a:latin typeface="Cambria Math" panose="02040503050406030204" pitchFamily="18" charset="0"/>
                            </a:rPr>
                            <m:t>;</m:t>
                          </m:r>
                        </m:fName>
                        <m:e>
                          <m:r>
                            <a:rPr lang="zh-TW" altLang="en-US" i="1">
                              <a:solidFill>
                                <a:srgbClr val="000000"/>
                              </a:solidFill>
                              <a:latin typeface="Cambria Math" panose="02040503050406030204" pitchFamily="18" charset="0"/>
                            </a:rPr>
                            <m:t> </m:t>
                          </m:r>
                        </m:e>
                      </m:func>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𝑘</m:t>
                          </m:r>
                        </m:sup>
                      </m:sSup>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−1</m:t>
                          </m:r>
                        </m:sup>
                      </m:sSup>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𝑘</m:t>
                          </m:r>
                        </m:sup>
                      </m:sSup>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𝐼</m:t>
                      </m:r>
                      <m:func>
                        <m:funcPr>
                          <m:ctrlPr>
                            <a:rPr lang="zh-TW" altLang="en-US" i="1">
                              <a:solidFill>
                                <a:srgbClr val="000000"/>
                              </a:solidFill>
                              <a:latin typeface="Cambria Math" panose="02040503050406030204" pitchFamily="18" charset="0"/>
                            </a:rPr>
                          </m:ctrlPr>
                        </m:funcPr>
                        <m:fName>
                          <m:r>
                            <a:rPr lang="zh-TW" altLang="en-US" i="0">
                              <a:solidFill>
                                <a:srgbClr val="000000"/>
                              </a:solidFill>
                              <a:latin typeface="Cambria Math" panose="02040503050406030204" pitchFamily="18" charset="0"/>
                            </a:rPr>
                            <m:t>;</m:t>
                          </m:r>
                        </m:fName>
                        <m:e>
                          <m:r>
                            <a:rPr lang="zh-TW" altLang="en-US" i="1">
                              <a:solidFill>
                                <a:srgbClr val="000000"/>
                              </a:solidFill>
                              <a:latin typeface="Cambria Math" panose="02040503050406030204" pitchFamily="18" charset="0"/>
                            </a:rPr>
                            <m:t> </m:t>
                          </m:r>
                        </m:e>
                      </m:func>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3</m:t>
                      </m:r>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𝑐𝐴</m:t>
                      </m:r>
                      <m:r>
                        <a:rPr lang="zh-TW" altLang="en-US" i="1">
                          <a:solidFill>
                            <a:srgbClr val="000000"/>
                          </a:solidFill>
                          <a:latin typeface="Cambria Math" panose="02040503050406030204" pitchFamily="18" charset="0"/>
                        </a:rPr>
                        <m:t>)(</m:t>
                      </m:r>
                      <m:f>
                        <m:fPr>
                          <m:ctrlPr>
                            <a:rPr lang="zh-TW" altLang="en-US" i="1">
                              <a:solidFill>
                                <a:srgbClr val="000000"/>
                              </a:solidFill>
                              <a:latin typeface="Cambria Math" panose="02040503050406030204" pitchFamily="18" charset="0"/>
                            </a:rPr>
                          </m:ctrlPr>
                        </m:fPr>
                        <m:num>
                          <m:r>
                            <a:rPr lang="zh-TW" altLang="en-US" i="1">
                              <a:solidFill>
                                <a:srgbClr val="000000"/>
                              </a:solidFill>
                              <a:latin typeface="Cambria Math" panose="02040503050406030204" pitchFamily="18" charset="0"/>
                            </a:rPr>
                            <m:t>1</m:t>
                          </m:r>
                        </m:num>
                        <m:den>
                          <m:r>
                            <a:rPr lang="zh-TW" altLang="en-US" i="1">
                              <a:solidFill>
                                <a:srgbClr val="000000"/>
                              </a:solidFill>
                              <a:latin typeface="Cambria Math" panose="02040503050406030204" pitchFamily="18" charset="0"/>
                            </a:rPr>
                            <m:t>𝑐</m:t>
                          </m:r>
                        </m:den>
                      </m:f>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−1</m:t>
                          </m:r>
                        </m:sup>
                      </m:sSup>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𝐼</m:t>
                      </m:r>
                      <m:r>
                        <m:rPr>
                          <m:nor/>
                        </m:rPr>
                        <a:rPr lang="zh-TW" altLang="en-US" i="0">
                          <a:solidFill>
                            <a:srgbClr val="000000"/>
                          </a:solidFill>
                          <a:latin typeface="Cambria Math" panose="02040503050406030204" pitchFamily="18" charset="0"/>
                        </a:rPr>
                        <m:t>; </m:t>
                      </m:r>
                    </m:oMath>
                  </m:oMathPara>
                </a14:m>
                <a:endParaRPr lang="en-US" altLang="zh-TW" i="0" dirty="0">
                  <a:solidFill>
                    <a:srgbClr val="000000"/>
                  </a:solidFill>
                  <a:latin typeface="Cambria Math" panose="02040503050406030204" pitchFamily="18" charset="0"/>
                </a:endParaRPr>
              </a:p>
              <a:p>
                <a:pPr marL="354013" indent="-354013">
                  <a:spcBef>
                    <a:spcPts val="600"/>
                  </a:spcBef>
                  <a:buNone/>
                </a:pPr>
                <a14:m>
                  <m:oMathPara xmlns:m="http://schemas.openxmlformats.org/officeDocument/2006/math">
                    <m:oMathParaPr>
                      <m:jc m:val="left"/>
                    </m:oMathParaPr>
                    <m:oMath xmlns:m="http://schemas.openxmlformats.org/officeDocument/2006/math">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4</m:t>
                      </m:r>
                      <m:r>
                        <a:rPr lang="zh-TW" altLang="en-US" i="1">
                          <a:solidFill>
                            <a:srgbClr val="000000"/>
                          </a:solidFill>
                          <a:latin typeface="Cambria Math" panose="02040503050406030204" pitchFamily="18" charset="0"/>
                        </a:rPr>
                        <m:t>)</m:t>
                      </m:r>
                      <m:r>
                        <a:rPr lang="zh-TW" altLang="en-US" i="0">
                          <a:solidFill>
                            <a:srgbClr val="000000"/>
                          </a:solidFill>
                          <a:latin typeface="Cambria Math" panose="02040503050406030204" pitchFamily="18" charset="0"/>
                        </a:rPr>
                        <m:t> </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𝑇</m:t>
                          </m:r>
                        </m:sup>
                      </m:sSup>
                      <m:r>
                        <a:rPr lang="zh-TW" altLang="en-US" i="1">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−1</m:t>
                          </m:r>
                        </m:sup>
                      </m:sSup>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m:t>
                          </m:r>
                        </m:e>
                        <m:sup>
                          <m:r>
                            <a:rPr lang="zh-TW" altLang="en-US" i="1">
                              <a:solidFill>
                                <a:srgbClr val="000000"/>
                              </a:solidFill>
                              <a:latin typeface="Cambria Math" panose="02040503050406030204" pitchFamily="18" charset="0"/>
                            </a:rPr>
                            <m:t>𝑇</m:t>
                          </m:r>
                        </m:sup>
                      </m:sSup>
                      <m:r>
                        <a:rPr lang="zh-TW" altLang="en-US" i="1">
                          <a:solidFill>
                            <a:srgbClr val="000000"/>
                          </a:solidFill>
                          <a:latin typeface="Cambria Math" panose="02040503050406030204" pitchFamily="18" charset="0"/>
                        </a:rPr>
                        <m:t>=</m:t>
                      </m:r>
                      <m:sSup>
                        <m:sSupPr>
                          <m:ctrlPr>
                            <a:rPr lang="en-US" altLang="zh-TW" b="0" i="1" smtClean="0">
                              <a:solidFill>
                                <a:srgbClr val="000000"/>
                              </a:solidFill>
                              <a:latin typeface="Cambria Math" panose="02040503050406030204" pitchFamily="18" charset="0"/>
                            </a:rPr>
                          </m:ctrlPr>
                        </m:sSupPr>
                        <m:e>
                          <m:d>
                            <m:dPr>
                              <m:ctrlPr>
                                <a:rPr lang="en-US" altLang="zh-TW" b="0" i="1" smtClean="0">
                                  <a:solidFill>
                                    <a:srgbClr val="000000"/>
                                  </a:solidFill>
                                  <a:latin typeface="Cambria Math" panose="02040503050406030204" pitchFamily="18" charset="0"/>
                                </a:rPr>
                              </m:ctrlPr>
                            </m:dPr>
                            <m:e>
                              <m:sSup>
                                <m:sSupPr>
                                  <m:ctrlPr>
                                    <a:rPr lang="zh-TW" altLang="en-US" i="1">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𝐴</m:t>
                                  </m:r>
                                </m:e>
                                <m:sup>
                                  <m:r>
                                    <a:rPr lang="zh-TW" altLang="en-US" i="1">
                                      <a:solidFill>
                                        <a:srgbClr val="000000"/>
                                      </a:solidFill>
                                      <a:latin typeface="Cambria Math" panose="02040503050406030204" pitchFamily="18" charset="0"/>
                                    </a:rPr>
                                    <m:t>−1</m:t>
                                  </m:r>
                                </m:sup>
                              </m:sSup>
                              <m:r>
                                <a:rPr lang="en-US" altLang="zh-TW" b="0" i="1" smtClean="0">
                                  <a:solidFill>
                                    <a:srgbClr val="000000"/>
                                  </a:solidFill>
                                  <a:latin typeface="Cambria Math" panose="02040503050406030204" pitchFamily="18" charset="0"/>
                                </a:rPr>
                                <m:t>𝐴</m:t>
                              </m:r>
                            </m:e>
                          </m:d>
                        </m:e>
                        <m:sup>
                          <m:r>
                            <a:rPr lang="en-US" altLang="zh-TW" b="0" i="1" smtClean="0">
                              <a:solidFill>
                                <a:srgbClr val="000000"/>
                              </a:solidFill>
                              <a:latin typeface="Cambria Math" panose="02040503050406030204" pitchFamily="18" charset="0"/>
                            </a:rPr>
                            <m:t>𝑇</m:t>
                          </m:r>
                        </m:sup>
                      </m:sSup>
                      <m:r>
                        <a:rPr lang="en-US" altLang="zh-TW" b="0" i="1" smtClean="0">
                          <a:solidFill>
                            <a:srgbClr val="000000"/>
                          </a:solidFill>
                          <a:latin typeface="Cambria Math" panose="02040503050406030204" pitchFamily="18" charset="0"/>
                        </a:rPr>
                        <m:t>=</m:t>
                      </m:r>
                      <m:sSup>
                        <m:sSupPr>
                          <m:ctrlPr>
                            <a:rPr lang="en-US" altLang="zh-TW" b="0" i="1" smtClean="0">
                              <a:solidFill>
                                <a:srgbClr val="000000"/>
                              </a:solidFill>
                              <a:latin typeface="Cambria Math" panose="02040503050406030204" pitchFamily="18" charset="0"/>
                            </a:rPr>
                          </m:ctrlPr>
                        </m:sSupPr>
                        <m:e>
                          <m:r>
                            <a:rPr lang="zh-TW" altLang="en-US" i="1">
                              <a:solidFill>
                                <a:srgbClr val="000000"/>
                              </a:solidFill>
                              <a:latin typeface="Cambria Math" panose="02040503050406030204" pitchFamily="18" charset="0"/>
                            </a:rPr>
                            <m:t>𝐼</m:t>
                          </m:r>
                        </m:e>
                        <m:sup>
                          <m:r>
                            <a:rPr lang="en-US" altLang="zh-TW" b="0" i="1" smtClean="0">
                              <a:solidFill>
                                <a:srgbClr val="000000"/>
                              </a:solidFill>
                              <a:latin typeface="Cambria Math" panose="02040503050406030204" pitchFamily="18" charset="0"/>
                            </a:rPr>
                            <m:t>𝑇</m:t>
                          </m:r>
                        </m:sup>
                      </m:sSup>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𝐼</m:t>
                      </m:r>
                    </m:oMath>
                  </m:oMathPara>
                </a14:m>
                <a:endParaRPr lang="zh-TW" altLang="en-US" sz="1400" dirty="0">
                  <a:solidFill>
                    <a:srgbClr val="0000FF"/>
                  </a:solidFill>
                </a:endParaRPr>
              </a:p>
            </p:txBody>
          </p:sp>
        </mc:Choice>
        <mc:Fallback xmlns="">
          <p:sp>
            <p:nvSpPr>
              <p:cNvPr id="37894" name="Object 6"/>
              <p:cNvSpPr txBox="1">
                <a:spLocks noRot="1" noChangeAspect="1" noMove="1" noResize="1" noEditPoints="1" noAdjustHandles="1" noChangeArrowheads="1" noChangeShapeType="1" noTextEdit="1"/>
              </p:cNvSpPr>
              <p:nvPr/>
            </p:nvSpPr>
            <p:spPr bwMode="auto">
              <a:xfrm>
                <a:off x="684213" y="4869160"/>
                <a:ext cx="8136259" cy="1591517"/>
              </a:xfrm>
              <a:prstGeom prst="rect">
                <a:avLst/>
              </a:prstGeom>
              <a:blipFill>
                <a:blip r:embed="rId12"/>
                <a:stretch>
                  <a:fillRect l="-1124" t="-3065" b="-766"/>
                </a:stretch>
              </a:blipFill>
              <a:extLst/>
            </p:spPr>
            <p:txBody>
              <a:bodyPr/>
              <a:lstStyle/>
              <a:p>
                <a:r>
                  <a:rPr lang="zh-TW" altLang="en-US">
                    <a:noFill/>
                  </a:rPr>
                  <a:t> </a:t>
                </a:r>
              </a:p>
            </p:txBody>
          </p:sp>
        </mc:Fallback>
      </mc:AlternateContent>
      <p:sp>
        <p:nvSpPr>
          <p:cNvPr id="10" name="Text Box 7"/>
          <p:cNvSpPr txBox="1">
            <a:spLocks noChangeArrowheads="1"/>
          </p:cNvSpPr>
          <p:nvPr/>
        </p:nvSpPr>
        <p:spPr bwMode="auto">
          <a:xfrm>
            <a:off x="6191326" y="4004493"/>
            <a:ext cx="2286000" cy="738188"/>
          </a:xfrm>
          <a:prstGeom prst="rect">
            <a:avLst/>
          </a:prstGeom>
          <a:noFill/>
          <a:ln w="19050" algn="ctr">
            <a:noFill/>
            <a:miter lim="800000"/>
            <a:headEnd/>
            <a:tailEnd/>
          </a:ln>
        </p:spPr>
        <p:txBody>
          <a:bodyPr>
            <a:spAutoFit/>
          </a:bodyPr>
          <a:lstStyle/>
          <a:p>
            <a:pPr marL="363538" indent="-363538">
              <a:spcBef>
                <a:spcPts val="600"/>
              </a:spcBef>
              <a:buSzTx/>
              <a:buFontTx/>
              <a:buNone/>
              <a:defRPr/>
            </a:pPr>
            <a:r>
              <a:rPr lang="en-US" altLang="zh-TW" sz="1400" dirty="0">
                <a:solidFill>
                  <a:srgbClr val="0000FF"/>
                </a:solidFill>
                <a:latin typeface="+mn-lt"/>
                <a:ea typeface="標楷體" pitchFamily="65" charset="-120"/>
              </a:rPr>
              <a:t>← “</a:t>
            </a:r>
            <a:r>
              <a:rPr lang="en-US" altLang="zh-TW" sz="1400" i="1" dirty="0">
                <a:solidFill>
                  <a:srgbClr val="0000FF"/>
                </a:solidFill>
                <a:latin typeface="+mn-lt"/>
                <a:ea typeface="標楷體" pitchFamily="65" charset="-120"/>
              </a:rPr>
              <a:t>T</a:t>
            </a:r>
            <a:r>
              <a:rPr lang="en-US" altLang="zh-TW" sz="1400" dirty="0">
                <a:solidFill>
                  <a:srgbClr val="0000FF"/>
                </a:solidFill>
                <a:latin typeface="+mn-lt"/>
                <a:ea typeface="標楷體" pitchFamily="65" charset="-120"/>
              </a:rPr>
              <a:t>” is not the number of power. It denotes the transpose operation.</a:t>
            </a:r>
          </a:p>
        </p:txBody>
      </p:sp>
      <p:sp>
        <p:nvSpPr>
          <p:cNvPr id="2" name="矩形 1">
            <a:extLst>
              <a:ext uri="{FF2B5EF4-FFF2-40B4-BE49-F238E27FC236}">
                <a16:creationId xmlns:a16="http://schemas.microsoft.com/office/drawing/2014/main" id="{AC755AE5-62B9-46B2-87CA-64FEC1BC3DDF}"/>
              </a:ext>
            </a:extLst>
          </p:cNvPr>
          <p:cNvSpPr/>
          <p:nvPr/>
        </p:nvSpPr>
        <p:spPr>
          <a:xfrm>
            <a:off x="5553026" y="6002734"/>
            <a:ext cx="2475358" cy="307777"/>
          </a:xfrm>
          <a:prstGeom prst="rect">
            <a:avLst/>
          </a:prstGeom>
        </p:spPr>
        <p:txBody>
          <a:bodyPr wrap="none">
            <a:spAutoFit/>
          </a:bodyPr>
          <a:lstStyle/>
          <a:p>
            <a:pPr>
              <a:buNone/>
            </a:pPr>
            <a:r>
              <a:rPr lang="en-US" altLang="zh-TW" sz="1400" dirty="0">
                <a:solidFill>
                  <a:srgbClr val="0000FF"/>
                </a:solidFill>
              </a:rPr>
              <a:t>(See Property (4) on Slide 2.24)</a:t>
            </a:r>
            <a:endParaRPr lang="zh-TW" alt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4FAFA06-9EE6-40C1-ACDF-F1408C36FFF0}" type="slidenum">
              <a:rPr kumimoji="0" lang="en-US" altLang="zh-TW" sz="1400" smtClean="0">
                <a:solidFill>
                  <a:schemeClr val="bg2"/>
                </a:solidFill>
              </a:rPr>
              <a:pPr eaLnBrk="1" hangingPunct="1"/>
              <a:t>43</a:t>
            </a:fld>
            <a:endParaRPr kumimoji="0" lang="en-US" altLang="zh-TW" sz="1400">
              <a:solidFill>
                <a:schemeClr val="bg2"/>
              </a:solidFill>
            </a:endParaRPr>
          </a:p>
        </p:txBody>
      </p:sp>
      <p:sp>
        <p:nvSpPr>
          <p:cNvPr id="2" name="Rectangle 7"/>
          <p:cNvSpPr>
            <a:spLocks noChangeArrowheads="1"/>
          </p:cNvSpPr>
          <p:nvPr/>
        </p:nvSpPr>
        <p:spPr bwMode="auto">
          <a:xfrm>
            <a:off x="250825" y="785813"/>
            <a:ext cx="8497888" cy="1200150"/>
          </a:xfrm>
          <a:prstGeom prst="rect">
            <a:avLst/>
          </a:prstGeom>
          <a:noFill/>
          <a:ln w="25400" algn="ctr">
            <a:noFill/>
            <a:miter lim="800000"/>
            <a:headEnd/>
            <a:tailEnd type="none" w="sm" len="sm"/>
          </a:ln>
        </p:spPr>
        <p:txBody>
          <a:bodyPr anchor="ctr">
            <a:spAutoFit/>
          </a:bodyPr>
          <a:lstStyle/>
          <a:p>
            <a:pPr>
              <a:spcBef>
                <a:spcPct val="0"/>
              </a:spcBef>
              <a:buClr>
                <a:schemeClr val="tx1"/>
              </a:buClr>
              <a:buSzPct val="40000"/>
              <a:defRPr/>
            </a:pPr>
            <a:r>
              <a:rPr lang="zh-TW" altLang="en-US" dirty="0">
                <a:ea typeface="標楷體" pitchFamily="65" charset="-120"/>
              </a:rPr>
              <a:t> </a:t>
            </a:r>
            <a:r>
              <a:rPr lang="en-US" altLang="zh-TW" dirty="0">
                <a:ea typeface="標楷體" pitchFamily="65" charset="-120"/>
              </a:rPr>
              <a:t>Theorem 2.9</a:t>
            </a:r>
            <a:r>
              <a:rPr lang="zh-TW" altLang="en-US" dirty="0"/>
              <a:t>: </a:t>
            </a:r>
            <a:r>
              <a:rPr lang="en-US" altLang="zh-TW" dirty="0"/>
              <a:t>The inverse of a product</a:t>
            </a:r>
            <a:endParaRPr lang="en-US" altLang="zh-TW" dirty="0">
              <a:ea typeface="標楷體" pitchFamily="65" charset="-120"/>
            </a:endParaRPr>
          </a:p>
          <a:p>
            <a:pPr marL="269875" eaLnBrk="0" hangingPunct="0">
              <a:spcBef>
                <a:spcPct val="0"/>
              </a:spcBef>
              <a:buSzTx/>
              <a:buFontTx/>
              <a:buNone/>
              <a:defRPr/>
            </a:pPr>
            <a:r>
              <a:rPr lang="zh-TW" altLang="en-US" dirty="0">
                <a:solidFill>
                  <a:schemeClr val="tx1"/>
                </a:solidFill>
                <a:ea typeface="標楷體" pitchFamily="65" charset="-120"/>
              </a:rPr>
              <a:t> </a:t>
            </a:r>
            <a:r>
              <a:rPr lang="en-US" altLang="zh-TW" dirty="0">
                <a:solidFill>
                  <a:schemeClr val="tx1"/>
                </a:solidFill>
                <a:ea typeface="標楷體" pitchFamily="65" charset="-120"/>
              </a:rPr>
              <a:t>If </a:t>
            </a:r>
            <a:r>
              <a:rPr lang="en-US" altLang="zh-TW" i="1" dirty="0">
                <a:solidFill>
                  <a:schemeClr val="tx1"/>
                </a:solidFill>
                <a:ea typeface="標楷體" pitchFamily="65" charset="-120"/>
              </a:rPr>
              <a:t>A </a:t>
            </a:r>
            <a:r>
              <a:rPr lang="en-US" altLang="zh-TW" dirty="0">
                <a:solidFill>
                  <a:schemeClr val="tx1"/>
                </a:solidFill>
                <a:ea typeface="標楷體" pitchFamily="65" charset="-120"/>
              </a:rPr>
              <a:t>and</a:t>
            </a:r>
            <a:r>
              <a:rPr lang="zh-TW" altLang="en-US" dirty="0">
                <a:solidFill>
                  <a:schemeClr val="tx1"/>
                </a:solidFill>
                <a:ea typeface="標楷體" pitchFamily="65" charset="-120"/>
              </a:rPr>
              <a:t> </a:t>
            </a:r>
            <a:r>
              <a:rPr lang="en-US" altLang="zh-TW" i="1" dirty="0">
                <a:solidFill>
                  <a:schemeClr val="tx1"/>
                </a:solidFill>
                <a:ea typeface="標楷體" pitchFamily="65" charset="-120"/>
              </a:rPr>
              <a:t>B </a:t>
            </a:r>
            <a:r>
              <a:rPr lang="en-US" altLang="zh-TW" dirty="0">
                <a:solidFill>
                  <a:schemeClr val="tx1"/>
                </a:solidFill>
                <a:ea typeface="標楷體" pitchFamily="65" charset="-120"/>
              </a:rPr>
              <a:t>are invertible matrices of order</a:t>
            </a:r>
            <a:r>
              <a:rPr lang="en-US" altLang="zh-TW" i="1" dirty="0">
                <a:solidFill>
                  <a:schemeClr val="tx1"/>
                </a:solidFill>
                <a:ea typeface="標楷體" pitchFamily="65" charset="-120"/>
              </a:rPr>
              <a:t> n, </a:t>
            </a:r>
            <a:r>
              <a:rPr lang="en-US" altLang="zh-TW" dirty="0">
                <a:solidFill>
                  <a:schemeClr val="tx1"/>
                </a:solidFill>
                <a:ea typeface="標楷體" pitchFamily="65" charset="-120"/>
              </a:rPr>
              <a:t>then</a:t>
            </a:r>
            <a:r>
              <a:rPr lang="zh-TW" altLang="en-US" dirty="0">
                <a:solidFill>
                  <a:schemeClr val="tx1"/>
                </a:solidFill>
                <a:ea typeface="標楷體" pitchFamily="65" charset="-120"/>
              </a:rPr>
              <a:t> </a:t>
            </a:r>
            <a:r>
              <a:rPr lang="en-US" altLang="zh-TW" i="1" dirty="0">
                <a:solidFill>
                  <a:schemeClr val="tx1"/>
                </a:solidFill>
                <a:ea typeface="標楷體" pitchFamily="65" charset="-120"/>
              </a:rPr>
              <a:t>AB </a:t>
            </a:r>
            <a:r>
              <a:rPr lang="en-US" altLang="zh-TW" dirty="0">
                <a:solidFill>
                  <a:schemeClr val="tx1"/>
                </a:solidFill>
                <a:ea typeface="標楷體" pitchFamily="65" charset="-120"/>
              </a:rPr>
              <a:t>is invertible and</a:t>
            </a:r>
            <a:endParaRPr lang="zh-TW" altLang="en-US" dirty="0">
              <a:solidFill>
                <a:schemeClr val="tx1"/>
              </a:solidFill>
              <a:ea typeface="標楷體" pitchFamily="65" charset="-120"/>
              <a:cs typeface="Times New Roman" pitchFamily="18" charset="0"/>
            </a:endParaRPr>
          </a:p>
        </p:txBody>
      </p:sp>
      <p:graphicFrame>
        <p:nvGraphicFramePr>
          <p:cNvPr id="38914" name="Object 4"/>
          <p:cNvGraphicFramePr>
            <a:graphicFrameLocks noChangeAspect="1"/>
          </p:cNvGraphicFramePr>
          <p:nvPr/>
        </p:nvGraphicFramePr>
        <p:xfrm>
          <a:off x="3143250" y="1857375"/>
          <a:ext cx="2030413" cy="457200"/>
        </p:xfrm>
        <a:graphic>
          <a:graphicData uri="http://schemas.openxmlformats.org/presentationml/2006/ole">
            <mc:AlternateContent xmlns:mc="http://schemas.openxmlformats.org/markup-compatibility/2006">
              <mc:Choice xmlns:v="urn:schemas-microsoft-com:vml" Requires="v">
                <p:oleObj spid="_x0000_s148042" name="Equation" r:id="rId3" imgW="1015920" imgH="228600" progId="Equation.3">
                  <p:embed/>
                </p:oleObj>
              </mc:Choice>
              <mc:Fallback>
                <p:oleObj name="Equation" r:id="rId3" imgW="101592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857375"/>
                        <a:ext cx="20304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14"/>
          <p:cNvGraphicFramePr>
            <a:graphicFrameLocks noChangeAspect="1"/>
          </p:cNvGraphicFramePr>
          <p:nvPr/>
        </p:nvGraphicFramePr>
        <p:xfrm>
          <a:off x="1000125" y="3643313"/>
          <a:ext cx="6165850" cy="457200"/>
        </p:xfrm>
        <a:graphic>
          <a:graphicData uri="http://schemas.openxmlformats.org/presentationml/2006/ole">
            <mc:AlternateContent xmlns:mc="http://schemas.openxmlformats.org/markup-compatibility/2006">
              <mc:Choice xmlns:v="urn:schemas-microsoft-com:vml" Requires="v">
                <p:oleObj spid="_x0000_s148043" name="Equation" r:id="rId5" imgW="3085920" imgH="228600" progId="Equation.DSMT4">
                  <p:embed/>
                </p:oleObj>
              </mc:Choice>
              <mc:Fallback>
                <p:oleObj name="Equation" r:id="rId5" imgW="3085920" imgH="228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3643313"/>
                        <a:ext cx="616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1" name="Rectangle 9"/>
          <p:cNvSpPr>
            <a:spLocks noChangeArrowheads="1"/>
          </p:cNvSpPr>
          <p:nvPr/>
        </p:nvSpPr>
        <p:spPr bwMode="auto">
          <a:xfrm>
            <a:off x="500063" y="2214563"/>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a:ea typeface="標楷體" pitchFamily="65" charset="-120"/>
              </a:rPr>
              <a:t>Pf:</a:t>
            </a:r>
            <a:r>
              <a:rPr lang="en-US" altLang="zh-TW">
                <a:solidFill>
                  <a:schemeClr val="tx1"/>
                </a:solidFill>
                <a:latin typeface="Tahoma" pitchFamily="34" charset="0"/>
              </a:rPr>
              <a:t> </a:t>
            </a:r>
          </a:p>
        </p:txBody>
      </p:sp>
      <p:graphicFrame>
        <p:nvGraphicFramePr>
          <p:cNvPr id="38916" name="Object 15"/>
          <p:cNvGraphicFramePr>
            <a:graphicFrameLocks noChangeAspect="1"/>
          </p:cNvGraphicFramePr>
          <p:nvPr/>
        </p:nvGraphicFramePr>
        <p:xfrm>
          <a:off x="928688" y="2643188"/>
          <a:ext cx="7439025" cy="457200"/>
        </p:xfrm>
        <a:graphic>
          <a:graphicData uri="http://schemas.openxmlformats.org/presentationml/2006/ole">
            <mc:AlternateContent xmlns:mc="http://schemas.openxmlformats.org/markup-compatibility/2006">
              <mc:Choice xmlns:v="urn:schemas-microsoft-com:vml" Requires="v">
                <p:oleObj spid="_x0000_s148044" name="Equation" r:id="rId7" imgW="3720960" imgH="228600" progId="Equation.DSMT4">
                  <p:embed/>
                </p:oleObj>
              </mc:Choice>
              <mc:Fallback>
                <p:oleObj name="Equation" r:id="rId7" imgW="3720960" imgH="2286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88" y="2643188"/>
                        <a:ext cx="7439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16"/>
          <p:cNvSpPr txBox="1">
            <a:spLocks noChangeArrowheads="1"/>
          </p:cNvSpPr>
          <p:nvPr/>
        </p:nvSpPr>
        <p:spPr bwMode="auto">
          <a:xfrm>
            <a:off x="285750" y="4211503"/>
            <a:ext cx="8572500" cy="2169825"/>
          </a:xfrm>
          <a:prstGeom prst="rect">
            <a:avLst/>
          </a:prstGeom>
          <a:noFill/>
          <a:ln w="25400" algn="ctr">
            <a:noFill/>
            <a:miter lim="800000"/>
            <a:headEnd/>
            <a:tailEnd type="none" w="sm" len="sm"/>
          </a:ln>
        </p:spPr>
        <p:txBody>
          <a:bodyPr>
            <a:spAutoFit/>
          </a:bodyPr>
          <a:lstStyle/>
          <a:p>
            <a:pPr>
              <a:spcBef>
                <a:spcPts val="300"/>
              </a:spcBef>
              <a:buClr>
                <a:schemeClr val="tx1"/>
              </a:buClr>
              <a:buSzPct val="40000"/>
              <a:defRPr/>
            </a:pPr>
            <a:r>
              <a:rPr lang="zh-TW" altLang="en-US" dirty="0">
                <a:latin typeface="Tahoma" pitchFamily="34" charset="0"/>
                <a:ea typeface="標楷體" pitchFamily="65" charset="-120"/>
              </a:rPr>
              <a:t> </a:t>
            </a:r>
            <a:r>
              <a:rPr lang="en-US" altLang="zh-TW" dirty="0">
                <a:ea typeface="標楷體" pitchFamily="65" charset="-120"/>
              </a:rPr>
              <a:t>Note: </a:t>
            </a:r>
          </a:p>
          <a:p>
            <a:pPr>
              <a:spcBef>
                <a:spcPts val="600"/>
              </a:spcBef>
              <a:buClr>
                <a:schemeClr val="tx1"/>
              </a:buClr>
              <a:buSzPct val="40000"/>
              <a:buFont typeface="Wingdings" pitchFamily="2" charset="2"/>
              <a:buNone/>
              <a:defRPr/>
            </a:pPr>
            <a:r>
              <a:rPr lang="zh-TW" altLang="en-US" dirty="0">
                <a:solidFill>
                  <a:schemeClr val="bg2"/>
                </a:solidFill>
                <a:ea typeface="標楷體" pitchFamily="65" charset="-120"/>
              </a:rPr>
              <a:t>       </a:t>
            </a:r>
            <a:r>
              <a:rPr lang="en-US" altLang="zh-TW" dirty="0">
                <a:solidFill>
                  <a:schemeClr val="bg2"/>
                </a:solidFill>
                <a:ea typeface="標楷體" pitchFamily="65" charset="-120"/>
              </a:rPr>
              <a:t>(1) It can be generalized to the product of multiple matrices</a:t>
            </a:r>
          </a:p>
          <a:p>
            <a:pPr>
              <a:spcBef>
                <a:spcPts val="600"/>
              </a:spcBef>
              <a:buClr>
                <a:schemeClr val="tx1"/>
              </a:buClr>
              <a:buSzPct val="40000"/>
              <a:buFont typeface="Wingdings" pitchFamily="2" charset="2"/>
              <a:buNone/>
              <a:defRPr/>
            </a:pPr>
            <a:endParaRPr lang="en-US" altLang="zh-TW" dirty="0">
              <a:solidFill>
                <a:schemeClr val="bg2"/>
              </a:solidFill>
              <a:ea typeface="標楷體" pitchFamily="65" charset="-120"/>
            </a:endParaRPr>
          </a:p>
          <a:p>
            <a:pPr marL="987425" indent="-987425">
              <a:spcBef>
                <a:spcPts val="600"/>
              </a:spcBef>
              <a:buClr>
                <a:schemeClr val="tx1"/>
              </a:buClr>
              <a:buSzPct val="40000"/>
              <a:buFont typeface="Wingdings" pitchFamily="2" charset="2"/>
              <a:buNone/>
              <a:defRPr/>
            </a:pPr>
            <a:r>
              <a:rPr lang="en-US" altLang="zh-TW" dirty="0">
                <a:solidFill>
                  <a:schemeClr val="bg2"/>
                </a:solidFill>
                <a:ea typeface="標楷體" pitchFamily="65" charset="-120"/>
              </a:rPr>
              <a:t>       (2) It is similar to the results of the transpose of the products of multiple matrices (see Slide 2.24)</a:t>
            </a:r>
            <a:endParaRPr lang="en-US" altLang="zh-TW" dirty="0">
              <a:solidFill>
                <a:schemeClr val="bg2"/>
              </a:solidFill>
            </a:endParaRPr>
          </a:p>
        </p:txBody>
      </p:sp>
      <p:graphicFrame>
        <p:nvGraphicFramePr>
          <p:cNvPr id="38917" name="Object 17"/>
          <p:cNvGraphicFramePr>
            <a:graphicFrameLocks noChangeAspect="1"/>
          </p:cNvGraphicFramePr>
          <p:nvPr>
            <p:extLst>
              <p:ext uri="{D42A27DB-BD31-4B8C-83A1-F6EECF244321}">
                <p14:modId xmlns:p14="http://schemas.microsoft.com/office/powerpoint/2010/main" val="1092188427"/>
              </p:ext>
            </p:extLst>
          </p:nvPr>
        </p:nvGraphicFramePr>
        <p:xfrm>
          <a:off x="2311400" y="5085184"/>
          <a:ext cx="4189413" cy="444500"/>
        </p:xfrm>
        <a:graphic>
          <a:graphicData uri="http://schemas.openxmlformats.org/presentationml/2006/ole">
            <mc:AlternateContent xmlns:mc="http://schemas.openxmlformats.org/markup-compatibility/2006">
              <mc:Choice xmlns:v="urn:schemas-microsoft-com:vml" Requires="v">
                <p:oleObj spid="_x0000_s148045" name="Equation" r:id="rId9" imgW="4165560" imgH="444240" progId="Equation.DSMT4">
                  <p:embed/>
                </p:oleObj>
              </mc:Choice>
              <mc:Fallback>
                <p:oleObj name="Equation" r:id="rId9" imgW="4165560" imgH="4442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5085184"/>
                        <a:ext cx="418941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11"/>
          <p:cNvGraphicFramePr>
            <a:graphicFrameLocks noChangeAspect="1"/>
          </p:cNvGraphicFramePr>
          <p:nvPr/>
        </p:nvGraphicFramePr>
        <p:xfrm>
          <a:off x="2500313" y="6286500"/>
          <a:ext cx="3976687" cy="557213"/>
        </p:xfrm>
        <a:graphic>
          <a:graphicData uri="http://schemas.openxmlformats.org/presentationml/2006/ole">
            <mc:AlternateContent xmlns:mc="http://schemas.openxmlformats.org/markup-compatibility/2006">
              <mc:Choice xmlns:v="urn:schemas-microsoft-com:vml" Requires="v">
                <p:oleObj spid="_x0000_s148046" name="Equation" r:id="rId11" imgW="1981080" imgH="279360" progId="Equation.DSMT4">
                  <p:embed/>
                </p:oleObj>
              </mc:Choice>
              <mc:Fallback>
                <p:oleObj name="Equation" r:id="rId11" imgW="1981080" imgH="27936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313" y="6286500"/>
                        <a:ext cx="3976687"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3" name="Text Box 8"/>
          <p:cNvSpPr txBox="1">
            <a:spLocks noChangeArrowheads="1"/>
          </p:cNvSpPr>
          <p:nvPr/>
        </p:nvSpPr>
        <p:spPr bwMode="auto">
          <a:xfrm>
            <a:off x="2500313" y="321468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zh-TW" altLang="en-US" sz="1600">
                <a:solidFill>
                  <a:srgbClr val="0000FF"/>
                </a:solidFill>
                <a:ea typeface="標楷體" pitchFamily="65" charset="-120"/>
              </a:rPr>
              <a:t>(</a:t>
            </a:r>
            <a:r>
              <a:rPr lang="en-US" altLang="zh-TW" sz="1600">
                <a:solidFill>
                  <a:srgbClr val="0000FF"/>
                </a:solidFill>
                <a:ea typeface="標楷體" pitchFamily="65" charset="-120"/>
              </a:rPr>
              <a:t>associative property of matrix multiplication)</a:t>
            </a:r>
          </a:p>
        </p:txBody>
      </p:sp>
      <p:cxnSp>
        <p:nvCxnSpPr>
          <p:cNvPr id="38924" name="直線單箭頭接點 14"/>
          <p:cNvCxnSpPr>
            <a:cxnSpLocks noChangeShapeType="1"/>
          </p:cNvCxnSpPr>
          <p:nvPr/>
        </p:nvCxnSpPr>
        <p:spPr bwMode="auto">
          <a:xfrm rot="5400000" flipH="1" flipV="1">
            <a:off x="2609850" y="3095625"/>
            <a:ext cx="287338" cy="1588"/>
          </a:xfrm>
          <a:prstGeom prst="straightConnector1">
            <a:avLst/>
          </a:prstGeom>
          <a:noFill/>
          <a:ln w="15875" algn="ctr">
            <a:solidFill>
              <a:srgbClr val="0000FF"/>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3B923331-C019-4E78-B7DE-40F33F63CA5D}" type="slidenum">
              <a:rPr kumimoji="0" lang="en-US" altLang="zh-TW" sz="1400" smtClean="0">
                <a:solidFill>
                  <a:schemeClr val="bg2"/>
                </a:solidFill>
              </a:rPr>
              <a:pPr eaLnBrk="1" hangingPunct="1"/>
              <a:t>44</a:t>
            </a:fld>
            <a:endParaRPr kumimoji="0" lang="en-US" altLang="zh-TW" sz="1400">
              <a:solidFill>
                <a:schemeClr val="bg2"/>
              </a:solidFill>
            </a:endParaRPr>
          </a:p>
        </p:txBody>
      </p:sp>
      <p:sp>
        <p:nvSpPr>
          <p:cNvPr id="39941" name="Rectangle 10"/>
          <p:cNvSpPr>
            <a:spLocks noChangeArrowheads="1"/>
          </p:cNvSpPr>
          <p:nvPr/>
        </p:nvSpPr>
        <p:spPr bwMode="auto">
          <a:xfrm>
            <a:off x="381000" y="754063"/>
            <a:ext cx="842486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ctr">
            <a:spAutoFit/>
          </a:bodyPr>
          <a:lstStyle/>
          <a:p>
            <a:pPr>
              <a:lnSpc>
                <a:spcPct val="130000"/>
              </a:lnSpc>
              <a:spcBef>
                <a:spcPct val="0"/>
              </a:spcBef>
              <a:buClr>
                <a:schemeClr val="tx1"/>
              </a:buClr>
              <a:buSzPct val="40000"/>
            </a:pPr>
            <a:r>
              <a:rPr lang="zh-TW" altLang="en-US">
                <a:ea typeface="標楷體" pitchFamily="65" charset="-120"/>
              </a:rPr>
              <a:t> </a:t>
            </a:r>
            <a:r>
              <a:rPr lang="en-US" altLang="zh-TW">
                <a:ea typeface="標楷體" pitchFamily="65" charset="-120"/>
              </a:rPr>
              <a:t>Theorem 2.10:</a:t>
            </a:r>
            <a:r>
              <a:rPr lang="en-US" altLang="zh-TW">
                <a:sym typeface="Wingdings" pitchFamily="2" charset="2"/>
              </a:rPr>
              <a:t> Cancellation properties for matrix multiplication</a:t>
            </a:r>
            <a:endParaRPr lang="en-US" altLang="zh-TW">
              <a:ea typeface="標楷體" pitchFamily="65" charset="-120"/>
            </a:endParaRPr>
          </a:p>
          <a:p>
            <a:pPr eaLnBrk="0" hangingPunct="0">
              <a:lnSpc>
                <a:spcPct val="130000"/>
              </a:lnSpc>
              <a:spcBef>
                <a:spcPct val="0"/>
              </a:spcBef>
              <a:buSzTx/>
              <a:buFontTx/>
              <a:buNone/>
            </a:pPr>
            <a:r>
              <a:rPr lang="zh-TW" altLang="en-US">
                <a:solidFill>
                  <a:schemeClr val="tx1"/>
                </a:solidFill>
                <a:latin typeface="標楷體" pitchFamily="65" charset="-120"/>
                <a:ea typeface="標楷體" pitchFamily="65" charset="-120"/>
              </a:rPr>
              <a:t>   </a:t>
            </a:r>
            <a:r>
              <a:rPr lang="en-US" altLang="zh-TW">
                <a:solidFill>
                  <a:schemeClr val="tx1"/>
                </a:solidFill>
                <a:ea typeface="標楷體" pitchFamily="65" charset="-120"/>
              </a:rPr>
              <a:t>If </a:t>
            </a:r>
            <a:r>
              <a:rPr lang="en-US" altLang="zh-TW" i="1">
                <a:solidFill>
                  <a:schemeClr val="tx1"/>
                </a:solidFill>
                <a:ea typeface="標楷體" pitchFamily="65" charset="-120"/>
              </a:rPr>
              <a:t>C </a:t>
            </a:r>
            <a:r>
              <a:rPr lang="en-US" altLang="zh-TW">
                <a:solidFill>
                  <a:schemeClr val="tx1"/>
                </a:solidFill>
                <a:ea typeface="標楷體" pitchFamily="65" charset="-120"/>
              </a:rPr>
              <a:t>is an invertible matrix, then the following properties hold:</a:t>
            </a:r>
          </a:p>
          <a:p>
            <a:pPr eaLnBrk="0" hangingPunct="0">
              <a:lnSpc>
                <a:spcPct val="130000"/>
              </a:lnSpc>
              <a:spcBef>
                <a:spcPct val="0"/>
              </a:spcBef>
              <a:buSzTx/>
              <a:buFontTx/>
              <a:buNone/>
            </a:pPr>
            <a:r>
              <a:rPr lang="en-US" altLang="zh-TW">
                <a:solidFill>
                  <a:schemeClr val="tx1"/>
                </a:solidFill>
                <a:ea typeface="標楷體" pitchFamily="65" charset="-120"/>
              </a:rPr>
              <a:t>       (1) If </a:t>
            </a:r>
            <a:r>
              <a:rPr lang="en-US" altLang="zh-TW" i="1">
                <a:solidFill>
                  <a:schemeClr val="tx1"/>
                </a:solidFill>
                <a:ea typeface="標楷體" pitchFamily="65" charset="-120"/>
              </a:rPr>
              <a:t>AC=BC</a:t>
            </a:r>
            <a:r>
              <a:rPr lang="zh-TW" altLang="en-US">
                <a:solidFill>
                  <a:schemeClr val="tx1"/>
                </a:solidFill>
                <a:ea typeface="標楷體" pitchFamily="65" charset="-120"/>
              </a:rPr>
              <a:t>, </a:t>
            </a:r>
            <a:r>
              <a:rPr lang="en-US" altLang="zh-TW">
                <a:solidFill>
                  <a:schemeClr val="tx1"/>
                </a:solidFill>
                <a:ea typeface="標楷體" pitchFamily="65" charset="-120"/>
              </a:rPr>
              <a:t>then </a:t>
            </a:r>
            <a:r>
              <a:rPr lang="en-US" altLang="zh-TW" i="1">
                <a:solidFill>
                  <a:schemeClr val="tx1"/>
                </a:solidFill>
                <a:ea typeface="標楷體" pitchFamily="65" charset="-120"/>
              </a:rPr>
              <a:t>A=B </a:t>
            </a:r>
            <a:r>
              <a:rPr lang="en-US" altLang="zh-TW">
                <a:solidFill>
                  <a:schemeClr val="tx1"/>
                </a:solidFill>
                <a:ea typeface="標楷體" pitchFamily="65" charset="-120"/>
              </a:rPr>
              <a:t>  </a:t>
            </a:r>
            <a:r>
              <a:rPr lang="en-US" altLang="zh-TW">
                <a:ea typeface="標楷體" pitchFamily="65" charset="-120"/>
              </a:rPr>
              <a:t>(right cancellation property)</a:t>
            </a:r>
          </a:p>
          <a:p>
            <a:pPr eaLnBrk="0" hangingPunct="0">
              <a:lnSpc>
                <a:spcPct val="130000"/>
              </a:lnSpc>
              <a:spcBef>
                <a:spcPct val="0"/>
              </a:spcBef>
              <a:buSzTx/>
              <a:buFontTx/>
              <a:buNone/>
            </a:pPr>
            <a:r>
              <a:rPr lang="en-US" altLang="zh-TW">
                <a:solidFill>
                  <a:schemeClr val="tx1"/>
                </a:solidFill>
                <a:ea typeface="標楷體" pitchFamily="65" charset="-120"/>
              </a:rPr>
              <a:t>       (2) If </a:t>
            </a:r>
            <a:r>
              <a:rPr lang="en-US" altLang="zh-TW" i="1">
                <a:solidFill>
                  <a:schemeClr val="tx1"/>
                </a:solidFill>
                <a:ea typeface="標楷體" pitchFamily="65" charset="-120"/>
              </a:rPr>
              <a:t>CA=CB</a:t>
            </a:r>
            <a:r>
              <a:rPr lang="zh-TW" altLang="en-US">
                <a:solidFill>
                  <a:schemeClr val="tx1"/>
                </a:solidFill>
                <a:ea typeface="標楷體" pitchFamily="65" charset="-120"/>
              </a:rPr>
              <a:t>, </a:t>
            </a:r>
            <a:r>
              <a:rPr lang="en-US" altLang="zh-TW">
                <a:solidFill>
                  <a:schemeClr val="tx1"/>
                </a:solidFill>
                <a:ea typeface="標楷體" pitchFamily="65" charset="-120"/>
              </a:rPr>
              <a:t>then </a:t>
            </a:r>
            <a:r>
              <a:rPr lang="en-US" altLang="zh-TW" i="1">
                <a:solidFill>
                  <a:schemeClr val="tx1"/>
                </a:solidFill>
                <a:ea typeface="標楷體" pitchFamily="65" charset="-120"/>
              </a:rPr>
              <a:t>A=B   </a:t>
            </a:r>
            <a:r>
              <a:rPr lang="en-US" altLang="zh-TW">
                <a:ea typeface="標楷體" pitchFamily="65" charset="-120"/>
              </a:rPr>
              <a:t>(left cancellation property)</a:t>
            </a:r>
            <a:endParaRPr lang="zh-TW" altLang="en-US">
              <a:ea typeface="標楷體" pitchFamily="65" charset="-120"/>
            </a:endParaRPr>
          </a:p>
        </p:txBody>
      </p:sp>
      <p:sp>
        <p:nvSpPr>
          <p:cNvPr id="39942" name="Rectangle 16"/>
          <p:cNvSpPr>
            <a:spLocks noChangeArrowheads="1"/>
          </p:cNvSpPr>
          <p:nvPr/>
        </p:nvSpPr>
        <p:spPr bwMode="auto">
          <a:xfrm>
            <a:off x="533400" y="2819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a:ea typeface="標楷體" pitchFamily="65" charset="-120"/>
              </a:rPr>
              <a:t>Pf:</a:t>
            </a:r>
            <a:endParaRPr lang="en-US" altLang="zh-TW">
              <a:solidFill>
                <a:schemeClr val="tx1"/>
              </a:solidFill>
              <a:ea typeface="標楷體" pitchFamily="65" charset="-120"/>
            </a:endParaRPr>
          </a:p>
        </p:txBody>
      </p:sp>
      <p:graphicFrame>
        <p:nvGraphicFramePr>
          <p:cNvPr id="39938" name="Object 17"/>
          <p:cNvGraphicFramePr>
            <a:graphicFrameLocks noChangeAspect="1"/>
          </p:cNvGraphicFramePr>
          <p:nvPr/>
        </p:nvGraphicFramePr>
        <p:xfrm>
          <a:off x="990600" y="3200400"/>
          <a:ext cx="2547938" cy="2243138"/>
        </p:xfrm>
        <a:graphic>
          <a:graphicData uri="http://schemas.openxmlformats.org/presentationml/2006/ole">
            <mc:AlternateContent xmlns:mc="http://schemas.openxmlformats.org/markup-compatibility/2006">
              <mc:Choice xmlns:v="urn:schemas-microsoft-com:vml" Requires="v">
                <p:oleObj spid="_x0000_s172066" name="Equation" r:id="rId3" imgW="1269720" imgH="1117440" progId="Equation.3">
                  <p:embed/>
                </p:oleObj>
              </mc:Choice>
              <mc:Fallback>
                <p:oleObj name="Equation" r:id="rId3" imgW="1269720" imgH="111744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0"/>
                        <a:ext cx="2547938" cy="224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19"/>
          <p:cNvGraphicFramePr>
            <a:graphicFrameLocks noChangeAspect="1"/>
          </p:cNvGraphicFramePr>
          <p:nvPr/>
        </p:nvGraphicFramePr>
        <p:xfrm>
          <a:off x="3881438" y="3705225"/>
          <a:ext cx="2976562" cy="366713"/>
        </p:xfrm>
        <a:graphic>
          <a:graphicData uri="http://schemas.openxmlformats.org/presentationml/2006/ole">
            <mc:AlternateContent xmlns:mc="http://schemas.openxmlformats.org/markup-compatibility/2006">
              <mc:Choice xmlns:v="urn:schemas-microsoft-com:vml" Requires="v">
                <p:oleObj spid="_x0000_s172067" name="Equation" r:id="rId5" imgW="1854000" imgH="228600" progId="Equation.DSMT4">
                  <p:embed/>
                </p:oleObj>
              </mc:Choice>
              <mc:Fallback>
                <p:oleObj name="Equation" r:id="rId5" imgW="1854000" imgH="2286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438" y="3705225"/>
                        <a:ext cx="29765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Text Box 20"/>
          <p:cNvSpPr txBox="1">
            <a:spLocks noChangeArrowheads="1"/>
          </p:cNvSpPr>
          <p:nvPr/>
        </p:nvSpPr>
        <p:spPr bwMode="auto">
          <a:xfrm>
            <a:off x="528638" y="5492750"/>
            <a:ext cx="99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just" eaLnBrk="1" hangingPunct="1">
              <a:buClr>
                <a:schemeClr val="bg2"/>
              </a:buClr>
              <a:buSzPct val="40000"/>
            </a:pPr>
            <a:r>
              <a:rPr lang="zh-TW" altLang="en-US">
                <a:ea typeface="標楷體" pitchFamily="65" charset="-120"/>
              </a:rPr>
              <a:t> </a:t>
            </a:r>
            <a:r>
              <a:rPr lang="en-US" altLang="zh-TW">
                <a:ea typeface="標楷體" pitchFamily="65" charset="-120"/>
              </a:rPr>
              <a:t>Note:</a:t>
            </a:r>
          </a:p>
        </p:txBody>
      </p:sp>
      <p:sp>
        <p:nvSpPr>
          <p:cNvPr id="39944" name="Text Box 21"/>
          <p:cNvSpPr txBox="1">
            <a:spLocks noChangeArrowheads="1"/>
          </p:cNvSpPr>
          <p:nvPr/>
        </p:nvSpPr>
        <p:spPr bwMode="auto">
          <a:xfrm>
            <a:off x="914399" y="6019800"/>
            <a:ext cx="780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dirty="0">
                <a:solidFill>
                  <a:schemeClr val="tx1"/>
                </a:solidFill>
                <a:ea typeface="標楷體" pitchFamily="65" charset="-120"/>
              </a:rPr>
              <a:t>If</a:t>
            </a:r>
            <a:r>
              <a:rPr lang="en-US" altLang="zh-TW" dirty="0">
                <a:solidFill>
                  <a:schemeClr val="tx1"/>
                </a:solidFill>
                <a:latin typeface="標楷體" pitchFamily="65" charset="-120"/>
                <a:ea typeface="標楷體" pitchFamily="65" charset="-120"/>
              </a:rPr>
              <a:t> </a:t>
            </a:r>
            <a:r>
              <a:rPr lang="en-US" altLang="zh-TW" i="1" dirty="0">
                <a:solidFill>
                  <a:schemeClr val="tx1"/>
                </a:solidFill>
                <a:ea typeface="標楷體" pitchFamily="65" charset="-120"/>
              </a:rPr>
              <a:t>C </a:t>
            </a:r>
            <a:r>
              <a:rPr lang="en-US" altLang="zh-TW" dirty="0">
                <a:solidFill>
                  <a:schemeClr val="tx1"/>
                </a:solidFill>
                <a:ea typeface="標楷體" pitchFamily="65" charset="-120"/>
              </a:rPr>
              <a:t>is not invertible, then cancellation property is not valid</a:t>
            </a:r>
            <a:endParaRPr lang="zh-TW" altLang="en-US" dirty="0">
              <a:solidFill>
                <a:schemeClr val="tx1"/>
              </a:solidFill>
              <a:latin typeface="標楷體" pitchFamily="65" charset="-120"/>
              <a:ea typeface="標楷體" pitchFamily="65" charset="-120"/>
            </a:endParaRPr>
          </a:p>
        </p:txBody>
      </p:sp>
      <p:sp>
        <p:nvSpPr>
          <p:cNvPr id="39945" name="Text Box 18"/>
          <p:cNvSpPr txBox="1">
            <a:spLocks noChangeArrowheads="1"/>
          </p:cNvSpPr>
          <p:nvPr/>
        </p:nvSpPr>
        <p:spPr bwMode="auto">
          <a:xfrm>
            <a:off x="3857625" y="4214813"/>
            <a:ext cx="485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800">
                <a:solidFill>
                  <a:srgbClr val="0000FF"/>
                </a:solidFill>
              </a:rPr>
              <a:t>(Associative property of matrix multiplication)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3D796820-4398-4E20-B2C9-6A36C9D2FAD4}" type="slidenum">
              <a:rPr kumimoji="0" lang="en-US" altLang="zh-TW" sz="1400" smtClean="0">
                <a:solidFill>
                  <a:schemeClr val="bg2"/>
                </a:solidFill>
              </a:rPr>
              <a:pPr eaLnBrk="1" hangingPunct="1"/>
              <a:t>45</a:t>
            </a:fld>
            <a:endParaRPr kumimoji="0" lang="en-US" altLang="zh-TW" sz="1400">
              <a:solidFill>
                <a:schemeClr val="bg2"/>
              </a:solidFill>
            </a:endParaRPr>
          </a:p>
        </p:txBody>
      </p:sp>
      <p:sp>
        <p:nvSpPr>
          <p:cNvPr id="40968" name="Rectangle 7"/>
          <p:cNvSpPr>
            <a:spLocks noChangeArrowheads="1"/>
          </p:cNvSpPr>
          <p:nvPr/>
        </p:nvSpPr>
        <p:spPr bwMode="auto">
          <a:xfrm>
            <a:off x="468313" y="785813"/>
            <a:ext cx="84613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ctr">
            <a:spAutoFit/>
          </a:bodyPr>
          <a:lstStyle/>
          <a:p>
            <a:pPr>
              <a:lnSpc>
                <a:spcPct val="130000"/>
              </a:lnSpc>
              <a:spcBef>
                <a:spcPct val="0"/>
              </a:spcBef>
              <a:buClr>
                <a:schemeClr val="tx1"/>
              </a:buClr>
              <a:buSzPct val="40000"/>
            </a:pPr>
            <a:r>
              <a:rPr lang="zh-TW" altLang="en-US" dirty="0">
                <a:ea typeface="標楷體" pitchFamily="65" charset="-120"/>
              </a:rPr>
              <a:t> </a:t>
            </a:r>
            <a:r>
              <a:rPr lang="en-US" altLang="zh-TW" dirty="0">
                <a:ea typeface="標楷體" pitchFamily="65" charset="-120"/>
              </a:rPr>
              <a:t>Theorem 2.11</a:t>
            </a:r>
            <a:r>
              <a:rPr lang="en-US" altLang="zh-TW" dirty="0"/>
              <a:t>:</a:t>
            </a:r>
            <a:r>
              <a:rPr lang="en-US" altLang="zh-TW" dirty="0">
                <a:ea typeface="標楷體" pitchFamily="65" charset="-120"/>
              </a:rPr>
              <a:t> Systems of equations with a unique solution</a:t>
            </a:r>
          </a:p>
          <a:p>
            <a:pPr>
              <a:lnSpc>
                <a:spcPct val="130000"/>
              </a:lnSpc>
              <a:spcBef>
                <a:spcPct val="0"/>
              </a:spcBef>
              <a:buFont typeface="Wingdings" pitchFamily="2" charset="2"/>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If</a:t>
            </a:r>
            <a:r>
              <a:rPr lang="zh-TW" altLang="en-US" dirty="0">
                <a:solidFill>
                  <a:schemeClr val="tx1"/>
                </a:solidFill>
                <a:ea typeface="標楷體" pitchFamily="65" charset="-120"/>
              </a:rPr>
              <a:t>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an invertible matrix, then the system of linear equations</a:t>
            </a:r>
          </a:p>
          <a:p>
            <a:pPr>
              <a:lnSpc>
                <a:spcPct val="130000"/>
              </a:lnSpc>
              <a:spcBef>
                <a:spcPct val="0"/>
              </a:spcBef>
              <a:buFont typeface="Wingdings" pitchFamily="2" charset="2"/>
              <a:buNone/>
            </a:pPr>
            <a:r>
              <a:rPr lang="en-US" altLang="zh-TW" dirty="0">
                <a:solidFill>
                  <a:schemeClr val="tx1"/>
                </a:solidFill>
                <a:ea typeface="標楷體" pitchFamily="65" charset="-120"/>
              </a:rPr>
              <a:t>       </a:t>
            </a:r>
            <a:r>
              <a:rPr lang="en-US" altLang="zh-TW" i="1" dirty="0">
                <a:solidFill>
                  <a:schemeClr val="tx1"/>
                </a:solidFill>
                <a:ea typeface="標楷體" pitchFamily="65" charset="-120"/>
              </a:rPr>
              <a:t>A</a:t>
            </a:r>
            <a:r>
              <a:rPr lang="en-US" altLang="zh-TW" b="1" dirty="0">
                <a:solidFill>
                  <a:schemeClr val="tx1"/>
                </a:solidFill>
                <a:ea typeface="標楷體" pitchFamily="65" charset="-120"/>
              </a:rPr>
              <a:t>x</a:t>
            </a:r>
            <a:r>
              <a:rPr lang="en-US" altLang="zh-TW" i="1" dirty="0">
                <a:solidFill>
                  <a:schemeClr val="tx1"/>
                </a:solidFill>
                <a:ea typeface="標楷體" pitchFamily="65" charset="-120"/>
              </a:rPr>
              <a:t> = </a:t>
            </a:r>
            <a:r>
              <a:rPr lang="en-US" altLang="zh-TW" b="1" dirty="0">
                <a:solidFill>
                  <a:schemeClr val="tx1"/>
                </a:solidFill>
                <a:ea typeface="標楷體" pitchFamily="65" charset="-120"/>
              </a:rPr>
              <a:t>b</a:t>
            </a:r>
            <a:r>
              <a:rPr lang="en-US" altLang="zh-TW" i="1" dirty="0">
                <a:solidFill>
                  <a:schemeClr val="tx1"/>
                </a:solidFill>
                <a:ea typeface="標楷體" pitchFamily="65" charset="-120"/>
              </a:rPr>
              <a:t> </a:t>
            </a:r>
            <a:r>
              <a:rPr lang="en-US" altLang="zh-TW" dirty="0">
                <a:solidFill>
                  <a:schemeClr val="tx1"/>
                </a:solidFill>
                <a:ea typeface="標楷體" pitchFamily="65" charset="-120"/>
              </a:rPr>
              <a:t>has a unique solution given by</a:t>
            </a:r>
          </a:p>
        </p:txBody>
      </p:sp>
      <p:graphicFrame>
        <p:nvGraphicFramePr>
          <p:cNvPr id="40962" name="Object 0"/>
          <p:cNvGraphicFramePr>
            <a:graphicFrameLocks noChangeAspect="1"/>
          </p:cNvGraphicFramePr>
          <p:nvPr/>
        </p:nvGraphicFramePr>
        <p:xfrm>
          <a:off x="5795963" y="1808163"/>
          <a:ext cx="1119187" cy="406400"/>
        </p:xfrm>
        <a:graphic>
          <a:graphicData uri="http://schemas.openxmlformats.org/presentationml/2006/ole">
            <mc:AlternateContent xmlns:mc="http://schemas.openxmlformats.org/markup-compatibility/2006">
              <mc:Choice xmlns:v="urn:schemas-microsoft-com:vml" Requires="v">
                <p:oleObj spid="_x0000_s155204" name="Equation" r:id="rId3" imgW="558720" imgH="203040" progId="Equation.DSMT4">
                  <p:embed/>
                </p:oleObj>
              </mc:Choice>
              <mc:Fallback>
                <p:oleObj name="Equation" r:id="rId3" imgW="55872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808163"/>
                        <a:ext cx="111918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Rectangle 9"/>
          <p:cNvSpPr>
            <a:spLocks noChangeArrowheads="1"/>
          </p:cNvSpPr>
          <p:nvPr/>
        </p:nvSpPr>
        <p:spPr bwMode="auto">
          <a:xfrm>
            <a:off x="522288" y="22860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a:ea typeface="標楷體" pitchFamily="65" charset="-120"/>
              </a:rPr>
              <a:t>Pf:</a:t>
            </a:r>
            <a:r>
              <a:rPr lang="en-US" altLang="zh-TW">
                <a:solidFill>
                  <a:schemeClr val="tx1"/>
                </a:solidFill>
                <a:latin typeface="標楷體" pitchFamily="65" charset="-120"/>
                <a:ea typeface="標楷體" pitchFamily="65" charset="-120"/>
              </a:rPr>
              <a:t> </a:t>
            </a:r>
          </a:p>
        </p:txBody>
      </p:sp>
      <p:sp>
        <p:nvSpPr>
          <p:cNvPr id="40970" name="Rectangle 14"/>
          <p:cNvSpPr>
            <a:spLocks noChangeArrowheads="1"/>
          </p:cNvSpPr>
          <p:nvPr/>
        </p:nvSpPr>
        <p:spPr bwMode="auto">
          <a:xfrm>
            <a:off x="3492500" y="3170238"/>
            <a:ext cx="2078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sz="2000">
                <a:solidFill>
                  <a:srgbClr val="0000FF"/>
                </a:solidFill>
                <a:ea typeface="標楷體" pitchFamily="65" charset="-120"/>
              </a:rPr>
              <a:t>( </a:t>
            </a:r>
            <a:r>
              <a:rPr lang="en-US" altLang="zh-TW" sz="2000" i="1">
                <a:solidFill>
                  <a:srgbClr val="0000FF"/>
                </a:solidFill>
                <a:ea typeface="標楷體" pitchFamily="65" charset="-120"/>
              </a:rPr>
              <a:t>A </a:t>
            </a:r>
            <a:r>
              <a:rPr lang="en-US" altLang="zh-TW" sz="2000">
                <a:solidFill>
                  <a:srgbClr val="0000FF"/>
                </a:solidFill>
                <a:ea typeface="標楷體" pitchFamily="65" charset="-120"/>
              </a:rPr>
              <a:t>is nonsingular)</a:t>
            </a:r>
          </a:p>
        </p:txBody>
      </p:sp>
      <p:graphicFrame>
        <p:nvGraphicFramePr>
          <p:cNvPr id="40963" name="Object 1"/>
          <p:cNvGraphicFramePr>
            <a:graphicFrameLocks noChangeAspect="1"/>
          </p:cNvGraphicFramePr>
          <p:nvPr>
            <p:extLst>
              <p:ext uri="{D42A27DB-BD31-4B8C-83A1-F6EECF244321}">
                <p14:modId xmlns:p14="http://schemas.microsoft.com/office/powerpoint/2010/main" val="2070405585"/>
              </p:ext>
            </p:extLst>
          </p:nvPr>
        </p:nvGraphicFramePr>
        <p:xfrm>
          <a:off x="1463675" y="2708275"/>
          <a:ext cx="1825625" cy="1831975"/>
        </p:xfrm>
        <a:graphic>
          <a:graphicData uri="http://schemas.openxmlformats.org/presentationml/2006/ole">
            <mc:AlternateContent xmlns:mc="http://schemas.openxmlformats.org/markup-compatibility/2006">
              <mc:Choice xmlns:v="urn:schemas-microsoft-com:vml" Requires="v">
                <p:oleObj spid="_x0000_s155205" name="Equation" r:id="rId5" imgW="914400" imgH="914400" progId="Equation.DSMT4">
                  <p:embed/>
                </p:oleObj>
              </mc:Choice>
              <mc:Fallback>
                <p:oleObj name="Equation" r:id="rId5" imgW="914400" imgH="9144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675" y="2708275"/>
                        <a:ext cx="1825625"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1" name="Rectangle 15"/>
          <p:cNvSpPr>
            <a:spLocks noChangeArrowheads="1"/>
          </p:cNvSpPr>
          <p:nvPr/>
        </p:nvSpPr>
        <p:spPr bwMode="auto">
          <a:xfrm>
            <a:off x="928688" y="6112818"/>
            <a:ext cx="337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dirty="0">
                <a:solidFill>
                  <a:schemeClr val="tx1"/>
                </a:solidFill>
                <a:ea typeface="標楷體" pitchFamily="65" charset="-120"/>
              </a:rPr>
              <a:t>So, this solution is unique</a:t>
            </a:r>
            <a:endParaRPr lang="zh-TW" altLang="en-US" dirty="0">
              <a:solidFill>
                <a:schemeClr val="tx1"/>
              </a:solidFill>
              <a:ea typeface="標楷體" pitchFamily="65" charset="-120"/>
            </a:endParaRPr>
          </a:p>
        </p:txBody>
      </p:sp>
      <p:graphicFrame>
        <p:nvGraphicFramePr>
          <p:cNvPr id="40964" name="Object 2"/>
          <p:cNvGraphicFramePr>
            <a:graphicFrameLocks noChangeAspect="1"/>
          </p:cNvGraphicFramePr>
          <p:nvPr/>
        </p:nvGraphicFramePr>
        <p:xfrm>
          <a:off x="971550" y="4868863"/>
          <a:ext cx="6564313" cy="457200"/>
        </p:xfrm>
        <a:graphic>
          <a:graphicData uri="http://schemas.openxmlformats.org/presentationml/2006/ole">
            <mc:AlternateContent xmlns:mc="http://schemas.openxmlformats.org/markup-compatibility/2006">
              <mc:Choice xmlns:v="urn:schemas-microsoft-com:vml" Requires="v">
                <p:oleObj spid="_x0000_s155206" name="Equation" r:id="rId7" imgW="3314520" imgH="228600" progId="Equation.DSMT4">
                  <p:embed/>
                </p:oleObj>
              </mc:Choice>
              <mc:Fallback>
                <p:oleObj name="Equation" r:id="rId7" imgW="331452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868863"/>
                        <a:ext cx="6564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nvGraphicFramePr>
        <p:xfrm>
          <a:off x="1000125" y="5492750"/>
          <a:ext cx="2393950" cy="457200"/>
        </p:xfrm>
        <a:graphic>
          <a:graphicData uri="http://schemas.openxmlformats.org/presentationml/2006/ole">
            <mc:AlternateContent xmlns:mc="http://schemas.openxmlformats.org/markup-compatibility/2006">
              <mc:Choice xmlns:v="urn:schemas-microsoft-com:vml" Requires="v">
                <p:oleObj spid="_x0000_s155207" name="Equation" r:id="rId9" imgW="1193760" imgH="228600" progId="Equation.DSMT4">
                  <p:embed/>
                </p:oleObj>
              </mc:Choice>
              <mc:Fallback>
                <p:oleObj name="Equation" r:id="rId9" imgW="1193760" imgH="2286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25" y="5492750"/>
                        <a:ext cx="23939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4"/>
          <p:cNvGraphicFramePr>
            <a:graphicFrameLocks noChangeAspect="1"/>
          </p:cNvGraphicFramePr>
          <p:nvPr/>
        </p:nvGraphicFramePr>
        <p:xfrm>
          <a:off x="3422650" y="5492750"/>
          <a:ext cx="1327150" cy="457200"/>
        </p:xfrm>
        <a:graphic>
          <a:graphicData uri="http://schemas.openxmlformats.org/presentationml/2006/ole">
            <mc:AlternateContent xmlns:mc="http://schemas.openxmlformats.org/markup-compatibility/2006">
              <mc:Choice xmlns:v="urn:schemas-microsoft-com:vml" Requires="v">
                <p:oleObj spid="_x0000_s155208" name="Equation" r:id="rId11" imgW="723600" imgH="228600" progId="Equation.DSMT4">
                  <p:embed/>
                </p:oleObj>
              </mc:Choice>
              <mc:Fallback>
                <p:oleObj name="Equation" r:id="rId11" imgW="723600" imgH="2286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2650" y="5492750"/>
                        <a:ext cx="1327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2" name="Text Box 20"/>
          <p:cNvSpPr txBox="1">
            <a:spLocks noChangeArrowheads="1"/>
          </p:cNvSpPr>
          <p:nvPr/>
        </p:nvSpPr>
        <p:spPr bwMode="auto">
          <a:xfrm>
            <a:off x="4857750" y="5500688"/>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SzTx/>
              <a:buFontTx/>
              <a:buNone/>
            </a:pPr>
            <a:r>
              <a:rPr lang="en-US" altLang="zh-TW" sz="2000">
                <a:solidFill>
                  <a:srgbClr val="0000FF"/>
                </a:solidFill>
                <a:ea typeface="標楷體" pitchFamily="65" charset="-120"/>
              </a:rPr>
              <a:t>(left cancellation property)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4C12E35-3F63-4803-BB5B-2F71A42A4815}" type="slidenum">
              <a:rPr kumimoji="0" lang="en-US" altLang="zh-TW" sz="1400" smtClean="0">
                <a:solidFill>
                  <a:schemeClr val="bg2"/>
                </a:solidFill>
              </a:rPr>
              <a:pPr eaLnBrk="1" hangingPunct="1"/>
              <a:t>46</a:t>
            </a:fld>
            <a:endParaRPr kumimoji="0" lang="en-US" altLang="zh-TW" sz="1400">
              <a:solidFill>
                <a:schemeClr val="bg2"/>
              </a:solidFill>
            </a:endParaRPr>
          </a:p>
        </p:txBody>
      </p:sp>
      <p:sp>
        <p:nvSpPr>
          <p:cNvPr id="41991" name="Text Box 8"/>
          <p:cNvSpPr txBox="1">
            <a:spLocks noChangeArrowheads="1"/>
          </p:cNvSpPr>
          <p:nvPr/>
        </p:nvSpPr>
        <p:spPr bwMode="auto">
          <a:xfrm>
            <a:off x="381000" y="914400"/>
            <a:ext cx="75247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latin typeface="標楷體" pitchFamily="65" charset="-120"/>
                <a:ea typeface="標楷體" pitchFamily="65" charset="-120"/>
              </a:rPr>
              <a:t> </a:t>
            </a:r>
            <a:r>
              <a:rPr lang="en-US" altLang="zh-TW">
                <a:ea typeface="標楷體" pitchFamily="65" charset="-120"/>
              </a:rPr>
              <a:t>Ex 8: </a:t>
            </a:r>
          </a:p>
          <a:p>
            <a:pPr eaLnBrk="1" hangingPunct="1">
              <a:lnSpc>
                <a:spcPct val="80000"/>
              </a:lnSpc>
              <a:buClr>
                <a:schemeClr val="tx1"/>
              </a:buClr>
              <a:buSzPct val="40000"/>
              <a:buFont typeface="Wingdings" pitchFamily="2" charset="2"/>
              <a:buNone/>
            </a:pPr>
            <a:r>
              <a:rPr lang="en-US" altLang="zh-TW">
                <a:ea typeface="標楷體" pitchFamily="65" charset="-120"/>
              </a:rPr>
              <a:t>     </a:t>
            </a:r>
            <a:r>
              <a:rPr lang="en-US" altLang="zh-TW">
                <a:solidFill>
                  <a:schemeClr val="tx1"/>
                </a:solidFill>
                <a:ea typeface="標楷體" pitchFamily="65" charset="-120"/>
              </a:rPr>
              <a:t>Use an inverse matrix to solve each system</a:t>
            </a:r>
          </a:p>
          <a:p>
            <a:pPr eaLnBrk="1" hangingPunct="1">
              <a:lnSpc>
                <a:spcPct val="80000"/>
              </a:lnSpc>
              <a:buClr>
                <a:schemeClr val="tx1"/>
              </a:buClr>
              <a:buSzPct val="40000"/>
              <a:buFont typeface="Wingdings" pitchFamily="2" charset="2"/>
              <a:buNone/>
            </a:pPr>
            <a:r>
              <a:rPr lang="en-US" altLang="zh-TW">
                <a:solidFill>
                  <a:schemeClr val="tx1"/>
                </a:solidFill>
                <a:ea typeface="標楷體" pitchFamily="65" charset="-120"/>
              </a:rPr>
              <a:t>     (a)                                                 (b)</a:t>
            </a:r>
          </a:p>
          <a:p>
            <a:pPr eaLnBrk="1" hangingPunct="1">
              <a:lnSpc>
                <a:spcPct val="80000"/>
              </a:lnSpc>
              <a:buClr>
                <a:schemeClr val="tx1"/>
              </a:buClr>
              <a:buSzPct val="40000"/>
              <a:buFont typeface="Wingdings" pitchFamily="2" charset="2"/>
              <a:buNone/>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r>
              <a:rPr lang="en-US" altLang="zh-TW">
                <a:solidFill>
                  <a:schemeClr val="tx1"/>
                </a:solidFill>
                <a:ea typeface="標楷體" pitchFamily="65" charset="-120"/>
              </a:rPr>
              <a:t>     (c)</a:t>
            </a:r>
          </a:p>
        </p:txBody>
      </p:sp>
      <p:graphicFrame>
        <p:nvGraphicFramePr>
          <p:cNvPr id="41986" name="Object 9"/>
          <p:cNvGraphicFramePr>
            <a:graphicFrameLocks/>
          </p:cNvGraphicFramePr>
          <p:nvPr/>
        </p:nvGraphicFramePr>
        <p:xfrm>
          <a:off x="1547813" y="2060575"/>
          <a:ext cx="2590800" cy="1209675"/>
        </p:xfrm>
        <a:graphic>
          <a:graphicData uri="http://schemas.openxmlformats.org/presentationml/2006/ole">
            <mc:AlternateContent xmlns:mc="http://schemas.openxmlformats.org/markup-compatibility/2006">
              <mc:Choice xmlns:v="urn:schemas-microsoft-com:vml" Requires="v">
                <p:oleObj spid="_x0000_s187445" name="Equation" r:id="rId3" imgW="1726920" imgH="672840" progId="Equation.DSMT4">
                  <p:embed/>
                </p:oleObj>
              </mc:Choice>
              <mc:Fallback>
                <p:oleObj name="Equation" r:id="rId3" imgW="1726920" imgH="672840" progId="Equation.DSMT4">
                  <p:embed/>
                  <p:pic>
                    <p:nvPicPr>
                      <p:cNvPr id="0" name="Objec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060575"/>
                        <a:ext cx="259080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7" name="Object 11"/>
          <p:cNvGraphicFramePr>
            <a:graphicFrameLocks/>
          </p:cNvGraphicFramePr>
          <p:nvPr/>
        </p:nvGraphicFramePr>
        <p:xfrm>
          <a:off x="5508625" y="2071688"/>
          <a:ext cx="2457450" cy="1209675"/>
        </p:xfrm>
        <a:graphic>
          <a:graphicData uri="http://schemas.openxmlformats.org/presentationml/2006/ole">
            <mc:AlternateContent xmlns:mc="http://schemas.openxmlformats.org/markup-compatibility/2006">
              <mc:Choice xmlns:v="urn:schemas-microsoft-com:vml" Requires="v">
                <p:oleObj spid="_x0000_s187446" name="Equation" r:id="rId5" imgW="1638000" imgH="672840" progId="Equation.DSMT4">
                  <p:embed/>
                </p:oleObj>
              </mc:Choice>
              <mc:Fallback>
                <p:oleObj name="Equation" r:id="rId5" imgW="1638000" imgH="672840" progId="Equation.DSMT4">
                  <p:embed/>
                  <p:pic>
                    <p:nvPicPr>
                      <p:cNvPr id="0" name="Objec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071688"/>
                        <a:ext cx="245745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12"/>
          <p:cNvGraphicFramePr>
            <a:graphicFrameLocks/>
          </p:cNvGraphicFramePr>
          <p:nvPr/>
        </p:nvGraphicFramePr>
        <p:xfrm>
          <a:off x="1547813" y="3573463"/>
          <a:ext cx="2457450" cy="1209675"/>
        </p:xfrm>
        <a:graphic>
          <a:graphicData uri="http://schemas.openxmlformats.org/presentationml/2006/ole">
            <mc:AlternateContent xmlns:mc="http://schemas.openxmlformats.org/markup-compatibility/2006">
              <mc:Choice xmlns:v="urn:schemas-microsoft-com:vml" Requires="v">
                <p:oleObj spid="_x0000_s187447" name="Equation" r:id="rId7" imgW="1638000" imgH="672840" progId="Equation.DSMT4">
                  <p:embed/>
                </p:oleObj>
              </mc:Choice>
              <mc:Fallback>
                <p:oleObj name="Equation" r:id="rId7" imgW="1638000" imgH="672840" progId="Equation.DSMT4">
                  <p:embed/>
                  <p:pic>
                    <p:nvPicPr>
                      <p:cNvPr id="0" name="Objec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573463"/>
                        <a:ext cx="245745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9" name="Object 13"/>
          <p:cNvGraphicFramePr>
            <a:graphicFrameLocks noChangeAspect="1"/>
          </p:cNvGraphicFramePr>
          <p:nvPr>
            <p:extLst>
              <p:ext uri="{D42A27DB-BD31-4B8C-83A1-F6EECF244321}">
                <p14:modId xmlns:p14="http://schemas.microsoft.com/office/powerpoint/2010/main" val="941356016"/>
              </p:ext>
            </p:extLst>
          </p:nvPr>
        </p:nvGraphicFramePr>
        <p:xfrm>
          <a:off x="912813" y="5300663"/>
          <a:ext cx="7208837" cy="1420812"/>
        </p:xfrm>
        <a:graphic>
          <a:graphicData uri="http://schemas.openxmlformats.org/presentationml/2006/ole">
            <mc:AlternateContent xmlns:mc="http://schemas.openxmlformats.org/markup-compatibility/2006">
              <mc:Choice xmlns:v="urn:schemas-microsoft-com:vml" Requires="v">
                <p:oleObj spid="_x0000_s187448" name="Equation" r:id="rId9" imgW="3606480" imgH="711000" progId="Equation.DSMT4">
                  <p:embed/>
                </p:oleObj>
              </mc:Choice>
              <mc:Fallback>
                <p:oleObj name="Equation" r:id="rId9" imgW="3606480" imgH="711000" progId="Equation.DSMT4">
                  <p:embed/>
                  <p:pic>
                    <p:nvPicPr>
                      <p:cNvPr id="0" name="Object 13"/>
                      <p:cNvPicPr>
                        <a:picLocks noChangeAspect="1" noChangeArrowheads="1"/>
                      </p:cNvPicPr>
                      <p:nvPr/>
                    </p:nvPicPr>
                    <p:blipFill>
                      <a:blip r:embed="rId10"/>
                      <a:srcRect/>
                      <a:stretch>
                        <a:fillRect/>
                      </a:stretch>
                    </p:blipFill>
                    <p:spPr bwMode="auto">
                      <a:xfrm>
                        <a:off x="912813" y="5300663"/>
                        <a:ext cx="7208837"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2" name="Text Box 15"/>
          <p:cNvSpPr txBox="1">
            <a:spLocks noChangeArrowheads="1"/>
          </p:cNvSpPr>
          <p:nvPr/>
        </p:nvSpPr>
        <p:spPr bwMode="auto">
          <a:xfrm>
            <a:off x="539750" y="48688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33A93505-2F71-4724-A5B5-49C304F62B2A}" type="slidenum">
              <a:rPr kumimoji="0" lang="en-US" altLang="zh-TW" sz="1400" smtClean="0">
                <a:solidFill>
                  <a:schemeClr val="bg2"/>
                </a:solidFill>
              </a:rPr>
              <a:pPr eaLnBrk="1" hangingPunct="1"/>
              <a:t>47</a:t>
            </a:fld>
            <a:endParaRPr kumimoji="0" lang="en-US" altLang="zh-TW" sz="1400">
              <a:solidFill>
                <a:schemeClr val="bg2"/>
              </a:solidFill>
            </a:endParaRPr>
          </a:p>
        </p:txBody>
      </p:sp>
      <p:sp>
        <p:nvSpPr>
          <p:cNvPr id="43014" name="Text Box 2"/>
          <p:cNvSpPr txBox="1">
            <a:spLocks noChangeArrowheads="1"/>
          </p:cNvSpPr>
          <p:nvPr/>
        </p:nvSpPr>
        <p:spPr bwMode="auto">
          <a:xfrm>
            <a:off x="-142875" y="914400"/>
            <a:ext cx="75247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buFont typeface="Wingdings" pitchFamily="2" charset="2"/>
              <a:buNone/>
            </a:pPr>
            <a:r>
              <a:rPr lang="en-US" altLang="zh-TW">
                <a:solidFill>
                  <a:schemeClr val="tx1"/>
                </a:solidFill>
                <a:ea typeface="標楷體" pitchFamily="65" charset="-120"/>
              </a:rPr>
              <a:t>    (a)                                                 </a:t>
            </a:r>
          </a:p>
          <a:p>
            <a:pPr eaLnBrk="1" hangingPunct="1">
              <a:lnSpc>
                <a:spcPct val="80000"/>
              </a:lnSpc>
              <a:buClr>
                <a:schemeClr val="tx1"/>
              </a:buClr>
              <a:buSzPct val="40000"/>
            </a:pPr>
            <a:endParaRPr lang="en-US" altLang="zh-TW">
              <a:solidFill>
                <a:schemeClr val="tx1"/>
              </a:solidFill>
              <a:ea typeface="標楷體" pitchFamily="65" charset="-120"/>
            </a:endParaRPr>
          </a:p>
          <a:p>
            <a:pPr eaLnBrk="1" hangingPunct="1">
              <a:lnSpc>
                <a:spcPct val="80000"/>
              </a:lnSpc>
              <a:buClr>
                <a:schemeClr val="tx1"/>
              </a:buClr>
              <a:buSzPct val="40000"/>
            </a:pPr>
            <a:endParaRPr lang="en-US" altLang="zh-TW">
              <a:solidFill>
                <a:schemeClr val="tx1"/>
              </a:solidFill>
              <a:ea typeface="標楷體" pitchFamily="65" charset="-120"/>
            </a:endParaRPr>
          </a:p>
          <a:p>
            <a:pPr eaLnBrk="1" hangingPunct="1">
              <a:lnSpc>
                <a:spcPct val="80000"/>
              </a:lnSpc>
              <a:buClr>
                <a:schemeClr val="tx1"/>
              </a:buClr>
              <a:buSzPct val="40000"/>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r>
              <a:rPr lang="en-US" altLang="zh-TW">
                <a:solidFill>
                  <a:schemeClr val="tx1"/>
                </a:solidFill>
                <a:ea typeface="標楷體" pitchFamily="65" charset="-120"/>
              </a:rPr>
              <a:t>    (b)</a:t>
            </a:r>
          </a:p>
          <a:p>
            <a:pPr eaLnBrk="1" hangingPunct="1">
              <a:lnSpc>
                <a:spcPct val="80000"/>
              </a:lnSpc>
              <a:buClr>
                <a:schemeClr val="tx1"/>
              </a:buClr>
              <a:buSzPct val="40000"/>
              <a:buFont typeface="Wingdings" pitchFamily="2" charset="2"/>
              <a:buNone/>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endParaRPr lang="en-US" altLang="zh-TW">
              <a:solidFill>
                <a:schemeClr val="tx1"/>
              </a:solidFill>
              <a:ea typeface="標楷體" pitchFamily="65" charset="-120"/>
            </a:endParaRPr>
          </a:p>
          <a:p>
            <a:pPr eaLnBrk="1" hangingPunct="1">
              <a:lnSpc>
                <a:spcPct val="80000"/>
              </a:lnSpc>
              <a:buClr>
                <a:schemeClr val="tx1"/>
              </a:buClr>
              <a:buSzPct val="40000"/>
              <a:buFont typeface="Wingdings" pitchFamily="2" charset="2"/>
              <a:buNone/>
            </a:pPr>
            <a:r>
              <a:rPr lang="en-US" altLang="zh-TW">
                <a:solidFill>
                  <a:schemeClr val="tx1"/>
                </a:solidFill>
                <a:ea typeface="標楷體" pitchFamily="65" charset="-120"/>
              </a:rPr>
              <a:t>    (c)</a:t>
            </a:r>
          </a:p>
        </p:txBody>
      </p:sp>
      <p:graphicFrame>
        <p:nvGraphicFramePr>
          <p:cNvPr id="43010" name="Object 6"/>
          <p:cNvGraphicFramePr>
            <a:graphicFrameLocks noChangeAspect="1"/>
          </p:cNvGraphicFramePr>
          <p:nvPr/>
        </p:nvGraphicFramePr>
        <p:xfrm>
          <a:off x="808038" y="1287463"/>
          <a:ext cx="4746625" cy="1420812"/>
        </p:xfrm>
        <a:graphic>
          <a:graphicData uri="http://schemas.openxmlformats.org/presentationml/2006/ole">
            <mc:AlternateContent xmlns:mc="http://schemas.openxmlformats.org/markup-compatibility/2006">
              <mc:Choice xmlns:v="urn:schemas-microsoft-com:vml" Requires="v">
                <p:oleObj spid="_x0000_s132649" name="Equation" r:id="rId3" imgW="2374560" imgH="711000" progId="Equation.DSMT4">
                  <p:embed/>
                </p:oleObj>
              </mc:Choice>
              <mc:Fallback>
                <p:oleObj name="Equation" r:id="rId3" imgW="2374560" imgH="711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1287463"/>
                        <a:ext cx="4746625" cy="142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1" name="Object 8"/>
          <p:cNvGraphicFramePr>
            <a:graphicFrameLocks noChangeAspect="1"/>
          </p:cNvGraphicFramePr>
          <p:nvPr/>
        </p:nvGraphicFramePr>
        <p:xfrm>
          <a:off x="896938" y="3213100"/>
          <a:ext cx="4568825" cy="1420813"/>
        </p:xfrm>
        <a:graphic>
          <a:graphicData uri="http://schemas.openxmlformats.org/presentationml/2006/ole">
            <mc:AlternateContent xmlns:mc="http://schemas.openxmlformats.org/markup-compatibility/2006">
              <mc:Choice xmlns:v="urn:schemas-microsoft-com:vml" Requires="v">
                <p:oleObj spid="_x0000_s132650" name="Equation" r:id="rId5" imgW="2286000" imgH="711000" progId="Equation.DSMT4">
                  <p:embed/>
                </p:oleObj>
              </mc:Choice>
              <mc:Fallback>
                <p:oleObj name="Equation" r:id="rId5" imgW="2286000" imgH="711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938" y="3213100"/>
                        <a:ext cx="4568825"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2" name="Object 9"/>
          <p:cNvGraphicFramePr>
            <a:graphicFrameLocks noChangeAspect="1"/>
          </p:cNvGraphicFramePr>
          <p:nvPr/>
        </p:nvGraphicFramePr>
        <p:xfrm>
          <a:off x="985838" y="5229225"/>
          <a:ext cx="4391025" cy="1420813"/>
        </p:xfrm>
        <a:graphic>
          <a:graphicData uri="http://schemas.openxmlformats.org/presentationml/2006/ole">
            <mc:AlternateContent xmlns:mc="http://schemas.openxmlformats.org/markup-compatibility/2006">
              <mc:Choice xmlns:v="urn:schemas-microsoft-com:vml" Requires="v">
                <p:oleObj spid="_x0000_s132651" name="Equation" r:id="rId7" imgW="2197080" imgH="711000" progId="Equation.DSMT4">
                  <p:embed/>
                </p:oleObj>
              </mc:Choice>
              <mc:Fallback>
                <p:oleObj name="Equation" r:id="rId7" imgW="2197080" imgH="7110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8" y="5229225"/>
                        <a:ext cx="4391025"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5" name="文字方塊 6"/>
          <p:cNvSpPr txBox="1">
            <a:spLocks noChangeArrowheads="1"/>
          </p:cNvSpPr>
          <p:nvPr/>
        </p:nvSpPr>
        <p:spPr bwMode="auto">
          <a:xfrm>
            <a:off x="5643562" y="1292562"/>
            <a:ext cx="324891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solidFill>
                  <a:srgbClr val="0000FF"/>
                </a:solidFill>
              </a:rPr>
              <a:t>※ This technique is very convenient when you face the problem of solving several systems with the same coefficient matrix</a:t>
            </a:r>
          </a:p>
          <a:p>
            <a:pPr eaLnBrk="1" hangingPunct="1">
              <a:buFont typeface="Wingdings" pitchFamily="2" charset="2"/>
              <a:buNone/>
            </a:pPr>
            <a:r>
              <a:rPr lang="en-US" altLang="zh-TW" sz="2000" dirty="0">
                <a:solidFill>
                  <a:srgbClr val="0000FF"/>
                </a:solidFill>
              </a:rPr>
              <a:t>※ Because once you have </a:t>
            </a:r>
            <a:r>
              <a:rPr lang="en-US" altLang="zh-TW" sz="2000" i="1" dirty="0">
                <a:solidFill>
                  <a:srgbClr val="0000FF"/>
                </a:solidFill>
              </a:rPr>
              <a:t>A</a:t>
            </a:r>
            <a:r>
              <a:rPr lang="en-US" altLang="zh-TW" sz="2000" baseline="30000" dirty="0">
                <a:solidFill>
                  <a:srgbClr val="0000FF"/>
                </a:solidFill>
              </a:rPr>
              <a:t>-1</a:t>
            </a:r>
            <a:r>
              <a:rPr lang="en-US" altLang="zh-TW" sz="2000" dirty="0">
                <a:solidFill>
                  <a:srgbClr val="0000FF"/>
                </a:solidFill>
              </a:rPr>
              <a:t>, you simply need to perform the matrix multiplication to solve the unknown variables</a:t>
            </a:r>
          </a:p>
          <a:p>
            <a:pPr eaLnBrk="1" hangingPunct="1">
              <a:buFont typeface="Wingdings" pitchFamily="2" charset="2"/>
              <a:buNone/>
            </a:pPr>
            <a:r>
              <a:rPr lang="en-US" altLang="zh-TW" sz="2000" dirty="0">
                <a:solidFill>
                  <a:srgbClr val="0000FF"/>
                </a:solidFill>
              </a:rPr>
              <a:t>※ If you solve only one system, the computational effort is less for the G. E. plus the back substitution or the G. J. E.</a:t>
            </a:r>
            <a:endParaRPr lang="zh-TW" altLang="en-US" sz="2000" dirty="0">
              <a:solidFill>
                <a:srgbClr val="0000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C95B52C-B818-4CAE-93C0-AFD9FA680CF5}" type="slidenum">
              <a:rPr kumimoji="0" lang="en-US" altLang="zh-TW" sz="1400" smtClean="0">
                <a:solidFill>
                  <a:schemeClr val="bg2"/>
                </a:solidFill>
              </a:rPr>
              <a:pPr eaLnBrk="1" hangingPunct="1"/>
              <a:t>48</a:t>
            </a:fld>
            <a:endParaRPr kumimoji="0" lang="en-US" altLang="zh-TW" sz="1400">
              <a:solidFill>
                <a:schemeClr val="bg2"/>
              </a:solidFill>
            </a:endParaRPr>
          </a:p>
        </p:txBody>
      </p:sp>
      <p:sp>
        <p:nvSpPr>
          <p:cNvPr id="67587" name="Rectangle 2"/>
          <p:cNvSpPr>
            <a:spLocks noGrp="1" noChangeArrowheads="1"/>
          </p:cNvSpPr>
          <p:nvPr>
            <p:ph type="title"/>
          </p:nvPr>
        </p:nvSpPr>
        <p:spPr>
          <a:xfrm>
            <a:off x="533400" y="76200"/>
            <a:ext cx="7924800" cy="601663"/>
          </a:xfrm>
        </p:spPr>
        <p:txBody>
          <a:bodyPr/>
          <a:lstStyle/>
          <a:p>
            <a:pPr eaLnBrk="1" hangingPunct="1"/>
            <a:r>
              <a:rPr lang="en-US" altLang="zh-TW"/>
              <a:t>Keywords in Section 2.3:</a:t>
            </a:r>
            <a:endParaRPr lang="zh-TW" altLang="en-US"/>
          </a:p>
        </p:txBody>
      </p:sp>
      <p:sp>
        <p:nvSpPr>
          <p:cNvPr id="67588" name="Rectangle 3"/>
          <p:cNvSpPr>
            <a:spLocks noGrp="1" noChangeArrowheads="1"/>
          </p:cNvSpPr>
          <p:nvPr>
            <p:ph type="body" idx="1"/>
          </p:nvPr>
        </p:nvSpPr>
        <p:spPr>
          <a:xfrm>
            <a:off x="533400" y="764704"/>
            <a:ext cx="7924800" cy="5218113"/>
          </a:xfrm>
        </p:spPr>
        <p:txBody>
          <a:bodyPr/>
          <a:lstStyle/>
          <a:p>
            <a:pPr eaLnBrk="1" hangingPunct="1">
              <a:lnSpc>
                <a:spcPct val="130000"/>
              </a:lnSpc>
            </a:pPr>
            <a:r>
              <a:rPr lang="en-US" altLang="zh-TW" dirty="0">
                <a:solidFill>
                  <a:schemeClr val="tx1"/>
                </a:solidFill>
              </a:rPr>
              <a:t>inverse matrix: </a:t>
            </a:r>
            <a:r>
              <a:rPr lang="zh-TW" altLang="en-US" dirty="0">
                <a:solidFill>
                  <a:schemeClr val="tx1"/>
                </a:solidFill>
              </a:rPr>
              <a:t>反矩陣</a:t>
            </a:r>
            <a:endParaRPr lang="en-US" altLang="zh-TW" dirty="0">
              <a:solidFill>
                <a:schemeClr val="tx1"/>
              </a:solidFill>
            </a:endParaRPr>
          </a:p>
          <a:p>
            <a:pPr eaLnBrk="1" hangingPunct="1">
              <a:lnSpc>
                <a:spcPct val="130000"/>
              </a:lnSpc>
            </a:pPr>
            <a:r>
              <a:rPr lang="en-US" altLang="zh-TW" dirty="0">
                <a:solidFill>
                  <a:schemeClr val="tx1"/>
                </a:solidFill>
              </a:rPr>
              <a:t>invertible: </a:t>
            </a:r>
            <a:r>
              <a:rPr lang="zh-TW" altLang="en-US" dirty="0">
                <a:solidFill>
                  <a:schemeClr val="tx1"/>
                </a:solidFill>
              </a:rPr>
              <a:t>可逆</a:t>
            </a:r>
            <a:endParaRPr lang="en-US" altLang="zh-TW" dirty="0">
              <a:solidFill>
                <a:schemeClr val="tx1"/>
              </a:solidFill>
            </a:endParaRPr>
          </a:p>
          <a:p>
            <a:pPr eaLnBrk="1" hangingPunct="1">
              <a:lnSpc>
                <a:spcPct val="130000"/>
              </a:lnSpc>
            </a:pPr>
            <a:r>
              <a:rPr lang="en-US" altLang="zh-TW" dirty="0">
                <a:solidFill>
                  <a:schemeClr val="tx1"/>
                </a:solidFill>
              </a:rPr>
              <a:t>nonsingular: </a:t>
            </a:r>
            <a:r>
              <a:rPr lang="zh-TW" altLang="en-US" dirty="0">
                <a:solidFill>
                  <a:schemeClr val="tx1"/>
                </a:solidFill>
              </a:rPr>
              <a:t>非奇異</a:t>
            </a:r>
          </a:p>
          <a:p>
            <a:pPr eaLnBrk="1" hangingPunct="1">
              <a:lnSpc>
                <a:spcPct val="130000"/>
              </a:lnSpc>
            </a:pPr>
            <a:r>
              <a:rPr lang="en-US" altLang="zh-TW" dirty="0">
                <a:solidFill>
                  <a:schemeClr val="tx1"/>
                </a:solidFill>
              </a:rPr>
              <a:t>singular: </a:t>
            </a:r>
            <a:r>
              <a:rPr lang="zh-TW" altLang="en-US" dirty="0">
                <a:solidFill>
                  <a:schemeClr val="tx1"/>
                </a:solidFill>
              </a:rPr>
              <a:t>奇異</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5141069-727F-47A4-BE96-0EE39D55BFAE}" type="slidenum">
              <a:rPr kumimoji="0" lang="en-US" altLang="zh-TW" sz="1400" smtClean="0">
                <a:solidFill>
                  <a:schemeClr val="bg2"/>
                </a:solidFill>
              </a:rPr>
              <a:pPr eaLnBrk="1" hangingPunct="1"/>
              <a:t>49</a:t>
            </a:fld>
            <a:endParaRPr kumimoji="0" lang="en-US" altLang="zh-TW" sz="1400">
              <a:solidFill>
                <a:schemeClr val="bg2"/>
              </a:solidFill>
            </a:endParaRPr>
          </a:p>
        </p:txBody>
      </p:sp>
      <p:sp>
        <p:nvSpPr>
          <p:cNvPr id="45062" name="Rectangle 4"/>
          <p:cNvSpPr>
            <a:spLocks noChangeArrowheads="1"/>
          </p:cNvSpPr>
          <p:nvPr/>
        </p:nvSpPr>
        <p:spPr bwMode="auto">
          <a:xfrm>
            <a:off x="541338" y="188913"/>
            <a:ext cx="77930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0"/>
              </a:spcBef>
              <a:buSzTx/>
              <a:buFontTx/>
              <a:buNone/>
            </a:pPr>
            <a:r>
              <a:rPr lang="en-US" altLang="zh-TW" sz="3200">
                <a:solidFill>
                  <a:schemeClr val="folHlink"/>
                </a:solidFill>
                <a:ea typeface="標楷體" pitchFamily="65" charset="-120"/>
              </a:rPr>
              <a:t>2.4 Elementary Matrices</a:t>
            </a:r>
          </a:p>
        </p:txBody>
      </p:sp>
      <p:sp>
        <p:nvSpPr>
          <p:cNvPr id="45063" name="Text Box 25"/>
          <p:cNvSpPr txBox="1">
            <a:spLocks noChangeArrowheads="1"/>
          </p:cNvSpPr>
          <p:nvPr/>
        </p:nvSpPr>
        <p:spPr bwMode="auto">
          <a:xfrm>
            <a:off x="381000" y="822325"/>
            <a:ext cx="8763000" cy="13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20000"/>
              </a:lnSpc>
              <a:spcBef>
                <a:spcPct val="0"/>
              </a:spcBef>
              <a:buClr>
                <a:schemeClr val="tx1"/>
              </a:buClr>
              <a:buSzPct val="40000"/>
            </a:pPr>
            <a:r>
              <a:rPr lang="zh-TW" altLang="en-US" dirty="0">
                <a:ea typeface="標楷體" pitchFamily="65" charset="-120"/>
              </a:rPr>
              <a:t> </a:t>
            </a:r>
            <a:r>
              <a:rPr lang="en-US" altLang="zh-TW" dirty="0">
                <a:ea typeface="標楷體" pitchFamily="65" charset="-120"/>
              </a:rPr>
              <a:t>Elementary matrix (</a:t>
            </a:r>
            <a:r>
              <a:rPr lang="zh-TW" altLang="en-US" dirty="0">
                <a:ea typeface="標楷體" pitchFamily="65" charset="-120"/>
              </a:rPr>
              <a:t>列基本矩陣</a:t>
            </a:r>
            <a:r>
              <a:rPr lang="en-US" altLang="zh-TW" dirty="0">
                <a:ea typeface="標楷體" pitchFamily="65" charset="-120"/>
              </a:rPr>
              <a:t>):</a:t>
            </a:r>
          </a:p>
          <a:p>
            <a:pPr eaLnBrk="1" hangingPunct="1">
              <a:lnSpc>
                <a:spcPct val="120000"/>
              </a:lnSpc>
              <a:spcBef>
                <a:spcPct val="0"/>
              </a:spcBef>
              <a:buSzTx/>
              <a:buFontTx/>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An </a:t>
            </a:r>
            <a:r>
              <a:rPr lang="en-US" altLang="zh-TW" i="1" dirty="0" err="1">
                <a:solidFill>
                  <a:schemeClr val="tx1"/>
                </a:solidFill>
                <a:ea typeface="標楷體" pitchFamily="65" charset="-120"/>
              </a:rPr>
              <a:t>n</a:t>
            </a:r>
            <a:r>
              <a:rPr lang="en-US" altLang="zh-TW" dirty="0" err="1">
                <a:solidFill>
                  <a:schemeClr val="tx1"/>
                </a:solidFill>
                <a:ea typeface="標楷體" pitchFamily="65" charset="-120"/>
                <a:sym typeface="Symbol" pitchFamily="18" charset="2"/>
              </a:rPr>
              <a:t></a:t>
            </a:r>
            <a:r>
              <a:rPr lang="en-US" altLang="zh-TW" i="1" dirty="0" err="1">
                <a:solidFill>
                  <a:schemeClr val="tx1"/>
                </a:solidFill>
                <a:ea typeface="標楷體" pitchFamily="65" charset="-120"/>
              </a:rPr>
              <a:t>n</a:t>
            </a:r>
            <a:r>
              <a:rPr lang="zh-TW" altLang="en-US" dirty="0">
                <a:solidFill>
                  <a:schemeClr val="tx1"/>
                </a:solidFill>
                <a:ea typeface="標楷體" pitchFamily="65" charset="-120"/>
                <a:sym typeface="Symbol" pitchFamily="18" charset="2"/>
              </a:rPr>
              <a:t> </a:t>
            </a:r>
            <a:r>
              <a:rPr lang="en-US" altLang="zh-TW" dirty="0">
                <a:solidFill>
                  <a:schemeClr val="tx1"/>
                </a:solidFill>
                <a:ea typeface="標楷體" pitchFamily="65" charset="-120"/>
                <a:sym typeface="Symbol" pitchFamily="18" charset="2"/>
              </a:rPr>
              <a:t>matrix is called an </a:t>
            </a:r>
            <a:r>
              <a:rPr lang="en-US" altLang="zh-TW" dirty="0">
                <a:solidFill>
                  <a:srgbClr val="0000FF"/>
                </a:solidFill>
                <a:ea typeface="標楷體" pitchFamily="65" charset="-120"/>
                <a:sym typeface="Symbol" pitchFamily="18" charset="2"/>
              </a:rPr>
              <a:t>elementary matrix </a:t>
            </a:r>
            <a:r>
              <a:rPr lang="en-US" altLang="zh-TW" dirty="0">
                <a:solidFill>
                  <a:schemeClr val="tx1"/>
                </a:solidFill>
                <a:ea typeface="標楷體" pitchFamily="65" charset="-120"/>
                <a:sym typeface="Symbol" pitchFamily="18" charset="2"/>
              </a:rPr>
              <a:t>if it can be obtained</a:t>
            </a:r>
          </a:p>
          <a:p>
            <a:pPr eaLnBrk="1" hangingPunct="1">
              <a:lnSpc>
                <a:spcPct val="120000"/>
              </a:lnSpc>
              <a:spcBef>
                <a:spcPct val="0"/>
              </a:spcBef>
              <a:buSzTx/>
              <a:buFontTx/>
              <a:buNone/>
            </a:pPr>
            <a:r>
              <a:rPr lang="en-US" altLang="zh-TW" dirty="0">
                <a:solidFill>
                  <a:schemeClr val="tx1"/>
                </a:solidFill>
                <a:ea typeface="標楷體" pitchFamily="65" charset="-120"/>
                <a:sym typeface="Symbol" pitchFamily="18" charset="2"/>
              </a:rPr>
              <a:t>      from the </a:t>
            </a:r>
            <a:r>
              <a:rPr lang="en-US" altLang="zh-TW" dirty="0">
                <a:solidFill>
                  <a:srgbClr val="0000FF"/>
                </a:solidFill>
                <a:ea typeface="標楷體" pitchFamily="65" charset="-120"/>
                <a:sym typeface="Symbol" pitchFamily="18" charset="2"/>
              </a:rPr>
              <a:t>identity matrix </a:t>
            </a:r>
            <a:r>
              <a:rPr lang="en-US" altLang="zh-TW" i="1" dirty="0">
                <a:solidFill>
                  <a:schemeClr val="tx1"/>
                </a:solidFill>
                <a:ea typeface="標楷體" pitchFamily="65" charset="-120"/>
                <a:sym typeface="Symbol" pitchFamily="18" charset="2"/>
              </a:rPr>
              <a:t>I</a:t>
            </a:r>
            <a:r>
              <a:rPr lang="en-US" altLang="zh-TW" dirty="0">
                <a:solidFill>
                  <a:schemeClr val="tx1"/>
                </a:solidFill>
                <a:ea typeface="標楷體" pitchFamily="65" charset="-120"/>
                <a:sym typeface="Symbol" pitchFamily="18" charset="2"/>
              </a:rPr>
              <a:t>  by a single elementary row operation</a:t>
            </a:r>
            <a:endParaRPr lang="zh-TW" altLang="en-US" dirty="0">
              <a:solidFill>
                <a:schemeClr val="tx1"/>
              </a:solidFill>
              <a:ea typeface="標楷體" pitchFamily="65" charset="-120"/>
              <a:sym typeface="Symbol" pitchFamily="18" charset="2"/>
            </a:endParaRPr>
          </a:p>
        </p:txBody>
      </p:sp>
      <p:sp>
        <p:nvSpPr>
          <p:cNvPr id="45064" name="Text Box 19"/>
          <p:cNvSpPr txBox="1">
            <a:spLocks noChangeArrowheads="1"/>
          </p:cNvSpPr>
          <p:nvPr/>
        </p:nvSpPr>
        <p:spPr bwMode="auto">
          <a:xfrm>
            <a:off x="381000" y="2506663"/>
            <a:ext cx="447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bg2"/>
              </a:buClr>
              <a:buSzPct val="40000"/>
            </a:pPr>
            <a:r>
              <a:rPr lang="zh-TW" altLang="en-US">
                <a:latin typeface="Tahoma" pitchFamily="34" charset="0"/>
                <a:ea typeface="標楷體" pitchFamily="65" charset="-120"/>
              </a:rPr>
              <a:t> </a:t>
            </a:r>
            <a:r>
              <a:rPr lang="en-US" altLang="zh-TW">
                <a:ea typeface="標楷體" pitchFamily="65" charset="-120"/>
              </a:rPr>
              <a:t>Three row elementary matrices:</a:t>
            </a:r>
          </a:p>
        </p:txBody>
      </p:sp>
      <p:graphicFrame>
        <p:nvGraphicFramePr>
          <p:cNvPr id="45058" name="Object 20"/>
          <p:cNvGraphicFramePr>
            <a:graphicFrameLocks noChangeAspect="1"/>
          </p:cNvGraphicFramePr>
          <p:nvPr/>
        </p:nvGraphicFramePr>
        <p:xfrm>
          <a:off x="887413" y="3006725"/>
          <a:ext cx="1955800" cy="482600"/>
        </p:xfrm>
        <a:graphic>
          <a:graphicData uri="http://schemas.openxmlformats.org/presentationml/2006/ole">
            <mc:AlternateContent xmlns:mc="http://schemas.openxmlformats.org/markup-compatibility/2006">
              <mc:Choice xmlns:v="urn:schemas-microsoft-com:vml" Requires="v">
                <p:oleObj spid="_x0000_s125487" name="Equation" r:id="rId3" imgW="977760" imgH="241200" progId="Equation.DSMT4">
                  <p:embed/>
                </p:oleObj>
              </mc:Choice>
              <mc:Fallback>
                <p:oleObj name="Equation" r:id="rId3" imgW="977760" imgH="24120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3006725"/>
                        <a:ext cx="1955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59" name="Object 21"/>
          <p:cNvGraphicFramePr>
            <a:graphicFrameLocks noChangeAspect="1"/>
          </p:cNvGraphicFramePr>
          <p:nvPr>
            <p:extLst>
              <p:ext uri="{D42A27DB-BD31-4B8C-83A1-F6EECF244321}">
                <p14:modId xmlns:p14="http://schemas.microsoft.com/office/powerpoint/2010/main" val="3125661995"/>
              </p:ext>
            </p:extLst>
          </p:nvPr>
        </p:nvGraphicFramePr>
        <p:xfrm>
          <a:off x="894531" y="3540125"/>
          <a:ext cx="3173413" cy="482600"/>
        </p:xfrm>
        <a:graphic>
          <a:graphicData uri="http://schemas.openxmlformats.org/presentationml/2006/ole">
            <mc:AlternateContent xmlns:mc="http://schemas.openxmlformats.org/markup-compatibility/2006">
              <mc:Choice xmlns:v="urn:schemas-microsoft-com:vml" Requires="v">
                <p:oleObj spid="_x0000_s125488" name="Equation" r:id="rId5" imgW="1587240" imgH="241200" progId="Equation.DSMT4">
                  <p:embed/>
                </p:oleObj>
              </mc:Choice>
              <mc:Fallback>
                <p:oleObj name="Equation" r:id="rId5" imgW="1587240" imgH="241200" progId="Equation.DSMT4">
                  <p:embed/>
                  <p:pic>
                    <p:nvPicPr>
                      <p:cNvPr id="0" name="Object 21"/>
                      <p:cNvPicPr>
                        <a:picLocks noChangeAspect="1" noChangeArrowheads="1"/>
                      </p:cNvPicPr>
                      <p:nvPr/>
                    </p:nvPicPr>
                    <p:blipFill>
                      <a:blip r:embed="rId6"/>
                      <a:srcRect/>
                      <a:stretch>
                        <a:fillRect/>
                      </a:stretch>
                    </p:blipFill>
                    <p:spPr bwMode="auto">
                      <a:xfrm>
                        <a:off x="894531" y="3540125"/>
                        <a:ext cx="31734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0" name="Object 22"/>
          <p:cNvGraphicFramePr>
            <a:graphicFrameLocks noChangeAspect="1"/>
          </p:cNvGraphicFramePr>
          <p:nvPr>
            <p:extLst>
              <p:ext uri="{D42A27DB-BD31-4B8C-83A1-F6EECF244321}">
                <p14:modId xmlns:p14="http://schemas.microsoft.com/office/powerpoint/2010/main" val="3926926817"/>
              </p:ext>
            </p:extLst>
          </p:nvPr>
        </p:nvGraphicFramePr>
        <p:xfrm>
          <a:off x="902419" y="4073525"/>
          <a:ext cx="2157413" cy="508000"/>
        </p:xfrm>
        <a:graphic>
          <a:graphicData uri="http://schemas.openxmlformats.org/presentationml/2006/ole">
            <mc:AlternateContent xmlns:mc="http://schemas.openxmlformats.org/markup-compatibility/2006">
              <mc:Choice xmlns:v="urn:schemas-microsoft-com:vml" Requires="v">
                <p:oleObj spid="_x0000_s125489" name="Equation" r:id="rId7" imgW="1079280" imgH="253800" progId="Equation.DSMT4">
                  <p:embed/>
                </p:oleObj>
              </mc:Choice>
              <mc:Fallback>
                <p:oleObj name="Equation" r:id="rId7" imgW="1079280" imgH="25380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419" y="4073525"/>
                        <a:ext cx="2157413"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5" name="Text Box 26"/>
          <p:cNvSpPr txBox="1">
            <a:spLocks noChangeArrowheads="1"/>
          </p:cNvSpPr>
          <p:nvPr/>
        </p:nvSpPr>
        <p:spPr bwMode="auto">
          <a:xfrm>
            <a:off x="4427538" y="2997200"/>
            <a:ext cx="47402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15000"/>
              </a:lnSpc>
              <a:buSzTx/>
              <a:buFontTx/>
              <a:buNone/>
            </a:pPr>
            <a:r>
              <a:rPr lang="en-US" altLang="zh-TW" sz="2200" dirty="0">
                <a:solidFill>
                  <a:srgbClr val="0000FF"/>
                </a:solidFill>
                <a:ea typeface="標楷體" pitchFamily="65" charset="-120"/>
              </a:rPr>
              <a:t>(interchange two rows)</a:t>
            </a:r>
          </a:p>
          <a:p>
            <a:pPr eaLnBrk="1" hangingPunct="1">
              <a:lnSpc>
                <a:spcPct val="115000"/>
              </a:lnSpc>
              <a:buSzTx/>
              <a:buFontTx/>
              <a:buNone/>
            </a:pPr>
            <a:r>
              <a:rPr lang="en-US" altLang="zh-TW" sz="2200" dirty="0">
                <a:solidFill>
                  <a:srgbClr val="0000FF"/>
                </a:solidFill>
                <a:ea typeface="標楷體" pitchFamily="65" charset="-120"/>
              </a:rPr>
              <a:t>(multiply a row by a nonzero constant)</a:t>
            </a:r>
          </a:p>
          <a:p>
            <a:pPr eaLnBrk="1" hangingPunct="1">
              <a:lnSpc>
                <a:spcPct val="115000"/>
              </a:lnSpc>
              <a:buSzTx/>
              <a:buFontTx/>
              <a:buNone/>
            </a:pPr>
            <a:r>
              <a:rPr lang="en-US" altLang="zh-TW" sz="2200" dirty="0">
                <a:solidFill>
                  <a:srgbClr val="0000FF"/>
                </a:solidFill>
                <a:ea typeface="標楷體" pitchFamily="65" charset="-120"/>
              </a:rPr>
              <a:t>(add a multiple of a row to another row)</a:t>
            </a:r>
          </a:p>
        </p:txBody>
      </p:sp>
      <p:sp>
        <p:nvSpPr>
          <p:cNvPr id="45066" name="Text Box 30"/>
          <p:cNvSpPr txBox="1">
            <a:spLocks noChangeArrowheads="1"/>
          </p:cNvSpPr>
          <p:nvPr/>
        </p:nvSpPr>
        <p:spPr bwMode="auto">
          <a:xfrm>
            <a:off x="381000" y="4941888"/>
            <a:ext cx="8620125" cy="1951037"/>
          </a:xfrm>
          <a:prstGeom prst="rect">
            <a:avLst/>
          </a:prstGeom>
          <a:noFill/>
          <a:ln w="25400" algn="ctr">
            <a:noFill/>
            <a:miter lim="800000"/>
            <a:headEnd/>
            <a:tailEnd/>
          </a:ln>
        </p:spPr>
        <p:txBody>
          <a:bodyPr>
            <a:spAutoFit/>
          </a:bodyPr>
          <a:lstStyle/>
          <a:p>
            <a:pPr>
              <a:spcBef>
                <a:spcPts val="300"/>
              </a:spcBef>
              <a:buClr>
                <a:schemeClr val="tx1"/>
              </a:buClr>
              <a:buSzPct val="40000"/>
              <a:defRPr/>
            </a:pPr>
            <a:r>
              <a:rPr lang="zh-TW" altLang="en-US" dirty="0">
                <a:latin typeface="Tahoma" pitchFamily="34" charset="0"/>
                <a:ea typeface="標楷體" pitchFamily="65" charset="-120"/>
              </a:rPr>
              <a:t> </a:t>
            </a:r>
            <a:r>
              <a:rPr lang="en-US" altLang="zh-TW" dirty="0">
                <a:ea typeface="標楷體" pitchFamily="65" charset="-120"/>
              </a:rPr>
              <a:t>Note:</a:t>
            </a:r>
          </a:p>
          <a:p>
            <a:pPr marL="893763" indent="-354013">
              <a:spcBef>
                <a:spcPts val="300"/>
              </a:spcBef>
              <a:buSzTx/>
              <a:buFontTx/>
              <a:buAutoNum type="arabicPeriod"/>
              <a:defRPr/>
            </a:pPr>
            <a:r>
              <a:rPr lang="en-US" altLang="zh-TW" sz="2200" dirty="0">
                <a:solidFill>
                  <a:schemeClr val="tx1"/>
                </a:solidFill>
                <a:ea typeface="標楷體" pitchFamily="65" charset="-120"/>
              </a:rPr>
              <a:t>Perform only a single elementary row operation on the identity matrix</a:t>
            </a:r>
          </a:p>
          <a:p>
            <a:pPr marL="893763" indent="-354013">
              <a:spcBef>
                <a:spcPts val="300"/>
              </a:spcBef>
              <a:buSzTx/>
              <a:buFontTx/>
              <a:buAutoNum type="arabicPeriod"/>
              <a:defRPr/>
            </a:pPr>
            <a:r>
              <a:rPr lang="en-US" altLang="zh-TW" sz="2200" dirty="0">
                <a:solidFill>
                  <a:schemeClr val="tx1"/>
                </a:solidFill>
                <a:ea typeface="標楷體" pitchFamily="65" charset="-120"/>
              </a:rPr>
              <a:t>Since the identity matrix is a square matrix, elementary matrices must be square matrices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96BC6612-E683-46C4-AEFC-59E7C5152262}" type="slidenum">
              <a:rPr kumimoji="0" lang="en-US" altLang="zh-TW" sz="1400" smtClean="0">
                <a:solidFill>
                  <a:schemeClr val="bg2"/>
                </a:solidFill>
              </a:rPr>
              <a:pPr eaLnBrk="1" hangingPunct="1"/>
              <a:t>5</a:t>
            </a:fld>
            <a:endParaRPr kumimoji="0" lang="en-US" altLang="zh-TW" sz="1400">
              <a:solidFill>
                <a:schemeClr val="bg2"/>
              </a:solidFill>
            </a:endParaRPr>
          </a:p>
        </p:txBody>
      </p:sp>
      <p:grpSp>
        <p:nvGrpSpPr>
          <p:cNvPr id="4104" name="Group 30"/>
          <p:cNvGrpSpPr>
            <a:grpSpLocks/>
          </p:cNvGrpSpPr>
          <p:nvPr/>
        </p:nvGrpSpPr>
        <p:grpSpPr bwMode="auto">
          <a:xfrm>
            <a:off x="381000" y="2611438"/>
            <a:ext cx="4176713" cy="919162"/>
            <a:chOff x="240" y="1597"/>
            <a:chExt cx="2631" cy="579"/>
          </a:xfrm>
        </p:grpSpPr>
        <p:sp>
          <p:nvSpPr>
            <p:cNvPr id="4109" name="Text Box 4"/>
            <p:cNvSpPr txBox="1">
              <a:spLocks noChangeArrowheads="1"/>
            </p:cNvSpPr>
            <p:nvPr/>
          </p:nvSpPr>
          <p:spPr bwMode="auto">
            <a:xfrm>
              <a:off x="240" y="1597"/>
              <a:ext cx="26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Matrix subtraction:</a:t>
              </a:r>
            </a:p>
          </p:txBody>
        </p:sp>
        <p:graphicFrame>
          <p:nvGraphicFramePr>
            <p:cNvPr id="4102" name="Object 1028"/>
            <p:cNvGraphicFramePr>
              <a:graphicFrameLocks noChangeAspect="1"/>
            </p:cNvGraphicFramePr>
            <p:nvPr/>
          </p:nvGraphicFramePr>
          <p:xfrm>
            <a:off x="576" y="1920"/>
            <a:ext cx="1424" cy="256"/>
          </p:xfrm>
          <a:graphic>
            <a:graphicData uri="http://schemas.openxmlformats.org/presentationml/2006/ole">
              <mc:AlternateContent xmlns:mc="http://schemas.openxmlformats.org/markup-compatibility/2006">
                <mc:Choice xmlns:v="urn:schemas-microsoft-com:vml" Requires="v">
                  <p:oleObj spid="_x0000_s145989" name="Equation" r:id="rId3" imgW="1130040" imgH="203040" progId="Equation.3">
                    <p:embed/>
                  </p:oleObj>
                </mc:Choice>
                <mc:Fallback>
                  <p:oleObj name="Equation" r:id="rId3" imgW="1130040" imgH="203040"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920"/>
                          <a:ext cx="142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5" name="Text Box 18"/>
          <p:cNvSpPr txBox="1">
            <a:spLocks noChangeArrowheads="1"/>
          </p:cNvSpPr>
          <p:nvPr/>
        </p:nvSpPr>
        <p:spPr bwMode="auto">
          <a:xfrm>
            <a:off x="381000" y="914400"/>
            <a:ext cx="4248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Scalar (</a:t>
            </a:r>
            <a:r>
              <a:rPr lang="zh-TW" altLang="en-US" dirty="0">
                <a:ea typeface="標楷體" pitchFamily="65" charset="-120"/>
              </a:rPr>
              <a:t>純量</a:t>
            </a:r>
            <a:r>
              <a:rPr lang="en-US" altLang="zh-TW" dirty="0">
                <a:ea typeface="標楷體" pitchFamily="65" charset="-120"/>
              </a:rPr>
              <a:t>) multiplication:</a:t>
            </a:r>
          </a:p>
        </p:txBody>
      </p:sp>
      <p:graphicFrame>
        <p:nvGraphicFramePr>
          <p:cNvPr id="4098" name="Object 1024"/>
          <p:cNvGraphicFramePr>
            <a:graphicFrameLocks noChangeAspect="1"/>
          </p:cNvGraphicFramePr>
          <p:nvPr/>
        </p:nvGraphicFramePr>
        <p:xfrm>
          <a:off x="923925" y="1506538"/>
          <a:ext cx="4872038" cy="482600"/>
        </p:xfrm>
        <a:graphic>
          <a:graphicData uri="http://schemas.openxmlformats.org/presentationml/2006/ole">
            <mc:AlternateContent xmlns:mc="http://schemas.openxmlformats.org/markup-compatibility/2006">
              <mc:Choice xmlns:v="urn:schemas-microsoft-com:vml" Requires="v">
                <p:oleObj spid="_x0000_s145990" name="Equation" r:id="rId5" imgW="2438280" imgH="241200" progId="Equation.DSMT4">
                  <p:embed/>
                </p:oleObj>
              </mc:Choice>
              <mc:Fallback>
                <p:oleObj name="Equation" r:id="rId5" imgW="2438280" imgH="241200" progId="Equation.DSMT4">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925" y="1506538"/>
                        <a:ext cx="48720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6" name="Group 31"/>
          <p:cNvGrpSpPr>
            <a:grpSpLocks/>
          </p:cNvGrpSpPr>
          <p:nvPr/>
        </p:nvGrpSpPr>
        <p:grpSpPr bwMode="auto">
          <a:xfrm>
            <a:off x="381000" y="3763963"/>
            <a:ext cx="6854825" cy="2574925"/>
            <a:chOff x="240" y="2371"/>
            <a:chExt cx="4318" cy="1622"/>
          </a:xfrm>
        </p:grpSpPr>
        <p:sp>
          <p:nvSpPr>
            <p:cNvPr id="4107" name="Rectangle 21"/>
            <p:cNvSpPr>
              <a:spLocks noChangeArrowheads="1"/>
            </p:cNvSpPr>
            <p:nvPr/>
          </p:nvSpPr>
          <p:spPr bwMode="auto">
            <a:xfrm>
              <a:off x="240" y="2371"/>
              <a:ext cx="431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buClr>
                  <a:schemeClr val="tx1"/>
                </a:buClr>
                <a:buSzPct val="40000"/>
              </a:pPr>
              <a:r>
                <a:rPr lang="zh-TW" altLang="en-US">
                  <a:ea typeface="標楷體" pitchFamily="65" charset="-120"/>
                </a:rPr>
                <a:t> </a:t>
              </a:r>
              <a:r>
                <a:rPr lang="en-US" altLang="zh-TW">
                  <a:ea typeface="標楷體" pitchFamily="65" charset="-120"/>
                </a:rPr>
                <a:t>Ex 3: Scalar multiplication </a:t>
              </a:r>
              <a:r>
                <a:rPr lang="en-US" altLang="zh-TW"/>
                <a:t>and matrix subtraction</a:t>
              </a:r>
            </a:p>
            <a:p>
              <a:pPr>
                <a:buClr>
                  <a:schemeClr val="tx1"/>
                </a:buClr>
                <a:buSzPct val="40000"/>
              </a:pPr>
              <a:endParaRPr lang="en-US" altLang="zh-TW">
                <a:ea typeface="標楷體" pitchFamily="65" charset="-120"/>
              </a:endParaRPr>
            </a:p>
          </p:txBody>
        </p:sp>
        <p:graphicFrame>
          <p:nvGraphicFramePr>
            <p:cNvPr id="4100" name="Object 1026"/>
            <p:cNvGraphicFramePr>
              <a:graphicFrameLocks noChangeAspect="1"/>
            </p:cNvGraphicFramePr>
            <p:nvPr/>
          </p:nvGraphicFramePr>
          <p:xfrm>
            <a:off x="628" y="2734"/>
            <a:ext cx="1390" cy="832"/>
          </p:xfrm>
          <a:graphic>
            <a:graphicData uri="http://schemas.openxmlformats.org/presentationml/2006/ole">
              <mc:AlternateContent xmlns:mc="http://schemas.openxmlformats.org/markup-compatibility/2006">
                <mc:Choice xmlns:v="urn:schemas-microsoft-com:vml" Requires="v">
                  <p:oleObj spid="_x0000_s145991" name="方程式" r:id="rId7" imgW="2197080" imgH="1320480" progId="Equation.3">
                    <p:embed/>
                  </p:oleObj>
                </mc:Choice>
                <mc:Fallback>
                  <p:oleObj name="方程式" r:id="rId7" imgW="2197080" imgH="132048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 y="2734"/>
                          <a:ext cx="1390" cy="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1027"/>
            <p:cNvGraphicFramePr>
              <a:graphicFrameLocks noChangeAspect="1"/>
            </p:cNvGraphicFramePr>
            <p:nvPr/>
          </p:nvGraphicFramePr>
          <p:xfrm>
            <a:off x="2427" y="2736"/>
            <a:ext cx="1406" cy="832"/>
          </p:xfrm>
          <a:graphic>
            <a:graphicData uri="http://schemas.openxmlformats.org/presentationml/2006/ole">
              <mc:AlternateContent xmlns:mc="http://schemas.openxmlformats.org/markup-compatibility/2006">
                <mc:Choice xmlns:v="urn:schemas-microsoft-com:vml" Requires="v">
                  <p:oleObj spid="_x0000_s145992" name="方程式" r:id="rId9" imgW="2222280" imgH="1320480" progId="Equation.3">
                    <p:embed/>
                  </p:oleObj>
                </mc:Choice>
                <mc:Fallback>
                  <p:oleObj name="方程式" r:id="rId9" imgW="2222280" imgH="1320480" progId="Equation.3">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7" y="2736"/>
                          <a:ext cx="1406" cy="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26"/>
            <p:cNvSpPr>
              <a:spLocks noChangeArrowheads="1"/>
            </p:cNvSpPr>
            <p:nvPr/>
          </p:nvSpPr>
          <p:spPr bwMode="auto">
            <a:xfrm>
              <a:off x="517" y="3705"/>
              <a:ext cx="27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pPr>
                <a:spcBef>
                  <a:spcPct val="0"/>
                </a:spcBef>
                <a:buSzTx/>
                <a:buFontTx/>
                <a:buNone/>
              </a:pPr>
              <a:r>
                <a:rPr lang="zh-TW" altLang="en-US">
                  <a:solidFill>
                    <a:schemeClr val="tx1"/>
                  </a:solidFill>
                  <a:ea typeface="標楷體" pitchFamily="65" charset="-120"/>
                </a:rPr>
                <a:t> </a:t>
              </a:r>
              <a:r>
                <a:rPr lang="en-US" altLang="zh-TW">
                  <a:solidFill>
                    <a:schemeClr val="tx1"/>
                  </a:solidFill>
                  <a:ea typeface="標楷體" pitchFamily="65" charset="-120"/>
                </a:rPr>
                <a:t>Find (a) 3</a:t>
              </a:r>
              <a:r>
                <a:rPr lang="en-US" altLang="zh-TW" i="1">
                  <a:solidFill>
                    <a:schemeClr val="tx1"/>
                  </a:solidFill>
                  <a:ea typeface="標楷體" pitchFamily="65" charset="-120"/>
                </a:rPr>
                <a:t>A</a:t>
              </a:r>
              <a:r>
                <a:rPr lang="en-US" altLang="zh-TW">
                  <a:solidFill>
                    <a:schemeClr val="tx1"/>
                  </a:solidFill>
                  <a:ea typeface="標楷體" pitchFamily="65" charset="-120"/>
                </a:rPr>
                <a:t>,  </a:t>
              </a:r>
              <a:r>
                <a:rPr lang="en-US" altLang="zh-TW">
                  <a:solidFill>
                    <a:schemeClr val="tx1"/>
                  </a:solidFill>
                </a:rPr>
                <a:t>(b) </a:t>
              </a:r>
              <a:r>
                <a:rPr lang="en-US" altLang="zh-TW">
                  <a:solidFill>
                    <a:schemeClr val="tx1"/>
                  </a:solidFill>
                  <a:cs typeface="Times New Roman" pitchFamily="18" charset="0"/>
                </a:rPr>
                <a:t>–</a:t>
              </a:r>
              <a:r>
                <a:rPr lang="en-US" altLang="zh-TW" i="1">
                  <a:solidFill>
                    <a:schemeClr val="tx1"/>
                  </a:solidFill>
                </a:rPr>
                <a:t>B</a:t>
              </a:r>
              <a:r>
                <a:rPr lang="en-US" altLang="zh-TW">
                  <a:solidFill>
                    <a:schemeClr val="tx1"/>
                  </a:solidFill>
                </a:rPr>
                <a:t>,  (c) 3</a:t>
              </a:r>
              <a:r>
                <a:rPr lang="en-US" altLang="zh-TW" i="1">
                  <a:solidFill>
                    <a:schemeClr val="tx1"/>
                  </a:solidFill>
                </a:rPr>
                <a:t>A</a:t>
              </a:r>
              <a:r>
                <a:rPr lang="en-US" altLang="zh-TW">
                  <a:solidFill>
                    <a:schemeClr val="tx1"/>
                  </a:solidFill>
                </a:rPr>
                <a:t> </a:t>
              </a:r>
              <a:r>
                <a:rPr lang="en-US" altLang="zh-TW">
                  <a:solidFill>
                    <a:schemeClr val="tx1"/>
                  </a:solidFill>
                  <a:cs typeface="Times New Roman" pitchFamily="18" charset="0"/>
                </a:rPr>
                <a:t>–</a:t>
              </a:r>
              <a:r>
                <a:rPr lang="en-US" altLang="zh-TW">
                  <a:solidFill>
                    <a:schemeClr val="tx1"/>
                  </a:solidFill>
                </a:rPr>
                <a:t> </a:t>
              </a:r>
              <a:r>
                <a:rPr lang="en-US" altLang="zh-TW" i="1">
                  <a:solidFill>
                    <a:schemeClr val="tx1"/>
                  </a:solidFill>
                </a:rPr>
                <a:t>B</a:t>
              </a:r>
              <a:endParaRPr lang="zh-TW" altLang="en-US">
                <a:solidFill>
                  <a:schemeClr val="tx1"/>
                </a:solidFill>
                <a:latin typeface="Tahoma" pitchFamily="34" charset="0"/>
              </a:endParaRPr>
            </a:p>
          </p:txBody>
        </p:sp>
      </p:grpSp>
      <p:graphicFrame>
        <p:nvGraphicFramePr>
          <p:cNvPr id="4099" name="Object 1025"/>
          <p:cNvGraphicFramePr>
            <a:graphicFrameLocks noChangeAspect="1"/>
          </p:cNvGraphicFramePr>
          <p:nvPr/>
        </p:nvGraphicFramePr>
        <p:xfrm>
          <a:off x="908050" y="1981200"/>
          <a:ext cx="2257425" cy="482600"/>
        </p:xfrm>
        <a:graphic>
          <a:graphicData uri="http://schemas.openxmlformats.org/presentationml/2006/ole">
            <mc:AlternateContent xmlns:mc="http://schemas.openxmlformats.org/markup-compatibility/2006">
              <mc:Choice xmlns:v="urn:schemas-microsoft-com:vml" Requires="v">
                <p:oleObj spid="_x0000_s145993" name="Equation" r:id="rId11" imgW="1130040" imgH="241200" progId="Equation.DSMT4">
                  <p:embed/>
                </p:oleObj>
              </mc:Choice>
              <mc:Fallback>
                <p:oleObj name="Equation" r:id="rId11" imgW="1130040" imgH="241200" progId="Equation.DSMT4">
                  <p:embed/>
                  <p:pic>
                    <p:nvPicPr>
                      <p:cNvPr id="0" name="Object 10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050" y="1981200"/>
                        <a:ext cx="22574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DB28157-9BA4-40B2-AE9E-BB8355B9736A}" type="slidenum">
              <a:rPr kumimoji="0" lang="en-US" altLang="zh-TW" sz="1400" smtClean="0">
                <a:solidFill>
                  <a:schemeClr val="bg2"/>
                </a:solidFill>
              </a:rPr>
              <a:pPr eaLnBrk="1" hangingPunct="1"/>
              <a:t>50</a:t>
            </a:fld>
            <a:endParaRPr kumimoji="0" lang="en-US" altLang="zh-TW" sz="1400">
              <a:solidFill>
                <a:schemeClr val="bg2"/>
              </a:solidFill>
            </a:endParaRPr>
          </a:p>
        </p:txBody>
      </p:sp>
      <p:graphicFrame>
        <p:nvGraphicFramePr>
          <p:cNvPr id="46082" name="Object 9"/>
          <p:cNvGraphicFramePr>
            <a:graphicFrameLocks noChangeAspect="1"/>
          </p:cNvGraphicFramePr>
          <p:nvPr/>
        </p:nvGraphicFramePr>
        <p:xfrm>
          <a:off x="468313" y="1501775"/>
          <a:ext cx="1878012" cy="1422400"/>
        </p:xfrm>
        <a:graphic>
          <a:graphicData uri="http://schemas.openxmlformats.org/presentationml/2006/ole">
            <mc:AlternateContent xmlns:mc="http://schemas.openxmlformats.org/markup-compatibility/2006">
              <mc:Choice xmlns:v="urn:schemas-microsoft-com:vml" Requires="v">
                <p:oleObj spid="_x0000_s194708" name="Equation" r:id="rId3" imgW="939600" imgH="711000" progId="Equation.DSMT4">
                  <p:embed/>
                </p:oleObj>
              </mc:Choice>
              <mc:Fallback>
                <p:oleObj name="Equation" r:id="rId3" imgW="939600" imgH="7110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501775"/>
                        <a:ext cx="1878012"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8"/>
          <p:cNvGraphicFramePr>
            <a:graphicFrameLocks noChangeAspect="1"/>
          </p:cNvGraphicFramePr>
          <p:nvPr/>
        </p:nvGraphicFramePr>
        <p:xfrm>
          <a:off x="3059113" y="1700213"/>
          <a:ext cx="1878012" cy="914400"/>
        </p:xfrm>
        <a:graphic>
          <a:graphicData uri="http://schemas.openxmlformats.org/presentationml/2006/ole">
            <mc:AlternateContent xmlns:mc="http://schemas.openxmlformats.org/markup-compatibility/2006">
              <mc:Choice xmlns:v="urn:schemas-microsoft-com:vml" Requires="v">
                <p:oleObj spid="_x0000_s194709" name="Equation" r:id="rId5" imgW="939600" imgH="457200" progId="Equation.DSMT4">
                  <p:embed/>
                </p:oleObj>
              </mc:Choice>
              <mc:Fallback>
                <p:oleObj name="Equation" r:id="rId5" imgW="939600" imgH="457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1700213"/>
                        <a:ext cx="18780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7"/>
          <p:cNvGraphicFramePr>
            <a:graphicFrameLocks noChangeAspect="1"/>
          </p:cNvGraphicFramePr>
          <p:nvPr/>
        </p:nvGraphicFramePr>
        <p:xfrm>
          <a:off x="5613400" y="1358900"/>
          <a:ext cx="1854200" cy="1422400"/>
        </p:xfrm>
        <a:graphic>
          <a:graphicData uri="http://schemas.openxmlformats.org/presentationml/2006/ole">
            <mc:AlternateContent xmlns:mc="http://schemas.openxmlformats.org/markup-compatibility/2006">
              <mc:Choice xmlns:v="urn:schemas-microsoft-com:vml" Requires="v">
                <p:oleObj spid="_x0000_s194710" name="Equation" r:id="rId7" imgW="927000" imgH="711000" progId="Equation.DSMT4">
                  <p:embed/>
                </p:oleObj>
              </mc:Choice>
              <mc:Fallback>
                <p:oleObj name="Equation" r:id="rId7" imgW="927000" imgH="711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358900"/>
                        <a:ext cx="18542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5" name="Object 6"/>
          <p:cNvGraphicFramePr>
            <a:graphicFrameLocks noChangeAspect="1"/>
          </p:cNvGraphicFramePr>
          <p:nvPr/>
        </p:nvGraphicFramePr>
        <p:xfrm>
          <a:off x="407988" y="4002088"/>
          <a:ext cx="1878012" cy="1422400"/>
        </p:xfrm>
        <a:graphic>
          <a:graphicData uri="http://schemas.openxmlformats.org/presentationml/2006/ole">
            <mc:AlternateContent xmlns:mc="http://schemas.openxmlformats.org/markup-compatibility/2006">
              <mc:Choice xmlns:v="urn:schemas-microsoft-com:vml" Requires="v">
                <p:oleObj spid="_x0000_s194711" name="Equation" r:id="rId9" imgW="939600" imgH="711000" progId="Equation.DSMT4">
                  <p:embed/>
                </p:oleObj>
              </mc:Choice>
              <mc:Fallback>
                <p:oleObj name="Equation" r:id="rId9" imgW="939600" imgH="7110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988" y="4002088"/>
                        <a:ext cx="1878012"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6" name="Object 5"/>
          <p:cNvGraphicFramePr>
            <a:graphicFrameLocks noChangeAspect="1"/>
          </p:cNvGraphicFramePr>
          <p:nvPr/>
        </p:nvGraphicFramePr>
        <p:xfrm>
          <a:off x="3152775" y="4314825"/>
          <a:ext cx="1447800" cy="914400"/>
        </p:xfrm>
        <a:graphic>
          <a:graphicData uri="http://schemas.openxmlformats.org/presentationml/2006/ole">
            <mc:AlternateContent xmlns:mc="http://schemas.openxmlformats.org/markup-compatibility/2006">
              <mc:Choice xmlns:v="urn:schemas-microsoft-com:vml" Requires="v">
                <p:oleObj spid="_x0000_s194712" name="Equation" r:id="rId11" imgW="723600" imgH="457200" progId="Equation.DSMT4">
                  <p:embed/>
                </p:oleObj>
              </mc:Choice>
              <mc:Fallback>
                <p:oleObj name="Equation" r:id="rId11" imgW="723600" imgH="4572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2775" y="4314825"/>
                        <a:ext cx="1447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7" name="Object 4"/>
          <p:cNvGraphicFramePr>
            <a:graphicFrameLocks noChangeAspect="1"/>
          </p:cNvGraphicFramePr>
          <p:nvPr/>
        </p:nvGraphicFramePr>
        <p:xfrm>
          <a:off x="5578475" y="4005263"/>
          <a:ext cx="2032000" cy="1422400"/>
        </p:xfrm>
        <a:graphic>
          <a:graphicData uri="http://schemas.openxmlformats.org/presentationml/2006/ole">
            <mc:AlternateContent xmlns:mc="http://schemas.openxmlformats.org/markup-compatibility/2006">
              <mc:Choice xmlns:v="urn:schemas-microsoft-com:vml" Requires="v">
                <p:oleObj spid="_x0000_s194713" name="Equation" r:id="rId13" imgW="1015920" imgH="711000" progId="Equation.DSMT4">
                  <p:embed/>
                </p:oleObj>
              </mc:Choice>
              <mc:Fallback>
                <p:oleObj name="Equation" r:id="rId13" imgW="1015920" imgH="71100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8475" y="4005263"/>
                        <a:ext cx="2032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8" name="Object 16"/>
          <p:cNvGraphicFramePr>
            <a:graphicFrameLocks noChangeAspect="1"/>
          </p:cNvGraphicFramePr>
          <p:nvPr/>
        </p:nvGraphicFramePr>
        <p:xfrm>
          <a:off x="628650" y="3017838"/>
          <a:ext cx="1803400" cy="482600"/>
        </p:xfrm>
        <a:graphic>
          <a:graphicData uri="http://schemas.openxmlformats.org/presentationml/2006/ole">
            <mc:AlternateContent xmlns:mc="http://schemas.openxmlformats.org/markup-compatibility/2006">
              <mc:Choice xmlns:v="urn:schemas-microsoft-com:vml" Requires="v">
                <p:oleObj spid="_x0000_s194714" name="Equation" r:id="rId15" imgW="901440" imgH="241200" progId="Equation.DSMT4">
                  <p:embed/>
                </p:oleObj>
              </mc:Choice>
              <mc:Fallback>
                <p:oleObj name="Equation" r:id="rId15" imgW="901440" imgH="241200"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8650" y="3017838"/>
                        <a:ext cx="1803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9" name="Object 17"/>
          <p:cNvGraphicFramePr>
            <a:graphicFrameLocks noChangeAspect="1"/>
          </p:cNvGraphicFramePr>
          <p:nvPr>
            <p:extLst>
              <p:ext uri="{D42A27DB-BD31-4B8C-83A1-F6EECF244321}">
                <p14:modId xmlns:p14="http://schemas.microsoft.com/office/powerpoint/2010/main" val="3586053025"/>
              </p:ext>
            </p:extLst>
          </p:nvPr>
        </p:nvGraphicFramePr>
        <p:xfrm>
          <a:off x="3203848" y="3117850"/>
          <a:ext cx="1917700" cy="342900"/>
        </p:xfrm>
        <a:graphic>
          <a:graphicData uri="http://schemas.openxmlformats.org/presentationml/2006/ole">
            <mc:AlternateContent xmlns:mc="http://schemas.openxmlformats.org/markup-compatibility/2006">
              <mc:Choice xmlns:v="urn:schemas-microsoft-com:vml" Requires="v">
                <p:oleObj spid="_x0000_s194715" name="方程式" r:id="rId17" imgW="1917360" imgH="342720" progId="Equation.3">
                  <p:embed/>
                </p:oleObj>
              </mc:Choice>
              <mc:Fallback>
                <p:oleObj name="方程式" r:id="rId17" imgW="1917360" imgH="342720"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3848" y="3117850"/>
                        <a:ext cx="19177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0" name="Object 18"/>
          <p:cNvGraphicFramePr>
            <a:graphicFrameLocks noChangeAspect="1"/>
          </p:cNvGraphicFramePr>
          <p:nvPr/>
        </p:nvGraphicFramePr>
        <p:xfrm>
          <a:off x="5414963" y="2924175"/>
          <a:ext cx="3632200" cy="860425"/>
        </p:xfrm>
        <a:graphic>
          <a:graphicData uri="http://schemas.openxmlformats.org/presentationml/2006/ole">
            <mc:AlternateContent xmlns:mc="http://schemas.openxmlformats.org/markup-compatibility/2006">
              <mc:Choice xmlns:v="urn:schemas-microsoft-com:vml" Requires="v">
                <p:oleObj spid="_x0000_s194716" name="Equation" r:id="rId19" imgW="1790640" imgH="431640" progId="Equation.DSMT4">
                  <p:embed/>
                </p:oleObj>
              </mc:Choice>
              <mc:Fallback>
                <p:oleObj name="Equation" r:id="rId19" imgW="1790640" imgH="431640" progId="Equation.DSMT4">
                  <p:embed/>
                  <p:pic>
                    <p:nvPicPr>
                      <p:cNvPr id="0"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14963" y="2924175"/>
                        <a:ext cx="36322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1" name="Object 19"/>
          <p:cNvGraphicFramePr>
            <a:graphicFrameLocks noChangeAspect="1"/>
          </p:cNvGraphicFramePr>
          <p:nvPr/>
        </p:nvGraphicFramePr>
        <p:xfrm>
          <a:off x="684213" y="5781675"/>
          <a:ext cx="1647825" cy="481013"/>
        </p:xfrm>
        <a:graphic>
          <a:graphicData uri="http://schemas.openxmlformats.org/presentationml/2006/ole">
            <mc:AlternateContent xmlns:mc="http://schemas.openxmlformats.org/markup-compatibility/2006">
              <mc:Choice xmlns:v="urn:schemas-microsoft-com:vml" Requires="v">
                <p:oleObj spid="_x0000_s194717" name="Equation" r:id="rId21" imgW="825480" imgH="241200" progId="Equation.DSMT4">
                  <p:embed/>
                </p:oleObj>
              </mc:Choice>
              <mc:Fallback>
                <p:oleObj name="Equation" r:id="rId21" imgW="825480" imgH="241200" progId="Equation.DSMT4">
                  <p:embed/>
                  <p:pic>
                    <p:nvPicPr>
                      <p:cNvPr id="0"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4213" y="5781675"/>
                        <a:ext cx="1647825"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2" name="Object 20"/>
          <p:cNvGraphicFramePr>
            <a:graphicFrameLocks noChangeAspect="1"/>
          </p:cNvGraphicFramePr>
          <p:nvPr/>
        </p:nvGraphicFramePr>
        <p:xfrm>
          <a:off x="3236913" y="5802313"/>
          <a:ext cx="1695450" cy="506412"/>
        </p:xfrm>
        <a:graphic>
          <a:graphicData uri="http://schemas.openxmlformats.org/presentationml/2006/ole">
            <mc:AlternateContent xmlns:mc="http://schemas.openxmlformats.org/markup-compatibility/2006">
              <mc:Choice xmlns:v="urn:schemas-microsoft-com:vml" Requires="v">
                <p:oleObj spid="_x0000_s194718" name="Equation" r:id="rId23" imgW="850680" imgH="253800" progId="Equation.DSMT4">
                  <p:embed/>
                </p:oleObj>
              </mc:Choice>
              <mc:Fallback>
                <p:oleObj name="Equation" r:id="rId23" imgW="850680" imgH="253800" progId="Equation.DSMT4">
                  <p:embed/>
                  <p:pic>
                    <p:nvPicPr>
                      <p:cNvPr id="0"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36913" y="5802313"/>
                        <a:ext cx="16954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93" name="Object 21"/>
          <p:cNvGraphicFramePr>
            <a:graphicFrameLocks noChangeAspect="1"/>
          </p:cNvGraphicFramePr>
          <p:nvPr/>
        </p:nvGraphicFramePr>
        <p:xfrm>
          <a:off x="5402263" y="5661025"/>
          <a:ext cx="3551237" cy="914400"/>
        </p:xfrm>
        <a:graphic>
          <a:graphicData uri="http://schemas.openxmlformats.org/presentationml/2006/ole">
            <mc:AlternateContent xmlns:mc="http://schemas.openxmlformats.org/markup-compatibility/2006">
              <mc:Choice xmlns:v="urn:schemas-microsoft-com:vml" Requires="v">
                <p:oleObj spid="_x0000_s194719" name="Equation" r:id="rId25" imgW="1777680" imgH="457200" progId="Equation.DSMT4">
                  <p:embed/>
                </p:oleObj>
              </mc:Choice>
              <mc:Fallback>
                <p:oleObj name="Equation" r:id="rId25" imgW="1777680" imgH="457200" progId="Equation.DSMT4">
                  <p:embed/>
                  <p:pic>
                    <p:nvPicPr>
                      <p:cNvPr id="0"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02263" y="5661025"/>
                        <a:ext cx="355123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5" name="Text Box 22"/>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Ex 1: Elementary</a:t>
            </a:r>
            <a:r>
              <a:rPr lang="en-US" altLang="zh-TW"/>
              <a:t> matrices and nonelementary matrices</a:t>
            </a:r>
            <a:endParaRPr lang="zh-TW" altLang="en-US">
              <a:ea typeface="標楷體" pitchFamily="65"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BE6988B-D684-4D5D-ACFA-B4BFE554850B}" type="slidenum">
              <a:rPr kumimoji="0" lang="en-US" altLang="zh-TW" sz="1400" smtClean="0">
                <a:solidFill>
                  <a:schemeClr val="bg2"/>
                </a:solidFill>
              </a:rPr>
              <a:pPr eaLnBrk="1" hangingPunct="1"/>
              <a:t>51</a:t>
            </a:fld>
            <a:endParaRPr kumimoji="0" lang="en-US" altLang="zh-TW" sz="1400">
              <a:solidFill>
                <a:schemeClr val="bg2"/>
              </a:solidFill>
            </a:endParaRPr>
          </a:p>
        </p:txBody>
      </p:sp>
      <p:sp>
        <p:nvSpPr>
          <p:cNvPr id="68611" name="Text Box 10"/>
          <p:cNvSpPr txBox="1">
            <a:spLocks noChangeArrowheads="1"/>
          </p:cNvSpPr>
          <p:nvPr/>
        </p:nvSpPr>
        <p:spPr bwMode="auto">
          <a:xfrm>
            <a:off x="395288" y="2214563"/>
            <a:ext cx="83058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300"/>
              </a:spcBef>
              <a:buClr>
                <a:schemeClr val="tx1"/>
              </a:buClr>
              <a:buSzPct val="40000"/>
            </a:pPr>
            <a:r>
              <a:rPr lang="zh-TW" altLang="en-US" dirty="0">
                <a:ea typeface="標楷體" pitchFamily="65" charset="-120"/>
              </a:rPr>
              <a:t> </a:t>
            </a:r>
            <a:r>
              <a:rPr lang="en-US" altLang="zh-TW" dirty="0">
                <a:ea typeface="標楷體" pitchFamily="65" charset="-120"/>
              </a:rPr>
              <a:t>Theorem 2.12:  Representing elementary row operations</a:t>
            </a:r>
          </a:p>
          <a:p>
            <a:pPr eaLnBrk="1" hangingPunct="1">
              <a:spcBef>
                <a:spcPts val="300"/>
              </a:spcBef>
              <a:buClr>
                <a:schemeClr val="tx1"/>
              </a:buClr>
              <a:buSzPct val="40000"/>
              <a:buFont typeface="Wingdings" pitchFamily="2" charset="2"/>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Let </a:t>
            </a:r>
            <a:r>
              <a:rPr lang="en-US" altLang="zh-TW" i="1" dirty="0">
                <a:solidFill>
                  <a:schemeClr val="tx1"/>
                </a:solidFill>
                <a:ea typeface="標楷體" pitchFamily="65" charset="-120"/>
              </a:rPr>
              <a:t>E </a:t>
            </a:r>
            <a:r>
              <a:rPr lang="en-US" altLang="zh-TW" dirty="0">
                <a:solidFill>
                  <a:schemeClr val="tx1"/>
                </a:solidFill>
                <a:ea typeface="標楷體" pitchFamily="65" charset="-120"/>
              </a:rPr>
              <a:t>be the elementary matrix obtained by performing an</a:t>
            </a:r>
          </a:p>
          <a:p>
            <a:pPr eaLnBrk="1" hangingPunct="1">
              <a:spcBef>
                <a:spcPts val="300"/>
              </a:spcBef>
              <a:buSzTx/>
              <a:buFontTx/>
              <a:buNone/>
            </a:pPr>
            <a:r>
              <a:rPr lang="en-US" altLang="zh-TW" dirty="0">
                <a:solidFill>
                  <a:schemeClr val="tx1"/>
                </a:solidFill>
                <a:ea typeface="標楷體" pitchFamily="65" charset="-120"/>
              </a:rPr>
              <a:t>       elementary row operation on </a:t>
            </a:r>
            <a:r>
              <a:rPr lang="en-US" altLang="zh-TW" i="1" dirty="0" err="1">
                <a:solidFill>
                  <a:schemeClr val="tx1"/>
                </a:solidFill>
                <a:ea typeface="標楷體" pitchFamily="65" charset="-120"/>
              </a:rPr>
              <a:t>I</a:t>
            </a:r>
            <a:r>
              <a:rPr lang="en-US" altLang="zh-TW" i="1" baseline="-30000" dirty="0" err="1">
                <a:solidFill>
                  <a:schemeClr val="tx1"/>
                </a:solidFill>
                <a:ea typeface="標楷體" pitchFamily="65" charset="-120"/>
              </a:rPr>
              <a:t>m</a:t>
            </a:r>
            <a:r>
              <a:rPr lang="en-US" altLang="zh-TW" dirty="0">
                <a:solidFill>
                  <a:schemeClr val="tx1"/>
                </a:solidFill>
                <a:ea typeface="標楷體" pitchFamily="65" charset="-120"/>
              </a:rPr>
              <a:t>. If that same elementary row</a:t>
            </a:r>
          </a:p>
          <a:p>
            <a:pPr eaLnBrk="1" hangingPunct="1">
              <a:spcBef>
                <a:spcPts val="300"/>
              </a:spcBef>
              <a:buSzTx/>
              <a:buFontTx/>
              <a:buNone/>
            </a:pPr>
            <a:r>
              <a:rPr lang="en-US" altLang="zh-TW" dirty="0">
                <a:solidFill>
                  <a:schemeClr val="tx1"/>
                </a:solidFill>
                <a:ea typeface="標楷體" pitchFamily="65" charset="-120"/>
              </a:rPr>
              <a:t>       operation is performed on an </a:t>
            </a:r>
            <a:r>
              <a:rPr lang="en-US" altLang="zh-TW" i="1" dirty="0" err="1">
                <a:solidFill>
                  <a:schemeClr val="tx1"/>
                </a:solidFill>
                <a:ea typeface="標楷體" pitchFamily="65" charset="-120"/>
              </a:rPr>
              <a:t>m</a:t>
            </a:r>
            <a:r>
              <a:rPr lang="en-US" altLang="zh-TW" dirty="0" err="1">
                <a:solidFill>
                  <a:schemeClr val="tx1"/>
                </a:solidFill>
                <a:ea typeface="標楷體" pitchFamily="65" charset="-120"/>
                <a:sym typeface="Symbol" pitchFamily="18" charset="2"/>
              </a:rPr>
              <a:t></a:t>
            </a:r>
            <a:r>
              <a:rPr lang="en-US" altLang="zh-TW" i="1" dirty="0" err="1">
                <a:solidFill>
                  <a:schemeClr val="tx1"/>
                </a:solidFill>
                <a:ea typeface="標楷體" pitchFamily="65" charset="-120"/>
              </a:rPr>
              <a:t>n</a:t>
            </a:r>
            <a:r>
              <a:rPr lang="en-US" altLang="zh-TW" i="1" dirty="0">
                <a:solidFill>
                  <a:schemeClr val="tx1"/>
                </a:solidFill>
                <a:ea typeface="標楷體" pitchFamily="65" charset="-120"/>
              </a:rPr>
              <a:t> </a:t>
            </a:r>
            <a:r>
              <a:rPr lang="en-US" altLang="zh-TW" dirty="0">
                <a:solidFill>
                  <a:schemeClr val="tx1"/>
                </a:solidFill>
                <a:ea typeface="標楷體" pitchFamily="65" charset="-120"/>
              </a:rPr>
              <a:t>matrix</a:t>
            </a:r>
            <a:r>
              <a:rPr lang="zh-TW" altLang="en-US" dirty="0">
                <a:solidFill>
                  <a:schemeClr val="tx1"/>
                </a:solidFill>
                <a:ea typeface="標楷體" pitchFamily="65" charset="-120"/>
                <a:sym typeface="Symbol" pitchFamily="18" charset="2"/>
              </a:rPr>
              <a:t> </a:t>
            </a:r>
            <a:r>
              <a:rPr lang="en-US" altLang="zh-TW" i="1" dirty="0">
                <a:solidFill>
                  <a:schemeClr val="tx1"/>
                </a:solidFill>
                <a:ea typeface="標楷體" pitchFamily="65" charset="-120"/>
                <a:sym typeface="Symbol" pitchFamily="18" charset="2"/>
              </a:rPr>
              <a:t>A, </a:t>
            </a:r>
            <a:r>
              <a:rPr lang="en-US" altLang="zh-TW" dirty="0">
                <a:solidFill>
                  <a:schemeClr val="tx1"/>
                </a:solidFill>
                <a:ea typeface="標楷體" pitchFamily="65" charset="-120"/>
                <a:sym typeface="Symbol" pitchFamily="18" charset="2"/>
              </a:rPr>
              <a:t>then the resulting</a:t>
            </a:r>
          </a:p>
          <a:p>
            <a:pPr eaLnBrk="1" hangingPunct="1">
              <a:spcBef>
                <a:spcPts val="300"/>
              </a:spcBef>
              <a:buSzTx/>
              <a:buFontTx/>
              <a:buNone/>
            </a:pPr>
            <a:r>
              <a:rPr lang="en-US" altLang="zh-TW" dirty="0">
                <a:solidFill>
                  <a:schemeClr val="tx1"/>
                </a:solidFill>
                <a:ea typeface="標楷體" pitchFamily="65" charset="-120"/>
                <a:sym typeface="Symbol" pitchFamily="18" charset="2"/>
              </a:rPr>
              <a:t>       matrix equals the product</a:t>
            </a:r>
            <a:r>
              <a:rPr lang="en-US" altLang="zh-TW" i="1" dirty="0">
                <a:solidFill>
                  <a:schemeClr val="tx1"/>
                </a:solidFill>
                <a:ea typeface="標楷體" pitchFamily="65" charset="-120"/>
                <a:sym typeface="Symbol" pitchFamily="18" charset="2"/>
              </a:rPr>
              <a:t> EA</a:t>
            </a:r>
          </a:p>
          <a:p>
            <a:pPr eaLnBrk="1" hangingPunct="1">
              <a:spcBef>
                <a:spcPts val="300"/>
              </a:spcBef>
              <a:buSzTx/>
              <a:buFontTx/>
              <a:buNone/>
            </a:pPr>
            <a:r>
              <a:rPr lang="en-US" altLang="zh-TW" i="1" dirty="0">
                <a:solidFill>
                  <a:srgbClr val="0000FF"/>
                </a:solidFill>
                <a:ea typeface="標楷體" pitchFamily="65" charset="-120"/>
                <a:sym typeface="Symbol" pitchFamily="18" charset="2"/>
              </a:rPr>
              <a:t>       </a:t>
            </a:r>
            <a:r>
              <a:rPr lang="en-US" altLang="zh-TW" dirty="0">
                <a:solidFill>
                  <a:srgbClr val="FF0000"/>
                </a:solidFill>
                <a:ea typeface="標楷體" pitchFamily="65" charset="-120"/>
                <a:sym typeface="Symbol" pitchFamily="18" charset="2"/>
              </a:rPr>
              <a:t>(Note that the elementary matrix must be multiplied to</a:t>
            </a:r>
          </a:p>
          <a:p>
            <a:pPr eaLnBrk="1" hangingPunct="1">
              <a:spcBef>
                <a:spcPts val="300"/>
              </a:spcBef>
              <a:buSzTx/>
              <a:buFontTx/>
              <a:buNone/>
            </a:pPr>
            <a:r>
              <a:rPr lang="en-US" altLang="zh-TW" dirty="0">
                <a:solidFill>
                  <a:srgbClr val="FF0000"/>
                </a:solidFill>
                <a:ea typeface="標楷體" pitchFamily="65" charset="-120"/>
                <a:sym typeface="Symbol" pitchFamily="18" charset="2"/>
              </a:rPr>
              <a:t>       the left side of the matrix </a:t>
            </a:r>
            <a:r>
              <a:rPr lang="en-US" altLang="zh-TW" i="1" dirty="0">
                <a:solidFill>
                  <a:srgbClr val="FF0000"/>
                </a:solidFill>
                <a:ea typeface="標楷體" pitchFamily="65" charset="-120"/>
                <a:sym typeface="Symbol" pitchFamily="18" charset="2"/>
              </a:rPr>
              <a:t>A</a:t>
            </a:r>
            <a:r>
              <a:rPr lang="en-US" altLang="zh-TW" dirty="0">
                <a:solidFill>
                  <a:srgbClr val="FF0000"/>
                </a:solidFill>
                <a:ea typeface="標楷體" pitchFamily="65" charset="-120"/>
                <a:sym typeface="Symbol" pitchFamily="18" charset="2"/>
              </a:rPr>
              <a:t>)</a:t>
            </a:r>
          </a:p>
        </p:txBody>
      </p:sp>
      <p:sp>
        <p:nvSpPr>
          <p:cNvPr id="68612" name="Text Box 11"/>
          <p:cNvSpPr txBox="1">
            <a:spLocks noChangeArrowheads="1"/>
          </p:cNvSpPr>
          <p:nvPr/>
        </p:nvSpPr>
        <p:spPr bwMode="auto">
          <a:xfrm>
            <a:off x="395288" y="785813"/>
            <a:ext cx="8305800" cy="1277937"/>
          </a:xfrm>
          <a:prstGeom prst="rect">
            <a:avLst/>
          </a:prstGeom>
          <a:noFill/>
          <a:ln w="19050" algn="ctr">
            <a:noFill/>
            <a:miter lim="800000"/>
            <a:headEnd/>
            <a:tailEnd/>
          </a:ln>
        </p:spPr>
        <p:txBody>
          <a:bodyPr>
            <a:spAutoFit/>
          </a:bodyPr>
          <a:lstStyle/>
          <a:p>
            <a:pPr>
              <a:spcBef>
                <a:spcPts val="600"/>
              </a:spcBef>
              <a:buClr>
                <a:schemeClr val="tx1"/>
              </a:buClr>
              <a:buSzPct val="40000"/>
              <a:defRPr/>
            </a:pPr>
            <a:r>
              <a:rPr lang="zh-TW" altLang="en-US" dirty="0">
                <a:ea typeface="標楷體" pitchFamily="65" charset="-120"/>
              </a:rPr>
              <a:t> </a:t>
            </a:r>
            <a:r>
              <a:rPr lang="en-US" altLang="zh-TW" dirty="0">
                <a:ea typeface="標楷體" pitchFamily="65" charset="-120"/>
              </a:rPr>
              <a:t>Note: </a:t>
            </a:r>
          </a:p>
          <a:p>
            <a:pPr marL="444500">
              <a:spcBef>
                <a:spcPts val="600"/>
              </a:spcBef>
              <a:buClr>
                <a:schemeClr val="tx1"/>
              </a:buClr>
              <a:buSzPct val="40000"/>
              <a:buFont typeface="Wingdings" pitchFamily="2" charset="2"/>
              <a:buNone/>
              <a:tabLst>
                <a:tab pos="0" algn="l"/>
              </a:tabLst>
              <a:defRPr/>
            </a:pPr>
            <a:r>
              <a:rPr lang="en-US" altLang="zh-TW" dirty="0">
                <a:solidFill>
                  <a:schemeClr val="tx1"/>
                </a:solidFill>
                <a:ea typeface="標楷體" pitchFamily="65" charset="-120"/>
              </a:rPr>
              <a:t>Elementary matrices are useful because they enable you to use matrix multiplication to perform elementary row operations</a:t>
            </a:r>
          </a:p>
        </p:txBody>
      </p:sp>
      <p:sp>
        <p:nvSpPr>
          <p:cNvPr id="68613" name="文字方塊 6"/>
          <p:cNvSpPr txBox="1">
            <a:spLocks noChangeArrowheads="1"/>
          </p:cNvSpPr>
          <p:nvPr/>
        </p:nvSpPr>
        <p:spPr bwMode="auto">
          <a:xfrm>
            <a:off x="571500" y="5301208"/>
            <a:ext cx="8215313"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There are many computer programs implementing the matrix addition and multiplication, but the elementary row operations are seldom to be implemented</a:t>
            </a:r>
          </a:p>
          <a:p>
            <a:pPr eaLnBrk="1" hangingPunct="1">
              <a:spcBef>
                <a:spcPts val="600"/>
              </a:spcBef>
              <a:buFont typeface="Wingdings" pitchFamily="2" charset="2"/>
              <a:buNone/>
            </a:pPr>
            <a:r>
              <a:rPr lang="en-US" altLang="zh-TW" sz="1800" dirty="0">
                <a:solidFill>
                  <a:srgbClr val="0000FF"/>
                </a:solidFill>
              </a:rPr>
              <a:t>※ If you want to perform the elementary row operations on computers (maybe for G. E. or G.-J. E.), you can compute the matrix multiplication of the corresponding elementary matrices and the target matrix </a:t>
            </a:r>
            <a:r>
              <a:rPr lang="en-US" altLang="zh-TW" sz="1800" i="1" dirty="0">
                <a:solidFill>
                  <a:srgbClr val="0000FF"/>
                </a:solidFill>
              </a:rPr>
              <a:t>A</a:t>
            </a:r>
            <a:r>
              <a:rPr lang="en-US" altLang="zh-TW" sz="1800" dirty="0">
                <a:solidFill>
                  <a:srgbClr val="0000FF"/>
                </a:solidFill>
              </a:rPr>
              <a:t> instead</a:t>
            </a:r>
            <a:endParaRPr lang="zh-TW" altLang="en-US" sz="1800" dirty="0">
              <a:solidFill>
                <a:srgbClr val="0000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87F5ED4-DA7C-4AE3-9253-8BD92ACEC0AE}" type="slidenum">
              <a:rPr kumimoji="0" lang="en-US" altLang="zh-TW" sz="1400" smtClean="0">
                <a:solidFill>
                  <a:schemeClr val="bg2"/>
                </a:solidFill>
              </a:rPr>
              <a:pPr eaLnBrk="1" hangingPunct="1"/>
              <a:t>52</a:t>
            </a:fld>
            <a:endParaRPr kumimoji="0" lang="en-US" altLang="zh-TW" sz="1400">
              <a:solidFill>
                <a:schemeClr val="bg2"/>
              </a:solidFill>
            </a:endParaRPr>
          </a:p>
        </p:txBody>
      </p:sp>
      <p:graphicFrame>
        <p:nvGraphicFramePr>
          <p:cNvPr id="47106" name="Object 1024"/>
          <p:cNvGraphicFramePr>
            <a:graphicFrameLocks noChangeAspect="1"/>
          </p:cNvGraphicFramePr>
          <p:nvPr/>
        </p:nvGraphicFramePr>
        <p:xfrm>
          <a:off x="1403350" y="2219325"/>
          <a:ext cx="6154738" cy="1352550"/>
        </p:xfrm>
        <a:graphic>
          <a:graphicData uri="http://schemas.openxmlformats.org/presentationml/2006/ole">
            <mc:AlternateContent xmlns:mc="http://schemas.openxmlformats.org/markup-compatibility/2006">
              <mc:Choice xmlns:v="urn:schemas-microsoft-com:vml" Requires="v">
                <p:oleObj spid="_x0000_s188469" name="Equation" r:id="rId3" imgW="3225600" imgH="711000" progId="Equation.DSMT4">
                  <p:embed/>
                </p:oleObj>
              </mc:Choice>
              <mc:Fallback>
                <p:oleObj name="Equation" r:id="rId3" imgW="3225600" imgH="7110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219325"/>
                        <a:ext cx="6154738"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Text Box 7"/>
          <p:cNvSpPr txBox="1">
            <a:spLocks noChangeArrowheads="1"/>
          </p:cNvSpPr>
          <p:nvPr/>
        </p:nvSpPr>
        <p:spPr bwMode="auto">
          <a:xfrm>
            <a:off x="533400" y="3519488"/>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endParaRPr lang="en-US" altLang="zh-TW"/>
          </a:p>
        </p:txBody>
      </p:sp>
      <p:graphicFrame>
        <p:nvGraphicFramePr>
          <p:cNvPr id="47107" name="Object 1025"/>
          <p:cNvGraphicFramePr>
            <a:graphicFrameLocks noChangeAspect="1"/>
          </p:cNvGraphicFramePr>
          <p:nvPr>
            <p:extLst>
              <p:ext uri="{D42A27DB-BD31-4B8C-83A1-F6EECF244321}">
                <p14:modId xmlns:p14="http://schemas.microsoft.com/office/powerpoint/2010/main" val="1919369220"/>
              </p:ext>
            </p:extLst>
          </p:nvPr>
        </p:nvGraphicFramePr>
        <p:xfrm>
          <a:off x="34628" y="3952875"/>
          <a:ext cx="3097212" cy="1420813"/>
        </p:xfrm>
        <a:graphic>
          <a:graphicData uri="http://schemas.openxmlformats.org/presentationml/2006/ole">
            <mc:AlternateContent xmlns:mc="http://schemas.openxmlformats.org/markup-compatibility/2006">
              <mc:Choice xmlns:v="urn:schemas-microsoft-com:vml" Requires="v">
                <p:oleObj spid="_x0000_s188470" name="Equation" r:id="rId5" imgW="1549080" imgH="711000" progId="Equation.DSMT4">
                  <p:embed/>
                </p:oleObj>
              </mc:Choice>
              <mc:Fallback>
                <p:oleObj name="Equation" r:id="rId5" imgW="1549080" imgH="7110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8" y="3952875"/>
                        <a:ext cx="3097212" cy="142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1026"/>
          <p:cNvGraphicFramePr>
            <a:graphicFrameLocks noChangeAspect="1"/>
          </p:cNvGraphicFramePr>
          <p:nvPr>
            <p:extLst>
              <p:ext uri="{D42A27DB-BD31-4B8C-83A1-F6EECF244321}">
                <p14:modId xmlns:p14="http://schemas.microsoft.com/office/powerpoint/2010/main" val="949004057"/>
              </p:ext>
            </p:extLst>
          </p:nvPr>
        </p:nvGraphicFramePr>
        <p:xfrm>
          <a:off x="5532884" y="3933056"/>
          <a:ext cx="3503612" cy="1420813"/>
        </p:xfrm>
        <a:graphic>
          <a:graphicData uri="http://schemas.openxmlformats.org/presentationml/2006/ole">
            <mc:AlternateContent xmlns:mc="http://schemas.openxmlformats.org/markup-compatibility/2006">
              <mc:Choice xmlns:v="urn:schemas-microsoft-com:vml" Requires="v">
                <p:oleObj spid="_x0000_s188471" name="Equation" r:id="rId7" imgW="1752480" imgH="711000" progId="Equation.DSMT4">
                  <p:embed/>
                </p:oleObj>
              </mc:Choice>
              <mc:Fallback>
                <p:oleObj name="Equation" r:id="rId7" imgW="1752480" imgH="7110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2884" y="3933056"/>
                        <a:ext cx="3503612" cy="142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1027"/>
          <p:cNvGraphicFramePr>
            <a:graphicFrameLocks noChangeAspect="1"/>
          </p:cNvGraphicFramePr>
          <p:nvPr>
            <p:extLst>
              <p:ext uri="{D42A27DB-BD31-4B8C-83A1-F6EECF244321}">
                <p14:modId xmlns:p14="http://schemas.microsoft.com/office/powerpoint/2010/main" val="79020602"/>
              </p:ext>
            </p:extLst>
          </p:nvPr>
        </p:nvGraphicFramePr>
        <p:xfrm>
          <a:off x="43260" y="5392738"/>
          <a:ext cx="3376612" cy="1420812"/>
        </p:xfrm>
        <a:graphic>
          <a:graphicData uri="http://schemas.openxmlformats.org/presentationml/2006/ole">
            <mc:AlternateContent xmlns:mc="http://schemas.openxmlformats.org/markup-compatibility/2006">
              <mc:Choice xmlns:v="urn:schemas-microsoft-com:vml" Requires="v">
                <p:oleObj spid="_x0000_s188472" name="Equation" r:id="rId9" imgW="1688760" imgH="711000" progId="Equation.DSMT4">
                  <p:embed/>
                </p:oleObj>
              </mc:Choice>
              <mc:Fallback>
                <p:oleObj name="Equation" r:id="rId9" imgW="1688760" imgH="7110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60" y="5392738"/>
                        <a:ext cx="3376612"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6" name="Text Box 16"/>
          <p:cNvSpPr txBox="1">
            <a:spLocks noChangeArrowheads="1"/>
          </p:cNvSpPr>
          <p:nvPr/>
        </p:nvSpPr>
        <p:spPr bwMode="auto">
          <a:xfrm>
            <a:off x="381000" y="720725"/>
            <a:ext cx="8583613" cy="1422400"/>
          </a:xfrm>
          <a:prstGeom prst="rect">
            <a:avLst/>
          </a:prstGeom>
          <a:noFill/>
          <a:ln w="19050" algn="ctr">
            <a:noFill/>
            <a:miter lim="800000"/>
            <a:headEnd/>
            <a:tailEnd/>
          </a:ln>
        </p:spPr>
        <p:txBody>
          <a:bodyPr>
            <a:spAutoFit/>
          </a:bodyPr>
          <a:lstStyle/>
          <a:p>
            <a:pPr>
              <a:lnSpc>
                <a:spcPct val="120000"/>
              </a:lnSpc>
              <a:buClr>
                <a:schemeClr val="tx1"/>
              </a:buClr>
              <a:buSzPct val="40000"/>
              <a:defRPr/>
            </a:pPr>
            <a:r>
              <a:rPr lang="zh-TW" altLang="en-US" dirty="0">
                <a:ea typeface="標楷體" pitchFamily="65" charset="-120"/>
              </a:rPr>
              <a:t> </a:t>
            </a:r>
            <a:r>
              <a:rPr lang="en-US" altLang="zh-TW" dirty="0">
                <a:ea typeface="標楷體" pitchFamily="65" charset="-120"/>
              </a:rPr>
              <a:t>Ex 3: Using elementary matrices</a:t>
            </a:r>
            <a:endParaRPr lang="zh-TW" altLang="en-US" dirty="0">
              <a:ea typeface="標楷體" pitchFamily="65" charset="-120"/>
            </a:endParaRPr>
          </a:p>
          <a:p>
            <a:pPr marL="446088" eaLnBrk="0" hangingPunct="0">
              <a:lnSpc>
                <a:spcPct val="120000"/>
              </a:lnSpc>
              <a:spcBef>
                <a:spcPct val="0"/>
              </a:spcBef>
              <a:buSzTx/>
              <a:buFontTx/>
              <a:buNone/>
              <a:defRPr/>
            </a:pPr>
            <a:r>
              <a:rPr lang="en-US" altLang="zh-TW" dirty="0">
                <a:solidFill>
                  <a:schemeClr val="tx1"/>
                </a:solidFill>
                <a:ea typeface="標楷體" pitchFamily="65" charset="-120"/>
              </a:rPr>
              <a:t>Find a sequence of elementary matrices that can be used to rewrite the matrix </a:t>
            </a:r>
            <a:r>
              <a:rPr lang="en-US" altLang="zh-TW" i="1" dirty="0">
                <a:solidFill>
                  <a:schemeClr val="tx1"/>
                </a:solidFill>
                <a:ea typeface="標楷體" pitchFamily="65" charset="-120"/>
              </a:rPr>
              <a:t>A</a:t>
            </a:r>
            <a:r>
              <a:rPr lang="en-US" altLang="zh-TW" dirty="0">
                <a:solidFill>
                  <a:schemeClr val="tx1"/>
                </a:solidFill>
                <a:ea typeface="標楷體" pitchFamily="65" charset="-120"/>
              </a:rPr>
              <a:t> in its row-echelon form</a:t>
            </a:r>
            <a:endParaRPr lang="en-US" altLang="zh-TW" dirty="0">
              <a:ea typeface="標楷體" pitchFamily="65" charset="-120"/>
            </a:endParaRPr>
          </a:p>
        </p:txBody>
      </p:sp>
      <p:sp>
        <p:nvSpPr>
          <p:cNvPr id="9" name="文字方塊 8"/>
          <p:cNvSpPr txBox="1">
            <a:spLocks noChangeArrowheads="1"/>
          </p:cNvSpPr>
          <p:nvPr/>
        </p:nvSpPr>
        <p:spPr bwMode="auto">
          <a:xfrm>
            <a:off x="3376429" y="4070537"/>
            <a:ext cx="2131675" cy="107721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600" dirty="0">
                <a:solidFill>
                  <a:srgbClr val="0000FF"/>
                </a:solidFill>
              </a:rPr>
              <a:t>To generate </a:t>
            </a:r>
            <a:r>
              <a:rPr lang="en-US" altLang="zh-TW" sz="1600" i="1" dirty="0" err="1">
                <a:solidFill>
                  <a:srgbClr val="0000FF"/>
                </a:solidFill>
              </a:rPr>
              <a:t>E</a:t>
            </a:r>
            <a:r>
              <a:rPr lang="en-US" altLang="zh-TW" sz="1600" i="1" baseline="-25000" dirty="0" err="1">
                <a:solidFill>
                  <a:srgbClr val="0000FF"/>
                </a:solidFill>
              </a:rPr>
              <a:t>i,j</a:t>
            </a:r>
            <a:r>
              <a:rPr lang="en-US" altLang="zh-TW" sz="1600" dirty="0">
                <a:solidFill>
                  <a:srgbClr val="0000FF"/>
                </a:solidFill>
              </a:rPr>
              <a:t>, set </a:t>
            </a:r>
            <a:r>
              <a:rPr lang="en-US" altLang="zh-TW" sz="1600" i="1" dirty="0">
                <a:solidFill>
                  <a:srgbClr val="0000FF"/>
                </a:solidFill>
              </a:rPr>
              <a:t>a</a:t>
            </a:r>
            <a:r>
              <a:rPr lang="en-US" altLang="zh-TW" sz="1600" i="1" baseline="-25000" dirty="0">
                <a:solidFill>
                  <a:srgbClr val="0000FF"/>
                </a:solidFill>
              </a:rPr>
              <a:t>ll</a:t>
            </a:r>
            <a:r>
              <a:rPr lang="en-US" altLang="zh-TW" sz="1600" dirty="0">
                <a:solidFill>
                  <a:srgbClr val="0000FF"/>
                </a:solidFill>
              </a:rPr>
              <a:t> =</a:t>
            </a:r>
            <a:r>
              <a:rPr lang="zh-TW" altLang="en-US" sz="1600" dirty="0">
                <a:solidFill>
                  <a:srgbClr val="0000FF"/>
                </a:solidFill>
              </a:rPr>
              <a:t> </a:t>
            </a:r>
            <a:r>
              <a:rPr lang="en-US" altLang="zh-TW" sz="1600" dirty="0">
                <a:solidFill>
                  <a:srgbClr val="0000FF"/>
                </a:solidFill>
              </a:rPr>
              <a:t>1 if </a:t>
            </a:r>
            <a:r>
              <a:rPr lang="en-US" altLang="zh-TW" sz="1600" i="1" dirty="0">
                <a:solidFill>
                  <a:srgbClr val="0000FF"/>
                </a:solidFill>
              </a:rPr>
              <a:t>l ≠ </a:t>
            </a:r>
            <a:r>
              <a:rPr lang="en-US" altLang="zh-TW" sz="1600" i="1" dirty="0" err="1">
                <a:solidFill>
                  <a:srgbClr val="0000FF"/>
                </a:solidFill>
              </a:rPr>
              <a:t>i</a:t>
            </a:r>
            <a:r>
              <a:rPr lang="en-US" altLang="zh-TW" sz="1600" i="1" dirty="0">
                <a:solidFill>
                  <a:srgbClr val="0000FF"/>
                </a:solidFill>
              </a:rPr>
              <a:t>, j</a:t>
            </a:r>
            <a:r>
              <a:rPr lang="en-US" altLang="zh-TW" sz="1600" dirty="0">
                <a:solidFill>
                  <a:srgbClr val="0000FF"/>
                </a:solidFill>
              </a:rPr>
              <a:t>,</a:t>
            </a:r>
            <a:r>
              <a:rPr lang="en-US" altLang="zh-TW" sz="1600" i="1" dirty="0">
                <a:solidFill>
                  <a:srgbClr val="0000FF"/>
                </a:solidFill>
              </a:rPr>
              <a:t> </a:t>
            </a:r>
            <a:r>
              <a:rPr lang="en-US" altLang="zh-TW" sz="1600" i="1" dirty="0" err="1">
                <a:solidFill>
                  <a:srgbClr val="0000FF"/>
                </a:solidFill>
              </a:rPr>
              <a:t>a</a:t>
            </a:r>
            <a:r>
              <a:rPr lang="en-US" altLang="zh-TW" sz="1600" i="1" baseline="-25000" dirty="0" err="1">
                <a:solidFill>
                  <a:srgbClr val="0000FF"/>
                </a:solidFill>
              </a:rPr>
              <a:t>ij</a:t>
            </a:r>
            <a:r>
              <a:rPr lang="en-US" altLang="zh-TW" sz="1600" i="1" dirty="0">
                <a:solidFill>
                  <a:srgbClr val="0000FF"/>
                </a:solidFill>
              </a:rPr>
              <a:t> = </a:t>
            </a:r>
            <a:r>
              <a:rPr lang="en-US" altLang="zh-TW" sz="1600" dirty="0">
                <a:solidFill>
                  <a:srgbClr val="0000FF"/>
                </a:solidFill>
              </a:rPr>
              <a:t>1 and </a:t>
            </a:r>
            <a:r>
              <a:rPr lang="en-US" altLang="zh-TW" sz="1600" i="1" dirty="0" err="1">
                <a:solidFill>
                  <a:srgbClr val="0000FF"/>
                </a:solidFill>
              </a:rPr>
              <a:t>a</a:t>
            </a:r>
            <a:r>
              <a:rPr lang="en-US" altLang="zh-TW" sz="1600" i="1" baseline="-25000" dirty="0" err="1">
                <a:solidFill>
                  <a:srgbClr val="0000FF"/>
                </a:solidFill>
              </a:rPr>
              <a:t>ji</a:t>
            </a:r>
            <a:r>
              <a:rPr lang="en-US" altLang="zh-TW" sz="1600" i="1" dirty="0">
                <a:solidFill>
                  <a:srgbClr val="0000FF"/>
                </a:solidFill>
              </a:rPr>
              <a:t> = </a:t>
            </a:r>
            <a:r>
              <a:rPr lang="en-US" altLang="zh-TW" sz="1600" dirty="0">
                <a:solidFill>
                  <a:srgbClr val="0000FF"/>
                </a:solidFill>
              </a:rPr>
              <a:t>1 based on a zero matrix </a:t>
            </a:r>
            <a:endParaRPr lang="zh-TW" altLang="en-US" sz="1600" dirty="0">
              <a:solidFill>
                <a:srgbClr val="0000FF"/>
              </a:solidFill>
            </a:endParaRPr>
          </a:p>
        </p:txBody>
      </p:sp>
      <mc:AlternateContent xmlns:mc="http://schemas.openxmlformats.org/markup-compatibility/2006" xmlns:a14="http://schemas.microsoft.com/office/drawing/2010/main">
        <mc:Choice Requires="a14">
          <p:sp>
            <p:nvSpPr>
              <p:cNvPr id="11" name="文字方塊 8"/>
              <p:cNvSpPr txBox="1">
                <a:spLocks noChangeArrowheads="1"/>
              </p:cNvSpPr>
              <p:nvPr/>
            </p:nvSpPr>
            <p:spPr bwMode="auto">
              <a:xfrm>
                <a:off x="3635896" y="5646417"/>
                <a:ext cx="2332781" cy="898195"/>
              </a:xfrm>
              <a:prstGeom prst="rect">
                <a:avLst/>
              </a:prstGeom>
              <a:noFill/>
              <a:ln w="9525">
                <a:solidFill>
                  <a:srgbClr val="0000FF"/>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600" dirty="0">
                    <a:solidFill>
                      <a:srgbClr val="0000FF"/>
                    </a:solidFill>
                  </a:rPr>
                  <a:t>To generate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0" i="1" smtClean="0">
                            <a:solidFill>
                              <a:srgbClr val="0000FF"/>
                            </a:solidFill>
                            <a:latin typeface="Cambria Math" panose="02040503050406030204" pitchFamily="18" charset="0"/>
                          </a:rPr>
                          <m:t>𝐸</m:t>
                        </m:r>
                      </m:e>
                      <m:sub>
                        <m:r>
                          <a:rPr lang="en-US" altLang="zh-TW" sz="1600" b="0" i="1" smtClean="0">
                            <a:solidFill>
                              <a:srgbClr val="0000FF"/>
                            </a:solidFill>
                            <a:latin typeface="Cambria Math" panose="02040503050406030204" pitchFamily="18" charset="0"/>
                          </a:rPr>
                          <m:t>𝑖</m:t>
                        </m:r>
                      </m:sub>
                      <m:sup>
                        <m:r>
                          <a:rPr lang="en-US" altLang="zh-TW" sz="1600" b="0" i="1" smtClean="0">
                            <a:solidFill>
                              <a:srgbClr val="0000FF"/>
                            </a:solidFill>
                            <a:latin typeface="Cambria Math" panose="02040503050406030204" pitchFamily="18" charset="0"/>
                          </a:rPr>
                          <m:t>(</m:t>
                        </m:r>
                        <m:r>
                          <a:rPr lang="en-US" altLang="zh-TW" sz="1600" b="0" i="1" smtClean="0">
                            <a:solidFill>
                              <a:srgbClr val="0000FF"/>
                            </a:solidFill>
                            <a:latin typeface="Cambria Math" panose="02040503050406030204" pitchFamily="18" charset="0"/>
                          </a:rPr>
                          <m:t>𝑘</m:t>
                        </m:r>
                        <m:r>
                          <a:rPr lang="en-US" altLang="zh-TW" sz="1600" b="0" i="1" smtClean="0">
                            <a:solidFill>
                              <a:srgbClr val="0000FF"/>
                            </a:solidFill>
                            <a:latin typeface="Cambria Math" panose="02040503050406030204" pitchFamily="18" charset="0"/>
                          </a:rPr>
                          <m:t>)</m:t>
                        </m:r>
                      </m:sup>
                    </m:sSubSup>
                  </m:oMath>
                </a14:m>
                <a:r>
                  <a:rPr lang="en-US" altLang="zh-TW" sz="1600" dirty="0">
                    <a:solidFill>
                      <a:srgbClr val="0000FF"/>
                    </a:solidFill>
                  </a:rPr>
                  <a:t>, change </a:t>
                </a:r>
                <a:r>
                  <a:rPr lang="en-US" altLang="zh-TW" sz="1600" i="1" dirty="0" err="1">
                    <a:solidFill>
                      <a:srgbClr val="0000FF"/>
                    </a:solidFill>
                  </a:rPr>
                  <a:t>a</a:t>
                </a:r>
                <a:r>
                  <a:rPr lang="en-US" altLang="zh-TW" sz="1600" i="1" baseline="-25000" dirty="0" err="1">
                    <a:solidFill>
                      <a:srgbClr val="0000FF"/>
                    </a:solidFill>
                  </a:rPr>
                  <a:t>ii</a:t>
                </a:r>
                <a:r>
                  <a:rPr lang="en-US" altLang="zh-TW" sz="1600" dirty="0">
                    <a:solidFill>
                      <a:srgbClr val="0000FF"/>
                    </a:solidFill>
                  </a:rPr>
                  <a:t> to be </a:t>
                </a:r>
                <a:r>
                  <a:rPr lang="en-US" altLang="zh-TW" sz="1600" i="1" dirty="0">
                    <a:solidFill>
                      <a:srgbClr val="0000FF"/>
                    </a:solidFill>
                  </a:rPr>
                  <a:t>k</a:t>
                </a:r>
                <a:r>
                  <a:rPr lang="en-US" altLang="zh-TW" sz="1600" dirty="0">
                    <a:solidFill>
                      <a:srgbClr val="0000FF"/>
                    </a:solidFill>
                  </a:rPr>
                  <a:t> based on an identity matrix </a:t>
                </a:r>
                <a:endParaRPr lang="zh-TW" altLang="en-US" sz="1600" i="1" dirty="0">
                  <a:solidFill>
                    <a:srgbClr val="0000FF"/>
                  </a:solidFill>
                </a:endParaRPr>
              </a:p>
            </p:txBody>
          </p:sp>
        </mc:Choice>
        <mc:Fallback xmlns="">
          <p:sp>
            <p:nvSpPr>
              <p:cNvPr id="11" name="文字方塊 8"/>
              <p:cNvSpPr txBox="1">
                <a:spLocks noRot="1" noChangeAspect="1" noMove="1" noResize="1" noEditPoints="1" noAdjustHandles="1" noChangeArrowheads="1" noChangeShapeType="1" noTextEdit="1"/>
              </p:cNvSpPr>
              <p:nvPr/>
            </p:nvSpPr>
            <p:spPr bwMode="auto">
              <a:xfrm>
                <a:off x="3635896" y="5646417"/>
                <a:ext cx="2332781" cy="898195"/>
              </a:xfrm>
              <a:prstGeom prst="rect">
                <a:avLst/>
              </a:prstGeom>
              <a:blipFill>
                <a:blip r:embed="rId11"/>
                <a:stretch>
                  <a:fillRect l="-1039" r="-779" b="-6667"/>
                </a:stretch>
              </a:blip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8"/>
              <p:cNvSpPr txBox="1">
                <a:spLocks noChangeArrowheads="1"/>
              </p:cNvSpPr>
              <p:nvPr/>
            </p:nvSpPr>
            <p:spPr bwMode="auto">
              <a:xfrm>
                <a:off x="6631832" y="5601672"/>
                <a:ext cx="2332781" cy="926087"/>
              </a:xfrm>
              <a:prstGeom prst="rect">
                <a:avLst/>
              </a:prstGeom>
              <a:noFill/>
              <a:ln w="9525">
                <a:solidFill>
                  <a:srgbClr val="0000FF"/>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600" dirty="0">
                    <a:solidFill>
                      <a:srgbClr val="0000FF"/>
                    </a:solidFill>
                  </a:rPr>
                  <a:t>To generate  </a:t>
                </a:r>
                <a14:m>
                  <m:oMath xmlns:m="http://schemas.openxmlformats.org/officeDocument/2006/math">
                    <m:sSubSup>
                      <m:sSubSupPr>
                        <m:ctrlPr>
                          <a:rPr lang="en-US" altLang="zh-TW" sz="1600" i="1" smtClean="0">
                            <a:solidFill>
                              <a:srgbClr val="0000FF"/>
                            </a:solidFill>
                            <a:latin typeface="Cambria Math" panose="02040503050406030204" pitchFamily="18" charset="0"/>
                          </a:rPr>
                        </m:ctrlPr>
                      </m:sSubSupPr>
                      <m:e>
                        <m:r>
                          <a:rPr lang="en-US" altLang="zh-TW" sz="1600" b="0" i="1" smtClean="0">
                            <a:solidFill>
                              <a:srgbClr val="0000FF"/>
                            </a:solidFill>
                            <a:latin typeface="Cambria Math" panose="02040503050406030204" pitchFamily="18" charset="0"/>
                          </a:rPr>
                          <m:t>𝐸</m:t>
                        </m:r>
                      </m:e>
                      <m:sub>
                        <m:r>
                          <a:rPr lang="en-US" altLang="zh-TW" sz="1600" b="0" i="1" smtClean="0">
                            <a:solidFill>
                              <a:srgbClr val="0000FF"/>
                            </a:solidFill>
                            <a:latin typeface="Cambria Math" panose="02040503050406030204" pitchFamily="18" charset="0"/>
                          </a:rPr>
                          <m:t>𝑖</m:t>
                        </m:r>
                        <m:r>
                          <a:rPr lang="en-US" altLang="zh-TW" sz="1600" b="0" i="1" smtClean="0">
                            <a:solidFill>
                              <a:srgbClr val="0000FF"/>
                            </a:solidFill>
                            <a:latin typeface="Cambria Math" panose="02040503050406030204" pitchFamily="18" charset="0"/>
                          </a:rPr>
                          <m:t>,</m:t>
                        </m:r>
                        <m:r>
                          <a:rPr lang="en-US" altLang="zh-TW" sz="1600" b="0" i="1" smtClean="0">
                            <a:solidFill>
                              <a:srgbClr val="0000FF"/>
                            </a:solidFill>
                            <a:latin typeface="Cambria Math" panose="02040503050406030204" pitchFamily="18" charset="0"/>
                          </a:rPr>
                          <m:t>𝑗</m:t>
                        </m:r>
                      </m:sub>
                      <m:sup>
                        <m:r>
                          <a:rPr lang="en-US" altLang="zh-TW" sz="1600" b="0" i="1" smtClean="0">
                            <a:solidFill>
                              <a:srgbClr val="0000FF"/>
                            </a:solidFill>
                            <a:latin typeface="Cambria Math" panose="02040503050406030204" pitchFamily="18" charset="0"/>
                          </a:rPr>
                          <m:t>(</m:t>
                        </m:r>
                        <m:r>
                          <a:rPr lang="en-US" altLang="zh-TW" sz="1600" b="0" i="1" smtClean="0">
                            <a:solidFill>
                              <a:srgbClr val="0000FF"/>
                            </a:solidFill>
                            <a:latin typeface="Cambria Math" panose="02040503050406030204" pitchFamily="18" charset="0"/>
                          </a:rPr>
                          <m:t>𝑘</m:t>
                        </m:r>
                        <m:r>
                          <a:rPr lang="en-US" altLang="zh-TW" sz="1600" b="0" i="1" smtClean="0">
                            <a:solidFill>
                              <a:srgbClr val="0000FF"/>
                            </a:solidFill>
                            <a:latin typeface="Cambria Math" panose="02040503050406030204" pitchFamily="18" charset="0"/>
                          </a:rPr>
                          <m:t>)</m:t>
                        </m:r>
                      </m:sup>
                    </m:sSubSup>
                  </m:oMath>
                </a14:m>
                <a:r>
                  <a:rPr lang="en-US" altLang="zh-TW" sz="1600" dirty="0">
                    <a:solidFill>
                      <a:srgbClr val="0000FF"/>
                    </a:solidFill>
                  </a:rPr>
                  <a:t>, change </a:t>
                </a:r>
                <a:r>
                  <a:rPr lang="en-US" altLang="zh-TW" sz="1600" i="1" dirty="0" err="1">
                    <a:solidFill>
                      <a:srgbClr val="0000FF"/>
                    </a:solidFill>
                  </a:rPr>
                  <a:t>a</a:t>
                </a:r>
                <a:r>
                  <a:rPr lang="en-US" altLang="zh-TW" sz="1600" i="1" baseline="-25000" dirty="0" err="1">
                    <a:solidFill>
                      <a:srgbClr val="0000FF"/>
                    </a:solidFill>
                  </a:rPr>
                  <a:t>ji</a:t>
                </a:r>
                <a:r>
                  <a:rPr lang="en-US" altLang="zh-TW" sz="1600" dirty="0">
                    <a:solidFill>
                      <a:srgbClr val="0000FF"/>
                    </a:solidFill>
                  </a:rPr>
                  <a:t> to be </a:t>
                </a:r>
                <a:r>
                  <a:rPr lang="en-US" altLang="zh-TW" sz="1600" i="1" dirty="0">
                    <a:solidFill>
                      <a:srgbClr val="0000FF"/>
                    </a:solidFill>
                  </a:rPr>
                  <a:t>k</a:t>
                </a:r>
                <a:r>
                  <a:rPr lang="en-US" altLang="zh-TW" sz="1600" dirty="0">
                    <a:solidFill>
                      <a:srgbClr val="0000FF"/>
                    </a:solidFill>
                  </a:rPr>
                  <a:t> based on an identity matrix </a:t>
                </a:r>
                <a:endParaRPr lang="zh-TW" altLang="en-US" sz="1600" i="1" dirty="0">
                  <a:solidFill>
                    <a:srgbClr val="0000FF"/>
                  </a:solidFill>
                </a:endParaRPr>
              </a:p>
            </p:txBody>
          </p:sp>
        </mc:Choice>
        <mc:Fallback xmlns="">
          <p:sp>
            <p:nvSpPr>
              <p:cNvPr id="12" name="文字方塊 8"/>
              <p:cNvSpPr txBox="1">
                <a:spLocks noRot="1" noChangeAspect="1" noMove="1" noResize="1" noEditPoints="1" noAdjustHandles="1" noChangeArrowheads="1" noChangeShapeType="1" noTextEdit="1"/>
              </p:cNvSpPr>
              <p:nvPr/>
            </p:nvSpPr>
            <p:spPr bwMode="auto">
              <a:xfrm>
                <a:off x="6631832" y="5601672"/>
                <a:ext cx="2332781" cy="926087"/>
              </a:xfrm>
              <a:prstGeom prst="rect">
                <a:avLst/>
              </a:prstGeom>
              <a:blipFill>
                <a:blip r:embed="rId12"/>
                <a:stretch>
                  <a:fillRect l="-1299" r="-519" b="-7143"/>
                </a:stretch>
              </a:blip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zh-TW" altLang="en-US">
                    <a:noFill/>
                  </a:rPr>
                  <a:t> </a:t>
                </a:r>
              </a:p>
            </p:txBody>
          </p:sp>
        </mc:Fallback>
      </mc:AlternateContent>
      <p:cxnSp>
        <p:nvCxnSpPr>
          <p:cNvPr id="3" name="直線單箭頭接點 2"/>
          <p:cNvCxnSpPr>
            <a:stCxn id="9" idx="1"/>
          </p:cNvCxnSpPr>
          <p:nvPr/>
        </p:nvCxnSpPr>
        <p:spPr bwMode="auto">
          <a:xfrm flipH="1">
            <a:off x="3089265" y="4609146"/>
            <a:ext cx="287164" cy="0"/>
          </a:xfrm>
          <a:prstGeom prst="straightConnector1">
            <a:avLst/>
          </a:prstGeom>
          <a:noFill/>
          <a:ln w="25400" cap="flat" cmpd="sng" algn="ctr">
            <a:solidFill>
              <a:srgbClr val="0000FF"/>
            </a:solidFill>
            <a:prstDash val="solid"/>
            <a:round/>
            <a:headEnd type="none" w="med" len="med"/>
            <a:tailEnd type="triangle"/>
          </a:ln>
          <a:effectLst/>
        </p:spPr>
      </p:cxnSp>
      <p:cxnSp>
        <p:nvCxnSpPr>
          <p:cNvPr id="15" name="直線單箭頭接點 14"/>
          <p:cNvCxnSpPr/>
          <p:nvPr/>
        </p:nvCxnSpPr>
        <p:spPr bwMode="auto">
          <a:xfrm flipH="1">
            <a:off x="3347864" y="6095514"/>
            <a:ext cx="287164" cy="0"/>
          </a:xfrm>
          <a:prstGeom prst="straightConnector1">
            <a:avLst/>
          </a:prstGeom>
          <a:noFill/>
          <a:ln w="25400" cap="flat" cmpd="sng" algn="ctr">
            <a:solidFill>
              <a:srgbClr val="0000FF"/>
            </a:solidFill>
            <a:prstDash val="solid"/>
            <a:round/>
            <a:headEnd type="none" w="med" len="med"/>
            <a:tailEnd type="triangle"/>
          </a:ln>
          <a:effectLst/>
        </p:spPr>
      </p:cxnSp>
      <p:cxnSp>
        <p:nvCxnSpPr>
          <p:cNvPr id="16" name="直線單箭頭接點 15"/>
          <p:cNvCxnSpPr>
            <a:stCxn id="12" idx="0"/>
          </p:cNvCxnSpPr>
          <p:nvPr/>
        </p:nvCxnSpPr>
        <p:spPr bwMode="auto">
          <a:xfrm flipH="1" flipV="1">
            <a:off x="7798222" y="5301208"/>
            <a:ext cx="1" cy="300464"/>
          </a:xfrm>
          <a:prstGeom prst="straightConnector1">
            <a:avLst/>
          </a:prstGeom>
          <a:noFill/>
          <a:ln w="25400" cap="flat" cmpd="sng" algn="ctr">
            <a:solidFill>
              <a:srgbClr val="0000FF"/>
            </a:solidFill>
            <a:prstDash val="solid"/>
            <a:round/>
            <a:headEnd type="none" w="med" len="med"/>
            <a:tailEnd type="triangle"/>
          </a:ln>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2EABC97-BBDD-450D-A1AD-6102E10B0D0A}" type="slidenum">
              <a:rPr kumimoji="0" lang="en-US" altLang="zh-TW" sz="1400" smtClean="0">
                <a:solidFill>
                  <a:schemeClr val="bg2"/>
                </a:solidFill>
              </a:rPr>
              <a:pPr eaLnBrk="1" hangingPunct="1"/>
              <a:t>53</a:t>
            </a:fld>
            <a:endParaRPr kumimoji="0" lang="en-US" altLang="zh-TW" sz="1400">
              <a:solidFill>
                <a:schemeClr val="bg2"/>
              </a:solidFill>
            </a:endParaRPr>
          </a:p>
        </p:txBody>
      </p:sp>
      <p:sp>
        <p:nvSpPr>
          <p:cNvPr id="48135" name="Rectangle 10"/>
          <p:cNvSpPr>
            <a:spLocks noChangeArrowheads="1"/>
          </p:cNvSpPr>
          <p:nvPr/>
        </p:nvSpPr>
        <p:spPr bwMode="auto">
          <a:xfrm>
            <a:off x="0" y="141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endParaRPr lang="zh-TW" altLang="en-US"/>
          </a:p>
        </p:txBody>
      </p:sp>
      <p:sp>
        <p:nvSpPr>
          <p:cNvPr id="48136" name="Rectangle 13"/>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endParaRPr lang="zh-TW" altLang="en-US"/>
          </a:p>
        </p:txBody>
      </p:sp>
      <p:graphicFrame>
        <p:nvGraphicFramePr>
          <p:cNvPr id="48130" name="Object 0"/>
          <p:cNvGraphicFramePr>
            <a:graphicFrameLocks noChangeAspect="1"/>
          </p:cNvGraphicFramePr>
          <p:nvPr/>
        </p:nvGraphicFramePr>
        <p:xfrm>
          <a:off x="503238" y="785813"/>
          <a:ext cx="6797675" cy="1208087"/>
        </p:xfrm>
        <a:graphic>
          <a:graphicData uri="http://schemas.openxmlformats.org/presentationml/2006/ole">
            <mc:AlternateContent xmlns:mc="http://schemas.openxmlformats.org/markup-compatibility/2006">
              <mc:Choice xmlns:v="urn:schemas-microsoft-com:vml" Requires="v">
                <p:oleObj spid="_x0000_s189495" name="Equation" r:id="rId3" imgW="4000320" imgH="711000" progId="Equation.DSMT4">
                  <p:embed/>
                </p:oleObj>
              </mc:Choice>
              <mc:Fallback>
                <p:oleObj name="Equation" r:id="rId3" imgW="4000320" imgH="7110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85813"/>
                        <a:ext cx="6797675"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1"/>
          <p:cNvGraphicFramePr>
            <a:graphicFrameLocks noChangeAspect="1"/>
          </p:cNvGraphicFramePr>
          <p:nvPr/>
        </p:nvGraphicFramePr>
        <p:xfrm>
          <a:off x="504825" y="2000250"/>
          <a:ext cx="7424738" cy="1208088"/>
        </p:xfrm>
        <a:graphic>
          <a:graphicData uri="http://schemas.openxmlformats.org/presentationml/2006/ole">
            <mc:AlternateContent xmlns:mc="http://schemas.openxmlformats.org/markup-compatibility/2006">
              <mc:Choice xmlns:v="urn:schemas-microsoft-com:vml" Requires="v">
                <p:oleObj spid="_x0000_s189496" name="Equation" r:id="rId5" imgW="4368600" imgH="711000" progId="Equation.DSMT4">
                  <p:embed/>
                </p:oleObj>
              </mc:Choice>
              <mc:Fallback>
                <p:oleObj name="Equation" r:id="rId5" imgW="4368600" imgH="71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2000250"/>
                        <a:ext cx="7424738"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2"/>
          <p:cNvGraphicFramePr>
            <a:graphicFrameLocks noChangeAspect="1"/>
          </p:cNvGraphicFramePr>
          <p:nvPr/>
        </p:nvGraphicFramePr>
        <p:xfrm>
          <a:off x="500063" y="3143250"/>
          <a:ext cx="7942262" cy="1770063"/>
        </p:xfrm>
        <a:graphic>
          <a:graphicData uri="http://schemas.openxmlformats.org/presentationml/2006/ole">
            <mc:AlternateContent xmlns:mc="http://schemas.openxmlformats.org/markup-compatibility/2006">
              <mc:Choice xmlns:v="urn:schemas-microsoft-com:vml" Requires="v">
                <p:oleObj spid="_x0000_s189497" name="Equation" r:id="rId7" imgW="4673520" imgH="1041120" progId="Equation.DSMT4">
                  <p:embed/>
                </p:oleObj>
              </mc:Choice>
              <mc:Fallback>
                <p:oleObj name="Equation" r:id="rId7" imgW="4673520" imgH="104112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3143250"/>
                        <a:ext cx="7942262" cy="177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3"/>
          <p:cNvGraphicFramePr>
            <a:graphicFrameLocks noChangeAspect="1"/>
          </p:cNvGraphicFramePr>
          <p:nvPr/>
        </p:nvGraphicFramePr>
        <p:xfrm>
          <a:off x="500063" y="4929188"/>
          <a:ext cx="4552950" cy="603250"/>
        </p:xfrm>
        <a:graphic>
          <a:graphicData uri="http://schemas.openxmlformats.org/presentationml/2006/ole">
            <mc:AlternateContent xmlns:mc="http://schemas.openxmlformats.org/markup-compatibility/2006">
              <mc:Choice xmlns:v="urn:schemas-microsoft-com:vml" Requires="v">
                <p:oleObj spid="_x0000_s189498" name="Equation" r:id="rId9" imgW="2679480" imgH="355320" progId="Equation.DSMT4">
                  <p:embed/>
                </p:oleObj>
              </mc:Choice>
              <mc:Fallback>
                <p:oleObj name="Equation" r:id="rId9" imgW="2679480" imgH="35532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4929188"/>
                        <a:ext cx="455295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7" name="Text Box 28"/>
          <p:cNvSpPr txBox="1">
            <a:spLocks noChangeArrowheads="1"/>
          </p:cNvSpPr>
          <p:nvPr/>
        </p:nvSpPr>
        <p:spPr bwMode="auto">
          <a:xfrm>
            <a:off x="6072188" y="4714875"/>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600">
                <a:solidFill>
                  <a:srgbClr val="0000FF"/>
                </a:solidFill>
              </a:rPr>
              <a:t>same row-echelon form</a:t>
            </a:r>
          </a:p>
        </p:txBody>
      </p:sp>
      <p:sp>
        <p:nvSpPr>
          <p:cNvPr id="48138" name="文字方塊 6"/>
          <p:cNvSpPr txBox="1">
            <a:spLocks noChangeArrowheads="1"/>
          </p:cNvSpPr>
          <p:nvPr/>
        </p:nvSpPr>
        <p:spPr bwMode="auto">
          <a:xfrm>
            <a:off x="571500" y="5770563"/>
            <a:ext cx="7715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300"/>
              </a:spcBef>
              <a:buFont typeface="Wingdings" pitchFamily="2" charset="2"/>
              <a:buNone/>
            </a:pPr>
            <a:r>
              <a:rPr lang="en-US" altLang="zh-TW" sz="2000" dirty="0">
                <a:solidFill>
                  <a:srgbClr val="0000FF"/>
                </a:solidFill>
              </a:rPr>
              <a:t>※ This example demonstrates that we can obtain the same effect of performing elementary row operations by multiplying corresponding elementary matrices to the left side of the target matrix </a:t>
            </a:r>
            <a:r>
              <a:rPr lang="en-US" altLang="zh-TW" sz="2000" i="1" dirty="0">
                <a:solidFill>
                  <a:srgbClr val="0000FF"/>
                </a:solidFill>
              </a:rPr>
              <a:t>A</a:t>
            </a:r>
            <a:endParaRPr lang="zh-TW" altLang="en-US" sz="2000" i="1" dirty="0">
              <a:solidFill>
                <a:srgbClr val="0000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312929F-FFF2-4EDB-BAEC-902037D1C93A}" type="slidenum">
              <a:rPr kumimoji="0" lang="en-US" altLang="zh-TW" sz="1400" smtClean="0">
                <a:solidFill>
                  <a:schemeClr val="bg2"/>
                </a:solidFill>
              </a:rPr>
              <a:pPr eaLnBrk="1" hangingPunct="1"/>
              <a:t>54</a:t>
            </a:fld>
            <a:endParaRPr kumimoji="0" lang="en-US" altLang="zh-TW" sz="1400">
              <a:solidFill>
                <a:schemeClr val="bg2"/>
              </a:solidFill>
            </a:endParaRPr>
          </a:p>
        </p:txBody>
      </p:sp>
      <p:sp>
        <p:nvSpPr>
          <p:cNvPr id="49158" name="Text Box 8"/>
          <p:cNvSpPr txBox="1">
            <a:spLocks noChangeArrowheads="1"/>
          </p:cNvSpPr>
          <p:nvPr/>
        </p:nvSpPr>
        <p:spPr bwMode="auto">
          <a:xfrm>
            <a:off x="838200" y="1258987"/>
            <a:ext cx="798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Matrix </a:t>
            </a:r>
            <a:r>
              <a:rPr lang="en-US" altLang="zh-TW" i="1">
                <a:solidFill>
                  <a:schemeClr val="tx1"/>
                </a:solidFill>
                <a:ea typeface="標楷體" pitchFamily="65" charset="-120"/>
              </a:rPr>
              <a:t>B</a:t>
            </a:r>
            <a:r>
              <a:rPr lang="en-US" altLang="zh-TW">
                <a:solidFill>
                  <a:schemeClr val="tx1"/>
                </a:solidFill>
                <a:ea typeface="標楷體" pitchFamily="65" charset="-120"/>
              </a:rPr>
              <a:t> is row-equivalent to </a:t>
            </a:r>
            <a:r>
              <a:rPr lang="en-US" altLang="zh-TW" i="1">
                <a:solidFill>
                  <a:schemeClr val="tx1"/>
                </a:solidFill>
                <a:ea typeface="標楷體" pitchFamily="65" charset="-120"/>
              </a:rPr>
              <a:t>A</a:t>
            </a:r>
            <a:r>
              <a:rPr lang="en-US" altLang="zh-TW">
                <a:solidFill>
                  <a:schemeClr val="tx1"/>
                </a:solidFill>
                <a:ea typeface="標楷體" pitchFamily="65" charset="-120"/>
              </a:rPr>
              <a:t> if there exists a finite number of elementary matrices such that</a:t>
            </a:r>
          </a:p>
        </p:txBody>
      </p:sp>
      <p:sp>
        <p:nvSpPr>
          <p:cNvPr id="49159" name="Rectangle 10"/>
          <p:cNvSpPr>
            <a:spLocks noChangeArrowheads="1"/>
          </p:cNvSpPr>
          <p:nvPr/>
        </p:nvSpPr>
        <p:spPr bwMode="auto">
          <a:xfrm>
            <a:off x="0" y="3137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endParaRPr lang="zh-TW" altLang="en-US"/>
          </a:p>
        </p:txBody>
      </p:sp>
      <p:graphicFrame>
        <p:nvGraphicFramePr>
          <p:cNvPr id="49154" name="Object 9"/>
          <p:cNvGraphicFramePr>
            <a:graphicFrameLocks noChangeAspect="1"/>
          </p:cNvGraphicFramePr>
          <p:nvPr>
            <p:extLst>
              <p:ext uri="{D42A27DB-BD31-4B8C-83A1-F6EECF244321}">
                <p14:modId xmlns:p14="http://schemas.microsoft.com/office/powerpoint/2010/main" val="3121572192"/>
              </p:ext>
            </p:extLst>
          </p:nvPr>
        </p:nvGraphicFramePr>
        <p:xfrm>
          <a:off x="2620963" y="2717900"/>
          <a:ext cx="2455862" cy="374650"/>
        </p:xfrm>
        <a:graphic>
          <a:graphicData uri="http://schemas.openxmlformats.org/presentationml/2006/ole">
            <mc:AlternateContent xmlns:mc="http://schemas.openxmlformats.org/markup-compatibility/2006">
              <mc:Choice xmlns:v="urn:schemas-microsoft-com:vml" Requires="v">
                <p:oleObj spid="_x0000_s126508" name="方程式" r:id="rId3" imgW="2463480" imgH="380880" progId="Equation.3">
                  <p:embed/>
                </p:oleObj>
              </mc:Choice>
              <mc:Fallback>
                <p:oleObj name="方程式" r:id="rId3" imgW="2463480" imgH="38088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963" y="2717900"/>
                        <a:ext cx="24558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0" name="Text Box 14"/>
          <p:cNvSpPr txBox="1">
            <a:spLocks noChangeArrowheads="1"/>
          </p:cNvSpPr>
          <p:nvPr/>
        </p:nvSpPr>
        <p:spPr bwMode="auto">
          <a:xfrm>
            <a:off x="381000" y="836712"/>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en-US" altLang="zh-TW">
                <a:ea typeface="標楷體" pitchFamily="65" charset="-120"/>
              </a:rPr>
              <a:t> Row-equivalent (</a:t>
            </a:r>
            <a:r>
              <a:rPr lang="en-US" altLang="en-US">
                <a:ea typeface="標楷體" pitchFamily="65" charset="-120"/>
              </a:rPr>
              <a:t>列等價</a:t>
            </a:r>
            <a:r>
              <a:rPr lang="en-US" altLang="zh-TW">
                <a:ea typeface="標楷體" pitchFamily="65" charset="-120"/>
              </a:rPr>
              <a:t>):</a:t>
            </a:r>
            <a:endParaRPr lang="zh-TW" altLang="en-US">
              <a:ea typeface="標楷體" pitchFamily="65" charset="-120"/>
            </a:endParaRPr>
          </a:p>
        </p:txBody>
      </p:sp>
      <p:sp>
        <p:nvSpPr>
          <p:cNvPr id="50184" name="Text Box 15"/>
          <p:cNvSpPr txBox="1">
            <a:spLocks noChangeArrowheads="1"/>
          </p:cNvSpPr>
          <p:nvPr/>
        </p:nvSpPr>
        <p:spPr bwMode="auto">
          <a:xfrm>
            <a:off x="355849" y="4474270"/>
            <a:ext cx="8262938" cy="1643062"/>
          </a:xfrm>
          <a:prstGeom prst="rect">
            <a:avLst/>
          </a:prstGeom>
          <a:noFill/>
          <a:ln w="19050" algn="ctr">
            <a:noFill/>
            <a:miter lim="800000"/>
            <a:headEnd/>
            <a:tailEnd/>
          </a:ln>
        </p:spPr>
        <p:txBody>
          <a:bodyPr>
            <a:spAutoFit/>
          </a:bodyPr>
          <a:lstStyle/>
          <a:p>
            <a:pPr>
              <a:lnSpc>
                <a:spcPct val="140000"/>
              </a:lnSpc>
              <a:spcBef>
                <a:spcPct val="0"/>
              </a:spcBef>
              <a:buClr>
                <a:schemeClr val="tx1"/>
              </a:buClr>
              <a:buSzPct val="40000"/>
              <a:defRPr/>
            </a:pPr>
            <a:r>
              <a:rPr lang="zh-TW" altLang="en-US" dirty="0">
                <a:ea typeface="標楷體" pitchFamily="65" charset="-120"/>
              </a:rPr>
              <a:t> </a:t>
            </a:r>
            <a:r>
              <a:rPr lang="en-US" altLang="zh-TW" dirty="0">
                <a:ea typeface="標楷體" pitchFamily="65" charset="-120"/>
              </a:rPr>
              <a:t>Theorem 2.13</a:t>
            </a:r>
            <a:r>
              <a:rPr lang="en-US" altLang="zh-TW" sz="2000" dirty="0">
                <a:ea typeface="標楷體" pitchFamily="65" charset="-120"/>
              </a:rPr>
              <a:t>: </a:t>
            </a:r>
            <a:r>
              <a:rPr lang="en-US" altLang="zh-TW" dirty="0">
                <a:ea typeface="標楷體" pitchFamily="65" charset="-120"/>
              </a:rPr>
              <a:t>Elementary matrices are invertible</a:t>
            </a:r>
          </a:p>
          <a:p>
            <a:pPr marL="363538">
              <a:lnSpc>
                <a:spcPct val="140000"/>
              </a:lnSpc>
              <a:spcBef>
                <a:spcPct val="0"/>
              </a:spcBef>
              <a:buClr>
                <a:schemeClr val="tx1"/>
              </a:buClr>
              <a:buSzPct val="40000"/>
              <a:buFont typeface="Wingdings" pitchFamily="2" charset="2"/>
              <a:buNone/>
              <a:defRPr/>
            </a:pPr>
            <a:r>
              <a:rPr lang="en-US" altLang="zh-TW" dirty="0">
                <a:solidFill>
                  <a:schemeClr val="tx1"/>
                </a:solidFill>
                <a:ea typeface="標楷體" pitchFamily="65" charset="-120"/>
              </a:rPr>
              <a:t>If </a:t>
            </a:r>
            <a:r>
              <a:rPr lang="en-US" altLang="zh-TW" i="1" dirty="0">
                <a:solidFill>
                  <a:schemeClr val="tx1"/>
                </a:solidFill>
                <a:ea typeface="標楷體" pitchFamily="65" charset="-120"/>
              </a:rPr>
              <a:t>E </a:t>
            </a:r>
            <a:r>
              <a:rPr lang="en-US" altLang="zh-TW" dirty="0">
                <a:solidFill>
                  <a:schemeClr val="tx1"/>
                </a:solidFill>
                <a:ea typeface="標楷體" pitchFamily="65" charset="-120"/>
              </a:rPr>
              <a:t>is an elementary matrix, then </a:t>
            </a:r>
            <a:r>
              <a:rPr lang="zh-TW" altLang="en-US" dirty="0">
                <a:solidFill>
                  <a:schemeClr val="tx1"/>
                </a:solidFill>
                <a:ea typeface="標楷體" pitchFamily="65" charset="-120"/>
              </a:rPr>
              <a:t>       </a:t>
            </a:r>
            <a:r>
              <a:rPr lang="en-US" altLang="zh-TW" dirty="0">
                <a:solidFill>
                  <a:schemeClr val="tx1"/>
                </a:solidFill>
                <a:ea typeface="標楷體" pitchFamily="65" charset="-120"/>
              </a:rPr>
              <a:t>exists and       is still an elementary matrix</a:t>
            </a:r>
          </a:p>
        </p:txBody>
      </p:sp>
      <p:graphicFrame>
        <p:nvGraphicFramePr>
          <p:cNvPr id="49155" name="Object 16"/>
          <p:cNvGraphicFramePr>
            <a:graphicFrameLocks noChangeAspect="1"/>
          </p:cNvGraphicFramePr>
          <p:nvPr>
            <p:extLst>
              <p:ext uri="{D42A27DB-BD31-4B8C-83A1-F6EECF244321}">
                <p14:modId xmlns:p14="http://schemas.microsoft.com/office/powerpoint/2010/main" val="907365848"/>
              </p:ext>
            </p:extLst>
          </p:nvPr>
        </p:nvGraphicFramePr>
        <p:xfrm>
          <a:off x="4997450" y="5109220"/>
          <a:ext cx="431800" cy="334963"/>
        </p:xfrm>
        <a:graphic>
          <a:graphicData uri="http://schemas.openxmlformats.org/presentationml/2006/ole">
            <mc:AlternateContent xmlns:mc="http://schemas.openxmlformats.org/markup-compatibility/2006">
              <mc:Choice xmlns:v="urn:schemas-microsoft-com:vml" Requires="v">
                <p:oleObj spid="_x0000_s126509" name="方程式" r:id="rId5" imgW="431640" imgH="330120" progId="Equation.3">
                  <p:embed/>
                </p:oleObj>
              </mc:Choice>
              <mc:Fallback>
                <p:oleObj name="方程式" r:id="rId5" imgW="431640" imgH="33012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450" y="5109220"/>
                        <a:ext cx="431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2" name="文字方塊 8"/>
          <p:cNvSpPr txBox="1">
            <a:spLocks noChangeArrowheads="1"/>
          </p:cNvSpPr>
          <p:nvPr/>
        </p:nvSpPr>
        <p:spPr bwMode="auto">
          <a:xfrm>
            <a:off x="5643563" y="2094012"/>
            <a:ext cx="3286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solidFill>
                  <a:srgbClr val="0000FF"/>
                </a:solidFill>
              </a:rPr>
              <a:t>※ This row-equivalent property is from the row-equivalent property after performing a finite sequence of the elementary row operations (see Slide 1.23)</a:t>
            </a:r>
            <a:endParaRPr lang="zh-TW" altLang="en-US" sz="2000" dirty="0">
              <a:solidFill>
                <a:srgbClr val="0000FF"/>
              </a:solidFill>
            </a:endParaRPr>
          </a:p>
        </p:txBody>
      </p:sp>
      <p:graphicFrame>
        <p:nvGraphicFramePr>
          <p:cNvPr id="49156" name="Object 10"/>
          <p:cNvGraphicFramePr>
            <a:graphicFrameLocks noChangeAspect="1"/>
          </p:cNvGraphicFramePr>
          <p:nvPr>
            <p:extLst>
              <p:ext uri="{D42A27DB-BD31-4B8C-83A1-F6EECF244321}">
                <p14:modId xmlns:p14="http://schemas.microsoft.com/office/powerpoint/2010/main" val="1486989800"/>
              </p:ext>
            </p:extLst>
          </p:nvPr>
        </p:nvGraphicFramePr>
        <p:xfrm>
          <a:off x="6786563" y="5109220"/>
          <a:ext cx="431800" cy="334963"/>
        </p:xfrm>
        <a:graphic>
          <a:graphicData uri="http://schemas.openxmlformats.org/presentationml/2006/ole">
            <mc:AlternateContent xmlns:mc="http://schemas.openxmlformats.org/markup-compatibility/2006">
              <mc:Choice xmlns:v="urn:schemas-microsoft-com:vml" Requires="v">
                <p:oleObj spid="_x0000_s126510" name="方程式" r:id="rId7" imgW="431640" imgH="330120" progId="Equation.3">
                  <p:embed/>
                </p:oleObj>
              </mc:Choice>
              <mc:Fallback>
                <p:oleObj name="方程式" r:id="rId7" imgW="431640" imgH="33012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109220"/>
                        <a:ext cx="4318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1"/>
          <p:cNvGraphicFramePr>
            <a:graphicFrameLocks noChangeAspect="1"/>
          </p:cNvGraphicFramePr>
          <p:nvPr>
            <p:extLst>
              <p:ext uri="{D42A27DB-BD31-4B8C-83A1-F6EECF244321}">
                <p14:modId xmlns:p14="http://schemas.microsoft.com/office/powerpoint/2010/main" val="3389240548"/>
              </p:ext>
            </p:extLst>
          </p:nvPr>
        </p:nvGraphicFramePr>
        <p:xfrm>
          <a:off x="3663107" y="5085184"/>
          <a:ext cx="3038475" cy="1281113"/>
        </p:xfrm>
        <a:graphic>
          <a:graphicData uri="http://schemas.openxmlformats.org/presentationml/2006/ole">
            <mc:AlternateContent xmlns:mc="http://schemas.openxmlformats.org/markup-compatibility/2006">
              <mc:Choice xmlns:v="urn:schemas-microsoft-com:vml" Requires="v">
                <p:oleObj spid="_x0000_s164480" name="Equation" r:id="rId3" imgW="1688760" imgH="711000" progId="Equation.DSMT4">
                  <p:embed/>
                </p:oleObj>
              </mc:Choice>
              <mc:Fallback>
                <p:oleObj name="Equation" r:id="rId3" imgW="1688760" imgH="7110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107" y="5085184"/>
                        <a:ext cx="3038475"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23"/>
          <p:cNvGraphicFramePr>
            <a:graphicFrameLocks noChangeAspect="1"/>
          </p:cNvGraphicFramePr>
          <p:nvPr>
            <p:extLst>
              <p:ext uri="{D42A27DB-BD31-4B8C-83A1-F6EECF244321}">
                <p14:modId xmlns:p14="http://schemas.microsoft.com/office/powerpoint/2010/main" val="345037452"/>
              </p:ext>
            </p:extLst>
          </p:nvPr>
        </p:nvGraphicFramePr>
        <p:xfrm>
          <a:off x="422523" y="5158209"/>
          <a:ext cx="2947988" cy="1281113"/>
        </p:xfrm>
        <a:graphic>
          <a:graphicData uri="http://schemas.openxmlformats.org/presentationml/2006/ole">
            <mc:AlternateContent xmlns:mc="http://schemas.openxmlformats.org/markup-compatibility/2006">
              <mc:Choice xmlns:v="urn:schemas-microsoft-com:vml" Requires="v">
                <p:oleObj spid="_x0000_s164481" name="Equation" r:id="rId5" imgW="1638000" imgH="711000" progId="Equation.DSMT4">
                  <p:embed/>
                </p:oleObj>
              </mc:Choice>
              <mc:Fallback>
                <p:oleObj name="Equation" r:id="rId5" imgW="1638000" imgH="71100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23" y="5158209"/>
                        <a:ext cx="2947988"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5"/>
          <p:cNvGraphicFramePr>
            <a:graphicFrameLocks noChangeAspect="1"/>
          </p:cNvGraphicFramePr>
          <p:nvPr>
            <p:extLst>
              <p:ext uri="{D42A27DB-BD31-4B8C-83A1-F6EECF244321}">
                <p14:modId xmlns:p14="http://schemas.microsoft.com/office/powerpoint/2010/main" val="172697285"/>
              </p:ext>
            </p:extLst>
          </p:nvPr>
        </p:nvGraphicFramePr>
        <p:xfrm>
          <a:off x="3629769" y="3230117"/>
          <a:ext cx="2947988" cy="1281112"/>
        </p:xfrm>
        <a:graphic>
          <a:graphicData uri="http://schemas.openxmlformats.org/presentationml/2006/ole">
            <mc:AlternateContent xmlns:mc="http://schemas.openxmlformats.org/markup-compatibility/2006">
              <mc:Choice xmlns:v="urn:schemas-microsoft-com:vml" Requires="v">
                <p:oleObj spid="_x0000_s164482" name="Equation" r:id="rId7" imgW="1638000" imgH="711000" progId="Equation.DSMT4">
                  <p:embed/>
                </p:oleObj>
              </mc:Choice>
              <mc:Fallback>
                <p:oleObj name="Equation" r:id="rId7" imgW="1638000" imgH="711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769" y="3230117"/>
                        <a:ext cx="2947988"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1" name="Object 7"/>
          <p:cNvGraphicFramePr>
            <a:graphicFrameLocks noChangeAspect="1"/>
          </p:cNvGraphicFramePr>
          <p:nvPr>
            <p:extLst>
              <p:ext uri="{D42A27DB-BD31-4B8C-83A1-F6EECF244321}">
                <p14:modId xmlns:p14="http://schemas.microsoft.com/office/powerpoint/2010/main" val="1307837595"/>
              </p:ext>
            </p:extLst>
          </p:nvPr>
        </p:nvGraphicFramePr>
        <p:xfrm>
          <a:off x="395536" y="3212654"/>
          <a:ext cx="3084512" cy="1281113"/>
        </p:xfrm>
        <a:graphic>
          <a:graphicData uri="http://schemas.openxmlformats.org/presentationml/2006/ole">
            <mc:AlternateContent xmlns:mc="http://schemas.openxmlformats.org/markup-compatibility/2006">
              <mc:Choice xmlns:v="urn:schemas-microsoft-com:vml" Requires="v">
                <p:oleObj spid="_x0000_s164483" name="Equation" r:id="rId9" imgW="1714320" imgH="711000" progId="Equation.DSMT4">
                  <p:embed/>
                </p:oleObj>
              </mc:Choice>
              <mc:Fallback>
                <p:oleObj name="Equation" r:id="rId9" imgW="1714320" imgH="7110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212654"/>
                        <a:ext cx="3084512"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7"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7DDE168-2171-41EA-A84F-6AD858ADD930}" type="slidenum">
              <a:rPr kumimoji="0" lang="en-US" altLang="zh-TW" sz="1400" smtClean="0">
                <a:solidFill>
                  <a:schemeClr val="bg2"/>
                </a:solidFill>
              </a:rPr>
              <a:pPr eaLnBrk="1" hangingPunct="1"/>
              <a:t>55</a:t>
            </a:fld>
            <a:endParaRPr kumimoji="0" lang="en-US" altLang="zh-TW" sz="1400">
              <a:solidFill>
                <a:schemeClr val="bg2"/>
              </a:solidFill>
            </a:endParaRPr>
          </a:p>
        </p:txBody>
      </p:sp>
      <p:graphicFrame>
        <p:nvGraphicFramePr>
          <p:cNvPr id="50182" name="Object 11"/>
          <p:cNvGraphicFramePr>
            <a:graphicFrameLocks noChangeAspect="1"/>
          </p:cNvGraphicFramePr>
          <p:nvPr>
            <p:extLst>
              <p:ext uri="{D42A27DB-BD31-4B8C-83A1-F6EECF244321}">
                <p14:modId xmlns:p14="http://schemas.microsoft.com/office/powerpoint/2010/main" val="3141207696"/>
              </p:ext>
            </p:extLst>
          </p:nvPr>
        </p:nvGraphicFramePr>
        <p:xfrm>
          <a:off x="455712" y="1571824"/>
          <a:ext cx="2719387" cy="1281112"/>
        </p:xfrm>
        <a:graphic>
          <a:graphicData uri="http://schemas.openxmlformats.org/presentationml/2006/ole">
            <mc:AlternateContent xmlns:mc="http://schemas.openxmlformats.org/markup-compatibility/2006">
              <mc:Choice xmlns:v="urn:schemas-microsoft-com:vml" Requires="v">
                <p:oleObj spid="_x0000_s164484" name="Equation" r:id="rId11" imgW="1511280" imgH="711000" progId="Equation.DSMT4">
                  <p:embed/>
                </p:oleObj>
              </mc:Choice>
              <mc:Fallback>
                <p:oleObj name="Equation" r:id="rId11" imgW="1511280" imgH="7110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712" y="1571824"/>
                        <a:ext cx="2719387"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3" name="Object 9"/>
          <p:cNvGraphicFramePr>
            <a:graphicFrameLocks noChangeAspect="1"/>
          </p:cNvGraphicFramePr>
          <p:nvPr>
            <p:extLst>
              <p:ext uri="{D42A27DB-BD31-4B8C-83A1-F6EECF244321}">
                <p14:modId xmlns:p14="http://schemas.microsoft.com/office/powerpoint/2010/main" val="543606559"/>
              </p:ext>
            </p:extLst>
          </p:nvPr>
        </p:nvGraphicFramePr>
        <p:xfrm>
          <a:off x="3610570" y="1571824"/>
          <a:ext cx="2855913" cy="1281112"/>
        </p:xfrm>
        <a:graphic>
          <a:graphicData uri="http://schemas.openxmlformats.org/presentationml/2006/ole">
            <mc:AlternateContent xmlns:mc="http://schemas.openxmlformats.org/markup-compatibility/2006">
              <mc:Choice xmlns:v="urn:schemas-microsoft-com:vml" Requires="v">
                <p:oleObj spid="_x0000_s164485" name="Equation" r:id="rId13" imgW="1587240" imgH="711000" progId="Equation.DSMT4">
                  <p:embed/>
                </p:oleObj>
              </mc:Choice>
              <mc:Fallback>
                <p:oleObj name="Equation" r:id="rId13" imgW="1587240" imgH="7110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0570" y="1571824"/>
                        <a:ext cx="2855913"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8" name="Text Box 31"/>
          <p:cNvSpPr txBox="1">
            <a:spLocks noChangeArrowheads="1"/>
          </p:cNvSpPr>
          <p:nvPr/>
        </p:nvSpPr>
        <p:spPr bwMode="auto">
          <a:xfrm>
            <a:off x="179512" y="923635"/>
            <a:ext cx="770299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latin typeface="標楷體" pitchFamily="65" charset="-120"/>
                <a:ea typeface="標楷體" pitchFamily="65" charset="-120"/>
              </a:rPr>
              <a:t> </a:t>
            </a:r>
            <a:r>
              <a:rPr lang="en-US" altLang="zh-TW" dirty="0">
                <a:solidFill>
                  <a:srgbClr val="FF0000"/>
                </a:solidFill>
                <a:ea typeface="標楷體" pitchFamily="65" charset="-120"/>
              </a:rPr>
              <a:t>Ex: Elementary Matrix and its Inverse Matrix</a:t>
            </a:r>
          </a:p>
        </p:txBody>
      </p:sp>
      <p:sp>
        <p:nvSpPr>
          <p:cNvPr id="50189" name="橢圓 12"/>
          <p:cNvSpPr>
            <a:spLocks noChangeArrowheads="1"/>
          </p:cNvSpPr>
          <p:nvPr/>
        </p:nvSpPr>
        <p:spPr bwMode="auto">
          <a:xfrm>
            <a:off x="2721223" y="3569842"/>
            <a:ext cx="428625" cy="35718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sp>
        <p:nvSpPr>
          <p:cNvPr id="50190" name="橢圓 13"/>
          <p:cNvSpPr>
            <a:spLocks noChangeArrowheads="1"/>
          </p:cNvSpPr>
          <p:nvPr/>
        </p:nvSpPr>
        <p:spPr bwMode="auto">
          <a:xfrm>
            <a:off x="5869732" y="3569842"/>
            <a:ext cx="428625" cy="35718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sp>
        <p:nvSpPr>
          <p:cNvPr id="50191" name="橢圓 14"/>
          <p:cNvSpPr>
            <a:spLocks noChangeArrowheads="1"/>
          </p:cNvSpPr>
          <p:nvPr/>
        </p:nvSpPr>
        <p:spPr bwMode="auto">
          <a:xfrm>
            <a:off x="2649786" y="5412209"/>
            <a:ext cx="428625" cy="35718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sp>
        <p:nvSpPr>
          <p:cNvPr id="50192" name="橢圓 15"/>
          <p:cNvSpPr>
            <a:spLocks noChangeArrowheads="1"/>
          </p:cNvSpPr>
          <p:nvPr/>
        </p:nvSpPr>
        <p:spPr bwMode="auto">
          <a:xfrm>
            <a:off x="6012607" y="5412209"/>
            <a:ext cx="428625" cy="35718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grpSp>
        <p:nvGrpSpPr>
          <p:cNvPr id="3" name="群組 2"/>
          <p:cNvGrpSpPr/>
          <p:nvPr/>
        </p:nvGrpSpPr>
        <p:grpSpPr>
          <a:xfrm>
            <a:off x="6714247" y="1866761"/>
            <a:ext cx="2336835" cy="584775"/>
            <a:chOff x="6913156" y="1866761"/>
            <a:chExt cx="2141537" cy="584775"/>
          </a:xfrm>
        </p:grpSpPr>
        <p:sp>
          <p:nvSpPr>
            <p:cNvPr id="50193" name="文字方塊 8"/>
            <p:cNvSpPr txBox="1">
              <a:spLocks noChangeArrowheads="1"/>
            </p:cNvSpPr>
            <p:nvPr/>
          </p:nvSpPr>
          <p:spPr bwMode="auto">
            <a:xfrm>
              <a:off x="6913156" y="1866761"/>
              <a:ext cx="2141537" cy="5847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600" dirty="0">
                  <a:solidFill>
                    <a:srgbClr val="0000FF"/>
                  </a:solidFill>
                </a:rPr>
                <a:t>      still corresponds to </a:t>
              </a:r>
              <a:r>
                <a:rPr lang="en-US" altLang="zh-TW" sz="1600" i="1" dirty="0">
                  <a:solidFill>
                    <a:srgbClr val="0000FF"/>
                  </a:solidFill>
                </a:rPr>
                <a:t>I</a:t>
              </a:r>
              <a:r>
                <a:rPr lang="en-US" altLang="zh-TW" sz="1600" baseline="-25000" dirty="0">
                  <a:solidFill>
                    <a:srgbClr val="0000FF"/>
                  </a:solidFill>
                </a:rPr>
                <a:t>1,2</a:t>
              </a:r>
              <a:r>
                <a:rPr lang="en-US" altLang="zh-TW" sz="1600" dirty="0">
                  <a:solidFill>
                    <a:srgbClr val="0000FF"/>
                  </a:solidFill>
                </a:rPr>
                <a:t>(</a:t>
              </a:r>
              <a:r>
                <a:rPr lang="en-US" altLang="zh-TW" sz="1600" i="1" dirty="0">
                  <a:solidFill>
                    <a:srgbClr val="0000FF"/>
                  </a:solidFill>
                </a:rPr>
                <a:t>I</a:t>
              </a:r>
              <a:r>
                <a:rPr lang="en-US" altLang="zh-TW" sz="1600" dirty="0">
                  <a:solidFill>
                    <a:srgbClr val="0000FF"/>
                  </a:solidFill>
                </a:rPr>
                <a:t>)</a:t>
              </a:r>
              <a:endParaRPr lang="zh-TW" altLang="en-US" sz="1600" dirty="0">
                <a:solidFill>
                  <a:srgbClr val="0000FF"/>
                </a:solidFill>
              </a:endParaRPr>
            </a:p>
          </p:txBody>
        </p:sp>
        <p:graphicFrame>
          <p:nvGraphicFramePr>
            <p:cNvPr id="50184" name="Object 14"/>
            <p:cNvGraphicFramePr>
              <a:graphicFrameLocks noChangeAspect="1"/>
            </p:cNvGraphicFramePr>
            <p:nvPr>
              <p:extLst>
                <p:ext uri="{D42A27DB-BD31-4B8C-83A1-F6EECF244321}">
                  <p14:modId xmlns:p14="http://schemas.microsoft.com/office/powerpoint/2010/main" val="2399754008"/>
                </p:ext>
              </p:extLst>
            </p:nvPr>
          </p:nvGraphicFramePr>
          <p:xfrm>
            <a:off x="6971853" y="1866761"/>
            <a:ext cx="315913" cy="314325"/>
          </p:xfrm>
          <a:graphic>
            <a:graphicData uri="http://schemas.openxmlformats.org/presentationml/2006/ole">
              <mc:AlternateContent xmlns:mc="http://schemas.openxmlformats.org/markup-compatibility/2006">
                <mc:Choice xmlns:v="urn:schemas-microsoft-com:vml" Requires="v">
                  <p:oleObj spid="_x0000_s164486" name="Equation" r:id="rId15" imgW="241200" imgH="241200" progId="Equation.DSMT4">
                    <p:embed/>
                  </p:oleObj>
                </mc:Choice>
                <mc:Fallback>
                  <p:oleObj name="Equation" r:id="rId15" imgW="241200" imgH="24120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1853" y="1866761"/>
                          <a:ext cx="3159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 name="群組 1"/>
          <p:cNvGrpSpPr/>
          <p:nvPr/>
        </p:nvGrpSpPr>
        <p:grpSpPr>
          <a:xfrm>
            <a:off x="6749355" y="2852936"/>
            <a:ext cx="2301727" cy="1815882"/>
            <a:chOff x="6929438" y="2708920"/>
            <a:chExt cx="2143125" cy="1815882"/>
          </a:xfrm>
        </p:grpSpPr>
        <p:sp>
          <p:nvSpPr>
            <p:cNvPr id="50194" name="文字方塊 8"/>
            <p:cNvSpPr txBox="1">
              <a:spLocks noChangeArrowheads="1"/>
            </p:cNvSpPr>
            <p:nvPr/>
          </p:nvSpPr>
          <p:spPr bwMode="auto">
            <a:xfrm>
              <a:off x="6929438" y="2708920"/>
              <a:ext cx="2143125" cy="181588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600" dirty="0">
                  <a:solidFill>
                    <a:srgbClr val="0000FF"/>
                  </a:solidFill>
                </a:rPr>
                <a:t>The corresponding element row operations for        is still to add a multiple of the row 1 to the row 3, but the multiplying scalar is from –2 to 2</a:t>
              </a:r>
              <a:endParaRPr lang="zh-TW" altLang="en-US" sz="1600" i="1" dirty="0">
                <a:solidFill>
                  <a:srgbClr val="0000FF"/>
                </a:solidFill>
              </a:endParaRPr>
            </a:p>
          </p:txBody>
        </p:sp>
        <p:graphicFrame>
          <p:nvGraphicFramePr>
            <p:cNvPr id="50185" name="Object 15"/>
            <p:cNvGraphicFramePr>
              <a:graphicFrameLocks noChangeAspect="1"/>
            </p:cNvGraphicFramePr>
            <p:nvPr>
              <p:extLst>
                <p:ext uri="{D42A27DB-BD31-4B8C-83A1-F6EECF244321}">
                  <p14:modId xmlns:p14="http://schemas.microsoft.com/office/powerpoint/2010/main" val="2529961150"/>
                </p:ext>
              </p:extLst>
            </p:nvPr>
          </p:nvGraphicFramePr>
          <p:xfrm>
            <a:off x="7286625" y="3212976"/>
            <a:ext cx="315913" cy="314325"/>
          </p:xfrm>
          <a:graphic>
            <a:graphicData uri="http://schemas.openxmlformats.org/presentationml/2006/ole">
              <mc:AlternateContent xmlns:mc="http://schemas.openxmlformats.org/markup-compatibility/2006">
                <mc:Choice xmlns:v="urn:schemas-microsoft-com:vml" Requires="v">
                  <p:oleObj spid="_x0000_s164487" name="Equation" r:id="rId17" imgW="241200" imgH="241200" progId="Equation.DSMT4">
                    <p:embed/>
                  </p:oleObj>
                </mc:Choice>
                <mc:Fallback>
                  <p:oleObj name="Equation" r:id="rId17" imgW="241200" imgH="24120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86625" y="3212976"/>
                          <a:ext cx="3159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群組 4"/>
          <p:cNvGrpSpPr/>
          <p:nvPr/>
        </p:nvGrpSpPr>
        <p:grpSpPr>
          <a:xfrm>
            <a:off x="6749355" y="4955684"/>
            <a:ext cx="2301727" cy="1569660"/>
            <a:chOff x="6948264" y="4853478"/>
            <a:chExt cx="2301727" cy="1569660"/>
          </a:xfrm>
        </p:grpSpPr>
        <p:sp>
          <p:nvSpPr>
            <p:cNvPr id="50195" name="文字方塊 8"/>
            <p:cNvSpPr txBox="1">
              <a:spLocks noChangeArrowheads="1"/>
            </p:cNvSpPr>
            <p:nvPr/>
          </p:nvSpPr>
          <p:spPr bwMode="auto">
            <a:xfrm>
              <a:off x="6948264" y="4853478"/>
              <a:ext cx="2301727"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None/>
              </a:pPr>
              <a:r>
                <a:rPr lang="en-US" altLang="zh-TW" sz="1600" dirty="0">
                  <a:solidFill>
                    <a:srgbClr val="0000FF"/>
                  </a:solidFill>
                </a:rPr>
                <a:t>The corresponding element row operations for        is still to multiply the row 3 by a nonzero constant, but the constant is from 1/2 to 2</a:t>
              </a:r>
              <a:endParaRPr lang="zh-TW" altLang="en-US" sz="1600" i="1" dirty="0">
                <a:solidFill>
                  <a:srgbClr val="FF0000"/>
                </a:solidFill>
              </a:endParaRPr>
            </a:p>
          </p:txBody>
        </p:sp>
        <p:graphicFrame>
          <p:nvGraphicFramePr>
            <p:cNvPr id="50186" name="Object 10"/>
            <p:cNvGraphicFramePr>
              <a:graphicFrameLocks noChangeAspect="1"/>
            </p:cNvGraphicFramePr>
            <p:nvPr>
              <p:extLst>
                <p:ext uri="{D42A27DB-BD31-4B8C-83A1-F6EECF244321}">
                  <p14:modId xmlns:p14="http://schemas.microsoft.com/office/powerpoint/2010/main" val="1825178000"/>
                </p:ext>
              </p:extLst>
            </p:nvPr>
          </p:nvGraphicFramePr>
          <p:xfrm>
            <a:off x="7291189" y="5373216"/>
            <a:ext cx="315913" cy="314325"/>
          </p:xfrm>
          <a:graphic>
            <a:graphicData uri="http://schemas.openxmlformats.org/presentationml/2006/ole">
              <mc:AlternateContent xmlns:mc="http://schemas.openxmlformats.org/markup-compatibility/2006">
                <mc:Choice xmlns:v="urn:schemas-microsoft-com:vml" Requires="v">
                  <p:oleObj spid="_x0000_s164488" name="Equation" r:id="rId19" imgW="241200" imgH="241200" progId="Equation.DSMT4">
                    <p:embed/>
                  </p:oleObj>
                </mc:Choice>
                <mc:Fallback>
                  <p:oleObj name="Equation" r:id="rId19" imgW="241200" imgH="24120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91189" y="5373216"/>
                          <a:ext cx="315913"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3FB2249-29C3-4527-BC4F-FD7A14B40B44}" type="slidenum">
              <a:rPr kumimoji="0" lang="en-US" altLang="zh-TW" sz="1400" smtClean="0">
                <a:solidFill>
                  <a:schemeClr val="bg2"/>
                </a:solidFill>
              </a:rPr>
              <a:pPr eaLnBrk="1" hangingPunct="1"/>
              <a:t>56</a:t>
            </a:fld>
            <a:endParaRPr kumimoji="0" lang="en-US" altLang="zh-TW" sz="1400">
              <a:solidFill>
                <a:schemeClr val="bg2"/>
              </a:solidFill>
            </a:endParaRPr>
          </a:p>
        </p:txBody>
      </p:sp>
      <p:sp>
        <p:nvSpPr>
          <p:cNvPr id="51209" name="Rectangle 5"/>
          <p:cNvSpPr>
            <a:spLocks noChangeArrowheads="1"/>
          </p:cNvSpPr>
          <p:nvPr/>
        </p:nvSpPr>
        <p:spPr bwMode="auto">
          <a:xfrm>
            <a:off x="1331913" y="2628900"/>
            <a:ext cx="160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spAutoFit/>
          </a:bodyPr>
          <a:lstStyle/>
          <a:p>
            <a:endParaRPr lang="zh-TW" altLang="en-US"/>
          </a:p>
        </p:txBody>
      </p:sp>
      <p:sp>
        <p:nvSpPr>
          <p:cNvPr id="51210" name="Rectangle 18"/>
          <p:cNvSpPr>
            <a:spLocks noChangeArrowheads="1"/>
          </p:cNvSpPr>
          <p:nvPr/>
        </p:nvSpPr>
        <p:spPr bwMode="auto">
          <a:xfrm>
            <a:off x="179388" y="22860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dirty="0" err="1">
                <a:ea typeface="標楷體" pitchFamily="65" charset="-120"/>
              </a:rPr>
              <a:t>Pf</a:t>
            </a:r>
            <a:r>
              <a:rPr lang="en-US" altLang="zh-TW" dirty="0">
                <a:ea typeface="標楷體" pitchFamily="65" charset="-120"/>
              </a:rPr>
              <a:t>:</a:t>
            </a:r>
            <a:r>
              <a:rPr lang="en-US" altLang="zh-TW" dirty="0">
                <a:solidFill>
                  <a:schemeClr val="tx1"/>
                </a:solidFill>
                <a:latin typeface="標楷體" pitchFamily="65" charset="-120"/>
                <a:ea typeface="標楷體" pitchFamily="65" charset="-120"/>
              </a:rPr>
              <a:t> </a:t>
            </a:r>
          </a:p>
        </p:txBody>
      </p:sp>
      <p:sp>
        <p:nvSpPr>
          <p:cNvPr id="51211" name="Rectangle 19"/>
          <p:cNvSpPr>
            <a:spLocks noChangeArrowheads="1"/>
          </p:cNvSpPr>
          <p:nvPr/>
        </p:nvSpPr>
        <p:spPr bwMode="auto">
          <a:xfrm>
            <a:off x="500063" y="2584169"/>
            <a:ext cx="8248650" cy="19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t">
            <a:spAutoFit/>
          </a:bodyPr>
          <a:lstStyle/>
          <a:p>
            <a:pPr marL="476250" indent="-476250">
              <a:lnSpc>
                <a:spcPct val="110000"/>
              </a:lnSpc>
              <a:spcBef>
                <a:spcPct val="0"/>
              </a:spcBef>
              <a:buSzTx/>
              <a:buFont typeface="Wingdings" pitchFamily="2" charset="2"/>
              <a:buNone/>
            </a:pPr>
            <a:r>
              <a:rPr lang="en-US" altLang="zh-TW" dirty="0">
                <a:solidFill>
                  <a:schemeClr val="tx1"/>
                </a:solidFill>
                <a:ea typeface="標楷體" pitchFamily="65" charset="-120"/>
              </a:rPr>
              <a:t>	Assume that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the product of elementary matrices</a:t>
            </a:r>
            <a:endParaRPr lang="zh-TW" altLang="en-US" dirty="0">
              <a:solidFill>
                <a:schemeClr val="tx1"/>
              </a:solidFill>
              <a:ea typeface="標楷體" pitchFamily="65" charset="-120"/>
            </a:endParaRPr>
          </a:p>
          <a:p>
            <a:pPr marL="476250" indent="-476250">
              <a:lnSpc>
                <a:spcPct val="110000"/>
              </a:lnSpc>
              <a:spcBef>
                <a:spcPct val="0"/>
              </a:spcBef>
              <a:buSzTx/>
              <a:buFontTx/>
              <a:buNone/>
            </a:pPr>
            <a:r>
              <a:rPr lang="zh-TW" altLang="en-US" dirty="0">
                <a:solidFill>
                  <a:schemeClr val="tx1"/>
                </a:solidFill>
              </a:rPr>
              <a:t>       </a:t>
            </a:r>
            <a:r>
              <a:rPr lang="en-US" altLang="zh-TW" dirty="0">
                <a:solidFill>
                  <a:schemeClr val="tx1"/>
                </a:solidFill>
              </a:rPr>
              <a:t>1. Every elementary matrix is invertible </a:t>
            </a:r>
            <a:r>
              <a:rPr lang="en-US" altLang="zh-TW" sz="1400" dirty="0">
                <a:solidFill>
                  <a:srgbClr val="0000FF"/>
                </a:solidFill>
                <a:ea typeface="標楷體" pitchFamily="65" charset="-120"/>
              </a:rPr>
              <a:t>(</a:t>
            </a:r>
            <a:r>
              <a:rPr lang="en-US" altLang="zh-TW" sz="1400" dirty="0" err="1">
                <a:solidFill>
                  <a:srgbClr val="0000FF"/>
                </a:solidFill>
                <a:ea typeface="標楷體" pitchFamily="65" charset="-120"/>
              </a:rPr>
              <a:t>Thm</a:t>
            </a:r>
            <a:r>
              <a:rPr lang="en-US" altLang="zh-TW" sz="1400" dirty="0">
                <a:solidFill>
                  <a:srgbClr val="0000FF"/>
                </a:solidFill>
                <a:ea typeface="標楷體" pitchFamily="65" charset="-120"/>
              </a:rPr>
              <a:t>. 2.13 on Slide 2.53)</a:t>
            </a:r>
            <a:endParaRPr lang="en-US" altLang="zh-TW" sz="1400" dirty="0">
              <a:solidFill>
                <a:srgbClr val="0000FF"/>
              </a:solidFill>
            </a:endParaRPr>
          </a:p>
          <a:p>
            <a:pPr marL="895350" indent="-895350">
              <a:lnSpc>
                <a:spcPct val="110000"/>
              </a:lnSpc>
              <a:spcBef>
                <a:spcPct val="0"/>
              </a:spcBef>
              <a:buSzTx/>
              <a:buFontTx/>
              <a:buNone/>
            </a:pPr>
            <a:r>
              <a:rPr lang="en-US" altLang="zh-TW" dirty="0">
                <a:solidFill>
                  <a:schemeClr val="tx1"/>
                </a:solidFill>
              </a:rPr>
              <a:t>       2. The product of invertible matrices is invertible </a:t>
            </a:r>
            <a:r>
              <a:rPr lang="en-US" altLang="zh-TW" sz="1400" dirty="0">
                <a:solidFill>
                  <a:srgbClr val="0000FF"/>
                </a:solidFill>
                <a:ea typeface="標楷體" pitchFamily="65" charset="-120"/>
              </a:rPr>
              <a:t>(</a:t>
            </a:r>
            <a:r>
              <a:rPr lang="en-US" altLang="zh-TW" sz="1400" dirty="0" err="1">
                <a:solidFill>
                  <a:srgbClr val="0000FF"/>
                </a:solidFill>
                <a:ea typeface="標楷體" pitchFamily="65" charset="-120"/>
              </a:rPr>
              <a:t>Thm</a:t>
            </a:r>
            <a:r>
              <a:rPr lang="en-US" altLang="zh-TW" sz="1400" dirty="0">
                <a:solidFill>
                  <a:srgbClr val="0000FF"/>
                </a:solidFill>
                <a:ea typeface="標楷體" pitchFamily="65" charset="-120"/>
              </a:rPr>
              <a:t>. 2.9 on Slide 2.43)</a:t>
            </a:r>
          </a:p>
          <a:p>
            <a:pPr marL="476250" indent="-476250">
              <a:lnSpc>
                <a:spcPct val="110000"/>
              </a:lnSpc>
              <a:spcBef>
                <a:spcPct val="0"/>
              </a:spcBef>
              <a:buSzTx/>
              <a:buFontTx/>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Thus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invertible</a:t>
            </a:r>
            <a:endParaRPr lang="zh-TW" altLang="en-US" dirty="0">
              <a:solidFill>
                <a:schemeClr val="tx1"/>
              </a:solidFill>
              <a:ea typeface="標楷體" pitchFamily="65" charset="-120"/>
            </a:endParaRPr>
          </a:p>
        </p:txBody>
      </p:sp>
      <p:sp>
        <p:nvSpPr>
          <p:cNvPr id="51212" name="Rectangle 21"/>
          <p:cNvSpPr>
            <a:spLocks noChangeArrowheads="1"/>
          </p:cNvSpPr>
          <p:nvPr/>
        </p:nvSpPr>
        <p:spPr bwMode="auto">
          <a:xfrm>
            <a:off x="611188" y="4535740"/>
            <a:ext cx="853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ctr">
            <a:spAutoFit/>
          </a:bodyPr>
          <a:lstStyle/>
          <a:p>
            <a:pPr marL="363538">
              <a:spcBef>
                <a:spcPct val="0"/>
              </a:spcBef>
              <a:buSzTx/>
              <a:buFontTx/>
              <a:buNone/>
            </a:pPr>
            <a:r>
              <a:rPr lang="en-US" altLang="zh-TW" dirty="0">
                <a:solidFill>
                  <a:schemeClr val="tx1"/>
                </a:solidFill>
                <a:ea typeface="標楷體" pitchFamily="65" charset="-120"/>
              </a:rPr>
              <a:t>If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invertible</a:t>
            </a:r>
            <a:r>
              <a:rPr lang="en-US" altLang="zh-TW" i="1" dirty="0">
                <a:solidFill>
                  <a:schemeClr val="tx1"/>
                </a:solidFill>
                <a:ea typeface="標楷體" pitchFamily="65" charset="-120"/>
              </a:rPr>
              <a:t>,</a:t>
            </a:r>
            <a:r>
              <a:rPr lang="zh-TW" altLang="en-US" dirty="0">
                <a:solidFill>
                  <a:schemeClr val="tx1"/>
                </a:solidFill>
                <a:ea typeface="標楷體" pitchFamily="65" charset="-120"/>
              </a:rPr>
              <a:t>             </a:t>
            </a:r>
            <a:r>
              <a:rPr lang="en-US" altLang="zh-TW" dirty="0">
                <a:solidFill>
                  <a:schemeClr val="tx1"/>
                </a:solidFill>
                <a:ea typeface="標楷體" pitchFamily="65" charset="-120"/>
              </a:rPr>
              <a:t>has only one solution </a:t>
            </a:r>
            <a:r>
              <a:rPr lang="en-US" altLang="zh-TW" sz="1400" dirty="0">
                <a:solidFill>
                  <a:srgbClr val="0000FF"/>
                </a:solidFill>
                <a:ea typeface="標楷體" pitchFamily="65" charset="-120"/>
              </a:rPr>
              <a:t>(</a:t>
            </a:r>
            <a:r>
              <a:rPr lang="en-US" altLang="zh-TW" sz="1400" dirty="0" err="1">
                <a:solidFill>
                  <a:srgbClr val="0000FF"/>
                </a:solidFill>
                <a:ea typeface="標楷體" pitchFamily="65" charset="-120"/>
              </a:rPr>
              <a:t>Thm</a:t>
            </a:r>
            <a:r>
              <a:rPr lang="en-US" altLang="zh-TW" sz="1400" dirty="0">
                <a:solidFill>
                  <a:srgbClr val="0000FF"/>
                </a:solidFill>
                <a:ea typeface="標楷體" pitchFamily="65" charset="-120"/>
              </a:rPr>
              <a:t>. 2.11 on Slide 2.45)</a:t>
            </a:r>
            <a:r>
              <a:rPr lang="en-US" altLang="zh-TW" dirty="0">
                <a:solidFill>
                  <a:schemeClr val="tx1"/>
                </a:solidFill>
                <a:ea typeface="標楷體" pitchFamily="65" charset="-120"/>
              </a:rPr>
              <a:t>, and this solution must be the trivial solution </a:t>
            </a:r>
            <a:r>
              <a:rPr lang="en-US" altLang="zh-TW" sz="1400" dirty="0">
                <a:solidFill>
                  <a:srgbClr val="0000FF"/>
                </a:solidFill>
                <a:ea typeface="標楷體" pitchFamily="65" charset="-120"/>
              </a:rPr>
              <a:t>(</a:t>
            </a:r>
            <a:r>
              <a:rPr lang="en-US" altLang="zh-TW" sz="1400" dirty="0" err="1">
                <a:solidFill>
                  <a:srgbClr val="0000FF"/>
                </a:solidFill>
                <a:ea typeface="標楷體" pitchFamily="65" charset="-120"/>
              </a:rPr>
              <a:t>Thm</a:t>
            </a:r>
            <a:r>
              <a:rPr lang="en-US" altLang="zh-TW" sz="1400" dirty="0">
                <a:solidFill>
                  <a:srgbClr val="0000FF"/>
                </a:solidFill>
                <a:ea typeface="標楷體" pitchFamily="65" charset="-120"/>
              </a:rPr>
              <a:t>. 1.1 on Slide 1.35)</a:t>
            </a:r>
            <a:r>
              <a:rPr lang="en-US" altLang="zh-TW" dirty="0">
                <a:solidFill>
                  <a:schemeClr val="tx1"/>
                </a:solidFill>
                <a:ea typeface="標楷體" pitchFamily="65" charset="-120"/>
              </a:rPr>
              <a:t>.</a:t>
            </a:r>
          </a:p>
        </p:txBody>
      </p:sp>
      <p:graphicFrame>
        <p:nvGraphicFramePr>
          <p:cNvPr id="51202" name="Object 22"/>
          <p:cNvGraphicFramePr>
            <a:graphicFrameLocks noChangeAspect="1"/>
          </p:cNvGraphicFramePr>
          <p:nvPr>
            <p:extLst>
              <p:ext uri="{D42A27DB-BD31-4B8C-83A1-F6EECF244321}">
                <p14:modId xmlns:p14="http://schemas.microsoft.com/office/powerpoint/2010/main" val="3100124673"/>
              </p:ext>
            </p:extLst>
          </p:nvPr>
        </p:nvGraphicFramePr>
        <p:xfrm>
          <a:off x="3141663" y="4605163"/>
          <a:ext cx="931862" cy="355600"/>
        </p:xfrm>
        <a:graphic>
          <a:graphicData uri="http://schemas.openxmlformats.org/presentationml/2006/ole">
            <mc:AlternateContent xmlns:mc="http://schemas.openxmlformats.org/markup-compatibility/2006">
              <mc:Choice xmlns:v="urn:schemas-microsoft-com:vml" Requires="v">
                <p:oleObj spid="_x0000_s190546" name="Equation" r:id="rId3" imgW="457200" imgH="177480" progId="Equation.DSMT4">
                  <p:embed/>
                </p:oleObj>
              </mc:Choice>
              <mc:Fallback>
                <p:oleObj name="Equation" r:id="rId3" imgW="457200" imgH="17748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4605163"/>
                        <a:ext cx="9318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24"/>
          <p:cNvGraphicFramePr>
            <a:graphicFrameLocks noChangeAspect="1"/>
          </p:cNvGraphicFramePr>
          <p:nvPr>
            <p:extLst>
              <p:ext uri="{D42A27DB-BD31-4B8C-83A1-F6EECF244321}">
                <p14:modId xmlns:p14="http://schemas.microsoft.com/office/powerpoint/2010/main" val="758511563"/>
              </p:ext>
            </p:extLst>
          </p:nvPr>
        </p:nvGraphicFramePr>
        <p:xfrm>
          <a:off x="1392238" y="5421138"/>
          <a:ext cx="3049587" cy="508000"/>
        </p:xfrm>
        <a:graphic>
          <a:graphicData uri="http://schemas.openxmlformats.org/presentationml/2006/ole">
            <mc:AlternateContent xmlns:mc="http://schemas.openxmlformats.org/markup-compatibility/2006">
              <mc:Choice xmlns:v="urn:schemas-microsoft-com:vml" Requires="v">
                <p:oleObj spid="_x0000_s190547" name="Equation" r:id="rId5" imgW="1485720" imgH="253800" progId="Equation.DSMT4">
                  <p:embed/>
                </p:oleObj>
              </mc:Choice>
              <mc:Fallback>
                <p:oleObj name="Equation" r:id="rId5" imgW="1485720" imgH="2538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238" y="5421138"/>
                        <a:ext cx="304958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28"/>
          <p:cNvGraphicFramePr>
            <a:graphicFrameLocks noChangeAspect="1"/>
          </p:cNvGraphicFramePr>
          <p:nvPr>
            <p:extLst>
              <p:ext uri="{D42A27DB-BD31-4B8C-83A1-F6EECF244321}">
                <p14:modId xmlns:p14="http://schemas.microsoft.com/office/powerpoint/2010/main" val="1476512865"/>
              </p:ext>
            </p:extLst>
          </p:nvPr>
        </p:nvGraphicFramePr>
        <p:xfrm>
          <a:off x="4429125" y="5429076"/>
          <a:ext cx="2765425" cy="457200"/>
        </p:xfrm>
        <a:graphic>
          <a:graphicData uri="http://schemas.openxmlformats.org/presentationml/2006/ole">
            <mc:AlternateContent xmlns:mc="http://schemas.openxmlformats.org/markup-compatibility/2006">
              <mc:Choice xmlns:v="urn:schemas-microsoft-com:vml" Requires="v">
                <p:oleObj spid="_x0000_s190548" name="Equation" r:id="rId7" imgW="1358640" imgH="228600" progId="Equation.DSMT4">
                  <p:embed/>
                </p:oleObj>
              </mc:Choice>
              <mc:Fallback>
                <p:oleObj name="Equation" r:id="rId7" imgW="1358640" imgH="228600" progId="Equation.DSMT4">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125" y="5429076"/>
                        <a:ext cx="2765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30"/>
          <p:cNvGraphicFramePr>
            <a:graphicFrameLocks noChangeAspect="1"/>
          </p:cNvGraphicFramePr>
          <p:nvPr>
            <p:extLst>
              <p:ext uri="{D42A27DB-BD31-4B8C-83A1-F6EECF244321}">
                <p14:modId xmlns:p14="http://schemas.microsoft.com/office/powerpoint/2010/main" val="1761143805"/>
              </p:ext>
            </p:extLst>
          </p:nvPr>
        </p:nvGraphicFramePr>
        <p:xfrm>
          <a:off x="1428750" y="5857701"/>
          <a:ext cx="4972050" cy="485775"/>
        </p:xfrm>
        <a:graphic>
          <a:graphicData uri="http://schemas.openxmlformats.org/presentationml/2006/ole">
            <mc:AlternateContent xmlns:mc="http://schemas.openxmlformats.org/markup-compatibility/2006">
              <mc:Choice xmlns:v="urn:schemas-microsoft-com:vml" Requires="v">
                <p:oleObj spid="_x0000_s190549" name="Equation" r:id="rId9" imgW="2501640" imgH="241200" progId="Equation.DSMT4">
                  <p:embed/>
                </p:oleObj>
              </mc:Choice>
              <mc:Fallback>
                <p:oleObj name="Equation" r:id="rId9" imgW="2501640" imgH="241200" progId="Equation.DSMT4">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0" y="5857701"/>
                        <a:ext cx="49720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32"/>
          <p:cNvSpPr>
            <a:spLocks noChangeArrowheads="1"/>
          </p:cNvSpPr>
          <p:nvPr/>
        </p:nvSpPr>
        <p:spPr bwMode="auto">
          <a:xfrm>
            <a:off x="857250" y="6356176"/>
            <a:ext cx="772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nchor="ctr">
            <a:spAutoFit/>
          </a:bodyPr>
          <a:lstStyle/>
          <a:p>
            <a:pPr algn="ctr">
              <a:buFont typeface="Wingdings" pitchFamily="2" charset="2"/>
              <a:buNone/>
            </a:pPr>
            <a:r>
              <a:rPr lang="en-US" altLang="zh-TW">
                <a:solidFill>
                  <a:schemeClr val="tx1"/>
                </a:solidFill>
                <a:ea typeface="標楷體" pitchFamily="65" charset="-120"/>
              </a:rPr>
              <a:t>Thus </a:t>
            </a:r>
            <a:r>
              <a:rPr lang="en-US" altLang="zh-TW" i="1">
                <a:solidFill>
                  <a:schemeClr val="tx1"/>
                </a:solidFill>
                <a:ea typeface="標楷體" pitchFamily="65" charset="-120"/>
              </a:rPr>
              <a:t>A </a:t>
            </a:r>
            <a:r>
              <a:rPr lang="en-US" altLang="zh-TW">
                <a:solidFill>
                  <a:schemeClr val="tx1"/>
                </a:solidFill>
              </a:rPr>
              <a:t>can be written as the product of elementary matrices</a:t>
            </a:r>
            <a:endParaRPr lang="zh-TW" altLang="en-US">
              <a:solidFill>
                <a:schemeClr val="tx1"/>
              </a:solidFill>
              <a:ea typeface="標楷體" pitchFamily="65" charset="-120"/>
            </a:endParaRPr>
          </a:p>
        </p:txBody>
      </p:sp>
      <p:sp>
        <p:nvSpPr>
          <p:cNvPr id="51214" name="Text Box 58"/>
          <p:cNvSpPr txBox="1">
            <a:spLocks noChangeArrowheads="1"/>
          </p:cNvSpPr>
          <p:nvPr/>
        </p:nvSpPr>
        <p:spPr bwMode="auto">
          <a:xfrm>
            <a:off x="381000" y="692150"/>
            <a:ext cx="85836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140000"/>
              </a:lnSpc>
              <a:spcBef>
                <a:spcPct val="0"/>
              </a:spcBef>
              <a:buClr>
                <a:schemeClr val="tx1"/>
              </a:buClr>
              <a:buSzPct val="40000"/>
            </a:pPr>
            <a:r>
              <a:rPr lang="zh-TW" altLang="en-US" dirty="0">
                <a:ea typeface="標楷體" pitchFamily="65" charset="-120"/>
              </a:rPr>
              <a:t> </a:t>
            </a:r>
            <a:r>
              <a:rPr lang="en-US" altLang="zh-TW" dirty="0">
                <a:ea typeface="標楷體" pitchFamily="65" charset="-120"/>
              </a:rPr>
              <a:t>Theorem 2.14: A property of invertible matrices</a:t>
            </a:r>
            <a:endParaRPr lang="zh-TW" altLang="en-US" dirty="0">
              <a:ea typeface="標楷體" pitchFamily="65" charset="-120"/>
            </a:endParaRPr>
          </a:p>
          <a:p>
            <a:pPr eaLnBrk="1" hangingPunct="1">
              <a:lnSpc>
                <a:spcPct val="110000"/>
              </a:lnSpc>
              <a:spcBef>
                <a:spcPct val="0"/>
              </a:spcBef>
              <a:buClr>
                <a:schemeClr val="tx1"/>
              </a:buClr>
              <a:buSzPct val="40000"/>
              <a:buFont typeface="Wingdings" pitchFamily="2" charset="2"/>
              <a:buNone/>
            </a:pPr>
            <a:r>
              <a:rPr lang="zh-TW" altLang="en-US" dirty="0">
                <a:solidFill>
                  <a:schemeClr val="tx1"/>
                </a:solidFill>
                <a:ea typeface="標楷體" pitchFamily="65" charset="-120"/>
              </a:rPr>
              <a:t>      </a:t>
            </a:r>
            <a:r>
              <a:rPr lang="en-US" altLang="zh-TW" dirty="0">
                <a:solidFill>
                  <a:schemeClr val="tx1"/>
                </a:solidFill>
                <a:ea typeface="標楷體" pitchFamily="65" charset="-120"/>
              </a:rPr>
              <a:t>A square matrix </a:t>
            </a:r>
            <a:r>
              <a:rPr lang="en-US" altLang="zh-TW" i="1" dirty="0">
                <a:solidFill>
                  <a:schemeClr val="tx1"/>
                </a:solidFill>
                <a:ea typeface="標楷體" pitchFamily="65" charset="-120"/>
              </a:rPr>
              <a:t>A</a:t>
            </a:r>
            <a:r>
              <a:rPr lang="en-US" altLang="zh-TW" dirty="0">
                <a:solidFill>
                  <a:schemeClr val="tx1"/>
                </a:solidFill>
                <a:ea typeface="標楷體" pitchFamily="65" charset="-120"/>
              </a:rPr>
              <a:t> is invertible if and only if it can be written as</a:t>
            </a:r>
          </a:p>
          <a:p>
            <a:pPr eaLnBrk="1" hangingPunct="1">
              <a:lnSpc>
                <a:spcPct val="110000"/>
              </a:lnSpc>
              <a:spcBef>
                <a:spcPct val="0"/>
              </a:spcBef>
              <a:buClr>
                <a:schemeClr val="tx1"/>
              </a:buClr>
              <a:buSzPct val="40000"/>
              <a:buFont typeface="Wingdings" pitchFamily="2" charset="2"/>
              <a:buNone/>
            </a:pPr>
            <a:r>
              <a:rPr lang="en-US" altLang="zh-TW" dirty="0">
                <a:solidFill>
                  <a:schemeClr val="tx1"/>
                </a:solidFill>
                <a:ea typeface="標楷體" pitchFamily="65" charset="-120"/>
              </a:rPr>
              <a:t>      the product of elementary matrices </a:t>
            </a:r>
            <a:r>
              <a:rPr lang="en-US" altLang="zh-TW" dirty="0">
                <a:solidFill>
                  <a:srgbClr val="0000FF"/>
                </a:solidFill>
                <a:ea typeface="標楷體" pitchFamily="65" charset="-120"/>
              </a:rPr>
              <a:t>(we can further obtain that an</a:t>
            </a:r>
          </a:p>
          <a:p>
            <a:pPr eaLnBrk="1" hangingPunct="1">
              <a:lnSpc>
                <a:spcPct val="110000"/>
              </a:lnSpc>
              <a:spcBef>
                <a:spcPct val="0"/>
              </a:spcBef>
              <a:buClr>
                <a:schemeClr val="tx1"/>
              </a:buClr>
              <a:buSzPct val="40000"/>
              <a:buFont typeface="Wingdings" pitchFamily="2" charset="2"/>
              <a:buNone/>
            </a:pPr>
            <a:r>
              <a:rPr lang="en-US" altLang="zh-TW" dirty="0">
                <a:solidFill>
                  <a:srgbClr val="0000FF"/>
                </a:solidFill>
                <a:ea typeface="標楷體" pitchFamily="65" charset="-120"/>
              </a:rPr>
              <a:t>      invertible matrix is row-equivalent to the identity matrix)</a:t>
            </a:r>
          </a:p>
        </p:txBody>
      </p:sp>
      <p:graphicFrame>
        <p:nvGraphicFramePr>
          <p:cNvPr id="51206" name="Object 13"/>
          <p:cNvGraphicFramePr>
            <a:graphicFrameLocks noChangeAspect="1"/>
          </p:cNvGraphicFramePr>
          <p:nvPr>
            <p:extLst>
              <p:ext uri="{D42A27DB-BD31-4B8C-83A1-F6EECF244321}">
                <p14:modId xmlns:p14="http://schemas.microsoft.com/office/powerpoint/2010/main" val="1919678696"/>
              </p:ext>
            </p:extLst>
          </p:nvPr>
        </p:nvGraphicFramePr>
        <p:xfrm>
          <a:off x="428625" y="4571826"/>
          <a:ext cx="611188" cy="407987"/>
        </p:xfrm>
        <a:graphic>
          <a:graphicData uri="http://schemas.openxmlformats.org/presentationml/2006/ole">
            <mc:AlternateContent xmlns:mc="http://schemas.openxmlformats.org/markup-compatibility/2006">
              <mc:Choice xmlns:v="urn:schemas-microsoft-com:vml" Requires="v">
                <p:oleObj spid="_x0000_s190550" name="Equation" r:id="rId11" imgW="304560" imgH="203040" progId="Equation.DSMT4">
                  <p:embed/>
                </p:oleObj>
              </mc:Choice>
              <mc:Fallback>
                <p:oleObj name="Equation" r:id="rId11" imgW="304560" imgH="20304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5" y="4571826"/>
                        <a:ext cx="61118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428625" y="2643188"/>
          <a:ext cx="611188" cy="407987"/>
        </p:xfrm>
        <a:graphic>
          <a:graphicData uri="http://schemas.openxmlformats.org/presentationml/2006/ole">
            <mc:AlternateContent xmlns:mc="http://schemas.openxmlformats.org/markup-compatibility/2006">
              <mc:Choice xmlns:v="urn:schemas-microsoft-com:vml" Requires="v">
                <p:oleObj spid="_x0000_s190551" name="Equation" r:id="rId13" imgW="304560" imgH="203040" progId="Equation.DSMT4">
                  <p:embed/>
                </p:oleObj>
              </mc:Choice>
              <mc:Fallback>
                <p:oleObj name="Equation" r:id="rId13" imgW="304560" imgH="20304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2643188"/>
                        <a:ext cx="61118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5" name="文字方塊 8"/>
          <p:cNvSpPr txBox="1">
            <a:spLocks noChangeArrowheads="1"/>
          </p:cNvSpPr>
          <p:nvPr/>
        </p:nvSpPr>
        <p:spPr bwMode="auto">
          <a:xfrm>
            <a:off x="7143750" y="5464001"/>
            <a:ext cx="18573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marL="174625" indent="-174625" eaLnBrk="1" hangingPunct="1">
              <a:lnSpc>
                <a:spcPct val="110000"/>
              </a:lnSpc>
              <a:spcBef>
                <a:spcPct val="0"/>
              </a:spcBef>
              <a:buClr>
                <a:schemeClr val="tx1"/>
              </a:buClr>
              <a:buSzPct val="40000"/>
              <a:buFont typeface="Wingdings" pitchFamily="2" charset="2"/>
              <a:buNone/>
            </a:pPr>
            <a:r>
              <a:rPr lang="en-US" altLang="zh-TW" sz="1400" dirty="0">
                <a:solidFill>
                  <a:srgbClr val="0000FF"/>
                </a:solidFill>
                <a:sym typeface="Symbol" pitchFamily="18" charset="2"/>
              </a:rPr>
              <a:t> </a:t>
            </a:r>
            <a:r>
              <a:rPr lang="en-US" altLang="zh-TW" sz="1400" dirty="0">
                <a:solidFill>
                  <a:srgbClr val="0000FF"/>
                </a:solidFill>
                <a:ea typeface="標楷體" pitchFamily="65" charset="-120"/>
              </a:rPr>
              <a:t>An invertible matrix is row-equivalent to the identity matrix</a:t>
            </a:r>
            <a:r>
              <a:rPr lang="en-US" altLang="zh-TW" sz="1400" dirty="0">
                <a:solidFill>
                  <a:srgbClr val="0000FF"/>
                </a:solidFill>
                <a:sym typeface="Symbol" pitchFamily="18" charset="2"/>
              </a:rPr>
              <a:t> </a:t>
            </a:r>
            <a:endParaRPr lang="zh-TW" altLang="en-US" sz="1400" dirty="0">
              <a:solidFill>
                <a:srgbClr val="0000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093F57F1-130E-4159-9EE0-8F31DB1E4674}" type="slidenum">
              <a:rPr kumimoji="0" lang="en-US" altLang="zh-TW" sz="1400" smtClean="0">
                <a:solidFill>
                  <a:schemeClr val="bg2"/>
                </a:solidFill>
              </a:rPr>
              <a:pPr eaLnBrk="1" hangingPunct="1"/>
              <a:t>57</a:t>
            </a:fld>
            <a:endParaRPr kumimoji="0" lang="en-US" altLang="zh-TW" sz="1400">
              <a:solidFill>
                <a:schemeClr val="bg2"/>
              </a:solidFill>
            </a:endParaRPr>
          </a:p>
        </p:txBody>
      </p:sp>
      <p:graphicFrame>
        <p:nvGraphicFramePr>
          <p:cNvPr id="52226" name="Object 4"/>
          <p:cNvGraphicFramePr>
            <a:graphicFrameLocks noChangeAspect="1"/>
          </p:cNvGraphicFramePr>
          <p:nvPr/>
        </p:nvGraphicFramePr>
        <p:xfrm>
          <a:off x="3357563" y="1928813"/>
          <a:ext cx="1771650" cy="831850"/>
        </p:xfrm>
        <a:graphic>
          <a:graphicData uri="http://schemas.openxmlformats.org/presentationml/2006/ole">
            <mc:AlternateContent xmlns:mc="http://schemas.openxmlformats.org/markup-compatibility/2006">
              <mc:Choice xmlns:v="urn:schemas-microsoft-com:vml" Requires="v">
                <p:oleObj spid="_x0000_s134697" name="方程式" r:id="rId3" imgW="1777680" imgH="838080" progId="Equation.3">
                  <p:embed/>
                </p:oleObj>
              </mc:Choice>
              <mc:Fallback>
                <p:oleObj name="方程式" r:id="rId3" imgW="1777680" imgH="838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1928813"/>
                        <a:ext cx="17716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Rectangle 6"/>
          <p:cNvSpPr>
            <a:spLocks noChangeArrowheads="1"/>
          </p:cNvSpPr>
          <p:nvPr/>
        </p:nvSpPr>
        <p:spPr bwMode="auto">
          <a:xfrm>
            <a:off x="609600" y="27432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a:ea typeface="標楷體" pitchFamily="65" charset="-120"/>
              </a:rPr>
              <a:t>Sol:</a:t>
            </a:r>
          </a:p>
        </p:txBody>
      </p:sp>
      <p:graphicFrame>
        <p:nvGraphicFramePr>
          <p:cNvPr id="52227" name="Object 7"/>
          <p:cNvGraphicFramePr>
            <a:graphicFrameLocks noChangeAspect="1"/>
          </p:cNvGraphicFramePr>
          <p:nvPr/>
        </p:nvGraphicFramePr>
        <p:xfrm>
          <a:off x="1276350" y="3284538"/>
          <a:ext cx="5959475" cy="2022475"/>
        </p:xfrm>
        <a:graphic>
          <a:graphicData uri="http://schemas.openxmlformats.org/presentationml/2006/ole">
            <mc:AlternateContent xmlns:mc="http://schemas.openxmlformats.org/markup-compatibility/2006">
              <mc:Choice xmlns:v="urn:schemas-microsoft-com:vml" Requires="v">
                <p:oleObj spid="_x0000_s134698" name="Equation" r:id="rId5" imgW="2844720" imgH="965160" progId="Equation.DSMT4">
                  <p:embed/>
                </p:oleObj>
              </mc:Choice>
              <mc:Fallback>
                <p:oleObj name="Equation" r:id="rId5" imgW="2844720" imgH="96516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3284538"/>
                        <a:ext cx="5959475" cy="202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8" name="Object 8"/>
          <p:cNvGraphicFramePr>
            <a:graphicFrameLocks noChangeAspect="1"/>
          </p:cNvGraphicFramePr>
          <p:nvPr/>
        </p:nvGraphicFramePr>
        <p:xfrm>
          <a:off x="1258888" y="5445125"/>
          <a:ext cx="4405312" cy="712788"/>
        </p:xfrm>
        <a:graphic>
          <a:graphicData uri="http://schemas.openxmlformats.org/presentationml/2006/ole">
            <mc:AlternateContent xmlns:mc="http://schemas.openxmlformats.org/markup-compatibility/2006">
              <mc:Choice xmlns:v="urn:schemas-microsoft-com:vml" Requires="v">
                <p:oleObj spid="_x0000_s134699" name="Equation" r:id="rId7" imgW="2197080" imgH="355320" progId="Equation.DSMT4">
                  <p:embed/>
                </p:oleObj>
              </mc:Choice>
              <mc:Fallback>
                <p:oleObj name="Equation" r:id="rId7" imgW="2197080" imgH="35532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5445125"/>
                        <a:ext cx="4405312"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1" name="Text Box 10"/>
          <p:cNvSpPr txBox="1">
            <a:spLocks noChangeArrowheads="1"/>
          </p:cNvSpPr>
          <p:nvPr/>
        </p:nvSpPr>
        <p:spPr bwMode="auto">
          <a:xfrm>
            <a:off x="381000" y="914400"/>
            <a:ext cx="84391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Ex 4</a:t>
            </a:r>
            <a:r>
              <a:rPr lang="en-US" altLang="zh-TW"/>
              <a:t>:</a:t>
            </a:r>
          </a:p>
          <a:p>
            <a:pPr eaLnBrk="1" hangingPunct="1">
              <a:lnSpc>
                <a:spcPct val="80000"/>
              </a:lnSpc>
              <a:buClr>
                <a:schemeClr val="tx1"/>
              </a:buClr>
              <a:buSzPct val="40000"/>
              <a:buFont typeface="Wingdings" pitchFamily="2" charset="2"/>
              <a:buNone/>
            </a:pPr>
            <a:r>
              <a:rPr lang="zh-TW" altLang="en-US">
                <a:solidFill>
                  <a:schemeClr val="tx1"/>
                </a:solidFill>
                <a:ea typeface="標楷體" pitchFamily="65" charset="-120"/>
              </a:rPr>
              <a:t>      </a:t>
            </a:r>
            <a:r>
              <a:rPr lang="en-US" altLang="zh-TW">
                <a:solidFill>
                  <a:schemeClr val="tx1"/>
                </a:solidFill>
                <a:ea typeface="標楷體" pitchFamily="65" charset="-120"/>
              </a:rPr>
              <a:t>Find a sequence of elementary matrices whose product 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BAE74654-7621-43C3-9FC2-95EFD72D8F60}" type="slidenum">
              <a:rPr kumimoji="0" lang="en-US" altLang="zh-TW" sz="1400" smtClean="0">
                <a:solidFill>
                  <a:schemeClr val="bg2"/>
                </a:solidFill>
              </a:rPr>
              <a:pPr eaLnBrk="1" hangingPunct="1"/>
              <a:t>58</a:t>
            </a:fld>
            <a:endParaRPr kumimoji="0" lang="en-US" altLang="zh-TW" sz="1400">
              <a:solidFill>
                <a:schemeClr val="bg2"/>
              </a:solidFill>
            </a:endParaRPr>
          </a:p>
        </p:txBody>
      </p:sp>
      <p:graphicFrame>
        <p:nvGraphicFramePr>
          <p:cNvPr id="53250" name="Object 4"/>
          <p:cNvGraphicFramePr>
            <a:graphicFrameLocks noChangeAspect="1"/>
          </p:cNvGraphicFramePr>
          <p:nvPr/>
        </p:nvGraphicFramePr>
        <p:xfrm>
          <a:off x="971550" y="1060450"/>
          <a:ext cx="5343525" cy="712788"/>
        </p:xfrm>
        <a:graphic>
          <a:graphicData uri="http://schemas.openxmlformats.org/presentationml/2006/ole">
            <mc:AlternateContent xmlns:mc="http://schemas.openxmlformats.org/markup-compatibility/2006">
              <mc:Choice xmlns:v="urn:schemas-microsoft-com:vml" Requires="v">
                <p:oleObj spid="_x0000_s149063" name="Equation" r:id="rId3" imgW="2666880" imgH="355320" progId="Equation.DSMT4">
                  <p:embed/>
                </p:oleObj>
              </mc:Choice>
              <mc:Fallback>
                <p:oleObj name="Equation" r:id="rId3" imgW="2666880" imgH="3553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060450"/>
                        <a:ext cx="53435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1" name="Object 6"/>
          <p:cNvGraphicFramePr>
            <a:graphicFrameLocks noChangeAspect="1"/>
          </p:cNvGraphicFramePr>
          <p:nvPr/>
        </p:nvGraphicFramePr>
        <p:xfrm>
          <a:off x="2041525" y="2014538"/>
          <a:ext cx="3898900" cy="838200"/>
        </p:xfrm>
        <a:graphic>
          <a:graphicData uri="http://schemas.openxmlformats.org/presentationml/2006/ole">
            <mc:AlternateContent xmlns:mc="http://schemas.openxmlformats.org/markup-compatibility/2006">
              <mc:Choice xmlns:v="urn:schemas-microsoft-com:vml" Requires="v">
                <p:oleObj spid="_x0000_s149064" name="方程式" r:id="rId5" imgW="3898800" imgH="838080" progId="Equation.3">
                  <p:embed/>
                </p:oleObj>
              </mc:Choice>
              <mc:Fallback>
                <p:oleObj name="方程式" r:id="rId5" imgW="3898800" imgH="8380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525" y="2014538"/>
                        <a:ext cx="38989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6" name="Text Box 7"/>
          <p:cNvSpPr txBox="1">
            <a:spLocks noChangeArrowheads="1"/>
          </p:cNvSpPr>
          <p:nvPr/>
        </p:nvSpPr>
        <p:spPr bwMode="auto">
          <a:xfrm>
            <a:off x="457200" y="3286125"/>
            <a:ext cx="84359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ct val="10000"/>
              </a:spcBef>
              <a:buClr>
                <a:schemeClr val="tx1"/>
              </a:buClr>
              <a:buSzPct val="40000"/>
            </a:pPr>
            <a:r>
              <a:rPr lang="zh-TW" altLang="en-US" dirty="0">
                <a:ea typeface="標楷體" pitchFamily="65" charset="-120"/>
              </a:rPr>
              <a:t> </a:t>
            </a:r>
            <a:r>
              <a:rPr lang="en-US" altLang="zh-TW" dirty="0">
                <a:ea typeface="標楷體" pitchFamily="65" charset="-120"/>
              </a:rPr>
              <a:t>Note: another way to justify using the Gauss-Jordan elimination</a:t>
            </a:r>
          </a:p>
          <a:p>
            <a:pPr eaLnBrk="1" hangingPunct="1">
              <a:spcBef>
                <a:spcPct val="10000"/>
              </a:spcBef>
              <a:buClr>
                <a:schemeClr val="tx1"/>
              </a:buClr>
              <a:buSzPct val="40000"/>
              <a:buFont typeface="Wingdings" pitchFamily="2" charset="2"/>
              <a:buNone/>
            </a:pPr>
            <a:r>
              <a:rPr lang="en-US" altLang="zh-TW" dirty="0">
                <a:ea typeface="標楷體" pitchFamily="65" charset="-120"/>
              </a:rPr>
              <a:t>  to find </a:t>
            </a:r>
            <a:r>
              <a:rPr lang="en-US" altLang="zh-TW" i="1" dirty="0">
                <a:ea typeface="標楷體" pitchFamily="65" charset="-120"/>
              </a:rPr>
              <a:t>A</a:t>
            </a:r>
            <a:r>
              <a:rPr lang="en-US" altLang="zh-TW" baseline="30000" dirty="0">
                <a:ea typeface="標楷體" pitchFamily="65" charset="-120"/>
              </a:rPr>
              <a:t>–1</a:t>
            </a:r>
            <a:r>
              <a:rPr lang="en-US" altLang="zh-TW" dirty="0">
                <a:ea typeface="標楷體" pitchFamily="65" charset="-120"/>
              </a:rPr>
              <a:t> on Slide 2.36</a:t>
            </a:r>
            <a:endParaRPr lang="en-US" altLang="zh-TW" baseline="30000" dirty="0">
              <a:ea typeface="標楷體" pitchFamily="65" charset="-120"/>
            </a:endParaRPr>
          </a:p>
        </p:txBody>
      </p:sp>
      <p:sp>
        <p:nvSpPr>
          <p:cNvPr id="53257" name="Text Box 8"/>
          <p:cNvSpPr txBox="1">
            <a:spLocks noChangeArrowheads="1"/>
          </p:cNvSpPr>
          <p:nvPr/>
        </p:nvSpPr>
        <p:spPr bwMode="auto">
          <a:xfrm>
            <a:off x="428625" y="4143375"/>
            <a:ext cx="5321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100" dirty="0">
                <a:solidFill>
                  <a:schemeClr val="tx1"/>
                </a:solidFill>
                <a:ea typeface="標楷體" pitchFamily="65" charset="-120"/>
              </a:rPr>
              <a:t>First, if </a:t>
            </a:r>
            <a:r>
              <a:rPr lang="en-US" altLang="zh-TW" sz="2100" i="1" dirty="0">
                <a:solidFill>
                  <a:schemeClr val="tx1"/>
                </a:solidFill>
                <a:ea typeface="標楷體" pitchFamily="65" charset="-120"/>
              </a:rPr>
              <a:t>A </a:t>
            </a:r>
            <a:r>
              <a:rPr lang="en-US" altLang="zh-TW" sz="2100" dirty="0">
                <a:solidFill>
                  <a:schemeClr val="tx1"/>
                </a:solidFill>
                <a:ea typeface="標楷體" pitchFamily="65" charset="-120"/>
              </a:rPr>
              <a:t>is invertible, according to </a:t>
            </a:r>
            <a:r>
              <a:rPr lang="en-US" altLang="zh-TW" sz="2100" dirty="0" err="1">
                <a:solidFill>
                  <a:schemeClr val="tx1"/>
                </a:solidFill>
                <a:ea typeface="標楷體" pitchFamily="65" charset="-120"/>
              </a:rPr>
              <a:t>Thm</a:t>
            </a:r>
            <a:r>
              <a:rPr lang="en-US" altLang="zh-TW" sz="2100" dirty="0">
                <a:solidFill>
                  <a:schemeClr val="tx1"/>
                </a:solidFill>
                <a:ea typeface="標楷體" pitchFamily="65" charset="-120"/>
              </a:rPr>
              <a:t>. 2.14,</a:t>
            </a:r>
            <a:endParaRPr lang="zh-TW" altLang="en-US" sz="2100" dirty="0">
              <a:solidFill>
                <a:schemeClr val="tx1"/>
              </a:solidFill>
              <a:ea typeface="標楷體" pitchFamily="65" charset="-120"/>
            </a:endParaRPr>
          </a:p>
        </p:txBody>
      </p:sp>
      <p:graphicFrame>
        <p:nvGraphicFramePr>
          <p:cNvPr id="53252" name="Object 9"/>
          <p:cNvGraphicFramePr>
            <a:graphicFrameLocks noChangeAspect="1"/>
          </p:cNvGraphicFramePr>
          <p:nvPr>
            <p:extLst>
              <p:ext uri="{D42A27DB-BD31-4B8C-83A1-F6EECF244321}">
                <p14:modId xmlns:p14="http://schemas.microsoft.com/office/powerpoint/2010/main" val="2053759383"/>
              </p:ext>
            </p:extLst>
          </p:nvPr>
        </p:nvGraphicFramePr>
        <p:xfrm>
          <a:off x="479425" y="5715000"/>
          <a:ext cx="8636000" cy="1187450"/>
        </p:xfrm>
        <a:graphic>
          <a:graphicData uri="http://schemas.openxmlformats.org/presentationml/2006/ole">
            <mc:AlternateContent xmlns:mc="http://schemas.openxmlformats.org/markup-compatibility/2006">
              <mc:Choice xmlns:v="urn:schemas-microsoft-com:vml" Requires="v">
                <p:oleObj spid="_x0000_s149065" name="Equation" r:id="rId7" imgW="5079960" imgH="698400" progId="Equation.DSMT4">
                  <p:embed/>
                </p:oleObj>
              </mc:Choice>
              <mc:Fallback>
                <p:oleObj name="Equation" r:id="rId7" imgW="5079960" imgH="698400" progId="Equation.DSMT4">
                  <p:embed/>
                  <p:pic>
                    <p:nvPicPr>
                      <p:cNvPr id="0" name="Object 9"/>
                      <p:cNvPicPr>
                        <a:picLocks noChangeAspect="1" noChangeArrowheads="1"/>
                      </p:cNvPicPr>
                      <p:nvPr/>
                    </p:nvPicPr>
                    <p:blipFill>
                      <a:blip r:embed="rId8"/>
                      <a:srcRect/>
                      <a:stretch>
                        <a:fillRect/>
                      </a:stretch>
                    </p:blipFill>
                    <p:spPr bwMode="auto">
                      <a:xfrm>
                        <a:off x="479425" y="5715000"/>
                        <a:ext cx="8636000" cy="118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3" name="Object 12"/>
          <p:cNvGraphicFramePr>
            <a:graphicFrameLocks noChangeAspect="1"/>
          </p:cNvGraphicFramePr>
          <p:nvPr/>
        </p:nvGraphicFramePr>
        <p:xfrm>
          <a:off x="481013" y="4643438"/>
          <a:ext cx="2673350" cy="411162"/>
        </p:xfrm>
        <a:graphic>
          <a:graphicData uri="http://schemas.openxmlformats.org/presentationml/2006/ole">
            <mc:AlternateContent xmlns:mc="http://schemas.openxmlformats.org/markup-compatibility/2006">
              <mc:Choice xmlns:v="urn:schemas-microsoft-com:vml" Requires="v">
                <p:oleObj spid="_x0000_s149066" name="Equation" r:id="rId9" imgW="1485720" imgH="228600" progId="Equation.DSMT4">
                  <p:embed/>
                </p:oleObj>
              </mc:Choice>
              <mc:Fallback>
                <p:oleObj name="Equation" r:id="rId9" imgW="1485720" imgH="22860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3" y="4643438"/>
                        <a:ext cx="267335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13"/>
          <p:cNvGraphicFramePr>
            <a:graphicFrameLocks noChangeAspect="1"/>
          </p:cNvGraphicFramePr>
          <p:nvPr>
            <p:extLst>
              <p:ext uri="{D42A27DB-BD31-4B8C-83A1-F6EECF244321}">
                <p14:modId xmlns:p14="http://schemas.microsoft.com/office/powerpoint/2010/main" val="972653825"/>
              </p:ext>
            </p:extLst>
          </p:nvPr>
        </p:nvGraphicFramePr>
        <p:xfrm>
          <a:off x="467544" y="5143500"/>
          <a:ext cx="8499475" cy="433388"/>
        </p:xfrm>
        <a:graphic>
          <a:graphicData uri="http://schemas.openxmlformats.org/presentationml/2006/ole">
            <mc:AlternateContent xmlns:mc="http://schemas.openxmlformats.org/markup-compatibility/2006">
              <mc:Choice xmlns:v="urn:schemas-microsoft-com:vml" Requires="v">
                <p:oleObj spid="_x0000_s149067" name="Equation" r:id="rId11" imgW="4724280" imgH="241200" progId="Equation.DSMT4">
                  <p:embed/>
                </p:oleObj>
              </mc:Choice>
              <mc:Fallback>
                <p:oleObj name="Equation" r:id="rId11" imgW="4724280" imgH="241200" progId="Equation.DSMT4">
                  <p:embed/>
                  <p:pic>
                    <p:nvPicPr>
                      <p:cNvPr id="0" name="Object 13"/>
                      <p:cNvPicPr>
                        <a:picLocks noChangeAspect="1" noChangeArrowheads="1"/>
                      </p:cNvPicPr>
                      <p:nvPr/>
                    </p:nvPicPr>
                    <p:blipFill>
                      <a:blip r:embed="rId12"/>
                      <a:srcRect/>
                      <a:stretch>
                        <a:fillRect/>
                      </a:stretch>
                    </p:blipFill>
                    <p:spPr bwMode="auto">
                      <a:xfrm>
                        <a:off x="467544" y="5143500"/>
                        <a:ext cx="84994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Text Box 16"/>
          <p:cNvSpPr txBox="1">
            <a:spLocks noChangeArrowheads="1"/>
          </p:cNvSpPr>
          <p:nvPr/>
        </p:nvSpPr>
        <p:spPr bwMode="auto">
          <a:xfrm>
            <a:off x="3260725" y="4562475"/>
            <a:ext cx="5414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1600" dirty="0">
                <a:solidFill>
                  <a:srgbClr val="0000FF"/>
                </a:solidFill>
              </a:rPr>
              <a:t>(Therefore, the G.-J. E. can be performed by applying the counterpart elementary row operations for </a:t>
            </a:r>
            <a:r>
              <a:rPr lang="en-US" altLang="zh-TW" sz="1600" i="1" dirty="0">
                <a:solidFill>
                  <a:srgbClr val="0000FF"/>
                </a:solidFill>
              </a:rPr>
              <a:t>E</a:t>
            </a:r>
            <a:r>
              <a:rPr lang="en-US" altLang="zh-TW" sz="1600" baseline="-25000" dirty="0">
                <a:solidFill>
                  <a:srgbClr val="0000FF"/>
                </a:solidFill>
              </a:rPr>
              <a:t>1</a:t>
            </a:r>
            <a:r>
              <a:rPr lang="en-US" altLang="zh-TW" sz="1600" dirty="0">
                <a:solidFill>
                  <a:srgbClr val="0000FF"/>
                </a:solidFill>
              </a:rPr>
              <a:t>,…</a:t>
            </a:r>
            <a:r>
              <a:rPr lang="en-US" altLang="zh-TW" sz="1600" i="1" dirty="0">
                <a:solidFill>
                  <a:srgbClr val="0000FF"/>
                </a:solidFill>
              </a:rPr>
              <a:t>E</a:t>
            </a:r>
            <a:r>
              <a:rPr lang="en-US" altLang="zh-TW" sz="1600" baseline="-25000" dirty="0">
                <a:solidFill>
                  <a:srgbClr val="0000FF"/>
                </a:solidFill>
              </a:rPr>
              <a:t>2</a:t>
            </a:r>
            <a:r>
              <a:rPr lang="en-US" altLang="zh-TW" sz="1600" dirty="0">
                <a:solidFill>
                  <a:srgbClr val="0000FF"/>
                </a:solidFill>
              </a:rPr>
              <a:t>, and </a:t>
            </a:r>
            <a:r>
              <a:rPr lang="en-US" altLang="zh-TW" sz="1600" i="1" dirty="0" err="1">
                <a:solidFill>
                  <a:srgbClr val="0000FF"/>
                </a:solidFill>
              </a:rPr>
              <a:t>E</a:t>
            </a:r>
            <a:r>
              <a:rPr lang="en-US" altLang="zh-TW" sz="1600" i="1" baseline="-25000" dirty="0" err="1">
                <a:solidFill>
                  <a:srgbClr val="0000FF"/>
                </a:solidFill>
              </a:rPr>
              <a:t>k</a:t>
            </a:r>
            <a:r>
              <a:rPr lang="en-US" altLang="zh-TW" sz="1600" dirty="0">
                <a:solidFill>
                  <a:srgbClr val="0000FF"/>
                </a:solidFill>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51E2362-2BFE-4A96-A4BC-B457A52B0417}" type="slidenum">
              <a:rPr kumimoji="0" lang="en-US" altLang="zh-TW" sz="1400" smtClean="0">
                <a:solidFill>
                  <a:schemeClr val="bg2"/>
                </a:solidFill>
              </a:rPr>
              <a:pPr eaLnBrk="1" hangingPunct="1"/>
              <a:t>59</a:t>
            </a:fld>
            <a:endParaRPr kumimoji="0" lang="en-US" altLang="zh-TW" sz="1400">
              <a:solidFill>
                <a:schemeClr val="bg2"/>
              </a:solidFill>
            </a:endParaRPr>
          </a:p>
        </p:txBody>
      </p:sp>
      <p:sp>
        <p:nvSpPr>
          <p:cNvPr id="69635" name="Rectangle 7"/>
          <p:cNvSpPr>
            <a:spLocks noChangeArrowheads="1"/>
          </p:cNvSpPr>
          <p:nvPr/>
        </p:nvSpPr>
        <p:spPr bwMode="auto">
          <a:xfrm>
            <a:off x="1331913" y="2038450"/>
            <a:ext cx="160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spAutoFit/>
          </a:bodyPr>
          <a:lstStyle/>
          <a:p>
            <a:endParaRPr lang="zh-TW" altLang="en-US"/>
          </a:p>
        </p:txBody>
      </p:sp>
      <p:sp>
        <p:nvSpPr>
          <p:cNvPr id="69636" name="Text Box 58"/>
          <p:cNvSpPr txBox="1">
            <a:spLocks noChangeArrowheads="1"/>
          </p:cNvSpPr>
          <p:nvPr/>
        </p:nvSpPr>
        <p:spPr bwMode="auto">
          <a:xfrm>
            <a:off x="467544" y="1339950"/>
            <a:ext cx="8317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dirty="0">
                <a:solidFill>
                  <a:schemeClr val="tx1"/>
                </a:solidFill>
                <a:ea typeface="標楷體" pitchFamily="65" charset="-120"/>
              </a:rPr>
              <a:t>If </a:t>
            </a:r>
            <a:r>
              <a:rPr lang="en-US" altLang="zh-TW" i="1" dirty="0">
                <a:solidFill>
                  <a:schemeClr val="tx1"/>
                </a:solidFill>
                <a:ea typeface="標楷體" pitchFamily="65" charset="-120"/>
              </a:rPr>
              <a:t>A </a:t>
            </a:r>
            <a:r>
              <a:rPr lang="en-US" altLang="zh-TW" dirty="0">
                <a:solidFill>
                  <a:schemeClr val="tx1"/>
                </a:solidFill>
                <a:ea typeface="標楷體" pitchFamily="65" charset="-120"/>
              </a:rPr>
              <a:t>is an</a:t>
            </a:r>
            <a:r>
              <a:rPr lang="zh-TW" altLang="en-US" dirty="0">
                <a:solidFill>
                  <a:schemeClr val="tx1"/>
                </a:solidFill>
                <a:ea typeface="標楷體" pitchFamily="65" charset="-120"/>
              </a:rPr>
              <a:t> </a:t>
            </a:r>
            <a:r>
              <a:rPr lang="en-US" altLang="zh-TW" i="1" dirty="0" err="1">
                <a:solidFill>
                  <a:schemeClr val="tx1"/>
                </a:solidFill>
                <a:ea typeface="標楷體" pitchFamily="65" charset="-120"/>
              </a:rPr>
              <a:t>n</a:t>
            </a:r>
            <a:r>
              <a:rPr lang="en-US" altLang="zh-TW" dirty="0" err="1">
                <a:solidFill>
                  <a:schemeClr val="tx1"/>
                </a:solidFill>
                <a:ea typeface="標楷體" pitchFamily="65" charset="-120"/>
                <a:sym typeface="Symbol" pitchFamily="18" charset="2"/>
              </a:rPr>
              <a:t></a:t>
            </a:r>
            <a:r>
              <a:rPr lang="en-US" altLang="zh-TW" i="1" dirty="0" err="1">
                <a:solidFill>
                  <a:schemeClr val="tx1"/>
                </a:solidFill>
                <a:ea typeface="標楷體" pitchFamily="65" charset="-120"/>
              </a:rPr>
              <a:t>n</a:t>
            </a:r>
            <a:r>
              <a:rPr lang="en-US" altLang="zh-TW" i="1" dirty="0">
                <a:solidFill>
                  <a:schemeClr val="tx1"/>
                </a:solidFill>
                <a:ea typeface="標楷體" pitchFamily="65" charset="-120"/>
              </a:rPr>
              <a:t> </a:t>
            </a:r>
            <a:r>
              <a:rPr lang="en-US" altLang="zh-TW" dirty="0">
                <a:solidFill>
                  <a:schemeClr val="tx1"/>
                </a:solidFill>
                <a:ea typeface="標楷體" pitchFamily="65" charset="-120"/>
                <a:sym typeface="Symbol" pitchFamily="18" charset="2"/>
              </a:rPr>
              <a:t>matrix, then the following statements are equivalent</a:t>
            </a:r>
          </a:p>
        </p:txBody>
      </p:sp>
      <p:sp>
        <p:nvSpPr>
          <p:cNvPr id="69637" name="Text Box 59"/>
          <p:cNvSpPr txBox="1">
            <a:spLocks noChangeArrowheads="1"/>
          </p:cNvSpPr>
          <p:nvPr/>
        </p:nvSpPr>
        <p:spPr bwMode="auto">
          <a:xfrm>
            <a:off x="-107950" y="1916212"/>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a:solidFill>
                  <a:schemeClr val="tx1"/>
                </a:solidFill>
                <a:ea typeface="標楷體" pitchFamily="65" charset="-120"/>
                <a:sym typeface="Symbol" pitchFamily="18" charset="2"/>
              </a:rPr>
              <a:t>       (1)  </a:t>
            </a:r>
            <a:r>
              <a:rPr lang="en-US" altLang="zh-TW" i="1">
                <a:solidFill>
                  <a:schemeClr val="tx1"/>
                </a:solidFill>
                <a:ea typeface="標楷體" pitchFamily="65" charset="-120"/>
                <a:sym typeface="Symbol" pitchFamily="18" charset="2"/>
              </a:rPr>
              <a:t>A </a:t>
            </a:r>
            <a:r>
              <a:rPr lang="en-US" altLang="zh-TW">
                <a:solidFill>
                  <a:schemeClr val="tx1"/>
                </a:solidFill>
                <a:ea typeface="標楷體" pitchFamily="65" charset="-120"/>
                <a:sym typeface="Symbol" pitchFamily="18" charset="2"/>
              </a:rPr>
              <a:t>is invertible</a:t>
            </a:r>
          </a:p>
        </p:txBody>
      </p:sp>
      <p:sp>
        <p:nvSpPr>
          <p:cNvPr id="69638" name="Text Box 60"/>
          <p:cNvSpPr txBox="1">
            <a:spLocks noChangeArrowheads="1"/>
          </p:cNvSpPr>
          <p:nvPr/>
        </p:nvSpPr>
        <p:spPr bwMode="auto">
          <a:xfrm>
            <a:off x="285750" y="2492475"/>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a:solidFill>
                  <a:schemeClr val="tx1"/>
                </a:solidFill>
                <a:ea typeface="標楷體" pitchFamily="65" charset="-120"/>
                <a:sym typeface="Symbol" pitchFamily="18" charset="2"/>
              </a:rPr>
              <a:t>  (2) </a:t>
            </a:r>
            <a:r>
              <a:rPr lang="en-US" altLang="zh-TW" i="1">
                <a:solidFill>
                  <a:schemeClr val="tx1"/>
                </a:solidFill>
                <a:ea typeface="標楷體" pitchFamily="65" charset="-120"/>
                <a:sym typeface="Symbol" pitchFamily="18" charset="2"/>
              </a:rPr>
              <a:t>A</a:t>
            </a:r>
            <a:r>
              <a:rPr lang="en-US" altLang="zh-TW" b="1">
                <a:solidFill>
                  <a:schemeClr val="tx1"/>
                </a:solidFill>
                <a:ea typeface="標楷體" pitchFamily="65" charset="-120"/>
                <a:sym typeface="Symbol" pitchFamily="18" charset="2"/>
              </a:rPr>
              <a:t>x </a:t>
            </a:r>
            <a:r>
              <a:rPr lang="en-US" altLang="zh-TW">
                <a:solidFill>
                  <a:schemeClr val="tx1"/>
                </a:solidFill>
                <a:ea typeface="標楷體" pitchFamily="65" charset="-120"/>
                <a:sym typeface="Symbol" pitchFamily="18" charset="2"/>
              </a:rPr>
              <a:t>= </a:t>
            </a:r>
            <a:r>
              <a:rPr lang="en-US" altLang="zh-TW" b="1">
                <a:solidFill>
                  <a:schemeClr val="tx1"/>
                </a:solidFill>
                <a:ea typeface="標楷體" pitchFamily="65" charset="-120"/>
                <a:sym typeface="Symbol" pitchFamily="18" charset="2"/>
              </a:rPr>
              <a:t>b</a:t>
            </a:r>
            <a:r>
              <a:rPr lang="en-US" altLang="zh-TW">
                <a:solidFill>
                  <a:schemeClr val="tx1"/>
                </a:solidFill>
                <a:ea typeface="標楷體" pitchFamily="65" charset="-120"/>
                <a:sym typeface="Symbol" pitchFamily="18" charset="2"/>
              </a:rPr>
              <a:t> </a:t>
            </a:r>
            <a:r>
              <a:rPr lang="en-US" altLang="zh-TW">
                <a:solidFill>
                  <a:schemeClr val="tx1"/>
                </a:solidFill>
                <a:ea typeface="標楷體" pitchFamily="65" charset="-120"/>
              </a:rPr>
              <a:t>has a unique solution for every </a:t>
            </a:r>
            <a:r>
              <a:rPr lang="en-US" altLang="zh-TW" i="1">
                <a:solidFill>
                  <a:schemeClr val="tx1"/>
                </a:solidFill>
                <a:sym typeface="Symbol" pitchFamily="18" charset="2"/>
              </a:rPr>
              <a:t>n</a:t>
            </a:r>
            <a:r>
              <a:rPr lang="en-US" altLang="zh-TW">
                <a:solidFill>
                  <a:schemeClr val="tx1"/>
                </a:solidFill>
                <a:sym typeface="Symbol" pitchFamily="18" charset="2"/>
              </a:rPr>
              <a:t></a:t>
            </a:r>
            <a:r>
              <a:rPr lang="en-US" altLang="zh-TW">
                <a:solidFill>
                  <a:schemeClr val="tx1"/>
                </a:solidFill>
              </a:rPr>
              <a:t>1 column vector</a:t>
            </a:r>
            <a:r>
              <a:rPr lang="zh-TW" altLang="en-US">
                <a:solidFill>
                  <a:schemeClr val="tx1"/>
                </a:solidFill>
                <a:sym typeface="Symbol" pitchFamily="18" charset="2"/>
              </a:rPr>
              <a:t> </a:t>
            </a:r>
            <a:r>
              <a:rPr lang="en-US" altLang="zh-TW" b="1">
                <a:solidFill>
                  <a:schemeClr val="tx1"/>
                </a:solidFill>
                <a:sym typeface="Symbol" pitchFamily="18" charset="2"/>
              </a:rPr>
              <a:t>b</a:t>
            </a:r>
            <a:endParaRPr lang="en-US" altLang="zh-TW"/>
          </a:p>
        </p:txBody>
      </p:sp>
      <p:sp>
        <p:nvSpPr>
          <p:cNvPr id="69639" name="Text Box 61"/>
          <p:cNvSpPr txBox="1">
            <a:spLocks noChangeArrowheads="1"/>
          </p:cNvSpPr>
          <p:nvPr/>
        </p:nvSpPr>
        <p:spPr bwMode="auto">
          <a:xfrm>
            <a:off x="-107950" y="3140175"/>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a:solidFill>
                  <a:schemeClr val="tx1"/>
                </a:solidFill>
                <a:ea typeface="標楷體" pitchFamily="65" charset="-120"/>
                <a:sym typeface="Symbol" pitchFamily="18" charset="2"/>
              </a:rPr>
              <a:t>       (3)  </a:t>
            </a:r>
            <a:r>
              <a:rPr lang="en-US" altLang="zh-TW" i="1">
                <a:solidFill>
                  <a:schemeClr val="tx1"/>
                </a:solidFill>
                <a:ea typeface="標楷體" pitchFamily="65" charset="-120"/>
                <a:sym typeface="Symbol" pitchFamily="18" charset="2"/>
              </a:rPr>
              <a:t>A</a:t>
            </a:r>
            <a:r>
              <a:rPr lang="en-US" altLang="zh-TW" b="1">
                <a:solidFill>
                  <a:schemeClr val="tx1"/>
                </a:solidFill>
                <a:ea typeface="標楷體" pitchFamily="65" charset="-120"/>
                <a:sym typeface="Symbol" pitchFamily="18" charset="2"/>
              </a:rPr>
              <a:t>x </a:t>
            </a:r>
            <a:r>
              <a:rPr lang="en-US" altLang="zh-TW">
                <a:solidFill>
                  <a:schemeClr val="tx1"/>
                </a:solidFill>
                <a:ea typeface="標楷體" pitchFamily="65" charset="-120"/>
                <a:sym typeface="Symbol" pitchFamily="18" charset="2"/>
              </a:rPr>
              <a:t>= </a:t>
            </a:r>
            <a:r>
              <a:rPr lang="en-US" altLang="zh-TW" b="1">
                <a:solidFill>
                  <a:schemeClr val="tx1"/>
                </a:solidFill>
                <a:ea typeface="標楷體" pitchFamily="65" charset="-120"/>
                <a:sym typeface="Symbol" pitchFamily="18" charset="2"/>
              </a:rPr>
              <a:t>0</a:t>
            </a:r>
            <a:r>
              <a:rPr lang="en-US" altLang="zh-TW">
                <a:solidFill>
                  <a:schemeClr val="tx1"/>
                </a:solidFill>
                <a:ea typeface="標楷體" pitchFamily="65" charset="-120"/>
                <a:sym typeface="Symbol" pitchFamily="18" charset="2"/>
              </a:rPr>
              <a:t> has only the trivial solution</a:t>
            </a:r>
          </a:p>
        </p:txBody>
      </p:sp>
      <p:sp>
        <p:nvSpPr>
          <p:cNvPr id="69640" name="Text Box 62"/>
          <p:cNvSpPr txBox="1">
            <a:spLocks noChangeArrowheads="1"/>
          </p:cNvSpPr>
          <p:nvPr/>
        </p:nvSpPr>
        <p:spPr bwMode="auto">
          <a:xfrm>
            <a:off x="-107950" y="3716437"/>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a:solidFill>
                  <a:schemeClr val="tx1"/>
                </a:solidFill>
                <a:ea typeface="標楷體" pitchFamily="65" charset="-120"/>
              </a:rPr>
              <a:t>       (4)  </a:t>
            </a:r>
            <a:r>
              <a:rPr lang="en-US" altLang="zh-TW" i="1">
                <a:solidFill>
                  <a:schemeClr val="tx1"/>
                </a:solidFill>
                <a:ea typeface="標楷體" pitchFamily="65" charset="-120"/>
              </a:rPr>
              <a:t>A </a:t>
            </a:r>
            <a:r>
              <a:rPr lang="en-US" altLang="zh-TW">
                <a:solidFill>
                  <a:schemeClr val="tx1"/>
                </a:solidFill>
                <a:ea typeface="標楷體" pitchFamily="65" charset="-120"/>
              </a:rPr>
              <a:t>is row-equivalent to  </a:t>
            </a:r>
            <a:r>
              <a:rPr lang="en-US" altLang="zh-TW" i="1">
                <a:solidFill>
                  <a:schemeClr val="tx1"/>
                </a:solidFill>
                <a:ea typeface="標楷體" pitchFamily="65" charset="-120"/>
              </a:rPr>
              <a:t>I</a:t>
            </a:r>
            <a:r>
              <a:rPr lang="en-US" altLang="zh-TW" i="1" baseline="-25000">
                <a:solidFill>
                  <a:schemeClr val="tx1"/>
                </a:solidFill>
                <a:ea typeface="標楷體" pitchFamily="65" charset="-120"/>
              </a:rPr>
              <a:t>n</a:t>
            </a:r>
            <a:r>
              <a:rPr lang="en-US" altLang="zh-TW">
                <a:solidFill>
                  <a:schemeClr val="tx1"/>
                </a:solidFill>
                <a:ea typeface="標楷體" pitchFamily="65" charset="-120"/>
              </a:rPr>
              <a:t> </a:t>
            </a:r>
            <a:endParaRPr lang="zh-TW" altLang="en-US">
              <a:solidFill>
                <a:schemeClr val="tx1"/>
              </a:solidFill>
              <a:ea typeface="標楷體" pitchFamily="65" charset="-120"/>
              <a:sym typeface="Symbol" pitchFamily="18" charset="2"/>
            </a:endParaRPr>
          </a:p>
        </p:txBody>
      </p:sp>
      <p:sp>
        <p:nvSpPr>
          <p:cNvPr id="69641" name="Text Box 63"/>
          <p:cNvSpPr txBox="1">
            <a:spLocks noChangeArrowheads="1"/>
          </p:cNvSpPr>
          <p:nvPr/>
        </p:nvSpPr>
        <p:spPr bwMode="auto">
          <a:xfrm>
            <a:off x="-107950" y="4292700"/>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Font typeface="Wingdings" pitchFamily="2" charset="2"/>
              <a:buNone/>
            </a:pPr>
            <a:r>
              <a:rPr lang="en-US" altLang="zh-TW">
                <a:solidFill>
                  <a:schemeClr val="tx1"/>
                </a:solidFill>
                <a:ea typeface="標楷體" pitchFamily="65" charset="-120"/>
              </a:rPr>
              <a:t>       (5)  </a:t>
            </a:r>
            <a:r>
              <a:rPr lang="en-US" altLang="zh-TW" i="1">
                <a:solidFill>
                  <a:schemeClr val="tx1"/>
                </a:solidFill>
                <a:ea typeface="標楷體" pitchFamily="65" charset="-120"/>
              </a:rPr>
              <a:t>A </a:t>
            </a:r>
            <a:r>
              <a:rPr lang="en-US" altLang="zh-TW">
                <a:solidFill>
                  <a:schemeClr val="tx1"/>
                </a:solidFill>
                <a:ea typeface="標楷體" pitchFamily="65" charset="-120"/>
              </a:rPr>
              <a:t>can be written as the product of elementary matrices</a:t>
            </a:r>
            <a:endParaRPr lang="en-US" altLang="zh-TW">
              <a:solidFill>
                <a:schemeClr val="tx1"/>
              </a:solidFill>
              <a:ea typeface="標楷體" pitchFamily="65" charset="-120"/>
              <a:sym typeface="Symbol" pitchFamily="18" charset="2"/>
            </a:endParaRPr>
          </a:p>
        </p:txBody>
      </p:sp>
      <p:sp>
        <p:nvSpPr>
          <p:cNvPr id="69642" name="Text Box 64"/>
          <p:cNvSpPr txBox="1">
            <a:spLocks noChangeArrowheads="1"/>
          </p:cNvSpPr>
          <p:nvPr/>
        </p:nvSpPr>
        <p:spPr bwMode="auto">
          <a:xfrm>
            <a:off x="381000" y="836712"/>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a:ea typeface="標楷體" pitchFamily="65" charset="-120"/>
              </a:rPr>
              <a:t> </a:t>
            </a:r>
            <a:r>
              <a:rPr lang="en-US" altLang="zh-TW">
                <a:ea typeface="標楷體" pitchFamily="65" charset="-120"/>
              </a:rPr>
              <a:t>Theorem 2.15: Equivalent conditions</a:t>
            </a:r>
            <a:endParaRPr lang="zh-TW" altLang="en-US">
              <a:ea typeface="標楷體" pitchFamily="65" charset="-120"/>
            </a:endParaRPr>
          </a:p>
        </p:txBody>
      </p:sp>
      <p:sp>
        <p:nvSpPr>
          <p:cNvPr id="69643" name="Text Box 65"/>
          <p:cNvSpPr txBox="1">
            <a:spLocks noChangeArrowheads="1"/>
          </p:cNvSpPr>
          <p:nvPr/>
        </p:nvSpPr>
        <p:spPr bwMode="auto">
          <a:xfrm>
            <a:off x="395288" y="5108675"/>
            <a:ext cx="8461375" cy="708025"/>
          </a:xfrm>
          <a:prstGeom prst="rect">
            <a:avLst/>
          </a:prstGeom>
          <a:noFill/>
          <a:ln w="9525" algn="ctr">
            <a:noFill/>
            <a:miter lim="800000"/>
            <a:headEnd/>
            <a:tailEnd/>
          </a:ln>
        </p:spPr>
        <p:txBody>
          <a:bodyPr>
            <a:spAutoFit/>
          </a:bodyPr>
          <a:lstStyle/>
          <a:p>
            <a:pPr marL="265113" indent="-265113">
              <a:buClr>
                <a:schemeClr val="tx1"/>
              </a:buClr>
              <a:buFont typeface="Wingdings" pitchFamily="2" charset="2"/>
              <a:buNone/>
              <a:defRPr/>
            </a:pPr>
            <a:r>
              <a:rPr lang="en-US" altLang="zh-TW" sz="2000" dirty="0">
                <a:solidFill>
                  <a:srgbClr val="0000FF"/>
                </a:solidFill>
                <a:latin typeface="+mn-lt"/>
                <a:ea typeface="標楷體" pitchFamily="65" charset="-120"/>
              </a:rPr>
              <a:t>※ Statements (2) and (3) are from </a:t>
            </a:r>
            <a:r>
              <a:rPr lang="en-US" altLang="zh-TW" sz="2000" dirty="0">
                <a:solidFill>
                  <a:srgbClr val="0000FF"/>
                </a:solidFill>
                <a:latin typeface="+mn-lt"/>
              </a:rPr>
              <a:t>Theorem 2.11, and Statements (4) and (5) are from Theorem 2.14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14469A7-DB16-40D9-980C-66C80A2BABE7}" type="slidenum">
              <a:rPr kumimoji="0" lang="en-US" altLang="zh-TW" sz="1400" smtClean="0">
                <a:solidFill>
                  <a:schemeClr val="bg2"/>
                </a:solidFill>
              </a:rPr>
              <a:pPr eaLnBrk="1" hangingPunct="1"/>
              <a:t>6</a:t>
            </a:fld>
            <a:endParaRPr kumimoji="0" lang="en-US" altLang="zh-TW" sz="1400">
              <a:solidFill>
                <a:schemeClr val="bg2"/>
              </a:solidFill>
            </a:endParaRPr>
          </a:p>
        </p:txBody>
      </p:sp>
      <p:sp>
        <p:nvSpPr>
          <p:cNvPr id="5130" name="Rectangle 5"/>
          <p:cNvSpPr>
            <a:spLocks noChangeArrowheads="1"/>
          </p:cNvSpPr>
          <p:nvPr/>
        </p:nvSpPr>
        <p:spPr bwMode="auto">
          <a:xfrm>
            <a:off x="769938" y="131762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rPr>
              <a:t>(a)</a:t>
            </a:r>
            <a:endParaRPr lang="en-US" altLang="zh-TW">
              <a:solidFill>
                <a:schemeClr val="tx1"/>
              </a:solidFill>
            </a:endParaRPr>
          </a:p>
        </p:txBody>
      </p:sp>
      <p:graphicFrame>
        <p:nvGraphicFramePr>
          <p:cNvPr id="5122" name="Object 4"/>
          <p:cNvGraphicFramePr>
            <a:graphicFrameLocks noChangeAspect="1"/>
          </p:cNvGraphicFramePr>
          <p:nvPr/>
        </p:nvGraphicFramePr>
        <p:xfrm>
          <a:off x="1335088" y="1514475"/>
          <a:ext cx="2474912" cy="1320800"/>
        </p:xfrm>
        <a:graphic>
          <a:graphicData uri="http://schemas.openxmlformats.org/presentationml/2006/ole">
            <mc:AlternateContent xmlns:mc="http://schemas.openxmlformats.org/markup-compatibility/2006">
              <mc:Choice xmlns:v="urn:schemas-microsoft-com:vml" Requires="v">
                <p:oleObj spid="_x0000_s161371" name="方程式" r:id="rId3" imgW="2476440" imgH="1320480" progId="Equation.3">
                  <p:embed/>
                </p:oleObj>
              </mc:Choice>
              <mc:Fallback>
                <p:oleObj name="方程式" r:id="rId3" imgW="2476440" imgH="1320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1514475"/>
                        <a:ext cx="2474912"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7"/>
          <p:cNvSpPr>
            <a:spLocks noChangeArrowheads="1"/>
          </p:cNvSpPr>
          <p:nvPr/>
        </p:nvSpPr>
        <p:spPr bwMode="auto">
          <a:xfrm>
            <a:off x="685800" y="288290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p>
            <a:pPr>
              <a:spcBef>
                <a:spcPct val="0"/>
              </a:spcBef>
              <a:buSzTx/>
              <a:buFontTx/>
              <a:buNone/>
            </a:pPr>
            <a:r>
              <a:rPr lang="zh-TW" altLang="en-US">
                <a:solidFill>
                  <a:schemeClr val="tx1"/>
                </a:solidFill>
                <a:ea typeface="標楷體" pitchFamily="65" charset="-120"/>
              </a:rPr>
              <a:t> </a:t>
            </a:r>
            <a:r>
              <a:rPr lang="en-US" altLang="zh-TW">
                <a:solidFill>
                  <a:schemeClr val="tx1"/>
                </a:solidFill>
                <a:ea typeface="標楷體" pitchFamily="65" charset="-120"/>
              </a:rPr>
              <a:t>(b)</a:t>
            </a:r>
          </a:p>
        </p:txBody>
      </p:sp>
      <p:graphicFrame>
        <p:nvGraphicFramePr>
          <p:cNvPr id="5123" name="Object 6"/>
          <p:cNvGraphicFramePr>
            <a:graphicFrameLocks noChangeAspect="1"/>
          </p:cNvGraphicFramePr>
          <p:nvPr/>
        </p:nvGraphicFramePr>
        <p:xfrm>
          <a:off x="1336675" y="3098800"/>
          <a:ext cx="2951163" cy="1320800"/>
        </p:xfrm>
        <a:graphic>
          <a:graphicData uri="http://schemas.openxmlformats.org/presentationml/2006/ole">
            <mc:AlternateContent xmlns:mc="http://schemas.openxmlformats.org/markup-compatibility/2006">
              <mc:Choice xmlns:v="urn:schemas-microsoft-com:vml" Requires="v">
                <p:oleObj spid="_x0000_s161372" name="方程式" r:id="rId5" imgW="2946240" imgH="1320480" progId="Equation.3">
                  <p:embed/>
                </p:oleObj>
              </mc:Choice>
              <mc:Fallback>
                <p:oleObj name="方程式" r:id="rId5" imgW="2946240" imgH="1320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675" y="3098800"/>
                        <a:ext cx="2951163"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Rectangle 9"/>
          <p:cNvSpPr>
            <a:spLocks noChangeArrowheads="1"/>
          </p:cNvSpPr>
          <p:nvPr/>
        </p:nvSpPr>
        <p:spPr bwMode="auto">
          <a:xfrm>
            <a:off x="758825" y="44672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cs typeface="Times New Roman" pitchFamily="18" charset="0"/>
              </a:rPr>
              <a:t>(c)</a:t>
            </a:r>
          </a:p>
        </p:txBody>
      </p:sp>
      <p:graphicFrame>
        <p:nvGraphicFramePr>
          <p:cNvPr id="5124" name="Object 8"/>
          <p:cNvGraphicFramePr>
            <a:graphicFrameLocks noChangeAspect="1"/>
          </p:cNvGraphicFramePr>
          <p:nvPr/>
        </p:nvGraphicFramePr>
        <p:xfrm>
          <a:off x="1335088" y="4775200"/>
          <a:ext cx="4787900" cy="1320800"/>
        </p:xfrm>
        <a:graphic>
          <a:graphicData uri="http://schemas.openxmlformats.org/presentationml/2006/ole">
            <mc:AlternateContent xmlns:mc="http://schemas.openxmlformats.org/markup-compatibility/2006">
              <mc:Choice xmlns:v="urn:schemas-microsoft-com:vml" Requires="v">
                <p:oleObj spid="_x0000_s161373" name="方程式" r:id="rId7" imgW="4787640" imgH="1320480" progId="Equation.3">
                  <p:embed/>
                </p:oleObj>
              </mc:Choice>
              <mc:Fallback>
                <p:oleObj name="方程式" r:id="rId7" imgW="4787640" imgH="132048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4775200"/>
                        <a:ext cx="47879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Text Box 11"/>
          <p:cNvSpPr txBox="1">
            <a:spLocks noChangeArrowheads="1"/>
          </p:cNvSpPr>
          <p:nvPr/>
        </p:nvSpPr>
        <p:spPr bwMode="auto">
          <a:xfrm>
            <a:off x="533400" y="9144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5125" name="Object 12"/>
          <p:cNvGraphicFramePr>
            <a:graphicFrameLocks noChangeAspect="1"/>
          </p:cNvGraphicFramePr>
          <p:nvPr/>
        </p:nvGraphicFramePr>
        <p:xfrm>
          <a:off x="6808788" y="1516063"/>
          <a:ext cx="1966912" cy="1320800"/>
        </p:xfrm>
        <a:graphic>
          <a:graphicData uri="http://schemas.openxmlformats.org/presentationml/2006/ole">
            <mc:AlternateContent xmlns:mc="http://schemas.openxmlformats.org/markup-compatibility/2006">
              <mc:Choice xmlns:v="urn:schemas-microsoft-com:vml" Requires="v">
                <p:oleObj spid="_x0000_s161374" name="方程式" r:id="rId9" imgW="1968480" imgH="1320480" progId="Equation.3">
                  <p:embed/>
                </p:oleObj>
              </mc:Choice>
              <mc:Fallback>
                <p:oleObj name="方程式" r:id="rId9" imgW="1968480" imgH="132048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8788" y="1516063"/>
                        <a:ext cx="1966912"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13"/>
          <p:cNvGraphicFramePr>
            <a:graphicFrameLocks noChangeAspect="1"/>
          </p:cNvGraphicFramePr>
          <p:nvPr/>
        </p:nvGraphicFramePr>
        <p:xfrm>
          <a:off x="3856038" y="1516063"/>
          <a:ext cx="2905125" cy="1320800"/>
        </p:xfrm>
        <a:graphic>
          <a:graphicData uri="http://schemas.openxmlformats.org/presentationml/2006/ole">
            <mc:AlternateContent xmlns:mc="http://schemas.openxmlformats.org/markup-compatibility/2006">
              <mc:Choice xmlns:v="urn:schemas-microsoft-com:vml" Requires="v">
                <p:oleObj spid="_x0000_s161375" name="方程式" r:id="rId11" imgW="2908080" imgH="1320480" progId="Equation.3">
                  <p:embed/>
                </p:oleObj>
              </mc:Choice>
              <mc:Fallback>
                <p:oleObj name="方程式" r:id="rId11" imgW="2908080" imgH="132048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6038" y="1516063"/>
                        <a:ext cx="2905125"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14"/>
          <p:cNvGraphicFramePr>
            <a:graphicFrameLocks noChangeAspect="1"/>
          </p:cNvGraphicFramePr>
          <p:nvPr/>
        </p:nvGraphicFramePr>
        <p:xfrm>
          <a:off x="4359275" y="3074988"/>
          <a:ext cx="2212975" cy="1320800"/>
        </p:xfrm>
        <a:graphic>
          <a:graphicData uri="http://schemas.openxmlformats.org/presentationml/2006/ole">
            <mc:AlternateContent xmlns:mc="http://schemas.openxmlformats.org/markup-compatibility/2006">
              <mc:Choice xmlns:v="urn:schemas-microsoft-com:vml" Requires="v">
                <p:oleObj spid="_x0000_s161376" name="方程式" r:id="rId13" imgW="2209680" imgH="1320480" progId="Equation.3">
                  <p:embed/>
                </p:oleObj>
              </mc:Choice>
              <mc:Fallback>
                <p:oleObj name="方程式" r:id="rId13" imgW="2209680" imgH="132048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9275" y="3074988"/>
                        <a:ext cx="2212975"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15"/>
          <p:cNvGraphicFramePr>
            <a:graphicFrameLocks noChangeAspect="1"/>
          </p:cNvGraphicFramePr>
          <p:nvPr/>
        </p:nvGraphicFramePr>
        <p:xfrm>
          <a:off x="6159500" y="4756150"/>
          <a:ext cx="2120900" cy="1320800"/>
        </p:xfrm>
        <a:graphic>
          <a:graphicData uri="http://schemas.openxmlformats.org/presentationml/2006/ole">
            <mc:AlternateContent xmlns:mc="http://schemas.openxmlformats.org/markup-compatibility/2006">
              <mc:Choice xmlns:v="urn:schemas-microsoft-com:vml" Requires="v">
                <p:oleObj spid="_x0000_s161377" name="方程式" r:id="rId15" imgW="2120760" imgH="1320480" progId="Equation.3">
                  <p:embed/>
                </p:oleObj>
              </mc:Choice>
              <mc:Fallback>
                <p:oleObj name="方程式" r:id="rId15" imgW="2120760" imgH="132048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9500" y="4756150"/>
                        <a:ext cx="21209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508F989-6CBC-485F-A987-0FD018D7D7F1}" type="slidenum">
              <a:rPr kumimoji="0" lang="en-US" altLang="zh-TW" sz="1400" smtClean="0">
                <a:solidFill>
                  <a:schemeClr val="bg2"/>
                </a:solidFill>
              </a:rPr>
              <a:pPr eaLnBrk="1" hangingPunct="1"/>
              <a:t>60</a:t>
            </a:fld>
            <a:endParaRPr kumimoji="0" lang="en-US" altLang="zh-TW" sz="1400">
              <a:solidFill>
                <a:schemeClr val="bg2"/>
              </a:solidFill>
            </a:endParaRPr>
          </a:p>
        </p:txBody>
      </p:sp>
      <p:graphicFrame>
        <p:nvGraphicFramePr>
          <p:cNvPr id="54274" name="Object 1024"/>
          <p:cNvGraphicFramePr>
            <a:graphicFrameLocks noChangeAspect="1"/>
          </p:cNvGraphicFramePr>
          <p:nvPr>
            <p:extLst>
              <p:ext uri="{D42A27DB-BD31-4B8C-83A1-F6EECF244321}">
                <p14:modId xmlns:p14="http://schemas.microsoft.com/office/powerpoint/2010/main" val="3925983272"/>
              </p:ext>
            </p:extLst>
          </p:nvPr>
        </p:nvGraphicFramePr>
        <p:xfrm>
          <a:off x="2308225" y="2393033"/>
          <a:ext cx="4395788" cy="357187"/>
        </p:xfrm>
        <a:graphic>
          <a:graphicData uri="http://schemas.openxmlformats.org/presentationml/2006/ole">
            <mc:AlternateContent xmlns:mc="http://schemas.openxmlformats.org/markup-compatibility/2006">
              <mc:Choice xmlns:v="urn:schemas-microsoft-com:vml" Requires="v">
                <p:oleObj spid="_x0000_s135723" name="Equation" r:id="rId3" imgW="2133360" imgH="177480" progId="Equation.DSMT4">
                  <p:embed/>
                </p:oleObj>
              </mc:Choice>
              <mc:Fallback>
                <p:oleObj name="Equation" r:id="rId3" imgW="2133360" imgH="17748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25" y="2393033"/>
                        <a:ext cx="4395788"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Rectangle 13"/>
          <p:cNvSpPr>
            <a:spLocks noChangeArrowheads="1"/>
          </p:cNvSpPr>
          <p:nvPr/>
        </p:nvSpPr>
        <p:spPr bwMode="auto">
          <a:xfrm>
            <a:off x="914400" y="1259558"/>
            <a:ext cx="74104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spAutoFit/>
          </a:bodyPr>
          <a:lstStyle/>
          <a:p>
            <a:pPr>
              <a:lnSpc>
                <a:spcPct val="120000"/>
              </a:lnSpc>
              <a:spcBef>
                <a:spcPct val="0"/>
              </a:spcBef>
              <a:buSzTx/>
              <a:buFontTx/>
              <a:buNone/>
            </a:pPr>
            <a:r>
              <a:rPr lang="en-US" altLang="zh-TW">
                <a:solidFill>
                  <a:schemeClr val="tx1"/>
                </a:solidFill>
                <a:ea typeface="標楷體" pitchFamily="65" charset="-120"/>
              </a:rPr>
              <a:t>If the </a:t>
            </a:r>
            <a:r>
              <a:rPr lang="en-US" altLang="zh-TW" i="1">
                <a:solidFill>
                  <a:schemeClr val="tx1"/>
                </a:solidFill>
                <a:ea typeface="標楷體" pitchFamily="65" charset="-120"/>
              </a:rPr>
              <a:t>n</a:t>
            </a:r>
            <a:r>
              <a:rPr lang="en-US" altLang="zh-TW">
                <a:solidFill>
                  <a:schemeClr val="tx1"/>
                </a:solidFill>
                <a:ea typeface="標楷體" pitchFamily="65" charset="-120"/>
                <a:sym typeface="Symbol" pitchFamily="18" charset="2"/>
              </a:rPr>
              <a:t></a:t>
            </a:r>
            <a:r>
              <a:rPr lang="en-US" altLang="zh-TW" i="1">
                <a:solidFill>
                  <a:schemeClr val="tx1"/>
                </a:solidFill>
                <a:ea typeface="標楷體" pitchFamily="65" charset="-120"/>
              </a:rPr>
              <a:t>n </a:t>
            </a:r>
            <a:r>
              <a:rPr lang="en-US" altLang="zh-TW">
                <a:solidFill>
                  <a:schemeClr val="tx1"/>
                </a:solidFill>
                <a:ea typeface="標楷體" pitchFamily="65" charset="-120"/>
              </a:rPr>
              <a:t>matrix</a:t>
            </a:r>
            <a:r>
              <a:rPr lang="zh-TW" altLang="en-US">
                <a:solidFill>
                  <a:schemeClr val="tx1"/>
                </a:solidFill>
                <a:ea typeface="標楷體" pitchFamily="65" charset="-120"/>
                <a:sym typeface="Symbol" pitchFamily="18" charset="2"/>
              </a:rPr>
              <a:t> </a:t>
            </a:r>
            <a:r>
              <a:rPr lang="en-US" altLang="zh-TW" i="1">
                <a:solidFill>
                  <a:schemeClr val="tx1"/>
                </a:solidFill>
                <a:ea typeface="標楷體" pitchFamily="65" charset="-120"/>
                <a:sym typeface="Symbol" pitchFamily="18" charset="2"/>
              </a:rPr>
              <a:t>A </a:t>
            </a:r>
            <a:r>
              <a:rPr lang="en-US" altLang="zh-TW">
                <a:solidFill>
                  <a:schemeClr val="tx1"/>
                </a:solidFill>
                <a:ea typeface="標楷體" pitchFamily="65" charset="-120"/>
                <a:sym typeface="Symbol" pitchFamily="18" charset="2"/>
              </a:rPr>
              <a:t>can be written as the product of a lower</a:t>
            </a:r>
          </a:p>
          <a:p>
            <a:pPr>
              <a:lnSpc>
                <a:spcPct val="120000"/>
              </a:lnSpc>
              <a:spcBef>
                <a:spcPct val="0"/>
              </a:spcBef>
              <a:buSzTx/>
              <a:buFontTx/>
              <a:buNone/>
            </a:pPr>
            <a:r>
              <a:rPr lang="en-US" altLang="zh-TW">
                <a:solidFill>
                  <a:schemeClr val="tx1"/>
                </a:solidFill>
                <a:ea typeface="標楷體" pitchFamily="65" charset="-120"/>
                <a:sym typeface="Symbol" pitchFamily="18" charset="2"/>
              </a:rPr>
              <a:t>triangular matrix </a:t>
            </a:r>
            <a:r>
              <a:rPr lang="en-US" altLang="zh-TW" i="1">
                <a:solidFill>
                  <a:schemeClr val="tx1"/>
                </a:solidFill>
                <a:ea typeface="標楷體" pitchFamily="65" charset="-120"/>
                <a:sym typeface="Symbol" pitchFamily="18" charset="2"/>
              </a:rPr>
              <a:t>L </a:t>
            </a:r>
            <a:r>
              <a:rPr lang="en-US" altLang="zh-TW">
                <a:solidFill>
                  <a:schemeClr val="tx1"/>
                </a:solidFill>
                <a:ea typeface="標楷體" pitchFamily="65" charset="-120"/>
                <a:sym typeface="Symbol" pitchFamily="18" charset="2"/>
              </a:rPr>
              <a:t>and an upper triangular matrix</a:t>
            </a:r>
            <a:r>
              <a:rPr lang="zh-TW" altLang="en-US">
                <a:solidFill>
                  <a:schemeClr val="tx1"/>
                </a:solidFill>
                <a:ea typeface="標楷體" pitchFamily="65" charset="-120"/>
                <a:sym typeface="Symbol" pitchFamily="18" charset="2"/>
              </a:rPr>
              <a:t> </a:t>
            </a:r>
            <a:r>
              <a:rPr lang="en-US" altLang="zh-TW" i="1">
                <a:solidFill>
                  <a:schemeClr val="tx1"/>
                </a:solidFill>
                <a:ea typeface="標楷體" pitchFamily="65" charset="-120"/>
                <a:sym typeface="Symbol" pitchFamily="18" charset="2"/>
              </a:rPr>
              <a:t>U</a:t>
            </a:r>
            <a:r>
              <a:rPr lang="en-US" altLang="zh-TW">
                <a:solidFill>
                  <a:schemeClr val="tx1"/>
                </a:solidFill>
                <a:ea typeface="標楷體" pitchFamily="65" charset="-120"/>
                <a:sym typeface="Symbol" pitchFamily="18" charset="2"/>
              </a:rPr>
              <a:t>, then</a:t>
            </a:r>
            <a:endParaRPr lang="zh-TW" altLang="en-US">
              <a:solidFill>
                <a:schemeClr val="tx1"/>
              </a:solidFill>
              <a:ea typeface="標楷體" pitchFamily="65" charset="-120"/>
              <a:sym typeface="Symbol" pitchFamily="18" charset="2"/>
            </a:endParaRPr>
          </a:p>
        </p:txBody>
      </p:sp>
      <p:sp>
        <p:nvSpPr>
          <p:cNvPr id="54279" name="Text Box 32"/>
          <p:cNvSpPr txBox="1">
            <a:spLocks noChangeArrowheads="1"/>
          </p:cNvSpPr>
          <p:nvPr/>
        </p:nvSpPr>
        <p:spPr bwMode="auto">
          <a:xfrm>
            <a:off x="381000" y="90872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en-US" altLang="zh-TW" i="1">
                <a:ea typeface="標楷體" pitchFamily="65" charset="-120"/>
              </a:rPr>
              <a:t> LU</a:t>
            </a:r>
            <a:r>
              <a:rPr lang="en-US" altLang="zh-TW">
                <a:ea typeface="標楷體" pitchFamily="65" charset="-120"/>
              </a:rPr>
              <a:t>-factorization (or </a:t>
            </a:r>
            <a:r>
              <a:rPr lang="en-US" altLang="zh-TW" i="1">
                <a:ea typeface="標楷體" pitchFamily="65" charset="-120"/>
              </a:rPr>
              <a:t>LU</a:t>
            </a:r>
            <a:r>
              <a:rPr lang="en-US" altLang="zh-TW">
                <a:ea typeface="標楷體" pitchFamily="65" charset="-120"/>
              </a:rPr>
              <a:t>-decomposition) (</a:t>
            </a:r>
            <a:r>
              <a:rPr lang="en-US" altLang="en-US" i="1">
                <a:ea typeface="標楷體" pitchFamily="65" charset="-120"/>
              </a:rPr>
              <a:t>LU</a:t>
            </a:r>
            <a:r>
              <a:rPr lang="en-US" altLang="en-US">
                <a:ea typeface="標楷體" pitchFamily="65" charset="-120"/>
              </a:rPr>
              <a:t>分解</a:t>
            </a:r>
            <a:r>
              <a:rPr lang="en-US" altLang="zh-TW">
                <a:ea typeface="標楷體" pitchFamily="65" charset="-120"/>
              </a:rPr>
              <a:t>):</a:t>
            </a:r>
            <a:endParaRPr lang="zh-TW" altLang="en-US">
              <a:ea typeface="標楷體" pitchFamily="65" charset="-120"/>
            </a:endParaRPr>
          </a:p>
        </p:txBody>
      </p:sp>
      <p:graphicFrame>
        <p:nvGraphicFramePr>
          <p:cNvPr id="54275" name="Object 1025"/>
          <p:cNvGraphicFramePr>
            <a:graphicFrameLocks noChangeAspect="1"/>
          </p:cNvGraphicFramePr>
          <p:nvPr/>
        </p:nvGraphicFramePr>
        <p:xfrm>
          <a:off x="1214438" y="3357563"/>
          <a:ext cx="2008187" cy="1423987"/>
        </p:xfrm>
        <a:graphic>
          <a:graphicData uri="http://schemas.openxmlformats.org/presentationml/2006/ole">
            <mc:AlternateContent xmlns:mc="http://schemas.openxmlformats.org/markup-compatibility/2006">
              <mc:Choice xmlns:v="urn:schemas-microsoft-com:vml" Requires="v">
                <p:oleObj spid="_x0000_s135724" name="Equation" r:id="rId5" imgW="1002960" imgH="711000" progId="Equation.DSMT4">
                  <p:embed/>
                </p:oleObj>
              </mc:Choice>
              <mc:Fallback>
                <p:oleObj name="Equation" r:id="rId5" imgW="1002960" imgH="7110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3357563"/>
                        <a:ext cx="2008187" cy="14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6" name="Object 1026"/>
          <p:cNvGraphicFramePr>
            <a:graphicFrameLocks noChangeAspect="1"/>
          </p:cNvGraphicFramePr>
          <p:nvPr/>
        </p:nvGraphicFramePr>
        <p:xfrm>
          <a:off x="1227138" y="4957763"/>
          <a:ext cx="1982787" cy="1423987"/>
        </p:xfrm>
        <a:graphic>
          <a:graphicData uri="http://schemas.openxmlformats.org/presentationml/2006/ole">
            <mc:AlternateContent xmlns:mc="http://schemas.openxmlformats.org/markup-compatibility/2006">
              <mc:Choice xmlns:v="urn:schemas-microsoft-com:vml" Requires="v">
                <p:oleObj spid="_x0000_s135725" name="Equation" r:id="rId7" imgW="990360" imgH="711000" progId="Equation.DSMT4">
                  <p:embed/>
                </p:oleObj>
              </mc:Choice>
              <mc:Fallback>
                <p:oleObj name="Equation" r:id="rId7" imgW="990360" imgH="7110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138" y="4957763"/>
                        <a:ext cx="1982787" cy="14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Text Box 35"/>
          <p:cNvSpPr txBox="1">
            <a:spLocks noChangeArrowheads="1"/>
          </p:cNvSpPr>
          <p:nvPr/>
        </p:nvSpPr>
        <p:spPr bwMode="auto">
          <a:xfrm>
            <a:off x="3806825" y="3644900"/>
            <a:ext cx="462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solidFill>
                  <a:schemeClr val="tx1"/>
                </a:solidFill>
                <a:ea typeface="標楷體" pitchFamily="65" charset="-120"/>
              </a:rPr>
              <a:t>3 </a:t>
            </a:r>
            <a:r>
              <a:rPr lang="en-US" altLang="zh-TW" sz="2000" dirty="0">
                <a:solidFill>
                  <a:schemeClr val="tx1"/>
                </a:solidFill>
                <a:sym typeface="Symbol" pitchFamily="18" charset="2"/>
              </a:rPr>
              <a:t></a:t>
            </a:r>
            <a:r>
              <a:rPr lang="en-US" altLang="zh-TW" sz="2000" dirty="0">
                <a:solidFill>
                  <a:schemeClr val="tx1"/>
                </a:solidFill>
                <a:ea typeface="標楷體" pitchFamily="65" charset="-120"/>
              </a:rPr>
              <a:t> 3 </a:t>
            </a:r>
            <a:r>
              <a:rPr lang="en-US" altLang="zh-TW" sz="2000" dirty="0">
                <a:ea typeface="標楷體" pitchFamily="65" charset="-120"/>
              </a:rPr>
              <a:t>lower triangular matrix (</a:t>
            </a:r>
            <a:r>
              <a:rPr lang="zh-TW" altLang="en-US" sz="2000" dirty="0">
                <a:ea typeface="標楷體" pitchFamily="65" charset="-120"/>
              </a:rPr>
              <a:t>下三角矩陣</a:t>
            </a:r>
            <a:r>
              <a:rPr lang="en-US" altLang="zh-TW" sz="2000" dirty="0">
                <a:ea typeface="標楷體" pitchFamily="65" charset="-120"/>
              </a:rPr>
              <a:t>)</a:t>
            </a:r>
            <a:r>
              <a:rPr lang="en-US" altLang="zh-TW" sz="2000" dirty="0">
                <a:solidFill>
                  <a:schemeClr val="tx1"/>
                </a:solidFill>
                <a:ea typeface="標楷體" pitchFamily="65" charset="-120"/>
              </a:rPr>
              <a:t>: all entries above the principal diagonal are zero</a:t>
            </a:r>
          </a:p>
        </p:txBody>
      </p:sp>
      <p:sp>
        <p:nvSpPr>
          <p:cNvPr id="54281" name="Text Box 36"/>
          <p:cNvSpPr txBox="1">
            <a:spLocks noChangeArrowheads="1"/>
          </p:cNvSpPr>
          <p:nvPr/>
        </p:nvSpPr>
        <p:spPr bwMode="auto">
          <a:xfrm>
            <a:off x="3806825" y="5248275"/>
            <a:ext cx="462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a:solidFill>
                  <a:schemeClr val="tx1"/>
                </a:solidFill>
                <a:ea typeface="標楷體" pitchFamily="65" charset="-120"/>
              </a:rPr>
              <a:t>3 </a:t>
            </a:r>
            <a:r>
              <a:rPr lang="en-US" altLang="zh-TW" sz="2000">
                <a:solidFill>
                  <a:schemeClr val="tx1"/>
                </a:solidFill>
                <a:sym typeface="Symbol" pitchFamily="18" charset="2"/>
              </a:rPr>
              <a:t></a:t>
            </a:r>
            <a:r>
              <a:rPr lang="en-US" altLang="zh-TW" sz="2000">
                <a:solidFill>
                  <a:schemeClr val="tx1"/>
                </a:solidFill>
                <a:ea typeface="標楷體" pitchFamily="65" charset="-120"/>
              </a:rPr>
              <a:t> 3 </a:t>
            </a:r>
            <a:r>
              <a:rPr lang="en-US" altLang="zh-TW" sz="2000">
                <a:ea typeface="標楷體" pitchFamily="65" charset="-120"/>
              </a:rPr>
              <a:t>upper triangular matrix (</a:t>
            </a:r>
            <a:r>
              <a:rPr lang="zh-TW" altLang="en-US" sz="2000">
                <a:ea typeface="標楷體" pitchFamily="65" charset="-120"/>
              </a:rPr>
              <a:t>上三角矩陣</a:t>
            </a:r>
            <a:r>
              <a:rPr lang="en-US" altLang="zh-TW" sz="2000">
                <a:ea typeface="標楷體" pitchFamily="65" charset="-120"/>
              </a:rPr>
              <a:t>)</a:t>
            </a:r>
            <a:r>
              <a:rPr lang="en-US" altLang="zh-TW" sz="2000">
                <a:solidFill>
                  <a:schemeClr val="tx1"/>
                </a:solidFill>
                <a:ea typeface="標楷體" pitchFamily="65" charset="-120"/>
              </a:rPr>
              <a:t>: all entries below the principal diagonal are zero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8"/>
          <p:cNvGraphicFramePr>
            <a:graphicFrameLocks noChangeAspect="1"/>
          </p:cNvGraphicFramePr>
          <p:nvPr>
            <p:extLst>
              <p:ext uri="{D42A27DB-BD31-4B8C-83A1-F6EECF244321}">
                <p14:modId xmlns:p14="http://schemas.microsoft.com/office/powerpoint/2010/main" val="1558428249"/>
              </p:ext>
            </p:extLst>
          </p:nvPr>
        </p:nvGraphicFramePr>
        <p:xfrm>
          <a:off x="857250" y="3446239"/>
          <a:ext cx="7305675" cy="2359025"/>
        </p:xfrm>
        <a:graphic>
          <a:graphicData uri="http://schemas.openxmlformats.org/presentationml/2006/ole">
            <mc:AlternateContent xmlns:mc="http://schemas.openxmlformats.org/markup-compatibility/2006">
              <mc:Choice xmlns:v="urn:schemas-microsoft-com:vml" Requires="v">
                <p:oleObj spid="_x0000_s136746" name="Equation" r:id="rId3" imgW="3657600" imgH="1180800" progId="Equation.DSMT4">
                  <p:embed/>
                </p:oleObj>
              </mc:Choice>
              <mc:Fallback>
                <p:oleObj name="Equation" r:id="rId3" imgW="3657600" imgH="1180800" progId="Equation.DSMT4">
                  <p:embed/>
                  <p:pic>
                    <p:nvPicPr>
                      <p:cNvPr id="0" name="Object 8"/>
                      <p:cNvPicPr>
                        <a:picLocks noChangeAspect="1" noChangeArrowheads="1"/>
                      </p:cNvPicPr>
                      <p:nvPr/>
                    </p:nvPicPr>
                    <p:blipFill>
                      <a:blip r:embed="rId4"/>
                      <a:srcRect/>
                      <a:stretch>
                        <a:fillRect/>
                      </a:stretch>
                    </p:blipFill>
                    <p:spPr bwMode="auto">
                      <a:xfrm>
                        <a:off x="857250" y="3446239"/>
                        <a:ext cx="7305675" cy="235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5301" name="文字方塊 7"/>
              <p:cNvSpPr txBox="1">
                <a:spLocks noChangeArrowheads="1"/>
              </p:cNvSpPr>
              <p:nvPr/>
            </p:nvSpPr>
            <p:spPr bwMode="auto">
              <a:xfrm>
                <a:off x="4286250" y="4774977"/>
                <a:ext cx="4643438"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300"/>
                  </a:spcBef>
                  <a:buFont typeface="Wingdings" pitchFamily="2" charset="2"/>
                  <a:buNone/>
                </a:pPr>
                <a:r>
                  <a:rPr lang="en-US" altLang="zh-TW" sz="1600" dirty="0">
                    <a:solidFill>
                      <a:srgbClr val="0000FF"/>
                    </a:solidFill>
                  </a:rPr>
                  <a:t>※ If only         for </a:t>
                </a:r>
                <a14:m>
                  <m:oMath xmlns:m="http://schemas.openxmlformats.org/officeDocument/2006/math">
                    <m:r>
                      <a:rPr lang="en-US" altLang="zh-TW" sz="1600" b="0" i="1" smtClean="0">
                        <a:solidFill>
                          <a:srgbClr val="0000FF"/>
                        </a:solidFill>
                        <a:latin typeface="Cambria Math" panose="02040503050406030204" pitchFamily="18" charset="0"/>
                      </a:rPr>
                      <m:t>𝑗</m:t>
                    </m:r>
                    <m:r>
                      <a:rPr lang="en-US" altLang="zh-TW" sz="1600" b="0" i="1" smtClean="0">
                        <a:solidFill>
                          <a:srgbClr val="0000FF"/>
                        </a:solidFill>
                        <a:latin typeface="Cambria Math" panose="02040503050406030204" pitchFamily="18" charset="0"/>
                        <a:ea typeface="Cambria Math" panose="02040503050406030204" pitchFamily="18" charset="0"/>
                      </a:rPr>
                      <m:t>&gt;</m:t>
                    </m:r>
                    <m:r>
                      <a:rPr lang="en-US" altLang="zh-TW" sz="1600" b="0" i="1" smtClean="0">
                        <a:solidFill>
                          <a:srgbClr val="0000FF"/>
                        </a:solidFill>
                        <a:latin typeface="Cambria Math" panose="02040503050406030204" pitchFamily="18" charset="0"/>
                        <a:ea typeface="Cambria Math" panose="02040503050406030204" pitchFamily="18" charset="0"/>
                      </a:rPr>
                      <m:t>𝑖</m:t>
                    </m:r>
                    <m:r>
                      <a:rPr lang="en-US" altLang="zh-TW" sz="1600" b="0" i="1" smtClean="0">
                        <a:solidFill>
                          <a:srgbClr val="0000FF"/>
                        </a:solidFill>
                        <a:latin typeface="Cambria Math" panose="02040503050406030204" pitchFamily="18" charset="0"/>
                        <a:ea typeface="Cambria Math" panose="02040503050406030204" pitchFamily="18" charset="0"/>
                      </a:rPr>
                      <m:t> </m:t>
                    </m:r>
                  </m:oMath>
                </a14:m>
                <a:r>
                  <a:rPr lang="en-US" altLang="zh-TW" sz="1600" dirty="0">
                    <a:solidFill>
                      <a:srgbClr val="0000FF"/>
                    </a:solidFill>
                  </a:rPr>
                  <a:t>is applied, then                        will be lower triangular matrices</a:t>
                </a:r>
                <a:endParaRPr lang="zh-TW" altLang="en-US" sz="1600" dirty="0">
                  <a:solidFill>
                    <a:srgbClr val="0000FF"/>
                  </a:solidFill>
                </a:endParaRPr>
              </a:p>
            </p:txBody>
          </p:sp>
        </mc:Choice>
        <mc:Fallback xmlns="">
          <p:sp>
            <p:nvSpPr>
              <p:cNvPr id="55301" name="文字方塊 7"/>
              <p:cNvSpPr txBox="1">
                <a:spLocks noRot="1" noChangeAspect="1" noMove="1" noResize="1" noEditPoints="1" noAdjustHandles="1" noChangeArrowheads="1" noChangeShapeType="1" noTextEdit="1"/>
              </p:cNvSpPr>
              <p:nvPr/>
            </p:nvSpPr>
            <p:spPr bwMode="auto">
              <a:xfrm>
                <a:off x="4286250" y="4774977"/>
                <a:ext cx="4643438" cy="584775"/>
              </a:xfrm>
              <a:prstGeom prst="rect">
                <a:avLst/>
              </a:prstGeom>
              <a:blipFill>
                <a:blip r:embed="rId5"/>
                <a:stretch>
                  <a:fillRect l="-656" t="-3125" r="-919"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5530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38077A73-7D42-44A8-A56E-008CA8652EEA}" type="slidenum">
              <a:rPr kumimoji="0" lang="en-US" altLang="zh-TW" sz="1400" smtClean="0">
                <a:solidFill>
                  <a:schemeClr val="bg2"/>
                </a:solidFill>
              </a:rPr>
              <a:pPr eaLnBrk="1" hangingPunct="1"/>
              <a:t>61</a:t>
            </a:fld>
            <a:endParaRPr kumimoji="0" lang="en-US" altLang="zh-TW" sz="1400">
              <a:solidFill>
                <a:schemeClr val="bg2"/>
              </a:solidFill>
            </a:endParaRPr>
          </a:p>
        </p:txBody>
      </p:sp>
      <p:sp>
        <p:nvSpPr>
          <p:cNvPr id="55303" name="Text Box 6"/>
          <p:cNvSpPr txBox="1">
            <a:spLocks noChangeArrowheads="1"/>
          </p:cNvSpPr>
          <p:nvPr/>
        </p:nvSpPr>
        <p:spPr bwMode="auto">
          <a:xfrm>
            <a:off x="381000" y="784101"/>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latin typeface="標楷體" pitchFamily="65" charset="-120"/>
                <a:ea typeface="標楷體" pitchFamily="65" charset="-120"/>
              </a:rPr>
              <a:t> </a:t>
            </a:r>
            <a:r>
              <a:rPr lang="en-US" altLang="zh-TW">
                <a:ea typeface="標楷體" pitchFamily="65" charset="-120"/>
              </a:rPr>
              <a:t>Note:</a:t>
            </a:r>
          </a:p>
        </p:txBody>
      </p:sp>
      <mc:AlternateContent xmlns:mc="http://schemas.openxmlformats.org/markup-compatibility/2006" xmlns:a14="http://schemas.microsoft.com/office/drawing/2010/main">
        <mc:Choice Requires="a14">
          <p:sp>
            <p:nvSpPr>
              <p:cNvPr id="55304" name="Rectangle 7"/>
              <p:cNvSpPr>
                <a:spLocks noChangeArrowheads="1"/>
              </p:cNvSpPr>
              <p:nvPr/>
            </p:nvSpPr>
            <p:spPr bwMode="auto">
              <a:xfrm>
                <a:off x="723900" y="1203463"/>
                <a:ext cx="7848600" cy="2036263"/>
              </a:xfrm>
              <a:prstGeom prst="rect">
                <a:avLst/>
              </a:prstGeom>
              <a:noFill/>
              <a:ln>
                <a:noFill/>
              </a:ln>
              <a:extLst>
                <a:ext uri="{909E8E84-426E-40DD-AFC4-6F175D3DCCD1}">
                  <a14:hiddenFill>
                    <a:solidFill>
                      <a:srgbClr val="FFFFFF"/>
                    </a:solidFill>
                  </a14:hiddenFill>
                </a:ext>
                <a:ext uri="{91240B29-F687-4F45-9708-019B960494DF}">
                  <a14:hiddenLine w="25400" algn="ctr">
                    <a:solidFill>
                      <a:srgbClr val="000000"/>
                    </a:solidFill>
                    <a:miter lim="800000"/>
                    <a:headEnd/>
                    <a:tailEnd type="none" w="sm" len="sm"/>
                  </a14:hiddenLine>
                </a:ext>
              </a:extLst>
            </p:spPr>
            <p:txBody>
              <a:bodyPr anchor="ctr">
                <a:spAutoFit/>
              </a:bodyPr>
              <a:lstStyle/>
              <a:p>
                <a:pPr>
                  <a:lnSpc>
                    <a:spcPct val="120000"/>
                  </a:lnSpc>
                  <a:spcBef>
                    <a:spcPct val="0"/>
                  </a:spcBef>
                  <a:buSzTx/>
                  <a:buFontTx/>
                  <a:buNone/>
                </a:pPr>
                <a:r>
                  <a:rPr lang="en-US" altLang="zh-TW" dirty="0">
                    <a:solidFill>
                      <a:schemeClr val="tx1"/>
                    </a:solidFill>
                    <a:ea typeface="標楷體" pitchFamily="65" charset="-120"/>
                  </a:rPr>
                  <a:t>If a square matrix </a:t>
                </a:r>
                <a:r>
                  <a:rPr lang="en-US" altLang="zh-TW" i="1" dirty="0">
                    <a:solidFill>
                      <a:schemeClr val="tx1"/>
                    </a:solidFill>
                  </a:rPr>
                  <a:t>A</a:t>
                </a:r>
                <a:r>
                  <a:rPr lang="en-US" altLang="zh-TW" dirty="0"/>
                  <a:t> </a:t>
                </a:r>
                <a:r>
                  <a:rPr lang="en-US" altLang="zh-TW" dirty="0">
                    <a:solidFill>
                      <a:schemeClr val="tx1"/>
                    </a:solidFill>
                    <a:ea typeface="標楷體" pitchFamily="65" charset="-120"/>
                  </a:rPr>
                  <a:t>can be row reduced to an upper triangular </a:t>
                </a:r>
              </a:p>
              <a:p>
                <a:pPr>
                  <a:lnSpc>
                    <a:spcPct val="120000"/>
                  </a:lnSpc>
                  <a:spcBef>
                    <a:spcPct val="0"/>
                  </a:spcBef>
                  <a:buSzTx/>
                  <a:buFontTx/>
                  <a:buNone/>
                </a:pPr>
                <a:r>
                  <a:rPr lang="en-US" altLang="zh-TW" dirty="0">
                    <a:solidFill>
                      <a:schemeClr val="tx1"/>
                    </a:solidFill>
                    <a:ea typeface="標楷體" pitchFamily="65" charset="-120"/>
                  </a:rPr>
                  <a:t>matrix</a:t>
                </a:r>
                <a:r>
                  <a:rPr lang="zh-TW" altLang="en-US" dirty="0">
                    <a:solidFill>
                      <a:schemeClr val="tx1"/>
                    </a:solidFill>
                    <a:ea typeface="標楷體" pitchFamily="65" charset="-120"/>
                  </a:rPr>
                  <a:t> </a:t>
                </a:r>
                <a:r>
                  <a:rPr lang="en-US" altLang="zh-TW" i="1" dirty="0">
                    <a:solidFill>
                      <a:schemeClr val="tx1"/>
                    </a:solidFill>
                    <a:ea typeface="標楷體" pitchFamily="65" charset="-120"/>
                  </a:rPr>
                  <a:t>U </a:t>
                </a:r>
                <a:r>
                  <a:rPr lang="en-US" altLang="zh-TW" dirty="0">
                    <a:solidFill>
                      <a:schemeClr val="tx1"/>
                    </a:solidFill>
                    <a:ea typeface="標楷體" pitchFamily="65" charset="-120"/>
                  </a:rPr>
                  <a:t>using </a:t>
                </a:r>
                <a:r>
                  <a:rPr lang="en-US" altLang="zh-TW" dirty="0">
                    <a:ea typeface="標楷體" pitchFamily="65" charset="-120"/>
                  </a:rPr>
                  <a:t>only the elementary row operations of adding a multiple of one row</a:t>
                </a:r>
                <a:r>
                  <a:rPr lang="zh-TW" altLang="en-US" dirty="0">
                    <a:ea typeface="標楷體" pitchFamily="65" charset="-120"/>
                  </a:rPr>
                  <a:t> </a:t>
                </a:r>
                <a:r>
                  <a:rPr lang="en-US" altLang="zh-TW" dirty="0">
                    <a:ea typeface="標楷體" pitchFamily="65" charset="-120"/>
                  </a:rPr>
                  <a:t>to another row below it (i.e., </a:t>
                </a:r>
                <a14:m>
                  <m:oMath xmlns:m="http://schemas.openxmlformats.org/officeDocument/2006/math">
                    <m:sSubSup>
                      <m:sSubSupPr>
                        <m:ctrlPr>
                          <a:rPr lang="en-US" altLang="zh-TW" i="1" smtClean="0">
                            <a:solidFill>
                              <a:srgbClr val="FF0000"/>
                            </a:solidFill>
                            <a:latin typeface="Cambria Math" panose="02040503050406030204" pitchFamily="18" charset="0"/>
                            <a:ea typeface="標楷體" pitchFamily="65" charset="-120"/>
                          </a:rPr>
                        </m:ctrlPr>
                      </m:sSubSupPr>
                      <m:e>
                        <m:r>
                          <a:rPr lang="en-US" altLang="zh-TW" b="0" i="1" smtClean="0">
                            <a:solidFill>
                              <a:srgbClr val="FF0000"/>
                            </a:solidFill>
                            <a:latin typeface="Cambria Math" panose="02040503050406030204" pitchFamily="18" charset="0"/>
                            <a:ea typeface="標楷體" pitchFamily="65" charset="-120"/>
                          </a:rPr>
                          <m:t>𝐴</m:t>
                        </m:r>
                      </m:e>
                      <m:sub>
                        <m:r>
                          <a:rPr lang="en-US" altLang="zh-TW" b="0" i="1" smtClean="0">
                            <a:solidFill>
                              <a:srgbClr val="FF0000"/>
                            </a:solidFill>
                            <a:latin typeface="Cambria Math" panose="02040503050406030204" pitchFamily="18" charset="0"/>
                            <a:ea typeface="標楷體" pitchFamily="65" charset="-120"/>
                          </a:rPr>
                          <m:t>𝑖</m:t>
                        </m:r>
                        <m:r>
                          <a:rPr lang="en-US" altLang="zh-TW" b="0" i="1" smtClean="0">
                            <a:solidFill>
                              <a:srgbClr val="FF0000"/>
                            </a:solidFill>
                            <a:latin typeface="Cambria Math" panose="02040503050406030204" pitchFamily="18" charset="0"/>
                            <a:ea typeface="標楷體" pitchFamily="65" charset="-120"/>
                          </a:rPr>
                          <m:t>,</m:t>
                        </m:r>
                        <m:r>
                          <a:rPr lang="en-US" altLang="zh-TW" b="0" i="1" smtClean="0">
                            <a:solidFill>
                              <a:srgbClr val="FF0000"/>
                            </a:solidFill>
                            <a:latin typeface="Cambria Math" panose="02040503050406030204" pitchFamily="18" charset="0"/>
                            <a:ea typeface="標楷體" pitchFamily="65" charset="-120"/>
                          </a:rPr>
                          <m:t>𝑗</m:t>
                        </m:r>
                      </m:sub>
                      <m:sup>
                        <m:r>
                          <a:rPr lang="en-US" altLang="zh-TW" b="0" i="1" smtClean="0">
                            <a:solidFill>
                              <a:srgbClr val="FF0000"/>
                            </a:solidFill>
                            <a:latin typeface="Cambria Math" panose="02040503050406030204" pitchFamily="18" charset="0"/>
                            <a:ea typeface="標楷體" pitchFamily="65" charset="-120"/>
                          </a:rPr>
                          <m:t>(</m:t>
                        </m:r>
                        <m:r>
                          <a:rPr lang="en-US" altLang="zh-TW" b="0" i="1" smtClean="0">
                            <a:solidFill>
                              <a:srgbClr val="FF0000"/>
                            </a:solidFill>
                            <a:latin typeface="Cambria Math" panose="02040503050406030204" pitchFamily="18" charset="0"/>
                            <a:ea typeface="標楷體" pitchFamily="65" charset="-120"/>
                          </a:rPr>
                          <m:t>𝑘</m:t>
                        </m:r>
                        <m:r>
                          <a:rPr lang="en-US" altLang="zh-TW" b="0" i="1" smtClean="0">
                            <a:solidFill>
                              <a:srgbClr val="FF0000"/>
                            </a:solidFill>
                            <a:latin typeface="Cambria Math" panose="02040503050406030204" pitchFamily="18" charset="0"/>
                            <a:ea typeface="標楷體" pitchFamily="65" charset="-120"/>
                          </a:rPr>
                          <m:t>)</m:t>
                        </m:r>
                      </m:sup>
                    </m:sSubSup>
                  </m:oMath>
                </a14:m>
                <a:r>
                  <a:rPr lang="en-US" altLang="zh-TW" dirty="0">
                    <a:solidFill>
                      <a:srgbClr val="FF0000"/>
                    </a:solidFill>
                  </a:rPr>
                  <a:t> for </a:t>
                </a:r>
                <a14:m>
                  <m:oMath xmlns:m="http://schemas.openxmlformats.org/officeDocument/2006/math">
                    <m:r>
                      <a:rPr lang="en-US" altLang="zh-TW" i="1">
                        <a:solidFill>
                          <a:srgbClr val="FF0000"/>
                        </a:solidFill>
                        <a:latin typeface="Cambria Math" panose="02040503050406030204" pitchFamily="18" charset="0"/>
                      </a:rPr>
                      <m:t>𝑗</m:t>
                    </m:r>
                    <m:r>
                      <a:rPr lang="en-US" altLang="zh-TW" i="1">
                        <a:solidFill>
                          <a:srgbClr val="FF0000"/>
                        </a:solidFill>
                        <a:latin typeface="Cambria Math" panose="02040503050406030204" pitchFamily="18" charset="0"/>
                        <a:ea typeface="Cambria Math" panose="02040503050406030204" pitchFamily="18" charset="0"/>
                      </a:rPr>
                      <m:t>&gt;</m:t>
                    </m:r>
                    <m:r>
                      <a:rPr lang="en-US" altLang="zh-TW" i="1">
                        <a:solidFill>
                          <a:srgbClr val="FF0000"/>
                        </a:solidFill>
                        <a:latin typeface="Cambria Math" panose="02040503050406030204" pitchFamily="18" charset="0"/>
                        <a:ea typeface="Cambria Math" panose="02040503050406030204" pitchFamily="18" charset="0"/>
                      </a:rPr>
                      <m:t>𝑖</m:t>
                    </m:r>
                    <m:r>
                      <a:rPr lang="en-US" altLang="zh-TW" i="1">
                        <a:solidFill>
                          <a:srgbClr val="FF0000"/>
                        </a:solidFill>
                        <a:latin typeface="Cambria Math" panose="02040503050406030204" pitchFamily="18" charset="0"/>
                        <a:ea typeface="Cambria Math" panose="02040503050406030204" pitchFamily="18" charset="0"/>
                      </a:rPr>
                      <m:t> </m:t>
                    </m:r>
                  </m:oMath>
                </a14:m>
                <a:r>
                  <a:rPr lang="en-US" altLang="zh-TW" dirty="0">
                    <a:solidFill>
                      <a:srgbClr val="FF0000"/>
                    </a:solidFill>
                    <a:ea typeface="標楷體" pitchFamily="65" charset="-120"/>
                  </a:rPr>
                  <a:t>)</a:t>
                </a:r>
                <a:r>
                  <a:rPr lang="en-US" altLang="zh-TW" dirty="0">
                    <a:solidFill>
                      <a:schemeClr val="tx1"/>
                    </a:solidFill>
                    <a:ea typeface="標楷體" pitchFamily="65" charset="-120"/>
                  </a:rPr>
                  <a:t>, then </a:t>
                </a:r>
                <a:r>
                  <a:rPr lang="en-US" altLang="zh-TW" i="1" dirty="0">
                    <a:solidFill>
                      <a:schemeClr val="tx1"/>
                    </a:solidFill>
                    <a:ea typeface="標楷體" pitchFamily="65" charset="-120"/>
                  </a:rPr>
                  <a:t>A</a:t>
                </a:r>
                <a:r>
                  <a:rPr lang="en-US" altLang="zh-TW" dirty="0">
                    <a:solidFill>
                      <a:schemeClr val="tx1"/>
                    </a:solidFill>
                    <a:ea typeface="標楷體" pitchFamily="65" charset="-120"/>
                  </a:rPr>
                  <a:t> has an </a:t>
                </a:r>
                <a:r>
                  <a:rPr lang="en-US" altLang="zh-TW" i="1" dirty="0">
                    <a:solidFill>
                      <a:schemeClr val="tx1"/>
                    </a:solidFill>
                    <a:ea typeface="標楷體" pitchFamily="65" charset="-120"/>
                  </a:rPr>
                  <a:t>LU</a:t>
                </a:r>
                <a:r>
                  <a:rPr lang="en-US" altLang="zh-TW" dirty="0">
                    <a:solidFill>
                      <a:schemeClr val="tx1"/>
                    </a:solidFill>
                    <a:ea typeface="標楷體" pitchFamily="65" charset="-120"/>
                  </a:rPr>
                  <a:t>-factorization</a:t>
                </a:r>
                <a:endParaRPr lang="zh-TW" altLang="en-US" sz="1100" dirty="0">
                  <a:solidFill>
                    <a:schemeClr val="tx1"/>
                  </a:solidFill>
                  <a:ea typeface="標楷體" pitchFamily="65" charset="-120"/>
                </a:endParaRPr>
              </a:p>
            </p:txBody>
          </p:sp>
        </mc:Choice>
        <mc:Fallback xmlns="">
          <p:sp>
            <p:nvSpPr>
              <p:cNvPr id="55304" name="Rectangle 7"/>
              <p:cNvSpPr>
                <a:spLocks noRot="1" noChangeAspect="1" noMove="1" noResize="1" noEditPoints="1" noAdjustHandles="1" noChangeArrowheads="1" noChangeShapeType="1" noTextEdit="1"/>
              </p:cNvSpPr>
              <p:nvPr/>
            </p:nvSpPr>
            <p:spPr bwMode="auto">
              <a:xfrm>
                <a:off x="723900" y="1203463"/>
                <a:ext cx="7848600" cy="2036263"/>
              </a:xfrm>
              <a:prstGeom prst="rect">
                <a:avLst/>
              </a:prstGeom>
              <a:blipFill>
                <a:blip r:embed="rId6"/>
                <a:stretch>
                  <a:fillRect l="-1243" r="-2098" b="-47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lstStyle/>
              <a:p>
                <a:r>
                  <a:rPr lang="zh-TW" altLang="en-US">
                    <a:noFill/>
                  </a:rPr>
                  <a:t> </a:t>
                </a:r>
              </a:p>
            </p:txBody>
          </p:sp>
        </mc:Fallback>
      </mc:AlternateContent>
      <p:graphicFrame>
        <p:nvGraphicFramePr>
          <p:cNvPr id="55299" name="Object 6"/>
          <p:cNvGraphicFramePr>
            <a:graphicFrameLocks noChangeAspect="1"/>
          </p:cNvGraphicFramePr>
          <p:nvPr>
            <p:extLst>
              <p:ext uri="{D42A27DB-BD31-4B8C-83A1-F6EECF244321}">
                <p14:modId xmlns:p14="http://schemas.microsoft.com/office/powerpoint/2010/main" val="4032904205"/>
              </p:ext>
            </p:extLst>
          </p:nvPr>
        </p:nvGraphicFramePr>
        <p:xfrm>
          <a:off x="7659439" y="4803552"/>
          <a:ext cx="1089025" cy="312737"/>
        </p:xfrm>
        <a:graphic>
          <a:graphicData uri="http://schemas.openxmlformats.org/presentationml/2006/ole">
            <mc:AlternateContent xmlns:mc="http://schemas.openxmlformats.org/markup-compatibility/2006">
              <mc:Choice xmlns:v="urn:schemas-microsoft-com:vml" Requires="v">
                <p:oleObj spid="_x0000_s136747" name="Equation" r:id="rId7" imgW="838080" imgH="241200" progId="Equation.DSMT4">
                  <p:embed/>
                </p:oleObj>
              </mc:Choice>
              <mc:Fallback>
                <p:oleObj name="Equation" r:id="rId7" imgW="838080" imgH="241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9439" y="4803552"/>
                        <a:ext cx="1089025"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0" name="Object 7"/>
          <p:cNvGraphicFramePr>
            <a:graphicFrameLocks noChangeAspect="1"/>
          </p:cNvGraphicFramePr>
          <p:nvPr>
            <p:extLst>
              <p:ext uri="{D42A27DB-BD31-4B8C-83A1-F6EECF244321}">
                <p14:modId xmlns:p14="http://schemas.microsoft.com/office/powerpoint/2010/main" val="2469561856"/>
              </p:ext>
            </p:extLst>
          </p:nvPr>
        </p:nvGraphicFramePr>
        <p:xfrm>
          <a:off x="5214938" y="4803552"/>
          <a:ext cx="363537" cy="330200"/>
        </p:xfrm>
        <a:graphic>
          <a:graphicData uri="http://schemas.openxmlformats.org/presentationml/2006/ole">
            <mc:AlternateContent xmlns:mc="http://schemas.openxmlformats.org/markup-compatibility/2006">
              <mc:Choice xmlns:v="urn:schemas-microsoft-com:vml" Requires="v">
                <p:oleObj spid="_x0000_s136748" name="Equation" r:id="rId9" imgW="279360" imgH="253800" progId="Equation.DSMT4">
                  <p:embed/>
                </p:oleObj>
              </mc:Choice>
              <mc:Fallback>
                <p:oleObj name="Equation" r:id="rId9" imgW="279360" imgH="253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4938" y="4803552"/>
                        <a:ext cx="3635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E2B9C556-D2C0-44A4-9684-87BA78EB3769}" type="slidenum">
              <a:rPr kumimoji="0" lang="en-US" altLang="zh-TW" sz="1400" smtClean="0">
                <a:solidFill>
                  <a:schemeClr val="bg2"/>
                </a:solidFill>
              </a:rPr>
              <a:pPr eaLnBrk="1" hangingPunct="1"/>
              <a:t>62</a:t>
            </a:fld>
            <a:endParaRPr kumimoji="0" lang="en-US" altLang="zh-TW" sz="1400">
              <a:solidFill>
                <a:schemeClr val="bg2"/>
              </a:solidFill>
            </a:endParaRPr>
          </a:p>
        </p:txBody>
      </p:sp>
      <p:graphicFrame>
        <p:nvGraphicFramePr>
          <p:cNvPr id="56322" name="Object 1024"/>
          <p:cNvGraphicFramePr>
            <a:graphicFrameLocks noChangeAspect="1"/>
          </p:cNvGraphicFramePr>
          <p:nvPr/>
        </p:nvGraphicFramePr>
        <p:xfrm>
          <a:off x="939800" y="1295400"/>
          <a:ext cx="1903413" cy="914400"/>
        </p:xfrm>
        <a:graphic>
          <a:graphicData uri="http://schemas.openxmlformats.org/presentationml/2006/ole">
            <mc:AlternateContent xmlns:mc="http://schemas.openxmlformats.org/markup-compatibility/2006">
              <mc:Choice xmlns:v="urn:schemas-microsoft-com:vml" Requires="v">
                <p:oleObj spid="_x0000_s195661" name="Equation" r:id="rId3" imgW="952200" imgH="457200" progId="Equation.DSMT4">
                  <p:embed/>
                </p:oleObj>
              </mc:Choice>
              <mc:Fallback>
                <p:oleObj name="Equation" r:id="rId3" imgW="952200" imgH="4572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1295400"/>
                        <a:ext cx="19034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3" name="Object 1025"/>
          <p:cNvGraphicFramePr>
            <a:graphicFrameLocks noChangeAspect="1"/>
          </p:cNvGraphicFramePr>
          <p:nvPr/>
        </p:nvGraphicFramePr>
        <p:xfrm>
          <a:off x="3619500" y="1066800"/>
          <a:ext cx="2741613" cy="1422400"/>
        </p:xfrm>
        <a:graphic>
          <a:graphicData uri="http://schemas.openxmlformats.org/presentationml/2006/ole">
            <mc:AlternateContent xmlns:mc="http://schemas.openxmlformats.org/markup-compatibility/2006">
              <mc:Choice xmlns:v="urn:schemas-microsoft-com:vml" Requires="v">
                <p:oleObj spid="_x0000_s195662" name="Equation" r:id="rId5" imgW="1371600" imgH="711000" progId="Equation.DSMT4">
                  <p:embed/>
                </p:oleObj>
              </mc:Choice>
              <mc:Fallback>
                <p:oleObj name="Equation" r:id="rId5" imgW="1371600" imgH="7110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1066800"/>
                        <a:ext cx="2741613"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4" name="Object 1026"/>
          <p:cNvGraphicFramePr>
            <a:graphicFrameLocks noChangeAspect="1"/>
          </p:cNvGraphicFramePr>
          <p:nvPr/>
        </p:nvGraphicFramePr>
        <p:xfrm>
          <a:off x="900113" y="2743200"/>
          <a:ext cx="4192587" cy="915988"/>
        </p:xfrm>
        <a:graphic>
          <a:graphicData uri="http://schemas.openxmlformats.org/presentationml/2006/ole">
            <mc:AlternateContent xmlns:mc="http://schemas.openxmlformats.org/markup-compatibility/2006">
              <mc:Choice xmlns:v="urn:schemas-microsoft-com:vml" Requires="v">
                <p:oleObj spid="_x0000_s195663" name="Equation" r:id="rId7" imgW="2070000" imgH="457200" progId="Equation.DSMT4">
                  <p:embed/>
                </p:oleObj>
              </mc:Choice>
              <mc:Fallback>
                <p:oleObj name="Equation" r:id="rId7" imgW="2070000" imgH="4572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2743200"/>
                        <a:ext cx="4192587"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9" name="Text Box 16"/>
          <p:cNvSpPr txBox="1">
            <a:spLocks noChangeArrowheads="1"/>
          </p:cNvSpPr>
          <p:nvPr/>
        </p:nvSpPr>
        <p:spPr bwMode="auto">
          <a:xfrm>
            <a:off x="533400" y="2286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 </a:t>
            </a:r>
            <a:r>
              <a:rPr lang="en-US" altLang="zh-TW">
                <a:solidFill>
                  <a:schemeClr val="tx1"/>
                </a:solidFill>
                <a:ea typeface="標楷體" pitchFamily="65" charset="-120"/>
              </a:rPr>
              <a:t>(</a:t>
            </a:r>
            <a:r>
              <a:rPr lang="en-US" altLang="zh-TW">
                <a:solidFill>
                  <a:schemeClr val="tx1"/>
                </a:solidFill>
              </a:rPr>
              <a:t>a)</a:t>
            </a:r>
          </a:p>
        </p:txBody>
      </p:sp>
      <p:graphicFrame>
        <p:nvGraphicFramePr>
          <p:cNvPr id="56325" name="Object 1027"/>
          <p:cNvGraphicFramePr>
            <a:graphicFrameLocks noChangeAspect="1"/>
          </p:cNvGraphicFramePr>
          <p:nvPr/>
        </p:nvGraphicFramePr>
        <p:xfrm>
          <a:off x="971550" y="4005263"/>
          <a:ext cx="1752600" cy="508000"/>
        </p:xfrm>
        <a:graphic>
          <a:graphicData uri="http://schemas.openxmlformats.org/presentationml/2006/ole">
            <mc:AlternateContent xmlns:mc="http://schemas.openxmlformats.org/markup-compatibility/2006">
              <mc:Choice xmlns:v="urn:schemas-microsoft-com:vml" Requires="v">
                <p:oleObj spid="_x0000_s195664" name="Equation" r:id="rId9" imgW="876240" imgH="253800" progId="Equation.DSMT4">
                  <p:embed/>
                </p:oleObj>
              </mc:Choice>
              <mc:Fallback>
                <p:oleObj name="Equation" r:id="rId9" imgW="876240" imgH="25380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4005263"/>
                        <a:ext cx="1752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1028"/>
          <p:cNvGraphicFramePr>
            <a:graphicFrameLocks noChangeAspect="1"/>
          </p:cNvGraphicFramePr>
          <p:nvPr/>
        </p:nvGraphicFramePr>
        <p:xfrm>
          <a:off x="979488" y="4652963"/>
          <a:ext cx="2944812" cy="508000"/>
        </p:xfrm>
        <a:graphic>
          <a:graphicData uri="http://schemas.openxmlformats.org/presentationml/2006/ole">
            <mc:AlternateContent xmlns:mc="http://schemas.openxmlformats.org/markup-compatibility/2006">
              <mc:Choice xmlns:v="urn:schemas-microsoft-com:vml" Requires="v">
                <p:oleObj spid="_x0000_s195665" name="Equation" r:id="rId11" imgW="1473120" imgH="253800" progId="Equation.DSMT4">
                  <p:embed/>
                </p:oleObj>
              </mc:Choice>
              <mc:Fallback>
                <p:oleObj name="Equation" r:id="rId11" imgW="1473120" imgH="253800" progId="Equation.DSMT4">
                  <p:embed/>
                  <p:pic>
                    <p:nvPicPr>
                      <p:cNvPr id="0"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9488" y="4652963"/>
                        <a:ext cx="29448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1029"/>
          <p:cNvGraphicFramePr>
            <a:graphicFrameLocks noChangeAspect="1"/>
          </p:cNvGraphicFramePr>
          <p:nvPr/>
        </p:nvGraphicFramePr>
        <p:xfrm>
          <a:off x="1020763" y="5219700"/>
          <a:ext cx="3046412" cy="914400"/>
        </p:xfrm>
        <a:graphic>
          <a:graphicData uri="http://schemas.openxmlformats.org/presentationml/2006/ole">
            <mc:AlternateContent xmlns:mc="http://schemas.openxmlformats.org/markup-compatibility/2006">
              <mc:Choice xmlns:v="urn:schemas-microsoft-com:vml" Requires="v">
                <p:oleObj spid="_x0000_s195666" name="Equation" r:id="rId13" imgW="1523880" imgH="457200" progId="Equation.DSMT4">
                  <p:embed/>
                </p:oleObj>
              </mc:Choice>
              <mc:Fallback>
                <p:oleObj name="Equation" r:id="rId13" imgW="1523880" imgH="457200" progId="Equation.DSMT4">
                  <p:embed/>
                  <p:pic>
                    <p:nvPicPr>
                      <p:cNvPr id="0" name="Object 10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0763" y="5219700"/>
                        <a:ext cx="304641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22"/>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Ex 5 and 6:  </a:t>
            </a:r>
            <a:r>
              <a:rPr lang="en-US" altLang="zh-TW" i="1" dirty="0">
                <a:ea typeface="標楷體" pitchFamily="65" charset="-120"/>
              </a:rPr>
              <a:t>LU</a:t>
            </a:r>
            <a:r>
              <a:rPr lang="en-US" altLang="zh-TW" dirty="0">
                <a:ea typeface="標楷體" pitchFamily="65" charset="-120"/>
              </a:rPr>
              <a:t>-factorization</a:t>
            </a:r>
            <a:endParaRPr lang="zh-TW" altLang="en-US" dirty="0">
              <a:ea typeface="標楷體" pitchFamily="65" charset="-12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AD9A811-F0A5-487A-93A1-462711DB3522}" type="slidenum">
              <a:rPr kumimoji="0" lang="en-US" altLang="zh-TW" sz="1400" smtClean="0">
                <a:solidFill>
                  <a:schemeClr val="bg2"/>
                </a:solidFill>
              </a:rPr>
              <a:pPr eaLnBrk="1" hangingPunct="1"/>
              <a:t>63</a:t>
            </a:fld>
            <a:endParaRPr kumimoji="0" lang="en-US" altLang="zh-TW" sz="1400">
              <a:solidFill>
                <a:schemeClr val="bg2"/>
              </a:solidFill>
            </a:endParaRPr>
          </a:p>
        </p:txBody>
      </p:sp>
      <p:sp>
        <p:nvSpPr>
          <p:cNvPr id="57351" name="Rectangle 4"/>
          <p:cNvSpPr>
            <a:spLocks noChangeArrowheads="1"/>
          </p:cNvSpPr>
          <p:nvPr/>
        </p:nvSpPr>
        <p:spPr bwMode="auto">
          <a:xfrm>
            <a:off x="428625" y="981075"/>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eaLnBrk="0" hangingPunct="0">
              <a:spcBef>
                <a:spcPct val="0"/>
              </a:spcBef>
              <a:buSzTx/>
              <a:buFontTx/>
              <a:buNone/>
            </a:pPr>
            <a:r>
              <a:rPr lang="en-US" altLang="zh-TW">
                <a:solidFill>
                  <a:schemeClr val="tx1"/>
                </a:solidFill>
                <a:ea typeface="標楷體" pitchFamily="65" charset="-120"/>
              </a:rPr>
              <a:t>(b)</a:t>
            </a:r>
          </a:p>
        </p:txBody>
      </p:sp>
      <p:graphicFrame>
        <p:nvGraphicFramePr>
          <p:cNvPr id="57346" name="Object 1024"/>
          <p:cNvGraphicFramePr>
            <a:graphicFrameLocks noChangeAspect="1"/>
          </p:cNvGraphicFramePr>
          <p:nvPr/>
        </p:nvGraphicFramePr>
        <p:xfrm>
          <a:off x="674688" y="1501775"/>
          <a:ext cx="8032750" cy="1422400"/>
        </p:xfrm>
        <a:graphic>
          <a:graphicData uri="http://schemas.openxmlformats.org/presentationml/2006/ole">
            <mc:AlternateContent xmlns:mc="http://schemas.openxmlformats.org/markup-compatibility/2006">
              <mc:Choice xmlns:v="urn:schemas-microsoft-com:vml" Requires="v">
                <p:oleObj spid="_x0000_s159172" name="Equation" r:id="rId3" imgW="4012920" imgH="711000" progId="Equation.DSMT4">
                  <p:embed/>
                </p:oleObj>
              </mc:Choice>
              <mc:Fallback>
                <p:oleObj name="Equation" r:id="rId3" imgW="4012920" imgH="7110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1501775"/>
                        <a:ext cx="803275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1025"/>
          <p:cNvGraphicFramePr>
            <a:graphicFrameLocks noChangeAspect="1"/>
          </p:cNvGraphicFramePr>
          <p:nvPr/>
        </p:nvGraphicFramePr>
        <p:xfrm>
          <a:off x="785813" y="3214688"/>
          <a:ext cx="2233612" cy="508000"/>
        </p:xfrm>
        <a:graphic>
          <a:graphicData uri="http://schemas.openxmlformats.org/presentationml/2006/ole">
            <mc:AlternateContent xmlns:mc="http://schemas.openxmlformats.org/markup-compatibility/2006">
              <mc:Choice xmlns:v="urn:schemas-microsoft-com:vml" Requires="v">
                <p:oleObj spid="_x0000_s159173" name="Equation" r:id="rId5" imgW="1117440" imgH="253800" progId="Equation.DSMT4">
                  <p:embed/>
                </p:oleObj>
              </mc:Choice>
              <mc:Fallback>
                <p:oleObj name="Equation" r:id="rId5" imgW="1117440" imgH="2538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3214688"/>
                        <a:ext cx="22336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8" name="Object 1026"/>
          <p:cNvGraphicFramePr>
            <a:graphicFrameLocks noChangeAspect="1"/>
          </p:cNvGraphicFramePr>
          <p:nvPr/>
        </p:nvGraphicFramePr>
        <p:xfrm>
          <a:off x="785813" y="3921125"/>
          <a:ext cx="3884612" cy="508000"/>
        </p:xfrm>
        <a:graphic>
          <a:graphicData uri="http://schemas.openxmlformats.org/presentationml/2006/ole">
            <mc:AlternateContent xmlns:mc="http://schemas.openxmlformats.org/markup-compatibility/2006">
              <mc:Choice xmlns:v="urn:schemas-microsoft-com:vml" Requires="v">
                <p:oleObj spid="_x0000_s159174" name="Equation" r:id="rId7" imgW="1942920" imgH="253800" progId="Equation.DSMT4">
                  <p:embed/>
                </p:oleObj>
              </mc:Choice>
              <mc:Fallback>
                <p:oleObj name="Equation" r:id="rId7" imgW="1942920" imgH="253800" progId="Equation.DSMT4">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921125"/>
                        <a:ext cx="38846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9" name="Object 1027"/>
          <p:cNvGraphicFramePr>
            <a:graphicFrameLocks noChangeAspect="1"/>
          </p:cNvGraphicFramePr>
          <p:nvPr/>
        </p:nvGraphicFramePr>
        <p:xfrm>
          <a:off x="814388" y="4784725"/>
          <a:ext cx="5588000" cy="1930400"/>
        </p:xfrm>
        <a:graphic>
          <a:graphicData uri="http://schemas.openxmlformats.org/presentationml/2006/ole">
            <mc:AlternateContent xmlns:mc="http://schemas.openxmlformats.org/markup-compatibility/2006">
              <mc:Choice xmlns:v="urn:schemas-microsoft-com:vml" Requires="v">
                <p:oleObj spid="_x0000_s159175" name="Equation" r:id="rId9" imgW="2793960" imgH="965160" progId="Equation.DSMT4">
                  <p:embed/>
                </p:oleObj>
              </mc:Choice>
              <mc:Fallback>
                <p:oleObj name="Equation" r:id="rId9" imgW="2793960" imgH="965160" progId="Equation.DSMT4">
                  <p:embed/>
                  <p:pic>
                    <p:nvPicPr>
                      <p:cNvPr id="0"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388" y="4784725"/>
                        <a:ext cx="55880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7352" name="文字方塊 7"/>
              <p:cNvSpPr txBox="1">
                <a:spLocks noChangeArrowheads="1"/>
              </p:cNvSpPr>
              <p:nvPr/>
            </p:nvSpPr>
            <p:spPr bwMode="auto">
              <a:xfrm>
                <a:off x="4788024" y="2900363"/>
                <a:ext cx="4213101" cy="2285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300"/>
                  </a:spcBef>
                  <a:buFont typeface="Wingdings" pitchFamily="2" charset="2"/>
                  <a:buNone/>
                </a:pPr>
                <a:r>
                  <a:rPr lang="en-US" altLang="zh-TW" sz="1500" dirty="0">
                    <a:solidFill>
                      <a:srgbClr val="0000FF"/>
                    </a:solidFill>
                  </a:rPr>
                  <a:t>※ Note that we do not perform the G.-J. E. here</a:t>
                </a:r>
              </a:p>
              <a:p>
                <a:pPr eaLnBrk="1" hangingPunct="1">
                  <a:spcBef>
                    <a:spcPts val="300"/>
                  </a:spcBef>
                  <a:buNone/>
                </a:pPr>
                <a:r>
                  <a:rPr lang="en-US" altLang="zh-TW" sz="1500" dirty="0">
                    <a:solidFill>
                      <a:srgbClr val="0000FF"/>
                    </a:solidFill>
                  </a:rPr>
                  <a:t>※ Instead, </a:t>
                </a:r>
                <a:r>
                  <a:rPr lang="en-US" altLang="zh-TW" sz="1400" dirty="0">
                    <a:solidFill>
                      <a:srgbClr val="0000FF"/>
                    </a:solidFill>
                  </a:rPr>
                  <a:t>only         for </a:t>
                </a:r>
                <a14:m>
                  <m:oMath xmlns:m="http://schemas.openxmlformats.org/officeDocument/2006/math">
                    <m:r>
                      <a:rPr lang="en-US" altLang="zh-TW" sz="1400" i="1">
                        <a:solidFill>
                          <a:srgbClr val="0000FF"/>
                        </a:solidFill>
                        <a:latin typeface="Cambria Math" panose="02040503050406030204" pitchFamily="18" charset="0"/>
                      </a:rPr>
                      <m:t>𝑗</m:t>
                    </m:r>
                    <m:r>
                      <a:rPr lang="en-US" altLang="zh-TW" sz="1400" i="1">
                        <a:solidFill>
                          <a:srgbClr val="0000FF"/>
                        </a:solidFill>
                        <a:latin typeface="Cambria Math" panose="02040503050406030204" pitchFamily="18" charset="0"/>
                        <a:ea typeface="Cambria Math" panose="02040503050406030204" pitchFamily="18" charset="0"/>
                      </a:rPr>
                      <m:t>&gt;</m:t>
                    </m:r>
                    <m:r>
                      <a:rPr lang="en-US" altLang="zh-TW" sz="1400" i="1">
                        <a:solidFill>
                          <a:srgbClr val="0000FF"/>
                        </a:solidFill>
                        <a:latin typeface="Cambria Math" panose="02040503050406030204" pitchFamily="18" charset="0"/>
                        <a:ea typeface="Cambria Math" panose="02040503050406030204" pitchFamily="18" charset="0"/>
                      </a:rPr>
                      <m:t>𝑖</m:t>
                    </m:r>
                    <m:r>
                      <a:rPr lang="en-US" altLang="zh-TW" sz="1400" i="1">
                        <a:solidFill>
                          <a:srgbClr val="0000FF"/>
                        </a:solidFill>
                        <a:latin typeface="Cambria Math" panose="02040503050406030204" pitchFamily="18" charset="0"/>
                        <a:ea typeface="Cambria Math" panose="02040503050406030204" pitchFamily="18" charset="0"/>
                      </a:rPr>
                      <m:t> </m:t>
                    </m:r>
                  </m:oMath>
                </a14:m>
                <a:r>
                  <a:rPr lang="en-US" altLang="zh-TW" sz="1500" dirty="0">
                    <a:solidFill>
                      <a:srgbClr val="0000FF"/>
                    </a:solidFill>
                  </a:rPr>
                  <a:t>is used to derive the upper triangular matrix </a:t>
                </a:r>
                <a:r>
                  <a:rPr lang="en-US" altLang="zh-TW" sz="1500" i="1" dirty="0">
                    <a:solidFill>
                      <a:srgbClr val="0000FF"/>
                    </a:solidFill>
                  </a:rPr>
                  <a:t>U</a:t>
                </a:r>
                <a:endParaRPr lang="en-US" altLang="zh-TW" sz="1500" dirty="0">
                  <a:solidFill>
                    <a:srgbClr val="0000FF"/>
                  </a:solidFill>
                </a:endParaRPr>
              </a:p>
              <a:p>
                <a:pPr eaLnBrk="1" hangingPunct="1">
                  <a:spcBef>
                    <a:spcPts val="300"/>
                  </a:spcBef>
                  <a:buFont typeface="Wingdings" pitchFamily="2" charset="2"/>
                  <a:buNone/>
                </a:pPr>
                <a:r>
                  <a:rPr lang="en-US" altLang="zh-TW" sz="1500" dirty="0">
                    <a:solidFill>
                      <a:srgbClr val="0000FF"/>
                    </a:solidFill>
                  </a:rPr>
                  <a:t>※ In addition, the inverse of these elementary matrices should be lower triangular matrices</a:t>
                </a:r>
              </a:p>
              <a:p>
                <a:pPr eaLnBrk="1" hangingPunct="1">
                  <a:spcBef>
                    <a:spcPts val="300"/>
                  </a:spcBef>
                  <a:buFont typeface="Wingdings" pitchFamily="2" charset="2"/>
                  <a:buNone/>
                </a:pPr>
                <a:r>
                  <a:rPr lang="en-US" altLang="zh-TW" sz="1500" dirty="0">
                    <a:solidFill>
                      <a:srgbClr val="0000FF"/>
                    </a:solidFill>
                  </a:rPr>
                  <a:t>※ Together with the fact that the product of lower triangular matrices is still a lower triangular matrix, we can derive the lower triangular matrix </a:t>
                </a:r>
                <a:r>
                  <a:rPr lang="en-US" altLang="zh-TW" sz="1500" i="1" dirty="0">
                    <a:solidFill>
                      <a:srgbClr val="0000FF"/>
                    </a:solidFill>
                  </a:rPr>
                  <a:t>L</a:t>
                </a:r>
                <a:r>
                  <a:rPr lang="en-US" altLang="zh-TW" sz="1500" dirty="0">
                    <a:solidFill>
                      <a:srgbClr val="0000FF"/>
                    </a:solidFill>
                  </a:rPr>
                  <a:t> in this way</a:t>
                </a:r>
                <a:endParaRPr lang="zh-TW" altLang="en-US" sz="1500" dirty="0">
                  <a:solidFill>
                    <a:srgbClr val="0000FF"/>
                  </a:solidFill>
                </a:endParaRPr>
              </a:p>
            </p:txBody>
          </p:sp>
        </mc:Choice>
        <mc:Fallback xmlns="">
          <p:sp>
            <p:nvSpPr>
              <p:cNvPr id="57352" name="文字方塊 7"/>
              <p:cNvSpPr txBox="1">
                <a:spLocks noRot="1" noChangeAspect="1" noMove="1" noResize="1" noEditPoints="1" noAdjustHandles="1" noChangeArrowheads="1" noChangeShapeType="1" noTextEdit="1"/>
              </p:cNvSpPr>
              <p:nvPr/>
            </p:nvSpPr>
            <p:spPr bwMode="auto">
              <a:xfrm>
                <a:off x="4788024" y="2900363"/>
                <a:ext cx="4213101" cy="2285241"/>
              </a:xfrm>
              <a:prstGeom prst="rect">
                <a:avLst/>
              </a:prstGeom>
              <a:blipFill rotWithShape="0">
                <a:blip r:embed="rId11"/>
                <a:stretch>
                  <a:fillRect l="-578" t="-533" r="-1012" b="-18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graphicFrame>
        <p:nvGraphicFramePr>
          <p:cNvPr id="9" name="Object 7"/>
          <p:cNvGraphicFramePr>
            <a:graphicFrameLocks noChangeAspect="1"/>
          </p:cNvGraphicFramePr>
          <p:nvPr>
            <p:extLst>
              <p:ext uri="{D42A27DB-BD31-4B8C-83A1-F6EECF244321}">
                <p14:modId xmlns:p14="http://schemas.microsoft.com/office/powerpoint/2010/main" val="648429801"/>
              </p:ext>
            </p:extLst>
          </p:nvPr>
        </p:nvGraphicFramePr>
        <p:xfrm>
          <a:off x="6084168" y="3186000"/>
          <a:ext cx="363537" cy="330200"/>
        </p:xfrm>
        <a:graphic>
          <a:graphicData uri="http://schemas.openxmlformats.org/presentationml/2006/ole">
            <mc:AlternateContent xmlns:mc="http://schemas.openxmlformats.org/markup-compatibility/2006">
              <mc:Choice xmlns:v="urn:schemas-microsoft-com:vml" Requires="v">
                <p:oleObj spid="_x0000_s159176" name="Equation" r:id="rId12" imgW="279360" imgH="253800" progId="Equation.DSMT4">
                  <p:embed/>
                </p:oleObj>
              </mc:Choice>
              <mc:Fallback>
                <p:oleObj name="Equation" r:id="rId12" imgW="27936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168" y="3186000"/>
                        <a:ext cx="3635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FDC69B49-E411-4DB4-8775-4B6C2E787011}" type="slidenum">
              <a:rPr kumimoji="0" lang="en-US" altLang="zh-TW" sz="1400" smtClean="0">
                <a:solidFill>
                  <a:schemeClr val="bg2"/>
                </a:solidFill>
              </a:rPr>
              <a:pPr eaLnBrk="1" hangingPunct="1"/>
              <a:t>64</a:t>
            </a:fld>
            <a:endParaRPr kumimoji="0" lang="en-US" altLang="zh-TW" sz="1400">
              <a:solidFill>
                <a:schemeClr val="bg2"/>
              </a:solidFill>
            </a:endParaRPr>
          </a:p>
        </p:txBody>
      </p:sp>
      <p:graphicFrame>
        <p:nvGraphicFramePr>
          <p:cNvPr id="58370" name="Object 0"/>
          <p:cNvGraphicFramePr>
            <a:graphicFrameLocks noChangeAspect="1"/>
          </p:cNvGraphicFramePr>
          <p:nvPr/>
        </p:nvGraphicFramePr>
        <p:xfrm>
          <a:off x="2395538" y="2165350"/>
          <a:ext cx="3328987" cy="406400"/>
        </p:xfrm>
        <a:graphic>
          <a:graphicData uri="http://schemas.openxmlformats.org/presentationml/2006/ole">
            <mc:AlternateContent xmlns:mc="http://schemas.openxmlformats.org/markup-compatibility/2006">
              <mc:Choice xmlns:v="urn:schemas-microsoft-com:vml" Requires="v">
                <p:oleObj spid="_x0000_s127532" name="Equation" r:id="rId3" imgW="1663560" imgH="203040" progId="Equation.DSMT4">
                  <p:embed/>
                </p:oleObj>
              </mc:Choice>
              <mc:Fallback>
                <p:oleObj name="Equation" r:id="rId3" imgW="166356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8" y="2165350"/>
                        <a:ext cx="3328987"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1" name="Object 1"/>
          <p:cNvGraphicFramePr>
            <a:graphicFrameLocks noChangeAspect="1"/>
          </p:cNvGraphicFramePr>
          <p:nvPr/>
        </p:nvGraphicFramePr>
        <p:xfrm>
          <a:off x="2411413" y="2698750"/>
          <a:ext cx="3152775" cy="406400"/>
        </p:xfrm>
        <a:graphic>
          <a:graphicData uri="http://schemas.openxmlformats.org/presentationml/2006/ole">
            <mc:AlternateContent xmlns:mc="http://schemas.openxmlformats.org/markup-compatibility/2006">
              <mc:Choice xmlns:v="urn:schemas-microsoft-com:vml" Requires="v">
                <p:oleObj spid="_x0000_s127533" name="Equation" r:id="rId5" imgW="1574640" imgH="203040" progId="Equation.DSMT4">
                  <p:embed/>
                </p:oleObj>
              </mc:Choice>
              <mc:Fallback>
                <p:oleObj name="Equation" r:id="rId5" imgW="1574640" imgH="20304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2698750"/>
                        <a:ext cx="31527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8374" name="Group 30"/>
          <p:cNvGrpSpPr>
            <a:grpSpLocks/>
          </p:cNvGrpSpPr>
          <p:nvPr/>
        </p:nvGrpSpPr>
        <p:grpSpPr bwMode="auto">
          <a:xfrm>
            <a:off x="381000" y="3714750"/>
            <a:ext cx="5951538" cy="1643063"/>
            <a:chOff x="240" y="1414"/>
            <a:chExt cx="3749" cy="1035"/>
          </a:xfrm>
        </p:grpSpPr>
        <p:sp>
          <p:nvSpPr>
            <p:cNvPr id="58376" name="Text Box 6"/>
            <p:cNvSpPr txBox="1">
              <a:spLocks noChangeArrowheads="1"/>
            </p:cNvSpPr>
            <p:nvPr/>
          </p:nvSpPr>
          <p:spPr bwMode="auto">
            <a:xfrm>
              <a:off x="240" y="1414"/>
              <a:ext cx="22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Two steps to solve</a:t>
              </a:r>
              <a:r>
                <a:rPr lang="en-US" altLang="zh-TW"/>
                <a:t> </a:t>
              </a:r>
              <a:r>
                <a:rPr lang="en-US" altLang="zh-TW" i="1"/>
                <a:t>A</a:t>
              </a:r>
              <a:r>
                <a:rPr lang="en-US" altLang="zh-TW" b="1"/>
                <a:t>x</a:t>
              </a:r>
              <a:r>
                <a:rPr lang="en-US" altLang="zh-TW" i="1"/>
                <a:t>=</a:t>
              </a:r>
              <a:r>
                <a:rPr lang="en-US" altLang="zh-TW" b="1"/>
                <a:t>b</a:t>
              </a:r>
              <a:r>
                <a:rPr lang="en-US" altLang="zh-TW">
                  <a:ea typeface="標楷體" pitchFamily="65" charset="-120"/>
                </a:rPr>
                <a:t>:</a:t>
              </a:r>
            </a:p>
          </p:txBody>
        </p:sp>
        <p:sp>
          <p:nvSpPr>
            <p:cNvPr id="58377" name="Rectangle 12"/>
            <p:cNvSpPr>
              <a:spLocks noChangeArrowheads="1"/>
            </p:cNvSpPr>
            <p:nvPr/>
          </p:nvSpPr>
          <p:spPr bwMode="auto">
            <a:xfrm>
              <a:off x="590" y="1777"/>
              <a:ext cx="3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marL="457200" indent="-457200">
                <a:spcBef>
                  <a:spcPct val="0"/>
                </a:spcBef>
                <a:buSzTx/>
                <a:buFontTx/>
                <a:buNone/>
              </a:pPr>
              <a:r>
                <a:rPr lang="en-US" altLang="zh-TW">
                  <a:solidFill>
                    <a:schemeClr val="tx1"/>
                  </a:solidFill>
                  <a:ea typeface="標楷體" pitchFamily="65" charset="-120"/>
                </a:rPr>
                <a:t>(1) Write  </a:t>
              </a:r>
              <a:r>
                <a:rPr lang="en-US" altLang="zh-TW" b="1">
                  <a:solidFill>
                    <a:schemeClr val="tx1"/>
                  </a:solidFill>
                  <a:ea typeface="標楷體" pitchFamily="65" charset="-120"/>
                </a:rPr>
                <a:t>y</a:t>
              </a:r>
              <a:r>
                <a:rPr lang="en-US" altLang="zh-TW" i="1">
                  <a:solidFill>
                    <a:schemeClr val="tx1"/>
                  </a:solidFill>
                  <a:ea typeface="標楷體" pitchFamily="65" charset="-120"/>
                </a:rPr>
                <a:t> = U</a:t>
              </a:r>
              <a:r>
                <a:rPr lang="en-US" altLang="zh-TW" b="1">
                  <a:solidFill>
                    <a:schemeClr val="tx1"/>
                  </a:solidFill>
                  <a:ea typeface="標楷體" pitchFamily="65" charset="-120"/>
                </a:rPr>
                <a:t>x</a:t>
              </a:r>
              <a:r>
                <a:rPr lang="en-US" altLang="zh-TW" i="1">
                  <a:solidFill>
                    <a:schemeClr val="tx1"/>
                  </a:solidFill>
                  <a:ea typeface="標楷體" pitchFamily="65" charset="-120"/>
                </a:rPr>
                <a:t>  </a:t>
              </a:r>
              <a:r>
                <a:rPr lang="en-US" altLang="zh-TW">
                  <a:solidFill>
                    <a:schemeClr val="tx1"/>
                  </a:solidFill>
                  <a:ea typeface="標楷體" pitchFamily="65" charset="-120"/>
                </a:rPr>
                <a:t>and solve </a:t>
              </a:r>
              <a:r>
                <a:rPr lang="en-US" altLang="zh-TW" i="1">
                  <a:solidFill>
                    <a:schemeClr val="tx1"/>
                  </a:solidFill>
                  <a:ea typeface="標楷體" pitchFamily="65" charset="-120"/>
                </a:rPr>
                <a:t>L</a:t>
              </a:r>
              <a:r>
                <a:rPr lang="en-US" altLang="zh-TW" b="1">
                  <a:solidFill>
                    <a:schemeClr val="tx1"/>
                  </a:solidFill>
                  <a:ea typeface="標楷體" pitchFamily="65" charset="-120"/>
                </a:rPr>
                <a:t>y</a:t>
              </a:r>
              <a:r>
                <a:rPr lang="en-US" altLang="zh-TW" i="1">
                  <a:solidFill>
                    <a:schemeClr val="tx1"/>
                  </a:solidFill>
                  <a:ea typeface="標楷體" pitchFamily="65" charset="-120"/>
                </a:rPr>
                <a:t> = </a:t>
              </a:r>
              <a:r>
                <a:rPr lang="en-US" altLang="zh-TW" b="1">
                  <a:solidFill>
                    <a:schemeClr val="tx1"/>
                  </a:solidFill>
                  <a:ea typeface="標楷體" pitchFamily="65" charset="-120"/>
                </a:rPr>
                <a:t>b</a:t>
              </a:r>
              <a:r>
                <a:rPr lang="en-US" altLang="zh-TW" i="1">
                  <a:solidFill>
                    <a:schemeClr val="tx1"/>
                  </a:solidFill>
                  <a:ea typeface="標楷體" pitchFamily="65" charset="-120"/>
                </a:rPr>
                <a:t>  </a:t>
              </a:r>
              <a:r>
                <a:rPr lang="en-US" altLang="zh-TW">
                  <a:solidFill>
                    <a:schemeClr val="tx1"/>
                  </a:solidFill>
                  <a:ea typeface="標楷體" pitchFamily="65" charset="-120"/>
                </a:rPr>
                <a:t>for  </a:t>
              </a:r>
              <a:r>
                <a:rPr lang="en-US" altLang="zh-TW" b="1">
                  <a:solidFill>
                    <a:schemeClr val="tx1"/>
                  </a:solidFill>
                  <a:ea typeface="標楷體" pitchFamily="65" charset="-120"/>
                </a:rPr>
                <a:t>y</a:t>
              </a:r>
            </a:p>
          </p:txBody>
        </p:sp>
        <p:sp>
          <p:nvSpPr>
            <p:cNvPr id="58378" name="Rectangle 16"/>
            <p:cNvSpPr>
              <a:spLocks noChangeArrowheads="1"/>
            </p:cNvSpPr>
            <p:nvPr/>
          </p:nvSpPr>
          <p:spPr bwMode="auto">
            <a:xfrm>
              <a:off x="590" y="2161"/>
              <a:ext cx="18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spAutoFit/>
            </a:bodyPr>
            <a:lstStyle/>
            <a:p>
              <a:pPr marL="457200" indent="-457200">
                <a:spcBef>
                  <a:spcPct val="0"/>
                </a:spcBef>
                <a:buSzTx/>
                <a:buFontTx/>
                <a:buNone/>
              </a:pPr>
              <a:r>
                <a:rPr lang="en-US" altLang="zh-TW">
                  <a:solidFill>
                    <a:schemeClr val="tx1"/>
                  </a:solidFill>
                  <a:ea typeface="標楷體" pitchFamily="65" charset="-120"/>
                </a:rPr>
                <a:t>(2) Solve </a:t>
              </a:r>
              <a:r>
                <a:rPr lang="en-US" altLang="zh-TW" i="1">
                  <a:solidFill>
                    <a:schemeClr val="tx1"/>
                  </a:solidFill>
                  <a:ea typeface="標楷體" pitchFamily="65" charset="-120"/>
                </a:rPr>
                <a:t>U</a:t>
              </a:r>
              <a:r>
                <a:rPr lang="en-US" altLang="zh-TW" b="1">
                  <a:solidFill>
                    <a:schemeClr val="tx1"/>
                  </a:solidFill>
                  <a:ea typeface="標楷體" pitchFamily="65" charset="-120"/>
                </a:rPr>
                <a:t>x</a:t>
              </a:r>
              <a:r>
                <a:rPr lang="en-US" altLang="zh-TW" i="1">
                  <a:solidFill>
                    <a:schemeClr val="tx1"/>
                  </a:solidFill>
                  <a:ea typeface="標楷體" pitchFamily="65" charset="-120"/>
                </a:rPr>
                <a:t> = </a:t>
              </a:r>
              <a:r>
                <a:rPr lang="en-US" altLang="zh-TW" b="1">
                  <a:solidFill>
                    <a:schemeClr val="tx1"/>
                  </a:solidFill>
                  <a:ea typeface="標楷體" pitchFamily="65" charset="-120"/>
                </a:rPr>
                <a:t>y</a:t>
              </a:r>
              <a:r>
                <a:rPr lang="en-US" altLang="zh-TW" i="1">
                  <a:solidFill>
                    <a:schemeClr val="tx1"/>
                  </a:solidFill>
                  <a:ea typeface="標楷體" pitchFamily="65" charset="-120"/>
                </a:rPr>
                <a:t>  </a:t>
              </a:r>
              <a:r>
                <a:rPr lang="en-US" altLang="zh-TW">
                  <a:solidFill>
                    <a:schemeClr val="tx1"/>
                  </a:solidFill>
                  <a:ea typeface="標楷體" pitchFamily="65" charset="-120"/>
                </a:rPr>
                <a:t>for </a:t>
              </a:r>
              <a:r>
                <a:rPr lang="en-US" altLang="zh-TW" b="1">
                  <a:solidFill>
                    <a:schemeClr val="tx1"/>
                  </a:solidFill>
                  <a:ea typeface="標楷體" pitchFamily="65" charset="-120"/>
                </a:rPr>
                <a:t>x</a:t>
              </a:r>
            </a:p>
          </p:txBody>
        </p:sp>
      </p:grpSp>
      <p:graphicFrame>
        <p:nvGraphicFramePr>
          <p:cNvPr id="58372" name="Object 2"/>
          <p:cNvGraphicFramePr>
            <a:graphicFrameLocks noChangeAspect="1"/>
          </p:cNvGraphicFramePr>
          <p:nvPr/>
        </p:nvGraphicFramePr>
        <p:xfrm>
          <a:off x="1033463" y="2171700"/>
          <a:ext cx="938212" cy="355600"/>
        </p:xfrm>
        <a:graphic>
          <a:graphicData uri="http://schemas.openxmlformats.org/presentationml/2006/ole">
            <mc:AlternateContent xmlns:mc="http://schemas.openxmlformats.org/markup-compatibility/2006">
              <mc:Choice xmlns:v="urn:schemas-microsoft-com:vml" Requires="v">
                <p:oleObj spid="_x0000_s127534" name="Equation" r:id="rId7" imgW="469800" imgH="177480" progId="Equation.DSMT4">
                  <p:embed/>
                </p:oleObj>
              </mc:Choice>
              <mc:Fallback>
                <p:oleObj name="Equation" r:id="rId7" imgW="469800" imgH="17748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463" y="2171700"/>
                        <a:ext cx="938212"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5" name="Text Box 31"/>
          <p:cNvSpPr txBox="1">
            <a:spLocks noChangeArrowheads="1"/>
          </p:cNvSpPr>
          <p:nvPr/>
        </p:nvSpPr>
        <p:spPr bwMode="auto">
          <a:xfrm>
            <a:off x="381000" y="1046163"/>
            <a:ext cx="7691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en-US" altLang="zh-TW" dirty="0"/>
              <a:t>Solving </a:t>
            </a:r>
            <a:r>
              <a:rPr lang="en-US" altLang="zh-TW" i="1" dirty="0"/>
              <a:t>A</a:t>
            </a:r>
            <a:r>
              <a:rPr lang="en-US" altLang="zh-TW" b="1" dirty="0"/>
              <a:t>x</a:t>
            </a:r>
            <a:r>
              <a:rPr lang="en-US" altLang="zh-TW" i="1" dirty="0"/>
              <a:t>=</a:t>
            </a:r>
            <a:r>
              <a:rPr lang="en-US" altLang="zh-TW" b="1" dirty="0"/>
              <a:t>b</a:t>
            </a:r>
            <a:r>
              <a:rPr lang="en-US" altLang="zh-TW" i="1" dirty="0"/>
              <a:t> </a:t>
            </a:r>
            <a:r>
              <a:rPr lang="en-US" altLang="zh-TW" dirty="0">
                <a:ea typeface="標楷體" pitchFamily="65" charset="-120"/>
              </a:rPr>
              <a:t>with an</a:t>
            </a:r>
            <a:r>
              <a:rPr lang="zh-TW" altLang="en-US" dirty="0">
                <a:ea typeface="標楷體" pitchFamily="65" charset="-120"/>
              </a:rPr>
              <a:t> </a:t>
            </a:r>
            <a:r>
              <a:rPr lang="en-US" altLang="zh-TW" i="1" dirty="0">
                <a:ea typeface="標楷體" pitchFamily="65" charset="-120"/>
              </a:rPr>
              <a:t>LU-</a:t>
            </a:r>
            <a:r>
              <a:rPr lang="en-US" altLang="zh-TW" dirty="0">
                <a:ea typeface="標楷體" pitchFamily="65" charset="-120"/>
              </a:rPr>
              <a:t>factorization</a:t>
            </a:r>
            <a:r>
              <a:rPr lang="en-US" altLang="zh-TW" i="1" dirty="0">
                <a:ea typeface="標楷體" pitchFamily="65" charset="-120"/>
              </a:rPr>
              <a:t> </a:t>
            </a:r>
            <a:r>
              <a:rPr lang="en-US" altLang="zh-TW" dirty="0">
                <a:ea typeface="標楷體" pitchFamily="65" charset="-120"/>
              </a:rPr>
              <a:t>of </a:t>
            </a:r>
            <a:r>
              <a:rPr lang="en-US" altLang="zh-TW" i="1" dirty="0">
                <a:ea typeface="標楷體" pitchFamily="65" charset="-120"/>
              </a:rPr>
              <a:t>A</a:t>
            </a:r>
            <a:r>
              <a:rPr lang="en-US" altLang="zh-TW" dirty="0">
                <a:ea typeface="標楷體" pitchFamily="65" charset="-120"/>
              </a:rPr>
              <a:t> </a:t>
            </a:r>
            <a:r>
              <a:rPr lang="en-US" altLang="zh-TW" dirty="0">
                <a:solidFill>
                  <a:srgbClr val="0000FF"/>
                </a:solidFill>
                <a:ea typeface="標楷體" pitchFamily="65" charset="-120"/>
              </a:rPr>
              <a:t>(an important application of the </a:t>
            </a:r>
            <a:r>
              <a:rPr lang="en-US" altLang="zh-TW" i="1" dirty="0">
                <a:solidFill>
                  <a:srgbClr val="0000FF"/>
                </a:solidFill>
                <a:ea typeface="標楷體" pitchFamily="65" charset="-120"/>
              </a:rPr>
              <a:t>LU-</a:t>
            </a:r>
            <a:r>
              <a:rPr lang="en-US" altLang="zh-TW" dirty="0">
                <a:solidFill>
                  <a:srgbClr val="0000FF"/>
                </a:solidFill>
                <a:ea typeface="標楷體" pitchFamily="65" charset="-120"/>
              </a:rPr>
              <a:t>factorization)</a:t>
            </a:r>
            <a:endParaRPr lang="zh-TW" altLang="en-US" i="1" dirty="0">
              <a:solidFill>
                <a:srgbClr val="0000FF"/>
              </a:solidFill>
              <a:ea typeface="標楷體" pitchFamily="65" charset="-12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D62DE0F0-A57E-4501-83D7-A359E71D289F}" type="slidenum">
              <a:rPr kumimoji="0" lang="en-US" altLang="zh-TW" sz="1400" smtClean="0">
                <a:solidFill>
                  <a:schemeClr val="bg2"/>
                </a:solidFill>
              </a:rPr>
              <a:pPr eaLnBrk="1" hangingPunct="1"/>
              <a:t>65</a:t>
            </a:fld>
            <a:endParaRPr kumimoji="0" lang="en-US" altLang="zh-TW" sz="1400">
              <a:solidFill>
                <a:schemeClr val="bg2"/>
              </a:solidFill>
            </a:endParaRPr>
          </a:p>
        </p:txBody>
      </p:sp>
      <p:sp>
        <p:nvSpPr>
          <p:cNvPr id="59400" name="Text Box 6"/>
          <p:cNvSpPr txBox="1">
            <a:spLocks noChangeArrowheads="1"/>
          </p:cNvSpPr>
          <p:nvPr/>
        </p:nvSpPr>
        <p:spPr bwMode="auto">
          <a:xfrm>
            <a:off x="539750" y="2362200"/>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59394" name="Object 7"/>
          <p:cNvGraphicFramePr>
            <a:graphicFrameLocks noChangeAspect="1"/>
          </p:cNvGraphicFramePr>
          <p:nvPr/>
        </p:nvGraphicFramePr>
        <p:xfrm>
          <a:off x="1285875" y="2822575"/>
          <a:ext cx="6400800" cy="1320800"/>
        </p:xfrm>
        <a:graphic>
          <a:graphicData uri="http://schemas.openxmlformats.org/presentationml/2006/ole">
            <mc:AlternateContent xmlns:mc="http://schemas.openxmlformats.org/markup-compatibility/2006">
              <mc:Choice xmlns:v="urn:schemas-microsoft-com:vml" Requires="v">
                <p:oleObj spid="_x0000_s156226" name="方程式" r:id="rId3" imgW="6400800" imgH="1320480" progId="Equation.3">
                  <p:embed/>
                </p:oleObj>
              </mc:Choice>
              <mc:Fallback>
                <p:oleObj name="方程式" r:id="rId3" imgW="6400800" imgH="132048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822575"/>
                        <a:ext cx="64008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5" name="Object 16"/>
          <p:cNvGraphicFramePr>
            <a:graphicFrameLocks noChangeAspect="1"/>
          </p:cNvGraphicFramePr>
          <p:nvPr/>
        </p:nvGraphicFramePr>
        <p:xfrm>
          <a:off x="2286000" y="1285875"/>
          <a:ext cx="3584575" cy="1163638"/>
        </p:xfrm>
        <a:graphic>
          <a:graphicData uri="http://schemas.openxmlformats.org/presentationml/2006/ole">
            <mc:AlternateContent xmlns:mc="http://schemas.openxmlformats.org/markup-compatibility/2006">
              <mc:Choice xmlns:v="urn:schemas-microsoft-com:vml" Requires="v">
                <p:oleObj spid="_x0000_s156227" name="Equation" r:id="rId5" imgW="1790640" imgH="583920" progId="Equation.3">
                  <p:embed/>
                </p:oleObj>
              </mc:Choice>
              <mc:Fallback>
                <p:oleObj name="Equation" r:id="rId5" imgW="1790640" imgH="58392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85875"/>
                        <a:ext cx="3584575"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6" name="Object 17"/>
          <p:cNvGraphicFramePr>
            <a:graphicFrameLocks noChangeAspect="1"/>
          </p:cNvGraphicFramePr>
          <p:nvPr/>
        </p:nvGraphicFramePr>
        <p:xfrm>
          <a:off x="863600" y="4343400"/>
          <a:ext cx="4011613" cy="406400"/>
        </p:xfrm>
        <a:graphic>
          <a:graphicData uri="http://schemas.openxmlformats.org/presentationml/2006/ole">
            <mc:AlternateContent xmlns:mc="http://schemas.openxmlformats.org/markup-compatibility/2006">
              <mc:Choice xmlns:v="urn:schemas-microsoft-com:vml" Requires="v">
                <p:oleObj spid="_x0000_s156228" name="Equation" r:id="rId7" imgW="2006280" imgH="203040" progId="Equation.DSMT4">
                  <p:embed/>
                </p:oleObj>
              </mc:Choice>
              <mc:Fallback>
                <p:oleObj name="Equation" r:id="rId7" imgW="2006280" imgH="20304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0" y="4343400"/>
                        <a:ext cx="40116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7" name="Object 18"/>
          <p:cNvGraphicFramePr>
            <a:graphicFrameLocks noChangeAspect="1"/>
          </p:cNvGraphicFramePr>
          <p:nvPr/>
        </p:nvGraphicFramePr>
        <p:xfrm>
          <a:off x="1371600" y="4876800"/>
          <a:ext cx="3097213" cy="1219200"/>
        </p:xfrm>
        <a:graphic>
          <a:graphicData uri="http://schemas.openxmlformats.org/presentationml/2006/ole">
            <mc:AlternateContent xmlns:mc="http://schemas.openxmlformats.org/markup-compatibility/2006">
              <mc:Choice xmlns:v="urn:schemas-microsoft-com:vml" Requires="v">
                <p:oleObj spid="_x0000_s156229" name="Equation" r:id="rId9" imgW="1549080" imgH="609480" progId="Equation.3">
                  <p:embed/>
                </p:oleObj>
              </mc:Choice>
              <mc:Fallback>
                <p:oleObj name="Equation" r:id="rId9" imgW="1549080" imgH="60948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876800"/>
                        <a:ext cx="30972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19"/>
          <p:cNvGraphicFramePr>
            <a:graphicFrameLocks noChangeAspect="1"/>
          </p:cNvGraphicFramePr>
          <p:nvPr/>
        </p:nvGraphicFramePr>
        <p:xfrm>
          <a:off x="4610100" y="4953000"/>
          <a:ext cx="4298950" cy="1628775"/>
        </p:xfrm>
        <a:graphic>
          <a:graphicData uri="http://schemas.openxmlformats.org/presentationml/2006/ole">
            <mc:AlternateContent xmlns:mc="http://schemas.openxmlformats.org/markup-compatibility/2006">
              <mc:Choice xmlns:v="urn:schemas-microsoft-com:vml" Requires="v">
                <p:oleObj spid="_x0000_s156230" name="Equation" r:id="rId11" imgW="2108160" imgH="812520" progId="Equation.3">
                  <p:embed/>
                </p:oleObj>
              </mc:Choice>
              <mc:Fallback>
                <p:oleObj name="Equation" r:id="rId11" imgW="2108160" imgH="81252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0100" y="4953000"/>
                        <a:ext cx="429895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1" name="Text Box 20"/>
          <p:cNvSpPr txBox="1">
            <a:spLocks noChangeArrowheads="1"/>
          </p:cNvSpPr>
          <p:nvPr/>
        </p:nvSpPr>
        <p:spPr bwMode="auto">
          <a:xfrm>
            <a:off x="381000" y="914400"/>
            <a:ext cx="75247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lnSpc>
                <a:spcPct val="80000"/>
              </a:lnSpc>
              <a:buClr>
                <a:schemeClr val="tx1"/>
              </a:buClr>
              <a:buSzPct val="40000"/>
            </a:pPr>
            <a:r>
              <a:rPr lang="zh-TW" altLang="en-US" dirty="0">
                <a:ea typeface="標楷體" pitchFamily="65" charset="-120"/>
              </a:rPr>
              <a:t> </a:t>
            </a:r>
            <a:r>
              <a:rPr lang="en-US" altLang="zh-TW" dirty="0">
                <a:ea typeface="標楷體" pitchFamily="65" charset="-120"/>
              </a:rPr>
              <a:t>Ex 7:</a:t>
            </a:r>
            <a:r>
              <a:rPr lang="en-US" altLang="zh-TW" dirty="0">
                <a:solidFill>
                  <a:srgbClr val="0000FF"/>
                </a:solidFill>
                <a:ea typeface="標楷體" pitchFamily="65" charset="-120"/>
              </a:rPr>
              <a:t>  </a:t>
            </a:r>
            <a:r>
              <a:rPr lang="en-US" altLang="zh-TW" dirty="0">
                <a:ea typeface="標楷體" pitchFamily="65" charset="-120"/>
              </a:rPr>
              <a:t>Solving a linear system using </a:t>
            </a:r>
            <a:r>
              <a:rPr lang="en-US" altLang="zh-TW" i="1" dirty="0">
                <a:ea typeface="標楷體" pitchFamily="65" charset="-120"/>
              </a:rPr>
              <a:t>LU</a:t>
            </a:r>
            <a:r>
              <a:rPr lang="en-US" altLang="zh-TW" dirty="0">
                <a:ea typeface="標楷體" pitchFamily="65" charset="-120"/>
              </a:rPr>
              <a:t>-factorization</a:t>
            </a:r>
            <a:endParaRPr lang="zh-TW" altLang="en-US" dirty="0">
              <a:ea typeface="標楷體" pitchFamily="65" charset="-120"/>
            </a:endParaRPr>
          </a:p>
        </p:txBody>
      </p:sp>
      <p:sp>
        <p:nvSpPr>
          <p:cNvPr id="59402" name="Text Box 21"/>
          <p:cNvSpPr txBox="1">
            <a:spLocks noChangeArrowheads="1"/>
          </p:cNvSpPr>
          <p:nvPr/>
        </p:nvSpPr>
        <p:spPr bwMode="auto">
          <a:xfrm>
            <a:off x="4859338" y="4324350"/>
            <a:ext cx="374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a:solidFill>
                  <a:srgbClr val="0000FF"/>
                </a:solidFill>
              </a:rPr>
              <a:t>(solved by the forward substitution)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1CAE5BC9-C1D4-436F-BA2B-6F32B8F4D867}" type="slidenum">
              <a:rPr kumimoji="0" lang="en-US" altLang="zh-TW" sz="1400" smtClean="0">
                <a:solidFill>
                  <a:schemeClr val="bg2"/>
                </a:solidFill>
              </a:rPr>
              <a:pPr eaLnBrk="1" hangingPunct="1"/>
              <a:t>66</a:t>
            </a:fld>
            <a:endParaRPr kumimoji="0" lang="en-US" altLang="zh-TW" sz="1400">
              <a:solidFill>
                <a:schemeClr val="bg2"/>
              </a:solidFill>
            </a:endParaRPr>
          </a:p>
        </p:txBody>
      </p:sp>
      <p:graphicFrame>
        <p:nvGraphicFramePr>
          <p:cNvPr id="60418" name="Object 0"/>
          <p:cNvGraphicFramePr>
            <a:graphicFrameLocks noChangeAspect="1"/>
          </p:cNvGraphicFramePr>
          <p:nvPr/>
        </p:nvGraphicFramePr>
        <p:xfrm>
          <a:off x="357188" y="981075"/>
          <a:ext cx="4740275" cy="406400"/>
        </p:xfrm>
        <a:graphic>
          <a:graphicData uri="http://schemas.openxmlformats.org/presentationml/2006/ole">
            <mc:AlternateContent xmlns:mc="http://schemas.openxmlformats.org/markup-compatibility/2006">
              <mc:Choice xmlns:v="urn:schemas-microsoft-com:vml" Requires="v">
                <p:oleObj spid="_x0000_s191543" name="Equation" r:id="rId3" imgW="2387520" imgH="203040" progId="Equation.DSMT4">
                  <p:embed/>
                </p:oleObj>
              </mc:Choice>
              <mc:Fallback>
                <p:oleObj name="Equation" r:id="rId3" imgW="2387520" imgH="20304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981075"/>
                        <a:ext cx="47402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19" name="Object 1"/>
          <p:cNvGraphicFramePr>
            <a:graphicFrameLocks noChangeAspect="1"/>
          </p:cNvGraphicFramePr>
          <p:nvPr/>
        </p:nvGraphicFramePr>
        <p:xfrm>
          <a:off x="890588" y="1371600"/>
          <a:ext cx="3116262" cy="1219200"/>
        </p:xfrm>
        <a:graphic>
          <a:graphicData uri="http://schemas.openxmlformats.org/presentationml/2006/ole">
            <mc:AlternateContent xmlns:mc="http://schemas.openxmlformats.org/markup-compatibility/2006">
              <mc:Choice xmlns:v="urn:schemas-microsoft-com:vml" Requires="v">
                <p:oleObj spid="_x0000_s191544" name="Equation" r:id="rId5" imgW="1562040" imgH="609480" progId="Equation.3">
                  <p:embed/>
                </p:oleObj>
              </mc:Choice>
              <mc:Fallback>
                <p:oleObj name="Equation" r:id="rId5" imgW="1562040" imgH="60948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1371600"/>
                        <a:ext cx="31162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0" name="Object 2"/>
          <p:cNvGraphicFramePr>
            <a:graphicFrameLocks noChangeAspect="1"/>
          </p:cNvGraphicFramePr>
          <p:nvPr/>
        </p:nvGraphicFramePr>
        <p:xfrm>
          <a:off x="1558925" y="2852738"/>
          <a:ext cx="3733800" cy="1274762"/>
        </p:xfrm>
        <a:graphic>
          <a:graphicData uri="http://schemas.openxmlformats.org/presentationml/2006/ole">
            <mc:AlternateContent xmlns:mc="http://schemas.openxmlformats.org/markup-compatibility/2006">
              <mc:Choice xmlns:v="urn:schemas-microsoft-com:vml" Requires="v">
                <p:oleObj spid="_x0000_s191545" name="方程式" r:id="rId7" imgW="3759120" imgH="1295280" progId="Equation.3">
                  <p:embed/>
                </p:oleObj>
              </mc:Choice>
              <mc:Fallback>
                <p:oleObj name="方程式" r:id="rId7" imgW="3759120" imgH="129528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925" y="2852738"/>
                        <a:ext cx="3733800" cy="1274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Rectangle 12"/>
          <p:cNvSpPr>
            <a:spLocks noChangeArrowheads="1"/>
          </p:cNvSpPr>
          <p:nvPr/>
        </p:nvSpPr>
        <p:spPr bwMode="auto">
          <a:xfrm>
            <a:off x="858838" y="4462463"/>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a:solidFill>
                  <a:schemeClr val="tx1"/>
                </a:solidFill>
                <a:ea typeface="標楷體" pitchFamily="65" charset="-120"/>
              </a:rPr>
              <a:t>Thus, the solution is</a:t>
            </a:r>
          </a:p>
        </p:txBody>
      </p:sp>
      <p:graphicFrame>
        <p:nvGraphicFramePr>
          <p:cNvPr id="60421" name="Object 3"/>
          <p:cNvGraphicFramePr>
            <a:graphicFrameLocks noChangeAspect="1"/>
          </p:cNvGraphicFramePr>
          <p:nvPr/>
        </p:nvGraphicFramePr>
        <p:xfrm>
          <a:off x="966788" y="4987925"/>
          <a:ext cx="1079500" cy="1320800"/>
        </p:xfrm>
        <a:graphic>
          <a:graphicData uri="http://schemas.openxmlformats.org/presentationml/2006/ole">
            <mc:AlternateContent xmlns:mc="http://schemas.openxmlformats.org/markup-compatibility/2006">
              <mc:Choice xmlns:v="urn:schemas-microsoft-com:vml" Requires="v">
                <p:oleObj spid="_x0000_s191546" name="方程式" r:id="rId9" imgW="1079280" imgH="1320480" progId="Equation.3">
                  <p:embed/>
                </p:oleObj>
              </mc:Choice>
              <mc:Fallback>
                <p:oleObj name="方程式" r:id="rId9" imgW="1079280" imgH="132048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788" y="4987925"/>
                        <a:ext cx="10795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4" name="Text Box 13"/>
          <p:cNvSpPr txBox="1">
            <a:spLocks noChangeArrowheads="1"/>
          </p:cNvSpPr>
          <p:nvPr/>
        </p:nvSpPr>
        <p:spPr bwMode="auto">
          <a:xfrm>
            <a:off x="642938" y="2806700"/>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algn="ctr" eaLnBrk="1" hangingPunct="1">
              <a:buSzTx/>
              <a:buFontTx/>
              <a:buNone/>
            </a:pPr>
            <a:r>
              <a:rPr lang="en-US" altLang="zh-TW">
                <a:solidFill>
                  <a:schemeClr val="tx1"/>
                </a:solidFill>
                <a:ea typeface="標楷體" pitchFamily="65" charset="-120"/>
              </a:rPr>
              <a:t>So</a:t>
            </a:r>
          </a:p>
        </p:txBody>
      </p:sp>
      <p:sp>
        <p:nvSpPr>
          <p:cNvPr id="60425" name="Text Box 14"/>
          <p:cNvSpPr txBox="1">
            <a:spLocks noChangeArrowheads="1"/>
          </p:cNvSpPr>
          <p:nvPr/>
        </p:nvSpPr>
        <p:spPr bwMode="auto">
          <a:xfrm>
            <a:off x="5037138" y="957263"/>
            <a:ext cx="3963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a:solidFill>
                  <a:srgbClr val="0000FF"/>
                </a:solidFill>
              </a:rPr>
              <a:t>(solved by the back substitution)</a:t>
            </a:r>
          </a:p>
        </p:txBody>
      </p:sp>
      <p:sp>
        <p:nvSpPr>
          <p:cNvPr id="60426" name="文字方塊 9"/>
          <p:cNvSpPr txBox="1">
            <a:spLocks noChangeArrowheads="1"/>
          </p:cNvSpPr>
          <p:nvPr/>
        </p:nvSpPr>
        <p:spPr bwMode="auto">
          <a:xfrm>
            <a:off x="5286375" y="1455738"/>
            <a:ext cx="371475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Similar to the method using </a:t>
            </a:r>
            <a:r>
              <a:rPr lang="en-US" altLang="zh-TW" sz="1800" i="1" dirty="0">
                <a:solidFill>
                  <a:srgbClr val="0000FF"/>
                </a:solidFill>
              </a:rPr>
              <a:t>A</a:t>
            </a:r>
            <a:r>
              <a:rPr lang="en-US" altLang="zh-TW" sz="1800" baseline="30000" dirty="0">
                <a:solidFill>
                  <a:srgbClr val="0000FF"/>
                </a:solidFill>
              </a:rPr>
              <a:t> –1</a:t>
            </a:r>
            <a:r>
              <a:rPr lang="en-US" altLang="zh-TW" sz="1800" dirty="0">
                <a:solidFill>
                  <a:srgbClr val="0000FF"/>
                </a:solidFill>
              </a:rPr>
              <a:t> to solve the systems, the </a:t>
            </a:r>
            <a:r>
              <a:rPr lang="en-US" altLang="zh-TW" sz="1800" i="1" dirty="0">
                <a:solidFill>
                  <a:srgbClr val="0000FF"/>
                </a:solidFill>
              </a:rPr>
              <a:t>LU</a:t>
            </a:r>
            <a:r>
              <a:rPr lang="en-US" altLang="zh-TW" sz="1800" dirty="0">
                <a:solidFill>
                  <a:srgbClr val="0000FF"/>
                </a:solidFill>
              </a:rPr>
              <a:t>-factorization is useful when you need to solve many systems with the same coefficient matrix. For such cases, the </a:t>
            </a:r>
            <a:r>
              <a:rPr lang="en-US" altLang="zh-TW" sz="1800" i="1" dirty="0">
                <a:solidFill>
                  <a:srgbClr val="0000FF"/>
                </a:solidFill>
              </a:rPr>
              <a:t>LU</a:t>
            </a:r>
            <a:r>
              <a:rPr lang="en-US" altLang="zh-TW" sz="1800" dirty="0">
                <a:solidFill>
                  <a:srgbClr val="0000FF"/>
                </a:solidFill>
              </a:rPr>
              <a:t>-factorization is performed once and can be used many times.</a:t>
            </a:r>
          </a:p>
          <a:p>
            <a:pPr eaLnBrk="1" hangingPunct="1">
              <a:spcBef>
                <a:spcPts val="600"/>
              </a:spcBef>
              <a:buFont typeface="Wingdings" pitchFamily="2" charset="2"/>
              <a:buNone/>
            </a:pPr>
            <a:r>
              <a:rPr lang="en-US" altLang="zh-TW" sz="1800" dirty="0">
                <a:solidFill>
                  <a:srgbClr val="0000FF"/>
                </a:solidFill>
              </a:rPr>
              <a:t>※ You can find that the computational effort for </a:t>
            </a:r>
            <a:r>
              <a:rPr lang="en-US" altLang="zh-TW" sz="1800" i="1" dirty="0">
                <a:solidFill>
                  <a:srgbClr val="0000FF"/>
                </a:solidFill>
              </a:rPr>
              <a:t>LU</a:t>
            </a:r>
            <a:r>
              <a:rPr lang="en-US" altLang="zh-TW" sz="1800" dirty="0">
                <a:solidFill>
                  <a:srgbClr val="0000FF"/>
                </a:solidFill>
              </a:rPr>
              <a:t>-factorization is almost the same as that for the Gaussian elimination, so if you need to solve one system of linear equations, just use the Gaussian elimination plus the back substitution or the Gauss-Jordan elimination directly.</a:t>
            </a:r>
            <a:endParaRPr lang="zh-TW" altLang="en-US" sz="1800" dirty="0">
              <a:solidFill>
                <a:srgbClr val="0000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562C0C7D-130F-4AFA-8EFF-779006F5BCB1}" type="slidenum">
              <a:rPr kumimoji="0" lang="en-US" altLang="zh-TW" sz="1400" smtClean="0">
                <a:solidFill>
                  <a:schemeClr val="bg2"/>
                </a:solidFill>
              </a:rPr>
              <a:pPr eaLnBrk="1" hangingPunct="1"/>
              <a:t>67</a:t>
            </a:fld>
            <a:endParaRPr kumimoji="0" lang="en-US" altLang="zh-TW" sz="1400">
              <a:solidFill>
                <a:schemeClr val="bg2"/>
              </a:solidFill>
            </a:endParaRPr>
          </a:p>
        </p:txBody>
      </p:sp>
      <p:sp>
        <p:nvSpPr>
          <p:cNvPr id="70659" name="Rectangle 2"/>
          <p:cNvSpPr>
            <a:spLocks noGrp="1" noChangeArrowheads="1"/>
          </p:cNvSpPr>
          <p:nvPr>
            <p:ph type="title"/>
          </p:nvPr>
        </p:nvSpPr>
        <p:spPr>
          <a:xfrm>
            <a:off x="533400" y="76200"/>
            <a:ext cx="7924800" cy="601663"/>
          </a:xfrm>
        </p:spPr>
        <p:txBody>
          <a:bodyPr/>
          <a:lstStyle/>
          <a:p>
            <a:pPr eaLnBrk="1" hangingPunct="1"/>
            <a:r>
              <a:rPr lang="en-US" altLang="zh-TW"/>
              <a:t>Keywords in Section 2.4:</a:t>
            </a:r>
            <a:endParaRPr lang="zh-TW" altLang="en-US"/>
          </a:p>
        </p:txBody>
      </p:sp>
      <p:sp>
        <p:nvSpPr>
          <p:cNvPr id="70660" name="Rectangle 3"/>
          <p:cNvSpPr>
            <a:spLocks noGrp="1" noChangeArrowheads="1"/>
          </p:cNvSpPr>
          <p:nvPr>
            <p:ph type="body" idx="1"/>
          </p:nvPr>
        </p:nvSpPr>
        <p:spPr>
          <a:xfrm>
            <a:off x="457200" y="764704"/>
            <a:ext cx="7924800" cy="5218112"/>
          </a:xfrm>
        </p:spPr>
        <p:txBody>
          <a:bodyPr/>
          <a:lstStyle/>
          <a:p>
            <a:pPr eaLnBrk="1" hangingPunct="1">
              <a:lnSpc>
                <a:spcPct val="120000"/>
              </a:lnSpc>
            </a:pPr>
            <a:r>
              <a:rPr lang="en-US" altLang="zh-TW" dirty="0">
                <a:solidFill>
                  <a:schemeClr val="tx1"/>
                </a:solidFill>
              </a:rPr>
              <a:t>row elementary matrix:  </a:t>
            </a:r>
            <a:r>
              <a:rPr lang="zh-TW" altLang="en-US" dirty="0">
                <a:solidFill>
                  <a:schemeClr val="tx1"/>
                </a:solidFill>
              </a:rPr>
              <a:t>列基本矩陣</a:t>
            </a:r>
          </a:p>
          <a:p>
            <a:pPr eaLnBrk="1" hangingPunct="1">
              <a:lnSpc>
                <a:spcPct val="120000"/>
              </a:lnSpc>
            </a:pPr>
            <a:r>
              <a:rPr lang="en-US" altLang="zh-TW" dirty="0">
                <a:solidFill>
                  <a:schemeClr val="tx1"/>
                </a:solidFill>
              </a:rPr>
              <a:t>row equivalent:  </a:t>
            </a:r>
            <a:r>
              <a:rPr lang="zh-TW" altLang="en-US" dirty="0">
                <a:solidFill>
                  <a:schemeClr val="tx1"/>
                </a:solidFill>
              </a:rPr>
              <a:t>列等價</a:t>
            </a:r>
          </a:p>
          <a:p>
            <a:pPr eaLnBrk="1" hangingPunct="1">
              <a:lnSpc>
                <a:spcPct val="120000"/>
              </a:lnSpc>
            </a:pPr>
            <a:r>
              <a:rPr lang="en-US" altLang="zh-TW" dirty="0">
                <a:solidFill>
                  <a:schemeClr val="tx1"/>
                </a:solidFill>
              </a:rPr>
              <a:t>lower triangular matrix:  </a:t>
            </a:r>
            <a:r>
              <a:rPr lang="zh-TW" altLang="en-US" dirty="0">
                <a:solidFill>
                  <a:schemeClr val="tx1"/>
                </a:solidFill>
              </a:rPr>
              <a:t>下三角矩陣</a:t>
            </a:r>
          </a:p>
          <a:p>
            <a:pPr eaLnBrk="1" hangingPunct="1">
              <a:lnSpc>
                <a:spcPct val="120000"/>
              </a:lnSpc>
            </a:pPr>
            <a:r>
              <a:rPr lang="en-US" altLang="zh-TW" dirty="0">
                <a:solidFill>
                  <a:schemeClr val="tx1"/>
                </a:solidFill>
              </a:rPr>
              <a:t>upper triangular matrix:  </a:t>
            </a:r>
            <a:r>
              <a:rPr lang="zh-TW" altLang="en-US" dirty="0">
                <a:solidFill>
                  <a:schemeClr val="tx1"/>
                </a:solidFill>
              </a:rPr>
              <a:t>上三角矩陣</a:t>
            </a:r>
            <a:endParaRPr lang="en-US" altLang="zh-TW" dirty="0">
              <a:solidFill>
                <a:schemeClr val="tx1"/>
              </a:solidFill>
            </a:endParaRPr>
          </a:p>
          <a:p>
            <a:pPr eaLnBrk="1" hangingPunct="1">
              <a:lnSpc>
                <a:spcPct val="120000"/>
              </a:lnSpc>
            </a:pPr>
            <a:r>
              <a:rPr lang="en-US" altLang="zh-TW" i="1" dirty="0">
                <a:solidFill>
                  <a:schemeClr val="tx1"/>
                </a:solidFill>
              </a:rPr>
              <a:t>LU</a:t>
            </a:r>
            <a:r>
              <a:rPr lang="en-US" altLang="zh-TW" dirty="0">
                <a:solidFill>
                  <a:schemeClr val="tx1"/>
                </a:solidFill>
              </a:rPr>
              <a:t>-factorization:  </a:t>
            </a:r>
            <a:r>
              <a:rPr lang="en-US" altLang="zh-TW" i="1" dirty="0">
                <a:solidFill>
                  <a:schemeClr val="tx1"/>
                </a:solidFill>
              </a:rPr>
              <a:t>LU</a:t>
            </a:r>
            <a:r>
              <a:rPr lang="zh-TW" altLang="en-US" dirty="0">
                <a:solidFill>
                  <a:schemeClr val="tx1"/>
                </a:solidFill>
              </a:rPr>
              <a:t>分解</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68</a:t>
            </a:fld>
            <a:endParaRPr kumimoji="0" lang="en-US" altLang="zh-TW" sz="1400">
              <a:solidFill>
                <a:schemeClr val="bg2"/>
              </a:solidFill>
            </a:endParaRPr>
          </a:p>
        </p:txBody>
      </p:sp>
      <p:sp>
        <p:nvSpPr>
          <p:cNvPr id="71683" name="Rectangle 2"/>
          <p:cNvSpPr>
            <a:spLocks noGrp="1" noChangeArrowheads="1"/>
          </p:cNvSpPr>
          <p:nvPr>
            <p:ph type="title"/>
          </p:nvPr>
        </p:nvSpPr>
        <p:spPr>
          <a:xfrm>
            <a:off x="533400" y="76200"/>
            <a:ext cx="8286750" cy="601663"/>
          </a:xfrm>
        </p:spPr>
        <p:txBody>
          <a:bodyPr/>
          <a:lstStyle/>
          <a:p>
            <a:pPr eaLnBrk="1" hangingPunct="1"/>
            <a:r>
              <a:rPr lang="en-US" altLang="zh-TW" sz="2800" dirty="0"/>
              <a:t>2.5 Markov Chains</a:t>
            </a:r>
          </a:p>
        </p:txBody>
      </p:sp>
      <p:sp>
        <p:nvSpPr>
          <p:cNvPr id="71684" name="Rectangle 3"/>
          <p:cNvSpPr>
            <a:spLocks noGrp="1" noChangeArrowheads="1"/>
          </p:cNvSpPr>
          <p:nvPr>
            <p:ph type="body" idx="1"/>
          </p:nvPr>
        </p:nvSpPr>
        <p:spPr>
          <a:xfrm>
            <a:off x="428625" y="764704"/>
            <a:ext cx="8320088" cy="5761310"/>
          </a:xfrm>
        </p:spPr>
        <p:txBody>
          <a:bodyPr/>
          <a:lstStyle/>
          <a:p>
            <a:pPr eaLnBrk="1" hangingPunct="1">
              <a:lnSpc>
                <a:spcPct val="114000"/>
              </a:lnSpc>
              <a:spcBef>
                <a:spcPts val="600"/>
              </a:spcBef>
            </a:pPr>
            <a:r>
              <a:rPr lang="en-US" altLang="zh-TW" dirty="0"/>
              <a:t>Stochastic Matrices (</a:t>
            </a:r>
            <a:r>
              <a:rPr lang="zh-TW" altLang="en-US" dirty="0"/>
              <a:t>隨機矩陣</a:t>
            </a:r>
            <a:r>
              <a:rPr lang="en-US" altLang="zh-TW" dirty="0"/>
              <a:t>)</a:t>
            </a:r>
            <a:r>
              <a:rPr lang="zh-TW" altLang="en-US" dirty="0"/>
              <a:t> </a:t>
            </a:r>
            <a:endParaRPr lang="en-US" altLang="zh-TW" dirty="0"/>
          </a:p>
        </p:txBody>
      </p:sp>
      <p:sp>
        <p:nvSpPr>
          <p:cNvPr id="5" name="Rectangle 22"/>
          <p:cNvSpPr>
            <a:spLocks noChangeArrowheads="1"/>
          </p:cNvSpPr>
          <p:nvPr/>
        </p:nvSpPr>
        <p:spPr bwMode="auto">
          <a:xfrm>
            <a:off x="755576" y="1296516"/>
            <a:ext cx="8064574" cy="285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marL="0" indent="0">
              <a:lnSpc>
                <a:spcPct val="110000"/>
              </a:lnSpc>
              <a:spcBef>
                <a:spcPts val="600"/>
              </a:spcBef>
              <a:buNone/>
            </a:pPr>
            <a:r>
              <a:rPr lang="en-US" altLang="zh-TW" dirty="0">
                <a:solidFill>
                  <a:schemeClr val="tx1"/>
                </a:solidFill>
                <a:latin typeface="+mn-lt"/>
              </a:rPr>
              <a:t>{</a:t>
            </a:r>
            <a:r>
              <a:rPr lang="en-US" altLang="zh-TW" i="1" dirty="0">
                <a:solidFill>
                  <a:schemeClr val="tx1"/>
                </a:solidFill>
                <a:latin typeface="+mn-lt"/>
              </a:rPr>
              <a:t>S</a:t>
            </a:r>
            <a:r>
              <a:rPr lang="en-US" altLang="zh-TW" baseline="-25000" dirty="0">
                <a:solidFill>
                  <a:schemeClr val="tx1"/>
                </a:solidFill>
                <a:latin typeface="+mn-lt"/>
              </a:rPr>
              <a:t>1</a:t>
            </a:r>
            <a:r>
              <a:rPr lang="en-US" altLang="zh-TW" dirty="0">
                <a:solidFill>
                  <a:schemeClr val="tx1"/>
                </a:solidFill>
                <a:latin typeface="+mn-lt"/>
              </a:rPr>
              <a:t>, </a:t>
            </a:r>
            <a:r>
              <a:rPr lang="en-US" altLang="zh-TW" i="1" dirty="0">
                <a:solidFill>
                  <a:schemeClr val="tx1"/>
                </a:solidFill>
                <a:latin typeface="+mn-lt"/>
              </a:rPr>
              <a:t>S</a:t>
            </a:r>
            <a:r>
              <a:rPr lang="en-US" altLang="zh-TW" baseline="-25000" dirty="0">
                <a:solidFill>
                  <a:schemeClr val="tx1"/>
                </a:solidFill>
                <a:latin typeface="+mn-lt"/>
              </a:rPr>
              <a:t>2</a:t>
            </a:r>
            <a:r>
              <a:rPr lang="en-US" altLang="zh-TW" dirty="0">
                <a:solidFill>
                  <a:schemeClr val="tx1"/>
                </a:solidFill>
                <a:latin typeface="+mn-lt"/>
              </a:rPr>
              <a:t>, …, </a:t>
            </a:r>
            <a:r>
              <a:rPr lang="en-US" altLang="zh-TW" i="1" dirty="0">
                <a:solidFill>
                  <a:schemeClr val="tx1"/>
                </a:solidFill>
                <a:latin typeface="+mn-lt"/>
              </a:rPr>
              <a:t>S</a:t>
            </a:r>
            <a:r>
              <a:rPr lang="en-US" altLang="zh-TW" i="1" baseline="-25000" dirty="0">
                <a:solidFill>
                  <a:schemeClr val="tx1"/>
                </a:solidFill>
                <a:latin typeface="+mn-lt"/>
              </a:rPr>
              <a:t>n</a:t>
            </a:r>
            <a:r>
              <a:rPr lang="en-US" altLang="zh-TW" dirty="0">
                <a:solidFill>
                  <a:schemeClr val="tx1"/>
                </a:solidFill>
                <a:latin typeface="+mn-lt"/>
              </a:rPr>
              <a:t>} is a finite set of state (</a:t>
            </a:r>
            <a:r>
              <a:rPr lang="zh-TW" altLang="en-US" dirty="0">
                <a:solidFill>
                  <a:schemeClr val="tx1"/>
                </a:solidFill>
                <a:latin typeface="+mn-lt"/>
              </a:rPr>
              <a:t>狀態集合</a:t>
            </a:r>
            <a:r>
              <a:rPr lang="en-US" altLang="zh-TW" dirty="0">
                <a:solidFill>
                  <a:schemeClr val="tx1"/>
                </a:solidFill>
                <a:latin typeface="+mn-lt"/>
              </a:rPr>
              <a:t>)</a:t>
            </a:r>
            <a:r>
              <a:rPr lang="zh-TW" altLang="en-US" dirty="0">
                <a:solidFill>
                  <a:schemeClr val="tx1"/>
                </a:solidFill>
                <a:latin typeface="+mn-lt"/>
              </a:rPr>
              <a:t> </a:t>
            </a:r>
            <a:r>
              <a:rPr lang="en-US" altLang="zh-TW" dirty="0">
                <a:solidFill>
                  <a:schemeClr val="tx1"/>
                </a:solidFill>
                <a:latin typeface="+mn-lt"/>
              </a:rPr>
              <a:t>of a given population, based on which</a:t>
            </a:r>
            <a:r>
              <a:rPr lang="zh-TW" altLang="en-US" dirty="0">
                <a:solidFill>
                  <a:schemeClr val="tx1"/>
                </a:solidFill>
                <a:latin typeface="+mn-lt"/>
              </a:rPr>
              <a:t> </a:t>
            </a:r>
            <a:r>
              <a:rPr lang="en-US" altLang="zh-TW" dirty="0">
                <a:solidFill>
                  <a:schemeClr val="tx1"/>
                </a:solidFill>
                <a:latin typeface="+mn-lt"/>
              </a:rPr>
              <a:t>a stochastic matrix </a:t>
            </a:r>
            <a:r>
              <a:rPr lang="en-US" altLang="zh-TW" i="1" dirty="0">
                <a:solidFill>
                  <a:schemeClr val="tx1"/>
                </a:solidFill>
                <a:latin typeface="+mn-lt"/>
              </a:rPr>
              <a:t>P</a:t>
            </a:r>
            <a:r>
              <a:rPr lang="zh-TW" altLang="en-US" dirty="0">
                <a:solidFill>
                  <a:schemeClr val="tx1"/>
                </a:solidFill>
                <a:latin typeface="+mn-lt"/>
              </a:rPr>
              <a:t> </a:t>
            </a:r>
            <a:r>
              <a:rPr lang="en-US" altLang="zh-TW" dirty="0">
                <a:solidFill>
                  <a:schemeClr val="tx1"/>
                </a:solidFill>
                <a:latin typeface="+mn-lt"/>
              </a:rPr>
              <a:t>is defined as</a:t>
            </a:r>
          </a:p>
          <a:p>
            <a:pPr marL="352425" indent="-352425">
              <a:lnSpc>
                <a:spcPct val="110000"/>
              </a:lnSpc>
              <a:spcBef>
                <a:spcPts val="600"/>
              </a:spcBef>
              <a:buSzPct val="100000"/>
              <a:buAutoNum type="arabicPeriod"/>
            </a:pPr>
            <a:r>
              <a:rPr lang="en-US" altLang="zh-TW" dirty="0">
                <a:solidFill>
                  <a:schemeClr val="tx1"/>
                </a:solidFill>
                <a:latin typeface="+mn-lt"/>
              </a:rPr>
              <a:t>The entry                   represents the probability that a member of a population will change from </a:t>
            </a:r>
            <a:r>
              <a:rPr lang="en-US" altLang="zh-TW" i="1" dirty="0">
                <a:solidFill>
                  <a:schemeClr val="tx1"/>
                </a:solidFill>
              </a:rPr>
              <a:t>j-</a:t>
            </a:r>
            <a:r>
              <a:rPr lang="en-US" altLang="zh-TW" dirty="0" err="1">
                <a:solidFill>
                  <a:schemeClr val="tx1"/>
                </a:solidFill>
              </a:rPr>
              <a:t>th</a:t>
            </a:r>
            <a:r>
              <a:rPr lang="en-US" altLang="zh-TW" dirty="0">
                <a:solidFill>
                  <a:schemeClr val="tx1"/>
                </a:solidFill>
              </a:rPr>
              <a:t> state to the </a:t>
            </a:r>
            <a:r>
              <a:rPr lang="en-US" altLang="zh-TW" i="1" dirty="0" err="1">
                <a:solidFill>
                  <a:schemeClr val="tx1"/>
                </a:solidFill>
              </a:rPr>
              <a:t>i-</a:t>
            </a:r>
            <a:r>
              <a:rPr lang="en-US" altLang="zh-TW" dirty="0" err="1">
                <a:solidFill>
                  <a:schemeClr val="tx1"/>
                </a:solidFill>
              </a:rPr>
              <a:t>th</a:t>
            </a:r>
            <a:r>
              <a:rPr lang="en-US" altLang="zh-TW" dirty="0">
                <a:solidFill>
                  <a:schemeClr val="tx1"/>
                </a:solidFill>
              </a:rPr>
              <a:t> state</a:t>
            </a:r>
          </a:p>
          <a:p>
            <a:pPr marL="352425" indent="-352425">
              <a:lnSpc>
                <a:spcPct val="110000"/>
              </a:lnSpc>
              <a:spcBef>
                <a:spcPts val="600"/>
              </a:spcBef>
              <a:buSzPct val="100000"/>
              <a:buAutoNum type="arabicPeriod"/>
            </a:pPr>
            <a:r>
              <a:rPr lang="en-US" altLang="zh-TW" dirty="0">
                <a:solidFill>
                  <a:schemeClr val="tx1"/>
                </a:solidFill>
              </a:rPr>
              <a:t>The sum of the entries in the same column is 1</a:t>
            </a:r>
            <a:endParaRPr lang="en-US" altLang="zh-TW" dirty="0">
              <a:solidFill>
                <a:schemeClr val="tx1"/>
              </a:solidFill>
              <a:latin typeface="+mn-lt"/>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497397116"/>
              </p:ext>
            </p:extLst>
          </p:nvPr>
        </p:nvGraphicFramePr>
        <p:xfrm>
          <a:off x="2411760" y="2232654"/>
          <a:ext cx="1296144" cy="492534"/>
        </p:xfrm>
        <a:graphic>
          <a:graphicData uri="http://schemas.openxmlformats.org/presentationml/2006/ole">
            <mc:AlternateContent xmlns:mc="http://schemas.openxmlformats.org/markup-compatibility/2006">
              <mc:Choice xmlns:v="urn:schemas-microsoft-com:vml" Requires="v">
                <p:oleObj spid="_x0000_s79531" name="方程式" r:id="rId3" imgW="634680" imgH="241200" progId="Equation.3">
                  <p:embed/>
                </p:oleObj>
              </mc:Choice>
              <mc:Fallback>
                <p:oleObj name="方程式" r:id="rId3" imgW="634680" imgH="241200" progId="Equation.3">
                  <p:embed/>
                  <p:pic>
                    <p:nvPicPr>
                      <p:cNvPr id="77831" name="Object 4"/>
                      <p:cNvPicPr>
                        <a:picLocks noChangeAspect="1" noChangeArrowheads="1"/>
                      </p:cNvPicPr>
                      <p:nvPr/>
                    </p:nvPicPr>
                    <p:blipFill>
                      <a:blip r:embed="rId4"/>
                      <a:srcRect/>
                      <a:stretch>
                        <a:fillRect/>
                      </a:stretch>
                    </p:blipFill>
                    <p:spPr bwMode="auto">
                      <a:xfrm>
                        <a:off x="2411760" y="2232654"/>
                        <a:ext cx="1296144" cy="492534"/>
                      </a:xfrm>
                      <a:prstGeom prst="rect">
                        <a:avLst/>
                      </a:prstGeom>
                      <a:noFill/>
                      <a:ln>
                        <a:noFill/>
                      </a:ln>
                      <a:effectLst/>
                    </p:spPr>
                  </p:pic>
                </p:oleObj>
              </mc:Fallback>
            </mc:AlternateContent>
          </a:graphicData>
        </a:graphic>
      </p:graphicFrame>
      <p:grpSp>
        <p:nvGrpSpPr>
          <p:cNvPr id="8" name="群組 35"/>
          <p:cNvGrpSpPr>
            <a:grpSpLocks/>
          </p:cNvGrpSpPr>
          <p:nvPr/>
        </p:nvGrpSpPr>
        <p:grpSpPr bwMode="auto">
          <a:xfrm>
            <a:off x="1619672" y="4085829"/>
            <a:ext cx="4143375" cy="2714625"/>
            <a:chOff x="1214434" y="2928934"/>
            <a:chExt cx="4143375" cy="2714644"/>
          </a:xfrm>
        </p:grpSpPr>
        <p:sp>
          <p:nvSpPr>
            <p:cNvPr id="9" name="Rectangle 1048"/>
            <p:cNvSpPr>
              <a:spLocks noChangeArrowheads="1"/>
            </p:cNvSpPr>
            <p:nvPr/>
          </p:nvSpPr>
          <p:spPr bwMode="auto">
            <a:xfrm>
              <a:off x="1785918" y="3906757"/>
              <a:ext cx="381000" cy="1384995"/>
            </a:xfrm>
            <a:prstGeom prst="rect">
              <a:avLst/>
            </a:prstGeom>
            <a:solidFill>
              <a:srgbClr val="CCFFCC"/>
            </a:solidFill>
            <a:ln w="25400">
              <a:solidFill>
                <a:schemeClr val="hlink"/>
              </a:solidFill>
              <a:miter lim="800000"/>
              <a:headEnd/>
              <a:tailEnd/>
            </a:ln>
          </p:spPr>
          <p:txBody>
            <a:bodyPr anchor="ct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endParaRPr lang="zh-TW" altLang="en-US">
                <a:solidFill>
                  <a:schemeClr val="tx1"/>
                </a:solidFill>
                <a:latin typeface="Tahoma" panose="020B0604030504040204" pitchFamily="34" charset="0"/>
                <a:ea typeface="新細明體" panose="02020500000000000000" pitchFamily="18" charset="-120"/>
              </a:endParaRPr>
            </a:p>
          </p:txBody>
        </p:sp>
        <p:sp>
          <p:nvSpPr>
            <p:cNvPr id="10" name="Rectangle 1048"/>
            <p:cNvSpPr>
              <a:spLocks noChangeArrowheads="1"/>
            </p:cNvSpPr>
            <p:nvPr/>
          </p:nvSpPr>
          <p:spPr bwMode="auto">
            <a:xfrm>
              <a:off x="2428860" y="3901393"/>
              <a:ext cx="381000" cy="1384995"/>
            </a:xfrm>
            <a:prstGeom prst="rect">
              <a:avLst/>
            </a:prstGeom>
            <a:solidFill>
              <a:srgbClr val="CCFFCC"/>
            </a:solidFill>
            <a:ln w="25400">
              <a:solidFill>
                <a:schemeClr val="hlink"/>
              </a:solidFill>
              <a:miter lim="800000"/>
              <a:headEnd/>
              <a:tailEnd/>
            </a:ln>
          </p:spPr>
          <p:txBody>
            <a:bodyPr anchor="ct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endParaRPr lang="zh-TW" altLang="en-US">
                <a:solidFill>
                  <a:schemeClr val="tx1"/>
                </a:solidFill>
                <a:latin typeface="Tahoma" panose="020B0604030504040204" pitchFamily="34" charset="0"/>
                <a:ea typeface="新細明體" panose="02020500000000000000" pitchFamily="18" charset="-120"/>
              </a:endParaRPr>
            </a:p>
          </p:txBody>
        </p:sp>
        <p:sp>
          <p:nvSpPr>
            <p:cNvPr id="11" name="Rectangle 1048"/>
            <p:cNvSpPr>
              <a:spLocks noChangeArrowheads="1"/>
            </p:cNvSpPr>
            <p:nvPr/>
          </p:nvSpPr>
          <p:spPr bwMode="auto">
            <a:xfrm>
              <a:off x="3571868" y="3901393"/>
              <a:ext cx="381000" cy="1384995"/>
            </a:xfrm>
            <a:prstGeom prst="rect">
              <a:avLst/>
            </a:prstGeom>
            <a:solidFill>
              <a:srgbClr val="CCFFCC"/>
            </a:solidFill>
            <a:ln w="25400">
              <a:solidFill>
                <a:schemeClr val="hlink"/>
              </a:solidFill>
              <a:miter lim="800000"/>
              <a:headEnd/>
              <a:tailEnd/>
            </a:ln>
          </p:spPr>
          <p:txBody>
            <a:bodyPr anchor="ct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endParaRPr lang="zh-TW" altLang="en-US">
                <a:solidFill>
                  <a:schemeClr val="tx1"/>
                </a:solidFill>
                <a:latin typeface="Tahoma" panose="020B0604030504040204" pitchFamily="34" charset="0"/>
                <a:ea typeface="新細明體" panose="02020500000000000000" pitchFamily="18" charset="-120"/>
              </a:endParaRPr>
            </a:p>
          </p:txBody>
        </p:sp>
        <p:graphicFrame>
          <p:nvGraphicFramePr>
            <p:cNvPr id="12" name="Object 5"/>
            <p:cNvGraphicFramePr>
              <a:graphicFrameLocks noChangeAspect="1"/>
            </p:cNvGraphicFramePr>
            <p:nvPr/>
          </p:nvGraphicFramePr>
          <p:xfrm>
            <a:off x="1214434" y="3829047"/>
            <a:ext cx="2922588" cy="1462087"/>
          </p:xfrm>
          <a:graphic>
            <a:graphicData uri="http://schemas.openxmlformats.org/presentationml/2006/ole">
              <mc:AlternateContent xmlns:mc="http://schemas.openxmlformats.org/markup-compatibility/2006">
                <mc:Choice xmlns:v="urn:schemas-microsoft-com:vml" Requires="v">
                  <p:oleObj spid="_x0000_s79532" name="Equation" r:id="rId5" imgW="2921000" imgH="1460500" progId="Equation.3">
                    <p:embed/>
                  </p:oleObj>
                </mc:Choice>
                <mc:Fallback>
                  <p:oleObj name="Equation" r:id="rId5" imgW="2921000" imgH="1460500" progId="Equation.3">
                    <p:embed/>
                    <p:pic>
                      <p:nvPicPr>
                        <p:cNvPr id="77838"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4" y="3829047"/>
                          <a:ext cx="29225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群組 19"/>
            <p:cNvGrpSpPr>
              <a:grpSpLocks/>
            </p:cNvGrpSpPr>
            <p:nvPr/>
          </p:nvGrpSpPr>
          <p:grpSpPr bwMode="auto">
            <a:xfrm>
              <a:off x="1785934" y="2928934"/>
              <a:ext cx="2214563" cy="971550"/>
              <a:chOff x="3428992" y="2028758"/>
              <a:chExt cx="2214578" cy="971614"/>
            </a:xfrm>
          </p:grpSpPr>
          <p:sp>
            <p:nvSpPr>
              <p:cNvPr id="28" name="矩形 26"/>
              <p:cNvSpPr>
                <a:spLocks noChangeArrowheads="1"/>
              </p:cNvSpPr>
              <p:nvPr/>
            </p:nvSpPr>
            <p:spPr bwMode="auto">
              <a:xfrm>
                <a:off x="3428992" y="2600262"/>
                <a:ext cx="2214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i="1" dirty="0">
                    <a:solidFill>
                      <a:srgbClr val="FF0000"/>
                    </a:solidFill>
                  </a:rPr>
                  <a:t>S</a:t>
                </a:r>
                <a:r>
                  <a:rPr lang="en-US" altLang="zh-TW" sz="2000" baseline="-25000" dirty="0">
                    <a:solidFill>
                      <a:srgbClr val="FF0000"/>
                    </a:solidFill>
                  </a:rPr>
                  <a:t>1</a:t>
                </a:r>
                <a:r>
                  <a:rPr lang="en-US" altLang="zh-TW" sz="2000" i="1" dirty="0">
                    <a:solidFill>
                      <a:srgbClr val="FF0000"/>
                    </a:solidFill>
                  </a:rPr>
                  <a:t>      S</a:t>
                </a:r>
                <a:r>
                  <a:rPr lang="en-US" altLang="zh-TW" sz="2000" baseline="-25000" dirty="0">
                    <a:solidFill>
                      <a:srgbClr val="FF0000"/>
                    </a:solidFill>
                  </a:rPr>
                  <a:t>2</a:t>
                </a:r>
                <a:r>
                  <a:rPr lang="en-US" altLang="zh-TW" sz="2000" i="1" dirty="0">
                    <a:solidFill>
                      <a:srgbClr val="FF0000"/>
                    </a:solidFill>
                  </a:rPr>
                  <a:t>                S</a:t>
                </a:r>
                <a:r>
                  <a:rPr lang="en-US" altLang="zh-TW" sz="2000" i="1" baseline="-25000" dirty="0">
                    <a:solidFill>
                      <a:srgbClr val="FF0000"/>
                    </a:solidFill>
                  </a:rPr>
                  <a:t>n</a:t>
                </a:r>
                <a:r>
                  <a:rPr lang="en-US" altLang="zh-TW" sz="2000" i="1" dirty="0">
                    <a:solidFill>
                      <a:srgbClr val="FF0000"/>
                    </a:solidFill>
                  </a:rPr>
                  <a:t> </a:t>
                </a:r>
                <a:endParaRPr lang="zh-TW" altLang="en-US" sz="2000" i="1" dirty="0">
                  <a:solidFill>
                    <a:srgbClr val="FF0000"/>
                  </a:solidFill>
                  <a:latin typeface="Tahoma" panose="020B0604030504040204" pitchFamily="34" charset="0"/>
                  <a:ea typeface="新細明體" panose="02020500000000000000" pitchFamily="18" charset="-120"/>
                </a:endParaRPr>
              </a:p>
            </p:txBody>
          </p:sp>
          <p:sp>
            <p:nvSpPr>
              <p:cNvPr id="29" name="Text Box 1036"/>
              <p:cNvSpPr txBox="1">
                <a:spLocks noChangeArrowheads="1"/>
              </p:cNvSpPr>
              <p:nvPr/>
            </p:nvSpPr>
            <p:spPr bwMode="auto">
              <a:xfrm>
                <a:off x="4160487" y="2028758"/>
                <a:ext cx="857256" cy="400079"/>
              </a:xfrm>
              <a:prstGeom prst="rect">
                <a:avLst/>
              </a:prstGeom>
              <a:noFill/>
              <a:ln w="25400" algn="ctr">
                <a:noFill/>
                <a:miter lim="800000"/>
                <a:headEnd/>
                <a:tailEnd/>
              </a:ln>
              <a:effectLst/>
            </p:spPr>
            <p:txBody>
              <a:bodyPr>
                <a:spAutoFit/>
              </a:bodyPr>
              <a:lstStyle/>
              <a:p>
                <a:pPr>
                  <a:buNone/>
                  <a:defRPr/>
                </a:pPr>
                <a:r>
                  <a:rPr lang="en-US" altLang="zh-TW" sz="2000" dirty="0">
                    <a:solidFill>
                      <a:srgbClr val="FF0000"/>
                    </a:solidFill>
                    <a:latin typeface="+mj-lt"/>
                    <a:ea typeface="標楷體" pitchFamily="65" charset="-120"/>
                  </a:rPr>
                  <a:t>Form</a:t>
                </a:r>
                <a:endParaRPr lang="zh-TW" altLang="en-US" sz="2000" dirty="0">
                  <a:solidFill>
                    <a:srgbClr val="FF0000"/>
                  </a:solidFill>
                  <a:latin typeface="+mj-lt"/>
                  <a:ea typeface="標楷體" pitchFamily="65" charset="-120"/>
                </a:endParaRPr>
              </a:p>
            </p:txBody>
          </p:sp>
          <p:sp>
            <p:nvSpPr>
              <p:cNvPr id="30" name="矩形 12"/>
              <p:cNvSpPr>
                <a:spLocks noChangeArrowheads="1"/>
              </p:cNvSpPr>
              <p:nvPr/>
            </p:nvSpPr>
            <p:spPr bwMode="auto">
              <a:xfrm>
                <a:off x="4599765" y="247715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800">
                    <a:solidFill>
                      <a:srgbClr val="FF0000"/>
                    </a:solidFill>
                  </a:rPr>
                  <a:t>…</a:t>
                </a:r>
                <a:endParaRPr lang="zh-TW" altLang="en-US" sz="2800">
                  <a:solidFill>
                    <a:schemeClr val="tx1"/>
                  </a:solidFill>
                  <a:latin typeface="Tahoma" panose="020B0604030504040204" pitchFamily="34" charset="0"/>
                  <a:ea typeface="新細明體" panose="02020500000000000000" pitchFamily="18" charset="-120"/>
                </a:endParaRPr>
              </a:p>
            </p:txBody>
          </p:sp>
          <p:sp>
            <p:nvSpPr>
              <p:cNvPr id="31" name="右大括弧 17"/>
              <p:cNvSpPr>
                <a:spLocks/>
              </p:cNvSpPr>
              <p:nvPr/>
            </p:nvSpPr>
            <p:spPr bwMode="auto">
              <a:xfrm rot="-5400000">
                <a:off x="4464843" y="1678769"/>
                <a:ext cx="142876" cy="1785950"/>
              </a:xfrm>
              <a:prstGeom prst="rightBrace">
                <a:avLst>
                  <a:gd name="adj1" fmla="val 8333"/>
                  <a:gd name="adj2" fmla="val 49588"/>
                </a:avLst>
              </a:prstGeom>
              <a:noFill/>
              <a:ln w="25400" algn="ctr">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endParaRPr lang="zh-TW" altLang="en-US">
                  <a:solidFill>
                    <a:schemeClr val="tx1"/>
                  </a:solidFill>
                  <a:latin typeface="Tahoma" panose="020B0604030504040204" pitchFamily="34" charset="0"/>
                  <a:ea typeface="新細明體" panose="02020500000000000000" pitchFamily="18" charset="-120"/>
                </a:endParaRPr>
              </a:p>
            </p:txBody>
          </p:sp>
        </p:grpSp>
        <p:grpSp>
          <p:nvGrpSpPr>
            <p:cNvPr id="14" name="群組 20"/>
            <p:cNvGrpSpPr>
              <a:grpSpLocks/>
            </p:cNvGrpSpPr>
            <p:nvPr/>
          </p:nvGrpSpPr>
          <p:grpSpPr bwMode="auto">
            <a:xfrm>
              <a:off x="4143372" y="3900484"/>
              <a:ext cx="1214437" cy="1323975"/>
              <a:chOff x="5786446" y="3000372"/>
              <a:chExt cx="1214446" cy="1323439"/>
            </a:xfrm>
          </p:grpSpPr>
          <p:sp>
            <p:nvSpPr>
              <p:cNvPr id="24" name="矩形 26"/>
              <p:cNvSpPr>
                <a:spLocks noChangeArrowheads="1"/>
              </p:cNvSpPr>
              <p:nvPr/>
            </p:nvSpPr>
            <p:spPr bwMode="auto">
              <a:xfrm>
                <a:off x="5786446" y="3000372"/>
                <a:ext cx="4286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i="1">
                    <a:solidFill>
                      <a:srgbClr val="FF0000"/>
                    </a:solidFill>
                  </a:rPr>
                  <a:t>S</a:t>
                </a:r>
                <a:r>
                  <a:rPr lang="en-US" altLang="zh-TW" sz="2000" baseline="-25000">
                    <a:solidFill>
                      <a:srgbClr val="FF0000"/>
                    </a:solidFill>
                  </a:rPr>
                  <a:t>1</a:t>
                </a:r>
                <a:endParaRPr lang="en-US" altLang="zh-TW" sz="2000" i="1">
                  <a:solidFill>
                    <a:srgbClr val="FF0000"/>
                  </a:solidFill>
                </a:endParaRPr>
              </a:p>
              <a:p>
                <a:pPr eaLnBrk="1" hangingPunct="1">
                  <a:spcBef>
                    <a:spcPct val="0"/>
                  </a:spcBef>
                  <a:buClrTx/>
                  <a:buSzTx/>
                  <a:buFontTx/>
                  <a:buNone/>
                </a:pPr>
                <a:r>
                  <a:rPr lang="en-US" altLang="zh-TW" sz="2000" i="1">
                    <a:solidFill>
                      <a:srgbClr val="FF0000"/>
                    </a:solidFill>
                  </a:rPr>
                  <a:t>S</a:t>
                </a:r>
                <a:r>
                  <a:rPr lang="en-US" altLang="zh-TW" sz="2000" baseline="-25000">
                    <a:solidFill>
                      <a:srgbClr val="FF0000"/>
                    </a:solidFill>
                  </a:rPr>
                  <a:t>2</a:t>
                </a:r>
                <a:endParaRPr lang="en-US" altLang="zh-TW" sz="2000" i="1">
                  <a:solidFill>
                    <a:srgbClr val="FF0000"/>
                  </a:solidFill>
                </a:endParaRPr>
              </a:p>
              <a:p>
                <a:pPr eaLnBrk="1" hangingPunct="1">
                  <a:spcBef>
                    <a:spcPct val="0"/>
                  </a:spcBef>
                  <a:buClrTx/>
                  <a:buSzTx/>
                  <a:buFontTx/>
                  <a:buNone/>
                </a:pPr>
                <a:endParaRPr lang="en-US" altLang="zh-TW" sz="2000" i="1">
                  <a:solidFill>
                    <a:srgbClr val="FF0000"/>
                  </a:solidFill>
                </a:endParaRPr>
              </a:p>
              <a:p>
                <a:pPr eaLnBrk="1" hangingPunct="1">
                  <a:spcBef>
                    <a:spcPct val="0"/>
                  </a:spcBef>
                  <a:buClrTx/>
                  <a:buSzTx/>
                  <a:buFontTx/>
                  <a:buNone/>
                </a:pPr>
                <a:r>
                  <a:rPr lang="en-US" altLang="zh-TW" sz="2000" i="1">
                    <a:solidFill>
                      <a:srgbClr val="FF0000"/>
                    </a:solidFill>
                  </a:rPr>
                  <a:t>S</a:t>
                </a:r>
                <a:r>
                  <a:rPr lang="en-US" altLang="zh-TW" sz="2000" i="1" baseline="-25000">
                    <a:solidFill>
                      <a:srgbClr val="FF0000"/>
                    </a:solidFill>
                  </a:rPr>
                  <a:t>n</a:t>
                </a:r>
                <a:endParaRPr lang="zh-TW" altLang="en-US" sz="2000" i="1">
                  <a:solidFill>
                    <a:srgbClr val="FF0000"/>
                  </a:solidFill>
                  <a:latin typeface="Tahoma" panose="020B0604030504040204" pitchFamily="34" charset="0"/>
                  <a:ea typeface="新細明體" panose="02020500000000000000" pitchFamily="18" charset="-120"/>
                </a:endParaRPr>
              </a:p>
            </p:txBody>
          </p:sp>
          <p:sp>
            <p:nvSpPr>
              <p:cNvPr id="25" name="矩形 13"/>
              <p:cNvSpPr>
                <a:spLocks noChangeArrowheads="1"/>
              </p:cNvSpPr>
              <p:nvPr/>
            </p:nvSpPr>
            <p:spPr bwMode="auto">
              <a:xfrm rot="5400000">
                <a:off x="5824470" y="3582136"/>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800">
                    <a:solidFill>
                      <a:srgbClr val="FF0000"/>
                    </a:solidFill>
                  </a:rPr>
                  <a:t>…</a:t>
                </a:r>
                <a:endParaRPr lang="zh-TW" altLang="en-US" sz="2800">
                  <a:solidFill>
                    <a:schemeClr val="tx1"/>
                  </a:solidFill>
                  <a:latin typeface="Tahoma" panose="020B0604030504040204" pitchFamily="34" charset="0"/>
                  <a:ea typeface="新細明體" panose="02020500000000000000" pitchFamily="18" charset="-120"/>
                </a:endParaRPr>
              </a:p>
            </p:txBody>
          </p:sp>
          <p:sp>
            <p:nvSpPr>
              <p:cNvPr id="26" name="右大括弧 16"/>
              <p:cNvSpPr>
                <a:spLocks/>
              </p:cNvSpPr>
              <p:nvPr/>
            </p:nvSpPr>
            <p:spPr bwMode="auto">
              <a:xfrm>
                <a:off x="6215074" y="3214686"/>
                <a:ext cx="142876" cy="985838"/>
              </a:xfrm>
              <a:prstGeom prst="rightBrace">
                <a:avLst>
                  <a:gd name="adj1" fmla="val 8337"/>
                  <a:gd name="adj2" fmla="val 49032"/>
                </a:avLst>
              </a:prstGeom>
              <a:noFill/>
              <a:ln w="25400" algn="ctr">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endParaRPr lang="zh-TW" altLang="en-US">
                  <a:solidFill>
                    <a:schemeClr val="tx1"/>
                  </a:solidFill>
                  <a:latin typeface="Tahoma" panose="020B0604030504040204" pitchFamily="34" charset="0"/>
                  <a:ea typeface="新細明體" panose="02020500000000000000" pitchFamily="18" charset="-120"/>
                </a:endParaRPr>
              </a:p>
            </p:txBody>
          </p:sp>
          <p:sp>
            <p:nvSpPr>
              <p:cNvPr id="27" name="Text Box 1036"/>
              <p:cNvSpPr txBox="1">
                <a:spLocks noChangeArrowheads="1"/>
              </p:cNvSpPr>
              <p:nvPr/>
            </p:nvSpPr>
            <p:spPr bwMode="auto">
              <a:xfrm>
                <a:off x="6500826" y="3500243"/>
                <a:ext cx="500066" cy="399891"/>
              </a:xfrm>
              <a:prstGeom prst="rect">
                <a:avLst/>
              </a:prstGeom>
              <a:noFill/>
              <a:ln w="25400" algn="ctr">
                <a:noFill/>
                <a:miter lim="800000"/>
                <a:headEnd/>
                <a:tailEnd/>
              </a:ln>
              <a:effectLst/>
            </p:spPr>
            <p:txBody>
              <a:bodyPr>
                <a:spAutoFit/>
              </a:bodyPr>
              <a:lstStyle/>
              <a:p>
                <a:pPr>
                  <a:buNone/>
                  <a:defRPr/>
                </a:pPr>
                <a:r>
                  <a:rPr lang="en-US" altLang="zh-TW" sz="2000" dirty="0">
                    <a:solidFill>
                      <a:srgbClr val="FF0000"/>
                    </a:solidFill>
                    <a:latin typeface="+mj-lt"/>
                    <a:ea typeface="標楷體" pitchFamily="65" charset="-120"/>
                  </a:rPr>
                  <a:t>To</a:t>
                </a:r>
                <a:endParaRPr lang="zh-TW" altLang="en-US" sz="2000" dirty="0">
                  <a:solidFill>
                    <a:srgbClr val="FF0000"/>
                  </a:solidFill>
                  <a:latin typeface="+mj-lt"/>
                  <a:ea typeface="標楷體" pitchFamily="65" charset="-120"/>
                </a:endParaRPr>
              </a:p>
            </p:txBody>
          </p:sp>
        </p:grpSp>
        <p:sp>
          <p:nvSpPr>
            <p:cNvPr id="15" name="矩形 25"/>
            <p:cNvSpPr>
              <a:spLocks noChangeArrowheads="1"/>
            </p:cNvSpPr>
            <p:nvPr/>
          </p:nvSpPr>
          <p:spPr bwMode="auto">
            <a:xfrm>
              <a:off x="1757370" y="5243468"/>
              <a:ext cx="457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a:solidFill>
                    <a:srgbClr val="FF0000"/>
                  </a:solidFill>
                </a:rPr>
                <a:t>=1</a:t>
              </a:r>
              <a:endParaRPr lang="zh-TW" altLang="en-US" sz="2000">
                <a:solidFill>
                  <a:schemeClr val="tx1"/>
                </a:solidFill>
                <a:latin typeface="Tahoma" panose="020B0604030504040204" pitchFamily="34" charset="0"/>
                <a:ea typeface="新細明體" panose="02020500000000000000" pitchFamily="18" charset="-120"/>
              </a:endParaRPr>
            </a:p>
          </p:txBody>
        </p:sp>
        <p:sp>
          <p:nvSpPr>
            <p:cNvPr id="16" name="矩形 26"/>
            <p:cNvSpPr>
              <a:spLocks noChangeArrowheads="1"/>
            </p:cNvSpPr>
            <p:nvPr/>
          </p:nvSpPr>
          <p:spPr bwMode="auto">
            <a:xfrm>
              <a:off x="2400312" y="5243468"/>
              <a:ext cx="457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a:solidFill>
                    <a:srgbClr val="FF0000"/>
                  </a:solidFill>
                </a:rPr>
                <a:t>=1</a:t>
              </a:r>
              <a:endParaRPr lang="zh-TW" altLang="en-US" sz="2000">
                <a:solidFill>
                  <a:schemeClr val="tx1"/>
                </a:solidFill>
                <a:latin typeface="Tahoma" panose="020B0604030504040204" pitchFamily="34" charset="0"/>
                <a:ea typeface="新細明體" panose="02020500000000000000" pitchFamily="18" charset="-120"/>
              </a:endParaRPr>
            </a:p>
          </p:txBody>
        </p:sp>
        <p:sp>
          <p:nvSpPr>
            <p:cNvPr id="17" name="矩形 27"/>
            <p:cNvSpPr>
              <a:spLocks noChangeArrowheads="1"/>
            </p:cNvSpPr>
            <p:nvPr/>
          </p:nvSpPr>
          <p:spPr bwMode="auto">
            <a:xfrm>
              <a:off x="3543320" y="5243468"/>
              <a:ext cx="457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a:solidFill>
                    <a:srgbClr val="FF0000"/>
                  </a:solidFill>
                </a:rPr>
                <a:t>=1</a:t>
              </a:r>
              <a:endParaRPr lang="zh-TW" altLang="en-US" sz="2000">
                <a:solidFill>
                  <a:schemeClr val="tx1"/>
                </a:solidFill>
                <a:latin typeface="Tahoma" panose="020B0604030504040204" pitchFamily="34" charset="0"/>
                <a:ea typeface="新細明體" panose="02020500000000000000" pitchFamily="18" charset="-120"/>
              </a:endParaRPr>
            </a:p>
          </p:txBody>
        </p:sp>
        <p:sp>
          <p:nvSpPr>
            <p:cNvPr id="18" name="矩形 28"/>
            <p:cNvSpPr>
              <a:spLocks noChangeArrowheads="1"/>
            </p:cNvSpPr>
            <p:nvPr/>
          </p:nvSpPr>
          <p:spPr bwMode="auto">
            <a:xfrm>
              <a:off x="1885610" y="407194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sp>
          <p:nvSpPr>
            <p:cNvPr id="19" name="矩形 29"/>
            <p:cNvSpPr>
              <a:spLocks noChangeArrowheads="1"/>
            </p:cNvSpPr>
            <p:nvPr/>
          </p:nvSpPr>
          <p:spPr bwMode="auto">
            <a:xfrm>
              <a:off x="1885610" y="478632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sp>
          <p:nvSpPr>
            <p:cNvPr id="20" name="矩形 30"/>
            <p:cNvSpPr>
              <a:spLocks noChangeArrowheads="1"/>
            </p:cNvSpPr>
            <p:nvPr/>
          </p:nvSpPr>
          <p:spPr bwMode="auto">
            <a:xfrm>
              <a:off x="2500298" y="407194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sp>
          <p:nvSpPr>
            <p:cNvPr id="21" name="矩形 31"/>
            <p:cNvSpPr>
              <a:spLocks noChangeArrowheads="1"/>
            </p:cNvSpPr>
            <p:nvPr/>
          </p:nvSpPr>
          <p:spPr bwMode="auto">
            <a:xfrm>
              <a:off x="2500298" y="478632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sp>
          <p:nvSpPr>
            <p:cNvPr id="22" name="矩形 32"/>
            <p:cNvSpPr>
              <a:spLocks noChangeArrowheads="1"/>
            </p:cNvSpPr>
            <p:nvPr/>
          </p:nvSpPr>
          <p:spPr bwMode="auto">
            <a:xfrm>
              <a:off x="3671560" y="407194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sp>
          <p:nvSpPr>
            <p:cNvPr id="23" name="矩形 33"/>
            <p:cNvSpPr>
              <a:spLocks noChangeArrowheads="1"/>
            </p:cNvSpPr>
            <p:nvPr/>
          </p:nvSpPr>
          <p:spPr bwMode="auto">
            <a:xfrm>
              <a:off x="3671560" y="4786322"/>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b="1">
                  <a:solidFill>
                    <a:srgbClr val="FF0000"/>
                  </a:solidFill>
                </a:rPr>
                <a:t>+</a:t>
              </a:r>
              <a:endParaRPr lang="zh-TW" altLang="en-US" sz="2000" b="1">
                <a:solidFill>
                  <a:schemeClr val="tx1"/>
                </a:solidFill>
                <a:latin typeface="Tahoma" panose="020B0604030504040204" pitchFamily="34" charset="0"/>
                <a:ea typeface="新細明體" panose="02020500000000000000" pitchFamily="18" charset="-120"/>
              </a:endParaRPr>
            </a:p>
          </p:txBody>
        </p:sp>
      </p:grpSp>
      <p:sp>
        <p:nvSpPr>
          <p:cNvPr id="32" name="文字方塊 9"/>
          <p:cNvSpPr txBox="1">
            <a:spLocks noChangeArrowheads="1"/>
          </p:cNvSpPr>
          <p:nvPr/>
        </p:nvSpPr>
        <p:spPr bwMode="auto">
          <a:xfrm>
            <a:off x="5900504" y="4513945"/>
            <a:ext cx="2775952"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A stochastic matrix must be a square matrix</a:t>
            </a:r>
          </a:p>
          <a:p>
            <a:pPr eaLnBrk="1" hangingPunct="1">
              <a:spcBef>
                <a:spcPts val="600"/>
              </a:spcBef>
              <a:buNone/>
            </a:pPr>
            <a:r>
              <a:rPr lang="en-US" altLang="zh-TW" sz="1800" dirty="0">
                <a:solidFill>
                  <a:srgbClr val="0000FF"/>
                </a:solidFill>
              </a:rPr>
              <a:t>※ The stochastic matrix is also known as the matrix of transition probabilities (</a:t>
            </a:r>
            <a:r>
              <a:rPr lang="zh-TW" altLang="en-US" sz="1800" dirty="0">
                <a:solidFill>
                  <a:srgbClr val="0000FF"/>
                </a:solidFill>
                <a:latin typeface="標楷體" panose="03000509000000000000" pitchFamily="65" charset="-120"/>
                <a:ea typeface="標楷體" panose="03000509000000000000" pitchFamily="65" charset="-120"/>
              </a:rPr>
              <a:t>移轉機率矩陣</a:t>
            </a:r>
            <a:r>
              <a:rPr lang="en-US" altLang="zh-TW" sz="1800" dirty="0">
                <a:solidFill>
                  <a:srgbClr val="0000FF"/>
                </a:solidFill>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69</a:t>
            </a:fld>
            <a:endParaRPr kumimoji="0" lang="en-US" altLang="zh-TW" sz="1400">
              <a:solidFill>
                <a:schemeClr val="bg2"/>
              </a:solidFill>
            </a:endParaRPr>
          </a:p>
        </p:txBody>
      </p:sp>
      <p:graphicFrame>
        <p:nvGraphicFramePr>
          <p:cNvPr id="34" name="Object 5"/>
          <p:cNvGraphicFramePr>
            <a:graphicFrameLocks noChangeAspect="1"/>
          </p:cNvGraphicFramePr>
          <p:nvPr>
            <p:extLst>
              <p:ext uri="{D42A27DB-BD31-4B8C-83A1-F6EECF244321}">
                <p14:modId xmlns:p14="http://schemas.microsoft.com/office/powerpoint/2010/main" val="3487764954"/>
              </p:ext>
            </p:extLst>
          </p:nvPr>
        </p:nvGraphicFramePr>
        <p:xfrm>
          <a:off x="2051149" y="1700808"/>
          <a:ext cx="1208088" cy="1106487"/>
        </p:xfrm>
        <a:graphic>
          <a:graphicData uri="http://schemas.openxmlformats.org/presentationml/2006/ole">
            <mc:AlternateContent xmlns:mc="http://schemas.openxmlformats.org/markup-compatibility/2006">
              <mc:Choice xmlns:v="urn:schemas-microsoft-com:vml" Requires="v">
                <p:oleObj spid="_x0000_s162118" name="Equation" r:id="rId3" imgW="1206500" imgH="1104900" progId="Equation.3">
                  <p:embed/>
                </p:oleObj>
              </mc:Choice>
              <mc:Fallback>
                <p:oleObj name="Equation" r:id="rId3" imgW="1206500" imgH="1104900" progId="Equation.3">
                  <p:embed/>
                  <p:pic>
                    <p:nvPicPr>
                      <p:cNvPr id="7885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149" y="1700808"/>
                        <a:ext cx="12080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8"/>
          <p:cNvGraphicFramePr>
            <a:graphicFrameLocks noChangeAspect="1"/>
          </p:cNvGraphicFramePr>
          <p:nvPr>
            <p:extLst>
              <p:ext uri="{D42A27DB-BD31-4B8C-83A1-F6EECF244321}">
                <p14:modId xmlns:p14="http://schemas.microsoft.com/office/powerpoint/2010/main" val="3548495669"/>
              </p:ext>
            </p:extLst>
          </p:nvPr>
        </p:nvGraphicFramePr>
        <p:xfrm>
          <a:off x="5000625" y="1700808"/>
          <a:ext cx="1844675" cy="1106487"/>
        </p:xfrm>
        <a:graphic>
          <a:graphicData uri="http://schemas.openxmlformats.org/presentationml/2006/ole">
            <mc:AlternateContent xmlns:mc="http://schemas.openxmlformats.org/markup-compatibility/2006">
              <mc:Choice xmlns:v="urn:schemas-microsoft-com:vml" Requires="v">
                <p:oleObj spid="_x0000_s162119" name="Equation" r:id="rId5" imgW="1841500" imgH="1104900" progId="Equation.3">
                  <p:embed/>
                </p:oleObj>
              </mc:Choice>
              <mc:Fallback>
                <p:oleObj name="Equation" r:id="rId5" imgW="1841500" imgH="1104900" progId="Equation.3">
                  <p:embed/>
                  <p:pic>
                    <p:nvPicPr>
                      <p:cNvPr id="7885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1700808"/>
                        <a:ext cx="18446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9"/>
          <p:cNvGraphicFramePr>
            <a:graphicFrameLocks noChangeAspect="1"/>
          </p:cNvGraphicFramePr>
          <p:nvPr>
            <p:extLst>
              <p:ext uri="{D42A27DB-BD31-4B8C-83A1-F6EECF244321}">
                <p14:modId xmlns:p14="http://schemas.microsoft.com/office/powerpoint/2010/main" val="1206438512"/>
              </p:ext>
            </p:extLst>
          </p:nvPr>
        </p:nvGraphicFramePr>
        <p:xfrm>
          <a:off x="2051149" y="3918545"/>
          <a:ext cx="1296988" cy="2022475"/>
        </p:xfrm>
        <a:graphic>
          <a:graphicData uri="http://schemas.openxmlformats.org/presentationml/2006/ole">
            <mc:AlternateContent xmlns:mc="http://schemas.openxmlformats.org/markup-compatibility/2006">
              <mc:Choice xmlns:v="urn:schemas-microsoft-com:vml" Requires="v">
                <p:oleObj spid="_x0000_s162120" name="Equation" r:id="rId7" imgW="1295400" imgH="2019300" progId="Equation.3">
                  <p:embed/>
                </p:oleObj>
              </mc:Choice>
              <mc:Fallback>
                <p:oleObj name="Equation" r:id="rId7" imgW="1295400" imgH="2019300" progId="Equation.3">
                  <p:embed/>
                  <p:pic>
                    <p:nvPicPr>
                      <p:cNvPr id="7885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149" y="3918545"/>
                        <a:ext cx="12969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3329862903"/>
              </p:ext>
            </p:extLst>
          </p:nvPr>
        </p:nvGraphicFramePr>
        <p:xfrm>
          <a:off x="5357813" y="3883620"/>
          <a:ext cx="1296987" cy="2022475"/>
        </p:xfrm>
        <a:graphic>
          <a:graphicData uri="http://schemas.openxmlformats.org/presentationml/2006/ole">
            <mc:AlternateContent xmlns:mc="http://schemas.openxmlformats.org/markup-compatibility/2006">
              <mc:Choice xmlns:v="urn:schemas-microsoft-com:vml" Requires="v">
                <p:oleObj spid="_x0000_s162121" name="Equation" r:id="rId9" imgW="1295400" imgH="2019300" progId="Equation.3">
                  <p:embed/>
                </p:oleObj>
              </mc:Choice>
              <mc:Fallback>
                <p:oleObj name="Equation" r:id="rId9" imgW="1295400" imgH="2019300" progId="Equation.3">
                  <p:embed/>
                  <p:pic>
                    <p:nvPicPr>
                      <p:cNvPr id="78854"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7813" y="3883620"/>
                        <a:ext cx="12969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矩形 8"/>
          <p:cNvSpPr>
            <a:spLocks noChangeArrowheads="1"/>
          </p:cNvSpPr>
          <p:nvPr/>
        </p:nvSpPr>
        <p:spPr bwMode="auto">
          <a:xfrm>
            <a:off x="5143500" y="5812432"/>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a:solidFill>
                  <a:schemeClr val="tx1"/>
                </a:solidFill>
              </a:rPr>
              <a:t>not stochastic</a:t>
            </a:r>
            <a:endParaRPr lang="zh-TW" altLang="en-US">
              <a:solidFill>
                <a:schemeClr val="tx1"/>
              </a:solidFill>
              <a:latin typeface="Tahoma" panose="020B0604030504040204" pitchFamily="34" charset="0"/>
              <a:ea typeface="新細明體" panose="02020500000000000000" pitchFamily="18" charset="-120"/>
            </a:endParaRPr>
          </a:p>
        </p:txBody>
      </p:sp>
      <p:sp>
        <p:nvSpPr>
          <p:cNvPr id="39" name="矩形 9"/>
          <p:cNvSpPr>
            <a:spLocks noChangeArrowheads="1"/>
          </p:cNvSpPr>
          <p:nvPr/>
        </p:nvSpPr>
        <p:spPr bwMode="auto">
          <a:xfrm>
            <a:off x="5072063" y="2702520"/>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a:solidFill>
                  <a:schemeClr val="tx1"/>
                </a:solidFill>
              </a:rPr>
              <a:t>not stochastic</a:t>
            </a:r>
            <a:endParaRPr lang="zh-TW" altLang="en-US">
              <a:solidFill>
                <a:schemeClr val="tx1"/>
              </a:solidFill>
              <a:latin typeface="Tahoma" panose="020B0604030504040204" pitchFamily="34" charset="0"/>
              <a:ea typeface="新細明體" panose="02020500000000000000" pitchFamily="18" charset="-120"/>
            </a:endParaRPr>
          </a:p>
        </p:txBody>
      </p:sp>
      <p:sp>
        <p:nvSpPr>
          <p:cNvPr id="40" name="矩形 10"/>
          <p:cNvSpPr>
            <a:spLocks noChangeArrowheads="1"/>
          </p:cNvSpPr>
          <p:nvPr/>
        </p:nvSpPr>
        <p:spPr bwMode="auto">
          <a:xfrm>
            <a:off x="2051149" y="5847357"/>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a:solidFill>
                  <a:schemeClr val="tx1"/>
                </a:solidFill>
              </a:rPr>
              <a:t>stochastic</a:t>
            </a:r>
            <a:endParaRPr lang="zh-TW" altLang="en-US">
              <a:solidFill>
                <a:schemeClr val="tx1"/>
              </a:solidFill>
              <a:latin typeface="Tahoma" panose="020B0604030504040204" pitchFamily="34" charset="0"/>
              <a:ea typeface="新細明體" panose="02020500000000000000" pitchFamily="18" charset="-120"/>
            </a:endParaRPr>
          </a:p>
        </p:txBody>
      </p:sp>
      <p:sp>
        <p:nvSpPr>
          <p:cNvPr id="41" name="矩形 11"/>
          <p:cNvSpPr>
            <a:spLocks noChangeArrowheads="1"/>
          </p:cNvSpPr>
          <p:nvPr/>
        </p:nvSpPr>
        <p:spPr bwMode="auto">
          <a:xfrm>
            <a:off x="1979712" y="2737445"/>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a:solidFill>
                  <a:schemeClr val="tx1"/>
                </a:solidFill>
              </a:rPr>
              <a:t>stochastic</a:t>
            </a:r>
            <a:endParaRPr lang="zh-TW" altLang="en-US">
              <a:solidFill>
                <a:schemeClr val="tx1"/>
              </a:solidFill>
              <a:latin typeface="Tahoma" panose="020B0604030504040204" pitchFamily="34" charset="0"/>
              <a:ea typeface="新細明體" panose="02020500000000000000" pitchFamily="18" charset="-120"/>
            </a:endParaRPr>
          </a:p>
        </p:txBody>
      </p:sp>
      <p:sp>
        <p:nvSpPr>
          <p:cNvPr id="42" name="Rectangle 3"/>
          <p:cNvSpPr txBox="1">
            <a:spLocks noChangeArrowheads="1"/>
          </p:cNvSpPr>
          <p:nvPr/>
        </p:nvSpPr>
        <p:spPr>
          <a:xfrm>
            <a:off x="394841" y="764704"/>
            <a:ext cx="8177659" cy="501650"/>
          </a:xfrm>
          <a:prstGeom prst="rect">
            <a:avLst/>
          </a:prstGeom>
        </p:spPr>
        <p:txBody>
          <a:bodyPr/>
          <a:lstStyle/>
          <a:p>
            <a:pPr marL="196850" indent="-196850">
              <a:spcBef>
                <a:spcPct val="20000"/>
              </a:spcBef>
              <a:buClr>
                <a:schemeClr val="tx1"/>
              </a:buClr>
              <a:buSzPct val="40000"/>
              <a:buFont typeface="Wingdings" pitchFamily="2" charset="2"/>
              <a:buChar char="n"/>
              <a:defRPr/>
            </a:pPr>
            <a:r>
              <a:rPr lang="en-US" altLang="zh-TW" dirty="0">
                <a:ea typeface="標楷體" pitchFamily="65" charset="-120"/>
              </a:rPr>
              <a:t>Ex 1: Stochastic and </a:t>
            </a:r>
            <a:r>
              <a:rPr lang="en-US" altLang="zh-TW" dirty="0" err="1">
                <a:ea typeface="標楷體" pitchFamily="65" charset="-120"/>
              </a:rPr>
              <a:t>nonstochastic</a:t>
            </a:r>
            <a:r>
              <a:rPr lang="en-US" altLang="zh-TW" dirty="0">
                <a:ea typeface="標楷體" pitchFamily="65" charset="-120"/>
              </a:rPr>
              <a:t> matrices</a:t>
            </a:r>
          </a:p>
          <a:p>
            <a:pPr marL="196850" indent="-196850">
              <a:spcBef>
                <a:spcPct val="20000"/>
              </a:spcBef>
              <a:buClr>
                <a:schemeClr val="tx1"/>
              </a:buClr>
              <a:buSzPct val="40000"/>
              <a:buFont typeface="Wingdings" pitchFamily="2" charset="2"/>
              <a:buChar char="n"/>
              <a:defRPr/>
            </a:pPr>
            <a:endParaRPr lang="en-US" altLang="zh-TW" kern="0" dirty="0">
              <a:latin typeface="+mn-lt"/>
              <a:ea typeface="+mn-ea"/>
            </a:endParaRPr>
          </a:p>
        </p:txBody>
      </p:sp>
    </p:spTree>
    <p:extLst>
      <p:ext uri="{BB962C8B-B14F-4D97-AF65-F5344CB8AC3E}">
        <p14:creationId xmlns:p14="http://schemas.microsoft.com/office/powerpoint/2010/main" val="145271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B478713-78B9-4578-85AB-9434DCCCF3F2}" type="slidenum">
              <a:rPr kumimoji="0" lang="en-US" altLang="zh-TW" sz="1400" smtClean="0">
                <a:solidFill>
                  <a:schemeClr val="bg2"/>
                </a:solidFill>
              </a:rPr>
              <a:pPr eaLnBrk="1" hangingPunct="1"/>
              <a:t>7</a:t>
            </a:fld>
            <a:endParaRPr kumimoji="0" lang="en-US" altLang="zh-TW" sz="1400">
              <a:solidFill>
                <a:schemeClr val="bg2"/>
              </a:solidFill>
            </a:endParaRPr>
          </a:p>
        </p:txBody>
      </p:sp>
      <p:sp>
        <p:nvSpPr>
          <p:cNvPr id="6151" name="Text Box 1028"/>
          <p:cNvSpPr txBox="1">
            <a:spLocks noChangeArrowheads="1"/>
          </p:cNvSpPr>
          <p:nvPr/>
        </p:nvSpPr>
        <p:spPr bwMode="auto">
          <a:xfrm>
            <a:off x="381000" y="811560"/>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dirty="0">
                <a:ea typeface="標楷體" pitchFamily="65" charset="-120"/>
              </a:rPr>
              <a:t> </a:t>
            </a:r>
            <a:r>
              <a:rPr lang="en-US" altLang="zh-TW" dirty="0">
                <a:ea typeface="標楷體" pitchFamily="65" charset="-120"/>
              </a:rPr>
              <a:t>Matrix multiplication:</a:t>
            </a:r>
          </a:p>
        </p:txBody>
      </p:sp>
      <p:graphicFrame>
        <p:nvGraphicFramePr>
          <p:cNvPr id="6146" name="Object 1024"/>
          <p:cNvGraphicFramePr>
            <a:graphicFrameLocks noChangeAspect="1"/>
          </p:cNvGraphicFramePr>
          <p:nvPr/>
        </p:nvGraphicFramePr>
        <p:xfrm>
          <a:off x="892175" y="1341438"/>
          <a:ext cx="3656013" cy="482600"/>
        </p:xfrm>
        <a:graphic>
          <a:graphicData uri="http://schemas.openxmlformats.org/presentationml/2006/ole">
            <mc:AlternateContent xmlns:mc="http://schemas.openxmlformats.org/markup-compatibility/2006">
              <mc:Choice xmlns:v="urn:schemas-microsoft-com:vml" Requires="v">
                <p:oleObj spid="_x0000_s173120" name="Equation" r:id="rId3" imgW="1828800" imgH="241200" progId="Equation.DSMT4">
                  <p:embed/>
                </p:oleObj>
              </mc:Choice>
              <mc:Fallback>
                <p:oleObj name="Equation" r:id="rId3" imgW="1828800" imgH="241200" progId="Equation.DSMT4">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1341438"/>
                        <a:ext cx="36560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1025"/>
          <p:cNvGraphicFramePr>
            <a:graphicFrameLocks noChangeAspect="1"/>
          </p:cNvGraphicFramePr>
          <p:nvPr>
            <p:extLst>
              <p:ext uri="{D42A27DB-BD31-4B8C-83A1-F6EECF244321}">
                <p14:modId xmlns:p14="http://schemas.microsoft.com/office/powerpoint/2010/main" val="2745014972"/>
              </p:ext>
            </p:extLst>
          </p:nvPr>
        </p:nvGraphicFramePr>
        <p:xfrm>
          <a:off x="882650" y="1846263"/>
          <a:ext cx="4833938" cy="488950"/>
        </p:xfrm>
        <a:graphic>
          <a:graphicData uri="http://schemas.openxmlformats.org/presentationml/2006/ole">
            <mc:AlternateContent xmlns:mc="http://schemas.openxmlformats.org/markup-compatibility/2006">
              <mc:Choice xmlns:v="urn:schemas-microsoft-com:vml" Requires="v">
                <p:oleObj spid="_x0000_s173121" name="Equation" r:id="rId5" imgW="2387520" imgH="241200" progId="Equation.DSMT4">
                  <p:embed/>
                </p:oleObj>
              </mc:Choice>
              <mc:Fallback>
                <p:oleObj name="Equation" r:id="rId5" imgW="2387520" imgH="241200" progId="Equation.DSMT4">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0" y="1846263"/>
                        <a:ext cx="483393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1026"/>
          <p:cNvGraphicFramePr>
            <a:graphicFrameLocks noChangeAspect="1"/>
          </p:cNvGraphicFramePr>
          <p:nvPr/>
        </p:nvGraphicFramePr>
        <p:xfrm>
          <a:off x="1828800" y="2997200"/>
          <a:ext cx="4930775" cy="863600"/>
        </p:xfrm>
        <a:graphic>
          <a:graphicData uri="http://schemas.openxmlformats.org/presentationml/2006/ole">
            <mc:AlternateContent xmlns:mc="http://schemas.openxmlformats.org/markup-compatibility/2006">
              <mc:Choice xmlns:v="urn:schemas-microsoft-com:vml" Requires="v">
                <p:oleObj spid="_x0000_s173122" name="Equation" r:id="rId7" imgW="2463480" imgH="431640" progId="Equation.3">
                  <p:embed/>
                </p:oleObj>
              </mc:Choice>
              <mc:Fallback>
                <p:oleObj name="Equation" r:id="rId7" imgW="2463480" imgH="43164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97200"/>
                        <a:ext cx="493077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Text Box 1038"/>
          <p:cNvSpPr txBox="1">
            <a:spLocks noChangeArrowheads="1"/>
          </p:cNvSpPr>
          <p:nvPr/>
        </p:nvSpPr>
        <p:spPr bwMode="auto">
          <a:xfrm>
            <a:off x="892175" y="3179763"/>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where</a:t>
            </a:r>
          </a:p>
        </p:txBody>
      </p:sp>
      <p:sp>
        <p:nvSpPr>
          <p:cNvPr id="6153" name="Freeform 1044"/>
          <p:cNvSpPr>
            <a:spLocks/>
          </p:cNvSpPr>
          <p:nvPr/>
        </p:nvSpPr>
        <p:spPr bwMode="auto">
          <a:xfrm>
            <a:off x="2976563" y="2268538"/>
            <a:ext cx="609600" cy="228600"/>
          </a:xfrm>
          <a:custGeom>
            <a:avLst/>
            <a:gdLst>
              <a:gd name="T0" fmla="*/ 0 w 384"/>
              <a:gd name="T1" fmla="*/ 0 h 144"/>
              <a:gd name="T2" fmla="*/ 0 w 384"/>
              <a:gd name="T3" fmla="*/ 2147483647 h 144"/>
              <a:gd name="T4" fmla="*/ 2147483647 w 384"/>
              <a:gd name="T5" fmla="*/ 2147483647 h 144"/>
              <a:gd name="T6" fmla="*/ 2147483647 w 384"/>
              <a:gd name="T7" fmla="*/ 0 h 144"/>
              <a:gd name="T8" fmla="*/ 0 60000 65536"/>
              <a:gd name="T9" fmla="*/ 0 60000 65536"/>
              <a:gd name="T10" fmla="*/ 0 60000 65536"/>
              <a:gd name="T11" fmla="*/ 0 60000 65536"/>
              <a:gd name="T12" fmla="*/ 0 w 384"/>
              <a:gd name="T13" fmla="*/ 0 h 144"/>
              <a:gd name="T14" fmla="*/ 384 w 384"/>
              <a:gd name="T15" fmla="*/ 144 h 144"/>
            </a:gdLst>
            <a:ahLst/>
            <a:cxnLst>
              <a:cxn ang="T8">
                <a:pos x="T0" y="T1"/>
              </a:cxn>
              <a:cxn ang="T9">
                <a:pos x="T2" y="T3"/>
              </a:cxn>
              <a:cxn ang="T10">
                <a:pos x="T4" y="T5"/>
              </a:cxn>
              <a:cxn ang="T11">
                <a:pos x="T6" y="T7"/>
              </a:cxn>
            </a:cxnLst>
            <a:rect l="T12" t="T13" r="T14" b="T15"/>
            <a:pathLst>
              <a:path w="384" h="144">
                <a:moveTo>
                  <a:pt x="0" y="0"/>
                </a:moveTo>
                <a:lnTo>
                  <a:pt x="0" y="144"/>
                </a:lnTo>
                <a:lnTo>
                  <a:pt x="384" y="144"/>
                </a:lnTo>
                <a:lnTo>
                  <a:pt x="384" y="0"/>
                </a:lnTo>
              </a:path>
            </a:pathLst>
          </a:custGeom>
          <a:noFill/>
          <a:ln w="25400">
            <a:solidFill>
              <a:schemeClr val="hlink"/>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sp>
        <p:nvSpPr>
          <p:cNvPr id="6154" name="Text Box 1036"/>
          <p:cNvSpPr txBox="1">
            <a:spLocks noChangeArrowheads="1"/>
          </p:cNvSpPr>
          <p:nvPr/>
        </p:nvSpPr>
        <p:spPr bwMode="auto">
          <a:xfrm>
            <a:off x="2195736" y="2668850"/>
            <a:ext cx="2676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sz="2000" dirty="0">
                <a:solidFill>
                  <a:srgbClr val="0000FF"/>
                </a:solidFill>
                <a:ea typeface="標楷體" pitchFamily="65" charset="-120"/>
              </a:rPr>
              <a:t>size of</a:t>
            </a:r>
            <a:r>
              <a:rPr lang="en-US" altLang="zh-TW" sz="2000" i="1" dirty="0">
                <a:solidFill>
                  <a:srgbClr val="0000FF"/>
                </a:solidFill>
                <a:ea typeface="標楷體" pitchFamily="65" charset="-120"/>
              </a:rPr>
              <a:t> C=AB</a:t>
            </a:r>
            <a:r>
              <a:rPr lang="en-US" altLang="zh-TW" sz="2000" dirty="0">
                <a:solidFill>
                  <a:srgbClr val="0000FF"/>
                </a:solidFill>
                <a:ea typeface="標楷體" pitchFamily="65" charset="-120"/>
              </a:rPr>
              <a:t> is </a:t>
            </a:r>
            <a:r>
              <a:rPr lang="en-US" altLang="zh-TW" sz="2000" i="1" dirty="0">
                <a:solidFill>
                  <a:srgbClr val="0000FF"/>
                </a:solidFill>
                <a:ea typeface="標楷體" pitchFamily="65" charset="-120"/>
              </a:rPr>
              <a:t>m</a:t>
            </a:r>
            <a:r>
              <a:rPr lang="en-US" altLang="zh-TW" sz="2000" dirty="0">
                <a:solidFill>
                  <a:srgbClr val="0000FF"/>
                </a:solidFill>
                <a:ea typeface="標楷體" pitchFamily="65" charset="-120"/>
              </a:rPr>
              <a:t> × </a:t>
            </a:r>
            <a:r>
              <a:rPr lang="en-US" altLang="zh-TW" sz="2000" i="1" dirty="0">
                <a:solidFill>
                  <a:srgbClr val="0000FF"/>
                </a:solidFill>
                <a:ea typeface="標楷體" pitchFamily="65" charset="-120"/>
              </a:rPr>
              <a:t>p</a:t>
            </a:r>
            <a:r>
              <a:rPr lang="en-US" altLang="zh-TW" sz="2000" dirty="0">
                <a:solidFill>
                  <a:srgbClr val="0000FF"/>
                </a:solidFill>
                <a:ea typeface="標楷體" pitchFamily="65" charset="-120"/>
              </a:rPr>
              <a:t> </a:t>
            </a:r>
            <a:endParaRPr lang="zh-TW" altLang="en-US" sz="2000" dirty="0">
              <a:solidFill>
                <a:srgbClr val="0000FF"/>
              </a:solidFill>
              <a:ea typeface="標楷體" pitchFamily="65" charset="-120"/>
            </a:endParaRPr>
          </a:p>
        </p:txBody>
      </p:sp>
      <p:sp>
        <p:nvSpPr>
          <p:cNvPr id="6155" name="Freeform 1045"/>
          <p:cNvSpPr>
            <a:spLocks/>
          </p:cNvSpPr>
          <p:nvPr/>
        </p:nvSpPr>
        <p:spPr bwMode="auto">
          <a:xfrm>
            <a:off x="2763838" y="2339975"/>
            <a:ext cx="1066800" cy="304800"/>
          </a:xfrm>
          <a:custGeom>
            <a:avLst/>
            <a:gdLst>
              <a:gd name="T0" fmla="*/ 0 w 384"/>
              <a:gd name="T1" fmla="*/ 0 h 144"/>
              <a:gd name="T2" fmla="*/ 0 w 384"/>
              <a:gd name="T3" fmla="*/ 2147483647 h 144"/>
              <a:gd name="T4" fmla="*/ 2147483647 w 384"/>
              <a:gd name="T5" fmla="*/ 2147483647 h 144"/>
              <a:gd name="T6" fmla="*/ 2147483647 w 384"/>
              <a:gd name="T7" fmla="*/ 0 h 144"/>
              <a:gd name="T8" fmla="*/ 0 60000 65536"/>
              <a:gd name="T9" fmla="*/ 0 60000 65536"/>
              <a:gd name="T10" fmla="*/ 0 60000 65536"/>
              <a:gd name="T11" fmla="*/ 0 60000 65536"/>
              <a:gd name="T12" fmla="*/ 0 w 384"/>
              <a:gd name="T13" fmla="*/ 0 h 144"/>
              <a:gd name="T14" fmla="*/ 384 w 384"/>
              <a:gd name="T15" fmla="*/ 144 h 144"/>
            </a:gdLst>
            <a:ahLst/>
            <a:cxnLst>
              <a:cxn ang="T8">
                <a:pos x="T0" y="T1"/>
              </a:cxn>
              <a:cxn ang="T9">
                <a:pos x="T2" y="T3"/>
              </a:cxn>
              <a:cxn ang="T10">
                <a:pos x="T4" y="T5"/>
              </a:cxn>
              <a:cxn ang="T11">
                <a:pos x="T6" y="T7"/>
              </a:cxn>
            </a:cxnLst>
            <a:rect l="T12" t="T13" r="T14" b="T15"/>
            <a:pathLst>
              <a:path w="384" h="144">
                <a:moveTo>
                  <a:pt x="0" y="0"/>
                </a:moveTo>
                <a:lnTo>
                  <a:pt x="0" y="144"/>
                </a:lnTo>
                <a:lnTo>
                  <a:pt x="384" y="144"/>
                </a:lnTo>
                <a:lnTo>
                  <a:pt x="384" y="0"/>
                </a:lnTo>
              </a:path>
            </a:pathLst>
          </a:custGeom>
          <a:noFill/>
          <a:ln w="25400">
            <a:solidFill>
              <a:schemeClr val="hlink"/>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a:spAutoFit/>
          </a:bodyPr>
          <a:lstStyle/>
          <a:p>
            <a:endParaRPr lang="zh-TW" altLang="en-US"/>
          </a:p>
        </p:txBody>
      </p:sp>
      <p:sp>
        <p:nvSpPr>
          <p:cNvPr id="6157" name="Text Box 1054"/>
          <p:cNvSpPr txBox="1">
            <a:spLocks noChangeArrowheads="1"/>
          </p:cNvSpPr>
          <p:nvPr/>
        </p:nvSpPr>
        <p:spPr bwMode="auto">
          <a:xfrm>
            <a:off x="684213" y="5876925"/>
            <a:ext cx="8135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buFont typeface="Wingdings" pitchFamily="2" charset="2"/>
              <a:buNone/>
            </a:pPr>
            <a:r>
              <a:rPr lang="en-US" altLang="zh-TW" sz="2000" dirty="0">
                <a:ea typeface="標楷體" pitchFamily="65" charset="-120"/>
              </a:rPr>
              <a:t>※ The entry </a:t>
            </a:r>
            <a:r>
              <a:rPr lang="en-US" altLang="zh-TW" sz="2000" i="1" dirty="0" err="1">
                <a:ea typeface="標楷體" pitchFamily="65" charset="-120"/>
              </a:rPr>
              <a:t>c</a:t>
            </a:r>
            <a:r>
              <a:rPr lang="en-US" altLang="zh-TW" sz="2000" i="1" baseline="-25000" dirty="0" err="1">
                <a:ea typeface="標楷體" pitchFamily="65" charset="-120"/>
              </a:rPr>
              <a:t>ij</a:t>
            </a:r>
            <a:r>
              <a:rPr lang="en-US" altLang="zh-TW" sz="2000" dirty="0">
                <a:ea typeface="標楷體" pitchFamily="65" charset="-120"/>
              </a:rPr>
              <a:t> is obtained by calculating the sum of the entry-by-entry product between the </a:t>
            </a:r>
            <a:r>
              <a:rPr lang="en-US" altLang="zh-TW" sz="2000" i="1" dirty="0" err="1">
                <a:ea typeface="標楷體" pitchFamily="65" charset="-120"/>
              </a:rPr>
              <a:t>i-</a:t>
            </a:r>
            <a:r>
              <a:rPr lang="en-US" altLang="zh-TW" sz="2000" dirty="0" err="1">
                <a:ea typeface="標楷體" pitchFamily="65" charset="-120"/>
              </a:rPr>
              <a:t>th</a:t>
            </a:r>
            <a:r>
              <a:rPr lang="en-US" altLang="zh-TW" sz="2000" dirty="0">
                <a:ea typeface="標楷體" pitchFamily="65" charset="-120"/>
              </a:rPr>
              <a:t> row of </a:t>
            </a:r>
            <a:r>
              <a:rPr lang="en-US" altLang="zh-TW" sz="2000" i="1" dirty="0">
                <a:ea typeface="標楷體" pitchFamily="65" charset="-120"/>
              </a:rPr>
              <a:t>A</a:t>
            </a:r>
            <a:r>
              <a:rPr lang="en-US" altLang="zh-TW" sz="2000" dirty="0">
                <a:ea typeface="標楷體" pitchFamily="65" charset="-120"/>
              </a:rPr>
              <a:t> and the </a:t>
            </a:r>
            <a:r>
              <a:rPr lang="en-US" altLang="zh-TW" sz="2000" i="1" dirty="0">
                <a:ea typeface="標楷體" pitchFamily="65" charset="-120"/>
              </a:rPr>
              <a:t>j-</a:t>
            </a:r>
            <a:r>
              <a:rPr lang="en-US" altLang="zh-TW" sz="2000" dirty="0" err="1">
                <a:ea typeface="標楷體" pitchFamily="65" charset="-120"/>
              </a:rPr>
              <a:t>th</a:t>
            </a:r>
            <a:r>
              <a:rPr lang="en-US" altLang="zh-TW" sz="2000" dirty="0">
                <a:ea typeface="標楷體" pitchFamily="65" charset="-120"/>
              </a:rPr>
              <a:t> column of </a:t>
            </a:r>
            <a:r>
              <a:rPr lang="en-US" altLang="zh-TW" sz="2000" i="1" dirty="0">
                <a:ea typeface="標楷體" pitchFamily="65" charset="-120"/>
              </a:rPr>
              <a:t>B</a:t>
            </a:r>
            <a:endParaRPr lang="en-US" altLang="zh-TW" sz="2000" dirty="0">
              <a:ea typeface="標楷體" pitchFamily="65" charset="-120"/>
            </a:endParaRPr>
          </a:p>
        </p:txBody>
      </p:sp>
      <p:sp>
        <p:nvSpPr>
          <p:cNvPr id="6158" name="Line 1178"/>
          <p:cNvSpPr>
            <a:spLocks noChangeShapeType="1"/>
          </p:cNvSpPr>
          <p:nvPr/>
        </p:nvSpPr>
        <p:spPr bwMode="auto">
          <a:xfrm flipV="1">
            <a:off x="3275836" y="2558046"/>
            <a:ext cx="1272352" cy="814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square">
            <a:spAutoFit/>
          </a:bodyPr>
          <a:lstStyle/>
          <a:p>
            <a:endParaRPr lang="zh-TW" altLang="en-US"/>
          </a:p>
        </p:txBody>
      </p:sp>
      <p:sp>
        <p:nvSpPr>
          <p:cNvPr id="6159" name="Line 1182"/>
          <p:cNvSpPr>
            <a:spLocks noChangeShapeType="1"/>
          </p:cNvSpPr>
          <p:nvPr/>
        </p:nvSpPr>
        <p:spPr bwMode="auto">
          <a:xfrm flipV="1">
            <a:off x="3276600" y="2492375"/>
            <a:ext cx="0" cy="71438"/>
          </a:xfrm>
          <a:prstGeom prst="line">
            <a:avLst/>
          </a:prstGeom>
          <a:noFill/>
          <a:ln w="25400">
            <a:solidFill>
              <a:srgbClr val="FF0000"/>
            </a:solidFill>
            <a:round/>
            <a:headEnd/>
            <a:tailEnd type="none" w="sm" len="sm"/>
          </a:ln>
          <a:extLst>
            <a:ext uri="{909E8E84-426E-40DD-AFC4-6F175D3DCCD1}">
              <a14:hiddenFill xmlns:a14="http://schemas.microsoft.com/office/drawing/2010/main">
                <a:noFill/>
              </a14:hiddenFill>
            </a:ext>
          </a:extLst>
        </p:spPr>
        <p:txBody>
          <a:bodyPr>
            <a:spAutoFit/>
          </a:bodyPr>
          <a:lstStyle/>
          <a:p>
            <a:endParaRPr lang="zh-TW" altLang="en-US"/>
          </a:p>
        </p:txBody>
      </p:sp>
      <p:sp>
        <p:nvSpPr>
          <p:cNvPr id="6160" name="Text Box 1183"/>
          <p:cNvSpPr txBox="1">
            <a:spLocks noChangeArrowheads="1"/>
          </p:cNvSpPr>
          <p:nvPr/>
        </p:nvSpPr>
        <p:spPr bwMode="auto">
          <a:xfrm>
            <a:off x="4572000" y="2349500"/>
            <a:ext cx="4608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Font typeface="Wingdings" pitchFamily="2" charset="2"/>
              <a:buNone/>
            </a:pPr>
            <a:r>
              <a:rPr lang="en-US" altLang="zh-TW" sz="2000" dirty="0">
                <a:solidFill>
                  <a:srgbClr val="0000FF"/>
                </a:solidFill>
              </a:rPr>
              <a:t>If equal, </a:t>
            </a:r>
            <a:r>
              <a:rPr lang="en-US" altLang="zh-TW" sz="2000" i="1" dirty="0">
                <a:solidFill>
                  <a:srgbClr val="0000FF"/>
                </a:solidFill>
              </a:rPr>
              <a:t>A</a:t>
            </a:r>
            <a:r>
              <a:rPr lang="en-US" altLang="zh-TW" sz="2000" dirty="0">
                <a:solidFill>
                  <a:srgbClr val="0000FF"/>
                </a:solidFill>
              </a:rPr>
              <a:t> and </a:t>
            </a:r>
            <a:r>
              <a:rPr lang="en-US" altLang="zh-TW" sz="2000" i="1" dirty="0">
                <a:solidFill>
                  <a:srgbClr val="0000FF"/>
                </a:solidFill>
              </a:rPr>
              <a:t>B</a:t>
            </a:r>
            <a:r>
              <a:rPr lang="en-US" altLang="zh-TW" sz="2000" dirty="0">
                <a:solidFill>
                  <a:srgbClr val="0000FF"/>
                </a:solidFill>
              </a:rPr>
              <a:t> are multipliable (</a:t>
            </a:r>
            <a:r>
              <a:rPr lang="zh-TW" altLang="en-US" sz="2000" dirty="0">
                <a:solidFill>
                  <a:srgbClr val="0000FF"/>
                </a:solidFill>
                <a:latin typeface="+mn-ea"/>
                <a:ea typeface="+mn-ea"/>
              </a:rPr>
              <a:t>可乘的</a:t>
            </a:r>
            <a:r>
              <a:rPr lang="en-US" altLang="zh-TW" sz="2000" dirty="0">
                <a:solidFill>
                  <a:srgbClr val="0000FF"/>
                </a:solidFill>
              </a:rPr>
              <a:t>)</a:t>
            </a:r>
          </a:p>
        </p:txBody>
      </p:sp>
      <p:grpSp>
        <p:nvGrpSpPr>
          <p:cNvPr id="2" name="群組 1"/>
          <p:cNvGrpSpPr/>
          <p:nvPr/>
        </p:nvGrpSpPr>
        <p:grpSpPr>
          <a:xfrm>
            <a:off x="755576" y="3867944"/>
            <a:ext cx="7483475" cy="2195512"/>
            <a:chOff x="755576" y="3867944"/>
            <a:chExt cx="7483475" cy="2195512"/>
          </a:xfrm>
        </p:grpSpPr>
        <p:sp>
          <p:nvSpPr>
            <p:cNvPr id="6161" name="Rectangle 1048"/>
            <p:cNvSpPr>
              <a:spLocks noChangeArrowheads="1"/>
            </p:cNvSpPr>
            <p:nvPr/>
          </p:nvSpPr>
          <p:spPr bwMode="auto">
            <a:xfrm>
              <a:off x="3811588" y="3937000"/>
              <a:ext cx="381000" cy="1676400"/>
            </a:xfrm>
            <a:prstGeom prst="rect">
              <a:avLst/>
            </a:prstGeom>
            <a:solidFill>
              <a:srgbClr val="CCFFCC"/>
            </a:solidFill>
            <a:ln w="25400">
              <a:solidFill>
                <a:schemeClr val="hlink"/>
              </a:solidFill>
              <a:miter lim="800000"/>
              <a:headEnd/>
              <a:tailEnd/>
            </a:ln>
          </p:spPr>
          <p:txBody>
            <a:bodyPr wrap="none" anchor="ctr">
              <a:spAutoFit/>
            </a:bodyPr>
            <a:lstStyle/>
            <a:p>
              <a:endParaRPr lang="zh-TW" altLang="en-US"/>
            </a:p>
          </p:txBody>
        </p:sp>
        <p:sp>
          <p:nvSpPr>
            <p:cNvPr id="6162" name="Rectangle 1047"/>
            <p:cNvSpPr>
              <a:spLocks noChangeArrowheads="1"/>
            </p:cNvSpPr>
            <p:nvPr/>
          </p:nvSpPr>
          <p:spPr bwMode="auto">
            <a:xfrm>
              <a:off x="839788" y="4622800"/>
              <a:ext cx="1981200" cy="381000"/>
            </a:xfrm>
            <a:prstGeom prst="rect">
              <a:avLst/>
            </a:prstGeom>
            <a:solidFill>
              <a:srgbClr val="CCFFCC"/>
            </a:solidFill>
            <a:ln w="25400">
              <a:solidFill>
                <a:schemeClr val="hlink"/>
              </a:solidFill>
              <a:miter lim="800000"/>
              <a:headEnd/>
              <a:tailEnd/>
            </a:ln>
          </p:spPr>
          <p:txBody>
            <a:bodyPr wrap="none" anchor="ctr">
              <a:spAutoFit/>
            </a:bodyPr>
            <a:lstStyle/>
            <a:p>
              <a:endParaRPr lang="zh-TW" altLang="en-US"/>
            </a:p>
          </p:txBody>
        </p:sp>
        <p:sp>
          <p:nvSpPr>
            <p:cNvPr id="6163" name="Oval 1049"/>
            <p:cNvSpPr>
              <a:spLocks noChangeArrowheads="1"/>
            </p:cNvSpPr>
            <p:nvPr/>
          </p:nvSpPr>
          <p:spPr bwMode="auto">
            <a:xfrm>
              <a:off x="6876256" y="4653136"/>
              <a:ext cx="304800" cy="381000"/>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graphicFrame>
          <p:nvGraphicFramePr>
            <p:cNvPr id="6149" name="Object 1027"/>
            <p:cNvGraphicFramePr>
              <a:graphicFrameLocks noChangeAspect="1"/>
            </p:cNvGraphicFramePr>
            <p:nvPr>
              <p:extLst>
                <p:ext uri="{D42A27DB-BD31-4B8C-83A1-F6EECF244321}">
                  <p14:modId xmlns:p14="http://schemas.microsoft.com/office/powerpoint/2010/main" val="2981436753"/>
                </p:ext>
              </p:extLst>
            </p:nvPr>
          </p:nvGraphicFramePr>
          <p:xfrm>
            <a:off x="755576" y="3867944"/>
            <a:ext cx="7483475" cy="2195512"/>
          </p:xfrm>
          <a:graphic>
            <a:graphicData uri="http://schemas.openxmlformats.org/presentationml/2006/ole">
              <mc:AlternateContent xmlns:mc="http://schemas.openxmlformats.org/markup-compatibility/2006">
                <mc:Choice xmlns:v="urn:schemas-microsoft-com:vml" Requires="v">
                  <p:oleObj spid="_x0000_s173123" name="Equation" r:id="rId9" imgW="4787640" imgH="1371600" progId="Equation.DSMT4">
                    <p:embed/>
                  </p:oleObj>
                </mc:Choice>
                <mc:Fallback>
                  <p:oleObj name="Equation" r:id="rId9" imgW="4787640" imgH="1371600" progId="Equation.DSMT4">
                    <p:embed/>
                    <p:pic>
                      <p:nvPicPr>
                        <p:cNvPr id="0" name="Object 1027"/>
                        <p:cNvPicPr>
                          <a:picLocks noChangeAspect="1" noChangeArrowheads="1"/>
                        </p:cNvPicPr>
                        <p:nvPr/>
                      </p:nvPicPr>
                      <p:blipFill>
                        <a:blip r:embed="rId10"/>
                        <a:srcRect/>
                        <a:stretch>
                          <a:fillRect/>
                        </a:stretch>
                      </p:blipFill>
                      <p:spPr bwMode="auto">
                        <a:xfrm>
                          <a:off x="755576" y="3867944"/>
                          <a:ext cx="7483475" cy="219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70</a:t>
            </a:fld>
            <a:endParaRPr kumimoji="0" lang="en-US" altLang="zh-TW" sz="1400">
              <a:solidFill>
                <a:schemeClr val="bg2"/>
              </a:solidFill>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2018286063"/>
              </p:ext>
            </p:extLst>
          </p:nvPr>
        </p:nvGraphicFramePr>
        <p:xfrm>
          <a:off x="631478" y="3413125"/>
          <a:ext cx="1492250" cy="1368425"/>
        </p:xfrm>
        <a:graphic>
          <a:graphicData uri="http://schemas.openxmlformats.org/presentationml/2006/ole">
            <mc:AlternateContent xmlns:mc="http://schemas.openxmlformats.org/markup-compatibility/2006">
              <mc:Choice xmlns:v="urn:schemas-microsoft-com:vml" Requires="v">
                <p:oleObj spid="_x0000_s81903" name="方程式" r:id="rId3" imgW="774360" imgH="711000" progId="Equation.3">
                  <p:embed/>
                </p:oleObj>
              </mc:Choice>
              <mc:Fallback>
                <p:oleObj name="方程式" r:id="rId3" imgW="774360" imgH="711000" progId="Equation.3">
                  <p:embed/>
                  <p:pic>
                    <p:nvPicPr>
                      <p:cNvPr id="79875" name="Object 3"/>
                      <p:cNvPicPr>
                        <a:picLocks noChangeAspect="1" noChangeArrowheads="1"/>
                      </p:cNvPicPr>
                      <p:nvPr/>
                    </p:nvPicPr>
                    <p:blipFill>
                      <a:blip r:embed="rId4"/>
                      <a:srcRect/>
                      <a:stretch>
                        <a:fillRect/>
                      </a:stretch>
                    </p:blipFill>
                    <p:spPr bwMode="auto">
                      <a:xfrm>
                        <a:off x="631478" y="3413125"/>
                        <a:ext cx="1492250" cy="1368425"/>
                      </a:xfrm>
                      <a:prstGeom prst="rect">
                        <a:avLst/>
                      </a:prstGeom>
                      <a:noFill/>
                      <a:ln>
                        <a:noFill/>
                      </a:ln>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437564322"/>
              </p:ext>
            </p:extLst>
          </p:nvPr>
        </p:nvGraphicFramePr>
        <p:xfrm>
          <a:off x="684510" y="5257800"/>
          <a:ext cx="5327650" cy="1246188"/>
        </p:xfrm>
        <a:graphic>
          <a:graphicData uri="http://schemas.openxmlformats.org/presentationml/2006/ole">
            <mc:AlternateContent xmlns:mc="http://schemas.openxmlformats.org/markup-compatibility/2006">
              <mc:Choice xmlns:v="urn:schemas-microsoft-com:vml" Requires="v">
                <p:oleObj spid="_x0000_s81904" name="方程式" r:id="rId5" imgW="3035160" imgH="711000" progId="Equation.3">
                  <p:embed/>
                </p:oleObj>
              </mc:Choice>
              <mc:Fallback>
                <p:oleObj name="方程式" r:id="rId5" imgW="3035160" imgH="711000" progId="Equation.3">
                  <p:embed/>
                  <p:pic>
                    <p:nvPicPr>
                      <p:cNvPr id="79876" name="Object 4"/>
                      <p:cNvPicPr>
                        <a:picLocks noChangeAspect="1" noChangeArrowheads="1"/>
                      </p:cNvPicPr>
                      <p:nvPr/>
                    </p:nvPicPr>
                    <p:blipFill>
                      <a:blip r:embed="rId6"/>
                      <a:srcRect/>
                      <a:stretch>
                        <a:fillRect/>
                      </a:stretch>
                    </p:blipFill>
                    <p:spPr bwMode="auto">
                      <a:xfrm>
                        <a:off x="684510" y="5257800"/>
                        <a:ext cx="5327650" cy="1246188"/>
                      </a:xfrm>
                      <a:prstGeom prst="rect">
                        <a:avLst/>
                      </a:prstGeom>
                      <a:noFill/>
                      <a:ln>
                        <a:noFill/>
                      </a:ln>
                    </p:spPr>
                  </p:pic>
                </p:oleObj>
              </mc:Fallback>
            </mc:AlternateContent>
          </a:graphicData>
        </a:graphic>
      </p:graphicFrame>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485800"/>
            <a:ext cx="43957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sm" len="sm"/>
              </a14:hiddenLine>
            </a:ext>
          </a:extLst>
        </p:spPr>
      </p:pic>
      <p:grpSp>
        <p:nvGrpSpPr>
          <p:cNvPr id="2" name="群組 1"/>
          <p:cNvGrpSpPr/>
          <p:nvPr/>
        </p:nvGrpSpPr>
        <p:grpSpPr>
          <a:xfrm>
            <a:off x="711522" y="1312815"/>
            <a:ext cx="3500438" cy="1463675"/>
            <a:chOff x="539552" y="1312815"/>
            <a:chExt cx="3500438" cy="1463675"/>
          </a:xfrm>
        </p:grpSpPr>
        <p:graphicFrame>
          <p:nvGraphicFramePr>
            <p:cNvPr id="12" name="Object 5"/>
            <p:cNvGraphicFramePr>
              <a:graphicFrameLocks noChangeAspect="1"/>
            </p:cNvGraphicFramePr>
            <p:nvPr>
              <p:extLst>
                <p:ext uri="{D42A27DB-BD31-4B8C-83A1-F6EECF244321}">
                  <p14:modId xmlns:p14="http://schemas.microsoft.com/office/powerpoint/2010/main" val="2787579239"/>
                </p:ext>
              </p:extLst>
            </p:nvPr>
          </p:nvGraphicFramePr>
          <p:xfrm>
            <a:off x="539552" y="1670003"/>
            <a:ext cx="2722563" cy="1106487"/>
          </p:xfrm>
          <a:graphic>
            <a:graphicData uri="http://schemas.openxmlformats.org/presentationml/2006/ole">
              <mc:AlternateContent xmlns:mc="http://schemas.openxmlformats.org/markup-compatibility/2006">
                <mc:Choice xmlns:v="urn:schemas-microsoft-com:vml" Requires="v">
                  <p:oleObj spid="_x0000_s81905" name="Equation" r:id="rId8" imgW="2717800" imgH="1104900" progId="Equation.3">
                    <p:embed/>
                  </p:oleObj>
                </mc:Choice>
                <mc:Fallback>
                  <p:oleObj name="Equation" r:id="rId8" imgW="2717800" imgH="1104900" progId="Equation.3">
                    <p:embed/>
                    <p:pic>
                      <p:nvPicPr>
                        <p:cNvPr id="79874"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1670003"/>
                          <a:ext cx="272256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矩形 26"/>
            <p:cNvSpPr>
              <a:spLocks noChangeArrowheads="1"/>
            </p:cNvSpPr>
            <p:nvPr/>
          </p:nvSpPr>
          <p:spPr bwMode="auto">
            <a:xfrm>
              <a:off x="1182490" y="1312815"/>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spcBef>
                  <a:spcPct val="0"/>
                </a:spcBef>
                <a:buClrTx/>
                <a:buSzTx/>
                <a:buFontTx/>
                <a:buNone/>
              </a:pPr>
              <a:r>
                <a:rPr lang="en-US" altLang="zh-TW" sz="2000">
                  <a:solidFill>
                    <a:srgbClr val="FF0000"/>
                  </a:solidFill>
                </a:rPr>
                <a:t>A          B      None</a:t>
              </a:r>
              <a:endParaRPr lang="zh-TW" altLang="en-US" sz="2000">
                <a:solidFill>
                  <a:srgbClr val="FF0000"/>
                </a:solidFill>
                <a:latin typeface="Tahoma" panose="020B0604030504040204" pitchFamily="34" charset="0"/>
                <a:ea typeface="新細明體" panose="02020500000000000000" pitchFamily="18" charset="-120"/>
              </a:endParaRPr>
            </a:p>
          </p:txBody>
        </p:sp>
        <p:sp>
          <p:nvSpPr>
            <p:cNvPr id="17" name="矩形 26"/>
            <p:cNvSpPr>
              <a:spLocks noChangeArrowheads="1"/>
            </p:cNvSpPr>
            <p:nvPr/>
          </p:nvSpPr>
          <p:spPr bwMode="auto">
            <a:xfrm>
              <a:off x="3254177" y="1598565"/>
              <a:ext cx="7858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a:solidFill>
                    <a:srgbClr val="FF0000"/>
                  </a:solidFill>
                </a:rPr>
                <a:t>   A</a:t>
              </a:r>
            </a:p>
            <a:p>
              <a:pPr eaLnBrk="1" hangingPunct="1">
                <a:lnSpc>
                  <a:spcPts val="2800"/>
                </a:lnSpc>
                <a:spcBef>
                  <a:spcPct val="0"/>
                </a:spcBef>
                <a:buClrTx/>
                <a:buSzTx/>
                <a:buFontTx/>
                <a:buNone/>
              </a:pPr>
              <a:r>
                <a:rPr lang="en-US" altLang="zh-TW" sz="2000">
                  <a:solidFill>
                    <a:srgbClr val="FF0000"/>
                  </a:solidFill>
                </a:rPr>
                <a:t>   B</a:t>
              </a:r>
            </a:p>
            <a:p>
              <a:pPr eaLnBrk="1" hangingPunct="1">
                <a:lnSpc>
                  <a:spcPts val="2800"/>
                </a:lnSpc>
                <a:spcBef>
                  <a:spcPct val="0"/>
                </a:spcBef>
                <a:buClrTx/>
                <a:buSzTx/>
                <a:buFontTx/>
                <a:buNone/>
              </a:pPr>
              <a:r>
                <a:rPr lang="en-US" altLang="zh-TW" sz="2000">
                  <a:solidFill>
                    <a:srgbClr val="FF0000"/>
                  </a:solidFill>
                </a:rPr>
                <a:t>None</a:t>
              </a:r>
              <a:endParaRPr lang="zh-TW" altLang="en-US" sz="2000">
                <a:solidFill>
                  <a:srgbClr val="FF0000"/>
                </a:solidFill>
                <a:latin typeface="Tahoma" panose="020B0604030504040204" pitchFamily="34" charset="0"/>
                <a:ea typeface="新細明體" panose="02020500000000000000" pitchFamily="18" charset="-120"/>
              </a:endParaRPr>
            </a:p>
          </p:txBody>
        </p:sp>
      </p:grpSp>
      <p:sp>
        <p:nvSpPr>
          <p:cNvPr id="18" name="矩形 26"/>
          <p:cNvSpPr>
            <a:spLocks noChangeArrowheads="1"/>
          </p:cNvSpPr>
          <p:nvPr/>
        </p:nvSpPr>
        <p:spPr bwMode="auto">
          <a:xfrm>
            <a:off x="2130003" y="3528890"/>
            <a:ext cx="7858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dirty="0">
                <a:solidFill>
                  <a:srgbClr val="FF0000"/>
                </a:solidFill>
              </a:rPr>
              <a:t>   A</a:t>
            </a:r>
          </a:p>
          <a:p>
            <a:pPr eaLnBrk="1" hangingPunct="1">
              <a:lnSpc>
                <a:spcPts val="2800"/>
              </a:lnSpc>
              <a:spcBef>
                <a:spcPct val="0"/>
              </a:spcBef>
              <a:buClrTx/>
              <a:buSzTx/>
              <a:buFontTx/>
              <a:buNone/>
            </a:pPr>
            <a:r>
              <a:rPr lang="en-US" altLang="zh-TW" sz="2000" dirty="0">
                <a:solidFill>
                  <a:srgbClr val="FF0000"/>
                </a:solidFill>
              </a:rPr>
              <a:t>   B</a:t>
            </a:r>
          </a:p>
          <a:p>
            <a:pPr eaLnBrk="1" hangingPunct="1">
              <a:lnSpc>
                <a:spcPts val="2800"/>
              </a:lnSpc>
              <a:spcBef>
                <a:spcPct val="0"/>
              </a:spcBef>
              <a:buClrTx/>
              <a:buSzTx/>
              <a:buFontTx/>
              <a:buNone/>
            </a:pPr>
            <a:r>
              <a:rPr lang="en-US" altLang="zh-TW" sz="2000" dirty="0">
                <a:solidFill>
                  <a:srgbClr val="FF0000"/>
                </a:solidFill>
              </a:rPr>
              <a:t>None</a:t>
            </a:r>
            <a:endParaRPr lang="zh-TW" altLang="en-US" sz="2000" dirty="0">
              <a:solidFill>
                <a:srgbClr val="FF0000"/>
              </a:solidFill>
              <a:latin typeface="Tahoma" panose="020B0604030504040204" pitchFamily="34" charset="0"/>
              <a:ea typeface="新細明體" panose="02020500000000000000" pitchFamily="18" charset="-120"/>
            </a:endParaRPr>
          </a:p>
        </p:txBody>
      </p:sp>
      <p:sp>
        <p:nvSpPr>
          <p:cNvPr id="19" name="矩形 26"/>
          <p:cNvSpPr>
            <a:spLocks noChangeArrowheads="1"/>
          </p:cNvSpPr>
          <p:nvPr/>
        </p:nvSpPr>
        <p:spPr bwMode="auto">
          <a:xfrm>
            <a:off x="6018435" y="5298691"/>
            <a:ext cx="7858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a:solidFill>
                  <a:srgbClr val="FF0000"/>
                </a:solidFill>
              </a:rPr>
              <a:t>   A</a:t>
            </a:r>
          </a:p>
          <a:p>
            <a:pPr eaLnBrk="1" hangingPunct="1">
              <a:lnSpc>
                <a:spcPts val="2800"/>
              </a:lnSpc>
              <a:spcBef>
                <a:spcPct val="0"/>
              </a:spcBef>
              <a:buClrTx/>
              <a:buSzTx/>
              <a:buFontTx/>
              <a:buNone/>
            </a:pPr>
            <a:r>
              <a:rPr lang="en-US" altLang="zh-TW" sz="2000">
                <a:solidFill>
                  <a:srgbClr val="FF0000"/>
                </a:solidFill>
              </a:rPr>
              <a:t>   B</a:t>
            </a:r>
          </a:p>
          <a:p>
            <a:pPr eaLnBrk="1" hangingPunct="1">
              <a:lnSpc>
                <a:spcPts val="2800"/>
              </a:lnSpc>
              <a:spcBef>
                <a:spcPct val="0"/>
              </a:spcBef>
              <a:buClrTx/>
              <a:buSzTx/>
              <a:buFontTx/>
              <a:buNone/>
            </a:pPr>
            <a:r>
              <a:rPr lang="en-US" altLang="zh-TW" sz="2000">
                <a:solidFill>
                  <a:srgbClr val="FF0000"/>
                </a:solidFill>
              </a:rPr>
              <a:t>None</a:t>
            </a:r>
            <a:endParaRPr lang="zh-TW" altLang="en-US" sz="2000">
              <a:solidFill>
                <a:srgbClr val="FF0000"/>
              </a:solidFill>
              <a:latin typeface="Tahoma" panose="020B0604030504040204" pitchFamily="34" charset="0"/>
              <a:ea typeface="新細明體" panose="02020500000000000000" pitchFamily="18" charset="-120"/>
            </a:endParaRPr>
          </a:p>
        </p:txBody>
      </p:sp>
      <p:sp>
        <p:nvSpPr>
          <p:cNvPr id="20" name="Rectangle 4"/>
          <p:cNvSpPr txBox="1">
            <a:spLocks noChangeArrowheads="1"/>
          </p:cNvSpPr>
          <p:nvPr/>
        </p:nvSpPr>
        <p:spPr>
          <a:xfrm>
            <a:off x="395288" y="828575"/>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dirty="0">
                <a:ea typeface="標楷體" pitchFamily="65" charset="-120"/>
              </a:rPr>
              <a:t>Ex 2: A consumer preference model</a:t>
            </a:r>
            <a:endParaRPr lang="en-US" altLang="zh-TW" kern="0" dirty="0">
              <a:latin typeface="+mn-lt"/>
              <a:ea typeface="+mn-ea"/>
            </a:endParaRPr>
          </a:p>
        </p:txBody>
      </p:sp>
      <p:sp>
        <p:nvSpPr>
          <p:cNvPr id="21" name="文字方塊 9"/>
          <p:cNvSpPr txBox="1">
            <a:spLocks noChangeArrowheads="1"/>
          </p:cNvSpPr>
          <p:nvPr/>
        </p:nvSpPr>
        <p:spPr bwMode="auto">
          <a:xfrm>
            <a:off x="2876168" y="3452807"/>
            <a:ext cx="2775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a:t>
            </a:r>
            <a:r>
              <a:rPr lang="en-US" altLang="zh-TW" sz="1800" i="1" dirty="0">
                <a:solidFill>
                  <a:srgbClr val="0000FF"/>
                </a:solidFill>
              </a:rPr>
              <a:t>X</a:t>
            </a:r>
            <a:r>
              <a:rPr lang="en-US" altLang="zh-TW" sz="1800" baseline="-25000" dirty="0">
                <a:solidFill>
                  <a:srgbClr val="0000FF"/>
                </a:solidFill>
              </a:rPr>
              <a:t>0</a:t>
            </a:r>
            <a:r>
              <a:rPr lang="en-US" altLang="zh-TW" sz="1800" dirty="0">
                <a:solidFill>
                  <a:srgbClr val="0000FF"/>
                </a:solidFill>
              </a:rPr>
              <a:t> is the initial state matrix representing the portions of the total population in each state</a:t>
            </a:r>
          </a:p>
        </p:txBody>
      </p:sp>
      <p:sp>
        <p:nvSpPr>
          <p:cNvPr id="22" name="文字方塊 9"/>
          <p:cNvSpPr txBox="1">
            <a:spLocks noChangeArrowheads="1"/>
          </p:cNvSpPr>
          <p:nvPr/>
        </p:nvSpPr>
        <p:spPr bwMode="auto">
          <a:xfrm>
            <a:off x="6660231" y="5229200"/>
            <a:ext cx="23075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None/>
            </a:pPr>
            <a:r>
              <a:rPr lang="en-US" altLang="zh-TW" sz="1800" dirty="0">
                <a:solidFill>
                  <a:srgbClr val="0000FF"/>
                </a:solidFill>
              </a:rPr>
              <a:t>※ </a:t>
            </a:r>
            <a:r>
              <a:rPr lang="en-US" altLang="zh-TW" sz="1800" i="1" dirty="0">
                <a:solidFill>
                  <a:srgbClr val="0000FF"/>
                </a:solidFill>
              </a:rPr>
              <a:t>X</a:t>
            </a:r>
            <a:r>
              <a:rPr lang="en-US" altLang="zh-TW" sz="1800" baseline="-25000" dirty="0">
                <a:solidFill>
                  <a:srgbClr val="0000FF"/>
                </a:solidFill>
              </a:rPr>
              <a:t>1</a:t>
            </a:r>
            <a:r>
              <a:rPr lang="en-US" altLang="zh-TW" sz="1800" dirty="0">
                <a:solidFill>
                  <a:srgbClr val="0000FF"/>
                </a:solidFill>
              </a:rPr>
              <a:t> represents the portions of the total population in each state after one year</a:t>
            </a:r>
          </a:p>
        </p:txBody>
      </p:sp>
    </p:spTree>
    <p:extLst>
      <p:ext uri="{BB962C8B-B14F-4D97-AF65-F5344CB8AC3E}">
        <p14:creationId xmlns:p14="http://schemas.microsoft.com/office/powerpoint/2010/main" val="14124353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71</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3" name="Text Box 27"/>
              <p:cNvSpPr txBox="1">
                <a:spLocks noChangeArrowheads="1"/>
              </p:cNvSpPr>
              <p:nvPr/>
            </p:nvSpPr>
            <p:spPr bwMode="auto">
              <a:xfrm>
                <a:off x="435596" y="836712"/>
                <a:ext cx="8384876" cy="830997"/>
              </a:xfrm>
              <a:prstGeom prst="rect">
                <a:avLst/>
              </a:prstGeom>
              <a:noFill/>
              <a:ln>
                <a:noFill/>
              </a:ln>
              <a:effectLst/>
              <a:extLst>
                <a:ext uri="{909E8E84-426E-40DD-AFC4-6F175D3DCCD1}">
                  <a14:hiddenFill>
                    <a:solidFill>
                      <a:schemeClr val="accent1"/>
                    </a:solidFill>
                  </a14:hiddenFill>
                </a:ext>
                <a:ext uri="{91240B29-F687-4F45-9708-019B960494DF}">
                  <a14:hiddenLine w="25400" algn="ctr">
                    <a:solidFill>
                      <a:schemeClr val="tx1"/>
                    </a:solidFill>
                    <a:miter lim="800000"/>
                    <a:headEnd/>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marL="180975" indent="-180975" eaLnBrk="1" hangingPunct="1">
                  <a:spcBef>
                    <a:spcPct val="50000"/>
                  </a:spcBef>
                </a:pPr>
                <a:r>
                  <a:rPr lang="en-US" altLang="zh-TW" dirty="0"/>
                  <a:t>Markov chain is a sequence </a:t>
                </a:r>
                <a14:m>
                  <m:oMath xmlns:m="http://schemas.openxmlformats.org/officeDocument/2006/math">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𝑛</m:t>
                            </m:r>
                          </m:sub>
                        </m:sSub>
                      </m:e>
                    </m:d>
                  </m:oMath>
                </a14:m>
                <a:r>
                  <a:rPr lang="en-US" altLang="zh-TW" dirty="0"/>
                  <a:t> of state matrices that are related by the equation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𝑘</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𝑃</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𝑘</m:t>
                        </m:r>
                      </m:sub>
                    </m:sSub>
                  </m:oMath>
                </a14:m>
                <a:r>
                  <a:rPr lang="en-US" altLang="zh-TW" dirty="0"/>
                  <a:t>, where </a:t>
                </a:r>
                <a14:m>
                  <m:oMath xmlns:m="http://schemas.openxmlformats.org/officeDocument/2006/math">
                    <m:r>
                      <a:rPr lang="en-US" altLang="zh-TW" i="1">
                        <a:latin typeface="Cambria Math" panose="02040503050406030204" pitchFamily="18" charset="0"/>
                      </a:rPr>
                      <m:t>𝑃</m:t>
                    </m:r>
                  </m:oMath>
                </a14:m>
                <a:r>
                  <a:rPr lang="en-US" altLang="zh-TW" dirty="0"/>
                  <a:t> is the stochastic matrix</a:t>
                </a:r>
              </a:p>
            </p:txBody>
          </p:sp>
        </mc:Choice>
        <mc:Fallback xmlns="">
          <p:sp>
            <p:nvSpPr>
              <p:cNvPr id="3" name="Text Box 27"/>
              <p:cNvSpPr txBox="1">
                <a:spLocks noRot="1" noChangeAspect="1" noMove="1" noResize="1" noEditPoints="1" noAdjustHandles="1" noChangeArrowheads="1" noChangeShapeType="1" noTextEdit="1"/>
              </p:cNvSpPr>
              <p:nvPr/>
            </p:nvSpPr>
            <p:spPr bwMode="auto">
              <a:xfrm>
                <a:off x="435596" y="836712"/>
                <a:ext cx="8384876" cy="830997"/>
              </a:xfrm>
              <a:prstGeom prst="rect">
                <a:avLst/>
              </a:prstGeom>
              <a:blipFill>
                <a:blip r:embed="rId3"/>
                <a:stretch>
                  <a:fillRect t="-5839" r="-1672" b="-153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graphicFrame>
        <p:nvGraphicFramePr>
          <p:cNvPr id="5" name="Object 3"/>
          <p:cNvGraphicFramePr>
            <a:graphicFrameLocks noChangeAspect="1"/>
          </p:cNvGraphicFramePr>
          <p:nvPr>
            <p:extLst>
              <p:ext uri="{D42A27DB-BD31-4B8C-83A1-F6EECF244321}">
                <p14:modId xmlns:p14="http://schemas.microsoft.com/office/powerpoint/2010/main" val="3045805303"/>
              </p:ext>
            </p:extLst>
          </p:nvPr>
        </p:nvGraphicFramePr>
        <p:xfrm>
          <a:off x="683568" y="1628800"/>
          <a:ext cx="5465763" cy="1320800"/>
        </p:xfrm>
        <a:graphic>
          <a:graphicData uri="http://schemas.openxmlformats.org/presentationml/2006/ole">
            <mc:AlternateContent xmlns:mc="http://schemas.openxmlformats.org/markup-compatibility/2006">
              <mc:Choice xmlns:v="urn:schemas-microsoft-com:vml" Requires="v">
                <p:oleObj spid="_x0000_s163118" name="方程式" r:id="rId4" imgW="2946240" imgH="711000" progId="Equation.3">
                  <p:embed/>
                </p:oleObj>
              </mc:Choice>
              <mc:Fallback>
                <p:oleObj name="方程式" r:id="rId4" imgW="2946240" imgH="711000" progId="Equation.3">
                  <p:embed/>
                  <p:pic>
                    <p:nvPicPr>
                      <p:cNvPr id="80899" name="Object 3"/>
                      <p:cNvPicPr>
                        <a:picLocks noChangeAspect="1" noChangeArrowheads="1"/>
                      </p:cNvPicPr>
                      <p:nvPr/>
                    </p:nvPicPr>
                    <p:blipFill>
                      <a:blip r:embed="rId5"/>
                      <a:srcRect/>
                      <a:stretch>
                        <a:fillRect/>
                      </a:stretch>
                    </p:blipFill>
                    <p:spPr bwMode="auto">
                      <a:xfrm>
                        <a:off x="683568" y="1628800"/>
                        <a:ext cx="5465763" cy="1320800"/>
                      </a:xfrm>
                      <a:prstGeom prst="rect">
                        <a:avLst/>
                      </a:prstGeom>
                      <a:noFill/>
                      <a:ln>
                        <a:noFill/>
                      </a:ln>
                    </p:spPr>
                  </p:pic>
                </p:oleObj>
              </mc:Fallback>
            </mc:AlternateContent>
          </a:graphicData>
        </a:graphic>
      </p:graphicFrame>
      <p:sp>
        <p:nvSpPr>
          <p:cNvPr id="6" name="矩形 26"/>
          <p:cNvSpPr>
            <a:spLocks noChangeArrowheads="1"/>
          </p:cNvSpPr>
          <p:nvPr/>
        </p:nvSpPr>
        <p:spPr bwMode="auto">
          <a:xfrm>
            <a:off x="6149331" y="1661377"/>
            <a:ext cx="2286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dirty="0">
                <a:solidFill>
                  <a:srgbClr val="FF0000"/>
                </a:solidFill>
              </a:rPr>
              <a:t>   A</a:t>
            </a:r>
          </a:p>
          <a:p>
            <a:pPr eaLnBrk="1" hangingPunct="1">
              <a:lnSpc>
                <a:spcPts val="2800"/>
              </a:lnSpc>
              <a:spcBef>
                <a:spcPct val="0"/>
              </a:spcBef>
              <a:buClrTx/>
              <a:buSzTx/>
              <a:buFontTx/>
              <a:buNone/>
            </a:pPr>
            <a:r>
              <a:rPr lang="en-US" altLang="zh-TW" sz="2000" dirty="0">
                <a:solidFill>
                  <a:srgbClr val="FF0000"/>
                </a:solidFill>
              </a:rPr>
              <a:t>   B      After 3 year</a:t>
            </a:r>
          </a:p>
          <a:p>
            <a:pPr eaLnBrk="1" hangingPunct="1">
              <a:lnSpc>
                <a:spcPts val="2800"/>
              </a:lnSpc>
              <a:spcBef>
                <a:spcPct val="0"/>
              </a:spcBef>
              <a:buClrTx/>
              <a:buSzTx/>
              <a:buFontTx/>
              <a:buNone/>
            </a:pPr>
            <a:r>
              <a:rPr lang="en-US" altLang="zh-TW" sz="2000" dirty="0">
                <a:solidFill>
                  <a:srgbClr val="FF0000"/>
                </a:solidFill>
              </a:rPr>
              <a:t>None</a:t>
            </a:r>
            <a:endParaRPr lang="zh-TW" altLang="en-US" sz="2000" dirty="0">
              <a:solidFill>
                <a:srgbClr val="FF0000"/>
              </a:solidFill>
              <a:latin typeface="Tahoma" panose="020B0604030504040204" pitchFamily="34" charset="0"/>
              <a:ea typeface="新細明體" panose="02020500000000000000" pitchFamily="18" charset="-12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480712943"/>
              </p:ext>
            </p:extLst>
          </p:nvPr>
        </p:nvGraphicFramePr>
        <p:xfrm>
          <a:off x="755576" y="2852936"/>
          <a:ext cx="2466528" cy="1245748"/>
        </p:xfrm>
        <a:graphic>
          <a:graphicData uri="http://schemas.openxmlformats.org/presentationml/2006/ole">
            <mc:AlternateContent xmlns:mc="http://schemas.openxmlformats.org/markup-compatibility/2006">
              <mc:Choice xmlns:v="urn:schemas-microsoft-com:vml" Requires="v">
                <p:oleObj spid="_x0000_s163119" name="方程式" r:id="rId6" imgW="1409400" imgH="711000" progId="Equation.3">
                  <p:embed/>
                </p:oleObj>
              </mc:Choice>
              <mc:Fallback>
                <p:oleObj name="方程式" r:id="rId6" imgW="1409400" imgH="711000" progId="Equation.3">
                  <p:embed/>
                  <p:pic>
                    <p:nvPicPr>
                      <p:cNvPr id="80900" name="Object 4"/>
                      <p:cNvPicPr>
                        <a:picLocks noChangeAspect="1" noChangeArrowheads="1"/>
                      </p:cNvPicPr>
                      <p:nvPr/>
                    </p:nvPicPr>
                    <p:blipFill>
                      <a:blip r:embed="rId7"/>
                      <a:srcRect/>
                      <a:stretch>
                        <a:fillRect/>
                      </a:stretch>
                    </p:blipFill>
                    <p:spPr bwMode="auto">
                      <a:xfrm>
                        <a:off x="755576" y="2852936"/>
                        <a:ext cx="2466528" cy="1245748"/>
                      </a:xfrm>
                      <a:prstGeom prst="rect">
                        <a:avLst/>
                      </a:prstGeom>
                      <a:noFill/>
                      <a:ln>
                        <a:noFill/>
                      </a:ln>
                    </p:spPr>
                  </p:pic>
                </p:oleObj>
              </mc:Fallback>
            </mc:AlternateContent>
          </a:graphicData>
        </a:graphic>
      </p:graphicFrame>
      <p:sp>
        <p:nvSpPr>
          <p:cNvPr id="8" name="矩形 26"/>
          <p:cNvSpPr>
            <a:spLocks noChangeArrowheads="1"/>
          </p:cNvSpPr>
          <p:nvPr/>
        </p:nvSpPr>
        <p:spPr bwMode="auto">
          <a:xfrm>
            <a:off x="3222104" y="2910096"/>
            <a:ext cx="2286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dirty="0">
                <a:solidFill>
                  <a:srgbClr val="FF0000"/>
                </a:solidFill>
              </a:rPr>
              <a:t>   A</a:t>
            </a:r>
          </a:p>
          <a:p>
            <a:pPr eaLnBrk="1" hangingPunct="1">
              <a:lnSpc>
                <a:spcPts val="2800"/>
              </a:lnSpc>
              <a:spcBef>
                <a:spcPct val="0"/>
              </a:spcBef>
              <a:buClrTx/>
              <a:buSzTx/>
              <a:buFontTx/>
              <a:buNone/>
            </a:pPr>
            <a:r>
              <a:rPr lang="en-US" altLang="zh-TW" sz="2000" dirty="0">
                <a:solidFill>
                  <a:srgbClr val="FF0000"/>
                </a:solidFill>
              </a:rPr>
              <a:t>   B      After 5 year</a:t>
            </a:r>
          </a:p>
          <a:p>
            <a:pPr eaLnBrk="1" hangingPunct="1">
              <a:lnSpc>
                <a:spcPts val="2800"/>
              </a:lnSpc>
              <a:spcBef>
                <a:spcPct val="0"/>
              </a:spcBef>
              <a:buClrTx/>
              <a:buSzTx/>
              <a:buFontTx/>
              <a:buNone/>
            </a:pPr>
            <a:r>
              <a:rPr lang="en-US" altLang="zh-TW" sz="2000" dirty="0">
                <a:solidFill>
                  <a:srgbClr val="FF0000"/>
                </a:solidFill>
              </a:rPr>
              <a:t>None</a:t>
            </a:r>
            <a:endParaRPr lang="zh-TW" altLang="en-US" sz="2000" dirty="0">
              <a:solidFill>
                <a:srgbClr val="FF0000"/>
              </a:solidFill>
              <a:latin typeface="Tahoma" panose="020B0604030504040204" pitchFamily="34" charset="0"/>
              <a:ea typeface="新細明體" panose="02020500000000000000" pitchFamily="18" charset="-12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023930739"/>
              </p:ext>
            </p:extLst>
          </p:nvPr>
        </p:nvGraphicFramePr>
        <p:xfrm>
          <a:off x="683568" y="4203228"/>
          <a:ext cx="2508334" cy="1191790"/>
        </p:xfrm>
        <a:graphic>
          <a:graphicData uri="http://schemas.openxmlformats.org/presentationml/2006/ole">
            <mc:AlternateContent xmlns:mc="http://schemas.openxmlformats.org/markup-compatibility/2006">
              <mc:Choice xmlns:v="urn:schemas-microsoft-com:vml" Requires="v">
                <p:oleObj spid="_x0000_s163120" name="方程式" r:id="rId8" imgW="1498320" imgH="711000" progId="Equation.3">
                  <p:embed/>
                </p:oleObj>
              </mc:Choice>
              <mc:Fallback>
                <p:oleObj name="方程式" r:id="rId8" imgW="1498320" imgH="711000" progId="Equation.3">
                  <p:embed/>
                  <p:pic>
                    <p:nvPicPr>
                      <p:cNvPr id="80904" name="Object 5"/>
                      <p:cNvPicPr>
                        <a:picLocks noChangeAspect="1" noChangeArrowheads="1"/>
                      </p:cNvPicPr>
                      <p:nvPr/>
                    </p:nvPicPr>
                    <p:blipFill>
                      <a:blip r:embed="rId9"/>
                      <a:srcRect/>
                      <a:stretch>
                        <a:fillRect/>
                      </a:stretch>
                    </p:blipFill>
                    <p:spPr bwMode="auto">
                      <a:xfrm>
                        <a:off x="683568" y="4203228"/>
                        <a:ext cx="2508334" cy="1191790"/>
                      </a:xfrm>
                      <a:prstGeom prst="rect">
                        <a:avLst/>
                      </a:prstGeom>
                      <a:noFill/>
                      <a:ln>
                        <a:noFill/>
                      </a:ln>
                    </p:spPr>
                  </p:pic>
                </p:oleObj>
              </mc:Fallback>
            </mc:AlternateContent>
          </a:graphicData>
        </a:graphic>
      </p:graphicFrame>
      <p:sp>
        <p:nvSpPr>
          <p:cNvPr id="10" name="矩形 26"/>
          <p:cNvSpPr>
            <a:spLocks noChangeArrowheads="1"/>
          </p:cNvSpPr>
          <p:nvPr/>
        </p:nvSpPr>
        <p:spPr bwMode="auto">
          <a:xfrm>
            <a:off x="3222104" y="4275236"/>
            <a:ext cx="2286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dirty="0">
                <a:solidFill>
                  <a:srgbClr val="FF0000"/>
                </a:solidFill>
              </a:rPr>
              <a:t>   A</a:t>
            </a:r>
          </a:p>
          <a:p>
            <a:pPr eaLnBrk="1" hangingPunct="1">
              <a:lnSpc>
                <a:spcPts val="2800"/>
              </a:lnSpc>
              <a:spcBef>
                <a:spcPct val="0"/>
              </a:spcBef>
              <a:buClrTx/>
              <a:buSzTx/>
              <a:buFontTx/>
              <a:buNone/>
            </a:pPr>
            <a:r>
              <a:rPr lang="en-US" altLang="zh-TW" sz="2000" dirty="0">
                <a:solidFill>
                  <a:srgbClr val="FF0000"/>
                </a:solidFill>
              </a:rPr>
              <a:t>   B      After 10 year</a:t>
            </a:r>
          </a:p>
          <a:p>
            <a:pPr eaLnBrk="1" hangingPunct="1">
              <a:lnSpc>
                <a:spcPts val="2800"/>
              </a:lnSpc>
              <a:spcBef>
                <a:spcPct val="0"/>
              </a:spcBef>
              <a:buClrTx/>
              <a:buSzTx/>
              <a:buFontTx/>
              <a:buNone/>
            </a:pPr>
            <a:r>
              <a:rPr lang="en-US" altLang="zh-TW" sz="2000" dirty="0">
                <a:solidFill>
                  <a:srgbClr val="FF0000"/>
                </a:solidFill>
              </a:rPr>
              <a:t>None</a:t>
            </a:r>
            <a:endParaRPr lang="zh-TW" altLang="en-US" sz="2000" dirty="0">
              <a:solidFill>
                <a:srgbClr val="FF0000"/>
              </a:solidFill>
              <a:latin typeface="Tahoma" panose="020B0604030504040204" pitchFamily="34" charset="0"/>
              <a:ea typeface="新細明體" panose="02020500000000000000" pitchFamily="18" charset="-120"/>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2055767501"/>
              </p:ext>
            </p:extLst>
          </p:nvPr>
        </p:nvGraphicFramePr>
        <p:xfrm>
          <a:off x="715963" y="5499100"/>
          <a:ext cx="2444750" cy="1192213"/>
        </p:xfrm>
        <a:graphic>
          <a:graphicData uri="http://schemas.openxmlformats.org/presentationml/2006/ole">
            <mc:AlternateContent xmlns:mc="http://schemas.openxmlformats.org/markup-compatibility/2006">
              <mc:Choice xmlns:v="urn:schemas-microsoft-com:vml" Requires="v">
                <p:oleObj spid="_x0000_s163121" name="方程式" r:id="rId10" imgW="1460160" imgH="711000" progId="Equation.3">
                  <p:embed/>
                </p:oleObj>
              </mc:Choice>
              <mc:Fallback>
                <p:oleObj name="方程式" r:id="rId10" imgW="1460160" imgH="711000" progId="Equation.3">
                  <p:embed/>
                  <p:pic>
                    <p:nvPicPr>
                      <p:cNvPr id="9" name="Object 5"/>
                      <p:cNvPicPr>
                        <a:picLocks noChangeAspect="1" noChangeArrowheads="1"/>
                      </p:cNvPicPr>
                      <p:nvPr/>
                    </p:nvPicPr>
                    <p:blipFill>
                      <a:blip r:embed="rId11"/>
                      <a:srcRect/>
                      <a:stretch>
                        <a:fillRect/>
                      </a:stretch>
                    </p:blipFill>
                    <p:spPr bwMode="auto">
                      <a:xfrm>
                        <a:off x="715963" y="5499100"/>
                        <a:ext cx="2444750" cy="1192213"/>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2" name="矩形 26"/>
              <p:cNvSpPr>
                <a:spLocks noChangeArrowheads="1"/>
              </p:cNvSpPr>
              <p:nvPr/>
            </p:nvSpPr>
            <p:spPr bwMode="auto">
              <a:xfrm>
                <a:off x="3222104" y="5571380"/>
                <a:ext cx="2286000" cy="11384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1" hangingPunct="1">
                  <a:lnSpc>
                    <a:spcPts val="2800"/>
                  </a:lnSpc>
                  <a:spcBef>
                    <a:spcPct val="0"/>
                  </a:spcBef>
                  <a:buClrTx/>
                  <a:buSzTx/>
                  <a:buFontTx/>
                  <a:buNone/>
                </a:pPr>
                <a:r>
                  <a:rPr lang="en-US" altLang="zh-TW" sz="2000" dirty="0">
                    <a:solidFill>
                      <a:srgbClr val="FF0000"/>
                    </a:solidFill>
                  </a:rPr>
                  <a:t>   A</a:t>
                </a:r>
              </a:p>
              <a:p>
                <a:pPr eaLnBrk="1" hangingPunct="1">
                  <a:lnSpc>
                    <a:spcPts val="2800"/>
                  </a:lnSpc>
                  <a:spcBef>
                    <a:spcPct val="0"/>
                  </a:spcBef>
                  <a:buClrTx/>
                  <a:buSzTx/>
                  <a:buFontTx/>
                  <a:buNone/>
                </a:pPr>
                <a:r>
                  <a:rPr lang="en-US" altLang="zh-TW" sz="2000" dirty="0">
                    <a:solidFill>
                      <a:srgbClr val="FF0000"/>
                    </a:solidFill>
                  </a:rPr>
                  <a:t>   B      After </a:t>
                </a:r>
                <a14:m>
                  <m:oMath xmlns:m="http://schemas.openxmlformats.org/officeDocument/2006/math">
                    <m:r>
                      <a:rPr lang="en-US" altLang="zh-TW" sz="2000" b="0" i="1" dirty="0" smtClean="0">
                        <a:solidFill>
                          <a:srgbClr val="FF0000"/>
                        </a:solidFill>
                        <a:latin typeface="Cambria Math" panose="02040503050406030204" pitchFamily="18" charset="0"/>
                      </a:rPr>
                      <m:t>∞</m:t>
                    </m:r>
                  </m:oMath>
                </a14:m>
                <a:r>
                  <a:rPr lang="en-US" altLang="zh-TW" sz="2000" dirty="0">
                    <a:solidFill>
                      <a:srgbClr val="FF0000"/>
                    </a:solidFill>
                  </a:rPr>
                  <a:t> year</a:t>
                </a:r>
              </a:p>
              <a:p>
                <a:pPr eaLnBrk="1" hangingPunct="1">
                  <a:lnSpc>
                    <a:spcPts val="2800"/>
                  </a:lnSpc>
                  <a:spcBef>
                    <a:spcPct val="0"/>
                  </a:spcBef>
                  <a:buClrTx/>
                  <a:buSzTx/>
                  <a:buFontTx/>
                  <a:buNone/>
                </a:pPr>
                <a:r>
                  <a:rPr lang="en-US" altLang="zh-TW" sz="2000" dirty="0">
                    <a:solidFill>
                      <a:srgbClr val="FF0000"/>
                    </a:solidFill>
                  </a:rPr>
                  <a:t>None</a:t>
                </a:r>
                <a:endParaRPr lang="zh-TW" altLang="en-US" sz="2000" dirty="0">
                  <a:solidFill>
                    <a:srgbClr val="FF0000"/>
                  </a:solidFill>
                  <a:latin typeface="Tahoma" panose="020B0604030504040204" pitchFamily="34" charset="0"/>
                  <a:ea typeface="新細明體" panose="02020500000000000000" pitchFamily="18" charset="-120"/>
                </a:endParaRPr>
              </a:p>
            </p:txBody>
          </p:sp>
        </mc:Choice>
        <mc:Fallback xmlns="">
          <p:sp>
            <p:nvSpPr>
              <p:cNvPr id="12" name="矩形 26"/>
              <p:cNvSpPr>
                <a:spLocks noRot="1" noChangeAspect="1" noMove="1" noResize="1" noEditPoints="1" noAdjustHandles="1" noChangeArrowheads="1" noChangeShapeType="1" noTextEdit="1"/>
              </p:cNvSpPr>
              <p:nvPr/>
            </p:nvSpPr>
            <p:spPr bwMode="auto">
              <a:xfrm>
                <a:off x="3222104" y="5571380"/>
                <a:ext cx="2286000" cy="1138453"/>
              </a:xfrm>
              <a:prstGeom prst="rect">
                <a:avLst/>
              </a:prstGeom>
              <a:blipFill>
                <a:blip r:embed="rId12"/>
                <a:stretch>
                  <a:fillRect l="-2933" t="-1070" b="-8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Tree>
    <p:extLst>
      <p:ext uri="{BB962C8B-B14F-4D97-AF65-F5344CB8AC3E}">
        <p14:creationId xmlns:p14="http://schemas.microsoft.com/office/powerpoint/2010/main" val="700824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72</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3" name="Rectangle 4"/>
              <p:cNvSpPr txBox="1">
                <a:spLocks noChangeArrowheads="1"/>
              </p:cNvSpPr>
              <p:nvPr/>
            </p:nvSpPr>
            <p:spPr>
              <a:xfrm>
                <a:off x="395288" y="836613"/>
                <a:ext cx="7924800" cy="584200"/>
              </a:xfrm>
              <a:prstGeom prst="rect">
                <a:avLst/>
              </a:prstGeom>
              <a:noFill/>
            </p:spPr>
            <p:txBody>
              <a:bodyPr/>
              <a:lstStyle/>
              <a:p>
                <a:pPr marL="196850" indent="-196850">
                  <a:spcBef>
                    <a:spcPct val="20000"/>
                  </a:spcBef>
                  <a:buClr>
                    <a:schemeClr val="tx1"/>
                  </a:buClr>
                  <a:buSzPct val="40000"/>
                  <a:defRPr/>
                </a:pPr>
                <a:r>
                  <a:rPr lang="en-US" altLang="zh-TW" kern="0" dirty="0">
                    <a:latin typeface="+mn-lt"/>
                    <a:ea typeface="+mn-ea"/>
                  </a:rPr>
                  <a:t>Property of a steady state matrix (</a:t>
                </a:r>
                <a:r>
                  <a:rPr lang="zh-TW" altLang="en-US" kern="0" dirty="0">
                    <a:latin typeface="+mn-lt"/>
                    <a:ea typeface="+mn-ea"/>
                  </a:rPr>
                  <a:t>穩定狀態矩陣</a:t>
                </a:r>
                <a14:m>
                  <m:oMath xmlns:m="http://schemas.openxmlformats.org/officeDocument/2006/math">
                    <m:r>
                      <a:rPr lang="en-US" altLang="zh-TW" i="1" kern="0">
                        <a:latin typeface="Cambria Math" panose="02040503050406030204" pitchFamily="18" charset="0"/>
                        <a:ea typeface="+mn-ea"/>
                      </a:rPr>
                      <m:t>)</m:t>
                    </m:r>
                    <m:r>
                      <a:rPr lang="zh-TW" altLang="en-US" i="1" kern="0" smtClean="0">
                        <a:latin typeface="Cambria Math" panose="02040503050406030204" pitchFamily="18" charset="0"/>
                        <a:ea typeface="+mn-ea"/>
                      </a:rPr>
                      <m:t> </m:t>
                    </m:r>
                    <m:acc>
                      <m:accPr>
                        <m:chr m:val="̅"/>
                        <m:ctrlPr>
                          <a:rPr lang="en-US" altLang="zh-TW" i="1" kern="0" smtClean="0">
                            <a:latin typeface="Cambria Math" panose="02040503050406030204" pitchFamily="18" charset="0"/>
                            <a:ea typeface="+mn-ea"/>
                          </a:rPr>
                        </m:ctrlPr>
                      </m:accPr>
                      <m:e>
                        <m:r>
                          <a:rPr lang="en-US" altLang="zh-TW" b="0" i="1" kern="0" smtClean="0">
                            <a:latin typeface="Cambria Math" panose="02040503050406030204" pitchFamily="18" charset="0"/>
                            <a:ea typeface="+mn-ea"/>
                          </a:rPr>
                          <m:t>𝑋</m:t>
                        </m:r>
                      </m:e>
                    </m:acc>
                    <m:r>
                      <a:rPr lang="en-US" altLang="zh-TW" i="1" kern="0" smtClean="0">
                        <a:latin typeface="Cambria Math" panose="02040503050406030204" pitchFamily="18" charset="0"/>
                        <a:ea typeface="Cambria Math" panose="02040503050406030204" pitchFamily="18" charset="0"/>
                      </a:rPr>
                      <m:t>≡</m:t>
                    </m:r>
                    <m:sSub>
                      <m:sSubPr>
                        <m:ctrlPr>
                          <a:rPr lang="en-US" altLang="zh-TW" b="0" i="1" kern="0" smtClean="0">
                            <a:latin typeface="Cambria Math" panose="02040503050406030204" pitchFamily="18" charset="0"/>
                            <a:ea typeface="Cambria Math" panose="02040503050406030204" pitchFamily="18" charset="0"/>
                          </a:rPr>
                        </m:ctrlPr>
                      </m:sSubPr>
                      <m:e>
                        <m:r>
                          <a:rPr lang="en-US" altLang="zh-TW" b="0" i="1" kern="0" smtClean="0">
                            <a:latin typeface="Cambria Math" panose="02040503050406030204" pitchFamily="18" charset="0"/>
                            <a:ea typeface="Cambria Math" panose="02040503050406030204" pitchFamily="18" charset="0"/>
                          </a:rPr>
                          <m:t>𝑋</m:t>
                        </m:r>
                      </m:e>
                      <m:sub>
                        <m:r>
                          <a:rPr lang="en-US" altLang="zh-TW" b="0" i="1" kern="0" smtClean="0">
                            <a:latin typeface="Cambria Math" panose="02040503050406030204" pitchFamily="18" charset="0"/>
                            <a:ea typeface="Cambria Math" panose="02040503050406030204" pitchFamily="18" charset="0"/>
                          </a:rPr>
                          <m:t>∞</m:t>
                        </m:r>
                      </m:sub>
                    </m:sSub>
                  </m:oMath>
                </a14:m>
                <a:endParaRPr lang="en-US" altLang="zh-TW" kern="0" dirty="0">
                  <a:latin typeface="+mn-lt"/>
                  <a:ea typeface="+mn-ea"/>
                </a:endParaRPr>
              </a:p>
            </p:txBody>
          </p:sp>
        </mc:Choice>
        <mc:Fallback xmlns="">
          <p:sp>
            <p:nvSpPr>
              <p:cNvPr id="3" name="Rectangle 4"/>
              <p:cNvSpPr txBox="1">
                <a:spLocks noRot="1" noChangeAspect="1" noMove="1" noResize="1" noEditPoints="1" noAdjustHandles="1" noChangeArrowheads="1" noChangeShapeType="1" noTextEdit="1"/>
              </p:cNvSpPr>
              <p:nvPr/>
            </p:nvSpPr>
            <p:spPr>
              <a:xfrm>
                <a:off x="395288" y="836613"/>
                <a:ext cx="7924800" cy="584200"/>
              </a:xfrm>
              <a:prstGeom prst="rect">
                <a:avLst/>
              </a:prstGeom>
              <a:blipFill>
                <a:blip r:embed="rId2"/>
                <a:stretch>
                  <a:fillRect t="-8333" b="-20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77863" y="1925638"/>
                <a:ext cx="8180387" cy="1200329"/>
              </a:xfrm>
              <a:prstGeom prst="rect">
                <a:avLst/>
              </a:prstGeom>
            </p:spPr>
            <p:txBody>
              <a:bodyPr>
                <a:spAutoFit/>
              </a:bodyPr>
              <a:lstStyle/>
              <a:p>
                <a:pPr>
                  <a:buNone/>
                  <a:defRPr/>
                </a:pPr>
                <a:r>
                  <a:rPr lang="en-US" altLang="zh-TW" dirty="0">
                    <a:solidFill>
                      <a:schemeClr val="tx1"/>
                    </a:solidFill>
                    <a:latin typeface="+mn-lt"/>
                  </a:rPr>
                  <a:t>The matrix </a:t>
                </a:r>
                <a14:m>
                  <m:oMath xmlns:m="http://schemas.openxmlformats.org/officeDocument/2006/math">
                    <m:sSub>
                      <m:sSubPr>
                        <m:ctrlPr>
                          <a:rPr lang="en-US" altLang="zh-TW" b="0" i="1" kern="0" smtClean="0">
                            <a:solidFill>
                              <a:schemeClr val="tx1"/>
                            </a:solidFill>
                            <a:latin typeface="Cambria Math" panose="02040503050406030204" pitchFamily="18" charset="0"/>
                          </a:rPr>
                        </m:ctrlPr>
                      </m:sSubPr>
                      <m:e>
                        <m:r>
                          <a:rPr lang="en-US" altLang="zh-TW" i="1" kern="0">
                            <a:solidFill>
                              <a:schemeClr val="tx1"/>
                            </a:solidFill>
                            <a:latin typeface="Cambria Math" panose="02040503050406030204" pitchFamily="18" charset="0"/>
                          </a:rPr>
                          <m:t>𝑋</m:t>
                        </m:r>
                      </m:e>
                      <m:sub>
                        <m:r>
                          <a:rPr lang="en-US" altLang="zh-TW" b="0" i="1" kern="0" smtClean="0">
                            <a:solidFill>
                              <a:schemeClr val="tx1"/>
                            </a:solidFill>
                            <a:latin typeface="Cambria Math" panose="02040503050406030204" pitchFamily="18" charset="0"/>
                          </a:rPr>
                          <m:t>𝑛</m:t>
                        </m:r>
                      </m:sub>
                    </m:sSub>
                  </m:oMath>
                </a14:m>
                <a:r>
                  <a:rPr lang="en-US" altLang="zh-TW" dirty="0">
                    <a:solidFill>
                      <a:schemeClr val="tx1"/>
                    </a:solidFill>
                    <a:latin typeface="+mn-lt"/>
                  </a:rPr>
                  <a:t> eventually reaches a steady state. The limit is the steady state matrix. Left multiplying the steady state matrix with the stochastic matrix generates the steady state matrix itself</a:t>
                </a:r>
                <a:endParaRPr lang="zh-TW" altLang="en-US" dirty="0">
                  <a:solidFill>
                    <a:schemeClr val="tx1"/>
                  </a:solidFill>
                  <a:latin typeface="+mn-lt"/>
                </a:endParaRPr>
              </a:p>
            </p:txBody>
          </p:sp>
        </mc:Choice>
        <mc:Fallback xmlns="">
          <p:sp>
            <p:nvSpPr>
              <p:cNvPr id="5" name="矩形 4"/>
              <p:cNvSpPr>
                <a:spLocks noRot="1" noChangeAspect="1" noMove="1" noResize="1" noEditPoints="1" noAdjustHandles="1" noChangeArrowheads="1" noChangeShapeType="1" noTextEdit="1"/>
              </p:cNvSpPr>
              <p:nvPr/>
            </p:nvSpPr>
            <p:spPr>
              <a:xfrm>
                <a:off x="677863" y="1925638"/>
                <a:ext cx="8180387" cy="1200329"/>
              </a:xfrm>
              <a:prstGeom prst="rect">
                <a:avLst/>
              </a:prstGeom>
              <a:blipFill>
                <a:blip r:embed="rId3"/>
                <a:stretch>
                  <a:fillRect l="-1118" t="-4061" r="-447" b="-10660"/>
                </a:stretch>
              </a:blipFill>
            </p:spPr>
            <p:txBody>
              <a:bodyPr/>
              <a:lstStyle/>
              <a:p>
                <a:r>
                  <a:rPr lang="zh-TW" altLang="en-US">
                    <a:noFill/>
                  </a:rPr>
                  <a:t> </a:t>
                </a:r>
              </a:p>
            </p:txBody>
          </p:sp>
        </mc:Fallback>
      </mc:AlternateContent>
      <p:sp>
        <p:nvSpPr>
          <p:cNvPr id="6" name="Rectangle 4"/>
          <p:cNvSpPr txBox="1">
            <a:spLocks noChangeArrowheads="1"/>
          </p:cNvSpPr>
          <p:nvPr/>
        </p:nvSpPr>
        <p:spPr>
          <a:xfrm>
            <a:off x="407579" y="3357629"/>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kern="0" dirty="0">
                <a:latin typeface="+mn-lt"/>
                <a:ea typeface="+mn-ea"/>
              </a:rPr>
              <a:t>Regular stochastic matrix</a:t>
            </a:r>
            <a:r>
              <a:rPr lang="zh-TW" altLang="en-US" kern="0" dirty="0">
                <a:latin typeface="+mn-lt"/>
                <a:ea typeface="+mn-ea"/>
              </a:rPr>
              <a:t> </a:t>
            </a:r>
            <a:r>
              <a:rPr lang="en-US" altLang="zh-TW" kern="0" dirty="0">
                <a:latin typeface="+mn-lt"/>
                <a:ea typeface="+mn-ea"/>
              </a:rPr>
              <a:t>(</a:t>
            </a:r>
            <a:r>
              <a:rPr lang="zh-TW" altLang="en-US" kern="0" dirty="0">
                <a:latin typeface="+mn-lt"/>
                <a:ea typeface="+mn-ea"/>
              </a:rPr>
              <a:t>正規化隨機矩陣</a:t>
            </a:r>
            <a:r>
              <a:rPr lang="en-US" altLang="zh-TW" kern="0" dirty="0">
                <a:latin typeface="+mn-lt"/>
                <a:ea typeface="+mn-ea"/>
              </a:rPr>
              <a:t>)</a:t>
            </a:r>
            <a:r>
              <a:rPr lang="zh-TW" altLang="en-US" kern="0" dirty="0">
                <a:latin typeface="+mn-lt"/>
                <a:ea typeface="+mn-ea"/>
              </a:rPr>
              <a:t> </a:t>
            </a:r>
            <a:endParaRPr lang="en-US" altLang="zh-TW" kern="0" dirty="0">
              <a:latin typeface="+mn-lt"/>
              <a:ea typeface="+mn-ea"/>
            </a:endParaRPr>
          </a:p>
        </p:txBody>
      </p:sp>
      <mc:AlternateContent xmlns:mc="http://schemas.openxmlformats.org/markup-compatibility/2006" xmlns:a14="http://schemas.microsoft.com/office/drawing/2010/main">
        <mc:Choice Requires="a14">
          <p:sp>
            <p:nvSpPr>
              <p:cNvPr id="7" name="Rectangle 22"/>
              <p:cNvSpPr>
                <a:spLocks noChangeArrowheads="1"/>
              </p:cNvSpPr>
              <p:nvPr/>
            </p:nvSpPr>
            <p:spPr bwMode="auto">
              <a:xfrm>
                <a:off x="677863" y="3861048"/>
                <a:ext cx="8194675" cy="849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buNone/>
                </a:pPr>
                <a:r>
                  <a:rPr lang="en-US" altLang="zh-TW" dirty="0">
                    <a:solidFill>
                      <a:schemeClr val="tx1"/>
                    </a:solidFill>
                  </a:rPr>
                  <a:t>A stochastic matrix </a:t>
                </a:r>
                <a14:m>
                  <m:oMath xmlns:m="http://schemas.openxmlformats.org/officeDocument/2006/math">
                    <m:r>
                      <a:rPr lang="en-US" altLang="zh-TW" i="1" kern="0">
                        <a:solidFill>
                          <a:schemeClr val="tx1"/>
                        </a:solidFill>
                        <a:latin typeface="Cambria Math" panose="02040503050406030204" pitchFamily="18" charset="0"/>
                      </a:rPr>
                      <m:t>𝑃</m:t>
                    </m:r>
                  </m:oMath>
                </a14:m>
                <a:r>
                  <a:rPr lang="en-US" altLang="zh-TW" dirty="0">
                    <a:solidFill>
                      <a:schemeClr val="tx1"/>
                    </a:solidFill>
                  </a:rPr>
                  <a:t> is regular when some power of </a:t>
                </a:r>
                <a14:m>
                  <m:oMath xmlns:m="http://schemas.openxmlformats.org/officeDocument/2006/math">
                    <m:r>
                      <a:rPr lang="en-US" altLang="zh-TW" i="1" kern="0">
                        <a:solidFill>
                          <a:schemeClr val="tx1"/>
                        </a:solidFill>
                        <a:latin typeface="Cambria Math" panose="02040503050406030204" pitchFamily="18" charset="0"/>
                      </a:rPr>
                      <m:t>𝑃</m:t>
                    </m:r>
                  </m:oMath>
                </a14:m>
                <a:r>
                  <a:rPr lang="en-US" altLang="zh-TW" dirty="0">
                    <a:solidFill>
                      <a:schemeClr val="tx1"/>
                    </a:solidFill>
                  </a:rPr>
                  <a:t> has only positive entries</a:t>
                </a:r>
              </a:p>
            </p:txBody>
          </p:sp>
        </mc:Choice>
        <mc:Fallback xmlns="">
          <p:sp>
            <p:nvSpPr>
              <p:cNvPr id="7" name="Rectangle 22"/>
              <p:cNvSpPr>
                <a:spLocks noRot="1" noChangeAspect="1" noMove="1" noResize="1" noEditPoints="1" noAdjustHandles="1" noChangeArrowheads="1" noChangeShapeType="1" noTextEdit="1"/>
              </p:cNvSpPr>
              <p:nvPr/>
            </p:nvSpPr>
            <p:spPr bwMode="auto">
              <a:xfrm>
                <a:off x="677863" y="3861048"/>
                <a:ext cx="8194675" cy="849312"/>
              </a:xfrm>
              <a:prstGeom prst="rect">
                <a:avLst/>
              </a:prstGeom>
              <a:blipFill>
                <a:blip r:embed="rId4"/>
                <a:stretch>
                  <a:fillRect l="-1116" t="-5714" b="-128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8" name="Rectangle 4"/>
          <p:cNvSpPr txBox="1">
            <a:spLocks noChangeArrowheads="1"/>
          </p:cNvSpPr>
          <p:nvPr/>
        </p:nvSpPr>
        <p:spPr>
          <a:xfrm>
            <a:off x="393291" y="5149056"/>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kern="0" dirty="0">
                <a:latin typeface="+mn-lt"/>
                <a:ea typeface="+mn-ea"/>
              </a:rPr>
              <a:t>Unique steady state matrix</a:t>
            </a:r>
          </a:p>
        </p:txBody>
      </p:sp>
      <mc:AlternateContent xmlns:mc="http://schemas.openxmlformats.org/markup-compatibility/2006" xmlns:a14="http://schemas.microsoft.com/office/drawing/2010/main">
        <mc:Choice Requires="a14">
          <p:sp>
            <p:nvSpPr>
              <p:cNvPr id="9" name="Rectangle 22"/>
              <p:cNvSpPr>
                <a:spLocks noChangeArrowheads="1"/>
              </p:cNvSpPr>
              <p:nvPr/>
            </p:nvSpPr>
            <p:spPr bwMode="auto">
              <a:xfrm>
                <a:off x="663575" y="5604024"/>
                <a:ext cx="8194675" cy="849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buNone/>
                </a:pPr>
                <a:r>
                  <a:rPr lang="en-US" altLang="zh-TW" dirty="0">
                    <a:solidFill>
                      <a:schemeClr val="tx1"/>
                    </a:solidFill>
                  </a:rPr>
                  <a:t>When </a:t>
                </a:r>
                <a14:m>
                  <m:oMath xmlns:m="http://schemas.openxmlformats.org/officeDocument/2006/math">
                    <m:r>
                      <a:rPr lang="en-US" altLang="zh-TW" i="1" kern="0">
                        <a:solidFill>
                          <a:schemeClr val="tx1"/>
                        </a:solidFill>
                        <a:latin typeface="Cambria Math" panose="02040503050406030204" pitchFamily="18" charset="0"/>
                      </a:rPr>
                      <m:t>𝑃</m:t>
                    </m:r>
                  </m:oMath>
                </a14:m>
                <a:r>
                  <a:rPr lang="en-US" altLang="zh-TW" dirty="0">
                    <a:solidFill>
                      <a:schemeClr val="tx1"/>
                    </a:solidFill>
                  </a:rPr>
                  <a:t> is a regular stochastic matrix, the corresponding Markov chain approaches a unique state matrix </a:t>
                </a:r>
                <a14:m>
                  <m:oMath xmlns:m="http://schemas.openxmlformats.org/officeDocument/2006/math">
                    <m:acc>
                      <m:accPr>
                        <m:chr m:val="̅"/>
                        <m:ctrlPr>
                          <a:rPr lang="en-US" altLang="zh-TW" i="1" kern="0" smtClean="0">
                            <a:solidFill>
                              <a:schemeClr val="tx1"/>
                            </a:solidFill>
                            <a:latin typeface="Cambria Math" panose="02040503050406030204" pitchFamily="18" charset="0"/>
                          </a:rPr>
                        </m:ctrlPr>
                      </m:accPr>
                      <m:e>
                        <m:r>
                          <a:rPr lang="en-US" altLang="zh-TW" i="1" kern="0">
                            <a:solidFill>
                              <a:schemeClr val="tx1"/>
                            </a:solidFill>
                            <a:latin typeface="Cambria Math" panose="02040503050406030204" pitchFamily="18" charset="0"/>
                          </a:rPr>
                          <m:t>𝑋</m:t>
                        </m:r>
                      </m:e>
                    </m:acc>
                  </m:oMath>
                </a14:m>
                <a:r>
                  <a:rPr lang="zh-TW" altLang="en-US" dirty="0">
                    <a:solidFill>
                      <a:schemeClr val="tx1"/>
                    </a:solidFill>
                  </a:rPr>
                  <a:t> </a:t>
                </a:r>
                <a:r>
                  <a:rPr lang="en-US" altLang="zh-TW" dirty="0">
                    <a:solidFill>
                      <a:schemeClr val="tx1"/>
                    </a:solidFill>
                  </a:rPr>
                  <a:t>(</a:t>
                </a:r>
                <a:r>
                  <a:rPr lang="zh-TW" altLang="en-US" dirty="0">
                    <a:solidFill>
                      <a:schemeClr val="tx1"/>
                    </a:solidFill>
                  </a:rPr>
                  <a:t>對於正規化隨機矩陣，其穩定狀態矩陣是唯一存在</a:t>
                </a:r>
                <a:r>
                  <a:rPr lang="en-US" altLang="zh-TW" dirty="0">
                    <a:solidFill>
                      <a:schemeClr val="tx1"/>
                    </a:solidFill>
                  </a:rPr>
                  <a:t>)</a:t>
                </a:r>
              </a:p>
            </p:txBody>
          </p:sp>
        </mc:Choice>
        <mc:Fallback xmlns="">
          <p:sp>
            <p:nvSpPr>
              <p:cNvPr id="9" name="Rectangle 22"/>
              <p:cNvSpPr>
                <a:spLocks noRot="1" noChangeAspect="1" noMove="1" noResize="1" noEditPoints="1" noAdjustHandles="1" noChangeArrowheads="1" noChangeShapeType="1" noTextEdit="1"/>
              </p:cNvSpPr>
              <p:nvPr/>
            </p:nvSpPr>
            <p:spPr bwMode="auto">
              <a:xfrm>
                <a:off x="663575" y="5604024"/>
                <a:ext cx="8194675" cy="849312"/>
              </a:xfrm>
              <a:prstGeom prst="rect">
                <a:avLst/>
              </a:prstGeom>
              <a:blipFill>
                <a:blip r:embed="rId5"/>
                <a:stretch>
                  <a:fillRect l="-1190" t="-5714" r="-4836" b="-55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3885680" y="1412776"/>
                <a:ext cx="968598" cy="461665"/>
              </a:xfrm>
              <a:prstGeom prst="rect">
                <a:avLst/>
              </a:prstGeom>
            </p:spPr>
            <p:txBody>
              <a:bodyPr wrap="none">
                <a:spAutoFit/>
              </a:bodyPr>
              <a:lstStyle/>
              <a:p>
                <a:pPr>
                  <a:buNone/>
                </a:pPr>
                <a14:m>
                  <m:oMath xmlns:m="http://schemas.openxmlformats.org/officeDocument/2006/math">
                    <m:r>
                      <a:rPr lang="en-US" altLang="zh-TW" b="0" i="1" kern="0" smtClean="0">
                        <a:solidFill>
                          <a:schemeClr val="tx1"/>
                        </a:solidFill>
                        <a:latin typeface="Cambria Math" panose="02040503050406030204" pitchFamily="18" charset="0"/>
                      </a:rPr>
                      <m:t>𝑃</m:t>
                    </m:r>
                    <m:acc>
                      <m:accPr>
                        <m:chr m:val="̅"/>
                        <m:ctrlPr>
                          <a:rPr lang="en-US" altLang="zh-TW" i="1" kern="0">
                            <a:solidFill>
                              <a:schemeClr val="tx1"/>
                            </a:solidFill>
                            <a:latin typeface="Cambria Math" panose="02040503050406030204" pitchFamily="18" charset="0"/>
                          </a:rPr>
                        </m:ctrlPr>
                      </m:accPr>
                      <m:e>
                        <m:r>
                          <a:rPr lang="en-US" altLang="zh-TW" i="1" kern="0">
                            <a:solidFill>
                              <a:schemeClr val="tx1"/>
                            </a:solidFill>
                            <a:latin typeface="Cambria Math" panose="02040503050406030204" pitchFamily="18" charset="0"/>
                          </a:rPr>
                          <m:t>𝑋</m:t>
                        </m:r>
                      </m:e>
                    </m:acc>
                  </m:oMath>
                </a14:m>
                <a:r>
                  <a:rPr lang="en-US" altLang="zh-TW" dirty="0">
                    <a:solidFill>
                      <a:schemeClr val="tx1"/>
                    </a:solidFill>
                  </a:rPr>
                  <a:t>=</a:t>
                </a:r>
                <a14:m>
                  <m:oMath xmlns:m="http://schemas.openxmlformats.org/officeDocument/2006/math">
                    <m:acc>
                      <m:accPr>
                        <m:chr m:val="̅"/>
                        <m:ctrlPr>
                          <a:rPr lang="en-US" altLang="zh-TW" i="1" kern="0">
                            <a:solidFill>
                              <a:schemeClr val="tx1"/>
                            </a:solidFill>
                            <a:latin typeface="Cambria Math" panose="02040503050406030204" pitchFamily="18" charset="0"/>
                          </a:rPr>
                        </m:ctrlPr>
                      </m:accPr>
                      <m:e>
                        <m:r>
                          <a:rPr lang="en-US" altLang="zh-TW" i="1" kern="0">
                            <a:solidFill>
                              <a:schemeClr val="tx1"/>
                            </a:solidFill>
                            <a:latin typeface="Cambria Math" panose="02040503050406030204" pitchFamily="18" charset="0"/>
                          </a:rPr>
                          <m:t>𝑋</m:t>
                        </m:r>
                      </m:e>
                    </m:acc>
                  </m:oMath>
                </a14:m>
                <a:endParaRPr lang="zh-TW" altLang="en-US" dirty="0">
                  <a:solidFill>
                    <a:schemeClr val="tx1"/>
                  </a:solidFill>
                </a:endParaRPr>
              </a:p>
            </p:txBody>
          </p:sp>
        </mc:Choice>
        <mc:Fallback xmlns="">
          <p:sp>
            <p:nvSpPr>
              <p:cNvPr id="2" name="矩形 1"/>
              <p:cNvSpPr>
                <a:spLocks noRot="1" noChangeAspect="1" noMove="1" noResize="1" noEditPoints="1" noAdjustHandles="1" noChangeArrowheads="1" noChangeShapeType="1" noTextEdit="1"/>
              </p:cNvSpPr>
              <p:nvPr/>
            </p:nvSpPr>
            <p:spPr>
              <a:xfrm>
                <a:off x="3885680" y="1412776"/>
                <a:ext cx="968598" cy="461665"/>
              </a:xfrm>
              <a:prstGeom prst="rect">
                <a:avLst/>
              </a:prstGeom>
              <a:blipFill>
                <a:blip r:embed="rId6"/>
                <a:stretch>
                  <a:fillRect l="-1258" t="-10667" r="-34591" b="-30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07171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73</a:t>
            </a:fld>
            <a:endParaRPr kumimoji="0" lang="en-US" altLang="zh-TW" sz="1400">
              <a:solidFill>
                <a:schemeClr val="bg2"/>
              </a:solidFill>
            </a:endParaRPr>
          </a:p>
        </p:txBody>
      </p:sp>
      <p:sp>
        <p:nvSpPr>
          <p:cNvPr id="3" name="Rectangle 4"/>
          <p:cNvSpPr txBox="1">
            <a:spLocks noChangeArrowheads="1"/>
          </p:cNvSpPr>
          <p:nvPr/>
        </p:nvSpPr>
        <p:spPr>
          <a:xfrm>
            <a:off x="395536" y="836712"/>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dirty="0">
                <a:ea typeface="標楷體" pitchFamily="65" charset="-120"/>
              </a:rPr>
              <a:t>Ex 4: </a:t>
            </a:r>
            <a:r>
              <a:rPr lang="en-US" altLang="zh-TW" dirty="0"/>
              <a:t>Regular stochastic matrices</a:t>
            </a:r>
            <a:endParaRPr lang="en-US" altLang="zh-TW" kern="0" dirty="0">
              <a:latin typeface="+mn-lt"/>
              <a:ea typeface="+mn-ea"/>
            </a:endParaRPr>
          </a:p>
        </p:txBody>
      </p:sp>
      <p:sp>
        <p:nvSpPr>
          <p:cNvPr id="4" name="矩形 3"/>
          <p:cNvSpPr/>
          <p:nvPr/>
        </p:nvSpPr>
        <p:spPr>
          <a:xfrm>
            <a:off x="877542" y="1628800"/>
            <a:ext cx="526106" cy="461665"/>
          </a:xfrm>
          <a:prstGeom prst="rect">
            <a:avLst/>
          </a:prstGeom>
        </p:spPr>
        <p:txBody>
          <a:bodyPr wrap="none">
            <a:spAutoFit/>
          </a:bodyPr>
          <a:lstStyle/>
          <a:p>
            <a:pPr>
              <a:buNone/>
              <a:defRPr/>
            </a:pPr>
            <a:r>
              <a:rPr lang="en-US" altLang="zh-TW" dirty="0">
                <a:solidFill>
                  <a:schemeClr val="tx1"/>
                </a:solidFill>
                <a:latin typeface="+mn-lt"/>
              </a:rPr>
              <a:t>(a)</a:t>
            </a:r>
            <a:endParaRPr lang="zh-TW" altLang="en-US" dirty="0">
              <a:solidFill>
                <a:schemeClr val="tx1"/>
              </a:solidFill>
              <a:latin typeface="+mn-lt"/>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898960485"/>
              </p:ext>
            </p:extLst>
          </p:nvPr>
        </p:nvGraphicFramePr>
        <p:xfrm>
          <a:off x="2035963" y="1378049"/>
          <a:ext cx="2722563" cy="1106488"/>
        </p:xfrm>
        <a:graphic>
          <a:graphicData uri="http://schemas.openxmlformats.org/presentationml/2006/ole">
            <mc:AlternateContent xmlns:mc="http://schemas.openxmlformats.org/markup-compatibility/2006">
              <mc:Choice xmlns:v="urn:schemas-microsoft-com:vml" Requires="v">
                <p:oleObj spid="_x0000_s96194" name="Equation" r:id="rId3" imgW="2717800" imgH="1104900" progId="Equation.3">
                  <p:embed/>
                </p:oleObj>
              </mc:Choice>
              <mc:Fallback>
                <p:oleObj name="Equation" r:id="rId3" imgW="2717800" imgH="1104900" progId="Equation.3">
                  <p:embed/>
                  <p:pic>
                    <p:nvPicPr>
                      <p:cNvPr id="829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963" y="1378049"/>
                        <a:ext cx="27225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p:cNvSpPr/>
          <p:nvPr/>
        </p:nvSpPr>
        <p:spPr>
          <a:xfrm>
            <a:off x="1403648" y="2452826"/>
            <a:ext cx="6087319" cy="430887"/>
          </a:xfrm>
          <a:prstGeom prst="rect">
            <a:avLst/>
          </a:prstGeom>
        </p:spPr>
        <p:txBody>
          <a:bodyPr wrap="square">
            <a:spAutoFit/>
          </a:bodyPr>
          <a:lstStyle/>
          <a:p>
            <a:pPr>
              <a:buNone/>
              <a:defRPr/>
            </a:pPr>
            <a:r>
              <a:rPr lang="en-US" altLang="zh-TW" sz="2200" i="1" dirty="0">
                <a:solidFill>
                  <a:schemeClr val="tx1"/>
                </a:solidFill>
                <a:latin typeface="+mn-lt"/>
              </a:rPr>
              <a:t>P</a:t>
            </a:r>
            <a:r>
              <a:rPr lang="en-US" altLang="zh-TW" sz="2200" dirty="0">
                <a:solidFill>
                  <a:schemeClr val="tx1"/>
                </a:solidFill>
                <a:latin typeface="+mn-lt"/>
              </a:rPr>
              <a:t> is regular because </a:t>
            </a:r>
            <a:r>
              <a:rPr lang="en-US" altLang="zh-TW" sz="2200" i="1" dirty="0">
                <a:solidFill>
                  <a:schemeClr val="tx1"/>
                </a:solidFill>
                <a:latin typeface="+mn-lt"/>
              </a:rPr>
              <a:t>P</a:t>
            </a:r>
            <a:r>
              <a:rPr lang="en-US" altLang="zh-TW" sz="2200" baseline="30000" dirty="0">
                <a:solidFill>
                  <a:schemeClr val="tx1"/>
                </a:solidFill>
                <a:latin typeface="+mn-lt"/>
              </a:rPr>
              <a:t>1</a:t>
            </a:r>
            <a:r>
              <a:rPr lang="en-US" altLang="zh-TW" sz="2200" dirty="0">
                <a:solidFill>
                  <a:schemeClr val="tx1"/>
                </a:solidFill>
                <a:latin typeface="+mn-lt"/>
              </a:rPr>
              <a:t> has only positive entries</a:t>
            </a:r>
          </a:p>
        </p:txBody>
      </p:sp>
      <p:sp>
        <p:nvSpPr>
          <p:cNvPr id="7" name="矩形 6"/>
          <p:cNvSpPr/>
          <p:nvPr/>
        </p:nvSpPr>
        <p:spPr>
          <a:xfrm>
            <a:off x="899592" y="3212976"/>
            <a:ext cx="543739" cy="461665"/>
          </a:xfrm>
          <a:prstGeom prst="rect">
            <a:avLst/>
          </a:prstGeom>
        </p:spPr>
        <p:txBody>
          <a:bodyPr wrap="none">
            <a:spAutoFit/>
          </a:bodyPr>
          <a:lstStyle/>
          <a:p>
            <a:pPr>
              <a:buNone/>
              <a:defRPr/>
            </a:pPr>
            <a:r>
              <a:rPr lang="en-US" altLang="zh-TW" dirty="0">
                <a:solidFill>
                  <a:schemeClr val="tx1"/>
                </a:solidFill>
                <a:latin typeface="+mn-lt"/>
              </a:rPr>
              <a:t>(b)</a:t>
            </a:r>
            <a:endParaRPr lang="zh-TW" altLang="en-US" dirty="0">
              <a:solidFill>
                <a:schemeClr val="tx1"/>
              </a:solidFill>
              <a:latin typeface="+mn-lt"/>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679822675"/>
              </p:ext>
            </p:extLst>
          </p:nvPr>
        </p:nvGraphicFramePr>
        <p:xfrm>
          <a:off x="1823017" y="3077186"/>
          <a:ext cx="4195762" cy="844550"/>
        </p:xfrm>
        <a:graphic>
          <a:graphicData uri="http://schemas.openxmlformats.org/presentationml/2006/ole">
            <mc:AlternateContent xmlns:mc="http://schemas.openxmlformats.org/markup-compatibility/2006">
              <mc:Choice xmlns:v="urn:schemas-microsoft-com:vml" Requires="v">
                <p:oleObj spid="_x0000_s96195" name="方程式" r:id="rId5" imgW="2273040" imgH="457200" progId="Equation.3">
                  <p:embed/>
                </p:oleObj>
              </mc:Choice>
              <mc:Fallback>
                <p:oleObj name="方程式" r:id="rId5" imgW="2273040" imgH="457200" progId="Equation.3">
                  <p:embed/>
                  <p:pic>
                    <p:nvPicPr>
                      <p:cNvPr id="82953" name="Object 5"/>
                      <p:cNvPicPr>
                        <a:picLocks noChangeAspect="1" noChangeArrowheads="1"/>
                      </p:cNvPicPr>
                      <p:nvPr/>
                    </p:nvPicPr>
                    <p:blipFill>
                      <a:blip r:embed="rId6"/>
                      <a:srcRect/>
                      <a:stretch>
                        <a:fillRect/>
                      </a:stretch>
                    </p:blipFill>
                    <p:spPr bwMode="auto">
                      <a:xfrm>
                        <a:off x="1823017" y="3077186"/>
                        <a:ext cx="41957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1403648" y="3933056"/>
            <a:ext cx="6645750" cy="430887"/>
          </a:xfrm>
          <a:prstGeom prst="rect">
            <a:avLst/>
          </a:prstGeom>
        </p:spPr>
        <p:txBody>
          <a:bodyPr wrap="square">
            <a:spAutoFit/>
          </a:bodyPr>
          <a:lstStyle/>
          <a:p>
            <a:pPr>
              <a:buNone/>
              <a:defRPr/>
            </a:pPr>
            <a:r>
              <a:rPr lang="en-US" altLang="zh-TW" sz="2200" i="1" dirty="0">
                <a:solidFill>
                  <a:schemeClr val="tx1"/>
                </a:solidFill>
              </a:rPr>
              <a:t>P</a:t>
            </a:r>
            <a:r>
              <a:rPr lang="en-US" altLang="zh-TW" sz="2200" dirty="0">
                <a:solidFill>
                  <a:schemeClr val="tx1"/>
                </a:solidFill>
              </a:rPr>
              <a:t> is regular because </a:t>
            </a:r>
            <a:r>
              <a:rPr lang="en-US" altLang="zh-TW" sz="2200" i="1" dirty="0">
                <a:solidFill>
                  <a:schemeClr val="tx1"/>
                </a:solidFill>
              </a:rPr>
              <a:t>P</a:t>
            </a:r>
            <a:r>
              <a:rPr lang="en-US" altLang="zh-TW" sz="2200" baseline="30000" dirty="0">
                <a:solidFill>
                  <a:schemeClr val="tx1"/>
                </a:solidFill>
              </a:rPr>
              <a:t>2</a:t>
            </a:r>
            <a:r>
              <a:rPr lang="en-US" altLang="zh-TW" sz="2200" dirty="0">
                <a:solidFill>
                  <a:schemeClr val="tx1"/>
                </a:solidFill>
              </a:rPr>
              <a:t> has only positive entries</a:t>
            </a:r>
          </a:p>
        </p:txBody>
      </p:sp>
      <p:sp>
        <p:nvSpPr>
          <p:cNvPr id="11" name="矩形 10"/>
          <p:cNvSpPr/>
          <p:nvPr/>
        </p:nvSpPr>
        <p:spPr>
          <a:xfrm>
            <a:off x="899592" y="5127575"/>
            <a:ext cx="526106" cy="461665"/>
          </a:xfrm>
          <a:prstGeom prst="rect">
            <a:avLst/>
          </a:prstGeom>
        </p:spPr>
        <p:txBody>
          <a:bodyPr wrap="none">
            <a:spAutoFit/>
          </a:bodyPr>
          <a:lstStyle/>
          <a:p>
            <a:pPr>
              <a:buNone/>
              <a:defRPr/>
            </a:pPr>
            <a:r>
              <a:rPr lang="en-US" altLang="zh-TW" dirty="0">
                <a:solidFill>
                  <a:schemeClr val="tx1"/>
                </a:solidFill>
                <a:latin typeface="+mn-lt"/>
              </a:rPr>
              <a:t>(c)</a:t>
            </a:r>
            <a:endParaRPr lang="zh-TW" altLang="en-US" dirty="0">
              <a:solidFill>
                <a:schemeClr val="tx1"/>
              </a:solidFill>
              <a:latin typeface="+mn-lt"/>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260388122"/>
              </p:ext>
            </p:extLst>
          </p:nvPr>
        </p:nvGraphicFramePr>
        <p:xfrm>
          <a:off x="1806708" y="4644479"/>
          <a:ext cx="1849438" cy="1520825"/>
        </p:xfrm>
        <a:graphic>
          <a:graphicData uri="http://schemas.openxmlformats.org/presentationml/2006/ole">
            <mc:AlternateContent xmlns:mc="http://schemas.openxmlformats.org/markup-compatibility/2006">
              <mc:Choice xmlns:v="urn:schemas-microsoft-com:vml" Requires="v">
                <p:oleObj spid="_x0000_s96196" name="方程式" r:id="rId7" imgW="927100" imgH="762000" progId="Equation.3">
                  <p:embed/>
                </p:oleObj>
              </mc:Choice>
              <mc:Fallback>
                <p:oleObj name="方程式" r:id="rId7" imgW="927100" imgH="762000" progId="Equation.3">
                  <p:embed/>
                  <p:pic>
                    <p:nvPicPr>
                      <p:cNvPr id="83974"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6708" y="4644479"/>
                        <a:ext cx="18494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矩形 12"/>
          <p:cNvSpPr/>
          <p:nvPr/>
        </p:nvSpPr>
        <p:spPr>
          <a:xfrm>
            <a:off x="1425697" y="6075868"/>
            <a:ext cx="6663383" cy="769441"/>
          </a:xfrm>
          <a:prstGeom prst="rect">
            <a:avLst/>
          </a:prstGeom>
        </p:spPr>
        <p:txBody>
          <a:bodyPr wrap="square">
            <a:spAutoFit/>
          </a:bodyPr>
          <a:lstStyle/>
          <a:p>
            <a:pPr>
              <a:buNone/>
              <a:defRPr/>
            </a:pPr>
            <a:r>
              <a:rPr lang="en-US" altLang="zh-TW" sz="2200" i="1" dirty="0">
                <a:solidFill>
                  <a:schemeClr val="tx1"/>
                </a:solidFill>
                <a:latin typeface="+mn-lt"/>
              </a:rPr>
              <a:t>P</a:t>
            </a:r>
            <a:r>
              <a:rPr lang="en-US" altLang="zh-TW" sz="2200" dirty="0">
                <a:solidFill>
                  <a:schemeClr val="tx1"/>
                </a:solidFill>
                <a:latin typeface="+mn-lt"/>
              </a:rPr>
              <a:t> is not regular because every power of </a:t>
            </a:r>
            <a:r>
              <a:rPr lang="en-US" altLang="zh-TW" sz="2200" i="1" dirty="0">
                <a:solidFill>
                  <a:schemeClr val="tx1"/>
                </a:solidFill>
                <a:latin typeface="+mn-lt"/>
              </a:rPr>
              <a:t>P </a:t>
            </a:r>
            <a:r>
              <a:rPr lang="en-US" altLang="zh-TW" sz="2200" dirty="0">
                <a:solidFill>
                  <a:schemeClr val="tx1"/>
                </a:solidFill>
                <a:latin typeface="+mn-lt"/>
              </a:rPr>
              <a:t>has two zeros in its second column</a:t>
            </a:r>
            <a:endParaRPr lang="zh-TW" altLang="en-US" sz="2200" dirty="0">
              <a:solidFill>
                <a:schemeClr val="tx1"/>
              </a:solidFill>
              <a:latin typeface="+mn-lt"/>
            </a:endParaRPr>
          </a:p>
        </p:txBody>
      </p:sp>
    </p:spTree>
    <p:extLst>
      <p:ext uri="{BB962C8B-B14F-4D97-AF65-F5344CB8AC3E}">
        <p14:creationId xmlns:p14="http://schemas.microsoft.com/office/powerpoint/2010/main" val="3042791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74</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4" name="矩形 3"/>
              <p:cNvSpPr/>
              <p:nvPr/>
            </p:nvSpPr>
            <p:spPr>
              <a:xfrm>
                <a:off x="938213" y="1368425"/>
                <a:ext cx="7704138" cy="831850"/>
              </a:xfrm>
              <a:prstGeom prst="rect">
                <a:avLst/>
              </a:prstGeom>
            </p:spPr>
            <p:txBody>
              <a:bodyPr>
                <a:spAutoFit/>
              </a:bodyPr>
              <a:lstStyle/>
              <a:p>
                <a:pPr>
                  <a:buNone/>
                  <a:defRPr/>
                </a:pPr>
                <a:r>
                  <a:rPr lang="en-US" altLang="zh-TW" dirty="0">
                    <a:solidFill>
                      <a:schemeClr val="tx1"/>
                    </a:solidFill>
                    <a:latin typeface="+mn-lt"/>
                  </a:rPr>
                  <a:t>Find the steady state matrix </a:t>
                </a:r>
                <a14:m>
                  <m:oMath xmlns:m="http://schemas.openxmlformats.org/officeDocument/2006/math">
                    <m:acc>
                      <m:accPr>
                        <m:chr m:val="̅"/>
                        <m:ctrlPr>
                          <a:rPr lang="en-US" altLang="zh-TW" i="1" kern="0">
                            <a:solidFill>
                              <a:schemeClr val="tx1"/>
                            </a:solidFill>
                            <a:latin typeface="Cambria Math" panose="02040503050406030204" pitchFamily="18" charset="0"/>
                          </a:rPr>
                        </m:ctrlPr>
                      </m:accPr>
                      <m:e>
                        <m:r>
                          <a:rPr lang="en-US" altLang="zh-TW" i="1" kern="0">
                            <a:solidFill>
                              <a:schemeClr val="tx1"/>
                            </a:solidFill>
                            <a:latin typeface="Cambria Math" panose="02040503050406030204" pitchFamily="18" charset="0"/>
                          </a:rPr>
                          <m:t>𝑋</m:t>
                        </m:r>
                      </m:e>
                    </m:acc>
                  </m:oMath>
                </a14:m>
                <a:r>
                  <a:rPr lang="en-US" altLang="zh-TW" i="1" dirty="0">
                    <a:solidFill>
                      <a:schemeClr val="tx1"/>
                    </a:solidFill>
                    <a:latin typeface="+mn-lt"/>
                  </a:rPr>
                  <a:t> </a:t>
                </a:r>
                <a:r>
                  <a:rPr lang="en-US" altLang="zh-TW" dirty="0">
                    <a:solidFill>
                      <a:schemeClr val="tx1"/>
                    </a:solidFill>
                    <a:latin typeface="+mn-lt"/>
                  </a:rPr>
                  <a:t>of the Markov chain whose matrix of transition probabilities is the regular matrix</a:t>
                </a:r>
                <a:endParaRPr lang="zh-TW" altLang="en-US" dirty="0">
                  <a:solidFill>
                    <a:schemeClr val="tx1"/>
                  </a:solidFill>
                  <a:latin typeface="+mn-lt"/>
                </a:endParaRPr>
              </a:p>
            </p:txBody>
          </p:sp>
        </mc:Choice>
        <mc:Fallback xmlns="">
          <p:sp>
            <p:nvSpPr>
              <p:cNvPr id="4" name="矩形 3"/>
              <p:cNvSpPr>
                <a:spLocks noRot="1" noChangeAspect="1" noMove="1" noResize="1" noEditPoints="1" noAdjustHandles="1" noChangeArrowheads="1" noChangeShapeType="1" noTextEdit="1"/>
              </p:cNvSpPr>
              <p:nvPr/>
            </p:nvSpPr>
            <p:spPr>
              <a:xfrm>
                <a:off x="938213" y="1368425"/>
                <a:ext cx="7704138" cy="831850"/>
              </a:xfrm>
              <a:prstGeom prst="rect">
                <a:avLst/>
              </a:prstGeom>
              <a:blipFill>
                <a:blip r:embed="rId3"/>
                <a:stretch>
                  <a:fillRect l="-1266" t="-5839" b="-15328"/>
                </a:stretch>
              </a:blipFill>
            </p:spPr>
            <p:txBody>
              <a:bodyPr/>
              <a:lstStyle/>
              <a:p>
                <a:r>
                  <a:rPr lang="zh-TW" altLang="en-US">
                    <a:noFill/>
                  </a:rPr>
                  <a:t> </a:t>
                </a:r>
              </a:p>
            </p:txBody>
          </p:sp>
        </mc:Fallback>
      </mc:AlternateContent>
      <p:graphicFrame>
        <p:nvGraphicFramePr>
          <p:cNvPr id="5" name="Object 5"/>
          <p:cNvGraphicFramePr>
            <a:graphicFrameLocks noChangeAspect="1"/>
          </p:cNvGraphicFramePr>
          <p:nvPr>
            <p:extLst>
              <p:ext uri="{D42A27DB-BD31-4B8C-83A1-F6EECF244321}">
                <p14:modId xmlns:p14="http://schemas.microsoft.com/office/powerpoint/2010/main" val="1386463570"/>
              </p:ext>
            </p:extLst>
          </p:nvPr>
        </p:nvGraphicFramePr>
        <p:xfrm>
          <a:off x="2609056" y="2410279"/>
          <a:ext cx="2722563" cy="1106488"/>
        </p:xfrm>
        <a:graphic>
          <a:graphicData uri="http://schemas.openxmlformats.org/presentationml/2006/ole">
            <mc:AlternateContent xmlns:mc="http://schemas.openxmlformats.org/markup-compatibility/2006">
              <mc:Choice xmlns:v="urn:schemas-microsoft-com:vml" Requires="v">
                <p:oleObj spid="_x0000_s167138" name="Equation" r:id="rId4" imgW="2717800" imgH="1104900" progId="Equation.3">
                  <p:embed/>
                </p:oleObj>
              </mc:Choice>
              <mc:Fallback>
                <p:oleObj name="Equation" r:id="rId4" imgW="2717800" imgH="1104900" progId="Equation.3">
                  <p:embed/>
                  <p:pic>
                    <p:nvPicPr>
                      <p:cNvPr id="849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9056" y="2410279"/>
                        <a:ext cx="27225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p:cNvSpPr/>
          <p:nvPr/>
        </p:nvSpPr>
        <p:spPr>
          <a:xfrm>
            <a:off x="442427" y="3573016"/>
            <a:ext cx="679994" cy="461665"/>
          </a:xfrm>
          <a:prstGeom prst="rect">
            <a:avLst/>
          </a:prstGeom>
        </p:spPr>
        <p:txBody>
          <a:bodyPr wrap="none">
            <a:spAutoFit/>
          </a:bodyPr>
          <a:lstStyle/>
          <a:p>
            <a:pPr>
              <a:buNone/>
              <a:defRPr/>
            </a:pPr>
            <a:r>
              <a:rPr lang="en-US" altLang="zh-TW" dirty="0">
                <a:solidFill>
                  <a:srgbClr val="FF0000"/>
                </a:solidFill>
                <a:latin typeface="+mn-lt"/>
              </a:rPr>
              <a:t>Sol:</a:t>
            </a:r>
            <a:endParaRPr lang="zh-TW" altLang="en-US" dirty="0">
              <a:solidFill>
                <a:srgbClr val="FF0000"/>
              </a:solidFill>
              <a:latin typeface="+mn-lt"/>
            </a:endParaRPr>
          </a:p>
        </p:txBody>
      </p:sp>
      <p:sp>
        <p:nvSpPr>
          <p:cNvPr id="7" name="矩形 6"/>
          <p:cNvSpPr/>
          <p:nvPr/>
        </p:nvSpPr>
        <p:spPr>
          <a:xfrm>
            <a:off x="938213" y="4188966"/>
            <a:ext cx="7881937" cy="2123658"/>
          </a:xfrm>
          <a:prstGeom prst="rect">
            <a:avLst/>
          </a:prstGeom>
        </p:spPr>
        <p:txBody>
          <a:bodyPr>
            <a:spAutoFit/>
          </a:bodyPr>
          <a:lstStyle/>
          <a:p>
            <a:pPr>
              <a:buNone/>
              <a:defRPr/>
            </a:pPr>
            <a:r>
              <a:rPr lang="en-US" altLang="zh-TW" dirty="0">
                <a:solidFill>
                  <a:schemeClr val="tx1"/>
                </a:solidFill>
                <a:latin typeface="+mn-lt"/>
              </a:rPr>
              <a:t>Letting                . Then use the matrix equation               to</a:t>
            </a:r>
          </a:p>
          <a:p>
            <a:pPr>
              <a:defRPr/>
            </a:pPr>
            <a:endParaRPr lang="en-US" altLang="zh-TW" dirty="0">
              <a:solidFill>
                <a:schemeClr val="tx1"/>
              </a:solidFill>
              <a:latin typeface="+mn-lt"/>
            </a:endParaRPr>
          </a:p>
          <a:p>
            <a:pPr>
              <a:defRPr/>
            </a:pPr>
            <a:endParaRPr lang="en-US" altLang="zh-TW" dirty="0">
              <a:solidFill>
                <a:schemeClr val="tx1"/>
              </a:solidFill>
              <a:latin typeface="+mn-lt"/>
            </a:endParaRPr>
          </a:p>
          <a:p>
            <a:pPr>
              <a:buNone/>
              <a:defRPr/>
            </a:pPr>
            <a:r>
              <a:rPr lang="en-US" altLang="zh-TW" dirty="0">
                <a:solidFill>
                  <a:schemeClr val="tx1"/>
                </a:solidFill>
                <a:latin typeface="+mn-lt"/>
              </a:rPr>
              <a:t>obtain</a:t>
            </a:r>
            <a:endParaRPr lang="zh-TW" altLang="en-US" dirty="0">
              <a:solidFill>
                <a:schemeClr val="tx1"/>
              </a:solidFill>
              <a:latin typeface="+mn-lt"/>
            </a:endParaRPr>
          </a:p>
        </p:txBody>
      </p:sp>
      <p:graphicFrame>
        <p:nvGraphicFramePr>
          <p:cNvPr id="8" name="物件 8"/>
          <p:cNvGraphicFramePr>
            <a:graphicFrameLocks noChangeAspect="1"/>
          </p:cNvGraphicFramePr>
          <p:nvPr>
            <p:extLst>
              <p:ext uri="{D42A27DB-BD31-4B8C-83A1-F6EECF244321}">
                <p14:modId xmlns:p14="http://schemas.microsoft.com/office/powerpoint/2010/main" val="3346427182"/>
              </p:ext>
            </p:extLst>
          </p:nvPr>
        </p:nvGraphicFramePr>
        <p:xfrm>
          <a:off x="1978026" y="3789040"/>
          <a:ext cx="1161190" cy="1390506"/>
        </p:xfrm>
        <a:graphic>
          <a:graphicData uri="http://schemas.openxmlformats.org/presentationml/2006/ole">
            <mc:AlternateContent xmlns:mc="http://schemas.openxmlformats.org/markup-compatibility/2006">
              <mc:Choice xmlns:v="urn:schemas-microsoft-com:vml" Requires="v">
                <p:oleObj spid="_x0000_s167139" name="方程式" r:id="rId6" imgW="596900" imgH="711200" progId="Equation.3">
                  <p:embed/>
                </p:oleObj>
              </mc:Choice>
              <mc:Fallback>
                <p:oleObj name="方程式" r:id="rId6" imgW="596900" imgH="711200" progId="Equation.3">
                  <p:embed/>
                  <p:pic>
                    <p:nvPicPr>
                      <p:cNvPr id="85000" name="物件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8026" y="3789040"/>
                        <a:ext cx="1161190" cy="1390506"/>
                      </a:xfrm>
                      <a:prstGeom prst="rect">
                        <a:avLst/>
                      </a:prstGeom>
                      <a:noFill/>
                      <a:ln>
                        <a:noFill/>
                      </a:ln>
                    </p:spPr>
                  </p:pic>
                </p:oleObj>
              </mc:Fallback>
            </mc:AlternateContent>
          </a:graphicData>
        </a:graphic>
      </p:graphicFrame>
      <p:graphicFrame>
        <p:nvGraphicFramePr>
          <p:cNvPr id="9" name="物件 4"/>
          <p:cNvGraphicFramePr>
            <a:graphicFrameLocks noChangeAspect="1"/>
          </p:cNvGraphicFramePr>
          <p:nvPr>
            <p:extLst>
              <p:ext uri="{D42A27DB-BD31-4B8C-83A1-F6EECF244321}">
                <p14:modId xmlns:p14="http://schemas.microsoft.com/office/powerpoint/2010/main" val="535928850"/>
              </p:ext>
            </p:extLst>
          </p:nvPr>
        </p:nvGraphicFramePr>
        <p:xfrm>
          <a:off x="6876256" y="4221088"/>
          <a:ext cx="1065213" cy="371475"/>
        </p:xfrm>
        <a:graphic>
          <a:graphicData uri="http://schemas.openxmlformats.org/presentationml/2006/ole">
            <mc:AlternateContent xmlns:mc="http://schemas.openxmlformats.org/markup-compatibility/2006">
              <mc:Choice xmlns:v="urn:schemas-microsoft-com:vml" Requires="v">
                <p:oleObj spid="_x0000_s167140" name="方程式" r:id="rId8" imgW="545863" imgH="190417" progId="Equation.3">
                  <p:embed/>
                </p:oleObj>
              </mc:Choice>
              <mc:Fallback>
                <p:oleObj name="方程式" r:id="rId8" imgW="545863" imgH="190417" progId="Equation.3">
                  <p:embed/>
                  <p:pic>
                    <p:nvPicPr>
                      <p:cNvPr id="85001" name="物件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4221088"/>
                        <a:ext cx="1065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618484443"/>
              </p:ext>
            </p:extLst>
          </p:nvPr>
        </p:nvGraphicFramePr>
        <p:xfrm>
          <a:off x="1907704" y="5367164"/>
          <a:ext cx="3876104" cy="1419835"/>
        </p:xfrm>
        <a:graphic>
          <a:graphicData uri="http://schemas.openxmlformats.org/presentationml/2006/ole">
            <mc:AlternateContent xmlns:mc="http://schemas.openxmlformats.org/markup-compatibility/2006">
              <mc:Choice xmlns:v="urn:schemas-microsoft-com:vml" Requires="v">
                <p:oleObj spid="_x0000_s167141" name="方程式" r:id="rId10" imgW="1943100" imgH="711200" progId="Equation.3">
                  <p:embed/>
                </p:oleObj>
              </mc:Choice>
              <mc:Fallback>
                <p:oleObj name="方程式" r:id="rId10" imgW="1943100" imgH="711200" progId="Equation.3">
                  <p:embed/>
                  <p:pic>
                    <p:nvPicPr>
                      <p:cNvPr id="85002"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5367164"/>
                        <a:ext cx="3876104" cy="1419835"/>
                      </a:xfrm>
                      <a:prstGeom prst="rect">
                        <a:avLst/>
                      </a:prstGeom>
                      <a:noFill/>
                      <a:ln>
                        <a:noFill/>
                      </a:ln>
                    </p:spPr>
                  </p:pic>
                </p:oleObj>
              </mc:Fallback>
            </mc:AlternateContent>
          </a:graphicData>
        </a:graphic>
      </p:graphicFrame>
      <p:sp>
        <p:nvSpPr>
          <p:cNvPr id="11" name="Rectangle 4"/>
          <p:cNvSpPr txBox="1">
            <a:spLocks noChangeArrowheads="1"/>
          </p:cNvSpPr>
          <p:nvPr/>
        </p:nvSpPr>
        <p:spPr>
          <a:xfrm>
            <a:off x="323528" y="808552"/>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dirty="0">
                <a:ea typeface="標楷體" pitchFamily="65" charset="-120"/>
              </a:rPr>
              <a:t>Ex 5: </a:t>
            </a:r>
            <a:r>
              <a:rPr lang="en-US" altLang="zh-TW" dirty="0"/>
              <a:t>Finding a steady state matrix</a:t>
            </a:r>
            <a:endParaRPr lang="en-US" altLang="zh-TW" kern="0" dirty="0">
              <a:latin typeface="+mn-lt"/>
              <a:ea typeface="+mn-ea"/>
            </a:endParaRPr>
          </a:p>
        </p:txBody>
      </p:sp>
      <mc:AlternateContent xmlns:mc="http://schemas.openxmlformats.org/markup-compatibility/2006" xmlns:a14="http://schemas.microsoft.com/office/drawing/2010/main">
        <mc:Choice Requires="a14">
          <p:sp>
            <p:nvSpPr>
              <p:cNvPr id="12" name="文字方塊 9"/>
              <p:cNvSpPr txBox="1">
                <a:spLocks noChangeArrowheads="1"/>
              </p:cNvSpPr>
              <p:nvPr/>
            </p:nvSpPr>
            <p:spPr bwMode="auto">
              <a:xfrm>
                <a:off x="5364088" y="2708920"/>
                <a:ext cx="3600400"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Note that </a:t>
                </a:r>
                <a:r>
                  <a:rPr lang="en-US" altLang="zh-TW" sz="1800" i="1" dirty="0">
                    <a:solidFill>
                      <a:srgbClr val="0000FF"/>
                    </a:solidFill>
                  </a:rPr>
                  <a:t>P </a:t>
                </a:r>
                <a:r>
                  <a:rPr lang="en-US" altLang="zh-TW" sz="1800" dirty="0">
                    <a:solidFill>
                      <a:srgbClr val="0000FF"/>
                    </a:solidFill>
                  </a:rPr>
                  <a:t>is regular </a:t>
                </a:r>
                <a14:m>
                  <m:oMath xmlns:m="http://schemas.openxmlformats.org/officeDocument/2006/math">
                    <m:r>
                      <a:rPr lang="en-US" altLang="zh-TW" sz="1800" i="1" smtClean="0">
                        <a:solidFill>
                          <a:srgbClr val="0000FF"/>
                        </a:solidFill>
                        <a:latin typeface="Cambria Math" panose="02040503050406030204" pitchFamily="18" charset="0"/>
                        <a:ea typeface="Cambria Math" panose="02040503050406030204" pitchFamily="18" charset="0"/>
                      </a:rPr>
                      <m:t>⇒</m:t>
                    </m:r>
                  </m:oMath>
                </a14:m>
                <a:r>
                  <a:rPr lang="en-US" altLang="zh-TW" sz="1800" dirty="0">
                    <a:solidFill>
                      <a:srgbClr val="0000FF"/>
                    </a:solidFill>
                  </a:rPr>
                  <a:t> There is a unique steady state</a:t>
                </a:r>
              </a:p>
            </p:txBody>
          </p:sp>
        </mc:Choice>
        <mc:Fallback xmlns="">
          <p:sp>
            <p:nvSpPr>
              <p:cNvPr id="12" name="文字方塊 9"/>
              <p:cNvSpPr txBox="1">
                <a:spLocks noRot="1" noChangeAspect="1" noMove="1" noResize="1" noEditPoints="1" noAdjustHandles="1" noChangeArrowheads="1" noChangeShapeType="1" noTextEdit="1"/>
              </p:cNvSpPr>
              <p:nvPr/>
            </p:nvSpPr>
            <p:spPr bwMode="auto">
              <a:xfrm>
                <a:off x="5364088" y="2708920"/>
                <a:ext cx="3600400" cy="646331"/>
              </a:xfrm>
              <a:prstGeom prst="rect">
                <a:avLst/>
              </a:prstGeom>
              <a:blipFill>
                <a:blip r:embed="rId12"/>
                <a:stretch>
                  <a:fillRect l="-1523"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Tree>
    <p:extLst>
      <p:ext uri="{BB962C8B-B14F-4D97-AF65-F5344CB8AC3E}">
        <p14:creationId xmlns:p14="http://schemas.microsoft.com/office/powerpoint/2010/main" val="179055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75</a:t>
            </a:fld>
            <a:endParaRPr kumimoji="0" lang="en-US" altLang="zh-TW" sz="1400">
              <a:solidFill>
                <a:schemeClr val="bg2"/>
              </a:solidFill>
            </a:endParaRPr>
          </a:p>
        </p:txBody>
      </p:sp>
      <p:sp>
        <p:nvSpPr>
          <p:cNvPr id="5" name="矩形 4"/>
          <p:cNvSpPr/>
          <p:nvPr/>
        </p:nvSpPr>
        <p:spPr>
          <a:xfrm>
            <a:off x="971550" y="3534841"/>
            <a:ext cx="7704138" cy="875432"/>
          </a:xfrm>
          <a:prstGeom prst="rect">
            <a:avLst/>
          </a:prstGeom>
        </p:spPr>
        <p:txBody>
          <a:bodyPr>
            <a:spAutoFit/>
          </a:bodyPr>
          <a:lstStyle/>
          <a:p>
            <a:pPr>
              <a:lnSpc>
                <a:spcPct val="110000"/>
              </a:lnSpc>
              <a:spcBef>
                <a:spcPts val="600"/>
              </a:spcBef>
              <a:buNone/>
              <a:defRPr/>
            </a:pPr>
            <a:r>
              <a:rPr lang="en-US" altLang="zh-TW" dirty="0">
                <a:solidFill>
                  <a:schemeClr val="tx1"/>
                </a:solidFill>
                <a:latin typeface="+mn-lt"/>
              </a:rPr>
              <a:t>Use the above equations and the fact that </a:t>
            </a:r>
            <a:r>
              <a:rPr lang="en-US" altLang="zh-TW" i="1" dirty="0">
                <a:solidFill>
                  <a:schemeClr val="tx1"/>
                </a:solidFill>
                <a:latin typeface="+mn-lt"/>
              </a:rPr>
              <a:t>x</a:t>
            </a:r>
            <a:r>
              <a:rPr lang="en-US" altLang="zh-TW" baseline="-25000" dirty="0">
                <a:solidFill>
                  <a:schemeClr val="tx1"/>
                </a:solidFill>
                <a:latin typeface="+mn-lt"/>
              </a:rPr>
              <a:t>1</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2</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3</a:t>
            </a:r>
            <a:r>
              <a:rPr lang="en-US" altLang="zh-TW" dirty="0">
                <a:solidFill>
                  <a:schemeClr val="tx1"/>
                </a:solidFill>
                <a:latin typeface="+mn-lt"/>
              </a:rPr>
              <a:t> = 1 to write the system of linear equations below</a:t>
            </a:r>
            <a:endParaRPr lang="zh-TW" altLang="en-US" dirty="0">
              <a:solidFill>
                <a:schemeClr val="tx1"/>
              </a:solidFill>
              <a:latin typeface="+mn-lt"/>
            </a:endParaRPr>
          </a:p>
        </p:txBody>
      </p:sp>
      <p:graphicFrame>
        <p:nvGraphicFramePr>
          <p:cNvPr id="6" name="物件 15"/>
          <p:cNvGraphicFramePr>
            <a:graphicFrameLocks noChangeAspect="1"/>
          </p:cNvGraphicFramePr>
          <p:nvPr>
            <p:extLst>
              <p:ext uri="{D42A27DB-BD31-4B8C-83A1-F6EECF244321}">
                <p14:modId xmlns:p14="http://schemas.microsoft.com/office/powerpoint/2010/main" val="710063974"/>
              </p:ext>
            </p:extLst>
          </p:nvPr>
        </p:nvGraphicFramePr>
        <p:xfrm>
          <a:off x="1547664" y="4509120"/>
          <a:ext cx="3295650" cy="1636712"/>
        </p:xfrm>
        <a:graphic>
          <a:graphicData uri="http://schemas.openxmlformats.org/presentationml/2006/ole">
            <mc:AlternateContent xmlns:mc="http://schemas.openxmlformats.org/markup-compatibility/2006">
              <mc:Choice xmlns:v="urn:schemas-microsoft-com:vml" Requires="v">
                <p:oleObj spid="_x0000_s168038" name="方程式" r:id="rId3" imgW="1841500" imgH="914400" progId="Equation.3">
                  <p:embed/>
                </p:oleObj>
              </mc:Choice>
              <mc:Fallback>
                <p:oleObj name="方程式" r:id="rId3" imgW="1841500" imgH="914400" progId="Equation.3">
                  <p:embed/>
                  <p:pic>
                    <p:nvPicPr>
                      <p:cNvPr id="86022" name="物件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509120"/>
                        <a:ext cx="329565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8"/>
          <p:cNvGraphicFramePr>
            <a:graphicFrameLocks noChangeAspect="1"/>
          </p:cNvGraphicFramePr>
          <p:nvPr>
            <p:extLst>
              <p:ext uri="{D42A27DB-BD31-4B8C-83A1-F6EECF244321}">
                <p14:modId xmlns:p14="http://schemas.microsoft.com/office/powerpoint/2010/main" val="3167394116"/>
              </p:ext>
            </p:extLst>
          </p:nvPr>
        </p:nvGraphicFramePr>
        <p:xfrm>
          <a:off x="5167172" y="4552442"/>
          <a:ext cx="3051867" cy="1468846"/>
        </p:xfrm>
        <a:graphic>
          <a:graphicData uri="http://schemas.openxmlformats.org/presentationml/2006/ole">
            <mc:AlternateContent xmlns:mc="http://schemas.openxmlformats.org/markup-compatibility/2006">
              <mc:Choice xmlns:v="urn:schemas-microsoft-com:vml" Requires="v">
                <p:oleObj spid="_x0000_s168039" name="方程式" r:id="rId5" imgW="1485720" imgH="711000" progId="Equation.3">
                  <p:embed/>
                </p:oleObj>
              </mc:Choice>
              <mc:Fallback>
                <p:oleObj name="方程式" r:id="rId5" imgW="1485720" imgH="711000" progId="Equation.3">
                  <p:embed/>
                  <p:pic>
                    <p:nvPicPr>
                      <p:cNvPr id="8" name="物件 8"/>
                      <p:cNvPicPr>
                        <a:picLocks noChangeAspect="1" noChangeArrowheads="1"/>
                      </p:cNvPicPr>
                      <p:nvPr/>
                    </p:nvPicPr>
                    <p:blipFill>
                      <a:blip r:embed="rId6"/>
                      <a:srcRect/>
                      <a:stretch>
                        <a:fillRect/>
                      </a:stretch>
                    </p:blipFill>
                    <p:spPr bwMode="auto">
                      <a:xfrm>
                        <a:off x="5167172" y="4552442"/>
                        <a:ext cx="3051867" cy="1468846"/>
                      </a:xfrm>
                      <a:prstGeom prst="rect">
                        <a:avLst/>
                      </a:prstGeom>
                      <a:noFill/>
                      <a:ln>
                        <a:noFill/>
                      </a:ln>
                    </p:spPr>
                  </p:pic>
                </p:oleObj>
              </mc:Fallback>
            </mc:AlternateContent>
          </a:graphicData>
        </a:graphic>
      </p:graphicFrame>
      <p:sp>
        <p:nvSpPr>
          <p:cNvPr id="8" name="矩形 7"/>
          <p:cNvSpPr/>
          <p:nvPr/>
        </p:nvSpPr>
        <p:spPr>
          <a:xfrm>
            <a:off x="971550" y="6351414"/>
            <a:ext cx="1044947" cy="461962"/>
          </a:xfrm>
          <a:prstGeom prst="rect">
            <a:avLst/>
          </a:prstGeom>
        </p:spPr>
        <p:txBody>
          <a:bodyPr wrap="square">
            <a:spAutoFit/>
          </a:bodyPr>
          <a:lstStyle/>
          <a:p>
            <a:pPr>
              <a:buNone/>
              <a:defRPr/>
            </a:pPr>
            <a:r>
              <a:rPr lang="en-US" altLang="zh-TW" dirty="0">
                <a:solidFill>
                  <a:srgbClr val="FF0000"/>
                </a:solidFill>
                <a:latin typeface="+mj-lt"/>
              </a:rPr>
              <a:t>Check:               </a:t>
            </a:r>
            <a:endParaRPr lang="zh-TW" altLang="en-US" dirty="0">
              <a:solidFill>
                <a:schemeClr val="tx1"/>
              </a:solidFill>
              <a:latin typeface="+mj-lt"/>
            </a:endParaRPr>
          </a:p>
        </p:txBody>
      </p:sp>
      <p:graphicFrame>
        <p:nvGraphicFramePr>
          <p:cNvPr id="10" name="物件 8"/>
          <p:cNvGraphicFramePr>
            <a:graphicFrameLocks noChangeAspect="1"/>
          </p:cNvGraphicFramePr>
          <p:nvPr>
            <p:extLst>
              <p:ext uri="{D42A27DB-BD31-4B8C-83A1-F6EECF244321}">
                <p14:modId xmlns:p14="http://schemas.microsoft.com/office/powerpoint/2010/main" val="736394104"/>
              </p:ext>
            </p:extLst>
          </p:nvPr>
        </p:nvGraphicFramePr>
        <p:xfrm>
          <a:off x="2026639" y="6396657"/>
          <a:ext cx="1065213" cy="371475"/>
        </p:xfrm>
        <a:graphic>
          <a:graphicData uri="http://schemas.openxmlformats.org/presentationml/2006/ole">
            <mc:AlternateContent xmlns:mc="http://schemas.openxmlformats.org/markup-compatibility/2006">
              <mc:Choice xmlns:v="urn:schemas-microsoft-com:vml" Requires="v">
                <p:oleObj spid="_x0000_s168040" name="方程式" r:id="rId7" imgW="545863" imgH="190417" progId="Equation.3">
                  <p:embed/>
                </p:oleObj>
              </mc:Choice>
              <mc:Fallback>
                <p:oleObj name="方程式" r:id="rId7" imgW="545863" imgH="190417" progId="Equation.3">
                  <p:embed/>
                  <p:pic>
                    <p:nvPicPr>
                      <p:cNvPr id="87049" name="物件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6639" y="6396657"/>
                        <a:ext cx="1065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文字方塊 1"/>
              <p:cNvSpPr txBox="1"/>
              <p:nvPr/>
            </p:nvSpPr>
            <p:spPr>
              <a:xfrm>
                <a:off x="971600" y="832588"/>
                <a:ext cx="4320480" cy="1080552"/>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rPr>
                        <m:t>⇒</m:t>
                      </m:r>
                      <m:m>
                        <m:mPr>
                          <m:mcs>
                            <m:mc>
                              <m:mcPr>
                                <m:count m:val="1"/>
                                <m:mcJc m:val="center"/>
                              </m:mcPr>
                            </m:mc>
                          </m:mcs>
                          <m:ctrlPr>
                            <a:rPr lang="en-US" altLang="zh-TW" i="1" smtClean="0">
                              <a:solidFill>
                                <a:schemeClr val="tx1"/>
                              </a:solidFill>
                              <a:latin typeface="Cambria Math" panose="02040503050406030204" pitchFamily="18" charset="0"/>
                            </a:rPr>
                          </m:ctrlPr>
                        </m:mPr>
                        <m:mr>
                          <m:e>
                            <m:r>
                              <m:rPr>
                                <m:brk m:alnAt="7"/>
                              </m:rPr>
                              <a:rPr lang="en-US" altLang="zh-TW" b="0" i="1" smtClean="0">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.70</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1</m:t>
                                </m:r>
                              </m:sub>
                            </m:sSub>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0.15</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2</m:t>
                                </m:r>
                              </m:sub>
                            </m:sSub>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0.15</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3</m:t>
                                </m:r>
                              </m:sub>
                            </m:sSub>
                            <m:r>
                              <m:rPr>
                                <m:brk m:alnAt="7"/>
                              </m:rPr>
                              <a:rPr lang="en-US" altLang="zh-TW" b="0" i="1" smtClean="0">
                                <a:solidFill>
                                  <a:schemeClr val="tx1"/>
                                </a:solidFill>
                                <a:latin typeface="Cambria Math" panose="02040503050406030204" pitchFamily="18" charset="0"/>
                              </a:rPr>
                              <m:t>=</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1</m:t>
                                </m:r>
                              </m:sub>
                            </m:sSub>
                          </m:e>
                        </m:mr>
                        <m:mr>
                          <m:e>
                            <m:r>
                              <m:rPr>
                                <m:brk m:alnAt="7"/>
                              </m:rPr>
                              <a:rPr lang="en-US" altLang="zh-TW" i="1">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2</m:t>
                            </m:r>
                            <m:r>
                              <a:rPr lang="en-US" altLang="zh-TW" i="1">
                                <a:solidFill>
                                  <a:schemeClr val="tx1"/>
                                </a:solidFill>
                                <a:latin typeface="Cambria Math" panose="02040503050406030204" pitchFamily="18" charset="0"/>
                              </a:rPr>
                              <m:t>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1</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80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2</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0.15</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3</m:t>
                                </m:r>
                              </m:sub>
                            </m:sSub>
                            <m:r>
                              <m:rPr>
                                <m:brk m:alnAt="7"/>
                              </m:rP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a:rPr lang="en-US" altLang="zh-TW" b="0" i="1" smtClean="0">
                                    <a:solidFill>
                                      <a:schemeClr val="tx1"/>
                                    </a:solidFill>
                                    <a:latin typeface="Cambria Math" panose="02040503050406030204" pitchFamily="18" charset="0"/>
                                  </a:rPr>
                                  <m:t>2</m:t>
                                </m:r>
                              </m:sub>
                            </m:sSub>
                          </m:e>
                        </m:mr>
                        <m:mr>
                          <m:e>
                            <m:r>
                              <m:rPr>
                                <m:brk m:alnAt="7"/>
                              </m:rPr>
                              <a:rPr lang="en-US" altLang="zh-TW" i="1">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1</m:t>
                            </m:r>
                            <m:r>
                              <a:rPr lang="en-US" altLang="zh-TW" i="1">
                                <a:solidFill>
                                  <a:schemeClr val="tx1"/>
                                </a:solidFill>
                                <a:latin typeface="Cambria Math" panose="02040503050406030204" pitchFamily="18" charset="0"/>
                              </a:rPr>
                              <m:t>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1</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5</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2</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70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3</m:t>
                                </m:r>
                              </m:sub>
                            </m:sSub>
                            <m:r>
                              <m:rPr>
                                <m:brk m:alnAt="7"/>
                              </m:rPr>
                              <a:rPr lang="en-US" altLang="zh-TW" i="1">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a:rPr lang="en-US" altLang="zh-TW" b="0" i="1" smtClean="0">
                                    <a:solidFill>
                                      <a:schemeClr val="tx1"/>
                                    </a:solidFill>
                                    <a:latin typeface="Cambria Math" panose="02040503050406030204" pitchFamily="18" charset="0"/>
                                  </a:rPr>
                                  <m:t>3</m:t>
                                </m:r>
                              </m:sub>
                            </m:sSub>
                          </m:e>
                        </m:mr>
                      </m:m>
                    </m:oMath>
                  </m:oMathPara>
                </a14:m>
                <a:endParaRPr lang="zh-TW" altLang="en-US" dirty="0">
                  <a:solidFill>
                    <a:schemeClr val="tx1"/>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971600" y="832588"/>
                <a:ext cx="4320480" cy="1080552"/>
              </a:xfrm>
              <a:prstGeom prst="rect">
                <a:avLst/>
              </a:prstGeom>
              <a:blipFill>
                <a:blip r:embed="rId9"/>
                <a:stretch>
                  <a:fillRect r="-5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993460" y="2237178"/>
                <a:ext cx="4320480" cy="1080552"/>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rPr>
                        <m:t>⇒</m:t>
                      </m:r>
                      <m:m>
                        <m:mPr>
                          <m:mcs>
                            <m:mc>
                              <m:mcPr>
                                <m:count m:val="1"/>
                                <m:mcJc m:val="center"/>
                              </m:mcPr>
                            </m:mc>
                          </m:mcs>
                          <m:ctrlPr>
                            <a:rPr lang="en-US" altLang="zh-TW" i="1" smtClean="0">
                              <a:solidFill>
                                <a:schemeClr val="tx1"/>
                              </a:solidFill>
                              <a:latin typeface="Cambria Math" panose="02040503050406030204" pitchFamily="18" charset="0"/>
                            </a:rPr>
                          </m:ctrlPr>
                        </m:mPr>
                        <m:mr>
                          <m:e>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0.3</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1</m:t>
                                </m:r>
                              </m:sub>
                            </m:sSub>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0.15</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2</m:t>
                                </m:r>
                              </m:sub>
                            </m:sSub>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0.15</m:t>
                            </m:r>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3</m:t>
                                </m:r>
                              </m:sub>
                            </m:sSub>
                            <m:r>
                              <m:rPr>
                                <m:brk m:alnAt="7"/>
                              </m:rP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0</m:t>
                            </m:r>
                          </m:e>
                        </m:mr>
                        <m:mr>
                          <m:e>
                            <m:r>
                              <m:rPr>
                                <m:brk m:alnAt="7"/>
                              </m:rPr>
                              <a:rPr lang="en-US" altLang="zh-TW" i="1">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2</m:t>
                            </m:r>
                            <m:r>
                              <a:rPr lang="en-US" altLang="zh-TW" i="1">
                                <a:solidFill>
                                  <a:schemeClr val="tx1"/>
                                </a:solidFill>
                                <a:latin typeface="Cambria Math" panose="02040503050406030204" pitchFamily="18" charset="0"/>
                              </a:rPr>
                              <m:t>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1</m:t>
                                </m:r>
                              </m:sub>
                            </m:sSub>
                            <m:r>
                              <a:rPr lang="en-US" altLang="zh-TW" b="0" i="1" smtClean="0">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20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2</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0.15</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3</m:t>
                                </m:r>
                              </m:sub>
                            </m:sSub>
                            <m:r>
                              <m:rPr>
                                <m:brk m:alnAt="7"/>
                              </m:rPr>
                              <a:rPr lang="en-US" altLang="zh-TW" i="1">
                                <a:solidFill>
                                  <a:schemeClr val="tx1"/>
                                </a:solidFill>
                                <a:latin typeface="Cambria Math" panose="02040503050406030204" pitchFamily="18" charset="0"/>
                              </a:rPr>
                              <m:t>=</m:t>
                            </m:r>
                            <m:r>
                              <a:rPr lang="en-US" altLang="zh-TW" i="1" smtClean="0">
                                <a:solidFill>
                                  <a:schemeClr val="tx1"/>
                                </a:solidFill>
                                <a:latin typeface="Cambria Math" panose="02040503050406030204" pitchFamily="18" charset="0"/>
                              </a:rPr>
                              <m:t>0</m:t>
                            </m:r>
                          </m:e>
                        </m:mr>
                        <m:mr>
                          <m:e>
                            <m:r>
                              <m:rPr>
                                <m:brk m:alnAt="7"/>
                              </m:rPr>
                              <a:rPr lang="en-US" altLang="zh-TW" i="1">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1</m:t>
                            </m:r>
                            <m:r>
                              <a:rPr lang="en-US" altLang="zh-TW" i="1">
                                <a:solidFill>
                                  <a:schemeClr val="tx1"/>
                                </a:solidFill>
                                <a:latin typeface="Cambria Math" panose="02040503050406030204" pitchFamily="18" charset="0"/>
                              </a:rPr>
                              <m:t>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1</m:t>
                                </m:r>
                              </m:sub>
                            </m:sSub>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0</m:t>
                            </m:r>
                            <m:r>
                              <a:rPr lang="en-US" altLang="zh-TW" i="1">
                                <a:solidFill>
                                  <a:schemeClr val="tx1"/>
                                </a:solidFill>
                                <a:latin typeface="Cambria Math" panose="02040503050406030204" pitchFamily="18" charset="0"/>
                              </a:rPr>
                              <m:t>5</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2</m:t>
                                </m:r>
                              </m:sub>
                            </m:sSub>
                            <m:r>
                              <a:rPr lang="en-US" altLang="zh-TW" b="0" i="1" smtClean="0">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0.</m:t>
                            </m:r>
                            <m:r>
                              <a:rPr lang="en-US" altLang="zh-TW" b="0" i="1" smtClean="0">
                                <a:solidFill>
                                  <a:schemeClr val="tx1"/>
                                </a:solidFill>
                                <a:latin typeface="Cambria Math" panose="02040503050406030204" pitchFamily="18" charset="0"/>
                              </a:rPr>
                              <m:t>30</m:t>
                            </m:r>
                            <m:sSub>
                              <m:sSubPr>
                                <m:ctrlPr>
                                  <a:rPr lang="en-US" altLang="zh-TW" i="1">
                                    <a:solidFill>
                                      <a:schemeClr val="tx1"/>
                                    </a:solidFill>
                                    <a:latin typeface="Cambria Math" panose="02040503050406030204" pitchFamily="18" charset="0"/>
                                  </a:rPr>
                                </m:ctrlPr>
                              </m:sSubPr>
                              <m:e>
                                <m:r>
                                  <m:rPr>
                                    <m:brk m:alnAt="7"/>
                                  </m:rPr>
                                  <a:rPr lang="en-US" altLang="zh-TW" i="1">
                                    <a:solidFill>
                                      <a:schemeClr val="tx1"/>
                                    </a:solidFill>
                                    <a:latin typeface="Cambria Math" panose="02040503050406030204" pitchFamily="18" charset="0"/>
                                  </a:rPr>
                                  <m:t>𝑥</m:t>
                                </m:r>
                              </m:e>
                              <m:sub>
                                <m:r>
                                  <m:rPr>
                                    <m:brk m:alnAt="7"/>
                                  </m:rPr>
                                  <a:rPr lang="en-US" altLang="zh-TW" i="1">
                                    <a:solidFill>
                                      <a:schemeClr val="tx1"/>
                                    </a:solidFill>
                                    <a:latin typeface="Cambria Math" panose="02040503050406030204" pitchFamily="18" charset="0"/>
                                  </a:rPr>
                                  <m:t>3</m:t>
                                </m:r>
                              </m:sub>
                            </m:sSub>
                            <m:r>
                              <m:rPr>
                                <m:brk m:alnAt="7"/>
                              </m:rPr>
                              <a:rPr lang="en-US" altLang="zh-TW" i="1">
                                <a:solidFill>
                                  <a:schemeClr val="tx1"/>
                                </a:solidFill>
                                <a:latin typeface="Cambria Math" panose="02040503050406030204" pitchFamily="18" charset="0"/>
                              </a:rPr>
                              <m:t>=</m:t>
                            </m:r>
                            <m:r>
                              <a:rPr lang="en-US" altLang="zh-TW" i="1" smtClean="0">
                                <a:solidFill>
                                  <a:schemeClr val="tx1"/>
                                </a:solidFill>
                                <a:latin typeface="Cambria Math" panose="02040503050406030204" pitchFamily="18" charset="0"/>
                              </a:rPr>
                              <m:t>0</m:t>
                            </m:r>
                          </m:e>
                        </m:mr>
                      </m:m>
                    </m:oMath>
                  </m:oMathPara>
                </a14:m>
                <a:endParaRPr lang="zh-TW" altLang="en-US" dirty="0">
                  <a:solidFill>
                    <a:schemeClr val="tx1"/>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993460" y="2237178"/>
                <a:ext cx="4320480" cy="1080552"/>
              </a:xfrm>
              <a:prstGeom prst="rect">
                <a:avLst/>
              </a:prstGeom>
              <a:blipFill>
                <a:blip r:embed="rId10"/>
                <a:stretch>
                  <a:fillRect/>
                </a:stretch>
              </a:blipFill>
            </p:spPr>
            <p:txBody>
              <a:bodyPr/>
              <a:lstStyle/>
              <a:p>
                <a:r>
                  <a:rPr lang="zh-TW" altLang="en-US">
                    <a:noFill/>
                  </a:rPr>
                  <a:t> </a:t>
                </a:r>
              </a:p>
            </p:txBody>
          </p:sp>
        </mc:Fallback>
      </mc:AlternateContent>
      <p:sp>
        <p:nvSpPr>
          <p:cNvPr id="9" name="文字方塊 8"/>
          <p:cNvSpPr txBox="1"/>
          <p:nvPr/>
        </p:nvSpPr>
        <p:spPr>
          <a:xfrm>
            <a:off x="5508105" y="2060848"/>
            <a:ext cx="504056" cy="461665"/>
          </a:xfrm>
          <a:prstGeom prst="rect">
            <a:avLst/>
          </a:prstGeom>
          <a:noFill/>
        </p:spPr>
        <p:txBody>
          <a:bodyPr wrap="square" rtlCol="0">
            <a:spAutoFit/>
          </a:bodyPr>
          <a:lstStyle/>
          <a:p>
            <a:pPr>
              <a:buNone/>
            </a:pPr>
            <a:r>
              <a:rPr lang="en-US" altLang="zh-TW" dirty="0">
                <a:solidFill>
                  <a:schemeClr val="tx1"/>
                </a:solidFill>
              </a:rPr>
              <a:t>or</a:t>
            </a:r>
            <a:endParaRPr lang="zh-TW" altLang="en-US" dirty="0">
              <a:solidFill>
                <a:schemeClr val="tx1"/>
              </a:solidFill>
            </a:endParaRPr>
          </a:p>
        </p:txBody>
      </p:sp>
      <mc:AlternateContent xmlns:mc="http://schemas.openxmlformats.org/markup-compatibility/2006" xmlns:a14="http://schemas.microsoft.com/office/drawing/2010/main">
        <mc:Choice Requires="a14">
          <p:sp>
            <p:nvSpPr>
              <p:cNvPr id="13" name="文字方塊 12"/>
              <p:cNvSpPr txBox="1"/>
              <p:nvPr/>
            </p:nvSpPr>
            <p:spPr>
              <a:xfrm>
                <a:off x="6075851" y="1031126"/>
                <a:ext cx="2168557" cy="2215991"/>
              </a:xfrm>
              <a:prstGeom prst="rect">
                <a:avLst/>
              </a:prstGeom>
              <a:noFill/>
            </p:spPr>
            <p:txBody>
              <a:bodyPr wrap="square" lIns="0" tIns="0" rIns="0" bIns="0" rtlCol="0">
                <a:spAutoFit/>
              </a:bodyPr>
              <a:lstStyle/>
              <a:p>
                <a:pPr>
                  <a:lnSpc>
                    <a:spcPct val="150000"/>
                  </a:lnSpc>
                  <a:buNone/>
                </a:pPr>
                <a14:m>
                  <m:oMathPara xmlns:m="http://schemas.openxmlformats.org/officeDocument/2006/math">
                    <m:oMathParaPr>
                      <m:jc m:val="centerGroup"/>
                    </m:oMathParaPr>
                    <m:oMath xmlns:m="http://schemas.openxmlformats.org/officeDocument/2006/math">
                      <m:r>
                        <a:rPr lang="en-US" altLang="zh-TW" b="0" i="1" smtClean="0">
                          <a:solidFill>
                            <a:schemeClr val="tx1"/>
                          </a:solidFill>
                          <a:latin typeface="Cambria Math" panose="02040503050406030204" pitchFamily="18" charset="0"/>
                        </a:rPr>
                        <m:t>𝑃</m:t>
                      </m:r>
                      <m:acc>
                        <m:accPr>
                          <m:chr m:val="̅"/>
                          <m:ctrlPr>
                            <a:rPr lang="en-US" altLang="zh-TW" b="0" i="1" smtClean="0">
                              <a:solidFill>
                                <a:schemeClr val="tx1"/>
                              </a:solidFill>
                              <a:latin typeface="Cambria Math" panose="02040503050406030204" pitchFamily="18" charset="0"/>
                            </a:rPr>
                          </m:ctrlPr>
                        </m:accPr>
                        <m:e>
                          <m:r>
                            <a:rPr lang="en-US" altLang="zh-TW" b="0" i="1" smtClean="0">
                              <a:solidFill>
                                <a:schemeClr val="tx1"/>
                              </a:solidFill>
                              <a:latin typeface="Cambria Math" panose="02040503050406030204" pitchFamily="18" charset="0"/>
                            </a:rPr>
                            <m:t>𝑋</m:t>
                          </m:r>
                        </m:e>
                      </m:acc>
                      <m:r>
                        <a:rPr lang="en-US" altLang="zh-TW" b="0" i="1" smtClean="0">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oMath>
                  </m:oMathPara>
                </a14:m>
                <a:endParaRPr lang="en-US" altLang="zh-TW" dirty="0">
                  <a:solidFill>
                    <a:schemeClr val="tx1"/>
                  </a:solidFill>
                </a:endParaRPr>
              </a:p>
              <a:p>
                <a:pPr>
                  <a:lnSpc>
                    <a:spcPct val="150000"/>
                  </a:lnSpc>
                  <a:buNone/>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𝑃</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r>
                        <a:rPr lang="en-US" altLang="zh-TW" b="0" i="1" smtClean="0">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r>
                        <a:rPr lang="en-US" altLang="zh-TW" b="0"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𝟎</m:t>
                      </m:r>
                    </m:oMath>
                  </m:oMathPara>
                </a14:m>
                <a:endParaRPr lang="en-US" altLang="zh-TW" b="1" dirty="0">
                  <a:solidFill>
                    <a:schemeClr val="tx1"/>
                  </a:solidFill>
                </a:endParaRPr>
              </a:p>
              <a:p>
                <a:pPr>
                  <a:lnSpc>
                    <a:spcPct val="150000"/>
                  </a:lnSpc>
                  <a:buNone/>
                </a:pPr>
                <a14:m>
                  <m:oMathPara xmlns:m="http://schemas.openxmlformats.org/officeDocument/2006/math">
                    <m:oMathParaPr>
                      <m:jc m:val="centerGroup"/>
                    </m:oMathParaPr>
                    <m:oMath xmlns:m="http://schemas.openxmlformats.org/officeDocument/2006/math">
                      <m:r>
                        <a:rPr lang="zh-TW" altLang="en-US"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𝑃</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𝐼</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r>
                        <a:rPr lang="en-US" altLang="zh-TW"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𝟎</m:t>
                      </m:r>
                    </m:oMath>
                  </m:oMathPara>
                </a14:m>
                <a:endParaRPr lang="en-US" altLang="zh-TW" b="1" dirty="0">
                  <a:solidFill>
                    <a:schemeClr val="tx1"/>
                  </a:solidFill>
                </a:endParaRPr>
              </a:p>
              <a:p>
                <a:pPr>
                  <a:lnSpc>
                    <a:spcPct val="150000"/>
                  </a:lnSpc>
                  <a:buNone/>
                </a:pPr>
                <a14:m>
                  <m:oMathPara xmlns:m="http://schemas.openxmlformats.org/officeDocument/2006/math">
                    <m:oMathParaPr>
                      <m:jc m:val="centerGroup"/>
                    </m:oMathParaPr>
                    <m:oMath xmlns:m="http://schemas.openxmlformats.org/officeDocument/2006/math">
                      <m:r>
                        <a:rPr lang="zh-TW" altLang="en-US" i="1">
                          <a:solidFill>
                            <a:schemeClr val="tx1"/>
                          </a:solidFill>
                          <a:latin typeface="Cambria Math" panose="02040503050406030204" pitchFamily="18" charset="0"/>
                        </a:rPr>
                        <m:t>⇒</m:t>
                      </m:r>
                      <m:d>
                        <m:dPr>
                          <m:ctrlPr>
                            <a:rPr lang="en-US" altLang="zh-TW" b="0" i="1" smtClean="0">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𝑃</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𝐼</m:t>
                          </m:r>
                        </m:e>
                      </m:d>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𝑋</m:t>
                          </m:r>
                        </m:e>
                      </m:acc>
                      <m:r>
                        <a:rPr lang="en-US" altLang="zh-TW"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𝟎</m:t>
                      </m:r>
                    </m:oMath>
                  </m:oMathPara>
                </a14:m>
                <a:endParaRPr lang="zh-TW" altLang="en-US" b="1" dirty="0">
                  <a:solidFill>
                    <a:schemeClr val="tx1"/>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6075851" y="1031126"/>
                <a:ext cx="2168557" cy="2215991"/>
              </a:xfrm>
              <a:prstGeom prst="rect">
                <a:avLst/>
              </a:prstGeom>
              <a:blipFill>
                <a:blip r:embed="rId11"/>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09019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76</a:t>
            </a:fld>
            <a:endParaRPr kumimoji="0" lang="en-US" altLang="zh-TW" sz="1400">
              <a:solidFill>
                <a:schemeClr val="bg2"/>
              </a:solidFill>
            </a:endParaRPr>
          </a:p>
        </p:txBody>
      </p:sp>
      <p:sp>
        <p:nvSpPr>
          <p:cNvPr id="3" name="Rectangle 4"/>
          <p:cNvSpPr txBox="1">
            <a:spLocks noChangeArrowheads="1"/>
          </p:cNvSpPr>
          <p:nvPr/>
        </p:nvSpPr>
        <p:spPr bwMode="auto">
          <a:xfrm>
            <a:off x="395288" y="828576"/>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lnSpc>
                <a:spcPct val="110000"/>
              </a:lnSpc>
              <a:spcBef>
                <a:spcPts val="600"/>
              </a:spcBef>
            </a:pPr>
            <a:r>
              <a:rPr lang="en-US" altLang="zh-TW" dirty="0">
                <a:ea typeface="新細明體" panose="02020500000000000000" pitchFamily="18" charset="-120"/>
              </a:rPr>
              <a:t>Absorbing </a:t>
            </a:r>
            <a:r>
              <a:rPr lang="en-US" altLang="zh-TW" dirty="0">
                <a:solidFill>
                  <a:srgbClr val="FF0000"/>
                </a:solidFill>
                <a:ea typeface="新細明體" panose="02020500000000000000" pitchFamily="18" charset="-120"/>
              </a:rPr>
              <a:t>state (</a:t>
            </a:r>
            <a:r>
              <a:rPr lang="zh-TW" altLang="en-US" kern="0" dirty="0">
                <a:solidFill>
                  <a:srgbClr val="FF0000"/>
                </a:solidFill>
              </a:rPr>
              <a:t>吸收狀態</a:t>
            </a:r>
            <a:r>
              <a:rPr lang="en-US" altLang="zh-TW" kern="0" dirty="0">
                <a:solidFill>
                  <a:srgbClr val="FF0000"/>
                </a:solidFill>
              </a:rPr>
              <a:t>)</a:t>
            </a:r>
            <a:r>
              <a:rPr lang="en-US" altLang="zh-TW" dirty="0">
                <a:solidFill>
                  <a:srgbClr val="FF0000"/>
                </a:solidFill>
                <a:ea typeface="新細明體" panose="02020500000000000000" pitchFamily="18" charset="-120"/>
              </a:rPr>
              <a:t>:</a:t>
            </a:r>
          </a:p>
        </p:txBody>
      </p:sp>
      <p:sp>
        <p:nvSpPr>
          <p:cNvPr id="4" name="Rectangle 22"/>
          <p:cNvSpPr>
            <a:spLocks noChangeArrowheads="1"/>
          </p:cNvSpPr>
          <p:nvPr/>
        </p:nvSpPr>
        <p:spPr bwMode="auto">
          <a:xfrm>
            <a:off x="617538" y="4414166"/>
            <a:ext cx="83327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lgn="just">
              <a:lnSpc>
                <a:spcPct val="110000"/>
              </a:lnSpc>
              <a:spcBef>
                <a:spcPts val="600"/>
              </a:spcBef>
              <a:buFont typeface="Wingdings" panose="05000000000000000000" pitchFamily="2" charset="2"/>
              <a:buNone/>
            </a:pPr>
            <a:r>
              <a:rPr lang="en-US" altLang="zh-TW" dirty="0">
                <a:solidFill>
                  <a:schemeClr val="tx1"/>
                </a:solidFill>
              </a:rPr>
              <a:t>1. The Markov chain has at least one absorbing state </a:t>
            </a:r>
            <a:endParaRPr lang="en-US" altLang="zh-TW" i="1" dirty="0">
              <a:solidFill>
                <a:schemeClr val="tx1"/>
              </a:solidFill>
            </a:endParaRPr>
          </a:p>
        </p:txBody>
      </p:sp>
      <p:sp>
        <p:nvSpPr>
          <p:cNvPr id="5" name="Rectangle 22"/>
          <p:cNvSpPr>
            <a:spLocks noChangeArrowheads="1"/>
          </p:cNvSpPr>
          <p:nvPr/>
        </p:nvSpPr>
        <p:spPr bwMode="auto">
          <a:xfrm>
            <a:off x="611189" y="4941465"/>
            <a:ext cx="8339136" cy="16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marL="266700" indent="-266700">
              <a:lnSpc>
                <a:spcPct val="110000"/>
              </a:lnSpc>
              <a:spcBef>
                <a:spcPts val="0"/>
              </a:spcBef>
              <a:buFont typeface="Wingdings" panose="05000000000000000000" pitchFamily="2" charset="2"/>
              <a:buNone/>
            </a:pPr>
            <a:r>
              <a:rPr lang="en-US" altLang="zh-TW" dirty="0">
                <a:solidFill>
                  <a:schemeClr val="tx1"/>
                </a:solidFill>
              </a:rPr>
              <a:t>2. It is possible for a member of the population to move from “any”</a:t>
            </a:r>
            <a:br>
              <a:rPr lang="en-US" altLang="zh-TW" dirty="0">
                <a:solidFill>
                  <a:schemeClr val="tx1"/>
                </a:solidFill>
              </a:rPr>
            </a:br>
            <a:r>
              <a:rPr lang="en-US" altLang="zh-TW" dirty="0" err="1">
                <a:solidFill>
                  <a:schemeClr val="tx1"/>
                </a:solidFill>
              </a:rPr>
              <a:t>nonabsorbing</a:t>
            </a:r>
            <a:r>
              <a:rPr lang="en-US" altLang="zh-TW" dirty="0">
                <a:solidFill>
                  <a:schemeClr val="tx1"/>
                </a:solidFill>
              </a:rPr>
              <a:t> state to an absorbing state in a finite number of   transitions (“</a:t>
            </a:r>
            <a:r>
              <a:rPr lang="zh-TW" altLang="en-US" dirty="0">
                <a:solidFill>
                  <a:schemeClr val="tx1"/>
                </a:solidFill>
              </a:rPr>
              <a:t>所有</a:t>
            </a:r>
            <a:r>
              <a:rPr lang="en-US" altLang="zh-TW" dirty="0">
                <a:solidFill>
                  <a:schemeClr val="tx1"/>
                </a:solidFill>
              </a:rPr>
              <a:t>”</a:t>
            </a:r>
            <a:r>
              <a:rPr lang="zh-TW" altLang="en-US" dirty="0">
                <a:solidFill>
                  <a:schemeClr val="tx1"/>
                </a:solidFill>
              </a:rPr>
              <a:t>非吸收狀態可在有限多次的轉移中到達某個吸收狀態</a:t>
            </a:r>
            <a:r>
              <a:rPr lang="en-US" altLang="zh-TW" dirty="0">
                <a:solidFill>
                  <a:schemeClr val="tx1"/>
                </a:solidFill>
              </a:rPr>
              <a:t>)</a:t>
            </a:r>
          </a:p>
        </p:txBody>
      </p:sp>
      <p:sp>
        <p:nvSpPr>
          <p:cNvPr id="6" name="Rectangle 22"/>
          <p:cNvSpPr>
            <a:spLocks noChangeArrowheads="1"/>
          </p:cNvSpPr>
          <p:nvPr/>
        </p:nvSpPr>
        <p:spPr bwMode="auto">
          <a:xfrm>
            <a:off x="611188" y="3838103"/>
            <a:ext cx="83391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lnSpc>
                <a:spcPct val="110000"/>
              </a:lnSpc>
              <a:spcBef>
                <a:spcPts val="600"/>
              </a:spcBef>
              <a:buFont typeface="Wingdings" panose="05000000000000000000" pitchFamily="2" charset="2"/>
              <a:buNone/>
            </a:pPr>
            <a:r>
              <a:rPr lang="en-US" altLang="zh-TW">
                <a:solidFill>
                  <a:schemeClr val="tx1"/>
                </a:solidFill>
              </a:rPr>
              <a:t>An </a:t>
            </a:r>
            <a:r>
              <a:rPr lang="en-US" altLang="zh-TW" b="1">
                <a:solidFill>
                  <a:schemeClr val="tx1"/>
                </a:solidFill>
              </a:rPr>
              <a:t>absorbing Markov chain </a:t>
            </a:r>
            <a:r>
              <a:rPr lang="en-US" altLang="zh-TW">
                <a:solidFill>
                  <a:schemeClr val="tx1"/>
                </a:solidFill>
              </a:rPr>
              <a:t>has the two properties listed below.</a:t>
            </a:r>
            <a:endParaRPr lang="en-US" altLang="zh-TW" b="1">
              <a:solidFill>
                <a:schemeClr val="tx1"/>
              </a:solidFill>
            </a:endParaRPr>
          </a:p>
        </p:txBody>
      </p:sp>
      <p:sp>
        <p:nvSpPr>
          <p:cNvPr id="7" name="Rectangle 4"/>
          <p:cNvSpPr txBox="1">
            <a:spLocks noChangeArrowheads="1"/>
          </p:cNvSpPr>
          <p:nvPr/>
        </p:nvSpPr>
        <p:spPr>
          <a:xfrm>
            <a:off x="547688" y="3398117"/>
            <a:ext cx="7924800" cy="584200"/>
          </a:xfrm>
          <a:prstGeom prst="rect">
            <a:avLst/>
          </a:prstGeom>
          <a:noFill/>
        </p:spPr>
        <p:txBody>
          <a:bodyPr/>
          <a:lstStyle/>
          <a:p>
            <a:pPr marL="196850" indent="-196850">
              <a:lnSpc>
                <a:spcPct val="110000"/>
              </a:lnSpc>
              <a:spcBef>
                <a:spcPts val="600"/>
              </a:spcBef>
              <a:buClr>
                <a:schemeClr val="tx1"/>
              </a:buClr>
              <a:buSzPct val="40000"/>
              <a:defRPr/>
            </a:pPr>
            <a:r>
              <a:rPr lang="en-US" altLang="zh-TW" kern="0" dirty="0">
                <a:latin typeface="+mn-lt"/>
                <a:ea typeface="+mn-ea"/>
              </a:rPr>
              <a:t>A</a:t>
            </a:r>
            <a:r>
              <a:rPr lang="en-US" altLang="zh-TW" dirty="0"/>
              <a:t>bsorbing Markov</a:t>
            </a:r>
            <a:r>
              <a:rPr lang="en-US" altLang="zh-TW" kern="0" dirty="0">
                <a:latin typeface="+mn-lt"/>
                <a:ea typeface="+mn-ea"/>
              </a:rPr>
              <a:t> cha</a:t>
            </a:r>
            <a:r>
              <a:rPr lang="en-US" altLang="zh-TW" kern="0" dirty="0">
                <a:solidFill>
                  <a:srgbClr val="FF0000"/>
                </a:solidFill>
                <a:latin typeface="+mn-lt"/>
                <a:ea typeface="+mn-ea"/>
              </a:rPr>
              <a:t>in (</a:t>
            </a:r>
            <a:r>
              <a:rPr lang="zh-TW" altLang="en-US" kern="0" dirty="0">
                <a:solidFill>
                  <a:srgbClr val="FF0000"/>
                </a:solidFill>
                <a:latin typeface="標楷體" panose="03000509000000000000" pitchFamily="65" charset="-120"/>
                <a:ea typeface="標楷體" panose="03000509000000000000" pitchFamily="65" charset="-120"/>
              </a:rPr>
              <a:t>吸收馬可夫鏈</a:t>
            </a:r>
            <a:r>
              <a:rPr lang="en-US" altLang="zh-TW" kern="0" dirty="0">
                <a:solidFill>
                  <a:srgbClr val="FF0000"/>
                </a:solidFill>
              </a:rPr>
              <a:t>)</a:t>
            </a:r>
            <a:r>
              <a:rPr lang="en-US" altLang="zh-TW" kern="0" dirty="0">
                <a:latin typeface="+mn-lt"/>
                <a:ea typeface="+mn-ea"/>
              </a:rPr>
              <a:t>:</a:t>
            </a:r>
          </a:p>
        </p:txBody>
      </p:sp>
      <p:sp>
        <p:nvSpPr>
          <p:cNvPr id="8" name="Rectangle 22"/>
          <p:cNvSpPr>
            <a:spLocks noChangeArrowheads="1"/>
          </p:cNvSpPr>
          <p:nvPr/>
        </p:nvSpPr>
        <p:spPr bwMode="auto">
          <a:xfrm>
            <a:off x="611188" y="1341760"/>
            <a:ext cx="83391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algn="just">
              <a:lnSpc>
                <a:spcPct val="110000"/>
              </a:lnSpc>
              <a:spcBef>
                <a:spcPts val="600"/>
              </a:spcBef>
              <a:buFont typeface="Wingdings" panose="05000000000000000000" pitchFamily="2" charset="2"/>
              <a:buNone/>
            </a:pPr>
            <a:r>
              <a:rPr lang="en-US" altLang="zh-TW" dirty="0">
                <a:solidFill>
                  <a:schemeClr val="tx1"/>
                </a:solidFill>
              </a:rPr>
              <a:t>Consider a Markov chain with </a:t>
            </a:r>
            <a:r>
              <a:rPr lang="en-US" altLang="zh-TW" i="1" dirty="0">
                <a:solidFill>
                  <a:schemeClr val="tx1"/>
                </a:solidFill>
              </a:rPr>
              <a:t>n </a:t>
            </a:r>
            <a:r>
              <a:rPr lang="en-US" altLang="zh-TW" dirty="0">
                <a:solidFill>
                  <a:schemeClr val="tx1"/>
                </a:solidFill>
              </a:rPr>
              <a:t>different states {</a:t>
            </a:r>
            <a:r>
              <a:rPr lang="en-US" altLang="zh-TW" i="1" dirty="0">
                <a:solidFill>
                  <a:schemeClr val="tx1"/>
                </a:solidFill>
              </a:rPr>
              <a:t>S</a:t>
            </a:r>
            <a:r>
              <a:rPr lang="en-US" altLang="zh-TW" baseline="-25000" dirty="0">
                <a:solidFill>
                  <a:schemeClr val="tx1"/>
                </a:solidFill>
              </a:rPr>
              <a:t>1</a:t>
            </a:r>
            <a:r>
              <a:rPr lang="en-US" altLang="zh-TW" dirty="0">
                <a:solidFill>
                  <a:schemeClr val="tx1"/>
                </a:solidFill>
              </a:rPr>
              <a:t>, </a:t>
            </a:r>
            <a:r>
              <a:rPr lang="en-US" altLang="zh-TW" i="1" dirty="0">
                <a:solidFill>
                  <a:schemeClr val="tx1"/>
                </a:solidFill>
              </a:rPr>
              <a:t>S</a:t>
            </a:r>
            <a:r>
              <a:rPr lang="en-US" altLang="zh-TW" baseline="-25000" dirty="0">
                <a:solidFill>
                  <a:schemeClr val="tx1"/>
                </a:solidFill>
              </a:rPr>
              <a:t>2</a:t>
            </a:r>
            <a:r>
              <a:rPr lang="en-US" altLang="zh-TW" dirty="0">
                <a:solidFill>
                  <a:schemeClr val="tx1"/>
                </a:solidFill>
              </a:rPr>
              <a:t>, . . . , </a:t>
            </a:r>
            <a:r>
              <a:rPr lang="en-US" altLang="zh-TW" i="1" dirty="0">
                <a:solidFill>
                  <a:schemeClr val="tx1"/>
                </a:solidFill>
              </a:rPr>
              <a:t>S</a:t>
            </a:r>
            <a:r>
              <a:rPr lang="en-US" altLang="zh-TW" i="1" baseline="-25000" dirty="0">
                <a:solidFill>
                  <a:schemeClr val="tx1"/>
                </a:solidFill>
              </a:rPr>
              <a:t>n</a:t>
            </a:r>
            <a:r>
              <a:rPr lang="en-US" altLang="zh-TW" dirty="0">
                <a:solidFill>
                  <a:schemeClr val="tx1"/>
                </a:solidFill>
              </a:rPr>
              <a:t>}.</a:t>
            </a:r>
            <a:r>
              <a:rPr lang="en-US" altLang="zh-TW" b="1" dirty="0">
                <a:solidFill>
                  <a:schemeClr val="tx1"/>
                </a:solidFill>
              </a:rPr>
              <a:t> </a:t>
            </a:r>
            <a:r>
              <a:rPr lang="en-US" altLang="zh-TW" dirty="0">
                <a:solidFill>
                  <a:schemeClr val="tx1"/>
                </a:solidFill>
              </a:rPr>
              <a:t>The </a:t>
            </a:r>
            <a:r>
              <a:rPr lang="en-US" altLang="zh-TW" i="1" dirty="0" err="1">
                <a:solidFill>
                  <a:schemeClr val="tx1"/>
                </a:solidFill>
              </a:rPr>
              <a:t>i-</a:t>
            </a:r>
            <a:r>
              <a:rPr lang="en-US" altLang="zh-TW" dirty="0" err="1">
                <a:solidFill>
                  <a:schemeClr val="tx1"/>
                </a:solidFill>
              </a:rPr>
              <a:t>th</a:t>
            </a:r>
            <a:r>
              <a:rPr lang="en-US" altLang="zh-TW" dirty="0">
                <a:solidFill>
                  <a:schemeClr val="tx1"/>
                </a:solidFill>
              </a:rPr>
              <a:t> state </a:t>
            </a:r>
            <a:r>
              <a:rPr lang="en-US" altLang="zh-TW" i="1" dirty="0">
                <a:solidFill>
                  <a:schemeClr val="tx1"/>
                </a:solidFill>
              </a:rPr>
              <a:t>S</a:t>
            </a:r>
            <a:r>
              <a:rPr lang="en-US" altLang="zh-TW" i="1" baseline="-25000" dirty="0">
                <a:solidFill>
                  <a:schemeClr val="tx1"/>
                </a:solidFill>
              </a:rPr>
              <a:t>i</a:t>
            </a:r>
            <a:r>
              <a:rPr lang="en-US" altLang="zh-TW" baseline="-25000" dirty="0">
                <a:solidFill>
                  <a:schemeClr val="tx1"/>
                </a:solidFill>
              </a:rPr>
              <a:t> </a:t>
            </a:r>
            <a:r>
              <a:rPr lang="en-US" altLang="zh-TW" dirty="0">
                <a:solidFill>
                  <a:schemeClr val="tx1"/>
                </a:solidFill>
              </a:rPr>
              <a:t>is an </a:t>
            </a:r>
            <a:r>
              <a:rPr lang="en-US" altLang="zh-TW" b="1" dirty="0">
                <a:solidFill>
                  <a:schemeClr val="tx1"/>
                </a:solidFill>
              </a:rPr>
              <a:t>absorbing state </a:t>
            </a:r>
            <a:r>
              <a:rPr lang="en-US" altLang="zh-TW" dirty="0">
                <a:solidFill>
                  <a:schemeClr val="tx1"/>
                </a:solidFill>
              </a:rPr>
              <a:t>when, in the matrix of transition probabilities </a:t>
            </a:r>
            <a:r>
              <a:rPr lang="en-US" altLang="zh-TW" i="1" dirty="0">
                <a:solidFill>
                  <a:schemeClr val="tx1"/>
                </a:solidFill>
              </a:rPr>
              <a:t>P</a:t>
            </a:r>
            <a:r>
              <a:rPr lang="en-US" altLang="zh-TW" dirty="0">
                <a:solidFill>
                  <a:schemeClr val="tx1"/>
                </a:solidFill>
              </a:rPr>
              <a:t>, </a:t>
            </a:r>
            <a:r>
              <a:rPr lang="en-US" altLang="zh-TW" i="1" dirty="0" err="1">
                <a:solidFill>
                  <a:schemeClr val="tx1"/>
                </a:solidFill>
              </a:rPr>
              <a:t>p</a:t>
            </a:r>
            <a:r>
              <a:rPr lang="en-US" altLang="zh-TW" i="1" baseline="-25000" dirty="0" err="1">
                <a:solidFill>
                  <a:schemeClr val="tx1"/>
                </a:solidFill>
              </a:rPr>
              <a:t>ii</a:t>
            </a:r>
            <a:r>
              <a:rPr lang="en-US" altLang="zh-TW" i="1" dirty="0">
                <a:solidFill>
                  <a:schemeClr val="tx1"/>
                </a:solidFill>
              </a:rPr>
              <a:t> </a:t>
            </a:r>
            <a:r>
              <a:rPr lang="en-US" altLang="zh-TW" dirty="0">
                <a:solidFill>
                  <a:schemeClr val="tx1"/>
                </a:solidFill>
              </a:rPr>
              <a:t>= 1, i.e., this entry on the main diagonal of </a:t>
            </a:r>
            <a:r>
              <a:rPr lang="en-US" altLang="zh-TW" i="1" dirty="0">
                <a:solidFill>
                  <a:schemeClr val="tx1"/>
                </a:solidFill>
              </a:rPr>
              <a:t>P </a:t>
            </a:r>
            <a:r>
              <a:rPr lang="en-US" altLang="zh-TW" dirty="0">
                <a:solidFill>
                  <a:schemeClr val="tx1"/>
                </a:solidFill>
              </a:rPr>
              <a:t>is 1 and all other entries in the </a:t>
            </a:r>
            <a:r>
              <a:rPr lang="en-US" altLang="zh-TW" i="1" dirty="0" err="1">
                <a:solidFill>
                  <a:schemeClr val="tx1"/>
                </a:solidFill>
              </a:rPr>
              <a:t>i-</a:t>
            </a:r>
            <a:r>
              <a:rPr lang="en-US" altLang="zh-TW" dirty="0" err="1">
                <a:solidFill>
                  <a:schemeClr val="tx1"/>
                </a:solidFill>
              </a:rPr>
              <a:t>th</a:t>
            </a:r>
            <a:r>
              <a:rPr lang="en-US" altLang="zh-TW" dirty="0">
                <a:solidFill>
                  <a:schemeClr val="tx1"/>
                </a:solidFill>
              </a:rPr>
              <a:t> column of </a:t>
            </a:r>
            <a:r>
              <a:rPr lang="en-US" altLang="zh-TW" i="1" dirty="0">
                <a:solidFill>
                  <a:schemeClr val="tx1"/>
                </a:solidFill>
              </a:rPr>
              <a:t>P </a:t>
            </a:r>
            <a:r>
              <a:rPr lang="en-US" altLang="zh-TW" dirty="0">
                <a:solidFill>
                  <a:schemeClr val="tx1"/>
                </a:solidFill>
              </a:rPr>
              <a:t>are 0</a:t>
            </a:r>
            <a:endParaRPr lang="en-US" altLang="zh-TW" i="1" baseline="-25000" dirty="0">
              <a:solidFill>
                <a:schemeClr val="tx1"/>
              </a:solidFill>
            </a:endParaRPr>
          </a:p>
        </p:txBody>
      </p:sp>
    </p:spTree>
    <p:extLst>
      <p:ext uri="{BB962C8B-B14F-4D97-AF65-F5344CB8AC3E}">
        <p14:creationId xmlns:p14="http://schemas.microsoft.com/office/powerpoint/2010/main" val="2322524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77</a:t>
            </a:fld>
            <a:endParaRPr kumimoji="0" lang="en-US" altLang="zh-TW" sz="1400">
              <a:solidFill>
                <a:schemeClr val="bg2"/>
              </a:solidFill>
            </a:endParaRPr>
          </a:p>
        </p:txBody>
      </p:sp>
      <p:sp>
        <p:nvSpPr>
          <p:cNvPr id="4" name="矩形 3"/>
          <p:cNvSpPr/>
          <p:nvPr/>
        </p:nvSpPr>
        <p:spPr>
          <a:xfrm>
            <a:off x="1043236" y="1420912"/>
            <a:ext cx="2379662" cy="461963"/>
          </a:xfrm>
          <a:prstGeom prst="rect">
            <a:avLst/>
          </a:prstGeom>
        </p:spPr>
        <p:txBody>
          <a:bodyPr wrap="none">
            <a:spAutoFit/>
          </a:bodyPr>
          <a:lstStyle/>
          <a:p>
            <a:pPr>
              <a:buNone/>
              <a:defRPr/>
            </a:pPr>
            <a:r>
              <a:rPr lang="en-US" altLang="zh-TW" dirty="0">
                <a:solidFill>
                  <a:schemeClr val="tx1"/>
                </a:solidFill>
                <a:latin typeface="+mn-lt"/>
              </a:rPr>
              <a:t>(a) For the matrix</a:t>
            </a:r>
            <a:endParaRPr lang="zh-TW" altLang="en-US" dirty="0">
              <a:solidFill>
                <a:schemeClr val="tx1"/>
              </a:solidFill>
              <a:latin typeface="+mn-lt"/>
            </a:endParaRPr>
          </a:p>
        </p:txBody>
      </p:sp>
      <p:grpSp>
        <p:nvGrpSpPr>
          <p:cNvPr id="5" name="群組 18"/>
          <p:cNvGrpSpPr>
            <a:grpSpLocks/>
          </p:cNvGrpSpPr>
          <p:nvPr/>
        </p:nvGrpSpPr>
        <p:grpSpPr bwMode="auto">
          <a:xfrm>
            <a:off x="1476623" y="1882875"/>
            <a:ext cx="3455988" cy="2467712"/>
            <a:chOff x="1475656" y="1960265"/>
            <a:chExt cx="3456384" cy="2467484"/>
          </a:xfrm>
        </p:grpSpPr>
        <p:graphicFrame>
          <p:nvGraphicFramePr>
            <p:cNvPr id="6" name="Object 5"/>
            <p:cNvGraphicFramePr>
              <a:graphicFrameLocks noChangeAspect="1"/>
            </p:cNvGraphicFramePr>
            <p:nvPr/>
          </p:nvGraphicFramePr>
          <p:xfrm>
            <a:off x="1475656" y="3051748"/>
            <a:ext cx="2160587" cy="1313356"/>
          </p:xfrm>
          <a:graphic>
            <a:graphicData uri="http://schemas.openxmlformats.org/presentationml/2006/ole">
              <mc:AlternateContent xmlns:mc="http://schemas.openxmlformats.org/markup-compatibility/2006">
                <mc:Choice xmlns:v="urn:schemas-microsoft-com:vml" Requires="v">
                  <p:oleObj spid="_x0000_s98615" name="方程式" r:id="rId3" imgW="1168400" imgH="711200" progId="Equation.3">
                    <p:embed/>
                  </p:oleObj>
                </mc:Choice>
                <mc:Fallback>
                  <p:oleObj name="方程式" r:id="rId3" imgW="1168400" imgH="711200" progId="Equation.3">
                    <p:embed/>
                    <p:pic>
                      <p:nvPicPr>
                        <p:cNvPr id="9012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051748"/>
                          <a:ext cx="2160587" cy="13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群組 11"/>
            <p:cNvGrpSpPr>
              <a:grpSpLocks/>
            </p:cNvGrpSpPr>
            <p:nvPr/>
          </p:nvGrpSpPr>
          <p:grpSpPr bwMode="auto">
            <a:xfrm>
              <a:off x="2034520" y="1960265"/>
              <a:ext cx="1601971" cy="1015569"/>
              <a:chOff x="2034520" y="1960265"/>
              <a:chExt cx="1601971" cy="1015569"/>
            </a:xfrm>
          </p:grpSpPr>
          <p:sp>
            <p:nvSpPr>
              <p:cNvPr id="11" name="矩形 10"/>
              <p:cNvSpPr/>
              <p:nvPr/>
            </p:nvSpPr>
            <p:spPr>
              <a:xfrm>
                <a:off x="2034520" y="1960265"/>
                <a:ext cx="1601971" cy="1015569"/>
              </a:xfrm>
              <a:prstGeom prst="rect">
                <a:avLst/>
              </a:prstGeom>
            </p:spPr>
            <p:txBody>
              <a:bodyPr>
                <a:spAutoFit/>
              </a:bodyPr>
              <a:lstStyle/>
              <a:p>
                <a:pPr algn="ctr">
                  <a:buNone/>
                  <a:defRPr/>
                </a:pPr>
                <a:r>
                  <a:rPr lang="en-US" altLang="zh-TW" dirty="0">
                    <a:solidFill>
                      <a:srgbClr val="FF0066"/>
                    </a:solidFill>
                    <a:latin typeface="+mn-lt"/>
                  </a:rPr>
                  <a:t>From</a:t>
                </a:r>
              </a:p>
              <a:p>
                <a:pPr algn="ctr">
                  <a:buNone/>
                  <a:defRPr/>
                </a:pPr>
                <a:r>
                  <a:rPr lang="en-US" altLang="zh-TW" i="1" dirty="0">
                    <a:solidFill>
                      <a:srgbClr val="FF0066"/>
                    </a:solidFill>
                    <a:latin typeface="+mn-lt"/>
                  </a:rPr>
                  <a:t>S</a:t>
                </a:r>
                <a:r>
                  <a:rPr lang="en-US" altLang="zh-TW" baseline="-25000" dirty="0">
                    <a:solidFill>
                      <a:srgbClr val="FF0066"/>
                    </a:solidFill>
                    <a:latin typeface="+mn-lt"/>
                  </a:rPr>
                  <a:t>1</a:t>
                </a:r>
                <a:r>
                  <a:rPr lang="en-US" altLang="zh-TW" dirty="0">
                    <a:solidFill>
                      <a:srgbClr val="FF0066"/>
                    </a:solidFill>
                    <a:latin typeface="+mn-lt"/>
                  </a:rPr>
                  <a:t>   </a:t>
                </a:r>
                <a:r>
                  <a:rPr lang="en-US" altLang="zh-TW" i="1" dirty="0">
                    <a:solidFill>
                      <a:srgbClr val="FF0066"/>
                    </a:solidFill>
                    <a:latin typeface="+mn-lt"/>
                  </a:rPr>
                  <a:t>S</a:t>
                </a:r>
                <a:r>
                  <a:rPr lang="en-US" altLang="zh-TW" baseline="-25000" dirty="0">
                    <a:solidFill>
                      <a:srgbClr val="FF0066"/>
                    </a:solidFill>
                    <a:latin typeface="+mn-lt"/>
                  </a:rPr>
                  <a:t>2</a:t>
                </a:r>
                <a:r>
                  <a:rPr lang="en-US" altLang="zh-TW" dirty="0">
                    <a:solidFill>
                      <a:srgbClr val="FF0066"/>
                    </a:solidFill>
                    <a:latin typeface="+mn-lt"/>
                  </a:rPr>
                  <a:t>   </a:t>
                </a:r>
                <a:r>
                  <a:rPr lang="en-US" altLang="zh-TW" i="1" dirty="0">
                    <a:solidFill>
                      <a:srgbClr val="FF0066"/>
                    </a:solidFill>
                    <a:latin typeface="+mn-lt"/>
                  </a:rPr>
                  <a:t>S</a:t>
                </a:r>
                <a:r>
                  <a:rPr lang="en-US" altLang="zh-TW" baseline="-25000" dirty="0">
                    <a:solidFill>
                      <a:srgbClr val="FF0066"/>
                    </a:solidFill>
                    <a:latin typeface="+mn-lt"/>
                  </a:rPr>
                  <a:t>3</a:t>
                </a:r>
                <a:endParaRPr lang="zh-TW" altLang="en-US" baseline="-25000" dirty="0">
                  <a:solidFill>
                    <a:srgbClr val="FF0066"/>
                  </a:solidFill>
                  <a:latin typeface="+mn-lt"/>
                </a:endParaRPr>
              </a:p>
            </p:txBody>
          </p:sp>
          <p:pic>
            <p:nvPicPr>
              <p:cNvPr id="12" name="圖片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6546" y="2350879"/>
                <a:ext cx="143810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群組 15"/>
            <p:cNvGrpSpPr>
              <a:grpSpLocks/>
            </p:cNvGrpSpPr>
            <p:nvPr/>
          </p:nvGrpSpPr>
          <p:grpSpPr bwMode="auto">
            <a:xfrm>
              <a:off x="3707937" y="2858235"/>
              <a:ext cx="1224103" cy="1569514"/>
              <a:chOff x="3707937" y="2858235"/>
              <a:chExt cx="1224103" cy="1569514"/>
            </a:xfrm>
          </p:grpSpPr>
          <p:sp>
            <p:nvSpPr>
              <p:cNvPr id="9" name="矩形 8"/>
              <p:cNvSpPr/>
              <p:nvPr/>
            </p:nvSpPr>
            <p:spPr>
              <a:xfrm>
                <a:off x="3707937" y="2858235"/>
                <a:ext cx="1224103" cy="1569514"/>
              </a:xfrm>
              <a:prstGeom prst="rect">
                <a:avLst/>
              </a:prstGeom>
            </p:spPr>
            <p:txBody>
              <a:bodyPr>
                <a:spAutoFit/>
              </a:bodyPr>
              <a:lstStyle/>
              <a:p>
                <a:pPr>
                  <a:buNone/>
                  <a:defRPr/>
                </a:pPr>
                <a:r>
                  <a:rPr lang="en-US" altLang="zh-TW" i="1" dirty="0">
                    <a:solidFill>
                      <a:srgbClr val="FF0066"/>
                    </a:solidFill>
                    <a:latin typeface="+mn-lt"/>
                  </a:rPr>
                  <a:t>S</a:t>
                </a:r>
                <a:r>
                  <a:rPr lang="en-US" altLang="zh-TW" baseline="-25000" dirty="0">
                    <a:solidFill>
                      <a:srgbClr val="FF0066"/>
                    </a:solidFill>
                    <a:latin typeface="+mn-lt"/>
                  </a:rPr>
                  <a:t>1</a:t>
                </a:r>
              </a:p>
              <a:p>
                <a:pPr>
                  <a:buNone/>
                  <a:defRPr/>
                </a:pPr>
                <a:r>
                  <a:rPr lang="en-US" altLang="zh-TW" i="1" dirty="0">
                    <a:solidFill>
                      <a:srgbClr val="FF0066"/>
                    </a:solidFill>
                    <a:latin typeface="+mn-lt"/>
                  </a:rPr>
                  <a:t>S</a:t>
                </a:r>
                <a:r>
                  <a:rPr lang="en-US" altLang="zh-TW" baseline="-25000" dirty="0">
                    <a:solidFill>
                      <a:srgbClr val="FF0066"/>
                    </a:solidFill>
                    <a:latin typeface="+mn-lt"/>
                  </a:rPr>
                  <a:t>2        </a:t>
                </a:r>
                <a:r>
                  <a:rPr lang="en-US" altLang="zh-TW" dirty="0">
                    <a:solidFill>
                      <a:srgbClr val="FF0066"/>
                    </a:solidFill>
                    <a:latin typeface="+mn-lt"/>
                  </a:rPr>
                  <a:t>To</a:t>
                </a:r>
                <a:endParaRPr lang="en-US" altLang="zh-TW" baseline="-25000" dirty="0">
                  <a:solidFill>
                    <a:srgbClr val="FF0066"/>
                  </a:solidFill>
                  <a:latin typeface="+mn-lt"/>
                </a:endParaRPr>
              </a:p>
              <a:p>
                <a:pPr>
                  <a:buNone/>
                  <a:defRPr/>
                </a:pPr>
                <a:r>
                  <a:rPr lang="en-US" altLang="zh-TW" i="1" dirty="0">
                    <a:solidFill>
                      <a:srgbClr val="FF0066"/>
                    </a:solidFill>
                    <a:latin typeface="+mn-lt"/>
                  </a:rPr>
                  <a:t>S</a:t>
                </a:r>
                <a:r>
                  <a:rPr lang="en-US" altLang="zh-TW" baseline="-25000" dirty="0">
                    <a:solidFill>
                      <a:srgbClr val="FF0066"/>
                    </a:solidFill>
                    <a:latin typeface="+mn-lt"/>
                  </a:rPr>
                  <a:t>3</a:t>
                </a:r>
                <a:endParaRPr lang="zh-TW" altLang="en-US" dirty="0">
                  <a:solidFill>
                    <a:srgbClr val="FF0066"/>
                  </a:solidFill>
                  <a:latin typeface="+mn-lt"/>
                </a:endParaRPr>
              </a:p>
            </p:txBody>
          </p:sp>
          <p:pic>
            <p:nvPicPr>
              <p:cNvPr id="10" name="圖片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4054" y="3063738"/>
                <a:ext cx="228953" cy="12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矩形 12"/>
          <p:cNvSpPr/>
          <p:nvPr/>
        </p:nvSpPr>
        <p:spPr>
          <a:xfrm>
            <a:off x="1043235" y="4747060"/>
            <a:ext cx="7705725" cy="2004395"/>
          </a:xfrm>
          <a:prstGeom prst="rect">
            <a:avLst/>
          </a:prstGeom>
        </p:spPr>
        <p:txBody>
          <a:bodyPr wrap="square">
            <a:spAutoFit/>
          </a:bodyPr>
          <a:lstStyle/>
          <a:p>
            <a:pPr marL="361950" indent="-361950">
              <a:lnSpc>
                <a:spcPct val="110000"/>
              </a:lnSpc>
              <a:spcBef>
                <a:spcPts val="600"/>
              </a:spcBef>
              <a:buSzPct val="100000"/>
              <a:buAutoNum type="arabicPeriod"/>
              <a:defRPr/>
            </a:pPr>
            <a:r>
              <a:rPr lang="en-US" altLang="zh-TW" sz="2200" dirty="0">
                <a:solidFill>
                  <a:schemeClr val="tx1"/>
                </a:solidFill>
                <a:latin typeface="+mj-lt"/>
              </a:rPr>
              <a:t>The second state, represented by the second column, is absorbing</a:t>
            </a:r>
          </a:p>
          <a:p>
            <a:pPr marL="361950" indent="-361950">
              <a:lnSpc>
                <a:spcPct val="110000"/>
              </a:lnSpc>
              <a:spcBef>
                <a:spcPts val="600"/>
              </a:spcBef>
              <a:buSzPct val="100000"/>
              <a:buAutoNum type="arabicPeriod"/>
              <a:defRPr/>
            </a:pPr>
            <a:r>
              <a:rPr lang="en-US" altLang="zh-TW" sz="2200" dirty="0">
                <a:solidFill>
                  <a:schemeClr val="tx1"/>
                </a:solidFill>
                <a:latin typeface="+mj-lt"/>
              </a:rPr>
              <a:t>The corresponding Markov chain is also absorbing because it is possible to move from </a:t>
            </a:r>
            <a:r>
              <a:rPr lang="en-US" altLang="zh-TW" sz="2200" i="1" dirty="0">
                <a:solidFill>
                  <a:schemeClr val="tx1"/>
                </a:solidFill>
                <a:latin typeface="+mj-lt"/>
              </a:rPr>
              <a:t>S</a:t>
            </a:r>
            <a:r>
              <a:rPr lang="en-US" altLang="zh-TW" sz="2200" baseline="-25000" dirty="0">
                <a:solidFill>
                  <a:schemeClr val="tx1"/>
                </a:solidFill>
                <a:latin typeface="+mj-lt"/>
              </a:rPr>
              <a:t>1</a:t>
            </a:r>
            <a:r>
              <a:rPr lang="en-US" altLang="zh-TW" sz="2200" dirty="0">
                <a:solidFill>
                  <a:schemeClr val="tx1"/>
                </a:solidFill>
                <a:latin typeface="+mj-lt"/>
              </a:rPr>
              <a:t> to </a:t>
            </a:r>
            <a:r>
              <a:rPr lang="en-US" altLang="zh-TW" sz="2200" i="1" dirty="0">
                <a:solidFill>
                  <a:schemeClr val="tx1"/>
                </a:solidFill>
                <a:latin typeface="+mj-lt"/>
              </a:rPr>
              <a:t>S</a:t>
            </a:r>
            <a:r>
              <a:rPr lang="en-US" altLang="zh-TW" sz="2200" baseline="-25000" dirty="0">
                <a:solidFill>
                  <a:schemeClr val="tx1"/>
                </a:solidFill>
                <a:latin typeface="+mj-lt"/>
              </a:rPr>
              <a:t>2</a:t>
            </a:r>
            <a:r>
              <a:rPr lang="en-US" altLang="zh-TW" sz="2200" dirty="0">
                <a:solidFill>
                  <a:schemeClr val="tx1"/>
                </a:solidFill>
                <a:latin typeface="+mj-lt"/>
              </a:rPr>
              <a:t> in two transitions, and it is possible to move from </a:t>
            </a:r>
            <a:r>
              <a:rPr lang="en-US" altLang="zh-TW" sz="2200" i="1" dirty="0">
                <a:solidFill>
                  <a:schemeClr val="tx1"/>
                </a:solidFill>
                <a:latin typeface="+mj-lt"/>
              </a:rPr>
              <a:t>S</a:t>
            </a:r>
            <a:r>
              <a:rPr lang="en-US" altLang="zh-TW" sz="2200" baseline="-25000" dirty="0">
                <a:solidFill>
                  <a:schemeClr val="tx1"/>
                </a:solidFill>
                <a:latin typeface="+mj-lt"/>
              </a:rPr>
              <a:t>3</a:t>
            </a:r>
            <a:r>
              <a:rPr lang="en-US" altLang="zh-TW" sz="2200" dirty="0">
                <a:solidFill>
                  <a:schemeClr val="tx1"/>
                </a:solidFill>
                <a:latin typeface="+mj-lt"/>
              </a:rPr>
              <a:t> to </a:t>
            </a:r>
            <a:r>
              <a:rPr lang="en-US" altLang="zh-TW" sz="2200" i="1" dirty="0">
                <a:solidFill>
                  <a:schemeClr val="tx1"/>
                </a:solidFill>
                <a:latin typeface="+mj-lt"/>
              </a:rPr>
              <a:t>S</a:t>
            </a:r>
            <a:r>
              <a:rPr lang="en-US" altLang="zh-TW" sz="2200" baseline="-25000" dirty="0">
                <a:solidFill>
                  <a:schemeClr val="tx1"/>
                </a:solidFill>
                <a:latin typeface="+mj-lt"/>
              </a:rPr>
              <a:t>2</a:t>
            </a:r>
            <a:r>
              <a:rPr lang="en-US" altLang="zh-TW" sz="2200" dirty="0">
                <a:solidFill>
                  <a:schemeClr val="tx1"/>
                </a:solidFill>
                <a:latin typeface="+mj-lt"/>
              </a:rPr>
              <a:t> in one transition</a:t>
            </a:r>
            <a:endParaRPr lang="zh-TW" altLang="en-US" sz="2200" dirty="0">
              <a:solidFill>
                <a:schemeClr val="tx1"/>
              </a:solidFill>
              <a:latin typeface="+mj-lt"/>
            </a:endParaRPr>
          </a:p>
        </p:txBody>
      </p:sp>
      <p:pic>
        <p:nvPicPr>
          <p:cNvPr id="14" name="圖片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8061" y="1605062"/>
            <a:ext cx="33909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txBox="1">
            <a:spLocks noChangeArrowheads="1"/>
          </p:cNvSpPr>
          <p:nvPr/>
        </p:nvSpPr>
        <p:spPr>
          <a:xfrm>
            <a:off x="411242" y="847017"/>
            <a:ext cx="7924800" cy="584200"/>
          </a:xfrm>
          <a:prstGeom prst="rect">
            <a:avLst/>
          </a:prstGeom>
          <a:noFill/>
        </p:spPr>
        <p:txBody>
          <a:bodyPr/>
          <a:lstStyle/>
          <a:p>
            <a:pPr marL="196850" indent="-196850">
              <a:spcBef>
                <a:spcPct val="20000"/>
              </a:spcBef>
              <a:buClr>
                <a:schemeClr val="tx1"/>
              </a:buClr>
              <a:buSzPct val="40000"/>
              <a:buFont typeface="Wingdings" pitchFamily="2" charset="2"/>
              <a:buChar char="n"/>
              <a:defRPr/>
            </a:pPr>
            <a:r>
              <a:rPr lang="en-US" altLang="zh-TW" dirty="0">
                <a:ea typeface="標楷體" pitchFamily="65" charset="-120"/>
              </a:rPr>
              <a:t>Ex 6: A</a:t>
            </a:r>
            <a:r>
              <a:rPr lang="en-US" altLang="zh-TW" dirty="0"/>
              <a:t>bsorbing or </a:t>
            </a:r>
            <a:r>
              <a:rPr lang="en-US" altLang="zh-TW" dirty="0" err="1"/>
              <a:t>nonabsorbing</a:t>
            </a:r>
            <a:r>
              <a:rPr lang="en-US" altLang="zh-TW" dirty="0"/>
              <a:t> Markov chains</a:t>
            </a:r>
            <a:endParaRPr lang="en-US" altLang="zh-TW" kern="0" dirty="0">
              <a:latin typeface="+mn-lt"/>
              <a:ea typeface="+mn-ea"/>
            </a:endParaRPr>
          </a:p>
        </p:txBody>
      </p:sp>
    </p:spTree>
    <p:extLst>
      <p:ext uri="{BB962C8B-B14F-4D97-AF65-F5344CB8AC3E}">
        <p14:creationId xmlns:p14="http://schemas.microsoft.com/office/powerpoint/2010/main" val="2767360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78</a:t>
            </a:fld>
            <a:endParaRPr kumimoji="0" lang="en-US" altLang="zh-TW" sz="1400">
              <a:solidFill>
                <a:schemeClr val="bg2"/>
              </a:solidFill>
            </a:endParaRPr>
          </a:p>
        </p:txBody>
      </p:sp>
      <p:sp>
        <p:nvSpPr>
          <p:cNvPr id="3" name="矩形 2"/>
          <p:cNvSpPr/>
          <p:nvPr/>
        </p:nvSpPr>
        <p:spPr>
          <a:xfrm>
            <a:off x="827584" y="852488"/>
            <a:ext cx="2379662" cy="461963"/>
          </a:xfrm>
          <a:prstGeom prst="rect">
            <a:avLst/>
          </a:prstGeom>
        </p:spPr>
        <p:txBody>
          <a:bodyPr wrap="none">
            <a:spAutoFit/>
          </a:bodyPr>
          <a:lstStyle/>
          <a:p>
            <a:pPr>
              <a:buNone/>
              <a:defRPr/>
            </a:pPr>
            <a:r>
              <a:rPr lang="en-US" altLang="zh-TW" dirty="0">
                <a:solidFill>
                  <a:schemeClr val="tx1"/>
                </a:solidFill>
                <a:latin typeface="+mn-lt"/>
              </a:rPr>
              <a:t>(b) For the matrix</a:t>
            </a:r>
            <a:endParaRPr lang="zh-TW" altLang="en-US" dirty="0">
              <a:solidFill>
                <a:schemeClr val="tx1"/>
              </a:solidFill>
              <a:latin typeface="+mn-lt"/>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765636556"/>
              </p:ext>
            </p:extLst>
          </p:nvPr>
        </p:nvGraphicFramePr>
        <p:xfrm>
          <a:off x="1209675" y="2732088"/>
          <a:ext cx="2700338" cy="1643062"/>
        </p:xfrm>
        <a:graphic>
          <a:graphicData uri="http://schemas.openxmlformats.org/presentationml/2006/ole">
            <mc:AlternateContent xmlns:mc="http://schemas.openxmlformats.org/markup-compatibility/2006">
              <mc:Choice xmlns:v="urn:schemas-microsoft-com:vml" Requires="v">
                <p:oleObj spid="_x0000_s99636" name="方程式" r:id="rId3" imgW="1460160" imgH="888840" progId="Equation.3">
                  <p:embed/>
                </p:oleObj>
              </mc:Choice>
              <mc:Fallback>
                <p:oleObj name="方程式" r:id="rId3" imgW="1460160" imgH="888840" progId="Equation.3">
                  <p:embed/>
                  <p:pic>
                    <p:nvPicPr>
                      <p:cNvPr id="91140" name="Object 5"/>
                      <p:cNvPicPr>
                        <a:picLocks noChangeAspect="1" noChangeArrowheads="1"/>
                      </p:cNvPicPr>
                      <p:nvPr/>
                    </p:nvPicPr>
                    <p:blipFill>
                      <a:blip r:embed="rId4"/>
                      <a:srcRect/>
                      <a:stretch>
                        <a:fillRect/>
                      </a:stretch>
                    </p:blipFill>
                    <p:spPr bwMode="auto">
                      <a:xfrm>
                        <a:off x="1209675" y="2732088"/>
                        <a:ext cx="27003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群組 11"/>
          <p:cNvGrpSpPr>
            <a:grpSpLocks/>
          </p:cNvGrpSpPr>
          <p:nvPr/>
        </p:nvGrpSpPr>
        <p:grpSpPr bwMode="auto">
          <a:xfrm>
            <a:off x="1692275" y="1557339"/>
            <a:ext cx="2117725" cy="1015663"/>
            <a:chOff x="2034950" y="1960265"/>
            <a:chExt cx="2119087" cy="1015814"/>
          </a:xfrm>
        </p:grpSpPr>
        <p:sp>
          <p:nvSpPr>
            <p:cNvPr id="6" name="矩形 5"/>
            <p:cNvSpPr/>
            <p:nvPr/>
          </p:nvSpPr>
          <p:spPr>
            <a:xfrm>
              <a:off x="2034950" y="1960265"/>
              <a:ext cx="2119087" cy="1015814"/>
            </a:xfrm>
            <a:prstGeom prst="rect">
              <a:avLst/>
            </a:prstGeom>
          </p:spPr>
          <p:txBody>
            <a:bodyPr>
              <a:spAutoFit/>
            </a:bodyPr>
            <a:lstStyle/>
            <a:p>
              <a:pPr algn="ctr">
                <a:buNone/>
                <a:defRPr/>
              </a:pPr>
              <a:r>
                <a:rPr lang="en-US" altLang="zh-TW" dirty="0">
                  <a:solidFill>
                    <a:srgbClr val="FF0066"/>
                  </a:solidFill>
                  <a:latin typeface="+mn-lt"/>
                </a:rPr>
                <a:t>From</a:t>
              </a:r>
            </a:p>
            <a:p>
              <a:pPr algn="ctr">
                <a:buNone/>
                <a:defRPr/>
              </a:pPr>
              <a:r>
                <a:rPr lang="en-US" altLang="zh-TW" i="1" dirty="0">
                  <a:solidFill>
                    <a:srgbClr val="FF0066"/>
                  </a:solidFill>
                  <a:latin typeface="+mn-lt"/>
                </a:rPr>
                <a:t>S</a:t>
              </a:r>
              <a:r>
                <a:rPr lang="en-US" altLang="zh-TW" baseline="-25000" dirty="0">
                  <a:solidFill>
                    <a:srgbClr val="FF0066"/>
                  </a:solidFill>
                  <a:latin typeface="+mn-lt"/>
                </a:rPr>
                <a:t>1</a:t>
              </a:r>
              <a:r>
                <a:rPr lang="en-US" altLang="zh-TW" dirty="0">
                  <a:solidFill>
                    <a:srgbClr val="FF0066"/>
                  </a:solidFill>
                  <a:latin typeface="+mn-lt"/>
                </a:rPr>
                <a:t>   </a:t>
              </a:r>
              <a:r>
                <a:rPr lang="en-US" altLang="zh-TW" i="1" dirty="0">
                  <a:solidFill>
                    <a:srgbClr val="FF0066"/>
                  </a:solidFill>
                  <a:latin typeface="+mn-lt"/>
                </a:rPr>
                <a:t>S</a:t>
              </a:r>
              <a:r>
                <a:rPr lang="en-US" altLang="zh-TW" baseline="-25000" dirty="0">
                  <a:solidFill>
                    <a:srgbClr val="FF0066"/>
                  </a:solidFill>
                  <a:latin typeface="+mn-lt"/>
                </a:rPr>
                <a:t>2</a:t>
              </a:r>
              <a:r>
                <a:rPr lang="en-US" altLang="zh-TW" dirty="0">
                  <a:solidFill>
                    <a:srgbClr val="FF0066"/>
                  </a:solidFill>
                  <a:latin typeface="+mn-lt"/>
                </a:rPr>
                <a:t>    </a:t>
              </a:r>
              <a:r>
                <a:rPr lang="en-US" altLang="zh-TW" i="1" dirty="0">
                  <a:solidFill>
                    <a:srgbClr val="FF0066"/>
                  </a:solidFill>
                  <a:latin typeface="+mn-lt"/>
                </a:rPr>
                <a:t>S</a:t>
              </a:r>
              <a:r>
                <a:rPr lang="en-US" altLang="zh-TW" baseline="-25000" dirty="0">
                  <a:solidFill>
                    <a:srgbClr val="FF0066"/>
                  </a:solidFill>
                  <a:latin typeface="+mn-lt"/>
                </a:rPr>
                <a:t>3     </a:t>
              </a:r>
              <a:r>
                <a:rPr lang="en-US" altLang="zh-TW" i="1" dirty="0">
                  <a:solidFill>
                    <a:srgbClr val="FF0066"/>
                  </a:solidFill>
                  <a:latin typeface="+mn-lt"/>
                </a:rPr>
                <a:t>S</a:t>
              </a:r>
              <a:r>
                <a:rPr lang="en-US" altLang="zh-TW" baseline="-25000" dirty="0">
                  <a:solidFill>
                    <a:srgbClr val="FF0066"/>
                  </a:solidFill>
                  <a:latin typeface="+mn-lt"/>
                </a:rPr>
                <a:t>4</a:t>
              </a:r>
              <a:endParaRPr lang="zh-TW" altLang="en-US" baseline="-25000" dirty="0">
                <a:solidFill>
                  <a:srgbClr val="FF0066"/>
                </a:solidFill>
                <a:latin typeface="+mn-lt"/>
              </a:endParaRPr>
            </a:p>
          </p:txBody>
        </p:sp>
        <p:pic>
          <p:nvPicPr>
            <p:cNvPr id="7" name="圖片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6545" y="2350879"/>
              <a:ext cx="188939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878266" y="4818063"/>
            <a:ext cx="7694234" cy="1277273"/>
          </a:xfrm>
          <a:prstGeom prst="rect">
            <a:avLst/>
          </a:prstGeom>
        </p:spPr>
        <p:txBody>
          <a:bodyPr wrap="square">
            <a:spAutoFit/>
          </a:bodyPr>
          <a:lstStyle/>
          <a:p>
            <a:pPr marL="361950" indent="-361950">
              <a:lnSpc>
                <a:spcPct val="110000"/>
              </a:lnSpc>
              <a:spcBef>
                <a:spcPts val="600"/>
              </a:spcBef>
              <a:buSzPct val="100000"/>
              <a:buAutoNum type="arabicPeriod"/>
              <a:defRPr/>
            </a:pPr>
            <a:r>
              <a:rPr lang="en-US" altLang="zh-TW" sz="2200" dirty="0">
                <a:solidFill>
                  <a:schemeClr val="tx1"/>
                </a:solidFill>
                <a:latin typeface="+mj-lt"/>
              </a:rPr>
              <a:t>The second state is absorbing</a:t>
            </a:r>
          </a:p>
          <a:p>
            <a:pPr marL="361950" indent="-361950">
              <a:lnSpc>
                <a:spcPct val="110000"/>
              </a:lnSpc>
              <a:spcBef>
                <a:spcPts val="600"/>
              </a:spcBef>
              <a:buSzPct val="100000"/>
              <a:buAutoNum type="arabicPeriod"/>
              <a:defRPr/>
            </a:pPr>
            <a:r>
              <a:rPr lang="en-US" altLang="zh-TW" sz="2200" dirty="0">
                <a:solidFill>
                  <a:schemeClr val="tx1"/>
                </a:solidFill>
                <a:latin typeface="+mj-lt"/>
              </a:rPr>
              <a:t>The corresponding Markov chain is not absorbing because there is no way to move from state </a:t>
            </a:r>
            <a:r>
              <a:rPr lang="en-US" altLang="zh-TW" sz="2200" i="1" dirty="0">
                <a:solidFill>
                  <a:schemeClr val="tx1"/>
                </a:solidFill>
                <a:latin typeface="+mj-lt"/>
              </a:rPr>
              <a:t>S</a:t>
            </a:r>
            <a:r>
              <a:rPr lang="en-US" altLang="zh-TW" sz="2200" baseline="-25000" dirty="0">
                <a:solidFill>
                  <a:schemeClr val="tx1"/>
                </a:solidFill>
                <a:latin typeface="+mj-lt"/>
              </a:rPr>
              <a:t>3</a:t>
            </a:r>
            <a:r>
              <a:rPr lang="en-US" altLang="zh-TW" sz="2200" dirty="0">
                <a:solidFill>
                  <a:schemeClr val="tx1"/>
                </a:solidFill>
                <a:latin typeface="+mj-lt"/>
              </a:rPr>
              <a:t> or state </a:t>
            </a:r>
            <a:r>
              <a:rPr lang="en-US" altLang="zh-TW" sz="2200" i="1" dirty="0">
                <a:solidFill>
                  <a:schemeClr val="tx1"/>
                </a:solidFill>
                <a:latin typeface="+mj-lt"/>
              </a:rPr>
              <a:t>S</a:t>
            </a:r>
            <a:r>
              <a:rPr lang="en-US" altLang="zh-TW" sz="2200" baseline="-25000" dirty="0">
                <a:solidFill>
                  <a:schemeClr val="tx1"/>
                </a:solidFill>
                <a:latin typeface="+mj-lt"/>
              </a:rPr>
              <a:t>4</a:t>
            </a:r>
            <a:r>
              <a:rPr lang="en-US" altLang="zh-TW" sz="2200" dirty="0">
                <a:solidFill>
                  <a:schemeClr val="tx1"/>
                </a:solidFill>
                <a:latin typeface="+mj-lt"/>
              </a:rPr>
              <a:t> to state </a:t>
            </a:r>
            <a:r>
              <a:rPr lang="en-US" altLang="zh-TW" sz="2200" i="1" dirty="0">
                <a:solidFill>
                  <a:schemeClr val="tx1"/>
                </a:solidFill>
                <a:latin typeface="+mj-lt"/>
              </a:rPr>
              <a:t>S</a:t>
            </a:r>
            <a:r>
              <a:rPr lang="en-US" altLang="zh-TW" sz="2200" baseline="-25000" dirty="0">
                <a:solidFill>
                  <a:schemeClr val="tx1"/>
                </a:solidFill>
                <a:latin typeface="+mj-lt"/>
              </a:rPr>
              <a:t>2</a:t>
            </a:r>
            <a:endParaRPr lang="zh-TW" altLang="en-US" sz="2200" dirty="0">
              <a:solidFill>
                <a:schemeClr val="tx1"/>
              </a:solidFill>
              <a:latin typeface="+mj-lt"/>
            </a:endParaRPr>
          </a:p>
        </p:txBody>
      </p:sp>
      <p:pic>
        <p:nvPicPr>
          <p:cNvPr id="9" name="圖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9088" y="1528763"/>
            <a:ext cx="32940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群組 6"/>
          <p:cNvGrpSpPr>
            <a:grpSpLocks/>
          </p:cNvGrpSpPr>
          <p:nvPr/>
        </p:nvGrpSpPr>
        <p:grpSpPr bwMode="auto">
          <a:xfrm>
            <a:off x="3946525" y="2636838"/>
            <a:ext cx="1260475" cy="1774796"/>
            <a:chOff x="3946477" y="3022763"/>
            <a:chExt cx="1260140" cy="1610184"/>
          </a:xfrm>
        </p:grpSpPr>
        <p:grpSp>
          <p:nvGrpSpPr>
            <p:cNvPr id="21" name="群組 15"/>
            <p:cNvGrpSpPr>
              <a:grpSpLocks/>
            </p:cNvGrpSpPr>
            <p:nvPr/>
          </p:nvGrpSpPr>
          <p:grpSpPr bwMode="auto">
            <a:xfrm>
              <a:off x="3946477" y="3022763"/>
              <a:ext cx="1223638" cy="1610184"/>
              <a:chOff x="3707904" y="3063738"/>
              <a:chExt cx="1223638" cy="1610184"/>
            </a:xfrm>
          </p:grpSpPr>
          <p:sp>
            <p:nvSpPr>
              <p:cNvPr id="23" name="矩形 22"/>
              <p:cNvSpPr/>
              <p:nvPr/>
            </p:nvSpPr>
            <p:spPr>
              <a:xfrm>
                <a:off x="3707904" y="3092314"/>
                <a:ext cx="1223638" cy="1581608"/>
              </a:xfrm>
              <a:prstGeom prst="rect">
                <a:avLst/>
              </a:prstGeom>
            </p:spPr>
            <p:txBody>
              <a:bodyPr>
                <a:spAutoFit/>
              </a:bodyPr>
              <a:lstStyle/>
              <a:p>
                <a:pPr eaLnBrk="0" hangingPunct="0">
                  <a:lnSpc>
                    <a:spcPct val="114000"/>
                  </a:lnSpc>
                  <a:spcBef>
                    <a:spcPct val="0"/>
                  </a:spcBef>
                  <a:buSzTx/>
                  <a:buFontTx/>
                  <a:buNone/>
                  <a:defRPr/>
                </a:pPr>
                <a:r>
                  <a:rPr lang="en-US" altLang="zh-TW" i="1" dirty="0">
                    <a:solidFill>
                      <a:srgbClr val="FF0066"/>
                    </a:solidFill>
                    <a:latin typeface="Times New Roman"/>
                    <a:ea typeface="新細明體" panose="02020500000000000000" pitchFamily="18" charset="-120"/>
                  </a:rPr>
                  <a:t>S</a:t>
                </a:r>
                <a:r>
                  <a:rPr lang="en-US" altLang="zh-TW" baseline="-25000" dirty="0">
                    <a:solidFill>
                      <a:srgbClr val="FF0066"/>
                    </a:solidFill>
                    <a:latin typeface="Times New Roman"/>
                    <a:ea typeface="新細明體" panose="02020500000000000000" pitchFamily="18" charset="-120"/>
                  </a:rPr>
                  <a:t>1</a:t>
                </a:r>
              </a:p>
              <a:p>
                <a:pPr eaLnBrk="0" hangingPunct="0">
                  <a:lnSpc>
                    <a:spcPct val="114000"/>
                  </a:lnSpc>
                  <a:spcBef>
                    <a:spcPct val="0"/>
                  </a:spcBef>
                  <a:buSzTx/>
                  <a:buFontTx/>
                  <a:buNone/>
                  <a:defRPr/>
                </a:pPr>
                <a:r>
                  <a:rPr lang="en-US" altLang="zh-TW" i="1" dirty="0">
                    <a:solidFill>
                      <a:srgbClr val="FF0066"/>
                    </a:solidFill>
                    <a:latin typeface="Times New Roman"/>
                    <a:ea typeface="新細明體" panose="02020500000000000000" pitchFamily="18" charset="-120"/>
                  </a:rPr>
                  <a:t>S</a:t>
                </a:r>
                <a:r>
                  <a:rPr lang="en-US" altLang="zh-TW" baseline="-25000" dirty="0">
                    <a:solidFill>
                      <a:srgbClr val="FF0066"/>
                    </a:solidFill>
                    <a:latin typeface="Times New Roman"/>
                    <a:ea typeface="新細明體" panose="02020500000000000000" pitchFamily="18" charset="-120"/>
                  </a:rPr>
                  <a:t>2</a:t>
                </a:r>
              </a:p>
              <a:p>
                <a:pPr eaLnBrk="0" hangingPunct="0">
                  <a:lnSpc>
                    <a:spcPct val="114000"/>
                  </a:lnSpc>
                  <a:spcBef>
                    <a:spcPct val="0"/>
                  </a:spcBef>
                  <a:buSzTx/>
                  <a:buFontTx/>
                  <a:buNone/>
                  <a:defRPr/>
                </a:pPr>
                <a:r>
                  <a:rPr lang="en-US" altLang="zh-TW" i="1" dirty="0">
                    <a:solidFill>
                      <a:srgbClr val="FF0066"/>
                    </a:solidFill>
                    <a:latin typeface="Times New Roman"/>
                    <a:ea typeface="新細明體" panose="02020500000000000000" pitchFamily="18" charset="-120"/>
                  </a:rPr>
                  <a:t>S</a:t>
                </a:r>
                <a:r>
                  <a:rPr lang="en-US" altLang="zh-TW" baseline="-25000" dirty="0">
                    <a:solidFill>
                      <a:srgbClr val="FF0066"/>
                    </a:solidFill>
                    <a:latin typeface="Times New Roman"/>
                    <a:ea typeface="新細明體" panose="02020500000000000000" pitchFamily="18" charset="-120"/>
                  </a:rPr>
                  <a:t>3</a:t>
                </a:r>
              </a:p>
              <a:p>
                <a:pPr eaLnBrk="0" hangingPunct="0">
                  <a:lnSpc>
                    <a:spcPct val="114000"/>
                  </a:lnSpc>
                  <a:spcBef>
                    <a:spcPct val="0"/>
                  </a:spcBef>
                  <a:buSzTx/>
                  <a:buFontTx/>
                  <a:buNone/>
                  <a:defRPr/>
                </a:pPr>
                <a:r>
                  <a:rPr lang="en-US" altLang="zh-TW" i="1" dirty="0">
                    <a:solidFill>
                      <a:srgbClr val="FF0066"/>
                    </a:solidFill>
                    <a:latin typeface="Times New Roman"/>
                    <a:ea typeface="新細明體" panose="02020500000000000000" pitchFamily="18" charset="-120"/>
                  </a:rPr>
                  <a:t>S</a:t>
                </a:r>
                <a:r>
                  <a:rPr lang="en-US" altLang="zh-TW" baseline="-25000" dirty="0">
                    <a:solidFill>
                      <a:srgbClr val="FF0066"/>
                    </a:solidFill>
                    <a:latin typeface="Times New Roman"/>
                    <a:ea typeface="新細明體" panose="02020500000000000000" pitchFamily="18" charset="-120"/>
                  </a:rPr>
                  <a:t>4</a:t>
                </a:r>
                <a:endParaRPr lang="zh-TW" altLang="en-US" dirty="0">
                  <a:solidFill>
                    <a:srgbClr val="FF0066"/>
                  </a:solidFill>
                  <a:latin typeface="Times New Roman"/>
                  <a:ea typeface="新細明體" panose="02020500000000000000" pitchFamily="18" charset="-120"/>
                </a:endParaRPr>
              </a:p>
            </p:txBody>
          </p:sp>
          <p:pic>
            <p:nvPicPr>
              <p:cNvPr id="24" name="圖片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4054" y="3063738"/>
                <a:ext cx="294960" cy="159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文字方塊 4"/>
            <p:cNvSpPr txBox="1">
              <a:spLocks noChangeArrowheads="1"/>
            </p:cNvSpPr>
            <p:nvPr/>
          </p:nvSpPr>
          <p:spPr bwMode="auto">
            <a:xfrm>
              <a:off x="4677587" y="3615407"/>
              <a:ext cx="529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40000"/>
                <a:buFont typeface="Wingdings" panose="05000000000000000000" pitchFamily="2" charset="2"/>
                <a:buChar char="n"/>
                <a:defRPr kumimoji="1" sz="2400">
                  <a:solidFill>
                    <a:schemeClr val="hlink"/>
                  </a:solidFill>
                  <a:latin typeface="Times New Roman" panose="02020603050405020304" pitchFamily="18" charset="0"/>
                  <a:ea typeface="標楷體" panose="03000509000000000000" pitchFamily="65" charset="-120"/>
                </a:defRPr>
              </a:lvl1pPr>
              <a:lvl2pPr marL="742950" indent="-285750">
                <a:lnSpc>
                  <a:spcPct val="130000"/>
                </a:lnSpc>
                <a:spcBef>
                  <a:spcPct val="20000"/>
                </a:spcBef>
                <a:buClr>
                  <a:schemeClr val="hlink"/>
                </a:buClr>
                <a:buSzPct val="55000"/>
                <a:buFont typeface="Wingdings" panose="05000000000000000000" pitchFamily="2" charset="2"/>
                <a:buChar char="n"/>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標楷體" panose="03000509000000000000" pitchFamily="65"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標楷體" panose="03000509000000000000" pitchFamily="65" charset="-120"/>
                </a:defRPr>
              </a:lvl9pPr>
            </a:lstStyle>
            <a:p>
              <a:pPr eaLnBrk="0" hangingPunct="0">
                <a:spcBef>
                  <a:spcPct val="0"/>
                </a:spcBef>
                <a:buClrTx/>
                <a:buSzTx/>
                <a:buFontTx/>
                <a:buNone/>
              </a:pPr>
              <a:r>
                <a:rPr lang="en-US" altLang="zh-TW">
                  <a:solidFill>
                    <a:srgbClr val="FF0066"/>
                  </a:solidFill>
                  <a:ea typeface="新細明體" panose="02020500000000000000" pitchFamily="18" charset="-120"/>
                </a:rPr>
                <a:t>To</a:t>
              </a:r>
              <a:endParaRPr lang="zh-TW" altLang="en-US">
                <a:solidFill>
                  <a:srgbClr val="FF0066"/>
                </a:solidFill>
                <a:ea typeface="新細明體" panose="02020500000000000000" pitchFamily="18" charset="-120"/>
              </a:endParaRPr>
            </a:p>
          </p:txBody>
        </p:sp>
      </p:grpSp>
    </p:spTree>
    <p:extLst>
      <p:ext uri="{BB962C8B-B14F-4D97-AF65-F5344CB8AC3E}">
        <p14:creationId xmlns:p14="http://schemas.microsoft.com/office/powerpoint/2010/main" val="24331612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79</a:t>
            </a:fld>
            <a:endParaRPr kumimoji="0" lang="en-US" altLang="zh-TW" sz="1400">
              <a:solidFill>
                <a:schemeClr val="bg2"/>
              </a:solidFill>
            </a:endParaRPr>
          </a:p>
        </p:txBody>
      </p:sp>
      <p:sp>
        <p:nvSpPr>
          <p:cNvPr id="3" name="Rectangle 4"/>
          <p:cNvSpPr txBox="1">
            <a:spLocks noChangeArrowheads="1"/>
          </p:cNvSpPr>
          <p:nvPr/>
        </p:nvSpPr>
        <p:spPr>
          <a:xfrm>
            <a:off x="394593" y="836712"/>
            <a:ext cx="8497887" cy="584200"/>
          </a:xfrm>
          <a:prstGeom prst="rect">
            <a:avLst/>
          </a:prstGeom>
          <a:noFill/>
        </p:spPr>
        <p:txBody>
          <a:bodyPr/>
          <a:lstStyle/>
          <a:p>
            <a:pPr marL="182563" indent="-182563">
              <a:buClr>
                <a:schemeClr val="tx1"/>
              </a:buClr>
              <a:defRPr/>
            </a:pPr>
            <a:r>
              <a:rPr lang="en-US" altLang="zh-TW" dirty="0">
                <a:ea typeface="標楷體" pitchFamily="65" charset="-120"/>
              </a:rPr>
              <a:t>Ex 7: </a:t>
            </a:r>
            <a:r>
              <a:rPr lang="en-US" altLang="zh-TW" dirty="0"/>
              <a:t>Finding steady state matrices of absorbing Markov chains</a:t>
            </a:r>
            <a:endParaRPr lang="en-US" altLang="zh-TW" kern="0" dirty="0">
              <a:latin typeface="+mn-lt"/>
              <a:ea typeface="+mn-ea"/>
            </a:endParaRPr>
          </a:p>
        </p:txBody>
      </p:sp>
      <p:graphicFrame>
        <p:nvGraphicFramePr>
          <p:cNvPr id="4" name="物件 1"/>
          <p:cNvGraphicFramePr>
            <a:graphicFrameLocks noChangeAspect="1"/>
          </p:cNvGraphicFramePr>
          <p:nvPr>
            <p:extLst>
              <p:ext uri="{D42A27DB-BD31-4B8C-83A1-F6EECF244321}">
                <p14:modId xmlns:p14="http://schemas.microsoft.com/office/powerpoint/2010/main" val="3622020783"/>
              </p:ext>
            </p:extLst>
          </p:nvPr>
        </p:nvGraphicFramePr>
        <p:xfrm>
          <a:off x="2965909" y="1331419"/>
          <a:ext cx="2459038" cy="1349375"/>
        </p:xfrm>
        <a:graphic>
          <a:graphicData uri="http://schemas.openxmlformats.org/presentationml/2006/ole">
            <mc:AlternateContent xmlns:mc="http://schemas.openxmlformats.org/markup-compatibility/2006">
              <mc:Choice xmlns:v="urn:schemas-microsoft-com:vml" Requires="v">
                <p:oleObj spid="_x0000_s157165" name="方程式" r:id="rId3" imgW="1295400" imgH="711200" progId="Equation.3">
                  <p:embed/>
                </p:oleObj>
              </mc:Choice>
              <mc:Fallback>
                <p:oleObj name="方程式" r:id="rId3" imgW="1295400" imgH="711200" progId="Equation.3">
                  <p:embed/>
                  <p:pic>
                    <p:nvPicPr>
                      <p:cNvPr id="93188" name="物件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909" y="1331419"/>
                        <a:ext cx="24590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群組 4"/>
          <p:cNvGrpSpPr>
            <a:grpSpLocks/>
          </p:cNvGrpSpPr>
          <p:nvPr/>
        </p:nvGrpSpPr>
        <p:grpSpPr bwMode="auto">
          <a:xfrm>
            <a:off x="683568" y="2636912"/>
            <a:ext cx="4125369" cy="461665"/>
            <a:chOff x="889000" y="2743190"/>
            <a:chExt cx="4125084" cy="462959"/>
          </a:xfrm>
        </p:grpSpPr>
        <p:sp>
          <p:nvSpPr>
            <p:cNvPr id="6" name="矩形 5"/>
            <p:cNvSpPr/>
            <p:nvPr/>
          </p:nvSpPr>
          <p:spPr>
            <a:xfrm>
              <a:off x="889000" y="2743190"/>
              <a:ext cx="3129167" cy="462959"/>
            </a:xfrm>
            <a:prstGeom prst="rect">
              <a:avLst/>
            </a:prstGeom>
          </p:spPr>
          <p:txBody>
            <a:bodyPr wrap="none">
              <a:spAutoFit/>
            </a:bodyPr>
            <a:lstStyle/>
            <a:p>
              <a:pPr>
                <a:buNone/>
                <a:defRPr/>
              </a:pPr>
              <a:r>
                <a:rPr lang="en-US" altLang="zh-TW" dirty="0">
                  <a:solidFill>
                    <a:schemeClr val="tx1"/>
                  </a:solidFill>
                  <a:latin typeface="+mn-lt"/>
                </a:rPr>
                <a:t>Use the matrix equation</a:t>
              </a:r>
              <a:endParaRPr lang="zh-TW" altLang="en-US" dirty="0">
                <a:solidFill>
                  <a:schemeClr val="tx1"/>
                </a:solidFill>
                <a:latin typeface="+mn-lt"/>
              </a:endParaRPr>
            </a:p>
          </p:txBody>
        </p:sp>
        <p:graphicFrame>
          <p:nvGraphicFramePr>
            <p:cNvPr id="7" name="物件 3"/>
            <p:cNvGraphicFramePr>
              <a:graphicFrameLocks noChangeAspect="1"/>
            </p:cNvGraphicFramePr>
            <p:nvPr>
              <p:extLst>
                <p:ext uri="{D42A27DB-BD31-4B8C-83A1-F6EECF244321}">
                  <p14:modId xmlns:p14="http://schemas.microsoft.com/office/powerpoint/2010/main" val="3504901209"/>
                </p:ext>
              </p:extLst>
            </p:nvPr>
          </p:nvGraphicFramePr>
          <p:xfrm>
            <a:off x="3923471" y="2765931"/>
            <a:ext cx="1090613" cy="381000"/>
          </p:xfrm>
          <a:graphic>
            <a:graphicData uri="http://schemas.openxmlformats.org/presentationml/2006/ole">
              <mc:AlternateContent xmlns:mc="http://schemas.openxmlformats.org/markup-compatibility/2006">
                <mc:Choice xmlns:v="urn:schemas-microsoft-com:vml" Requires="v">
                  <p:oleObj spid="_x0000_s157166" name="方程式" r:id="rId5" imgW="545863" imgH="190417" progId="Equation.3">
                    <p:embed/>
                  </p:oleObj>
                </mc:Choice>
                <mc:Fallback>
                  <p:oleObj name="方程式" r:id="rId5" imgW="545863" imgH="190417" progId="Equation.3">
                    <p:embed/>
                    <p:pic>
                      <p:nvPicPr>
                        <p:cNvPr id="93193" name="物件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471" y="2765931"/>
                          <a:ext cx="10906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 name="物件 7"/>
          <p:cNvGraphicFramePr>
            <a:graphicFrameLocks noChangeAspect="1"/>
          </p:cNvGraphicFramePr>
          <p:nvPr>
            <p:extLst>
              <p:ext uri="{D42A27DB-BD31-4B8C-83A1-F6EECF244321}">
                <p14:modId xmlns:p14="http://schemas.microsoft.com/office/powerpoint/2010/main" val="585019988"/>
              </p:ext>
            </p:extLst>
          </p:nvPr>
        </p:nvGraphicFramePr>
        <p:xfrm>
          <a:off x="1523356" y="3137560"/>
          <a:ext cx="2987675" cy="1393825"/>
        </p:xfrm>
        <a:graphic>
          <a:graphicData uri="http://schemas.openxmlformats.org/presentationml/2006/ole">
            <mc:AlternateContent xmlns:mc="http://schemas.openxmlformats.org/markup-compatibility/2006">
              <mc:Choice xmlns:v="urn:schemas-microsoft-com:vml" Requires="v">
                <p:oleObj spid="_x0000_s157167" name="方程式" r:id="rId7" imgW="1524000" imgH="711200" progId="Equation.3">
                  <p:embed/>
                </p:oleObj>
              </mc:Choice>
              <mc:Fallback>
                <p:oleObj name="方程式" r:id="rId7" imgW="1524000" imgH="711200" progId="Equation.3">
                  <p:embed/>
                  <p:pic>
                    <p:nvPicPr>
                      <p:cNvPr id="93190" name="物件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356" y="3137560"/>
                        <a:ext cx="29876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732035" y="4509120"/>
            <a:ext cx="7872413" cy="461665"/>
          </a:xfrm>
          <a:prstGeom prst="rect">
            <a:avLst/>
          </a:prstGeom>
        </p:spPr>
        <p:txBody>
          <a:bodyPr>
            <a:spAutoFit/>
          </a:bodyPr>
          <a:lstStyle/>
          <a:p>
            <a:pPr algn="just">
              <a:buNone/>
              <a:defRPr/>
            </a:pPr>
            <a:r>
              <a:rPr lang="en-US" altLang="zh-TW" dirty="0">
                <a:solidFill>
                  <a:schemeClr val="tx1"/>
                </a:solidFill>
                <a:latin typeface="+mn-lt"/>
              </a:rPr>
              <a:t>along with the equation </a:t>
            </a:r>
            <a:r>
              <a:rPr lang="en-US" altLang="zh-TW" i="1" dirty="0">
                <a:solidFill>
                  <a:schemeClr val="tx1"/>
                </a:solidFill>
                <a:latin typeface="+mn-lt"/>
              </a:rPr>
              <a:t>x</a:t>
            </a:r>
            <a:r>
              <a:rPr lang="en-US" altLang="zh-TW" baseline="-25000" dirty="0">
                <a:solidFill>
                  <a:schemeClr val="tx1"/>
                </a:solidFill>
                <a:latin typeface="+mn-lt"/>
              </a:rPr>
              <a:t>1</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2</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3</a:t>
            </a:r>
            <a:r>
              <a:rPr lang="en-US" altLang="zh-TW" dirty="0">
                <a:solidFill>
                  <a:schemeClr val="tx1"/>
                </a:solidFill>
                <a:latin typeface="+mn-lt"/>
              </a:rPr>
              <a:t> = 1 to derive</a:t>
            </a:r>
            <a:endParaRPr lang="zh-TW" altLang="en-US" dirty="0">
              <a:solidFill>
                <a:schemeClr val="tx1"/>
              </a:solidFill>
              <a:latin typeface="+mn-lt"/>
            </a:endParaRPr>
          </a:p>
        </p:txBody>
      </p:sp>
      <p:graphicFrame>
        <p:nvGraphicFramePr>
          <p:cNvPr id="11" name="物件 11"/>
          <p:cNvGraphicFramePr>
            <a:graphicFrameLocks noChangeAspect="1"/>
          </p:cNvGraphicFramePr>
          <p:nvPr>
            <p:extLst>
              <p:ext uri="{D42A27DB-BD31-4B8C-83A1-F6EECF244321}">
                <p14:modId xmlns:p14="http://schemas.microsoft.com/office/powerpoint/2010/main" val="733690697"/>
              </p:ext>
            </p:extLst>
          </p:nvPr>
        </p:nvGraphicFramePr>
        <p:xfrm>
          <a:off x="1256867" y="5086586"/>
          <a:ext cx="3006725" cy="1774825"/>
        </p:xfrm>
        <a:graphic>
          <a:graphicData uri="http://schemas.openxmlformats.org/presentationml/2006/ole">
            <mc:AlternateContent xmlns:mc="http://schemas.openxmlformats.org/markup-compatibility/2006">
              <mc:Choice xmlns:v="urn:schemas-microsoft-com:vml" Requires="v">
                <p:oleObj spid="_x0000_s157168" name="方程式" r:id="rId9" imgW="1549400" imgH="914400" progId="Equation.3">
                  <p:embed/>
                </p:oleObj>
              </mc:Choice>
              <mc:Fallback>
                <p:oleObj name="方程式" r:id="rId9" imgW="1549400" imgH="914400" progId="Equation.3">
                  <p:embed/>
                  <p:pic>
                    <p:nvPicPr>
                      <p:cNvPr id="94211" name="物件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6867" y="5086586"/>
                        <a:ext cx="30067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143678840"/>
              </p:ext>
            </p:extLst>
          </p:nvPr>
        </p:nvGraphicFramePr>
        <p:xfrm>
          <a:off x="4591050" y="5375275"/>
          <a:ext cx="1666875" cy="1195388"/>
        </p:xfrm>
        <a:graphic>
          <a:graphicData uri="http://schemas.openxmlformats.org/presentationml/2006/ole">
            <mc:AlternateContent xmlns:mc="http://schemas.openxmlformats.org/markup-compatibility/2006">
              <mc:Choice xmlns:v="urn:schemas-microsoft-com:vml" Requires="v">
                <p:oleObj spid="_x0000_s157169" name="方程式" r:id="rId11" imgW="850680" imgH="609480" progId="Equation.3">
                  <p:embed/>
                </p:oleObj>
              </mc:Choice>
              <mc:Fallback>
                <p:oleObj name="方程式" r:id="rId11" imgW="850680" imgH="609480" progId="Equation.3">
                  <p:embed/>
                  <p:pic>
                    <p:nvPicPr>
                      <p:cNvPr id="8" name="物件 7"/>
                      <p:cNvPicPr>
                        <a:picLocks noChangeAspect="1" noChangeArrowheads="1"/>
                      </p:cNvPicPr>
                      <p:nvPr/>
                    </p:nvPicPr>
                    <p:blipFill>
                      <a:blip r:embed="rId12"/>
                      <a:srcRect/>
                      <a:stretch>
                        <a:fillRect/>
                      </a:stretch>
                    </p:blipFill>
                    <p:spPr bwMode="auto">
                      <a:xfrm>
                        <a:off x="4591050" y="5375275"/>
                        <a:ext cx="16668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文字方塊 9"/>
          <p:cNvSpPr txBox="1">
            <a:spLocks noChangeArrowheads="1"/>
          </p:cNvSpPr>
          <p:nvPr/>
        </p:nvSpPr>
        <p:spPr bwMode="auto">
          <a:xfrm>
            <a:off x="6368048" y="5309742"/>
            <a:ext cx="2775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The solution coincides with the second column of the transition probability matrix </a:t>
            </a:r>
            <a:r>
              <a:rPr lang="en-US" altLang="zh-TW" sz="1800" i="1" dirty="0">
                <a:solidFill>
                  <a:srgbClr val="0000FF"/>
                </a:solidFill>
              </a:rPr>
              <a:t>P</a:t>
            </a:r>
          </a:p>
        </p:txBody>
      </p:sp>
      <p:sp>
        <p:nvSpPr>
          <p:cNvPr id="14" name="文字方塊 9"/>
          <p:cNvSpPr txBox="1">
            <a:spLocks noChangeArrowheads="1"/>
          </p:cNvSpPr>
          <p:nvPr/>
        </p:nvSpPr>
        <p:spPr bwMode="auto">
          <a:xfrm>
            <a:off x="5561276" y="1825402"/>
            <a:ext cx="3043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Note that </a:t>
            </a:r>
            <a:r>
              <a:rPr lang="en-US" altLang="zh-TW" sz="1800" i="1" dirty="0">
                <a:solidFill>
                  <a:srgbClr val="0000FF"/>
                </a:solidFill>
              </a:rPr>
              <a:t>P </a:t>
            </a:r>
            <a:r>
              <a:rPr lang="en-US" altLang="zh-TW" sz="1800" dirty="0">
                <a:solidFill>
                  <a:srgbClr val="0000FF"/>
                </a:solidFill>
              </a:rPr>
              <a:t>is not regular</a:t>
            </a:r>
          </a:p>
        </p:txBody>
      </p:sp>
    </p:spTree>
    <p:extLst>
      <p:ext uri="{BB962C8B-B14F-4D97-AF65-F5344CB8AC3E}">
        <p14:creationId xmlns:p14="http://schemas.microsoft.com/office/powerpoint/2010/main" val="364844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AFC8D1A4-0298-4B9C-8EEF-4DC1BE8E1295}" type="slidenum">
              <a:rPr kumimoji="0" lang="en-US" altLang="zh-TW" sz="1400" smtClean="0">
                <a:solidFill>
                  <a:schemeClr val="bg2"/>
                </a:solidFill>
              </a:rPr>
              <a:pPr eaLnBrk="1" hangingPunct="1"/>
              <a:t>8</a:t>
            </a:fld>
            <a:endParaRPr kumimoji="0" lang="en-US" altLang="zh-TW" sz="1400">
              <a:solidFill>
                <a:schemeClr val="bg2"/>
              </a:solidFill>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1973182667"/>
              </p:ext>
            </p:extLst>
          </p:nvPr>
        </p:nvGraphicFramePr>
        <p:xfrm>
          <a:off x="1771650" y="1261889"/>
          <a:ext cx="2081213" cy="1420812"/>
        </p:xfrm>
        <a:graphic>
          <a:graphicData uri="http://schemas.openxmlformats.org/presentationml/2006/ole">
            <mc:AlternateContent xmlns:mc="http://schemas.openxmlformats.org/markup-compatibility/2006">
              <mc:Choice xmlns:v="urn:schemas-microsoft-com:vml" Requires="v">
                <p:oleObj spid="_x0000_s128554" name="Equation" r:id="rId3" imgW="1041120" imgH="711000" progId="Equation.DSMT4">
                  <p:embed/>
                </p:oleObj>
              </mc:Choice>
              <mc:Fallback>
                <p:oleObj name="Equation" r:id="rId3" imgW="1041120" imgH="711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1261889"/>
                        <a:ext cx="2081213"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1479337258"/>
              </p:ext>
            </p:extLst>
          </p:nvPr>
        </p:nvGraphicFramePr>
        <p:xfrm>
          <a:off x="4260850" y="1528589"/>
          <a:ext cx="1954213" cy="939800"/>
        </p:xfrm>
        <a:graphic>
          <a:graphicData uri="http://schemas.openxmlformats.org/presentationml/2006/ole">
            <mc:AlternateContent xmlns:mc="http://schemas.openxmlformats.org/markup-compatibility/2006">
              <mc:Choice xmlns:v="urn:schemas-microsoft-com:vml" Requires="v">
                <p:oleObj spid="_x0000_s128555" name="Equation" r:id="rId5" imgW="977760" imgH="469800" progId="Equation.DSMT4">
                  <p:embed/>
                </p:oleObj>
              </mc:Choice>
              <mc:Fallback>
                <p:oleObj name="Equation" r:id="rId5" imgW="977760" imgH="46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850" y="1528589"/>
                        <a:ext cx="1954213"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Text Box 4"/>
          <p:cNvSpPr txBox="1">
            <a:spLocks noChangeArrowheads="1"/>
          </p:cNvSpPr>
          <p:nvPr/>
        </p:nvSpPr>
        <p:spPr bwMode="auto">
          <a:xfrm>
            <a:off x="381000" y="833264"/>
            <a:ext cx="579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Ex 4: Find </a:t>
            </a:r>
            <a:r>
              <a:rPr lang="en-US" altLang="zh-TW" i="1">
                <a:ea typeface="標楷體" pitchFamily="65" charset="-120"/>
              </a:rPr>
              <a:t>AB</a:t>
            </a:r>
            <a:endParaRPr lang="en-US" altLang="zh-TW">
              <a:ea typeface="標楷體" pitchFamily="65" charset="-120"/>
            </a:endParaRPr>
          </a:p>
        </p:txBody>
      </p:sp>
      <p:sp>
        <p:nvSpPr>
          <p:cNvPr id="7175" name="Text Box 5"/>
          <p:cNvSpPr txBox="1">
            <a:spLocks noChangeArrowheads="1"/>
          </p:cNvSpPr>
          <p:nvPr/>
        </p:nvSpPr>
        <p:spPr bwMode="auto">
          <a:xfrm>
            <a:off x="533400" y="2547764"/>
            <a:ext cx="166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ea typeface="標楷體" pitchFamily="65" charset="-120"/>
              </a:rPr>
              <a:t>Sol:</a:t>
            </a:r>
          </a:p>
        </p:txBody>
      </p:sp>
      <p:graphicFrame>
        <p:nvGraphicFramePr>
          <p:cNvPr id="7172" name="Object 6"/>
          <p:cNvGraphicFramePr>
            <a:graphicFrameLocks noChangeAspect="1"/>
          </p:cNvGraphicFramePr>
          <p:nvPr>
            <p:extLst>
              <p:ext uri="{D42A27DB-BD31-4B8C-83A1-F6EECF244321}">
                <p14:modId xmlns:p14="http://schemas.microsoft.com/office/powerpoint/2010/main" val="1764009727"/>
              </p:ext>
            </p:extLst>
          </p:nvPr>
        </p:nvGraphicFramePr>
        <p:xfrm>
          <a:off x="1042988" y="2992264"/>
          <a:ext cx="5738812" cy="2894012"/>
        </p:xfrm>
        <a:graphic>
          <a:graphicData uri="http://schemas.openxmlformats.org/presentationml/2006/ole">
            <mc:AlternateContent xmlns:mc="http://schemas.openxmlformats.org/markup-compatibility/2006">
              <mc:Choice xmlns:v="urn:schemas-microsoft-com:vml" Requires="v">
                <p:oleObj spid="_x0000_s128556" name="Equation" r:id="rId7" imgW="2869920" imgH="1447560" progId="Equation.DSMT4">
                  <p:embed/>
                </p:oleObj>
              </mc:Choice>
              <mc:Fallback>
                <p:oleObj name="Equation" r:id="rId7" imgW="2869920" imgH="14475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2992264"/>
                        <a:ext cx="5738812" cy="289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Text Box 1036"/>
          <p:cNvSpPr txBox="1">
            <a:spLocks noChangeArrowheads="1"/>
          </p:cNvSpPr>
          <p:nvPr/>
        </p:nvSpPr>
        <p:spPr bwMode="auto">
          <a:xfrm>
            <a:off x="500063" y="5905326"/>
            <a:ext cx="8072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6213" indent="-176213"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Clr>
                <a:schemeClr val="tx1"/>
              </a:buClr>
              <a:buSzPct val="40000"/>
            </a:pPr>
            <a:r>
              <a:rPr lang="en-US" altLang="zh-TW" dirty="0">
                <a:ea typeface="標楷體" pitchFamily="65" charset="-120"/>
              </a:rPr>
              <a:t>Note: </a:t>
            </a:r>
            <a:r>
              <a:rPr lang="en-US" altLang="zh-TW" dirty="0">
                <a:solidFill>
                  <a:schemeClr val="tx1"/>
                </a:solidFill>
                <a:ea typeface="標楷體" pitchFamily="65" charset="-120"/>
              </a:rPr>
              <a:t>(1) </a:t>
            </a:r>
            <a:r>
              <a:rPr lang="en-US" altLang="zh-TW" i="1" dirty="0">
                <a:solidFill>
                  <a:schemeClr val="tx1"/>
                </a:solidFill>
                <a:ea typeface="標楷體" pitchFamily="65" charset="-120"/>
              </a:rPr>
              <a:t>BA</a:t>
            </a:r>
            <a:r>
              <a:rPr lang="en-US" altLang="zh-TW" dirty="0">
                <a:solidFill>
                  <a:schemeClr val="tx1"/>
                </a:solidFill>
                <a:ea typeface="標楷體" pitchFamily="65" charset="-120"/>
              </a:rPr>
              <a:t> is not multipliable</a:t>
            </a:r>
          </a:p>
          <a:p>
            <a:pPr eaLnBrk="1" hangingPunct="1">
              <a:spcBef>
                <a:spcPts val="600"/>
              </a:spcBef>
              <a:buClr>
                <a:schemeClr val="tx1"/>
              </a:buClr>
              <a:buSzPct val="40000"/>
              <a:buFont typeface="Wingdings" pitchFamily="2" charset="2"/>
              <a:buNone/>
            </a:pPr>
            <a:r>
              <a:rPr lang="en-US" altLang="zh-TW" dirty="0">
                <a:solidFill>
                  <a:schemeClr val="tx1"/>
                </a:solidFill>
                <a:ea typeface="標楷體" pitchFamily="65" charset="-120"/>
              </a:rPr>
              <a:t>            (2) Even </a:t>
            </a:r>
            <a:r>
              <a:rPr lang="en-US" altLang="zh-TW" i="1" dirty="0">
                <a:solidFill>
                  <a:schemeClr val="tx1"/>
                </a:solidFill>
                <a:ea typeface="標楷體" pitchFamily="65" charset="-120"/>
              </a:rPr>
              <a:t>BA</a:t>
            </a:r>
            <a:r>
              <a:rPr lang="en-US" altLang="zh-TW" dirty="0">
                <a:solidFill>
                  <a:schemeClr val="tx1"/>
                </a:solidFill>
                <a:ea typeface="標楷體" pitchFamily="65" charset="-120"/>
              </a:rPr>
              <a:t> is multipliable, it could be that </a:t>
            </a:r>
            <a:r>
              <a:rPr lang="en-US" altLang="zh-TW" i="1" dirty="0">
                <a:solidFill>
                  <a:schemeClr val="tx1"/>
                </a:solidFill>
                <a:ea typeface="標楷體" pitchFamily="65" charset="-120"/>
              </a:rPr>
              <a:t>AB </a:t>
            </a:r>
            <a:r>
              <a:rPr lang="en-US" altLang="zh-TW" dirty="0">
                <a:solidFill>
                  <a:schemeClr val="tx1"/>
                </a:solidFill>
              </a:rPr>
              <a:t>≠ </a:t>
            </a:r>
            <a:r>
              <a:rPr lang="en-US" altLang="zh-TW" i="1" dirty="0">
                <a:solidFill>
                  <a:schemeClr val="tx1"/>
                </a:solidFill>
              </a:rPr>
              <a:t>BA</a:t>
            </a:r>
            <a:r>
              <a:rPr lang="en-US" altLang="zh-TW" dirty="0">
                <a:solidFill>
                  <a:schemeClr val="tx1"/>
                </a:solidFill>
                <a:ea typeface="標楷體" pitchFamily="65" charset="-120"/>
              </a:rPr>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80</a:t>
            </a:fld>
            <a:endParaRPr kumimoji="0" lang="en-US" altLang="zh-TW" sz="1400">
              <a:solidFill>
                <a:schemeClr val="bg2"/>
              </a:solidFill>
            </a:endParaRPr>
          </a:p>
        </p:txBody>
      </p:sp>
      <p:graphicFrame>
        <p:nvGraphicFramePr>
          <p:cNvPr id="3" name="物件 1"/>
          <p:cNvGraphicFramePr>
            <a:graphicFrameLocks noChangeAspect="1"/>
          </p:cNvGraphicFramePr>
          <p:nvPr>
            <p:extLst>
              <p:ext uri="{D42A27DB-BD31-4B8C-83A1-F6EECF244321}">
                <p14:modId xmlns:p14="http://schemas.microsoft.com/office/powerpoint/2010/main" val="2923692567"/>
              </p:ext>
            </p:extLst>
          </p:nvPr>
        </p:nvGraphicFramePr>
        <p:xfrm>
          <a:off x="1936675" y="764704"/>
          <a:ext cx="3027362" cy="1863725"/>
        </p:xfrm>
        <a:graphic>
          <a:graphicData uri="http://schemas.openxmlformats.org/presentationml/2006/ole">
            <mc:AlternateContent xmlns:mc="http://schemas.openxmlformats.org/markup-compatibility/2006">
              <mc:Choice xmlns:v="urn:schemas-microsoft-com:vml" Requires="v">
                <p:oleObj spid="_x0000_s160104" name="方程式" r:id="rId3" imgW="1485900" imgH="914400" progId="Equation.3">
                  <p:embed/>
                </p:oleObj>
              </mc:Choice>
              <mc:Fallback>
                <p:oleObj name="方程式" r:id="rId3" imgW="1485900" imgH="914400" progId="Equation.3">
                  <p:embed/>
                  <p:pic>
                    <p:nvPicPr>
                      <p:cNvPr id="95236" name="物件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675" y="764704"/>
                        <a:ext cx="30273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群組 4"/>
          <p:cNvGrpSpPr>
            <a:grpSpLocks/>
          </p:cNvGrpSpPr>
          <p:nvPr/>
        </p:nvGrpSpPr>
        <p:grpSpPr bwMode="auto">
          <a:xfrm>
            <a:off x="323528" y="3154642"/>
            <a:ext cx="4386137" cy="461665"/>
            <a:chOff x="897232" y="3337643"/>
            <a:chExt cx="4385834" cy="462959"/>
          </a:xfrm>
        </p:grpSpPr>
        <p:sp>
          <p:nvSpPr>
            <p:cNvPr id="5" name="矩形 4"/>
            <p:cNvSpPr/>
            <p:nvPr/>
          </p:nvSpPr>
          <p:spPr>
            <a:xfrm>
              <a:off x="897232" y="3337643"/>
              <a:ext cx="4385834" cy="462959"/>
            </a:xfrm>
            <a:prstGeom prst="rect">
              <a:avLst/>
            </a:prstGeom>
          </p:spPr>
          <p:txBody>
            <a:bodyPr wrap="none">
              <a:spAutoFit/>
            </a:bodyPr>
            <a:lstStyle/>
            <a:p>
              <a:pPr>
                <a:buNone/>
                <a:defRPr/>
              </a:pPr>
              <a:r>
                <a:rPr lang="en-US" altLang="zh-TW" dirty="0">
                  <a:solidFill>
                    <a:schemeClr val="tx1"/>
                  </a:solidFill>
                  <a:latin typeface="+mn-lt"/>
                </a:rPr>
                <a:t>Use the matrix equation               </a:t>
              </a:r>
              <a:endParaRPr lang="zh-TW" altLang="en-US" dirty="0">
                <a:solidFill>
                  <a:schemeClr val="tx1"/>
                </a:solidFill>
                <a:latin typeface="+mn-lt"/>
              </a:endParaRPr>
            </a:p>
          </p:txBody>
        </p:sp>
        <p:graphicFrame>
          <p:nvGraphicFramePr>
            <p:cNvPr id="6" name="物件 3"/>
            <p:cNvGraphicFramePr>
              <a:graphicFrameLocks noChangeAspect="1"/>
            </p:cNvGraphicFramePr>
            <p:nvPr>
              <p:extLst>
                <p:ext uri="{D42A27DB-BD31-4B8C-83A1-F6EECF244321}">
                  <p14:modId xmlns:p14="http://schemas.microsoft.com/office/powerpoint/2010/main" val="4010062037"/>
                </p:ext>
              </p:extLst>
            </p:nvPr>
          </p:nvGraphicFramePr>
          <p:xfrm>
            <a:off x="3995970" y="3378622"/>
            <a:ext cx="1090613" cy="381000"/>
          </p:xfrm>
          <a:graphic>
            <a:graphicData uri="http://schemas.openxmlformats.org/presentationml/2006/ole">
              <mc:AlternateContent xmlns:mc="http://schemas.openxmlformats.org/markup-compatibility/2006">
                <mc:Choice xmlns:v="urn:schemas-microsoft-com:vml" Requires="v">
                  <p:oleObj spid="_x0000_s160105" name="方程式" r:id="rId5" imgW="545863" imgH="190417" progId="Equation.3">
                    <p:embed/>
                  </p:oleObj>
                </mc:Choice>
                <mc:Fallback>
                  <p:oleObj name="方程式" r:id="rId5" imgW="545863" imgH="190417" progId="Equation.3">
                    <p:embed/>
                    <p:pic>
                      <p:nvPicPr>
                        <p:cNvPr id="95241" name="物件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70" y="3378622"/>
                          <a:ext cx="10906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7" name="物件 7"/>
          <p:cNvGraphicFramePr>
            <a:graphicFrameLocks noChangeAspect="1"/>
          </p:cNvGraphicFramePr>
          <p:nvPr>
            <p:extLst>
              <p:ext uri="{D42A27DB-BD31-4B8C-83A1-F6EECF244321}">
                <p14:modId xmlns:p14="http://schemas.microsoft.com/office/powerpoint/2010/main" val="787686942"/>
              </p:ext>
            </p:extLst>
          </p:nvPr>
        </p:nvGraphicFramePr>
        <p:xfrm>
          <a:off x="4531099" y="2491200"/>
          <a:ext cx="3721100" cy="1858962"/>
        </p:xfrm>
        <a:graphic>
          <a:graphicData uri="http://schemas.openxmlformats.org/presentationml/2006/ole">
            <mc:AlternateContent xmlns:mc="http://schemas.openxmlformats.org/markup-compatibility/2006">
              <mc:Choice xmlns:v="urn:schemas-microsoft-com:vml" Requires="v">
                <p:oleObj spid="_x0000_s160106" name="方程式" r:id="rId7" imgW="1879560" imgH="939600" progId="Equation.3">
                  <p:embed/>
                </p:oleObj>
              </mc:Choice>
              <mc:Fallback>
                <p:oleObj name="方程式" r:id="rId7" imgW="1879560" imgH="939600" progId="Equation.3">
                  <p:embed/>
                  <p:pic>
                    <p:nvPicPr>
                      <p:cNvPr id="95238" name="物件 7"/>
                      <p:cNvPicPr>
                        <a:picLocks noChangeAspect="1" noChangeArrowheads="1"/>
                      </p:cNvPicPr>
                      <p:nvPr/>
                    </p:nvPicPr>
                    <p:blipFill>
                      <a:blip r:embed="rId8"/>
                      <a:srcRect/>
                      <a:stretch>
                        <a:fillRect/>
                      </a:stretch>
                    </p:blipFill>
                    <p:spPr bwMode="auto">
                      <a:xfrm>
                        <a:off x="4531099" y="2491200"/>
                        <a:ext cx="37211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323528" y="4331486"/>
            <a:ext cx="7872413" cy="461665"/>
          </a:xfrm>
          <a:prstGeom prst="rect">
            <a:avLst/>
          </a:prstGeom>
        </p:spPr>
        <p:txBody>
          <a:bodyPr>
            <a:spAutoFit/>
          </a:bodyPr>
          <a:lstStyle/>
          <a:p>
            <a:pPr algn="just">
              <a:buNone/>
              <a:defRPr/>
            </a:pPr>
            <a:r>
              <a:rPr lang="en-US" altLang="zh-TW" dirty="0">
                <a:solidFill>
                  <a:schemeClr val="tx1"/>
                </a:solidFill>
                <a:latin typeface="+mn-lt"/>
              </a:rPr>
              <a:t>along with the equation </a:t>
            </a:r>
            <a:r>
              <a:rPr lang="en-US" altLang="zh-TW" i="1" dirty="0">
                <a:solidFill>
                  <a:schemeClr val="tx1"/>
                </a:solidFill>
                <a:latin typeface="+mn-lt"/>
              </a:rPr>
              <a:t>x</a:t>
            </a:r>
            <a:r>
              <a:rPr lang="en-US" altLang="zh-TW" baseline="-25000" dirty="0">
                <a:solidFill>
                  <a:schemeClr val="tx1"/>
                </a:solidFill>
                <a:latin typeface="+mn-lt"/>
              </a:rPr>
              <a:t>1</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2</a:t>
            </a:r>
            <a:r>
              <a:rPr lang="en-US" altLang="zh-TW" dirty="0">
                <a:solidFill>
                  <a:schemeClr val="tx1"/>
                </a:solidFill>
                <a:latin typeface="+mn-lt"/>
              </a:rPr>
              <a:t> + </a:t>
            </a:r>
            <a:r>
              <a:rPr lang="en-US" altLang="zh-TW" i="1" dirty="0">
                <a:solidFill>
                  <a:schemeClr val="tx1"/>
                </a:solidFill>
                <a:latin typeface="+mn-lt"/>
              </a:rPr>
              <a:t>x</a:t>
            </a:r>
            <a:r>
              <a:rPr lang="en-US" altLang="zh-TW" baseline="-25000" dirty="0">
                <a:solidFill>
                  <a:schemeClr val="tx1"/>
                </a:solidFill>
                <a:latin typeface="+mn-lt"/>
              </a:rPr>
              <a:t>3</a:t>
            </a:r>
            <a:r>
              <a:rPr lang="en-US" altLang="zh-TW" dirty="0">
                <a:solidFill>
                  <a:schemeClr val="tx1"/>
                </a:solidFill>
                <a:latin typeface="+mn-lt"/>
              </a:rPr>
              <a:t> </a:t>
            </a:r>
            <a:r>
              <a:rPr lang="en-US" altLang="zh-TW" dirty="0">
                <a:solidFill>
                  <a:schemeClr val="tx1"/>
                </a:solidFill>
              </a:rPr>
              <a:t>+ </a:t>
            </a:r>
            <a:r>
              <a:rPr lang="en-US" altLang="zh-TW" i="1" dirty="0">
                <a:solidFill>
                  <a:schemeClr val="tx1"/>
                </a:solidFill>
              </a:rPr>
              <a:t>x</a:t>
            </a:r>
            <a:r>
              <a:rPr lang="en-US" altLang="zh-TW" baseline="-25000" dirty="0">
                <a:solidFill>
                  <a:schemeClr val="tx1"/>
                </a:solidFill>
              </a:rPr>
              <a:t>4</a:t>
            </a:r>
            <a:r>
              <a:rPr lang="en-US" altLang="zh-TW" dirty="0">
                <a:solidFill>
                  <a:schemeClr val="tx1"/>
                </a:solidFill>
              </a:rPr>
              <a:t> </a:t>
            </a:r>
            <a:r>
              <a:rPr lang="en-US" altLang="zh-TW" dirty="0">
                <a:solidFill>
                  <a:schemeClr val="tx1"/>
                </a:solidFill>
                <a:latin typeface="+mn-lt"/>
              </a:rPr>
              <a:t>= 1 to derive</a:t>
            </a:r>
            <a:endParaRPr lang="zh-TW" altLang="en-US" dirty="0">
              <a:solidFill>
                <a:schemeClr val="tx1"/>
              </a:solidFill>
              <a:latin typeface="+mn-lt"/>
            </a:endParaRPr>
          </a:p>
        </p:txBody>
      </p:sp>
      <p:graphicFrame>
        <p:nvGraphicFramePr>
          <p:cNvPr id="9" name="物件 11"/>
          <p:cNvGraphicFramePr>
            <a:graphicFrameLocks noChangeAspect="1"/>
          </p:cNvGraphicFramePr>
          <p:nvPr>
            <p:extLst>
              <p:ext uri="{D42A27DB-BD31-4B8C-83A1-F6EECF244321}">
                <p14:modId xmlns:p14="http://schemas.microsoft.com/office/powerpoint/2010/main" val="4166586713"/>
              </p:ext>
            </p:extLst>
          </p:nvPr>
        </p:nvGraphicFramePr>
        <p:xfrm>
          <a:off x="115838" y="4823983"/>
          <a:ext cx="3448050" cy="1968500"/>
        </p:xfrm>
        <a:graphic>
          <a:graphicData uri="http://schemas.openxmlformats.org/presentationml/2006/ole">
            <mc:AlternateContent xmlns:mc="http://schemas.openxmlformats.org/markup-compatibility/2006">
              <mc:Choice xmlns:v="urn:schemas-microsoft-com:vml" Requires="v">
                <p:oleObj spid="_x0000_s160107" name="方程式" r:id="rId9" imgW="1688760" imgH="965160" progId="Equation.3">
                  <p:embed/>
                </p:oleObj>
              </mc:Choice>
              <mc:Fallback>
                <p:oleObj name="方程式" r:id="rId9" imgW="1688760" imgH="965160" progId="Equation.3">
                  <p:embed/>
                  <p:pic>
                    <p:nvPicPr>
                      <p:cNvPr id="96259" name="物件 11"/>
                      <p:cNvPicPr>
                        <a:picLocks noChangeAspect="1" noChangeArrowheads="1"/>
                      </p:cNvPicPr>
                      <p:nvPr/>
                    </p:nvPicPr>
                    <p:blipFill>
                      <a:blip r:embed="rId10"/>
                      <a:srcRect/>
                      <a:stretch>
                        <a:fillRect/>
                      </a:stretch>
                    </p:blipFill>
                    <p:spPr bwMode="auto">
                      <a:xfrm>
                        <a:off x="115838" y="4823983"/>
                        <a:ext cx="34480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文字方塊 9"/>
          <p:cNvSpPr txBox="1">
            <a:spLocks noChangeArrowheads="1"/>
          </p:cNvSpPr>
          <p:nvPr/>
        </p:nvSpPr>
        <p:spPr bwMode="auto">
          <a:xfrm>
            <a:off x="5854912" y="5721957"/>
            <a:ext cx="33123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The Markov chain has infinitely many steady state matrices</a:t>
            </a:r>
            <a:r>
              <a:rPr lang="zh-TW" altLang="en-US" sz="1800" dirty="0">
                <a:solidFill>
                  <a:srgbClr val="0000FF"/>
                </a:solidFill>
              </a:rPr>
              <a:t> </a:t>
            </a:r>
            <a:r>
              <a:rPr lang="en-US" altLang="zh-TW" sz="1800" dirty="0">
                <a:solidFill>
                  <a:srgbClr val="0000FF"/>
                </a:solidFill>
              </a:rPr>
              <a:t>(depending on different initial state vectors)</a:t>
            </a:r>
            <a:endParaRPr lang="en-US" altLang="zh-TW" sz="1800" i="1" dirty="0">
              <a:solidFill>
                <a:srgbClr val="0000FF"/>
              </a:solidFill>
            </a:endParaRPr>
          </a:p>
        </p:txBody>
      </p:sp>
      <p:sp>
        <p:nvSpPr>
          <p:cNvPr id="12" name="文字方塊 9"/>
          <p:cNvSpPr txBox="1">
            <a:spLocks noChangeArrowheads="1"/>
          </p:cNvSpPr>
          <p:nvPr/>
        </p:nvSpPr>
        <p:spPr bwMode="auto">
          <a:xfrm>
            <a:off x="5152770" y="1511900"/>
            <a:ext cx="3043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spcBef>
                <a:spcPts val="600"/>
              </a:spcBef>
              <a:buFont typeface="Wingdings" pitchFamily="2" charset="2"/>
              <a:buNone/>
            </a:pPr>
            <a:r>
              <a:rPr lang="en-US" altLang="zh-TW" sz="1800" dirty="0">
                <a:solidFill>
                  <a:srgbClr val="0000FF"/>
                </a:solidFill>
              </a:rPr>
              <a:t>※ Note that </a:t>
            </a:r>
            <a:r>
              <a:rPr lang="en-US" altLang="zh-TW" sz="1800" i="1" dirty="0">
                <a:solidFill>
                  <a:srgbClr val="0000FF"/>
                </a:solidFill>
              </a:rPr>
              <a:t>P </a:t>
            </a:r>
            <a:r>
              <a:rPr lang="en-US" altLang="zh-TW" sz="1800" dirty="0">
                <a:solidFill>
                  <a:srgbClr val="0000FF"/>
                </a:solidFill>
              </a:rPr>
              <a:t>is not regular</a:t>
            </a:r>
          </a:p>
        </p:txBody>
      </p:sp>
      <mc:AlternateContent xmlns:mc="http://schemas.openxmlformats.org/markup-compatibility/2006" xmlns:a14="http://schemas.microsoft.com/office/drawing/2010/main">
        <mc:Choice Requires="a14">
          <p:sp>
            <p:nvSpPr>
              <p:cNvPr id="2" name="文字方塊 1"/>
              <p:cNvSpPr txBox="1"/>
              <p:nvPr/>
            </p:nvSpPr>
            <p:spPr>
              <a:xfrm>
                <a:off x="3628104" y="4869160"/>
                <a:ext cx="4616304" cy="1452962"/>
              </a:xfrm>
              <a:prstGeom prst="rect">
                <a:avLst/>
              </a:prstGeom>
              <a:noFill/>
            </p:spPr>
            <p:txBody>
              <a:bodyPr wrap="square" rtlCol="0">
                <a:spAutoFit/>
              </a:bodyPr>
              <a:lstStyle/>
              <a:p>
                <a:pPr>
                  <a:buNone/>
                </a:pPr>
                <a14:m>
                  <m:oMath xmlns:m="http://schemas.openxmlformats.org/officeDocument/2006/math">
                    <m:r>
                      <a:rPr lang="zh-TW" altLang="en-US" i="1" smtClean="0">
                        <a:solidFill>
                          <a:schemeClr val="tx1"/>
                        </a:solidFill>
                        <a:latin typeface="Cambria Math" panose="02040503050406030204" pitchFamily="18" charset="0"/>
                      </a:rPr>
                      <m:t>⇒</m:t>
                    </m:r>
                    <m:d>
                      <m:dPr>
                        <m:begChr m:val="["/>
                        <m:endChr m:val="]"/>
                        <m:ctrlPr>
                          <a:rPr lang="en-US" altLang="zh-TW" i="1" smtClean="0">
                            <a:solidFill>
                              <a:schemeClr val="tx1"/>
                            </a:solidFill>
                            <a:latin typeface="Cambria Math" panose="02040503050406030204" pitchFamily="18" charset="0"/>
                          </a:rPr>
                        </m:ctrlPr>
                      </m:dPr>
                      <m:e>
                        <m:m>
                          <m:mPr>
                            <m:mcs>
                              <m:mc>
                                <m:mcPr>
                                  <m:count m:val="1"/>
                                  <m:mcJc m:val="center"/>
                                </m:mcPr>
                              </m:mc>
                            </m:mcs>
                            <m:ctrlPr>
                              <a:rPr lang="en-US" altLang="zh-TW" i="1" smtClean="0">
                                <a:solidFill>
                                  <a:schemeClr val="tx1"/>
                                </a:solidFill>
                                <a:latin typeface="Cambria Math" panose="02040503050406030204" pitchFamily="18" charset="0"/>
                              </a:rPr>
                            </m:ctrlPr>
                          </m:mPr>
                          <m:mr>
                            <m:e>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1</m:t>
                                  </m:r>
                                </m:sub>
                              </m:sSub>
                            </m:e>
                          </m:mr>
                          <m:mr>
                            <m:e>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𝑥</m:t>
                                  </m:r>
                                </m:e>
                                <m:sub>
                                  <m:r>
                                    <a:rPr lang="en-US" altLang="zh-TW" b="0" i="1" smtClean="0">
                                      <a:solidFill>
                                        <a:schemeClr val="tx1"/>
                                      </a:solidFill>
                                      <a:latin typeface="Cambria Math" panose="02040503050406030204" pitchFamily="18" charset="0"/>
                                    </a:rPr>
                                    <m:t>2</m:t>
                                  </m:r>
                                </m:sub>
                              </m:sSub>
                            </m:e>
                          </m:mr>
                          <m:mr>
                            <m:e>
                              <m:m>
                                <m:mPr>
                                  <m:mcs>
                                    <m:mc>
                                      <m:mcPr>
                                        <m:count m:val="1"/>
                                        <m:mcJc m:val="center"/>
                                      </m:mcPr>
                                    </m:mc>
                                  </m:mcs>
                                  <m:ctrlPr>
                                    <a:rPr lang="en-US" altLang="zh-TW" i="1" smtClean="0">
                                      <a:solidFill>
                                        <a:schemeClr val="tx1"/>
                                      </a:solidFill>
                                      <a:latin typeface="Cambria Math" panose="02040503050406030204" pitchFamily="18" charset="0"/>
                                    </a:rPr>
                                  </m:ctrlPr>
                                </m:mPr>
                                <m:mr>
                                  <m:e>
                                    <m:sSub>
                                      <m:sSubPr>
                                        <m:ctrlPr>
                                          <a:rPr lang="en-US" altLang="zh-TW" b="0" i="1" smtClean="0">
                                            <a:solidFill>
                                              <a:schemeClr val="tx1"/>
                                            </a:solidFill>
                                            <a:latin typeface="Cambria Math" panose="02040503050406030204" pitchFamily="18" charset="0"/>
                                          </a:rPr>
                                        </m:ctrlPr>
                                      </m:sSubPr>
                                      <m:e>
                                        <m:r>
                                          <m:rPr>
                                            <m:brk m:alnAt="7"/>
                                          </m:rPr>
                                          <a:rPr lang="en-US" altLang="zh-TW" b="0" i="1" smtClean="0">
                                            <a:solidFill>
                                              <a:schemeClr val="tx1"/>
                                            </a:solidFill>
                                            <a:latin typeface="Cambria Math" panose="02040503050406030204" pitchFamily="18" charset="0"/>
                                          </a:rPr>
                                          <m:t>𝑥</m:t>
                                        </m:r>
                                      </m:e>
                                      <m:sub>
                                        <m:r>
                                          <m:rPr>
                                            <m:brk m:alnAt="7"/>
                                          </m:rPr>
                                          <a:rPr lang="en-US" altLang="zh-TW" b="0" i="1" smtClean="0">
                                            <a:solidFill>
                                              <a:schemeClr val="tx1"/>
                                            </a:solidFill>
                                            <a:latin typeface="Cambria Math" panose="02040503050406030204" pitchFamily="18" charset="0"/>
                                          </a:rPr>
                                          <m:t>3</m:t>
                                        </m:r>
                                      </m:sub>
                                    </m:sSub>
                                  </m:e>
                                </m:mr>
                                <m:mr>
                                  <m:e>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𝑥</m:t>
                                        </m:r>
                                      </m:e>
                                      <m:sub>
                                        <m:r>
                                          <a:rPr lang="en-US" altLang="zh-TW" b="0" i="1" smtClean="0">
                                            <a:solidFill>
                                              <a:schemeClr val="tx1"/>
                                            </a:solidFill>
                                            <a:latin typeface="Cambria Math" panose="02040503050406030204" pitchFamily="18" charset="0"/>
                                          </a:rPr>
                                          <m:t>4</m:t>
                                        </m:r>
                                      </m:sub>
                                    </m:sSub>
                                  </m:e>
                                </m:mr>
                              </m:m>
                            </m:e>
                          </m:mr>
                        </m:m>
                      </m:e>
                    </m:d>
                    <m:r>
                      <a:rPr lang="en-US" altLang="zh-TW" b="0" i="1" smtClean="0">
                        <a:solidFill>
                          <a:schemeClr val="tx1"/>
                        </a:solidFill>
                        <a:latin typeface="Cambria Math" panose="02040503050406030204" pitchFamily="18" charset="0"/>
                      </a:rPr>
                      <m:t>=</m:t>
                    </m:r>
                    <m:d>
                      <m:dPr>
                        <m:begChr m:val="["/>
                        <m:endChr m:val="]"/>
                        <m:ctrlPr>
                          <a:rPr lang="en-US" altLang="zh-TW" i="1">
                            <a:solidFill>
                              <a:schemeClr val="tx1"/>
                            </a:solidFill>
                            <a:latin typeface="Cambria Math" panose="02040503050406030204" pitchFamily="18" charset="0"/>
                          </a:rPr>
                        </m:ctrlPr>
                      </m:dPr>
                      <m:e>
                        <m:m>
                          <m:mPr>
                            <m:mcs>
                              <m:mc>
                                <m:mcPr>
                                  <m:count m:val="1"/>
                                  <m:mcJc m:val="center"/>
                                </m:mcPr>
                              </m:mc>
                            </m:mcs>
                            <m:ctrlPr>
                              <a:rPr lang="en-US" altLang="zh-TW" i="1">
                                <a:solidFill>
                                  <a:schemeClr val="tx1"/>
                                </a:solidFill>
                                <a:latin typeface="Cambria Math" panose="02040503050406030204" pitchFamily="18" charset="0"/>
                              </a:rPr>
                            </m:ctrlPr>
                          </m:mPr>
                          <m:mr>
                            <m:e>
                              <m:r>
                                <m:rPr>
                                  <m:brk m:alnAt="7"/>
                                </m:rPr>
                                <a:rPr lang="en-US" altLang="zh-TW" b="0" i="1" smtClean="0">
                                  <a:solidFill>
                                    <a:schemeClr val="tx1"/>
                                  </a:solidFill>
                                  <a:latin typeface="Cambria Math" panose="02040503050406030204" pitchFamily="18" charset="0"/>
                                </a:rPr>
                                <m:t>0</m:t>
                              </m:r>
                            </m:e>
                          </m:mr>
                          <m:mr>
                            <m:e>
                              <m:r>
                                <a:rPr lang="en-US" altLang="zh-TW" b="0" i="1" smtClean="0">
                                  <a:solidFill>
                                    <a:schemeClr val="tx1"/>
                                  </a:solidFill>
                                  <a:latin typeface="Cambria Math" panose="02040503050406030204" pitchFamily="18" charset="0"/>
                                </a:rPr>
                                <m:t>1−</m:t>
                              </m:r>
                              <m:r>
                                <a:rPr lang="en-US" altLang="zh-TW" b="0" i="1" smtClean="0">
                                  <a:solidFill>
                                    <a:schemeClr val="tx1"/>
                                  </a:solidFill>
                                  <a:latin typeface="Cambria Math" panose="02040503050406030204" pitchFamily="18" charset="0"/>
                                </a:rPr>
                                <m:t>𝑡</m:t>
                              </m:r>
                            </m:e>
                          </m:mr>
                          <m:mr>
                            <m:e>
                              <m:m>
                                <m:mPr>
                                  <m:mcs>
                                    <m:mc>
                                      <m:mcPr>
                                        <m:count m:val="1"/>
                                        <m:mcJc m:val="center"/>
                                      </m:mcPr>
                                    </m:mc>
                                  </m:mcs>
                                  <m:ctrlPr>
                                    <a:rPr lang="en-US" altLang="zh-TW" i="1">
                                      <a:solidFill>
                                        <a:schemeClr val="tx1"/>
                                      </a:solidFill>
                                      <a:latin typeface="Cambria Math" panose="02040503050406030204" pitchFamily="18" charset="0"/>
                                    </a:rPr>
                                  </m:ctrlPr>
                                </m:mPr>
                                <m:mr>
                                  <m:e>
                                    <m:r>
                                      <m:rPr>
                                        <m:brk m:alnAt="7"/>
                                      </m:rPr>
                                      <a:rPr lang="en-US" altLang="zh-TW" b="0" i="1" smtClean="0">
                                        <a:solidFill>
                                          <a:schemeClr val="tx1"/>
                                        </a:solidFill>
                                        <a:latin typeface="Cambria Math" panose="02040503050406030204" pitchFamily="18" charset="0"/>
                                      </a:rPr>
                                      <m:t>0</m:t>
                                    </m:r>
                                  </m:e>
                                </m:mr>
                                <m:mr>
                                  <m:e>
                                    <m:r>
                                      <a:rPr lang="en-US" altLang="zh-TW" b="0" i="1" smtClean="0">
                                        <a:solidFill>
                                          <a:schemeClr val="tx1"/>
                                        </a:solidFill>
                                        <a:latin typeface="Cambria Math" panose="02040503050406030204" pitchFamily="18" charset="0"/>
                                      </a:rPr>
                                      <m:t>𝑡</m:t>
                                    </m:r>
                                  </m:e>
                                </m:mr>
                              </m:m>
                            </m:e>
                          </m:mr>
                        </m:m>
                      </m:e>
                    </m:d>
                  </m:oMath>
                </a14:m>
                <a:r>
                  <a:rPr lang="en-US" altLang="zh-TW" dirty="0">
                    <a:solidFill>
                      <a:schemeClr val="tx1"/>
                    </a:solidFill>
                  </a:rPr>
                  <a:t>, where </a:t>
                </a:r>
                <a14:m>
                  <m:oMath xmlns:m="http://schemas.openxmlformats.org/officeDocument/2006/math">
                    <m:r>
                      <a:rPr lang="en-US" altLang="zh-TW" b="0" i="1" smtClean="0">
                        <a:solidFill>
                          <a:schemeClr val="tx1"/>
                        </a:solidFill>
                        <a:latin typeface="Cambria Math" panose="02040503050406030204" pitchFamily="18" charset="0"/>
                      </a:rPr>
                      <m:t>𝑡</m:t>
                    </m:r>
                    <m:r>
                      <a:rPr lang="en-US" altLang="zh-TW" b="0" i="1" smtClean="0">
                        <a:solidFill>
                          <a:schemeClr val="tx1"/>
                        </a:solidFill>
                        <a:latin typeface="Cambria Math" panose="02040503050406030204" pitchFamily="18" charset="0"/>
                      </a:rPr>
                      <m:t>∈[0,1]</m:t>
                    </m:r>
                  </m:oMath>
                </a14:m>
                <a:endParaRPr lang="zh-TW" altLang="en-US" dirty="0">
                  <a:solidFill>
                    <a:schemeClr val="tx1"/>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3628104" y="4869160"/>
                <a:ext cx="4616304" cy="1452962"/>
              </a:xfrm>
              <a:prstGeom prst="rect">
                <a:avLst/>
              </a:prstGeom>
              <a:blipFill>
                <a:blip r:embed="rId11"/>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20504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81</a:t>
            </a:fld>
            <a:endParaRPr kumimoji="0" lang="en-US" altLang="zh-TW" sz="1400">
              <a:solidFill>
                <a:schemeClr val="bg2"/>
              </a:solidFill>
            </a:endParaRPr>
          </a:p>
        </p:txBody>
      </p:sp>
      <p:sp>
        <p:nvSpPr>
          <p:cNvPr id="3" name="Rectangle 2"/>
          <p:cNvSpPr>
            <a:spLocks noGrp="1" noChangeArrowheads="1"/>
          </p:cNvSpPr>
          <p:nvPr>
            <p:ph type="title"/>
          </p:nvPr>
        </p:nvSpPr>
        <p:spPr>
          <a:xfrm>
            <a:off x="533400" y="76200"/>
            <a:ext cx="7924800" cy="601663"/>
          </a:xfrm>
        </p:spPr>
        <p:txBody>
          <a:bodyPr/>
          <a:lstStyle/>
          <a:p>
            <a:pPr eaLnBrk="1" hangingPunct="1"/>
            <a:r>
              <a:rPr lang="en-US" altLang="zh-TW" dirty="0"/>
              <a:t>Keywords in Section 2.5:</a:t>
            </a:r>
            <a:endParaRPr lang="zh-TW" altLang="en-US" dirty="0"/>
          </a:p>
        </p:txBody>
      </p:sp>
      <p:sp>
        <p:nvSpPr>
          <p:cNvPr id="4" name="Rectangle 3"/>
          <p:cNvSpPr txBox="1">
            <a:spLocks noChangeArrowheads="1"/>
          </p:cNvSpPr>
          <p:nvPr/>
        </p:nvSpPr>
        <p:spPr bwMode="auto">
          <a:xfrm>
            <a:off x="457200" y="803176"/>
            <a:ext cx="843528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6850" indent="-196850" algn="l" rtl="0" eaLnBrk="0" fontAlgn="base" hangingPunct="0">
              <a:spcBef>
                <a:spcPct val="20000"/>
              </a:spcBef>
              <a:spcAft>
                <a:spcPct val="0"/>
              </a:spcAft>
              <a:buClr>
                <a:schemeClr val="tx1"/>
              </a:buClr>
              <a:buSzPct val="40000"/>
              <a:buFont typeface="Wingdings" pitchFamily="2" charset="2"/>
              <a:buChar char="n"/>
              <a:defRPr kumimoji="1" sz="2400">
                <a:solidFill>
                  <a:schemeClr val="hlink"/>
                </a:solidFill>
                <a:latin typeface="+mn-lt"/>
                <a:ea typeface="+mn-ea"/>
                <a:cs typeface="+mn-cs"/>
              </a:defRPr>
            </a:lvl1pPr>
            <a:lvl2pPr marL="571500" indent="-114300" algn="l" rtl="0" eaLnBrk="0" fontAlgn="base" hangingPunct="0">
              <a:lnSpc>
                <a:spcPct val="130000"/>
              </a:lnSpc>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77925"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Tahoma" pitchFamily="34"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Tahoma" pitchFamily="34"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mn-ea"/>
              </a:defRPr>
            </a:lvl9pPr>
          </a:lstStyle>
          <a:p>
            <a:pPr eaLnBrk="1" hangingPunct="1">
              <a:lnSpc>
                <a:spcPct val="120000"/>
              </a:lnSpc>
            </a:pPr>
            <a:r>
              <a:rPr lang="en-US" altLang="zh-TW" kern="0" dirty="0">
                <a:solidFill>
                  <a:schemeClr val="tx1"/>
                </a:solidFill>
              </a:rPr>
              <a:t>stochastic matrix:  </a:t>
            </a:r>
            <a:r>
              <a:rPr lang="zh-TW" altLang="en-US" kern="0" dirty="0">
                <a:solidFill>
                  <a:schemeClr val="tx1"/>
                </a:solidFill>
              </a:rPr>
              <a:t>隨機矩陣</a:t>
            </a:r>
          </a:p>
          <a:p>
            <a:pPr eaLnBrk="1" hangingPunct="1">
              <a:lnSpc>
                <a:spcPct val="120000"/>
              </a:lnSpc>
            </a:pPr>
            <a:r>
              <a:rPr lang="en-US" altLang="zh-TW" kern="0" dirty="0">
                <a:solidFill>
                  <a:schemeClr val="tx1"/>
                </a:solidFill>
              </a:rPr>
              <a:t>transition probability matrix:  </a:t>
            </a:r>
            <a:r>
              <a:rPr lang="zh-TW" altLang="en-US" kern="0" dirty="0">
                <a:solidFill>
                  <a:schemeClr val="tx1"/>
                </a:solidFill>
              </a:rPr>
              <a:t>移轉機率矩陣</a:t>
            </a:r>
          </a:p>
          <a:p>
            <a:pPr eaLnBrk="1" hangingPunct="1">
              <a:lnSpc>
                <a:spcPct val="120000"/>
              </a:lnSpc>
            </a:pPr>
            <a:r>
              <a:rPr lang="en-US" altLang="zh-TW" kern="0" dirty="0">
                <a:solidFill>
                  <a:schemeClr val="tx1"/>
                </a:solidFill>
              </a:rPr>
              <a:t>Markov chain:  </a:t>
            </a:r>
            <a:r>
              <a:rPr lang="zh-TW" altLang="en-US" kern="0" dirty="0">
                <a:solidFill>
                  <a:schemeClr val="tx1"/>
                </a:solidFill>
              </a:rPr>
              <a:t>馬可夫鏈</a:t>
            </a:r>
            <a:endParaRPr lang="en-US" altLang="zh-TW" kern="0" dirty="0">
              <a:solidFill>
                <a:schemeClr val="tx1"/>
              </a:solidFill>
            </a:endParaRPr>
          </a:p>
          <a:p>
            <a:pPr eaLnBrk="1" hangingPunct="1">
              <a:lnSpc>
                <a:spcPct val="120000"/>
              </a:lnSpc>
            </a:pPr>
            <a:r>
              <a:rPr lang="en-US" altLang="zh-TW" kern="0" dirty="0">
                <a:solidFill>
                  <a:schemeClr val="tx1"/>
                </a:solidFill>
              </a:rPr>
              <a:t>steady state matrix:  </a:t>
            </a:r>
            <a:r>
              <a:rPr lang="zh-TW" altLang="en-US" kern="0" dirty="0">
                <a:solidFill>
                  <a:schemeClr val="tx1"/>
                </a:solidFill>
              </a:rPr>
              <a:t>穩定狀態矩陣</a:t>
            </a:r>
            <a:endParaRPr lang="en-US" altLang="zh-TW" kern="0" dirty="0">
              <a:solidFill>
                <a:schemeClr val="tx1"/>
              </a:solidFill>
            </a:endParaRPr>
          </a:p>
          <a:p>
            <a:pPr eaLnBrk="1" hangingPunct="1">
              <a:lnSpc>
                <a:spcPct val="120000"/>
              </a:lnSpc>
            </a:pPr>
            <a:r>
              <a:rPr lang="en-US" altLang="zh-TW" kern="0" dirty="0">
                <a:solidFill>
                  <a:schemeClr val="tx1"/>
                </a:solidFill>
              </a:rPr>
              <a:t>regular stochastic matrix:  </a:t>
            </a:r>
            <a:r>
              <a:rPr lang="zh-TW" altLang="en-US" kern="0" dirty="0">
                <a:solidFill>
                  <a:schemeClr val="tx1"/>
                </a:solidFill>
              </a:rPr>
              <a:t>正規化隨機矩陣</a:t>
            </a:r>
          </a:p>
          <a:p>
            <a:pPr eaLnBrk="1" hangingPunct="1">
              <a:lnSpc>
                <a:spcPct val="120000"/>
              </a:lnSpc>
            </a:pPr>
            <a:r>
              <a:rPr lang="en-US" altLang="zh-TW" kern="0" dirty="0">
                <a:solidFill>
                  <a:schemeClr val="tx1"/>
                </a:solidFill>
              </a:rPr>
              <a:t>absorbing state and Markov chain:  </a:t>
            </a:r>
            <a:r>
              <a:rPr lang="zh-TW" altLang="en-US" kern="0" dirty="0">
                <a:solidFill>
                  <a:schemeClr val="tx1"/>
                </a:solidFill>
              </a:rPr>
              <a:t>吸收狀態與吸收馬可夫鏈</a:t>
            </a:r>
            <a:endParaRPr lang="en-US" altLang="zh-TW" kern="0" dirty="0">
              <a:solidFill>
                <a:schemeClr val="tx1"/>
              </a:solidFill>
            </a:endParaRPr>
          </a:p>
        </p:txBody>
      </p:sp>
    </p:spTree>
    <p:extLst>
      <p:ext uri="{BB962C8B-B14F-4D97-AF65-F5344CB8AC3E}">
        <p14:creationId xmlns:p14="http://schemas.microsoft.com/office/powerpoint/2010/main" val="2839233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82</a:t>
            </a:fld>
            <a:endParaRPr kumimoji="0" lang="en-US" altLang="zh-TW" sz="1400">
              <a:solidFill>
                <a:schemeClr val="bg2"/>
              </a:solidFill>
            </a:endParaRPr>
          </a:p>
        </p:txBody>
      </p:sp>
      <p:sp>
        <p:nvSpPr>
          <p:cNvPr id="71683" name="Rectangle 2"/>
          <p:cNvSpPr>
            <a:spLocks noGrp="1" noChangeArrowheads="1"/>
          </p:cNvSpPr>
          <p:nvPr>
            <p:ph type="title"/>
          </p:nvPr>
        </p:nvSpPr>
        <p:spPr>
          <a:xfrm>
            <a:off x="533400" y="76200"/>
            <a:ext cx="8286750" cy="601663"/>
          </a:xfrm>
        </p:spPr>
        <p:txBody>
          <a:bodyPr/>
          <a:lstStyle/>
          <a:p>
            <a:pPr eaLnBrk="1" hangingPunct="1"/>
            <a:r>
              <a:rPr lang="en-US" altLang="zh-TW" sz="2800" dirty="0"/>
              <a:t>2.6 Applications of Matrix Operations</a:t>
            </a:r>
          </a:p>
        </p:txBody>
      </p:sp>
      <p:sp>
        <p:nvSpPr>
          <p:cNvPr id="71684" name="Rectangle 3"/>
          <p:cNvSpPr>
            <a:spLocks noGrp="1" noChangeArrowheads="1"/>
          </p:cNvSpPr>
          <p:nvPr>
            <p:ph type="body" idx="1"/>
          </p:nvPr>
        </p:nvSpPr>
        <p:spPr>
          <a:xfrm>
            <a:off x="428625" y="836712"/>
            <a:ext cx="8320088" cy="5761310"/>
          </a:xfrm>
        </p:spPr>
        <p:txBody>
          <a:bodyPr/>
          <a:lstStyle/>
          <a:p>
            <a:pPr eaLnBrk="1" hangingPunct="1">
              <a:lnSpc>
                <a:spcPct val="114000"/>
              </a:lnSpc>
              <a:spcBef>
                <a:spcPts val="600"/>
              </a:spcBef>
            </a:pPr>
            <a:r>
              <a:rPr lang="en-US" altLang="zh-TW" dirty="0"/>
              <a:t>Least Squares Regression Analysis (Example 10 in the text book vs. the linear regression in EXCEL)</a:t>
            </a:r>
          </a:p>
          <a:p>
            <a:pPr marL="806450" lvl="1" indent="-234950" eaLnBrk="1" hangingPunct="1">
              <a:lnSpc>
                <a:spcPct val="114000"/>
              </a:lnSpc>
              <a:spcBef>
                <a:spcPts val="600"/>
              </a:spcBef>
              <a:buClr>
                <a:srgbClr val="000000"/>
              </a:buClr>
              <a:buSzPct val="40000"/>
              <a:buFont typeface="Wingdings" pitchFamily="2" charset="2"/>
              <a:buChar char="l"/>
            </a:pPr>
            <a:r>
              <a:rPr lang="en-US" altLang="zh-TW" dirty="0">
                <a:solidFill>
                  <a:srgbClr val="000000"/>
                </a:solidFill>
              </a:rPr>
              <a:t>Read the text book or “Applications in Ch2.pdf” downloaded from my website</a:t>
            </a:r>
          </a:p>
          <a:p>
            <a:pPr marL="806450" lvl="1" indent="-234950" eaLnBrk="1" hangingPunct="1">
              <a:lnSpc>
                <a:spcPct val="114000"/>
              </a:lnSpc>
              <a:spcBef>
                <a:spcPts val="600"/>
              </a:spcBef>
              <a:buClr>
                <a:srgbClr val="000000"/>
              </a:buClr>
              <a:buSzPct val="40000"/>
              <a:buFont typeface="Wingdings" pitchFamily="2" charset="2"/>
              <a:buChar char="l"/>
            </a:pPr>
            <a:r>
              <a:rPr lang="en-US" altLang="zh-TW" dirty="0">
                <a:solidFill>
                  <a:srgbClr val="000000"/>
                </a:solidFill>
              </a:rPr>
              <a:t>See “Example 10  for regression in </a:t>
            </a:r>
            <a:r>
              <a:rPr lang="en-US" altLang="zh-TW" dirty="0" err="1">
                <a:solidFill>
                  <a:srgbClr val="000000"/>
                </a:solidFill>
              </a:rPr>
              <a:t>Ch</a:t>
            </a:r>
            <a:r>
              <a:rPr lang="en-US" altLang="zh-TW" dirty="0">
                <a:solidFill>
                  <a:srgbClr val="000000"/>
                </a:solidFill>
              </a:rPr>
              <a:t> 2.xlsx” downloaded from my website for example</a:t>
            </a:r>
          </a:p>
        </p:txBody>
      </p:sp>
    </p:spTree>
    <p:extLst>
      <p:ext uri="{BB962C8B-B14F-4D97-AF65-F5344CB8AC3E}">
        <p14:creationId xmlns:p14="http://schemas.microsoft.com/office/powerpoint/2010/main" val="3114075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83</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xfrm>
                <a:off x="428625" y="764704"/>
                <a:ext cx="8320088" cy="5976664"/>
              </a:xfrm>
            </p:spPr>
            <p:txBody>
              <a:bodyPr/>
              <a:lstStyle/>
              <a:p>
                <a:pPr eaLnBrk="1" hangingPunct="1">
                  <a:spcBef>
                    <a:spcPts val="600"/>
                  </a:spcBef>
                </a:pPr>
                <a:r>
                  <a:rPr lang="en-US" altLang="zh-TW" dirty="0"/>
                  <a:t>Definitions for function differentiation with respect to the parameters expressed as a column matrix (vector) </a:t>
                </a:r>
                <a14:m>
                  <m:oMath xmlns:m="http://schemas.openxmlformats.org/officeDocument/2006/math">
                    <m:sSub>
                      <m:sSubPr>
                        <m:ctrlPr>
                          <a:rPr lang="en-US" altLang="zh-TW" b="1" i="1" smtClean="0">
                            <a:solidFill>
                              <a:srgbClr val="FF0000"/>
                            </a:solidFill>
                            <a:latin typeface="Cambria Math" panose="02040503050406030204" pitchFamily="18" charset="0"/>
                          </a:rPr>
                        </m:ctrlPr>
                      </m:sSubPr>
                      <m:e>
                        <m:r>
                          <a:rPr lang="en-US" altLang="zh-TW" b="1" smtClean="0">
                            <a:solidFill>
                              <a:srgbClr val="FF0000"/>
                            </a:solidFill>
                            <a:latin typeface="Cambria Math" panose="02040503050406030204" pitchFamily="18" charset="0"/>
                          </a:rPr>
                          <m:t>𝐱</m:t>
                        </m:r>
                      </m:e>
                      <m:sub>
                        <m:r>
                          <a:rPr lang="en-US" altLang="zh-TW" b="0" i="1" smtClean="0">
                            <a:solidFill>
                              <a:srgbClr val="FF0000"/>
                            </a:solidFill>
                            <a:latin typeface="Cambria Math" panose="02040503050406030204" pitchFamily="18" charset="0"/>
                          </a:rPr>
                          <m:t>𝑘</m:t>
                        </m:r>
                        <m:r>
                          <a:rPr lang="en-US" altLang="zh-TW" b="0" i="1" smtClean="0">
                            <a:solidFill>
                              <a:srgbClr val="FF0000"/>
                            </a:solidFill>
                            <a:latin typeface="Cambria Math" panose="02040503050406030204" pitchFamily="18" charset="0"/>
                          </a:rPr>
                          <m:t>×1</m:t>
                        </m:r>
                      </m:sub>
                    </m:sSub>
                  </m:oMath>
                </a14:m>
                <a:endParaRPr lang="en-US" altLang="zh-TW" dirty="0"/>
              </a:p>
              <a:p>
                <a:pPr marL="806450" lvl="1" indent="-234950" eaLnBrk="1" hangingPunct="1">
                  <a:lnSpc>
                    <a:spcPct val="100000"/>
                  </a:lnSpc>
                  <a:spcBef>
                    <a:spcPts val="600"/>
                  </a:spcBef>
                  <a:buClr>
                    <a:srgbClr val="000000"/>
                  </a:buClr>
                  <a:buSzPct val="40000"/>
                  <a:buFont typeface="Wingdings" pitchFamily="2" charset="2"/>
                  <a:buChar char="l"/>
                </a:pPr>
                <a:r>
                  <a:rPr lang="en-US" altLang="zh-TW" dirty="0">
                    <a:solidFill>
                      <a:srgbClr val="000000"/>
                    </a:solidFill>
                  </a:rPr>
                  <a:t>For a real-value function </a:t>
                </a:r>
                <a14:m>
                  <m:oMath xmlns:m="http://schemas.openxmlformats.org/officeDocument/2006/math">
                    <m:r>
                      <a:rPr lang="en-US" altLang="zh-TW" b="0" i="1" smtClean="0">
                        <a:solidFill>
                          <a:srgbClr val="000000"/>
                        </a:solidFill>
                        <a:latin typeface="Cambria Math" panose="02040503050406030204" pitchFamily="18" charset="0"/>
                      </a:rPr>
                      <m:t>𝑓</m:t>
                    </m:r>
                    <m:d>
                      <m:dPr>
                        <m:ctrlPr>
                          <a:rPr lang="en-US" altLang="zh-TW" b="0" i="1" smtClean="0">
                            <a:solidFill>
                              <a:srgbClr val="000000"/>
                            </a:solidFill>
                            <a:latin typeface="Cambria Math" panose="02040503050406030204" pitchFamily="18" charset="0"/>
                          </a:rPr>
                        </m:ctrlPr>
                      </m:dPr>
                      <m:e>
                        <m:r>
                          <a:rPr lang="en-US" altLang="zh-TW" b="1" i="0" smtClean="0">
                            <a:solidFill>
                              <a:srgbClr val="000000"/>
                            </a:solidFill>
                            <a:latin typeface="Cambria Math" panose="02040503050406030204" pitchFamily="18" charset="0"/>
                          </a:rPr>
                          <m:t>𝐱</m:t>
                        </m:r>
                      </m:e>
                    </m:d>
                  </m:oMath>
                </a14:m>
                <a:r>
                  <a:rPr lang="en-US" altLang="zh-TW" dirty="0">
                    <a:solidFill>
                      <a:srgbClr val="000000"/>
                    </a:solidFill>
                  </a:rPr>
                  <a:t>:</a:t>
                </a:r>
              </a:p>
              <a:p>
                <a:pPr lvl="1" indent="0" algn="ctr" eaLnBrk="1" hangingPunct="1">
                  <a:lnSpc>
                    <a:spcPct val="100000"/>
                  </a:lnSpc>
                  <a:spcBef>
                    <a:spcPts val="600"/>
                  </a:spcBef>
                  <a:buClr>
                    <a:srgbClr val="000000"/>
                  </a:buClr>
                  <a:buSzPct val="40000"/>
                  <a:buNone/>
                </a:pPr>
                <a14:m>
                  <m:oMath xmlns:m="http://schemas.openxmlformats.org/officeDocument/2006/math">
                    <m:f>
                      <m:fPr>
                        <m:ctrlPr>
                          <a:rPr lang="en-US" altLang="zh-TW" i="1" smtClean="0">
                            <a:solidFill>
                              <a:srgbClr val="000000"/>
                            </a:solidFill>
                            <a:latin typeface="Cambria Math" panose="02040503050406030204" pitchFamily="18" charset="0"/>
                          </a:rPr>
                        </m:ctrlPr>
                      </m:fPr>
                      <m:num>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𝑓</m:t>
                        </m:r>
                      </m:num>
                      <m:den>
                        <m:r>
                          <a:rPr lang="en-US" altLang="zh-TW" b="0" i="1" smtClean="0">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b="0" i="1" smtClean="0">
                        <a:solidFill>
                          <a:srgbClr val="000000"/>
                        </a:solidFill>
                        <a:latin typeface="Cambria Math" panose="02040503050406030204" pitchFamily="18" charset="0"/>
                      </a:rPr>
                      <m:t>=</m:t>
                    </m:r>
                    <m:d>
                      <m:dPr>
                        <m:begChr m:val="["/>
                        <m:endChr m:val="]"/>
                        <m:ctrlPr>
                          <a:rPr lang="en-US" altLang="zh-TW" b="0" i="1" smtClean="0">
                            <a:solidFill>
                              <a:srgbClr val="000000"/>
                            </a:solidFill>
                            <a:latin typeface="Cambria Math" panose="02040503050406030204" pitchFamily="18" charset="0"/>
                          </a:rPr>
                        </m:ctrlPr>
                      </m:dPr>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𝑓</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i="1">
                                      <a:solidFill>
                                        <a:srgbClr val="000000"/>
                                      </a:solidFill>
                                      <a:latin typeface="Cambria Math" panose="02040503050406030204" pitchFamily="18" charset="0"/>
                                    </a:rPr>
                                    <m:t>1</m:t>
                                  </m:r>
                                </m:sub>
                              </m:sSub>
                            </m:e>
                          </m:mr>
                          <m:m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𝑓</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i="1">
                                      <a:solidFill>
                                        <a:srgbClr val="000000"/>
                                      </a:solidFill>
                                      <a:latin typeface="Cambria Math" panose="02040503050406030204" pitchFamily="18" charset="0"/>
                                    </a:rPr>
                                    <m:t>2</m:t>
                                  </m:r>
                                </m:sub>
                              </m:sSub>
                            </m:e>
                          </m:mr>
                          <m:mr>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𝑓</m:t>
                                    </m:r>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𝑘</m:t>
                                        </m:r>
                                      </m:sub>
                                    </m:sSub>
                                  </m:e>
                                </m:mr>
                              </m:m>
                            </m:e>
                          </m:mr>
                        </m:m>
                      </m:e>
                    </m:d>
                  </m:oMath>
                </a14:m>
                <a:r>
                  <a:rPr lang="en-US" altLang="zh-TW" dirty="0">
                    <a:solidFill>
                      <a:srgbClr val="000000"/>
                    </a:solidFill>
                  </a:rPr>
                  <a:t> </a:t>
                </a:r>
              </a:p>
              <a:p>
                <a:pPr marL="806450" lvl="1" indent="-234950" eaLnBrk="1" hangingPunct="1">
                  <a:lnSpc>
                    <a:spcPct val="100000"/>
                  </a:lnSpc>
                  <a:spcBef>
                    <a:spcPts val="2400"/>
                  </a:spcBef>
                  <a:buClr>
                    <a:srgbClr val="000000"/>
                  </a:buClr>
                  <a:buSzPct val="40000"/>
                  <a:buFont typeface="Wingdings" pitchFamily="2" charset="2"/>
                  <a:buChar char="l"/>
                </a:pPr>
                <a:r>
                  <a:rPr lang="en-US" altLang="zh-TW" dirty="0">
                    <a:solidFill>
                      <a:srgbClr val="000000"/>
                    </a:solidFill>
                  </a:rPr>
                  <a:t>For a function </a:t>
                </a:r>
                <a14:m>
                  <m:oMath xmlns:m="http://schemas.openxmlformats.org/officeDocument/2006/math">
                    <m:r>
                      <a:rPr lang="en-US" altLang="zh-TW" i="1">
                        <a:solidFill>
                          <a:srgbClr val="000000"/>
                        </a:solidFill>
                        <a:latin typeface="Cambria Math" panose="02040503050406030204" pitchFamily="18" charset="0"/>
                      </a:rPr>
                      <m:t>𝑓</m:t>
                    </m:r>
                    <m:d>
                      <m:dPr>
                        <m:ctrlPr>
                          <a:rPr lang="en-US" altLang="zh-TW" i="1">
                            <a:solidFill>
                              <a:srgbClr val="000000"/>
                            </a:solidFill>
                            <a:latin typeface="Cambria Math" panose="02040503050406030204" pitchFamily="18" charset="0"/>
                          </a:rPr>
                        </m:ctrlPr>
                      </m:dPr>
                      <m:e>
                        <m:r>
                          <a:rPr lang="en-US" altLang="zh-TW" b="1">
                            <a:solidFill>
                              <a:srgbClr val="000000"/>
                            </a:solidFill>
                            <a:latin typeface="Cambria Math" panose="02040503050406030204" pitchFamily="18" charset="0"/>
                          </a:rPr>
                          <m:t>𝐱</m:t>
                        </m:r>
                      </m:e>
                    </m:d>
                    <m:r>
                      <a:rPr lang="en-US" altLang="zh-TW" b="0" i="1" smtClean="0">
                        <a:solidFill>
                          <a:srgbClr val="000000"/>
                        </a:solidFill>
                        <a:latin typeface="Cambria Math" panose="02040503050406030204" pitchFamily="18" charset="0"/>
                      </a:rPr>
                      <m:t>=</m:t>
                    </m:r>
                    <m:d>
                      <m:dPr>
                        <m:begChr m:val="["/>
                        <m:endChr m:val="]"/>
                        <m:ctrlPr>
                          <a:rPr lang="en-US" altLang="zh-TW" b="0" i="1" smtClean="0">
                            <a:solidFill>
                              <a:srgbClr val="000000"/>
                            </a:solidFill>
                            <a:latin typeface="Cambria Math" panose="02040503050406030204" pitchFamily="18" charset="0"/>
                          </a:rPr>
                        </m:ctrlPr>
                      </m:dPr>
                      <m:e>
                        <m:m>
                          <m:mPr>
                            <m:mcs>
                              <m:mc>
                                <m:mcPr>
                                  <m:count m:val="1"/>
                                  <m:mcJc m:val="center"/>
                                </m:mcPr>
                              </m:mc>
                            </m:mcs>
                            <m:ctrlPr>
                              <a:rPr lang="en-US" altLang="zh-TW" i="1">
                                <a:solidFill>
                                  <a:srgbClr val="000000"/>
                                </a:solidFill>
                                <a:latin typeface="Cambria Math" panose="02040503050406030204" pitchFamily="18" charset="0"/>
                              </a:rPr>
                            </m:ctrlPr>
                          </m:mPr>
                          <m:mr>
                            <m:e>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1</m:t>
                                  </m:r>
                                </m:sub>
                              </m:sSub>
                              <m:r>
                                <a:rPr lang="en-US" altLang="zh-TW" b="0" i="1" smtClean="0">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r>
                                <a:rPr lang="en-US" altLang="zh-TW" b="0" i="1" smtClean="0">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2</m:t>
                                  </m:r>
                                </m:sub>
                              </m:sSub>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r>
                                <a:rPr lang="en-US" altLang="zh-TW" i="1">
                                  <a:solidFill>
                                    <a:srgbClr val="000000"/>
                                  </a:solidFill>
                                  <a:latin typeface="Cambria Math" panose="02040503050406030204" pitchFamily="18" charset="0"/>
                                </a:rPr>
                                <m:t>)</m:t>
                              </m:r>
                            </m:e>
                          </m:mr>
                          <m:mr>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𝑚</m:t>
                                        </m:r>
                                      </m:sub>
                                    </m:sSub>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r>
                                      <a:rPr lang="en-US" altLang="zh-TW" i="1">
                                        <a:solidFill>
                                          <a:srgbClr val="000000"/>
                                        </a:solidFill>
                                        <a:latin typeface="Cambria Math" panose="02040503050406030204" pitchFamily="18" charset="0"/>
                                      </a:rPr>
                                      <m:t>)</m:t>
                                    </m:r>
                                  </m:e>
                                </m:mr>
                              </m:m>
                            </m:e>
                          </m:mr>
                        </m:m>
                      </m:e>
                    </m:d>
                  </m:oMath>
                </a14:m>
                <a:r>
                  <a:rPr lang="zh-TW" altLang="en-US" dirty="0">
                    <a:solidFill>
                      <a:srgbClr val="000000"/>
                    </a:solidFill>
                  </a:rPr>
                  <a:t> </a:t>
                </a:r>
                <a:r>
                  <a:rPr lang="en-US" altLang="zh-TW" dirty="0">
                    <a:solidFill>
                      <a:srgbClr val="000000"/>
                    </a:solidFill>
                  </a:rPr>
                  <a:t>(returning a column vector):</a:t>
                </a:r>
              </a:p>
              <a:p>
                <a:pPr lvl="1" indent="0" algn="ctr" eaLnBrk="1" hangingPunct="1">
                  <a:lnSpc>
                    <a:spcPct val="100000"/>
                  </a:lnSpc>
                  <a:spcBef>
                    <a:spcPts val="600"/>
                  </a:spcBef>
                  <a:buClr>
                    <a:srgbClr val="000000"/>
                  </a:buClr>
                  <a:buSzPct val="40000"/>
                  <a:buNone/>
                </a:pPr>
                <a14:m>
                  <m:oMath xmlns:m="http://schemas.openxmlformats.org/officeDocument/2006/math">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𝑓</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i="1">
                        <a:solidFill>
                          <a:srgbClr val="000000"/>
                        </a:solidFill>
                        <a:latin typeface="Cambria Math" panose="02040503050406030204" pitchFamily="18" charset="0"/>
                      </a:rPr>
                      <m:t>=</m:t>
                    </m:r>
                    <m:d>
                      <m:dPr>
                        <m:begChr m:val="["/>
                        <m:endChr m:val="]"/>
                        <m:ctrlPr>
                          <a:rPr lang="en-US" altLang="zh-TW" i="1">
                            <a:solidFill>
                              <a:srgbClr val="000000"/>
                            </a:solidFill>
                            <a:latin typeface="Cambria Math" panose="02040503050406030204" pitchFamily="18" charset="0"/>
                          </a:rPr>
                        </m:ctrlPr>
                      </m:dPr>
                      <m:e>
                        <m:m>
                          <m:mPr>
                            <m:mcs>
                              <m:mc>
                                <m:mcPr>
                                  <m:count m:val="3"/>
                                  <m:mcJc m:val="center"/>
                                </m:mcPr>
                              </m:mc>
                            </m:mcs>
                            <m:ctrlPr>
                              <a:rPr lang="en-US" altLang="zh-TW"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1</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i="1">
                                      <a:solidFill>
                                        <a:srgbClr val="000000"/>
                                      </a:solidFill>
                                      <a:latin typeface="Cambria Math" panose="02040503050406030204" pitchFamily="18" charset="0"/>
                                    </a:rPr>
                                    <m:t>1</m:t>
                                  </m:r>
                                </m:sub>
                              </m:sSub>
                            </m:e>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i="1">
                                      <a:solidFill>
                                        <a:srgbClr val="000000"/>
                                      </a:solidFill>
                                      <a:latin typeface="Cambria Math" panose="02040503050406030204" pitchFamily="18" charset="0"/>
                                    </a:rPr>
                                    <m:t>1</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2</m:t>
                                  </m:r>
                                </m:sub>
                              </m:sSub>
                            </m:e>
                            <m:e>
                              <m:m>
                                <m:mPr>
                                  <m:mcs>
                                    <m:mc>
                                      <m:mcPr>
                                        <m:count m:val="2"/>
                                        <m:mcJc m:val="center"/>
                                      </m:mcPr>
                                    </m:mc>
                                  </m:mcs>
                                  <m:ctrlPr>
                                    <a:rPr lang="en-US" altLang="zh-TW" i="1" smtClean="0">
                                      <a:solidFill>
                                        <a:srgbClr val="000000"/>
                                      </a:solidFill>
                                      <a:latin typeface="Cambria Math" panose="02040503050406030204" pitchFamily="18" charset="0"/>
                                    </a:rPr>
                                  </m:ctrlPr>
                                </m:mPr>
                                <m:mr>
                                  <m:e>
                                    <m:r>
                                      <a:rPr lang="en-US" altLang="zh-TW" b="0" i="1" smtClean="0">
                                        <a:solidFill>
                                          <a:srgbClr val="000000"/>
                                        </a:solidFill>
                                        <a:latin typeface="Cambria Math" panose="02040503050406030204" pitchFamily="18" charset="0"/>
                                      </a:rPr>
                                      <m:t>⋯</m:t>
                                    </m:r>
                                  </m:e>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i="1">
                                            <a:solidFill>
                                              <a:srgbClr val="000000"/>
                                            </a:solidFill>
                                            <a:latin typeface="Cambria Math" panose="02040503050406030204" pitchFamily="18" charset="0"/>
                                          </a:rPr>
                                          <m:t>1</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𝑘</m:t>
                                        </m:r>
                                      </m:sub>
                                    </m:sSub>
                                  </m:e>
                                </m:mr>
                              </m:m>
                            </m:e>
                          </m:mr>
                          <m:mr>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2</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i="1">
                                      <a:solidFill>
                                        <a:srgbClr val="000000"/>
                                      </a:solidFill>
                                      <a:latin typeface="Cambria Math" panose="02040503050406030204" pitchFamily="18" charset="0"/>
                                    </a:rPr>
                                    <m:t>1</m:t>
                                  </m:r>
                                </m:sub>
                              </m:sSub>
                            </m:e>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2</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2</m:t>
                                  </m:r>
                                </m:sub>
                              </m:sSub>
                            </m:e>
                            <m:e>
                              <m:m>
                                <m:mPr>
                                  <m:mcs>
                                    <m:mc>
                                      <m:mcPr>
                                        <m:count m:val="2"/>
                                        <m:mcJc m:val="center"/>
                                      </m:mcPr>
                                    </m:mc>
                                  </m:mcs>
                                  <m:ctrlPr>
                                    <a:rPr lang="en-US" altLang="zh-TW"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2</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𝑘</m:t>
                                        </m:r>
                                      </m:sub>
                                    </m:sSub>
                                  </m:e>
                                </m:mr>
                              </m:m>
                            </m:e>
                          </m:mr>
                          <m:mr>
                            <m:e>
                              <m:m>
                                <m:mPr>
                                  <m:mcs>
                                    <m:mc>
                                      <m:mcPr>
                                        <m:count m:val="1"/>
                                        <m:mcJc m:val="center"/>
                                      </m:mcPr>
                                    </m:mc>
                                  </m:mcs>
                                  <m:ctrlPr>
                                    <a:rPr lang="en-US" altLang="zh-TW" i="1" smtClean="0">
                                      <a:solidFill>
                                        <a:srgbClr val="000000"/>
                                      </a:solidFill>
                                      <a:latin typeface="Cambria Math" panose="02040503050406030204" pitchFamily="18" charset="0"/>
                                    </a:rPr>
                                  </m:ctrlPr>
                                </m:mPr>
                                <m:mr>
                                  <m:e>
                                    <m:r>
                                      <a:rPr lang="en-US" altLang="zh-TW" b="0" i="1" smtClean="0">
                                        <a:solidFill>
                                          <a:srgbClr val="000000"/>
                                        </a:solidFill>
                                        <a:latin typeface="Cambria Math" panose="02040503050406030204" pitchFamily="18" charset="0"/>
                                      </a:rPr>
                                      <m:t>⋮</m:t>
                                    </m:r>
                                  </m:e>
                                </m:mr>
                                <m:mr>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𝑚</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i="1">
                                            <a:solidFill>
                                              <a:srgbClr val="000000"/>
                                            </a:solidFill>
                                            <a:latin typeface="Cambria Math" panose="02040503050406030204" pitchFamily="18" charset="0"/>
                                          </a:rPr>
                                          <m:t>1</m:t>
                                        </m:r>
                                      </m:sub>
                                    </m:sSub>
                                  </m:e>
                                </m:mr>
                              </m:m>
                            </m:e>
                            <m:e>
                              <m:m>
                                <m:mPr>
                                  <m:mcs>
                                    <m:mc>
                                      <m:mcPr>
                                        <m:count m:val="1"/>
                                        <m:mcJc m:val="center"/>
                                      </m:mcPr>
                                    </m:mc>
                                  </m:mcs>
                                  <m:ctrlPr>
                                    <a:rPr lang="en-US" altLang="zh-TW"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𝑚</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2</m:t>
                                        </m:r>
                                      </m:sub>
                                    </m:sSub>
                                  </m:e>
                                </m:mr>
                              </m:m>
                            </m:e>
                            <m:e>
                              <m:m>
                                <m:mPr>
                                  <m:mcs>
                                    <m:mc>
                                      <m:mcPr>
                                        <m:count m:val="2"/>
                                        <m:mcJc m:val="center"/>
                                      </m:mcPr>
                                    </m:mc>
                                  </m:mcs>
                                  <m:ctrlPr>
                                    <a:rPr lang="en-US" altLang="zh-TW" i="1" smtClean="0">
                                      <a:solidFill>
                                        <a:srgbClr val="000000"/>
                                      </a:solidFill>
                                      <a:latin typeface="Cambria Math" panose="02040503050406030204" pitchFamily="18" charset="0"/>
                                    </a:rPr>
                                  </m:ctrlPr>
                                </m:mPr>
                                <m:mr>
                                  <m:e>
                                    <m:m>
                                      <m:mPr>
                                        <m:mcs>
                                          <m:mc>
                                            <m:mcPr>
                                              <m:count m:val="1"/>
                                              <m:mcJc m:val="center"/>
                                            </m:mcPr>
                                          </m:mc>
                                        </m:mcs>
                                        <m:ctrlPr>
                                          <a:rPr lang="en-US" altLang="zh-TW" i="1" smtClean="0">
                                            <a:solidFill>
                                              <a:srgbClr val="000000"/>
                                            </a:solidFill>
                                            <a:latin typeface="Cambria Math" panose="02040503050406030204" pitchFamily="18" charset="0"/>
                                          </a:rPr>
                                        </m:ctrlPr>
                                      </m:mPr>
                                      <m:mr>
                                        <m:e>
                                          <m:r>
                                            <m:rPr>
                                              <m:brk m:alnAt="7"/>
                                            </m:rPr>
                                            <a:rPr lang="en-US" altLang="zh-TW" i="1" smtClean="0">
                                              <a:solidFill>
                                                <a:srgbClr val="000000"/>
                                              </a:solidFill>
                                              <a:latin typeface="Cambria Math" panose="02040503050406030204" pitchFamily="18" charset="0"/>
                                              <a:ea typeface="Cambria Math" panose="02040503050406030204" pitchFamily="18" charset="0"/>
                                            </a:rPr>
                                            <m:t>⋱</m:t>
                                          </m:r>
                                        </m:e>
                                      </m:mr>
                                      <m:mr>
                                        <m:e>
                                          <m:r>
                                            <a:rPr lang="en-US" altLang="zh-TW" i="1">
                                              <a:solidFill>
                                                <a:srgbClr val="000000"/>
                                              </a:solidFill>
                                              <a:latin typeface="Cambria Math" panose="02040503050406030204" pitchFamily="18" charset="0"/>
                                            </a:rPr>
                                            <m:t>⋯</m:t>
                                          </m:r>
                                        </m:e>
                                      </m:mr>
                                    </m:m>
                                  </m:e>
                                  <m:e>
                                    <m:m>
                                      <m:mPr>
                                        <m:mcs>
                                          <m:mc>
                                            <m:mcPr>
                                              <m:count m:val="1"/>
                                              <m:mcJc m:val="center"/>
                                            </m:mcPr>
                                          </m:mc>
                                        </m:mcs>
                                        <m:ctrlPr>
                                          <a:rPr lang="en-US" altLang="zh-TW"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𝑚</m:t>
                                              </m:r>
                                            </m:sub>
                                          </m:sSub>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𝑥</m:t>
                                              </m:r>
                                            </m:e>
                                            <m:sub>
                                              <m:r>
                                                <a:rPr lang="en-US" altLang="zh-TW" b="0" i="1" smtClean="0">
                                                  <a:solidFill>
                                                    <a:srgbClr val="000000"/>
                                                  </a:solidFill>
                                                  <a:latin typeface="Cambria Math" panose="02040503050406030204" pitchFamily="18" charset="0"/>
                                                </a:rPr>
                                                <m:t>𝑘</m:t>
                                              </m:r>
                                            </m:sub>
                                          </m:sSub>
                                        </m:e>
                                      </m:mr>
                                    </m:m>
                                  </m:e>
                                </m:mr>
                              </m:m>
                            </m:e>
                          </m:mr>
                        </m:m>
                      </m:e>
                    </m:d>
                  </m:oMath>
                </a14:m>
                <a:r>
                  <a:rPr lang="en-US" altLang="zh-TW" dirty="0">
                    <a:solidFill>
                      <a:srgbClr val="000000"/>
                    </a:solidFill>
                  </a:rPr>
                  <a:t> </a:t>
                </a:r>
              </a:p>
            </p:txBody>
          </p:sp>
        </mc:Choice>
        <mc:Fallback xmlns="">
          <p:sp>
            <p:nvSpPr>
              <p:cNvPr id="71684" name="Rectangle 3"/>
              <p:cNvSpPr>
                <a:spLocks noGrp="1" noRot="1" noChangeAspect="1" noMove="1" noResize="1" noEditPoints="1" noAdjustHandles="1" noChangeArrowheads="1" noChangeShapeType="1" noTextEdit="1"/>
              </p:cNvSpPr>
              <p:nvPr>
                <p:ph type="body" idx="1"/>
              </p:nvPr>
            </p:nvSpPr>
            <p:spPr>
              <a:xfrm>
                <a:off x="428625" y="764704"/>
                <a:ext cx="8320088" cy="5976664"/>
              </a:xfrm>
              <a:blipFill>
                <a:blip r:embed="rId2"/>
                <a:stretch>
                  <a:fillRect t="-815" r="-51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53604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84</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xfrm>
                <a:off x="251520" y="764704"/>
                <a:ext cx="8712968" cy="5976664"/>
              </a:xfrm>
            </p:spPr>
            <p:txBody>
              <a:bodyPr/>
              <a:lstStyle/>
              <a:p>
                <a:pPr eaLnBrk="1" hangingPunct="1">
                  <a:spcBef>
                    <a:spcPts val="600"/>
                  </a:spcBef>
                </a:pPr>
                <a:r>
                  <a:rPr lang="en-US" altLang="zh-TW" dirty="0"/>
                  <a:t>Some properties of matrix differentiation with respect to </a:t>
                </a:r>
                <a14:m>
                  <m:oMath xmlns:m="http://schemas.openxmlformats.org/officeDocument/2006/math">
                    <m:sSub>
                      <m:sSubPr>
                        <m:ctrlPr>
                          <a:rPr lang="en-US" altLang="zh-TW" b="1" i="1">
                            <a:solidFill>
                              <a:srgbClr val="FF0000"/>
                            </a:solidFill>
                            <a:latin typeface="Cambria Math" panose="02040503050406030204" pitchFamily="18" charset="0"/>
                          </a:rPr>
                        </m:ctrlPr>
                      </m:sSubPr>
                      <m:e>
                        <m:r>
                          <a:rPr lang="en-US" altLang="zh-TW" b="1">
                            <a:solidFill>
                              <a:srgbClr val="FF0000"/>
                            </a:solidFill>
                            <a:latin typeface="Cambria Math" panose="02040503050406030204" pitchFamily="18" charset="0"/>
                          </a:rPr>
                          <m:t>𝐱</m:t>
                        </m:r>
                      </m:e>
                      <m:sub>
                        <m:r>
                          <a:rPr lang="en-US" altLang="zh-TW" b="0" i="1" smtClean="0">
                            <a:solidFill>
                              <a:srgbClr val="FF0000"/>
                            </a:solidFill>
                            <a:latin typeface="Cambria Math" panose="02040503050406030204" pitchFamily="18" charset="0"/>
                          </a:rPr>
                          <m:t>𝑘</m:t>
                        </m:r>
                        <m:r>
                          <a:rPr lang="en-US" altLang="zh-TW" i="1">
                            <a:solidFill>
                              <a:srgbClr val="FF0000"/>
                            </a:solidFill>
                            <a:latin typeface="Cambria Math" panose="02040503050406030204" pitchFamily="18" charset="0"/>
                          </a:rPr>
                          <m:t>×1</m:t>
                        </m:r>
                      </m:sub>
                    </m:sSub>
                  </m:oMath>
                </a14:m>
                <a:endParaRPr lang="en-US" altLang="zh-TW" dirty="0"/>
              </a:p>
              <a:p>
                <a:pPr lvl="1" indent="0" eaLnBrk="1" hangingPunct="1">
                  <a:lnSpc>
                    <a:spcPct val="100000"/>
                  </a:lnSpc>
                  <a:spcBef>
                    <a:spcPts val="300"/>
                  </a:spcBef>
                  <a:buClr>
                    <a:srgbClr val="000000"/>
                  </a:buClr>
                  <a:buSzPct val="80000"/>
                  <a:buNone/>
                </a:pPr>
                <a:r>
                  <a:rPr lang="en-US" altLang="zh-TW" dirty="0">
                    <a:solidFill>
                      <a:srgbClr val="000000"/>
                    </a:solidFill>
                  </a:rPr>
                  <a:t>1. </a:t>
                </a:r>
                <a14:m>
                  <m:oMath xmlns:m="http://schemas.openxmlformats.org/officeDocument/2006/math">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b="1">
                                <a:solidFill>
                                  <a:srgbClr val="000000"/>
                                </a:solidFill>
                                <a:latin typeface="Cambria Math" panose="02040503050406030204" pitchFamily="18" charset="0"/>
                              </a:rPr>
                              <m:t>𝐱</m:t>
                            </m:r>
                          </m:e>
                          <m:sup>
                            <m:r>
                              <a:rPr lang="en-US" altLang="zh-TW" i="1">
                                <a:solidFill>
                                  <a:srgbClr val="000000"/>
                                </a:solidFill>
                                <a:latin typeface="Cambria Math" panose="02040503050406030204" pitchFamily="18" charset="0"/>
                              </a:rPr>
                              <m:t>𝑇</m:t>
                            </m:r>
                          </m:sup>
                        </m:sSup>
                        <m:r>
                          <a:rPr lang="en-US" altLang="zh-TW" b="0" i="1" smtClean="0">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i="1">
                        <a:solidFill>
                          <a:srgbClr val="000000"/>
                        </a:solidFill>
                        <a:latin typeface="Cambria Math" panose="02040503050406030204" pitchFamily="18" charset="0"/>
                      </a:rPr>
                      <m:t>=</m:t>
                    </m:r>
                    <m:d>
                      <m:dPr>
                        <m:ctrlPr>
                          <a:rPr lang="en-US" altLang="zh-TW" b="0" i="1">
                            <a:solidFill>
                              <a:srgbClr val="000000"/>
                            </a:solidFill>
                            <a:latin typeface="Cambria Math" panose="02040503050406030204" pitchFamily="18" charset="0"/>
                          </a:rPr>
                        </m:ctrlPr>
                      </m:dPr>
                      <m:e>
                        <m:r>
                          <a:rPr lang="en-US" altLang="zh-TW" b="0" i="1" smtClean="0">
                            <a:solidFill>
                              <a:srgbClr val="000000"/>
                            </a:solidFill>
                            <a:latin typeface="Cambria Math" panose="02040503050406030204" pitchFamily="18" charset="0"/>
                          </a:rPr>
                          <m:t>𝐶</m:t>
                        </m:r>
                        <m:r>
                          <a:rPr lang="en-US" altLang="zh-TW"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b="0" i="1" smtClean="0">
                                <a:solidFill>
                                  <a:srgbClr val="000000"/>
                                </a:solidFill>
                                <a:latin typeface="Cambria Math" panose="02040503050406030204" pitchFamily="18" charset="0"/>
                              </a:rPr>
                              <m:t>𝐶</m:t>
                            </m:r>
                          </m:e>
                          <m:sup>
                            <m:r>
                              <a:rPr lang="en-US" altLang="zh-TW" i="1">
                                <a:solidFill>
                                  <a:srgbClr val="000000"/>
                                </a:solidFill>
                                <a:latin typeface="Cambria Math" panose="02040503050406030204" pitchFamily="18" charset="0"/>
                              </a:rPr>
                              <m:t>𝑇</m:t>
                            </m:r>
                          </m:sup>
                        </m:sSup>
                      </m:e>
                    </m:d>
                    <m:r>
                      <a:rPr lang="en-US" altLang="zh-TW" b="1">
                        <a:solidFill>
                          <a:srgbClr val="000000"/>
                        </a:solidFill>
                        <a:latin typeface="Cambria Math" panose="02040503050406030204" pitchFamily="18" charset="0"/>
                      </a:rPr>
                      <m:t>𝐱</m:t>
                    </m:r>
                  </m:oMath>
                </a14:m>
                <a:endParaRPr lang="en-US" altLang="zh-TW" b="1" dirty="0">
                  <a:solidFill>
                    <a:srgbClr val="000000"/>
                  </a:solidFill>
                  <a:latin typeface="Cambria Math" panose="02040503050406030204" pitchFamily="18" charset="0"/>
                </a:endParaRPr>
              </a:p>
              <a:p>
                <a:pPr lvl="1" indent="0" eaLnBrk="1" hangingPunct="1">
                  <a:lnSpc>
                    <a:spcPct val="100000"/>
                  </a:lnSpc>
                  <a:spcBef>
                    <a:spcPts val="300"/>
                  </a:spcBef>
                  <a:buClr>
                    <a:srgbClr val="000000"/>
                  </a:buClr>
                  <a:buSzPct val="80000"/>
                  <a:buNone/>
                </a:pPr>
                <a:r>
                  <a:rPr lang="en-US" altLang="zh-TW" b="0" dirty="0">
                    <a:solidFill>
                      <a:srgbClr val="000000"/>
                    </a:solidFill>
                  </a:rPr>
                  <a:t>2. </a:t>
                </a:r>
                <a14:m>
                  <m:oMath xmlns:m="http://schemas.openxmlformats.org/officeDocument/2006/math">
                    <m:f>
                      <m:fPr>
                        <m:ctrlPr>
                          <a:rPr lang="en-US" altLang="zh-TW" b="0" i="1" smtClean="0">
                            <a:solidFill>
                              <a:srgbClr val="000000"/>
                            </a:solidFill>
                            <a:latin typeface="Cambria Math" panose="02040503050406030204" pitchFamily="18" charset="0"/>
                          </a:rPr>
                        </m:ctrlPr>
                      </m:fPr>
                      <m:num>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𝐶</m:t>
                        </m:r>
                        <m:r>
                          <a:rPr lang="en-US" altLang="zh-TW" b="1" i="0" smtClean="0">
                            <a:solidFill>
                              <a:srgbClr val="000000"/>
                            </a:solidFill>
                            <a:latin typeface="Cambria Math" panose="02040503050406030204" pitchFamily="18" charset="0"/>
                          </a:rPr>
                          <m:t>𝐱</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𝐶</m:t>
                    </m:r>
                  </m:oMath>
                </a14:m>
                <a:endParaRPr lang="en-US" altLang="zh-TW" dirty="0">
                  <a:solidFill>
                    <a:srgbClr val="000000"/>
                  </a:solidFill>
                </a:endParaRPr>
              </a:p>
              <a:p>
                <a:pPr lvl="1" indent="0" eaLnBrk="1" hangingPunct="1">
                  <a:lnSpc>
                    <a:spcPct val="100000"/>
                  </a:lnSpc>
                  <a:spcBef>
                    <a:spcPts val="300"/>
                  </a:spcBef>
                  <a:buClr>
                    <a:srgbClr val="000000"/>
                  </a:buClr>
                  <a:buSzPct val="80000"/>
                  <a:buNone/>
                </a:pPr>
                <a:r>
                  <a:rPr lang="en-US" altLang="zh-TW" dirty="0">
                    <a:solidFill>
                      <a:srgbClr val="000000"/>
                    </a:solidFill>
                  </a:rPr>
                  <a:t>3. </a:t>
                </a:r>
                <a14:m>
                  <m:oMath xmlns:m="http://schemas.openxmlformats.org/officeDocument/2006/math">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𝑇</m:t>
                            </m:r>
                          </m:sup>
                        </m:sSup>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d>
                          <m:dPr>
                            <m:ctrlPr>
                              <a:rPr lang="en-US" altLang="zh-TW" i="1">
                                <a:solidFill>
                                  <a:srgbClr val="000000"/>
                                </a:solidFill>
                                <a:latin typeface="Cambria Math" panose="02040503050406030204" pitchFamily="18" charset="0"/>
                              </a:rPr>
                            </m:ctrlPr>
                          </m:dPr>
                          <m:e>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e>
                        </m:d>
                      </m:e>
                      <m:sup>
                        <m:r>
                          <a:rPr lang="en-US" altLang="zh-TW" i="1">
                            <a:solidFill>
                              <a:srgbClr val="000000"/>
                            </a:solidFill>
                            <a:latin typeface="Cambria Math" panose="02040503050406030204" pitchFamily="18" charset="0"/>
                          </a:rPr>
                          <m:t>𝑇</m:t>
                        </m:r>
                      </m:sup>
                    </m:sSup>
                    <m:r>
                      <a:rPr lang="en-US" altLang="zh-TW" b="0" i="1" smtClean="0">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𝐶</m:t>
                        </m:r>
                      </m:e>
                      <m:sup>
                        <m:r>
                          <a:rPr lang="en-US" altLang="zh-TW" i="1">
                            <a:solidFill>
                              <a:srgbClr val="000000"/>
                            </a:solidFill>
                            <a:latin typeface="Cambria Math" panose="02040503050406030204" pitchFamily="18" charset="0"/>
                          </a:rPr>
                          <m:t>𝑇</m:t>
                        </m:r>
                      </m:sup>
                    </m:sSup>
                  </m:oMath>
                </a14:m>
                <a:endParaRPr lang="en-US" altLang="zh-TW" i="1" dirty="0">
                  <a:solidFill>
                    <a:srgbClr val="000000"/>
                  </a:solidFill>
                  <a:latin typeface="Cambria Math" panose="02040503050406030204" pitchFamily="18" charset="0"/>
                </a:endParaRPr>
              </a:p>
              <a:p>
                <a:pPr lvl="1" indent="0" eaLnBrk="1" hangingPunct="1">
                  <a:lnSpc>
                    <a:spcPct val="100000"/>
                  </a:lnSpc>
                  <a:spcBef>
                    <a:spcPts val="300"/>
                  </a:spcBef>
                  <a:buClr>
                    <a:srgbClr val="000000"/>
                  </a:buClr>
                  <a:buSzPct val="80000"/>
                  <a:buNone/>
                </a:pPr>
                <a:r>
                  <a:rPr lang="en-US" altLang="zh-TW" dirty="0">
                    <a:solidFill>
                      <a:srgbClr val="000000"/>
                    </a:solidFill>
                  </a:rPr>
                  <a:t>4. </a:t>
                </a:r>
                <a14:m>
                  <m:oMath xmlns:m="http://schemas.openxmlformats.org/officeDocument/2006/math">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i="1">
                        <a:solidFill>
                          <a:srgbClr val="000000"/>
                        </a:solidFill>
                        <a:latin typeface="Cambria Math" panose="02040503050406030204" pitchFamily="18" charset="0"/>
                      </a:rPr>
                      <m:t>=</m:t>
                    </m:r>
                    <m:sSup>
                      <m:sSupPr>
                        <m:ctrlPr>
                          <a:rPr lang="en-US" altLang="zh-TW" b="0" i="1" smtClean="0">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𝐶</m:t>
                        </m:r>
                      </m:e>
                      <m:sup>
                        <m:r>
                          <a:rPr lang="en-US" altLang="zh-TW" b="0" i="1" smtClean="0">
                            <a:solidFill>
                              <a:srgbClr val="000000"/>
                            </a:solidFill>
                            <a:latin typeface="Cambria Math" panose="02040503050406030204" pitchFamily="18" charset="0"/>
                          </a:rPr>
                          <m:t>𝑇</m:t>
                        </m:r>
                      </m:sup>
                    </m:sSup>
                  </m:oMath>
                </a14:m>
                <a:endParaRPr lang="en-US" altLang="zh-TW" b="0" i="1" dirty="0">
                  <a:solidFill>
                    <a:srgbClr val="000000"/>
                  </a:solidFill>
                  <a:latin typeface="Cambria Math" panose="02040503050406030204" pitchFamily="18" charset="0"/>
                </a:endParaRPr>
              </a:p>
              <a:p>
                <a:pPr lvl="1" indent="0" eaLnBrk="1" hangingPunct="1">
                  <a:lnSpc>
                    <a:spcPct val="100000"/>
                  </a:lnSpc>
                  <a:spcBef>
                    <a:spcPts val="300"/>
                  </a:spcBef>
                  <a:buClr>
                    <a:srgbClr val="000000"/>
                  </a:buClr>
                  <a:buSzPct val="80000"/>
                  <a:buNone/>
                </a:pPr>
                <a:r>
                  <a:rPr lang="en-US" altLang="zh-TW" dirty="0">
                    <a:solidFill>
                      <a:srgbClr val="000000"/>
                    </a:solidFill>
                  </a:rPr>
                  <a:t>5. </a:t>
                </a:r>
                <a14:m>
                  <m:oMath xmlns:m="http://schemas.openxmlformats.org/officeDocument/2006/math">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𝑇</m:t>
                            </m:r>
                          </m:sup>
                        </m:sSup>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i="1">
                        <a:solidFill>
                          <a:srgbClr val="000000"/>
                        </a:solidFill>
                        <a:latin typeface="Cambria Math" panose="02040503050406030204" pitchFamily="18" charset="0"/>
                      </a:rPr>
                      <m:t>=</m:t>
                    </m:r>
                    <m:f>
                      <m:fPr>
                        <m:ctrlPr>
                          <a:rPr lang="en-US"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num>
                      <m:den>
                        <m:r>
                          <a:rPr lang="en-US" altLang="zh-TW" i="1">
                            <a:solidFill>
                              <a:srgbClr val="000000"/>
                            </a:solidFill>
                            <a:latin typeface="Cambria Math" panose="02040503050406030204" pitchFamily="18" charset="0"/>
                          </a:rPr>
                          <m:t>𝜕</m:t>
                        </m:r>
                        <m:r>
                          <a:rPr lang="en-US" altLang="zh-TW" b="1">
                            <a:solidFill>
                              <a:srgbClr val="000000"/>
                            </a:solidFill>
                            <a:latin typeface="Cambria Math" panose="02040503050406030204" pitchFamily="18" charset="0"/>
                          </a:rPr>
                          <m:t>𝐱</m:t>
                        </m:r>
                      </m:den>
                    </m:f>
                    <m:r>
                      <a:rPr lang="en-US" altLang="zh-TW" b="1" i="1" smtClean="0">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𝐶</m:t>
                        </m:r>
                      </m:e>
                      <m:sup>
                        <m:r>
                          <a:rPr lang="en-US" altLang="zh-TW" i="1">
                            <a:solidFill>
                              <a:srgbClr val="000000"/>
                            </a:solidFill>
                            <a:latin typeface="Cambria Math" panose="02040503050406030204" pitchFamily="18" charset="0"/>
                          </a:rPr>
                          <m:t>𝑇</m:t>
                        </m:r>
                      </m:sup>
                    </m:sSup>
                  </m:oMath>
                </a14:m>
                <a:endParaRPr lang="en-US" altLang="zh-TW" dirty="0">
                  <a:solidFill>
                    <a:srgbClr val="000000"/>
                  </a:solidFill>
                </a:endParaRPr>
              </a:p>
              <a:p>
                <a:pPr lvl="1" indent="0" eaLnBrk="1" hangingPunct="1">
                  <a:lnSpc>
                    <a:spcPct val="100000"/>
                  </a:lnSpc>
                  <a:spcBef>
                    <a:spcPts val="600"/>
                  </a:spcBef>
                  <a:buClr>
                    <a:srgbClr val="000000"/>
                  </a:buClr>
                  <a:buSzPct val="40000"/>
                  <a:buNone/>
                </a:pPr>
                <a:endParaRPr lang="en-US" altLang="zh-TW" sz="1000" dirty="0">
                  <a:solidFill>
                    <a:srgbClr val="000000"/>
                  </a:solidFill>
                </a:endParaRPr>
              </a:p>
              <a:p>
                <a:pPr lvl="1" indent="0" eaLnBrk="1" hangingPunct="1">
                  <a:lnSpc>
                    <a:spcPct val="100000"/>
                  </a:lnSpc>
                  <a:spcBef>
                    <a:spcPts val="1200"/>
                  </a:spcBef>
                  <a:buClr>
                    <a:srgbClr val="000000"/>
                  </a:buClr>
                  <a:buSzPct val="40000"/>
                  <a:buNone/>
                </a:pPr>
                <a:r>
                  <a:rPr lang="en-US" altLang="zh-TW" dirty="0">
                    <a:solidFill>
                      <a:srgbClr val="000000"/>
                    </a:solidFill>
                  </a:rPr>
                  <a:t>Given </a:t>
                </a:r>
                <a14:m>
                  <m:oMath xmlns:m="http://schemas.openxmlformats.org/officeDocument/2006/math">
                    <m:r>
                      <a:rPr lang="en-US" altLang="zh-TW" i="1">
                        <a:solidFill>
                          <a:srgbClr val="000000"/>
                        </a:solidFill>
                        <a:latin typeface="Cambria Math" panose="02040503050406030204" pitchFamily="18" charset="0"/>
                      </a:rPr>
                      <m:t>𝐶</m:t>
                    </m:r>
                    <m:r>
                      <a:rPr lang="en-US" altLang="zh-TW" i="1">
                        <a:solidFill>
                          <a:srgbClr val="000000"/>
                        </a:solidFill>
                        <a:latin typeface="Cambria Math" panose="02040503050406030204" pitchFamily="18" charset="0"/>
                      </a:rPr>
                      <m:t>=</m:t>
                    </m:r>
                    <m:d>
                      <m:dPr>
                        <m:begChr m:val="["/>
                        <m:endChr m:val="]"/>
                        <m:ctrlPr>
                          <a:rPr lang="en-US" altLang="zh-TW" i="1">
                            <a:solidFill>
                              <a:srgbClr val="000000"/>
                            </a:solidFill>
                            <a:latin typeface="Cambria Math" panose="02040503050406030204" pitchFamily="18" charset="0"/>
                          </a:rPr>
                        </m:ctrlPr>
                      </m:dPr>
                      <m:e>
                        <m:m>
                          <m:mPr>
                            <m:mcs>
                              <m:mc>
                                <m:mcPr>
                                  <m:count m:val="3"/>
                                  <m:mcJc m:val="center"/>
                                </m:mcPr>
                              </m:mc>
                            </m:mcs>
                            <m:ctrlPr>
                              <a:rPr lang="en-US" altLang="zh-TW" i="1">
                                <a:solidFill>
                                  <a:srgbClr val="000000"/>
                                </a:solidFill>
                                <a:latin typeface="Cambria Math" panose="02040503050406030204" pitchFamily="18" charset="0"/>
                              </a:rPr>
                            </m:ctrlPr>
                          </m:mP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m:rPr>
                                      <m:brk m:alnAt="7"/>
                                    </m:rP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1</m:t>
                                  </m:r>
                                </m:sub>
                              </m:sSub>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12</m:t>
                                  </m:r>
                                </m:sub>
                              </m:sSub>
                            </m:e>
                            <m:e>
                              <m:m>
                                <m:mPr>
                                  <m:mcs>
                                    <m:mc>
                                      <m:mcPr>
                                        <m:count m:val="2"/>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𝑘</m:t>
                                        </m:r>
                                      </m:sub>
                                    </m:sSub>
                                  </m:e>
                                </m:mr>
                              </m:m>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21</m:t>
                                  </m:r>
                                </m:sub>
                              </m:sSub>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22</m:t>
                                  </m:r>
                                </m:sub>
                              </m:sSub>
                            </m:e>
                            <m:e>
                              <m:m>
                                <m:mPr>
                                  <m:mcs>
                                    <m:mc>
                                      <m:mcPr>
                                        <m:count m:val="2"/>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2</m:t>
                                        </m:r>
                                        <m:r>
                                          <a:rPr lang="en-US" altLang="zh-TW" i="1">
                                            <a:solidFill>
                                              <a:srgbClr val="000000"/>
                                            </a:solidFill>
                                            <a:latin typeface="Cambria Math" panose="02040503050406030204" pitchFamily="18" charset="0"/>
                                          </a:rPr>
                                          <m:t>𝑘</m:t>
                                        </m:r>
                                      </m:sub>
                                    </m:sSub>
                                  </m:e>
                                </m:mr>
                              </m:m>
                            </m:e>
                          </m:mr>
                          <m:mr>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𝑘</m:t>
                                        </m:r>
                                        <m:r>
                                          <a:rPr lang="en-US" altLang="zh-TW" i="1">
                                            <a:solidFill>
                                              <a:srgbClr val="000000"/>
                                            </a:solidFill>
                                            <a:latin typeface="Cambria Math" panose="02040503050406030204" pitchFamily="18" charset="0"/>
                                          </a:rPr>
                                          <m:t>1</m:t>
                                        </m:r>
                                      </m:sub>
                                    </m:sSub>
                                  </m:e>
                                </m:mr>
                              </m:m>
                            </m:e>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𝑘</m:t>
                                        </m:r>
                                        <m:r>
                                          <a:rPr lang="en-US" altLang="zh-TW" i="1">
                                            <a:solidFill>
                                              <a:srgbClr val="000000"/>
                                            </a:solidFill>
                                            <a:latin typeface="Cambria Math" panose="02040503050406030204" pitchFamily="18" charset="0"/>
                                          </a:rPr>
                                          <m:t>2</m:t>
                                        </m:r>
                                      </m:sub>
                                    </m:sSub>
                                  </m:e>
                                </m:mr>
                              </m:m>
                            </m:e>
                            <m:e>
                              <m:m>
                                <m:mPr>
                                  <m:mcs>
                                    <m:mc>
                                      <m:mcPr>
                                        <m:count m:val="2"/>
                                        <m:mcJc m:val="center"/>
                                      </m:mcPr>
                                    </m:mc>
                                  </m:mcs>
                                  <m:ctrlPr>
                                    <a:rPr lang="en-US" altLang="zh-TW" i="1">
                                      <a:solidFill>
                                        <a:srgbClr val="000000"/>
                                      </a:solidFill>
                                      <a:latin typeface="Cambria Math" panose="02040503050406030204" pitchFamily="18" charset="0"/>
                                    </a:rPr>
                                  </m:ctrlPr>
                                </m:mPr>
                                <m:mr>
                                  <m:e>
                                    <m:m>
                                      <m:mPr>
                                        <m:mcs>
                                          <m:mc>
                                            <m:mcPr>
                                              <m:count m:val="1"/>
                                              <m:mcJc m:val="center"/>
                                            </m:mcPr>
                                          </m:mc>
                                        </m:mcs>
                                        <m:ctrlPr>
                                          <a:rPr lang="en-US" altLang="zh-TW" i="1">
                                            <a:solidFill>
                                              <a:srgbClr val="000000"/>
                                            </a:solidFill>
                                            <a:latin typeface="Cambria Math" panose="02040503050406030204" pitchFamily="18" charset="0"/>
                                          </a:rPr>
                                        </m:ctrlPr>
                                      </m:mPr>
                                      <m:mr>
                                        <m:e>
                                          <m:r>
                                            <m:rPr>
                                              <m:brk m:alnAt="7"/>
                                            </m:rPr>
                                            <a:rPr lang="en-US" altLang="zh-TW" i="1">
                                              <a:solidFill>
                                                <a:srgbClr val="000000"/>
                                              </a:solidFill>
                                              <a:latin typeface="Cambria Math" panose="02040503050406030204" pitchFamily="18" charset="0"/>
                                              <a:ea typeface="Cambria Math" panose="02040503050406030204" pitchFamily="18" charset="0"/>
                                            </a:rPr>
                                            <m:t>⋱</m:t>
                                          </m:r>
                                        </m:e>
                                      </m:mr>
                                      <m:mr>
                                        <m:e>
                                          <m:r>
                                            <a:rPr lang="en-US" altLang="zh-TW" i="1">
                                              <a:solidFill>
                                                <a:srgbClr val="000000"/>
                                              </a:solidFill>
                                              <a:latin typeface="Cambria Math" panose="02040503050406030204" pitchFamily="18" charset="0"/>
                                            </a:rPr>
                                            <m:t>⋯</m:t>
                                          </m:r>
                                        </m:e>
                                      </m:mr>
                                    </m:m>
                                  </m:e>
                                  <m:e>
                                    <m:m>
                                      <m:mPr>
                                        <m:mcs>
                                          <m:mc>
                                            <m:mcPr>
                                              <m:count m:val="1"/>
                                              <m:mcJc m:val="center"/>
                                            </m:mcPr>
                                          </m:mc>
                                        </m:mcs>
                                        <m:ctrlPr>
                                          <a:rPr lang="en-US" altLang="zh-TW" i="1">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𝑘𝑘</m:t>
                                              </m:r>
                                            </m:sub>
                                          </m:sSub>
                                        </m:e>
                                      </m:mr>
                                    </m:m>
                                  </m:e>
                                </m:mr>
                              </m:m>
                            </m:e>
                          </m:mr>
                        </m:m>
                      </m:e>
                    </m:d>
                  </m:oMath>
                </a14:m>
                <a:r>
                  <a:rPr lang="en-US" altLang="zh-TW" dirty="0">
                    <a:solidFill>
                      <a:srgbClr val="000000"/>
                    </a:solidFill>
                  </a:rPr>
                  <a:t>, </a:t>
                </a:r>
                <a14:m>
                  <m:oMath xmlns:m="http://schemas.openxmlformats.org/officeDocument/2006/math">
                    <m:r>
                      <a:rPr lang="en-US" altLang="zh-TW" b="0" i="1" smtClean="0">
                        <a:solidFill>
                          <a:srgbClr val="000000"/>
                        </a:solidFill>
                        <a:latin typeface="Cambria Math" panose="02040503050406030204" pitchFamily="18" charset="0"/>
                      </a:rPr>
                      <m:t>𝐶</m:t>
                    </m:r>
                    <m:r>
                      <a:rPr lang="en-US" altLang="zh-TW" b="0" i="1" smtClean="0">
                        <a:solidFill>
                          <a:srgbClr val="000000"/>
                        </a:solidFill>
                        <a:latin typeface="Cambria Math" panose="02040503050406030204" pitchFamily="18" charset="0"/>
                      </a:rPr>
                      <m:t>=</m:t>
                    </m:r>
                    <m:d>
                      <m:dPr>
                        <m:begChr m:val="["/>
                        <m:endChr m:val="]"/>
                        <m:ctrlPr>
                          <a:rPr lang="en-US" altLang="zh-TW" b="0" i="1" smtClean="0">
                            <a:solidFill>
                              <a:srgbClr val="000000"/>
                            </a:solidFill>
                            <a:latin typeface="Cambria Math" panose="02040503050406030204" pitchFamily="18" charset="0"/>
                          </a:rPr>
                        </m:ctrlPr>
                      </m:dPr>
                      <m:e>
                        <m:m>
                          <m:mPr>
                            <m:mcs>
                              <m:mc>
                                <m:mcPr>
                                  <m:count m:val="3"/>
                                  <m:mcJc m:val="center"/>
                                </m:mcPr>
                              </m:mc>
                            </m:mcs>
                            <m:ctrlPr>
                              <a:rPr lang="en-US" altLang="zh-TW" b="0" i="1" smtClean="0">
                                <a:solidFill>
                                  <a:srgbClr val="000000"/>
                                </a:solidFill>
                                <a:latin typeface="Cambria Math" panose="02040503050406030204" pitchFamily="18" charset="0"/>
                              </a:rPr>
                            </m:ctrlPr>
                          </m:mPr>
                          <m:mr>
                            <m:e>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m:rPr>
                                      <m:brk m:alnAt="7"/>
                                    </m:rPr>
                                    <a:rPr lang="en-US" altLang="zh-TW" b="0" i="1" smtClean="0">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1</m:t>
                                  </m:r>
                                </m:sub>
                              </m:sSub>
                            </m:e>
                            <m:e>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12</m:t>
                                  </m:r>
                                </m:sub>
                              </m:sSub>
                            </m:e>
                            <m:e>
                              <m:m>
                                <m:mPr>
                                  <m:mcs>
                                    <m:mc>
                                      <m:mcPr>
                                        <m:count m:val="2"/>
                                        <m:mcJc m:val="center"/>
                                      </m:mcPr>
                                    </m:mc>
                                  </m:mcs>
                                  <m:ctrlPr>
                                    <a:rPr lang="en-US" altLang="zh-TW" b="0" i="1" smtClean="0">
                                      <a:solidFill>
                                        <a:srgbClr val="000000"/>
                                      </a:solidFill>
                                      <a:latin typeface="Cambria Math" panose="02040503050406030204" pitchFamily="18" charset="0"/>
                                    </a:rPr>
                                  </m:ctrlPr>
                                </m:mPr>
                                <m:mr>
                                  <m:e>
                                    <m:r>
                                      <a:rPr lang="en-US" altLang="zh-TW" b="0" i="1" smtClean="0">
                                        <a:solidFill>
                                          <a:srgbClr val="000000"/>
                                        </a:solidFill>
                                        <a:latin typeface="Cambria Math" panose="02040503050406030204" pitchFamily="18" charset="0"/>
                                      </a:rPr>
                                      <m:t>⋯</m:t>
                                    </m:r>
                                  </m:e>
                                  <m:e>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𝑘</m:t>
                                        </m:r>
                                      </m:sub>
                                    </m:sSub>
                                  </m:e>
                                </m:mr>
                              </m:m>
                            </m:e>
                          </m:mr>
                          <m:mr>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2</m:t>
                                  </m:r>
                                  <m:r>
                                    <a:rPr lang="en-US" altLang="zh-TW" i="1">
                                      <a:solidFill>
                                        <a:srgbClr val="000000"/>
                                      </a:solidFill>
                                      <a:latin typeface="Cambria Math" panose="02040503050406030204" pitchFamily="18" charset="0"/>
                                    </a:rPr>
                                    <m:t>1</m:t>
                                  </m:r>
                                </m:sub>
                              </m:sSub>
                            </m:e>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2</m:t>
                                  </m:r>
                                  <m:r>
                                    <a:rPr lang="en-US" altLang="zh-TW" i="1">
                                      <a:solidFill>
                                        <a:srgbClr val="000000"/>
                                      </a:solidFill>
                                      <a:latin typeface="Cambria Math" panose="02040503050406030204" pitchFamily="18" charset="0"/>
                                    </a:rPr>
                                    <m:t>2</m:t>
                                  </m:r>
                                </m:sub>
                              </m:sSub>
                            </m:e>
                            <m:e>
                              <m:m>
                                <m:mPr>
                                  <m:mcs>
                                    <m:mc>
                                      <m:mcPr>
                                        <m:count m:val="2"/>
                                        <m:mcJc m:val="center"/>
                                      </m:mcPr>
                                    </m:mc>
                                  </m:mcs>
                                  <m:ctrlPr>
                                    <a:rPr lang="en-US" altLang="zh-TW" b="0" i="1" smtClean="0">
                                      <a:solidFill>
                                        <a:srgbClr val="000000"/>
                                      </a:solidFill>
                                      <a:latin typeface="Cambria Math" panose="02040503050406030204" pitchFamily="18" charset="0"/>
                                    </a:rPr>
                                  </m:ctrlPr>
                                </m:mPr>
                                <m:mr>
                                  <m:e>
                                    <m:r>
                                      <a:rPr lang="en-US" altLang="zh-TW" b="0" i="1" smtClean="0">
                                        <a:solidFill>
                                          <a:srgbClr val="000000"/>
                                        </a:solidFill>
                                        <a:latin typeface="Cambria Math" panose="02040503050406030204" pitchFamily="18" charset="0"/>
                                      </a:rPr>
                                      <m:t>⋯</m:t>
                                    </m:r>
                                  </m:e>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2</m:t>
                                        </m:r>
                                        <m:r>
                                          <a:rPr lang="en-US" altLang="zh-TW" b="0" i="1" smtClean="0">
                                            <a:solidFill>
                                              <a:srgbClr val="000000"/>
                                            </a:solidFill>
                                            <a:latin typeface="Cambria Math" panose="02040503050406030204" pitchFamily="18" charset="0"/>
                                          </a:rPr>
                                          <m:t>𝑘</m:t>
                                        </m:r>
                                      </m:sub>
                                    </m:sSub>
                                  </m:e>
                                </m:mr>
                              </m:m>
                            </m:e>
                          </m:mr>
                          <m:mr>
                            <m:e>
                              <m:m>
                                <m:mPr>
                                  <m:mcs>
                                    <m:mc>
                                      <m:mcPr>
                                        <m:count m:val="1"/>
                                        <m:mcJc m:val="center"/>
                                      </m:mcPr>
                                    </m:mc>
                                  </m:mcs>
                                  <m:ctrlPr>
                                    <a:rPr lang="en-US" altLang="zh-TW" b="0"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𝑚</m:t>
                                        </m:r>
                                        <m:r>
                                          <a:rPr lang="en-US" altLang="zh-TW" i="1">
                                            <a:solidFill>
                                              <a:srgbClr val="000000"/>
                                            </a:solidFill>
                                            <a:latin typeface="Cambria Math" panose="02040503050406030204" pitchFamily="18" charset="0"/>
                                          </a:rPr>
                                          <m:t>1</m:t>
                                        </m:r>
                                      </m:sub>
                                    </m:sSub>
                                  </m:e>
                                </m:mr>
                              </m:m>
                            </m:e>
                            <m:e>
                              <m:m>
                                <m:mPr>
                                  <m:mcs>
                                    <m:mc>
                                      <m:mcPr>
                                        <m:count m:val="1"/>
                                        <m:mcJc m:val="center"/>
                                      </m:mcPr>
                                    </m:mc>
                                  </m:mcs>
                                  <m:ctrlPr>
                                    <a:rPr lang="en-US" altLang="zh-TW" b="0"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𝑚</m:t>
                                        </m:r>
                                        <m:r>
                                          <a:rPr lang="en-US" altLang="zh-TW" i="1">
                                            <a:solidFill>
                                              <a:srgbClr val="000000"/>
                                            </a:solidFill>
                                            <a:latin typeface="Cambria Math" panose="02040503050406030204" pitchFamily="18" charset="0"/>
                                          </a:rPr>
                                          <m:t>2</m:t>
                                        </m:r>
                                      </m:sub>
                                    </m:sSub>
                                  </m:e>
                                </m:mr>
                              </m:m>
                            </m:e>
                            <m:e>
                              <m:m>
                                <m:mPr>
                                  <m:mcs>
                                    <m:mc>
                                      <m:mcPr>
                                        <m:count m:val="2"/>
                                        <m:mcJc m:val="center"/>
                                      </m:mcPr>
                                    </m:mc>
                                  </m:mcs>
                                  <m:ctrlPr>
                                    <a:rPr lang="en-US" altLang="zh-TW" b="0" i="1" smtClean="0">
                                      <a:solidFill>
                                        <a:srgbClr val="000000"/>
                                      </a:solidFill>
                                      <a:latin typeface="Cambria Math" panose="02040503050406030204" pitchFamily="18" charset="0"/>
                                    </a:rPr>
                                  </m:ctrlPr>
                                </m:mPr>
                                <m:mr>
                                  <m:e>
                                    <m:m>
                                      <m:mPr>
                                        <m:mcs>
                                          <m:mc>
                                            <m:mcPr>
                                              <m:count m:val="1"/>
                                              <m:mcJc m:val="center"/>
                                            </m:mcPr>
                                          </m:mc>
                                        </m:mcs>
                                        <m:ctrlPr>
                                          <a:rPr lang="en-US" altLang="zh-TW" b="0" i="1" smtClean="0">
                                            <a:solidFill>
                                              <a:srgbClr val="000000"/>
                                            </a:solidFill>
                                            <a:latin typeface="Cambria Math" panose="02040503050406030204" pitchFamily="18" charset="0"/>
                                          </a:rPr>
                                        </m:ctrlPr>
                                      </m:mPr>
                                      <m:mr>
                                        <m:e>
                                          <m:r>
                                            <m:rPr>
                                              <m:brk m:alnAt="7"/>
                                            </m:rPr>
                                            <a:rPr lang="en-US" altLang="zh-TW" b="0" i="1" smtClean="0">
                                              <a:solidFill>
                                                <a:srgbClr val="000000"/>
                                              </a:solidFill>
                                              <a:latin typeface="Cambria Math" panose="02040503050406030204" pitchFamily="18" charset="0"/>
                                              <a:ea typeface="Cambria Math" panose="02040503050406030204" pitchFamily="18" charset="0"/>
                                            </a:rPr>
                                            <m:t>⋱</m:t>
                                          </m:r>
                                        </m:e>
                                      </m:mr>
                                      <m:mr>
                                        <m:e>
                                          <m:r>
                                            <a:rPr lang="en-US" altLang="zh-TW" i="1">
                                              <a:solidFill>
                                                <a:srgbClr val="000000"/>
                                              </a:solidFill>
                                              <a:latin typeface="Cambria Math" panose="02040503050406030204" pitchFamily="18" charset="0"/>
                                            </a:rPr>
                                            <m:t>⋯</m:t>
                                          </m:r>
                                        </m:e>
                                      </m:mr>
                                    </m:m>
                                  </m:e>
                                  <m:e>
                                    <m:m>
                                      <m:mPr>
                                        <m:mcs>
                                          <m:mc>
                                            <m:mcPr>
                                              <m:count m:val="1"/>
                                              <m:mcJc m:val="center"/>
                                            </m:mcPr>
                                          </m:mc>
                                        </m:mcs>
                                        <m:ctrlPr>
                                          <a:rPr lang="en-US" altLang="zh-TW" b="0" i="1" smtClean="0">
                                            <a:solidFill>
                                              <a:srgbClr val="000000"/>
                                            </a:solidFill>
                                            <a:latin typeface="Cambria Math" panose="02040503050406030204" pitchFamily="18" charset="0"/>
                                          </a:rPr>
                                        </m:ctrlPr>
                                      </m:mPr>
                                      <m:mr>
                                        <m:e>
                                          <m:r>
                                            <a:rPr lang="en-US" altLang="zh-TW" b="0" i="1" smtClean="0">
                                              <a:solidFill>
                                                <a:srgbClr val="000000"/>
                                              </a:solidFill>
                                              <a:latin typeface="Cambria Math" panose="02040503050406030204" pitchFamily="18" charset="0"/>
                                            </a:rPr>
                                            <m:t>⋮</m:t>
                                          </m:r>
                                        </m:e>
                                      </m:mr>
                                      <m:mr>
                                        <m:e>
                                          <m:sSub>
                                            <m:sSubPr>
                                              <m:ctrlPr>
                                                <a:rPr lang="en-US" altLang="zh-TW" i="1">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𝑐</m:t>
                                              </m:r>
                                            </m:e>
                                            <m:sub>
                                              <m:r>
                                                <a:rPr lang="en-US" altLang="zh-TW" b="0" i="1" smtClean="0">
                                                  <a:solidFill>
                                                    <a:srgbClr val="000000"/>
                                                  </a:solidFill>
                                                  <a:latin typeface="Cambria Math" panose="02040503050406030204" pitchFamily="18" charset="0"/>
                                                </a:rPr>
                                                <m:t>𝑚𝑘</m:t>
                                              </m:r>
                                            </m:sub>
                                          </m:sSub>
                                        </m:e>
                                      </m:mr>
                                    </m:m>
                                  </m:e>
                                </m:mr>
                              </m:m>
                            </m:e>
                          </m:mr>
                        </m:m>
                      </m:e>
                    </m:d>
                  </m:oMath>
                </a14:m>
                <a:r>
                  <a:rPr lang="en-US" altLang="zh-TW" dirty="0">
                    <a:solidFill>
                      <a:srgbClr val="000000"/>
                    </a:solidFill>
                  </a:rPr>
                  <a:t>, or </a:t>
                </a:r>
                <a14:m>
                  <m:oMath xmlns:m="http://schemas.openxmlformats.org/officeDocument/2006/math">
                    <m:r>
                      <a:rPr lang="en-US" altLang="zh-TW" i="1">
                        <a:solidFill>
                          <a:srgbClr val="000000"/>
                        </a:solidFill>
                        <a:latin typeface="Cambria Math" panose="02040503050406030204" pitchFamily="18" charset="0"/>
                      </a:rPr>
                      <m:t>𝐶</m:t>
                    </m:r>
                    <m:r>
                      <a:rPr lang="en-US" altLang="zh-TW" i="1">
                        <a:solidFill>
                          <a:srgbClr val="000000"/>
                        </a:solidFill>
                        <a:latin typeface="Cambria Math" panose="02040503050406030204" pitchFamily="18" charset="0"/>
                      </a:rPr>
                      <m:t>=</m:t>
                    </m:r>
                    <m:d>
                      <m:dPr>
                        <m:begChr m:val="["/>
                        <m:endChr m:val="]"/>
                        <m:ctrlPr>
                          <a:rPr lang="en-US" altLang="zh-TW" b="0" i="1" smtClean="0">
                            <a:solidFill>
                              <a:srgbClr val="000000"/>
                            </a:solidFill>
                            <a:latin typeface="Cambria Math" panose="02040503050406030204" pitchFamily="18" charset="0"/>
                          </a:rPr>
                        </m:ctrlPr>
                      </m:dPr>
                      <m:e>
                        <m:m>
                          <m:mPr>
                            <m:mcs>
                              <m:mc>
                                <m:mcPr>
                                  <m:count m:val="3"/>
                                  <m:mcJc m:val="center"/>
                                </m:mcPr>
                              </m:mc>
                            </m:mcs>
                            <m:ctrlPr>
                              <a:rPr lang="en-US" altLang="zh-TW" b="0" i="1" smtClean="0">
                                <a:solidFill>
                                  <a:srgbClr val="000000"/>
                                </a:solidFill>
                                <a:latin typeface="Cambria Math" panose="02040503050406030204" pitchFamily="18" charset="0"/>
                              </a:rPr>
                            </m:ctrlPr>
                          </m:mPr>
                          <m:m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m:rPr>
                                      <m:brk m:alnAt="7"/>
                                    </m:rPr>
                                    <a:rPr lang="en-US" altLang="zh-TW" i="1">
                                      <a:solidFill>
                                        <a:srgbClr val="000000"/>
                                      </a:solidFill>
                                      <a:latin typeface="Cambria Math" panose="02040503050406030204" pitchFamily="18" charset="0"/>
                                    </a:rPr>
                                    <m:t>1</m:t>
                                  </m:r>
                                  <m:r>
                                    <a:rPr lang="en-US" altLang="zh-TW" i="1">
                                      <a:solidFill>
                                        <a:srgbClr val="000000"/>
                                      </a:solidFill>
                                      <a:latin typeface="Cambria Math" panose="02040503050406030204" pitchFamily="18" charset="0"/>
                                    </a:rPr>
                                    <m:t>1</m:t>
                                  </m:r>
                                </m:sub>
                              </m:sSub>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12</m:t>
                                  </m:r>
                                </m:sub>
                              </m:sSub>
                            </m:e>
                            <m:e>
                              <m:m>
                                <m:mPr>
                                  <m:mcs>
                                    <m:mc>
                                      <m:mcPr>
                                        <m:count m:val="2"/>
                                        <m:mcJc m:val="center"/>
                                      </m:mcPr>
                                    </m:mc>
                                  </m:mcs>
                                  <m:ctrlPr>
                                    <a:rPr lang="en-US" altLang="zh-TW" b="0" i="1" smtClean="0">
                                      <a:solidFill>
                                        <a:srgbClr val="000000"/>
                                      </a:solidFill>
                                      <a:latin typeface="Cambria Math" panose="02040503050406030204" pitchFamily="18" charset="0"/>
                                    </a:rPr>
                                  </m:ctrlPr>
                                </m:mPr>
                                <m:mr>
                                  <m:e>
                                    <m:r>
                                      <a:rPr lang="en-US" altLang="zh-TW" i="1">
                                        <a:solidFill>
                                          <a:srgbClr val="000000"/>
                                        </a:solidFill>
                                        <a:latin typeface="Cambria Math" panose="02040503050406030204" pitchFamily="18" charset="0"/>
                                      </a:rPr>
                                      <m:t>⋯</m:t>
                                    </m:r>
                                  </m:e>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𝑐</m:t>
                                        </m:r>
                                      </m:e>
                                      <m:sub>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𝑘</m:t>
                                        </m:r>
                                      </m:sub>
                                    </m:sSub>
                                  </m:e>
                                </m:mr>
                              </m:m>
                            </m:e>
                          </m:mr>
                        </m:m>
                      </m:e>
                    </m:d>
                  </m:oMath>
                </a14:m>
                <a:r>
                  <a:rPr lang="en-US" altLang="zh-TW" dirty="0">
                    <a:solidFill>
                      <a:srgbClr val="000000"/>
                    </a:solidFill>
                  </a:rPr>
                  <a:t> and </a:t>
                </a:r>
                <a14:m>
                  <m:oMath xmlns:m="http://schemas.openxmlformats.org/officeDocument/2006/math">
                    <m:r>
                      <a:rPr lang="en-US" altLang="zh-TW" i="1">
                        <a:solidFill>
                          <a:srgbClr val="000000"/>
                        </a:solidFill>
                        <a:latin typeface="Cambria Math" panose="02040503050406030204" pitchFamily="18" charset="0"/>
                      </a:rPr>
                      <m:t>𝑓</m:t>
                    </m:r>
                    <m:d>
                      <m:dPr>
                        <m:ctrlPr>
                          <a:rPr lang="en-US" altLang="zh-TW" i="1">
                            <a:solidFill>
                              <a:srgbClr val="000000"/>
                            </a:solidFill>
                            <a:latin typeface="Cambria Math" panose="02040503050406030204" pitchFamily="18" charset="0"/>
                          </a:rPr>
                        </m:ctrlPr>
                      </m:dPr>
                      <m:e>
                        <m:r>
                          <a:rPr lang="en-US" altLang="zh-TW" b="1">
                            <a:solidFill>
                              <a:srgbClr val="000000"/>
                            </a:solidFill>
                            <a:latin typeface="Cambria Math" panose="02040503050406030204" pitchFamily="18" charset="0"/>
                          </a:rPr>
                          <m:t>𝐱</m:t>
                        </m:r>
                      </m:e>
                    </m:d>
                    <m:r>
                      <a:rPr lang="en-US" altLang="zh-TW" b="0" i="0" smtClean="0">
                        <a:solidFill>
                          <a:srgbClr val="000000"/>
                        </a:solidFill>
                        <a:latin typeface="Cambria Math" panose="02040503050406030204" pitchFamily="18" charset="0"/>
                      </a:rPr>
                      <m:t>=</m:t>
                    </m:r>
                    <m:sSup>
                      <m:sSupPr>
                        <m:ctrlPr>
                          <a:rPr lang="en-US" altLang="zh-TW" i="1">
                            <a:solidFill>
                              <a:srgbClr val="000000"/>
                            </a:solidFill>
                            <a:latin typeface="Cambria Math" panose="02040503050406030204" pitchFamily="18" charset="0"/>
                          </a:rPr>
                        </m:ctrlPr>
                      </m:sSupPr>
                      <m:e>
                        <m:r>
                          <a:rPr lang="en-US" altLang="zh-TW" b="1">
                            <a:solidFill>
                              <a:srgbClr val="000000"/>
                            </a:solidFill>
                            <a:latin typeface="Cambria Math" panose="02040503050406030204" pitchFamily="18" charset="0"/>
                          </a:rPr>
                          <m:t>𝐱</m:t>
                        </m:r>
                      </m:e>
                      <m:sup>
                        <m:r>
                          <a:rPr lang="en-US" altLang="zh-TW" i="1">
                            <a:solidFill>
                              <a:srgbClr val="000000"/>
                            </a:solidFill>
                            <a:latin typeface="Cambria Math" panose="02040503050406030204" pitchFamily="18" charset="0"/>
                          </a:rPr>
                          <m:t>𝑇</m:t>
                        </m:r>
                      </m:sup>
                    </m:sSup>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oMath>
                </a14:m>
                <a:r>
                  <a:rPr lang="en-US" altLang="zh-TW" dirty="0">
                    <a:solidFill>
                      <a:srgbClr val="000000"/>
                    </a:solidFill>
                  </a:rPr>
                  <a:t>, </a:t>
                </a:r>
                <a14:m>
                  <m:oMath xmlns:m="http://schemas.openxmlformats.org/officeDocument/2006/math">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oMath>
                </a14:m>
                <a:r>
                  <a:rPr lang="en-US" altLang="zh-TW" dirty="0">
                    <a:solidFill>
                      <a:srgbClr val="000000"/>
                    </a:solidFill>
                  </a:rPr>
                  <a:t>, or </a:t>
                </a:r>
                <a14:m>
                  <m:oMath xmlns:m="http://schemas.openxmlformats.org/officeDocument/2006/math">
                    <m:sSup>
                      <m:sSupPr>
                        <m:ctrlPr>
                          <a:rPr lang="en-US"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𝐶</m:t>
                        </m:r>
                        <m:r>
                          <a:rPr lang="en-US" altLang="zh-TW" b="1">
                            <a:solidFill>
                              <a:srgbClr val="000000"/>
                            </a:solidFill>
                            <a:latin typeface="Cambria Math" panose="02040503050406030204" pitchFamily="18" charset="0"/>
                          </a:rPr>
                          <m:t>𝐱</m:t>
                        </m:r>
                        <m:r>
                          <a:rPr lang="en-US" altLang="zh-TW" i="1">
                            <a:solidFill>
                              <a:srgbClr val="000000"/>
                            </a:solidFill>
                            <a:latin typeface="Cambria Math" panose="02040503050406030204" pitchFamily="18" charset="0"/>
                          </a:rPr>
                          <m:t>)</m:t>
                        </m:r>
                      </m:e>
                      <m:sup>
                        <m:r>
                          <a:rPr lang="en-US" altLang="zh-TW" i="1">
                            <a:solidFill>
                              <a:srgbClr val="000000"/>
                            </a:solidFill>
                            <a:latin typeface="Cambria Math" panose="02040503050406030204" pitchFamily="18" charset="0"/>
                          </a:rPr>
                          <m:t>𝑇</m:t>
                        </m:r>
                      </m:sup>
                    </m:sSup>
                  </m:oMath>
                </a14:m>
                <a:r>
                  <a:rPr lang="en-US" altLang="zh-TW" dirty="0">
                    <a:solidFill>
                      <a:srgbClr val="000000"/>
                    </a:solidFill>
                  </a:rPr>
                  <a:t>,</a:t>
                </a:r>
              </a:p>
              <a:p>
                <a:pPr lvl="1" indent="0" eaLnBrk="1" hangingPunct="1">
                  <a:lnSpc>
                    <a:spcPct val="100000"/>
                  </a:lnSpc>
                  <a:spcBef>
                    <a:spcPts val="600"/>
                  </a:spcBef>
                  <a:buClr>
                    <a:srgbClr val="000000"/>
                  </a:buClr>
                  <a:buSzPct val="40000"/>
                  <a:buNone/>
                </a:pPr>
                <a:r>
                  <a:rPr lang="en-US" altLang="zh-TW" dirty="0">
                    <a:solidFill>
                      <a:srgbClr val="000000"/>
                    </a:solidFill>
                  </a:rPr>
                  <a:t>the above properties can be obtained based on Slide 2.83</a:t>
                </a:r>
              </a:p>
            </p:txBody>
          </p:sp>
        </mc:Choice>
        <mc:Fallback xmlns="">
          <p:sp>
            <p:nvSpPr>
              <p:cNvPr id="71684" name="Rectangle 3"/>
              <p:cNvSpPr>
                <a:spLocks noGrp="1" noRot="1" noChangeAspect="1" noMove="1" noResize="1" noEditPoints="1" noAdjustHandles="1" noChangeArrowheads="1" noChangeShapeType="1" noTextEdit="1"/>
              </p:cNvSpPr>
              <p:nvPr>
                <p:ph type="body" idx="1"/>
              </p:nvPr>
            </p:nvSpPr>
            <p:spPr>
              <a:xfrm>
                <a:off x="251520" y="764704"/>
                <a:ext cx="8712968" cy="5976664"/>
              </a:xfrm>
              <a:blipFill>
                <a:blip r:embed="rId2"/>
                <a:stretch>
                  <a:fillRect t="-815" r="-70" b="-3772"/>
                </a:stretch>
              </a:blipFill>
            </p:spPr>
            <p:txBody>
              <a:bodyPr/>
              <a:lstStyle/>
              <a:p>
                <a:r>
                  <a:rPr lang="zh-TW" altLang="en-US">
                    <a:noFill/>
                  </a:rPr>
                  <a:t> </a:t>
                </a:r>
              </a:p>
            </p:txBody>
          </p:sp>
        </mc:Fallback>
      </mc:AlternateContent>
      <p:sp>
        <p:nvSpPr>
          <p:cNvPr id="4" name="Rectangle 18">
            <a:extLst>
              <a:ext uri="{FF2B5EF4-FFF2-40B4-BE49-F238E27FC236}">
                <a16:creationId xmlns:a16="http://schemas.microsoft.com/office/drawing/2014/main" id="{E59C836B-5E2E-47FD-890D-8A3409148F29}"/>
              </a:ext>
            </a:extLst>
          </p:cNvPr>
          <p:cNvSpPr>
            <a:spLocks noChangeArrowheads="1"/>
          </p:cNvSpPr>
          <p:nvPr/>
        </p:nvSpPr>
        <p:spPr bwMode="auto">
          <a:xfrm>
            <a:off x="591198" y="4267944"/>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sm" len="sm"/>
              </a14:hiddenLine>
            </a:ext>
          </a:extLst>
        </p:spPr>
        <p:txBody>
          <a:bodyPr wrap="none" anchor="ctr">
            <a:spAutoFit/>
          </a:bodyPr>
          <a:lstStyle/>
          <a:p>
            <a:pPr>
              <a:spcBef>
                <a:spcPct val="0"/>
              </a:spcBef>
              <a:buSzTx/>
              <a:buFontTx/>
              <a:buNone/>
            </a:pPr>
            <a:r>
              <a:rPr lang="en-US" altLang="zh-TW" dirty="0" err="1">
                <a:ea typeface="標楷體" pitchFamily="65" charset="-120"/>
              </a:rPr>
              <a:t>Pf</a:t>
            </a:r>
            <a:r>
              <a:rPr lang="en-US" altLang="zh-TW" dirty="0">
                <a:ea typeface="標楷體" pitchFamily="65" charset="-120"/>
              </a:rPr>
              <a:t>:</a:t>
            </a:r>
            <a:r>
              <a:rPr lang="en-US" altLang="zh-TW" dirty="0">
                <a:solidFill>
                  <a:schemeClr val="tx1"/>
                </a:solidFill>
                <a:latin typeface="標楷體" pitchFamily="65" charset="-120"/>
                <a:ea typeface="標楷體" pitchFamily="65" charset="-120"/>
              </a:rPr>
              <a:t> </a:t>
            </a:r>
          </a:p>
        </p:txBody>
      </p:sp>
      <mc:AlternateContent xmlns:mc="http://schemas.openxmlformats.org/markup-compatibility/2006" xmlns:a14="http://schemas.microsoft.com/office/drawing/2010/main">
        <mc:Choice Requires="a14">
          <p:sp>
            <p:nvSpPr>
              <p:cNvPr id="2" name="文字方塊 1"/>
              <p:cNvSpPr txBox="1"/>
              <p:nvPr/>
            </p:nvSpPr>
            <p:spPr>
              <a:xfrm>
                <a:off x="3707904" y="1844824"/>
                <a:ext cx="4688632" cy="1232004"/>
              </a:xfrm>
              <a:prstGeom prst="rect">
                <a:avLst/>
              </a:prstGeom>
              <a:noFill/>
            </p:spPr>
            <p:txBody>
              <a:bodyPr wrap="square" rtlCol="0">
                <a:spAutoFit/>
              </a:bodyPr>
              <a:lstStyle/>
              <a:p>
                <a:pPr>
                  <a:buNone/>
                </a:pPr>
                <a14:m>
                  <m:oMath xmlns:m="http://schemas.openxmlformats.org/officeDocument/2006/math">
                    <m:d>
                      <m:dPr>
                        <m:begChr m:val=""/>
                        <m:endChr m:val="}"/>
                        <m:ctrlPr>
                          <a:rPr lang="en-US" altLang="zh-TW" sz="2000" i="1" smtClean="0">
                            <a:solidFill>
                              <a:srgbClr val="0000FF"/>
                            </a:solidFill>
                            <a:latin typeface="Cambria Math" panose="02040503050406030204" pitchFamily="18" charset="0"/>
                          </a:rPr>
                        </m:ctrlPr>
                      </m:dPr>
                      <m:e>
                        <m:m>
                          <m:mPr>
                            <m:mcs>
                              <m:mc>
                                <m:mcPr>
                                  <m:count m:val="1"/>
                                  <m:mcJc m:val="center"/>
                                </m:mcPr>
                              </m:mc>
                            </m:mcs>
                            <m:ctrlPr>
                              <a:rPr lang="en-US" altLang="zh-TW" sz="2000" i="1" smtClean="0">
                                <a:solidFill>
                                  <a:srgbClr val="0000FF"/>
                                </a:solidFill>
                                <a:latin typeface="Cambria Math" panose="02040503050406030204" pitchFamily="18" charset="0"/>
                              </a:rPr>
                            </m:ctrlPr>
                          </m:mPr>
                          <m:mr>
                            <m:e/>
                          </m:mr>
                          <m:mr>
                            <m:e/>
                          </m:mr>
                          <m:mr>
                            <m:e>
                              <m:m>
                                <m:mPr>
                                  <m:mcs>
                                    <m:mc>
                                      <m:mcPr>
                                        <m:count m:val="1"/>
                                        <m:mcJc m:val="center"/>
                                      </m:mcPr>
                                    </m:mc>
                                  </m:mcs>
                                  <m:ctrlPr>
                                    <a:rPr lang="en-US" altLang="zh-TW" sz="2000" i="1" smtClean="0">
                                      <a:solidFill>
                                        <a:srgbClr val="0000FF"/>
                                      </a:solidFill>
                                      <a:latin typeface="Cambria Math" panose="02040503050406030204" pitchFamily="18" charset="0"/>
                                    </a:rPr>
                                  </m:ctrlPr>
                                </m:mPr>
                                <m:mr>
                                  <m:e/>
                                </m:mr>
                                <m:mr>
                                  <m:e/>
                                </m:mr>
                              </m:m>
                            </m:e>
                          </m:mr>
                        </m:m>
                      </m:e>
                    </m:d>
                  </m:oMath>
                </a14:m>
                <a:r>
                  <a:rPr lang="en-US" altLang="zh-TW" sz="2000" dirty="0">
                    <a:solidFill>
                      <a:srgbClr val="0000FF"/>
                    </a:solidFill>
                  </a:rPr>
                  <a:t>if the number of rows of </a:t>
                </a:r>
                <a14:m>
                  <m:oMath xmlns:m="http://schemas.openxmlformats.org/officeDocument/2006/math">
                    <m:r>
                      <a:rPr lang="en-US" altLang="zh-TW" sz="2000" i="1">
                        <a:solidFill>
                          <a:srgbClr val="0000FF"/>
                        </a:solidFill>
                        <a:latin typeface="Cambria Math" panose="02040503050406030204" pitchFamily="18" charset="0"/>
                      </a:rPr>
                      <m:t>𝐶</m:t>
                    </m:r>
                  </m:oMath>
                </a14:m>
                <a:r>
                  <a:rPr lang="en-US" altLang="zh-TW" sz="2000" dirty="0">
                    <a:solidFill>
                      <a:srgbClr val="0000FF"/>
                    </a:solidFill>
                  </a:rPr>
                  <a:t> larger than 1</a:t>
                </a:r>
                <a:endParaRPr lang="zh-TW" altLang="en-US" sz="2000" dirty="0">
                  <a:solidFill>
                    <a:srgbClr val="0000FF"/>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3707904" y="1844824"/>
                <a:ext cx="4688632" cy="123200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3275856" y="3068960"/>
                <a:ext cx="3600400" cy="1232004"/>
              </a:xfrm>
              <a:prstGeom prst="rect">
                <a:avLst/>
              </a:prstGeom>
              <a:noFill/>
            </p:spPr>
            <p:txBody>
              <a:bodyPr wrap="square" rtlCol="0">
                <a:spAutoFit/>
              </a:bodyPr>
              <a:lstStyle/>
              <a:p>
                <a:pPr>
                  <a:buNone/>
                </a:pPr>
                <a14:m>
                  <m:oMath xmlns:m="http://schemas.openxmlformats.org/officeDocument/2006/math">
                    <m:d>
                      <m:dPr>
                        <m:begChr m:val=""/>
                        <m:endChr m:val="}"/>
                        <m:ctrlPr>
                          <a:rPr lang="en-US" altLang="zh-TW" sz="2000" i="1" smtClean="0">
                            <a:solidFill>
                              <a:srgbClr val="0000FF"/>
                            </a:solidFill>
                            <a:latin typeface="Cambria Math" panose="02040503050406030204" pitchFamily="18" charset="0"/>
                          </a:rPr>
                        </m:ctrlPr>
                      </m:dPr>
                      <m:e>
                        <m:m>
                          <m:mPr>
                            <m:mcs>
                              <m:mc>
                                <m:mcPr>
                                  <m:count m:val="1"/>
                                  <m:mcJc m:val="center"/>
                                </m:mcPr>
                              </m:mc>
                            </m:mcs>
                            <m:ctrlPr>
                              <a:rPr lang="en-US" altLang="zh-TW" sz="2000" i="1" smtClean="0">
                                <a:solidFill>
                                  <a:srgbClr val="0000FF"/>
                                </a:solidFill>
                                <a:latin typeface="Cambria Math" panose="02040503050406030204" pitchFamily="18" charset="0"/>
                              </a:rPr>
                            </m:ctrlPr>
                          </m:mPr>
                          <m:mr>
                            <m:e/>
                          </m:mr>
                          <m:mr>
                            <m:e/>
                          </m:mr>
                          <m:mr>
                            <m:e>
                              <m:m>
                                <m:mPr>
                                  <m:mcs>
                                    <m:mc>
                                      <m:mcPr>
                                        <m:count m:val="1"/>
                                        <m:mcJc m:val="center"/>
                                      </m:mcPr>
                                    </m:mc>
                                  </m:mcs>
                                  <m:ctrlPr>
                                    <a:rPr lang="en-US" altLang="zh-TW" sz="2000" i="1" smtClean="0">
                                      <a:solidFill>
                                        <a:srgbClr val="0000FF"/>
                                      </a:solidFill>
                                      <a:latin typeface="Cambria Math" panose="02040503050406030204" pitchFamily="18" charset="0"/>
                                    </a:rPr>
                                  </m:ctrlPr>
                                </m:mPr>
                                <m:mr>
                                  <m:e/>
                                </m:mr>
                                <m:mr>
                                  <m:e/>
                                </m:mr>
                              </m:m>
                            </m:e>
                          </m:mr>
                        </m:m>
                      </m:e>
                    </m:d>
                  </m:oMath>
                </a14:m>
                <a:r>
                  <a:rPr lang="en-US" altLang="zh-TW" sz="2000" dirty="0">
                    <a:solidFill>
                      <a:srgbClr val="0000FF"/>
                    </a:solidFill>
                  </a:rPr>
                  <a:t>if there is only one row in </a:t>
                </a:r>
                <a14:m>
                  <m:oMath xmlns:m="http://schemas.openxmlformats.org/officeDocument/2006/math">
                    <m:r>
                      <a:rPr lang="en-US" altLang="zh-TW" sz="2000" i="1">
                        <a:solidFill>
                          <a:srgbClr val="0000FF"/>
                        </a:solidFill>
                        <a:latin typeface="Cambria Math" panose="02040503050406030204" pitchFamily="18" charset="0"/>
                      </a:rPr>
                      <m:t>𝐶</m:t>
                    </m:r>
                  </m:oMath>
                </a14:m>
                <a:r>
                  <a:rPr lang="en-US" altLang="zh-TW" sz="2000" dirty="0">
                    <a:solidFill>
                      <a:srgbClr val="0000FF"/>
                    </a:solidFill>
                  </a:rPr>
                  <a:t> </a:t>
                </a:r>
                <a:endParaRPr lang="zh-TW" altLang="en-US" sz="2000" dirty="0">
                  <a:solidFill>
                    <a:srgbClr val="0000FF"/>
                  </a:solidFill>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275856" y="3068960"/>
                <a:ext cx="3600400" cy="1232004"/>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183AD870-62E5-4221-B923-B69F60837B8E}"/>
                  </a:ext>
                </a:extLst>
              </p:cNvPr>
              <p:cNvSpPr txBox="1"/>
              <p:nvPr/>
            </p:nvSpPr>
            <p:spPr>
              <a:xfrm>
                <a:off x="3707904" y="1372706"/>
                <a:ext cx="4688632" cy="400110"/>
              </a:xfrm>
              <a:prstGeom prst="rect">
                <a:avLst/>
              </a:prstGeom>
              <a:noFill/>
            </p:spPr>
            <p:txBody>
              <a:bodyPr wrap="square" rtlCol="0">
                <a:spAutoFit/>
              </a:bodyPr>
              <a:lstStyle/>
              <a:p>
                <a:pPr>
                  <a:buNone/>
                </a:pPr>
                <a14:m>
                  <m:oMath xmlns:m="http://schemas.openxmlformats.org/officeDocument/2006/math">
                    <m:d>
                      <m:dPr>
                        <m:begChr m:val=""/>
                        <m:endChr m:val="}"/>
                        <m:ctrlPr>
                          <a:rPr lang="en-US" altLang="zh-TW" sz="2000" i="1" smtClean="0">
                            <a:solidFill>
                              <a:srgbClr val="0000FF"/>
                            </a:solidFill>
                            <a:latin typeface="Cambria Math" panose="02040503050406030204" pitchFamily="18" charset="0"/>
                          </a:rPr>
                        </m:ctrlPr>
                      </m:dPr>
                      <m:e/>
                    </m:d>
                    <m:r>
                      <a:rPr lang="en-US" altLang="zh-TW" sz="2000" i="1">
                        <a:solidFill>
                          <a:srgbClr val="0000FF"/>
                        </a:solidFill>
                        <a:latin typeface="Cambria Math" panose="02040503050406030204" pitchFamily="18" charset="0"/>
                      </a:rPr>
                      <m:t>𝐶</m:t>
                    </m:r>
                  </m:oMath>
                </a14:m>
                <a:r>
                  <a:rPr lang="zh-TW" altLang="en-US" sz="2000" dirty="0">
                    <a:solidFill>
                      <a:srgbClr val="0000FF"/>
                    </a:solidFill>
                  </a:rPr>
                  <a:t> </a:t>
                </a:r>
                <a:r>
                  <a:rPr lang="en-US" altLang="zh-TW" sz="2000" dirty="0">
                    <a:solidFill>
                      <a:srgbClr val="0000FF"/>
                    </a:solidFill>
                  </a:rPr>
                  <a:t>is a square matrix </a:t>
                </a:r>
                <a:r>
                  <a:rPr lang="en-US" altLang="zh-TW" sz="2000">
                    <a:solidFill>
                      <a:srgbClr val="0000FF"/>
                    </a:solidFill>
                  </a:rPr>
                  <a:t>of order </a:t>
                </a:r>
                <a14:m>
                  <m:oMath xmlns:m="http://schemas.openxmlformats.org/officeDocument/2006/math">
                    <m:r>
                      <a:rPr lang="en-US" altLang="zh-TW" sz="2000" i="1" smtClean="0">
                        <a:solidFill>
                          <a:srgbClr val="0000FF"/>
                        </a:solidFill>
                        <a:latin typeface="Cambria Math" panose="02040503050406030204" pitchFamily="18" charset="0"/>
                      </a:rPr>
                      <m:t>𝑘</m:t>
                    </m:r>
                  </m:oMath>
                </a14:m>
                <a:endParaRPr lang="zh-TW" altLang="en-US" sz="2000" dirty="0">
                  <a:solidFill>
                    <a:srgbClr val="0000FF"/>
                  </a:solidFill>
                </a:endParaRPr>
              </a:p>
            </p:txBody>
          </p:sp>
        </mc:Choice>
        <mc:Fallback xmlns="">
          <p:sp>
            <p:nvSpPr>
              <p:cNvPr id="7" name="文字方塊 6">
                <a:extLst>
                  <a:ext uri="{FF2B5EF4-FFF2-40B4-BE49-F238E27FC236}">
                    <a16:creationId xmlns:a16="http://schemas.microsoft.com/office/drawing/2014/main" id="{183AD870-62E5-4221-B923-B69F60837B8E}"/>
                  </a:ext>
                </a:extLst>
              </p:cNvPr>
              <p:cNvSpPr txBox="1">
                <a:spLocks noRot="1" noChangeAspect="1" noMove="1" noResize="1" noEditPoints="1" noAdjustHandles="1" noChangeArrowheads="1" noChangeShapeType="1" noTextEdit="1"/>
              </p:cNvSpPr>
              <p:nvPr/>
            </p:nvSpPr>
            <p:spPr>
              <a:xfrm>
                <a:off x="3707904" y="1372706"/>
                <a:ext cx="4688632" cy="400110"/>
              </a:xfrm>
              <a:prstGeom prst="rect">
                <a:avLst/>
              </a:prstGeom>
              <a:blipFill>
                <a:blip r:embed="rId5"/>
                <a:stretch>
                  <a:fillRect l="-3121" t="-124242" b="-19090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85640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69BC1358-94D4-478D-BBA9-B9304B5F66A2}" type="slidenum">
              <a:rPr kumimoji="0" lang="en-US" altLang="zh-TW" sz="1400" smtClean="0">
                <a:solidFill>
                  <a:schemeClr val="bg2"/>
                </a:solidFill>
              </a:rPr>
              <a:pPr eaLnBrk="1" hangingPunct="1"/>
              <a:t>85</a:t>
            </a:fld>
            <a:endParaRPr kumimoji="0" lang="en-US" altLang="zh-TW" sz="1400">
              <a:solidFill>
                <a:schemeClr val="bg2"/>
              </a:solidFill>
            </a:endParaRPr>
          </a:p>
        </p:txBody>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xfrm>
                <a:off x="395536" y="764704"/>
                <a:ext cx="8496944" cy="6093296"/>
              </a:xfrm>
            </p:spPr>
            <p:txBody>
              <a:bodyPr/>
              <a:lstStyle/>
              <a:p>
                <a:pPr eaLnBrk="1" hangingPunct="1">
                  <a:spcBef>
                    <a:spcPts val="600"/>
                  </a:spcBef>
                </a:pPr>
                <a:r>
                  <a:rPr lang="en-US" altLang="zh-TW" dirty="0"/>
                  <a:t>How to derive the least squares regression coefficients </a:t>
                </a:r>
              </a:p>
              <a:p>
                <a:pPr marL="0" indent="0" algn="ctr" eaLnBrk="1" hangingPunct="1">
                  <a:spcBef>
                    <a:spcPts val="600"/>
                  </a:spcBef>
                  <a:spcAft>
                    <a:spcPts val="600"/>
                  </a:spcAft>
                  <a:buNone/>
                </a:pPr>
                <a14:m>
                  <m:oMath xmlns:m="http://schemas.openxmlformats.org/officeDocument/2006/math">
                    <m:func>
                      <m:funcPr>
                        <m:ctrlPr>
                          <a:rPr lang="en-US" altLang="zh-TW" i="1" smtClean="0">
                            <a:solidFill>
                              <a:schemeClr val="tx1"/>
                            </a:solidFill>
                            <a:latin typeface="Cambria Math" panose="02040503050406030204" pitchFamily="18" charset="0"/>
                          </a:rPr>
                        </m:ctrlPr>
                      </m:funcPr>
                      <m:fName>
                        <m:limLow>
                          <m:limLowPr>
                            <m:ctrlPr>
                              <a:rPr lang="en-US" altLang="zh-TW" i="1" smtClean="0">
                                <a:solidFill>
                                  <a:schemeClr val="tx1"/>
                                </a:solidFill>
                                <a:latin typeface="Cambria Math" panose="02040503050406030204" pitchFamily="18" charset="0"/>
                              </a:rPr>
                            </m:ctrlPr>
                          </m:limLowPr>
                          <m:e>
                            <m:r>
                              <m:rPr>
                                <m:sty m:val="p"/>
                              </m:rPr>
                              <a:rPr lang="en-US" altLang="zh-TW" i="0" smtClean="0">
                                <a:solidFill>
                                  <a:schemeClr val="tx1"/>
                                </a:solidFill>
                                <a:latin typeface="Cambria Math" panose="02040503050406030204" pitchFamily="18" charset="0"/>
                              </a:rPr>
                              <m:t>min</m:t>
                            </m:r>
                          </m:e>
                          <m:lim>
                            <m:r>
                              <a:rPr lang="en-US" altLang="zh-TW" b="0" i="1" smtClean="0">
                                <a:solidFill>
                                  <a:schemeClr val="tx1"/>
                                </a:solidFill>
                                <a:latin typeface="Cambria Math" panose="02040503050406030204" pitchFamily="18" charset="0"/>
                              </a:rPr>
                              <m:t>𝐴</m:t>
                            </m:r>
                          </m:lim>
                        </m:limLow>
                      </m:fName>
                      <m:e>
                        <m:sSup>
                          <m:sSupPr>
                            <m:ctrlPr>
                              <a:rPr lang="en-US" altLang="zh-TW" b="0" i="1" smtClean="0">
                                <a:solidFill>
                                  <a:schemeClr val="tx1"/>
                                </a:solidFill>
                                <a:latin typeface="Cambria Math" panose="02040503050406030204" pitchFamily="18" charset="0"/>
                              </a:rPr>
                            </m:ctrlPr>
                          </m:sSupPr>
                          <m:e>
                            <m:d>
                              <m:dPr>
                                <m:ctrlPr>
                                  <a:rPr lang="en-US" altLang="zh-TW" b="0" i="1" smtClean="0">
                                    <a:solidFill>
                                      <a:schemeClr val="tx1"/>
                                    </a:solidFill>
                                    <a:latin typeface="Cambria Math" panose="02040503050406030204" pitchFamily="18" charset="0"/>
                                  </a:rPr>
                                </m:ctrlPr>
                              </m:dPr>
                              <m:e>
                                <m:r>
                                  <a:rPr lang="en-US" altLang="zh-TW" b="0" i="1" smtClean="0">
                                    <a:solidFill>
                                      <a:schemeClr val="tx1"/>
                                    </a:solidFill>
                                    <a:latin typeface="Cambria Math" panose="02040503050406030204" pitchFamily="18" charset="0"/>
                                  </a:rPr>
                                  <m:t>𝑌</m:t>
                                </m:r>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𝑋𝐴</m:t>
                                </m:r>
                              </m:e>
                            </m:d>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𝑌</m:t>
                        </m:r>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𝑋𝐴</m:t>
                        </m:r>
                        <m:r>
                          <a:rPr lang="en-US" altLang="zh-TW" b="0" i="1" smtClean="0">
                            <a:solidFill>
                              <a:schemeClr val="tx1"/>
                            </a:solidFill>
                            <a:latin typeface="Cambria Math" panose="02040503050406030204" pitchFamily="18" charset="0"/>
                          </a:rPr>
                          <m:t>)</m:t>
                        </m:r>
                      </m:e>
                    </m:func>
                  </m:oMath>
                </a14:m>
                <a:r>
                  <a:rPr lang="en-US" altLang="zh-TW" dirty="0">
                    <a:solidFill>
                      <a:schemeClr val="tx1"/>
                    </a:solidFill>
                  </a:rPr>
                  <a:t>, where </a:t>
                </a:r>
                <a14:m>
                  <m:oMath xmlns:m="http://schemas.openxmlformats.org/officeDocument/2006/math">
                    <m:r>
                      <a:rPr lang="en-US" altLang="zh-TW" i="1">
                        <a:solidFill>
                          <a:schemeClr val="tx1"/>
                        </a:solidFill>
                        <a:latin typeface="Cambria Math" panose="02040503050406030204" pitchFamily="18" charset="0"/>
                      </a:rPr>
                      <m:t>𝐴</m:t>
                    </m:r>
                  </m:oMath>
                </a14:m>
                <a:r>
                  <a:rPr lang="en-US" altLang="zh-TW" dirty="0">
                    <a:solidFill>
                      <a:schemeClr val="tx1"/>
                    </a:solidFill>
                  </a:rPr>
                  <a:t> is a </a:t>
                </a:r>
                <a14:m>
                  <m:oMath xmlns:m="http://schemas.openxmlformats.org/officeDocument/2006/math">
                    <m:r>
                      <a:rPr lang="en-US" altLang="zh-TW" b="0" i="1" smtClean="0">
                        <a:solidFill>
                          <a:schemeClr val="tx1"/>
                        </a:solidFill>
                        <a:latin typeface="Cambria Math" panose="02040503050406030204" pitchFamily="18" charset="0"/>
                      </a:rPr>
                      <m:t>𝑘</m:t>
                    </m:r>
                    <m:r>
                      <a:rPr lang="en-US" altLang="zh-TW" b="0" i="1" smtClean="0">
                        <a:solidFill>
                          <a:schemeClr val="tx1"/>
                        </a:solidFill>
                        <a:latin typeface="Cambria Math" panose="02040503050406030204" pitchFamily="18" charset="0"/>
                      </a:rPr>
                      <m:t>×1</m:t>
                    </m:r>
                  </m:oMath>
                </a14:m>
                <a:r>
                  <a:rPr lang="en-US" altLang="zh-TW" dirty="0">
                    <a:solidFill>
                      <a:schemeClr val="tx1"/>
                    </a:solidFill>
                  </a:rPr>
                  <a:t> column matrix </a:t>
                </a:r>
              </a:p>
              <a:p>
                <a:pPr marL="452438" indent="0" eaLnBrk="1" hangingPunct="1">
                  <a:spcBef>
                    <a:spcPts val="600"/>
                  </a:spcBef>
                  <a:spcAft>
                    <a:spcPts val="600"/>
                  </a:spcAft>
                  <a:buNone/>
                </a:pPr>
                <a:r>
                  <a:rPr lang="en-US" altLang="zh-TW" dirty="0">
                    <a:solidFill>
                      <a:schemeClr val="tx1"/>
                    </a:solidFill>
                  </a:rPr>
                  <a:t>(note that </a:t>
                </a:r>
                <a14:m>
                  <m:oMath xmlns:m="http://schemas.openxmlformats.org/officeDocument/2006/math">
                    <m:r>
                      <a:rPr lang="en-US" altLang="zh-TW" i="1">
                        <a:solidFill>
                          <a:schemeClr val="tx1"/>
                        </a:solidFill>
                        <a:latin typeface="Cambria Math" panose="02040503050406030204" pitchFamily="18" charset="0"/>
                      </a:rPr>
                      <m:t>𝑘</m:t>
                    </m:r>
                    <m:r>
                      <a:rPr lang="en-US" altLang="zh-TW" b="0" i="1" smtClean="0">
                        <a:solidFill>
                          <a:schemeClr val="tx1"/>
                        </a:solidFill>
                        <a:latin typeface="Cambria Math" panose="02040503050406030204" pitchFamily="18" charset="0"/>
                      </a:rPr>
                      <m:t>=2</m:t>
                    </m:r>
                  </m:oMath>
                </a14:m>
                <a:r>
                  <a:rPr lang="en-US" altLang="zh-TW" dirty="0">
                    <a:solidFill>
                      <a:schemeClr val="tx1"/>
                    </a:solidFill>
                  </a:rPr>
                  <a:t> in Section 2.6 of the text book and the sizes of </a:t>
                </a:r>
                <a14:m>
                  <m:oMath xmlns:m="http://schemas.openxmlformats.org/officeDocument/2006/math">
                    <m:r>
                      <a:rPr lang="en-US" altLang="zh-TW" i="1">
                        <a:solidFill>
                          <a:schemeClr val="tx1"/>
                        </a:solidFill>
                        <a:latin typeface="Cambria Math" panose="02040503050406030204" pitchFamily="18" charset="0"/>
                      </a:rPr>
                      <m:t>𝑌</m:t>
                    </m:r>
                  </m:oMath>
                </a14:m>
                <a:r>
                  <a:rPr lang="en-US" altLang="zh-TW" dirty="0">
                    <a:solidFill>
                      <a:schemeClr val="tx1"/>
                    </a:solidFill>
                  </a:rPr>
                  <a:t> and </a:t>
                </a:r>
                <a14:m>
                  <m:oMath xmlns:m="http://schemas.openxmlformats.org/officeDocument/2006/math">
                    <m:r>
                      <a:rPr lang="en-US" altLang="zh-TW" i="1">
                        <a:solidFill>
                          <a:schemeClr val="tx1"/>
                        </a:solidFill>
                        <a:latin typeface="Cambria Math" panose="02040503050406030204" pitchFamily="18" charset="0"/>
                      </a:rPr>
                      <m:t>𝑋</m:t>
                    </m:r>
                  </m:oMath>
                </a14:m>
                <a:r>
                  <a:rPr lang="en-US" altLang="zh-TW" dirty="0">
                    <a:solidFill>
                      <a:schemeClr val="tx1"/>
                    </a:solidFill>
                  </a:rPr>
                  <a:t> are </a:t>
                </a:r>
                <a14:m>
                  <m:oMath xmlns:m="http://schemas.openxmlformats.org/officeDocument/2006/math">
                    <m:r>
                      <a:rPr lang="en-US" altLang="zh-TW" b="0" i="1" smtClean="0">
                        <a:solidFill>
                          <a:schemeClr val="tx1"/>
                        </a:solidFill>
                        <a:latin typeface="Cambria Math" panose="02040503050406030204" pitchFamily="18" charset="0"/>
                      </a:rPr>
                      <m:t>𝑛</m:t>
                    </m:r>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1</m:t>
                    </m:r>
                  </m:oMath>
                </a14:m>
                <a:r>
                  <a:rPr lang="en-US" altLang="zh-TW" dirty="0">
                    <a:solidFill>
                      <a:schemeClr val="tx1"/>
                    </a:solidFill>
                  </a:rPr>
                  <a:t> and </a:t>
                </a:r>
                <a14:m>
                  <m:oMath xmlns:m="http://schemas.openxmlformats.org/officeDocument/2006/math">
                    <m:r>
                      <a:rPr lang="en-US" altLang="zh-TW" i="1">
                        <a:solidFill>
                          <a:schemeClr val="tx1"/>
                        </a:solidFill>
                        <a:latin typeface="Cambria Math" panose="02040503050406030204" pitchFamily="18" charset="0"/>
                      </a:rPr>
                      <m:t>𝑛</m:t>
                    </m:r>
                    <m:r>
                      <a:rPr lang="en-US" altLang="zh-TW" i="1">
                        <a:solidFill>
                          <a:schemeClr val="tx1"/>
                        </a:solidFill>
                        <a:latin typeface="Cambria Math" panose="02040503050406030204" pitchFamily="18" charset="0"/>
                      </a:rPr>
                      <m:t>×2</m:t>
                    </m:r>
                  </m:oMath>
                </a14:m>
                <a:r>
                  <a:rPr lang="en-US" altLang="zh-TW" dirty="0">
                    <a:solidFill>
                      <a:schemeClr val="tx1"/>
                    </a:solidFill>
                  </a:rPr>
                  <a:t>, respectively)</a:t>
                </a:r>
              </a:p>
              <a:p>
                <a:pPr marL="361950" indent="-361950" eaLnBrk="1" hangingPunct="1">
                  <a:spcBef>
                    <a:spcPts val="1800"/>
                  </a:spcBef>
                  <a:spcAft>
                    <a:spcPts val="1800"/>
                  </a:spcAft>
                  <a:buNone/>
                </a:pPr>
                <a:r>
                  <a:rPr lang="en-US" altLang="zh-TW" dirty="0">
                    <a:solidFill>
                      <a:srgbClr val="0000FF"/>
                    </a:solidFill>
                    <a:latin typeface="+mj-lt"/>
                  </a:rPr>
                  <a:t>※ Solve </a:t>
                </a:r>
                <a14:m>
                  <m:oMath xmlns:m="http://schemas.openxmlformats.org/officeDocument/2006/math">
                    <m:r>
                      <a:rPr lang="en-US" altLang="zh-TW" i="1">
                        <a:solidFill>
                          <a:srgbClr val="0000FF"/>
                        </a:solidFill>
                        <a:latin typeface="Cambria Math" panose="02040503050406030204" pitchFamily="18" charset="0"/>
                      </a:rPr>
                      <m:t>𝐴</m:t>
                    </m:r>
                  </m:oMath>
                </a14:m>
                <a:r>
                  <a:rPr lang="en-US" altLang="zh-TW" dirty="0">
                    <a:solidFill>
                      <a:srgbClr val="0000FF"/>
                    </a:solidFill>
                    <a:latin typeface="+mj-lt"/>
                  </a:rPr>
                  <a:t> by setting the first order condition of </a:t>
                </a:r>
                <a14:m>
                  <m:oMath xmlns:m="http://schemas.openxmlformats.org/officeDocument/2006/math">
                    <m:sSup>
                      <m:sSupPr>
                        <m:ctrlPr>
                          <a:rPr lang="en-US" altLang="zh-TW" i="1">
                            <a:solidFill>
                              <a:srgbClr val="0000FF"/>
                            </a:solidFill>
                            <a:latin typeface="Cambria Math" panose="02040503050406030204" pitchFamily="18" charset="0"/>
                          </a:rPr>
                        </m:ctrlPr>
                      </m:sSupPr>
                      <m:e>
                        <m:d>
                          <m:dPr>
                            <m:ctrlPr>
                              <a:rPr lang="en-US" altLang="zh-TW" i="1">
                                <a:solidFill>
                                  <a:srgbClr val="0000FF"/>
                                </a:solidFill>
                                <a:latin typeface="Cambria Math" panose="02040503050406030204" pitchFamily="18" charset="0"/>
                              </a:rPr>
                            </m:ctrlPr>
                          </m:dPr>
                          <m:e>
                            <m:r>
                              <a:rPr lang="en-US" altLang="zh-TW" i="1">
                                <a:solidFill>
                                  <a:srgbClr val="0000FF"/>
                                </a:solidFill>
                                <a:latin typeface="Cambria Math" panose="02040503050406030204" pitchFamily="18" charset="0"/>
                              </a:rPr>
                              <m:t>𝑌</m:t>
                            </m:r>
                            <m:r>
                              <a:rPr lang="en-US" altLang="zh-TW" i="1">
                                <a:solidFill>
                                  <a:srgbClr val="0000FF"/>
                                </a:solidFill>
                                <a:latin typeface="Cambria Math" panose="02040503050406030204" pitchFamily="18" charset="0"/>
                              </a:rPr>
                              <m:t>−</m:t>
                            </m:r>
                            <m:r>
                              <a:rPr lang="en-US" altLang="zh-TW" i="1">
                                <a:solidFill>
                                  <a:srgbClr val="0000FF"/>
                                </a:solidFill>
                                <a:latin typeface="Cambria Math" panose="02040503050406030204" pitchFamily="18" charset="0"/>
                              </a:rPr>
                              <m:t>𝑋𝐴</m:t>
                            </m:r>
                          </m:e>
                        </m:d>
                      </m:e>
                      <m:sup>
                        <m:r>
                          <a:rPr lang="en-US" altLang="zh-TW" i="1">
                            <a:solidFill>
                              <a:srgbClr val="0000FF"/>
                            </a:solidFill>
                            <a:latin typeface="Cambria Math" panose="02040503050406030204" pitchFamily="18" charset="0"/>
                          </a:rPr>
                          <m:t>𝑇</m:t>
                        </m:r>
                      </m:sup>
                    </m:sSup>
                    <m:r>
                      <a:rPr lang="en-US" altLang="zh-TW" i="1">
                        <a:solidFill>
                          <a:srgbClr val="0000FF"/>
                        </a:solidFill>
                        <a:latin typeface="Cambria Math" panose="02040503050406030204" pitchFamily="18" charset="0"/>
                      </a:rPr>
                      <m:t>(</m:t>
                    </m:r>
                    <m:r>
                      <a:rPr lang="en-US" altLang="zh-TW" i="1">
                        <a:solidFill>
                          <a:srgbClr val="0000FF"/>
                        </a:solidFill>
                        <a:latin typeface="Cambria Math" panose="02040503050406030204" pitchFamily="18" charset="0"/>
                      </a:rPr>
                      <m:t>𝑌</m:t>
                    </m:r>
                    <m:r>
                      <a:rPr lang="en-US" altLang="zh-TW" i="1">
                        <a:solidFill>
                          <a:srgbClr val="0000FF"/>
                        </a:solidFill>
                        <a:latin typeface="Cambria Math" panose="02040503050406030204" pitchFamily="18" charset="0"/>
                      </a:rPr>
                      <m:t>−</m:t>
                    </m:r>
                    <m:r>
                      <a:rPr lang="en-US" altLang="zh-TW" i="1">
                        <a:solidFill>
                          <a:srgbClr val="0000FF"/>
                        </a:solidFill>
                        <a:latin typeface="Cambria Math" panose="02040503050406030204" pitchFamily="18" charset="0"/>
                      </a:rPr>
                      <m:t>𝑋𝐴</m:t>
                    </m:r>
                    <m:r>
                      <a:rPr lang="en-US" altLang="zh-TW" i="1">
                        <a:solidFill>
                          <a:srgbClr val="0000FF"/>
                        </a:solidFill>
                        <a:latin typeface="Cambria Math" panose="02040503050406030204" pitchFamily="18" charset="0"/>
                      </a:rPr>
                      <m:t>)</m:t>
                    </m:r>
                  </m:oMath>
                </a14:m>
                <a:r>
                  <a:rPr lang="en-US" altLang="zh-TW" dirty="0">
                    <a:solidFill>
                      <a:srgbClr val="0000FF"/>
                    </a:solidFill>
                    <a:latin typeface="+mj-lt"/>
                  </a:rPr>
                  <a:t> (with respect to </a:t>
                </a:r>
                <a14:m>
                  <m:oMath xmlns:m="http://schemas.openxmlformats.org/officeDocument/2006/math">
                    <m:r>
                      <a:rPr lang="en-US" altLang="zh-TW" i="1">
                        <a:solidFill>
                          <a:srgbClr val="0000FF"/>
                        </a:solidFill>
                        <a:latin typeface="Cambria Math" panose="02040503050406030204" pitchFamily="18" charset="0"/>
                      </a:rPr>
                      <m:t>𝐴</m:t>
                    </m:r>
                  </m:oMath>
                </a14:m>
                <a:r>
                  <a:rPr lang="en-US" altLang="zh-TW" dirty="0">
                    <a:solidFill>
                      <a:srgbClr val="0000FF"/>
                    </a:solidFill>
                    <a:latin typeface="+mj-lt"/>
                  </a:rPr>
                  <a:t>) equal to 0</a:t>
                </a:r>
              </a:p>
              <a:p>
                <a:pPr marL="361950" indent="0" eaLnBrk="1" hangingPunct="1">
                  <a:spcBef>
                    <a:spcPts val="600"/>
                  </a:spcBef>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b="0" i="1" smtClean="0">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𝑌</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𝑋𝐴</m:t>
                                </m:r>
                              </m:e>
                            </m:d>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𝑌</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𝑋𝐴</m:t>
                        </m:r>
                        <m:r>
                          <a:rPr lang="en-US" altLang="zh-TW" i="1">
                            <a:solidFill>
                              <a:schemeClr val="tx1"/>
                            </a:solidFill>
                            <a:latin typeface="Cambria Math" panose="02040503050406030204" pitchFamily="18" charset="0"/>
                          </a:rPr>
                          <m:t>)</m:t>
                        </m:r>
                      </m:num>
                      <m:den>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𝐴</m:t>
                        </m:r>
                      </m:den>
                    </m:f>
                    <m:r>
                      <a:rPr lang="en-US" altLang="zh-TW" b="0" i="1" smtClean="0">
                        <a:solidFill>
                          <a:schemeClr val="tx1"/>
                        </a:solidFill>
                        <a:latin typeface="Cambria Math" panose="02040503050406030204" pitchFamily="18" charset="0"/>
                      </a:rPr>
                      <m:t>=</m:t>
                    </m:r>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m:t>
                        </m:r>
                        <m:d>
                          <m:dPr>
                            <m:ctrlPr>
                              <a:rPr lang="en-US" altLang="zh-TW" b="0" i="1" smtClean="0">
                                <a:solidFill>
                                  <a:schemeClr val="tx1"/>
                                </a:solidFill>
                                <a:latin typeface="Cambria Math" panose="02040503050406030204" pitchFamily="18" charset="0"/>
                              </a:rPr>
                            </m:ctrlPr>
                          </m:dPr>
                          <m:e>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𝑌</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𝑌</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𝑌</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𝑋𝐴</m:t>
                            </m:r>
                            <m:r>
                              <a:rPr lang="en-US" altLang="zh-TW" b="0" i="1" smtClean="0">
                                <a:solidFill>
                                  <a:schemeClr val="tx1"/>
                                </a:solidFill>
                                <a:latin typeface="Cambria Math" panose="02040503050406030204" pitchFamily="18" charset="0"/>
                              </a:rPr>
                              <m:t>−</m:t>
                            </m:r>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𝐴</m:t>
                                </m:r>
                              </m:e>
                              <m:sup>
                                <m:r>
                                  <a:rPr lang="en-US" altLang="zh-TW" b="0" i="1" smtClean="0">
                                    <a:solidFill>
                                      <a:schemeClr val="tx1"/>
                                    </a:solidFill>
                                    <a:latin typeface="Cambria Math" panose="02040503050406030204" pitchFamily="18" charset="0"/>
                                  </a:rPr>
                                  <m:t>𝑇</m:t>
                                </m:r>
                              </m:sup>
                            </m:sSup>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𝑋</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𝑌</m:t>
                            </m:r>
                            <m:r>
                              <a:rPr lang="en-US" altLang="zh-TW" b="0" i="1" smtClean="0">
                                <a:solidFill>
                                  <a:schemeClr val="tx1"/>
                                </a:solidFill>
                                <a:latin typeface="Cambria Math" panose="02040503050406030204" pitchFamily="18" charset="0"/>
                              </a:rPr>
                              <m:t>+</m:t>
                            </m:r>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𝐴</m:t>
                                </m:r>
                              </m:e>
                              <m:sup>
                                <m:r>
                                  <a:rPr lang="en-US" altLang="zh-TW" b="0" i="1" smtClean="0">
                                    <a:solidFill>
                                      <a:schemeClr val="tx1"/>
                                    </a:solidFill>
                                    <a:latin typeface="Cambria Math" panose="02040503050406030204" pitchFamily="18" charset="0"/>
                                  </a:rPr>
                                  <m:t>𝑇</m:t>
                                </m:r>
                              </m:sup>
                            </m:sSup>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𝑋</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𝑋𝐴</m:t>
                            </m:r>
                          </m:e>
                        </m:d>
                      </m:num>
                      <m:den>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𝐴</m:t>
                        </m:r>
                      </m:den>
                    </m:f>
                  </m:oMath>
                </a14:m>
                <a:r>
                  <a:rPr lang="en-US" altLang="zh-TW" dirty="0">
                    <a:solidFill>
                      <a:schemeClr val="tx1"/>
                    </a:solidFill>
                    <a:latin typeface="+mj-lt"/>
                  </a:rPr>
                  <a:t> </a:t>
                </a:r>
              </a:p>
              <a:p>
                <a:pPr marL="2330450" indent="0" eaLnBrk="1" hangingPunct="1">
                  <a:spcBef>
                    <a:spcPts val="600"/>
                  </a:spcBef>
                  <a:buNone/>
                </a:pPr>
                <a14:m>
                  <m:oMath xmlns:m="http://schemas.openxmlformats.org/officeDocument/2006/math">
                    <m:r>
                      <a:rPr lang="en-US" altLang="zh-TW" i="1">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m:t>
                    </m:r>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𝑋</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𝑌</m:t>
                    </m:r>
                    <m:r>
                      <a:rPr lang="en-US" altLang="zh-TW" b="0" i="1" smtClean="0">
                        <a:solidFill>
                          <a:schemeClr val="tx1"/>
                        </a:solidFill>
                        <a:latin typeface="Cambria Math" panose="02040503050406030204" pitchFamily="18" charset="0"/>
                      </a:rPr>
                      <m:t>−</m:t>
                    </m:r>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𝑋</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𝑌</m:t>
                    </m:r>
                    <m:r>
                      <a:rPr lang="en-US" altLang="zh-TW" b="0" i="1" smtClean="0">
                        <a:solidFill>
                          <a:schemeClr val="tx1"/>
                        </a:solidFill>
                        <a:latin typeface="Cambria Math" panose="02040503050406030204" pitchFamily="18" charset="0"/>
                      </a:rPr>
                      <m:t>+</m:t>
                    </m:r>
                    <m:d>
                      <m:dPr>
                        <m:ctrlPr>
                          <a:rPr lang="en-US" altLang="zh-TW" b="0" i="1" smtClean="0">
                            <a:solidFill>
                              <a:schemeClr val="tx1"/>
                            </a:solidFill>
                            <a:latin typeface="Cambria Math" panose="02040503050406030204" pitchFamily="18" charset="0"/>
                          </a:rPr>
                        </m:ctrlPr>
                      </m:dPr>
                      <m:e>
                        <m:sSup>
                          <m:sSupPr>
                            <m:ctrlPr>
                              <a:rPr lang="en-US" altLang="zh-TW" b="0"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𝑋</m:t>
                            </m:r>
                          </m:e>
                          <m:sup>
                            <m:r>
                              <a:rPr lang="en-US" altLang="zh-TW" b="0" i="1" smtClean="0">
                                <a:solidFill>
                                  <a:schemeClr val="tx1"/>
                                </a:solidFill>
                                <a:latin typeface="Cambria Math" panose="02040503050406030204" pitchFamily="18" charset="0"/>
                              </a:rPr>
                              <m:t>𝑇</m:t>
                            </m:r>
                          </m:sup>
                        </m:sSup>
                        <m:r>
                          <a:rPr lang="en-US" altLang="zh-TW" b="0" i="1" smtClean="0">
                            <a:solidFill>
                              <a:schemeClr val="tx1"/>
                            </a:solidFill>
                            <a:latin typeface="Cambria Math" panose="02040503050406030204" pitchFamily="18" charset="0"/>
                          </a:rPr>
                          <m:t>𝑋</m:t>
                        </m:r>
                        <m:r>
                          <a:rPr lang="en-US" altLang="zh-TW" b="0" i="1" smtClean="0">
                            <a:solidFill>
                              <a:schemeClr val="tx1"/>
                            </a:solidFill>
                            <a:latin typeface="Cambria Math" panose="02040503050406030204" pitchFamily="18" charset="0"/>
                          </a:rPr>
                          <m:t>+</m:t>
                        </m:r>
                        <m:sSup>
                          <m:sSupPr>
                            <m:ctrlPr>
                              <a:rPr lang="en-US" altLang="zh-TW" b="0" i="1" smtClean="0">
                                <a:solidFill>
                                  <a:schemeClr val="tx1"/>
                                </a:solidFill>
                                <a:latin typeface="Cambria Math" panose="02040503050406030204" pitchFamily="18" charset="0"/>
                              </a:rPr>
                            </m:ctrlPr>
                          </m:sSupPr>
                          <m:e>
                            <m:d>
                              <m:dPr>
                                <m:ctrlPr>
                                  <a:rPr lang="en-US" altLang="zh-TW" b="0" i="1" smtClean="0">
                                    <a:solidFill>
                                      <a:schemeClr val="tx1"/>
                                    </a:solidFill>
                                    <a:latin typeface="Cambria Math" panose="02040503050406030204" pitchFamily="18" charset="0"/>
                                  </a:rPr>
                                </m:ctrlPr>
                              </m:dPr>
                              <m:e>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𝑋</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𝑋</m:t>
                                </m:r>
                              </m:e>
                            </m:d>
                          </m:e>
                          <m:sup>
                            <m:r>
                              <a:rPr lang="en-US" altLang="zh-TW" b="0" i="1" smtClean="0">
                                <a:solidFill>
                                  <a:schemeClr val="tx1"/>
                                </a:solidFill>
                                <a:latin typeface="Cambria Math" panose="02040503050406030204" pitchFamily="18" charset="0"/>
                              </a:rPr>
                              <m:t>𝑇</m:t>
                            </m:r>
                          </m:sup>
                        </m:sSup>
                      </m:e>
                    </m:d>
                    <m:r>
                      <a:rPr lang="en-US" altLang="zh-TW" b="0" i="1" smtClean="0">
                        <a:solidFill>
                          <a:schemeClr val="tx1"/>
                        </a:solidFill>
                        <a:latin typeface="Cambria Math" panose="02040503050406030204" pitchFamily="18" charset="0"/>
                      </a:rPr>
                      <m:t>𝐴</m:t>
                    </m:r>
                    <m:r>
                      <a:rPr lang="en-US" altLang="zh-TW" b="0" i="1" smtClean="0">
                        <a:solidFill>
                          <a:schemeClr val="tx1"/>
                        </a:solidFill>
                        <a:latin typeface="Cambria Math" panose="02040503050406030204" pitchFamily="18" charset="0"/>
                      </a:rPr>
                      <m:t>=0</m:t>
                    </m:r>
                  </m:oMath>
                </a14:m>
                <a:r>
                  <a:rPr lang="en-US" altLang="zh-TW" b="0" dirty="0">
                    <a:solidFill>
                      <a:schemeClr val="tx1"/>
                    </a:solidFill>
                    <a:latin typeface="+mj-lt"/>
                  </a:rPr>
                  <a:t> </a:t>
                </a:r>
              </a:p>
              <a:p>
                <a:pPr marL="1970088" indent="0" eaLnBrk="1" hangingPunct="1">
                  <a:spcBef>
                    <a:spcPts val="600"/>
                  </a:spcBef>
                  <a:buNone/>
                </a:pPr>
                <a:endParaRPr lang="en-US" altLang="zh-TW" sz="800" dirty="0">
                  <a:solidFill>
                    <a:schemeClr val="tx1"/>
                  </a:solidFill>
                  <a:latin typeface="+mj-lt"/>
                </a:endParaRPr>
              </a:p>
              <a:p>
                <a:pPr marL="361950" indent="0" eaLnBrk="1" hangingPunct="1">
                  <a:spcBef>
                    <a:spcPts val="600"/>
                  </a:spcBef>
                  <a:spcAft>
                    <a:spcPts val="600"/>
                  </a:spcAft>
                  <a:buNone/>
                </a:pPr>
                <a14:m>
                  <m:oMath xmlns:m="http://schemas.openxmlformats.org/officeDocument/2006/math">
                    <m:r>
                      <a:rPr lang="en-US" altLang="zh-TW" b="0" i="1" smtClean="0">
                        <a:solidFill>
                          <a:schemeClr val="tx1"/>
                        </a:solidFill>
                        <a:latin typeface="Cambria Math" panose="02040503050406030204" pitchFamily="18" charset="0"/>
                        <a:ea typeface="Cambria Math" panose="02040503050406030204" pitchFamily="18" charset="0"/>
                      </a:rPr>
                      <m:t>⇒−2</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𝑋</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𝑌</m:t>
                    </m:r>
                    <m:r>
                      <a:rPr lang="en-US" altLang="zh-TW" b="0" i="0" smtClean="0">
                        <a:solidFill>
                          <a:schemeClr val="tx1"/>
                        </a:solidFill>
                        <a:latin typeface="Cambria Math" panose="02040503050406030204" pitchFamily="18" charset="0"/>
                      </a:rPr>
                      <m:t>+2</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𝑋</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𝑋</m:t>
                    </m:r>
                    <m:r>
                      <a:rPr lang="en-US" altLang="zh-TW" b="0" i="1" smtClean="0">
                        <a:solidFill>
                          <a:schemeClr val="tx1"/>
                        </a:solidFill>
                        <a:latin typeface="Cambria Math" panose="02040503050406030204" pitchFamily="18" charset="0"/>
                      </a:rPr>
                      <m:t>𝐴</m:t>
                    </m:r>
                    <m:r>
                      <a:rPr lang="en-US" altLang="zh-TW" b="0" i="1" smtClean="0">
                        <a:solidFill>
                          <a:schemeClr val="tx1"/>
                        </a:solidFill>
                        <a:latin typeface="Cambria Math" panose="02040503050406030204" pitchFamily="18" charset="0"/>
                      </a:rPr>
                      <m:t>=0</m:t>
                    </m:r>
                  </m:oMath>
                </a14:m>
                <a:r>
                  <a:rPr lang="en-US" altLang="zh-TW" b="0" dirty="0">
                    <a:solidFill>
                      <a:schemeClr val="tx1"/>
                    </a:solidFill>
                    <a:latin typeface="+mj-lt"/>
                  </a:rPr>
                  <a:t> </a:t>
                </a:r>
              </a:p>
              <a:p>
                <a:pPr marL="361950" indent="0" eaLnBrk="1" hangingPunct="1">
                  <a:spcBef>
                    <a:spcPts val="600"/>
                  </a:spcBef>
                  <a:spcAft>
                    <a:spcPts val="600"/>
                  </a:spcAft>
                  <a:buNone/>
                </a:pPr>
                <a14:m>
                  <m:oMath xmlns:m="http://schemas.openxmlformats.org/officeDocument/2006/math">
                    <m:r>
                      <a:rPr lang="en-US" altLang="zh-TW" i="1">
                        <a:solidFill>
                          <a:schemeClr val="tx1"/>
                        </a:solidFill>
                        <a:latin typeface="Cambria Math" panose="02040503050406030204" pitchFamily="18" charset="0"/>
                        <a:ea typeface="Cambria Math" panose="02040503050406030204" pitchFamily="18" charset="0"/>
                      </a:rPr>
                      <m:t>⇒</m:t>
                    </m:r>
                    <m:r>
                      <a:rPr lang="en-US" altLang="zh-TW" b="0" i="1" smtClean="0">
                        <a:solidFill>
                          <a:schemeClr val="tx1"/>
                        </a:solidFill>
                        <a:latin typeface="Cambria Math" panose="02040503050406030204" pitchFamily="18" charset="0"/>
                        <a:ea typeface="Cambria Math" panose="02040503050406030204" pitchFamily="18" charset="0"/>
                      </a:rPr>
                      <m:t>𝐴</m:t>
                    </m:r>
                    <m:r>
                      <a:rPr lang="en-US" altLang="zh-TW" b="0" i="1" smtClean="0">
                        <a:solidFill>
                          <a:schemeClr val="tx1"/>
                        </a:solidFill>
                        <a:latin typeface="Cambria Math" panose="02040503050406030204" pitchFamily="18" charset="0"/>
                        <a:ea typeface="Cambria Math" panose="02040503050406030204" pitchFamily="18" charset="0"/>
                      </a:rPr>
                      <m:t>=</m:t>
                    </m:r>
                    <m:sSup>
                      <m:sSupPr>
                        <m:ctrlPr>
                          <a:rPr lang="en-US" altLang="zh-TW" b="0" i="1" smtClean="0">
                            <a:solidFill>
                              <a:schemeClr val="tx1"/>
                            </a:solidFill>
                            <a:latin typeface="Cambria Math" panose="02040503050406030204" pitchFamily="18" charset="0"/>
                            <a:ea typeface="Cambria Math" panose="02040503050406030204" pitchFamily="18" charset="0"/>
                          </a:rPr>
                        </m:ctrlPr>
                      </m:sSupPr>
                      <m:e>
                        <m:d>
                          <m:dPr>
                            <m:ctrlPr>
                              <a:rPr lang="en-US" altLang="zh-TW" b="0" i="1" smtClean="0">
                                <a:solidFill>
                                  <a:schemeClr val="tx1"/>
                                </a:solidFill>
                                <a:latin typeface="Cambria Math" panose="02040503050406030204" pitchFamily="18" charset="0"/>
                                <a:ea typeface="Cambria Math" panose="02040503050406030204" pitchFamily="18" charset="0"/>
                              </a:rPr>
                            </m:ctrlPr>
                          </m:dPr>
                          <m:e>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𝑋</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𝑋</m:t>
                            </m:r>
                          </m:e>
                        </m:d>
                      </m:e>
                      <m:sup>
                        <m:r>
                          <a:rPr lang="en-US" altLang="zh-TW" b="0" i="1" smtClean="0">
                            <a:solidFill>
                              <a:schemeClr val="tx1"/>
                            </a:solidFill>
                            <a:latin typeface="Cambria Math" panose="02040503050406030204" pitchFamily="18" charset="0"/>
                            <a:ea typeface="Cambria Math" panose="02040503050406030204" pitchFamily="18" charset="0"/>
                          </a:rPr>
                          <m:t>−1</m:t>
                        </m:r>
                      </m:sup>
                    </m:sSup>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𝑋</m:t>
                        </m:r>
                      </m:e>
                      <m:sup>
                        <m:r>
                          <a:rPr lang="en-US" altLang="zh-TW" i="1">
                            <a:solidFill>
                              <a:schemeClr val="tx1"/>
                            </a:solidFill>
                            <a:latin typeface="Cambria Math" panose="02040503050406030204" pitchFamily="18" charset="0"/>
                          </a:rPr>
                          <m:t>𝑇</m:t>
                        </m:r>
                      </m:sup>
                    </m:sSup>
                    <m:r>
                      <a:rPr lang="en-US" altLang="zh-TW" i="1">
                        <a:solidFill>
                          <a:schemeClr val="tx1"/>
                        </a:solidFill>
                        <a:latin typeface="Cambria Math" panose="02040503050406030204" pitchFamily="18" charset="0"/>
                      </a:rPr>
                      <m:t>𝑌</m:t>
                    </m:r>
                  </m:oMath>
                </a14:m>
                <a:r>
                  <a:rPr lang="en-US" altLang="zh-TW" b="0" dirty="0">
                    <a:solidFill>
                      <a:schemeClr val="tx1"/>
                    </a:solidFill>
                    <a:latin typeface="+mj-lt"/>
                  </a:rPr>
                  <a:t> </a:t>
                </a:r>
              </a:p>
              <a:p>
                <a:pPr marL="361950" indent="-361950" eaLnBrk="1" hangingPunct="1">
                  <a:spcBef>
                    <a:spcPts val="0"/>
                  </a:spcBef>
                  <a:buNone/>
                </a:pPr>
                <a:r>
                  <a:rPr lang="en-US" altLang="zh-TW" dirty="0">
                    <a:solidFill>
                      <a:srgbClr val="0000FF"/>
                    </a:solidFill>
                    <a:latin typeface="+mj-lt"/>
                  </a:rPr>
                  <a:t>                               </a:t>
                </a:r>
                <a:endParaRPr lang="en-US" altLang="zh-TW" sz="1200" dirty="0">
                  <a:solidFill>
                    <a:srgbClr val="0000FF"/>
                  </a:solidFill>
                  <a:latin typeface="+mj-lt"/>
                </a:endParaRPr>
              </a:p>
              <a:p>
                <a:pPr marL="361950" indent="-361950" eaLnBrk="1" hangingPunct="1">
                  <a:spcBef>
                    <a:spcPts val="600"/>
                  </a:spcBef>
                  <a:buNone/>
                </a:pPr>
                <a:r>
                  <a:rPr lang="en-US" altLang="zh-TW" dirty="0">
                    <a:solidFill>
                      <a:srgbClr val="0000FF"/>
                    </a:solidFill>
                    <a:latin typeface="+mj-lt"/>
                  </a:rPr>
                  <a:t> </a:t>
                </a:r>
              </a:p>
            </p:txBody>
          </p:sp>
        </mc:Choice>
        <mc:Fallback xmlns="">
          <p:sp>
            <p:nvSpPr>
              <p:cNvPr id="71684" name="Rectangle 3"/>
              <p:cNvSpPr>
                <a:spLocks noGrp="1" noRot="1" noChangeAspect="1" noMove="1" noResize="1" noEditPoints="1" noAdjustHandles="1" noChangeArrowheads="1" noChangeShapeType="1" noTextEdit="1"/>
              </p:cNvSpPr>
              <p:nvPr>
                <p:ph type="body" idx="1"/>
              </p:nvPr>
            </p:nvSpPr>
            <p:spPr>
              <a:xfrm>
                <a:off x="395536" y="764704"/>
                <a:ext cx="8496944" cy="6093296"/>
              </a:xfrm>
              <a:blipFill>
                <a:blip r:embed="rId2"/>
                <a:stretch>
                  <a:fillRect l="-1148" t="-8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E99F5016-B9A4-4345-8BAD-3E7BEB31616A}"/>
                  </a:ext>
                </a:extLst>
              </p:cNvPr>
              <p:cNvSpPr txBox="1"/>
              <p:nvPr/>
            </p:nvSpPr>
            <p:spPr>
              <a:xfrm>
                <a:off x="3275856" y="4941170"/>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×1)</m:t>
                      </m:r>
                    </m:oMath>
                  </m:oMathPara>
                </a14:m>
                <a:endParaRPr lang="zh-TW" altLang="en-US" sz="1200" dirty="0">
                  <a:solidFill>
                    <a:schemeClr val="tx1"/>
                  </a:solidFill>
                </a:endParaRPr>
              </a:p>
            </p:txBody>
          </p:sp>
        </mc:Choice>
        <mc:Fallback xmlns="">
          <p:sp>
            <p:nvSpPr>
              <p:cNvPr id="3" name="文字方塊 2">
                <a:extLst>
                  <a:ext uri="{FF2B5EF4-FFF2-40B4-BE49-F238E27FC236}">
                    <a16:creationId xmlns:a16="http://schemas.microsoft.com/office/drawing/2014/main" id="{E99F5016-B9A4-4345-8BAD-3E7BEB31616A}"/>
                  </a:ext>
                </a:extLst>
              </p:cNvPr>
              <p:cNvSpPr txBox="1">
                <a:spLocks noRot="1" noChangeAspect="1" noMove="1" noResize="1" noEditPoints="1" noAdjustHandles="1" noChangeArrowheads="1" noChangeShapeType="1" noTextEdit="1"/>
              </p:cNvSpPr>
              <p:nvPr/>
            </p:nvSpPr>
            <p:spPr>
              <a:xfrm>
                <a:off x="3275856" y="4941170"/>
                <a:ext cx="720080" cy="276999"/>
              </a:xfrm>
              <a:prstGeom prst="rect">
                <a:avLst/>
              </a:prstGeom>
              <a:blipFill>
                <a:blip r:embed="rId3"/>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DEB39DCB-1AE8-494C-BDB3-F3C7CE016425}"/>
                  </a:ext>
                </a:extLst>
              </p:cNvPr>
              <p:cNvSpPr txBox="1"/>
              <p:nvPr/>
            </p:nvSpPr>
            <p:spPr>
              <a:xfrm>
                <a:off x="4211960" y="4941169"/>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×1)</m:t>
                      </m:r>
                    </m:oMath>
                  </m:oMathPara>
                </a14:m>
                <a:endParaRPr lang="zh-TW" altLang="en-US" sz="1200" dirty="0">
                  <a:solidFill>
                    <a:schemeClr val="tx1"/>
                  </a:solidFill>
                </a:endParaRPr>
              </a:p>
            </p:txBody>
          </p:sp>
        </mc:Choice>
        <mc:Fallback xmlns="">
          <p:sp>
            <p:nvSpPr>
              <p:cNvPr id="6" name="文字方塊 5">
                <a:extLst>
                  <a:ext uri="{FF2B5EF4-FFF2-40B4-BE49-F238E27FC236}">
                    <a16:creationId xmlns:a16="http://schemas.microsoft.com/office/drawing/2014/main" id="{DEB39DCB-1AE8-494C-BDB3-F3C7CE016425}"/>
                  </a:ext>
                </a:extLst>
              </p:cNvPr>
              <p:cNvSpPr txBox="1">
                <a:spLocks noRot="1" noChangeAspect="1" noMove="1" noResize="1" noEditPoints="1" noAdjustHandles="1" noChangeArrowheads="1" noChangeShapeType="1" noTextEdit="1"/>
              </p:cNvSpPr>
              <p:nvPr/>
            </p:nvSpPr>
            <p:spPr>
              <a:xfrm>
                <a:off x="4211960" y="4941169"/>
                <a:ext cx="720080" cy="276999"/>
              </a:xfrm>
              <a:prstGeom prst="rect">
                <a:avLst/>
              </a:prstGeom>
              <a:blipFill>
                <a:blip r:embed="rId4"/>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E8138E0C-1624-477E-8126-3C49BB9D634E}"/>
                  </a:ext>
                </a:extLst>
              </p:cNvPr>
              <p:cNvSpPr txBox="1"/>
              <p:nvPr/>
            </p:nvSpPr>
            <p:spPr>
              <a:xfrm>
                <a:off x="5272108" y="4941168"/>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oMath>
                  </m:oMathPara>
                </a14:m>
                <a:endParaRPr lang="zh-TW" altLang="en-US" sz="1200" dirty="0">
                  <a:solidFill>
                    <a:schemeClr val="tx1"/>
                  </a:solidFill>
                </a:endParaRPr>
              </a:p>
            </p:txBody>
          </p:sp>
        </mc:Choice>
        <mc:Fallback xmlns="">
          <p:sp>
            <p:nvSpPr>
              <p:cNvPr id="7" name="文字方塊 6">
                <a:extLst>
                  <a:ext uri="{FF2B5EF4-FFF2-40B4-BE49-F238E27FC236}">
                    <a16:creationId xmlns:a16="http://schemas.microsoft.com/office/drawing/2014/main" id="{E8138E0C-1624-477E-8126-3C49BB9D634E}"/>
                  </a:ext>
                </a:extLst>
              </p:cNvPr>
              <p:cNvSpPr txBox="1">
                <a:spLocks noRot="1" noChangeAspect="1" noMove="1" noResize="1" noEditPoints="1" noAdjustHandles="1" noChangeArrowheads="1" noChangeShapeType="1" noTextEdit="1"/>
              </p:cNvSpPr>
              <p:nvPr/>
            </p:nvSpPr>
            <p:spPr>
              <a:xfrm>
                <a:off x="5272108" y="4941168"/>
                <a:ext cx="720080" cy="276999"/>
              </a:xfrm>
              <a:prstGeom prst="rect">
                <a:avLst/>
              </a:prstGeom>
              <a:blipFill>
                <a:blip r:embed="rId5"/>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0ECF2E1-E615-4553-A245-6A43791DF644}"/>
                  </a:ext>
                </a:extLst>
              </p:cNvPr>
              <p:cNvSpPr txBox="1"/>
              <p:nvPr/>
            </p:nvSpPr>
            <p:spPr>
              <a:xfrm>
                <a:off x="6362214" y="4941168"/>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oMath>
                  </m:oMathPara>
                </a14:m>
                <a:endParaRPr lang="zh-TW" altLang="en-US" sz="1200" dirty="0">
                  <a:solidFill>
                    <a:schemeClr val="tx1"/>
                  </a:solidFill>
                </a:endParaRPr>
              </a:p>
            </p:txBody>
          </p:sp>
        </mc:Choice>
        <mc:Fallback xmlns="">
          <p:sp>
            <p:nvSpPr>
              <p:cNvPr id="8" name="文字方塊 7">
                <a:extLst>
                  <a:ext uri="{FF2B5EF4-FFF2-40B4-BE49-F238E27FC236}">
                    <a16:creationId xmlns:a16="http://schemas.microsoft.com/office/drawing/2014/main" id="{30ECF2E1-E615-4553-A245-6A43791DF644}"/>
                  </a:ext>
                </a:extLst>
              </p:cNvPr>
              <p:cNvSpPr txBox="1">
                <a:spLocks noRot="1" noChangeAspect="1" noMove="1" noResize="1" noEditPoints="1" noAdjustHandles="1" noChangeArrowheads="1" noChangeShapeType="1" noTextEdit="1"/>
              </p:cNvSpPr>
              <p:nvPr/>
            </p:nvSpPr>
            <p:spPr>
              <a:xfrm>
                <a:off x="6362214" y="4941168"/>
                <a:ext cx="720080" cy="276999"/>
              </a:xfrm>
              <a:prstGeom prst="rect">
                <a:avLst/>
              </a:prstGeom>
              <a:blipFill>
                <a:blip r:embed="rId5"/>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762C202A-C8E8-44EB-9153-990E7B781129}"/>
                  </a:ext>
                </a:extLst>
              </p:cNvPr>
              <p:cNvSpPr txBox="1"/>
              <p:nvPr/>
            </p:nvSpPr>
            <p:spPr>
              <a:xfrm>
                <a:off x="7164288" y="4941168"/>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1</m:t>
                      </m:r>
                      <m:r>
                        <a:rPr lang="en-US" altLang="zh-TW" sz="1200" i="1" smtClean="0">
                          <a:solidFill>
                            <a:schemeClr val="tx1"/>
                          </a:solidFill>
                          <a:latin typeface="Cambria Math" panose="02040503050406030204" pitchFamily="18" charset="0"/>
                        </a:rPr>
                        <m:t>)</m:t>
                      </m:r>
                    </m:oMath>
                  </m:oMathPara>
                </a14:m>
                <a:endParaRPr lang="zh-TW" altLang="en-US" sz="1200" dirty="0">
                  <a:solidFill>
                    <a:schemeClr val="tx1"/>
                  </a:solidFill>
                </a:endParaRPr>
              </a:p>
            </p:txBody>
          </p:sp>
        </mc:Choice>
        <mc:Fallback xmlns="">
          <p:sp>
            <p:nvSpPr>
              <p:cNvPr id="9" name="文字方塊 8">
                <a:extLst>
                  <a:ext uri="{FF2B5EF4-FFF2-40B4-BE49-F238E27FC236}">
                    <a16:creationId xmlns:a16="http://schemas.microsoft.com/office/drawing/2014/main" id="{762C202A-C8E8-44EB-9153-990E7B781129}"/>
                  </a:ext>
                </a:extLst>
              </p:cNvPr>
              <p:cNvSpPr txBox="1">
                <a:spLocks noRot="1" noChangeAspect="1" noMove="1" noResize="1" noEditPoints="1" noAdjustHandles="1" noChangeArrowheads="1" noChangeShapeType="1" noTextEdit="1"/>
              </p:cNvSpPr>
              <p:nvPr/>
            </p:nvSpPr>
            <p:spPr>
              <a:xfrm>
                <a:off x="7164288" y="4941168"/>
                <a:ext cx="720080" cy="276999"/>
              </a:xfrm>
              <a:prstGeom prst="rect">
                <a:avLst/>
              </a:prstGeom>
              <a:blipFill>
                <a:blip r:embed="rId4"/>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C996B251-9F8C-44CE-AFF8-8BBC7C8E7AAB}"/>
                  </a:ext>
                </a:extLst>
              </p:cNvPr>
              <p:cNvSpPr txBox="1"/>
              <p:nvPr/>
            </p:nvSpPr>
            <p:spPr>
              <a:xfrm>
                <a:off x="1907704" y="6093296"/>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m:t>
                      </m:r>
                    </m:oMath>
                  </m:oMathPara>
                </a14:m>
                <a:endParaRPr lang="zh-TW" altLang="en-US" sz="1200" dirty="0">
                  <a:solidFill>
                    <a:schemeClr val="tx1"/>
                  </a:solidFill>
                </a:endParaRPr>
              </a:p>
            </p:txBody>
          </p:sp>
        </mc:Choice>
        <mc:Fallback xmlns="">
          <p:sp>
            <p:nvSpPr>
              <p:cNvPr id="10" name="文字方塊 9">
                <a:extLst>
                  <a:ext uri="{FF2B5EF4-FFF2-40B4-BE49-F238E27FC236}">
                    <a16:creationId xmlns:a16="http://schemas.microsoft.com/office/drawing/2014/main" id="{C996B251-9F8C-44CE-AFF8-8BBC7C8E7AAB}"/>
                  </a:ext>
                </a:extLst>
              </p:cNvPr>
              <p:cNvSpPr txBox="1">
                <a:spLocks noRot="1" noChangeAspect="1" noMove="1" noResize="1" noEditPoints="1" noAdjustHandles="1" noChangeArrowheads="1" noChangeShapeType="1" noTextEdit="1"/>
              </p:cNvSpPr>
              <p:nvPr/>
            </p:nvSpPr>
            <p:spPr>
              <a:xfrm>
                <a:off x="1907704" y="6093296"/>
                <a:ext cx="720080" cy="276999"/>
              </a:xfrm>
              <a:prstGeom prst="rect">
                <a:avLst/>
              </a:prstGeom>
              <a:blipFill>
                <a:blip r:embed="rId5"/>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AFBE334F-1E97-4DEE-8B4B-38FB5A92363C}"/>
                  </a:ext>
                </a:extLst>
              </p:cNvPr>
              <p:cNvSpPr txBox="1"/>
              <p:nvPr/>
            </p:nvSpPr>
            <p:spPr>
              <a:xfrm>
                <a:off x="2771800" y="6093296"/>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×1)</m:t>
                      </m:r>
                    </m:oMath>
                  </m:oMathPara>
                </a14:m>
                <a:endParaRPr lang="zh-TW" altLang="en-US" sz="1200" dirty="0">
                  <a:solidFill>
                    <a:schemeClr val="tx1"/>
                  </a:solidFill>
                </a:endParaRPr>
              </a:p>
            </p:txBody>
          </p:sp>
        </mc:Choice>
        <mc:Fallback xmlns="">
          <p:sp>
            <p:nvSpPr>
              <p:cNvPr id="11" name="文字方塊 10">
                <a:extLst>
                  <a:ext uri="{FF2B5EF4-FFF2-40B4-BE49-F238E27FC236}">
                    <a16:creationId xmlns:a16="http://schemas.microsoft.com/office/drawing/2014/main" id="{AFBE334F-1E97-4DEE-8B4B-38FB5A92363C}"/>
                  </a:ext>
                </a:extLst>
              </p:cNvPr>
              <p:cNvSpPr txBox="1">
                <a:spLocks noRot="1" noChangeAspect="1" noMove="1" noResize="1" noEditPoints="1" noAdjustHandles="1" noChangeArrowheads="1" noChangeShapeType="1" noTextEdit="1"/>
              </p:cNvSpPr>
              <p:nvPr/>
            </p:nvSpPr>
            <p:spPr>
              <a:xfrm>
                <a:off x="2771800" y="6093296"/>
                <a:ext cx="720080" cy="276999"/>
              </a:xfrm>
              <a:prstGeom prst="rect">
                <a:avLst/>
              </a:prstGeom>
              <a:blipFill>
                <a:blip r:embed="rId4"/>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DA054E5F-09D3-4062-8DAC-CA867C8A91CE}"/>
                  </a:ext>
                </a:extLst>
              </p:cNvPr>
              <p:cNvSpPr txBox="1"/>
              <p:nvPr/>
            </p:nvSpPr>
            <p:spPr>
              <a:xfrm>
                <a:off x="971600" y="6093295"/>
                <a:ext cx="720080" cy="276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altLang="zh-TW" sz="120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𝑘</m:t>
                      </m:r>
                      <m:r>
                        <a:rPr lang="en-US" altLang="zh-TW" sz="1200" i="1" smtClean="0">
                          <a:solidFill>
                            <a:schemeClr val="tx1"/>
                          </a:solidFill>
                          <a:latin typeface="Cambria Math" panose="02040503050406030204" pitchFamily="18" charset="0"/>
                        </a:rPr>
                        <m:t>×1)</m:t>
                      </m:r>
                    </m:oMath>
                  </m:oMathPara>
                </a14:m>
                <a:endParaRPr lang="zh-TW" altLang="en-US" sz="1200" dirty="0">
                  <a:solidFill>
                    <a:schemeClr val="tx1"/>
                  </a:solidFill>
                </a:endParaRPr>
              </a:p>
            </p:txBody>
          </p:sp>
        </mc:Choice>
        <mc:Fallback xmlns="">
          <p:sp>
            <p:nvSpPr>
              <p:cNvPr id="12" name="文字方塊 11">
                <a:extLst>
                  <a:ext uri="{FF2B5EF4-FFF2-40B4-BE49-F238E27FC236}">
                    <a16:creationId xmlns:a16="http://schemas.microsoft.com/office/drawing/2014/main" id="{DA054E5F-09D3-4062-8DAC-CA867C8A91CE}"/>
                  </a:ext>
                </a:extLst>
              </p:cNvPr>
              <p:cNvSpPr txBox="1">
                <a:spLocks noRot="1" noChangeAspect="1" noMove="1" noResize="1" noEditPoints="1" noAdjustHandles="1" noChangeArrowheads="1" noChangeShapeType="1" noTextEdit="1"/>
              </p:cNvSpPr>
              <p:nvPr/>
            </p:nvSpPr>
            <p:spPr>
              <a:xfrm>
                <a:off x="971600" y="6093295"/>
                <a:ext cx="720080" cy="276999"/>
              </a:xfrm>
              <a:prstGeom prst="rect">
                <a:avLst/>
              </a:prstGeom>
              <a:blipFill>
                <a:blip r:embed="rId3"/>
                <a:stretch>
                  <a:fillRect b="-111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D17FA639-57BB-4374-9C0C-A674CC149470}"/>
                  </a:ext>
                </a:extLst>
              </p:cNvPr>
              <p:cNvSpPr txBox="1"/>
              <p:nvPr/>
            </p:nvSpPr>
            <p:spPr>
              <a:xfrm>
                <a:off x="4572000" y="5229200"/>
                <a:ext cx="4120423" cy="1589859"/>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d>
                        <m:dPr>
                          <m:begChr m:val="‖"/>
                          <m:endChr m:val=""/>
                          <m:ctrlPr>
                            <a:rPr lang="en-US" altLang="zh-TW" sz="1600" i="1" smtClean="0">
                              <a:solidFill>
                                <a:srgbClr val="0000FF"/>
                              </a:solidFill>
                              <a:latin typeface="Cambria Math" panose="02040503050406030204" pitchFamily="18" charset="0"/>
                            </a:rPr>
                          </m:ctrlPr>
                        </m:dPr>
                        <m:e>
                          <m:m>
                            <m:mPr>
                              <m:mcs>
                                <m:mc>
                                  <m:mcPr>
                                    <m:count m:val="1"/>
                                    <m:mcJc m:val="center"/>
                                  </m:mcPr>
                                </m:mc>
                              </m:mcs>
                              <m:ctrlPr>
                                <a:rPr lang="en-US" altLang="zh-TW" sz="1600" i="1" smtClean="0">
                                  <a:solidFill>
                                    <a:srgbClr val="0000FF"/>
                                  </a:solidFill>
                                  <a:latin typeface="Cambria Math" panose="02040503050406030204" pitchFamily="18" charset="0"/>
                                </a:rPr>
                              </m:ctrlPr>
                            </m:mPr>
                            <m:mr>
                              <m:e>
                                <m:f>
                                  <m:fPr>
                                    <m:ctrlPr>
                                      <a:rPr lang="en-US" altLang="zh-TW" sz="1600" i="1">
                                        <a:solidFill>
                                          <a:srgbClr val="0000FF"/>
                                        </a:solidFill>
                                        <a:latin typeface="Cambria Math" panose="02040503050406030204" pitchFamily="18" charset="0"/>
                                      </a:rPr>
                                    </m:ctrlPr>
                                  </m:fPr>
                                  <m:num>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𝑌</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𝑋𝐴</m:t>
                                    </m:r>
                                  </m:num>
                                  <m:den>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𝐴</m:t>
                                    </m:r>
                                  </m:den>
                                </m:f>
                                <m:r>
                                  <a:rPr lang="en-US" altLang="zh-TW" sz="1600" b="0" i="1" smtClean="0">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𝑌</m:t>
                                </m:r>
                                <m:r>
                                  <a:rPr lang="en-US" altLang="zh-TW" sz="1600" b="0" i="1" smtClean="0">
                                    <a:solidFill>
                                      <a:srgbClr val="0000FF"/>
                                    </a:solidFill>
                                    <a:latin typeface="Cambria Math" panose="02040503050406030204" pitchFamily="18" charset="0"/>
                                  </a:rPr>
                                  <m:t> (</m:t>
                                </m:r>
                                <m:r>
                                  <m:rPr>
                                    <m:sty m:val="p"/>
                                  </m:rPr>
                                  <a:rPr lang="en-US" altLang="zh-TW" sz="1600" b="0" i="0" smtClean="0">
                                    <a:solidFill>
                                      <a:srgbClr val="0000FF"/>
                                    </a:solidFill>
                                    <a:latin typeface="Cambria Math" panose="02040503050406030204" pitchFamily="18" charset="0"/>
                                  </a:rPr>
                                  <m:t>property</m:t>
                                </m:r>
                                <m:r>
                                  <a:rPr lang="en-US" altLang="zh-TW" sz="1600" b="0" i="1" smtClean="0">
                                    <a:solidFill>
                                      <a:srgbClr val="0000FF"/>
                                    </a:solidFill>
                                    <a:latin typeface="Cambria Math" panose="02040503050406030204" pitchFamily="18" charset="0"/>
                                  </a:rPr>
                                  <m:t> 4)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r>
                                  <a:rPr lang="zh-TW" altLang="en-US" sz="1600" i="1" smtClean="0">
                                    <a:solidFill>
                                      <a:srgbClr val="0000FF"/>
                                    </a:solidFill>
                                    <a:latin typeface="Cambria Math" panose="02040503050406030204" pitchFamily="18" charset="0"/>
                                  </a:rPr>
                                  <m:t> </m:t>
                                </m:r>
                                <m:r>
                                  <a:rPr lang="zh-TW" altLang="en-US" sz="1600" i="1">
                                    <a:solidFill>
                                      <a:srgbClr val="0000FF"/>
                                    </a:solidFill>
                                    <a:latin typeface="Cambria Math" panose="02040503050406030204" pitchFamily="18" charset="0"/>
                                  </a:rPr>
                                  <m:t> </m:t>
                                </m:r>
                              </m:e>
                            </m:mr>
                            <m:mr>
                              <m:e>
                                <m:eqArr>
                                  <m:eqArrPr>
                                    <m:ctrlPr>
                                      <a:rPr lang="en-US" altLang="zh-TW" sz="1600" i="1">
                                        <a:solidFill>
                                          <a:srgbClr val="0000FF"/>
                                        </a:solidFill>
                                        <a:latin typeface="Cambria Math" panose="02040503050406030204" pitchFamily="18" charset="0"/>
                                      </a:rPr>
                                    </m:ctrlPr>
                                  </m:eqArrPr>
                                  <m:e>
                                    <m:f>
                                      <m:fPr>
                                        <m:ctrlPr>
                                          <a:rPr lang="en-US" altLang="zh-TW" sz="1600" i="1">
                                            <a:solidFill>
                                              <a:srgbClr val="0000FF"/>
                                            </a:solidFill>
                                            <a:latin typeface="Cambria Math" panose="02040503050406030204" pitchFamily="18" charset="0"/>
                                          </a:rPr>
                                        </m:ctrlPr>
                                      </m:fPr>
                                      <m:num>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𝐴</m:t>
                                            </m:r>
                                          </m:e>
                                          <m:sup>
                                            <m:r>
                                              <a:rPr lang="en-US" altLang="zh-TW" sz="1600" i="1">
                                                <a:solidFill>
                                                  <a:srgbClr val="0000FF"/>
                                                </a:solidFill>
                                                <a:latin typeface="Cambria Math" panose="02040503050406030204" pitchFamily="18" charset="0"/>
                                              </a:rPr>
                                              <m:t>𝑇</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𝑌</m:t>
                                        </m:r>
                                      </m:num>
                                      <m:den>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𝐴</m:t>
                                        </m:r>
                                      </m:den>
                                    </m:f>
                                    <m:r>
                                      <a:rPr lang="en-US" altLang="zh-TW" sz="1600" i="1">
                                        <a:solidFill>
                                          <a:srgbClr val="0000FF"/>
                                        </a:solidFill>
                                        <a:latin typeface="Cambria Math" panose="02040503050406030204" pitchFamily="18" charset="0"/>
                                      </a:rPr>
                                      <m:t>=</m:t>
                                    </m:r>
                                    <m:f>
                                      <m:fPr>
                                        <m:ctrlPr>
                                          <a:rPr lang="en-US" altLang="zh-TW" sz="1600" i="1">
                                            <a:solidFill>
                                              <a:srgbClr val="0000FF"/>
                                            </a:solidFill>
                                            <a:latin typeface="Cambria Math" panose="02040503050406030204" pitchFamily="18" charset="0"/>
                                          </a:rPr>
                                        </m:ctrlPr>
                                      </m:fPr>
                                      <m:num>
                                        <m:r>
                                          <a:rPr lang="en-US" altLang="zh-TW" sz="1600" i="1">
                                            <a:solidFill>
                                              <a:srgbClr val="0000FF"/>
                                            </a:solidFill>
                                            <a:latin typeface="Cambria Math" panose="02040503050406030204" pitchFamily="18" charset="0"/>
                                          </a:rPr>
                                          <m:t>𝜕</m:t>
                                        </m:r>
                                        <m:sSup>
                                          <m:sSupPr>
                                            <m:ctrlPr>
                                              <a:rPr lang="en-US" altLang="zh-TW" sz="1600" b="0" i="1" smtClean="0">
                                                <a:solidFill>
                                                  <a:srgbClr val="0000FF"/>
                                                </a:solidFill>
                                                <a:latin typeface="Cambria Math" panose="02040503050406030204" pitchFamily="18" charset="0"/>
                                              </a:rPr>
                                            </m:ctrlPr>
                                          </m:sSupPr>
                                          <m:e>
                                            <m:d>
                                              <m:dPr>
                                                <m:ctrlPr>
                                                  <a:rPr lang="en-US" altLang="zh-TW" sz="1600" b="0" i="1" smtClean="0">
                                                    <a:solidFill>
                                                      <a:srgbClr val="0000FF"/>
                                                    </a:solidFill>
                                                    <a:latin typeface="Cambria Math" panose="02040503050406030204" pitchFamily="18" charset="0"/>
                                                  </a:rPr>
                                                </m:ctrlPr>
                                              </m:dPr>
                                              <m:e>
                                                <m:sSup>
                                                  <m:sSupPr>
                                                    <m:ctrlPr>
                                                      <a:rPr lang="en-US" altLang="zh-TW" sz="1600" b="0" i="1" smtClean="0">
                                                        <a:solidFill>
                                                          <a:srgbClr val="0000FF"/>
                                                        </a:solidFill>
                                                        <a:latin typeface="Cambria Math" panose="02040503050406030204" pitchFamily="18" charset="0"/>
                                                      </a:rPr>
                                                    </m:ctrlPr>
                                                  </m:sSupPr>
                                                  <m:e>
                                                    <m:r>
                                                      <a:rPr lang="en-US" altLang="zh-TW" sz="1600" b="0" i="1" smtClean="0">
                                                        <a:solidFill>
                                                          <a:srgbClr val="0000FF"/>
                                                        </a:solidFill>
                                                        <a:latin typeface="Cambria Math" panose="02040503050406030204" pitchFamily="18" charset="0"/>
                                                      </a:rPr>
                                                      <m:t>𝑌</m:t>
                                                    </m:r>
                                                  </m:e>
                                                  <m:sup>
                                                    <m:r>
                                                      <a:rPr lang="en-US" altLang="zh-TW" sz="1600" b="0" i="1" smtClean="0">
                                                        <a:solidFill>
                                                          <a:srgbClr val="0000FF"/>
                                                        </a:solidFill>
                                                        <a:latin typeface="Cambria Math" panose="02040503050406030204" pitchFamily="18" charset="0"/>
                                                      </a:rPr>
                                                      <m:t>𝑇</m:t>
                                                    </m:r>
                                                  </m:sup>
                                                </m:sSup>
                                                <m:r>
                                                  <a:rPr lang="en-US" altLang="zh-TW" sz="1600" b="0" i="1" smtClean="0">
                                                    <a:solidFill>
                                                      <a:srgbClr val="0000FF"/>
                                                    </a:solidFill>
                                                    <a:latin typeface="Cambria Math" panose="02040503050406030204" pitchFamily="18" charset="0"/>
                                                  </a:rPr>
                                                  <m:t>𝑋𝐴</m:t>
                                                </m:r>
                                              </m:e>
                                            </m:d>
                                          </m:e>
                                          <m:sup>
                                            <m:r>
                                              <a:rPr lang="en-US" altLang="zh-TW" sz="1600" b="0" i="1" smtClean="0">
                                                <a:solidFill>
                                                  <a:srgbClr val="0000FF"/>
                                                </a:solidFill>
                                                <a:latin typeface="Cambria Math" panose="02040503050406030204" pitchFamily="18" charset="0"/>
                                              </a:rPr>
                                              <m:t>𝑇</m:t>
                                            </m:r>
                                          </m:sup>
                                        </m:sSup>
                                      </m:num>
                                      <m:den>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𝐴</m:t>
                                        </m:r>
                                      </m:den>
                                    </m:f>
                                    <m:r>
                                      <a:rPr lang="en-US" altLang="zh-TW" sz="1600" b="0" i="1" smtClean="0">
                                        <a:solidFill>
                                          <a:srgbClr val="0000FF"/>
                                        </a:solidFill>
                                        <a:latin typeface="Cambria Math" panose="02040503050406030204" pitchFamily="18" charset="0"/>
                                      </a:rPr>
                                      <m:t>=</m:t>
                                    </m:r>
                                    <m:sSup>
                                      <m:sSupPr>
                                        <m:ctrlPr>
                                          <a:rPr lang="en-US" altLang="zh-TW" sz="1600" b="0" i="1" smtClean="0">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b="0" i="1" smtClean="0">
                                            <a:solidFill>
                                              <a:srgbClr val="0000FF"/>
                                            </a:solidFill>
                                            <a:latin typeface="Cambria Math" panose="02040503050406030204" pitchFamily="18" charset="0"/>
                                          </a:rPr>
                                          <m:t>𝑇</m:t>
                                        </m:r>
                                      </m:sup>
                                    </m:sSup>
                                    <m:r>
                                      <a:rPr lang="en-US" altLang="zh-TW" sz="1600" b="0" i="1" smtClean="0">
                                        <a:solidFill>
                                          <a:srgbClr val="0000FF"/>
                                        </a:solidFill>
                                        <a:latin typeface="Cambria Math" panose="02040503050406030204" pitchFamily="18" charset="0"/>
                                      </a:rPr>
                                      <m:t>𝑌</m:t>
                                    </m:r>
                                    <m:r>
                                      <a:rPr lang="en-US" altLang="zh-TW" sz="1600" b="0" i="1" smtClean="0">
                                        <a:solidFill>
                                          <a:srgbClr val="0000FF"/>
                                        </a:solidFill>
                                        <a:latin typeface="Cambria Math" panose="02040503050406030204" pitchFamily="18" charset="0"/>
                                      </a:rPr>
                                      <m:t> (</m:t>
                                    </m:r>
                                    <m:r>
                                      <m:rPr>
                                        <m:sty m:val="p"/>
                                      </m:rPr>
                                      <a:rPr lang="en-US" altLang="zh-TW" sz="1600" b="0" i="0" smtClean="0">
                                        <a:solidFill>
                                          <a:srgbClr val="0000FF"/>
                                        </a:solidFill>
                                        <a:latin typeface="Cambria Math" panose="02040503050406030204" pitchFamily="18" charset="0"/>
                                      </a:rPr>
                                      <m:t>property</m:t>
                                    </m:r>
                                    <m:r>
                                      <a:rPr lang="en-US" altLang="zh-TW" sz="1600" b="0" i="1" smtClean="0">
                                        <a:solidFill>
                                          <a:srgbClr val="0000FF"/>
                                        </a:solidFill>
                                        <a:latin typeface="Cambria Math" panose="02040503050406030204" pitchFamily="18" charset="0"/>
                                      </a:rPr>
                                      <m:t> 5)</m:t>
                                    </m:r>
                                  </m:e>
                                  <m:e>
                                    <m:f>
                                      <m:fPr>
                                        <m:ctrlPr>
                                          <a:rPr lang="en-US" altLang="zh-TW" sz="1600" i="1">
                                            <a:solidFill>
                                              <a:srgbClr val="0000FF"/>
                                            </a:solidFill>
                                            <a:latin typeface="Cambria Math" panose="02040503050406030204" pitchFamily="18" charset="0"/>
                                          </a:rPr>
                                        </m:ctrlPr>
                                      </m:fPr>
                                      <m:num>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𝐴</m:t>
                                            </m:r>
                                          </m:e>
                                          <m:sup>
                                            <m:r>
                                              <a:rPr lang="en-US" altLang="zh-TW" sz="1600" i="1">
                                                <a:solidFill>
                                                  <a:srgbClr val="0000FF"/>
                                                </a:solidFill>
                                                <a:latin typeface="Cambria Math" panose="02040503050406030204" pitchFamily="18" charset="0"/>
                                              </a:rPr>
                                              <m:t>𝑇</m:t>
                                            </m:r>
                                          </m:sup>
                                        </m:sSup>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𝑋𝐴</m:t>
                                        </m:r>
                                      </m:num>
                                      <m:den>
                                        <m:r>
                                          <a:rPr lang="en-US" altLang="zh-TW" sz="1600" i="1">
                                            <a:solidFill>
                                              <a:srgbClr val="0000FF"/>
                                            </a:solidFill>
                                            <a:latin typeface="Cambria Math" panose="02040503050406030204" pitchFamily="18" charset="0"/>
                                          </a:rPr>
                                          <m:t>𝜕</m:t>
                                        </m:r>
                                        <m:r>
                                          <a:rPr lang="en-US" altLang="zh-TW" sz="1600" i="1">
                                            <a:solidFill>
                                              <a:srgbClr val="0000FF"/>
                                            </a:solidFill>
                                            <a:latin typeface="Cambria Math" panose="02040503050406030204" pitchFamily="18" charset="0"/>
                                          </a:rPr>
                                          <m:t>𝐴</m:t>
                                        </m:r>
                                      </m:den>
                                    </m:f>
                                    <m:r>
                                      <a:rPr lang="en-US" altLang="zh-TW" sz="1600" i="1">
                                        <a:solidFill>
                                          <a:srgbClr val="0000FF"/>
                                        </a:solidFill>
                                        <a:latin typeface="Cambria Math" panose="02040503050406030204" pitchFamily="18" charset="0"/>
                                      </a:rPr>
                                      <m:t>=</m:t>
                                    </m:r>
                                    <m:d>
                                      <m:dPr>
                                        <m:ctrlPr>
                                          <a:rPr lang="en-US" altLang="zh-TW" sz="1600" i="1">
                                            <a:solidFill>
                                              <a:srgbClr val="0000FF"/>
                                            </a:solidFill>
                                            <a:latin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𝑋</m:t>
                                        </m:r>
                                        <m:r>
                                          <a:rPr lang="en-US" altLang="zh-TW" sz="1600" i="1">
                                            <a:solidFill>
                                              <a:srgbClr val="0000FF"/>
                                            </a:solidFill>
                                            <a:latin typeface="Cambria Math" panose="02040503050406030204" pitchFamily="18" charset="0"/>
                                          </a:rPr>
                                          <m:t>+</m:t>
                                        </m:r>
                                        <m:sSup>
                                          <m:sSupPr>
                                            <m:ctrlPr>
                                              <a:rPr lang="en-US" altLang="zh-TW" sz="1600" i="1">
                                                <a:solidFill>
                                                  <a:srgbClr val="0000FF"/>
                                                </a:solidFill>
                                                <a:latin typeface="Cambria Math" panose="02040503050406030204" pitchFamily="18" charset="0"/>
                                              </a:rPr>
                                            </m:ctrlPr>
                                          </m:sSupPr>
                                          <m:e>
                                            <m:d>
                                              <m:dPr>
                                                <m:ctrlPr>
                                                  <a:rPr lang="en-US" altLang="zh-TW" sz="1600" i="1">
                                                    <a:solidFill>
                                                      <a:srgbClr val="0000FF"/>
                                                    </a:solidFill>
                                                    <a:latin typeface="Cambria Math" panose="02040503050406030204" pitchFamily="18" charset="0"/>
                                                  </a:rPr>
                                                </m:ctrlPr>
                                              </m:dPr>
                                              <m:e>
                                                <m:sSup>
                                                  <m:sSupPr>
                                                    <m:ctrlPr>
                                                      <a:rPr lang="en-US" altLang="zh-TW" sz="1600" i="1">
                                                        <a:solidFill>
                                                          <a:srgbClr val="0000FF"/>
                                                        </a:solidFill>
                                                        <a:latin typeface="Cambria Math" panose="02040503050406030204" pitchFamily="18" charset="0"/>
                                                      </a:rPr>
                                                    </m:ctrlPr>
                                                  </m:sSupPr>
                                                  <m:e>
                                                    <m:r>
                                                      <a:rPr lang="en-US" altLang="zh-TW" sz="1600" i="1">
                                                        <a:solidFill>
                                                          <a:srgbClr val="0000FF"/>
                                                        </a:solidFill>
                                                        <a:latin typeface="Cambria Math" panose="02040503050406030204" pitchFamily="18" charset="0"/>
                                                      </a:rPr>
                                                      <m:t>𝑋</m:t>
                                                    </m:r>
                                                  </m:e>
                                                  <m:sup>
                                                    <m:r>
                                                      <a:rPr lang="en-US" altLang="zh-TW" sz="1600" i="1">
                                                        <a:solidFill>
                                                          <a:srgbClr val="0000FF"/>
                                                        </a:solidFill>
                                                        <a:latin typeface="Cambria Math" panose="02040503050406030204" pitchFamily="18" charset="0"/>
                                                      </a:rPr>
                                                      <m:t>𝑇</m:t>
                                                    </m:r>
                                                  </m:sup>
                                                </m:sSup>
                                                <m:r>
                                                  <a:rPr lang="en-US" altLang="zh-TW" sz="1600" i="1">
                                                    <a:solidFill>
                                                      <a:srgbClr val="0000FF"/>
                                                    </a:solidFill>
                                                    <a:latin typeface="Cambria Math" panose="02040503050406030204" pitchFamily="18" charset="0"/>
                                                  </a:rPr>
                                                  <m:t>𝑋</m:t>
                                                </m:r>
                                              </m:e>
                                            </m:d>
                                          </m:e>
                                          <m:sup>
                                            <m:r>
                                              <a:rPr lang="en-US" altLang="zh-TW" sz="1600" i="1">
                                                <a:solidFill>
                                                  <a:srgbClr val="0000FF"/>
                                                </a:solidFill>
                                                <a:latin typeface="Cambria Math" panose="02040503050406030204" pitchFamily="18" charset="0"/>
                                              </a:rPr>
                                              <m:t>𝑇</m:t>
                                            </m:r>
                                          </m:sup>
                                        </m:sSup>
                                      </m:e>
                                    </m:d>
                                    <m:r>
                                      <a:rPr lang="en-US" altLang="zh-TW" sz="1600" i="1">
                                        <a:solidFill>
                                          <a:srgbClr val="0000FF"/>
                                        </a:solidFill>
                                        <a:latin typeface="Cambria Math" panose="02040503050406030204" pitchFamily="18" charset="0"/>
                                      </a:rPr>
                                      <m:t>𝐴</m:t>
                                    </m:r>
                                    <m:r>
                                      <a:rPr lang="zh-TW" altLang="en-US" sz="1600" i="1" smtClean="0">
                                        <a:solidFill>
                                          <a:srgbClr val="0000FF"/>
                                        </a:solidFill>
                                        <a:latin typeface="Cambria Math" panose="02040503050406030204" pitchFamily="18" charset="0"/>
                                      </a:rPr>
                                      <m:t> </m:t>
                                    </m:r>
                                    <m:r>
                                      <a:rPr lang="en-US" altLang="zh-TW" sz="1600" i="1">
                                        <a:solidFill>
                                          <a:srgbClr val="0000FF"/>
                                        </a:solidFill>
                                        <a:latin typeface="Cambria Math" panose="02040503050406030204" pitchFamily="18" charset="0"/>
                                      </a:rPr>
                                      <m:t>(</m:t>
                                    </m:r>
                                    <m:r>
                                      <m:rPr>
                                        <m:sty m:val="p"/>
                                      </m:rPr>
                                      <a:rPr lang="en-US" altLang="zh-TW" sz="1600" b="0" i="0" smtClean="0">
                                        <a:solidFill>
                                          <a:srgbClr val="0000FF"/>
                                        </a:solidFill>
                                        <a:latin typeface="Cambria Math" panose="02040503050406030204" pitchFamily="18" charset="0"/>
                                      </a:rPr>
                                      <m:t>property</m:t>
                                    </m:r>
                                    <m:r>
                                      <a:rPr lang="en-US" altLang="zh-TW" sz="1600" b="0" i="1" smtClean="0">
                                        <a:solidFill>
                                          <a:srgbClr val="0000FF"/>
                                        </a:solidFill>
                                        <a:latin typeface="Cambria Math" panose="02040503050406030204" pitchFamily="18" charset="0"/>
                                      </a:rPr>
                                      <m:t> 1)</m:t>
                                    </m:r>
                                  </m:e>
                                </m:eqArr>
                              </m:e>
                            </m:mr>
                          </m:m>
                        </m:e>
                      </m:d>
                    </m:oMath>
                  </m:oMathPara>
                </a14:m>
                <a:endParaRPr lang="zh-TW" altLang="en-US" sz="1600" dirty="0">
                  <a:solidFill>
                    <a:srgbClr val="0000FF"/>
                  </a:solidFill>
                </a:endParaRPr>
              </a:p>
            </p:txBody>
          </p:sp>
        </mc:Choice>
        <mc:Fallback xmlns="">
          <p:sp>
            <p:nvSpPr>
              <p:cNvPr id="2" name="文字方塊 1">
                <a:extLst>
                  <a:ext uri="{FF2B5EF4-FFF2-40B4-BE49-F238E27FC236}">
                    <a16:creationId xmlns:a16="http://schemas.microsoft.com/office/drawing/2014/main" id="{D17FA639-57BB-4374-9C0C-A674CC149470}"/>
                  </a:ext>
                </a:extLst>
              </p:cNvPr>
              <p:cNvSpPr txBox="1">
                <a:spLocks noRot="1" noChangeAspect="1" noMove="1" noResize="1" noEditPoints="1" noAdjustHandles="1" noChangeArrowheads="1" noChangeShapeType="1" noTextEdit="1"/>
              </p:cNvSpPr>
              <p:nvPr/>
            </p:nvSpPr>
            <p:spPr>
              <a:xfrm>
                <a:off x="4572000" y="5229200"/>
                <a:ext cx="4120423" cy="1589859"/>
              </a:xfrm>
              <a:prstGeom prst="rect">
                <a:avLst/>
              </a:prstGeom>
              <a:blipFill>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06754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kumimoji="0" lang="en-US" altLang="zh-TW" sz="1400"/>
              <a:t>5.</a:t>
            </a:r>
            <a:fld id="{D09EA892-B299-43D1-BD8E-4253E8B841B3}" type="slidenum">
              <a:rPr kumimoji="0" lang="en-US" altLang="zh-TW" sz="1400" smtClean="0"/>
              <a:pPr eaLnBrk="1" hangingPunct="1"/>
              <a:t>86</a:t>
            </a:fld>
            <a:endParaRPr kumimoji="0" lang="en-US" altLang="zh-TW" sz="1400"/>
          </a:p>
        </p:txBody>
      </p:sp>
      <p:sp>
        <p:nvSpPr>
          <p:cNvPr id="92164" name="Rectangle 21"/>
          <p:cNvSpPr>
            <a:spLocks noChangeArrowheads="1"/>
          </p:cNvSpPr>
          <p:nvPr/>
        </p:nvSpPr>
        <p:spPr bwMode="auto">
          <a:xfrm>
            <a:off x="381000" y="785813"/>
            <a:ext cx="8548688" cy="5876925"/>
          </a:xfrm>
          <a:prstGeom prst="rect">
            <a:avLst/>
          </a:prstGeom>
          <a:noFill/>
          <a:ln w="9525">
            <a:noFill/>
            <a:miter lim="800000"/>
            <a:headEnd/>
            <a:tailEnd/>
          </a:ln>
        </p:spPr>
        <p:txBody>
          <a:bodyPr/>
          <a:lstStyle/>
          <a:p>
            <a:pPr marL="196850" indent="-196850">
              <a:lnSpc>
                <a:spcPct val="106000"/>
              </a:lnSpc>
              <a:spcBef>
                <a:spcPct val="20000"/>
              </a:spcBef>
              <a:buClr>
                <a:schemeClr val="tx1"/>
              </a:buClr>
              <a:buSzPct val="40000"/>
              <a:buFont typeface="Wingdings" pitchFamily="2" charset="2"/>
              <a:buChar char="n"/>
              <a:defRPr/>
            </a:pPr>
            <a:r>
              <a:rPr lang="en-US" altLang="zh-TW" dirty="0">
                <a:solidFill>
                  <a:schemeClr val="hlink"/>
                </a:solidFill>
                <a:ea typeface="標楷體" pitchFamily="65" charset="-120"/>
              </a:rPr>
              <a:t>In the field of management, the least squares regression is commonly used to find the linear relationship between the dependent variable (</a:t>
            </a:r>
            <a:r>
              <a:rPr lang="en-US" altLang="zh-TW" i="1" dirty="0">
                <a:solidFill>
                  <a:schemeClr val="hlink"/>
                </a:solidFill>
                <a:ea typeface="標楷體" pitchFamily="65" charset="-120"/>
              </a:rPr>
              <a:t>y</a:t>
            </a:r>
            <a:r>
              <a:rPr lang="en-US" altLang="zh-TW" dirty="0">
                <a:solidFill>
                  <a:schemeClr val="hlink"/>
                </a:solidFill>
                <a:ea typeface="標楷體" pitchFamily="65" charset="-120"/>
              </a:rPr>
              <a:t>) and explanatory variables (</a:t>
            </a:r>
            <a:r>
              <a:rPr lang="en-US" altLang="zh-TW" i="1" dirty="0">
                <a:solidFill>
                  <a:schemeClr val="hlink"/>
                </a:solidFill>
                <a:ea typeface="標楷體" pitchFamily="65" charset="-120"/>
              </a:rPr>
              <a:t>x</a:t>
            </a:r>
            <a:r>
              <a:rPr lang="en-US" altLang="zh-TW" i="1" baseline="-25000" dirty="0">
                <a:solidFill>
                  <a:schemeClr val="hlink"/>
                </a:solidFill>
                <a:ea typeface="標楷體" pitchFamily="65" charset="-120"/>
              </a:rPr>
              <a:t>i</a:t>
            </a:r>
            <a:r>
              <a:rPr lang="en-US" altLang="zh-TW" dirty="0">
                <a:solidFill>
                  <a:schemeClr val="hlink"/>
                </a:solidFill>
                <a:ea typeface="標楷體" pitchFamily="65" charset="-120"/>
              </a:rPr>
              <a:t>), for example,</a:t>
            </a:r>
          </a:p>
          <a:p>
            <a:pPr marL="525463" lvl="1" indent="-149225">
              <a:lnSpc>
                <a:spcPct val="106000"/>
              </a:lnSpc>
              <a:spcBef>
                <a:spcPts val="300"/>
              </a:spcBef>
              <a:buClr>
                <a:srgbClr val="000000"/>
              </a:buClr>
              <a:buSzPct val="55000"/>
              <a:buFont typeface="Times New Roman" pitchFamily="18" charset="0"/>
              <a:buChar char="–"/>
              <a:defRPr/>
            </a:pPr>
            <a:r>
              <a:rPr lang="en-US" altLang="zh-TW" dirty="0">
                <a:solidFill>
                  <a:srgbClr val="000000"/>
                </a:solidFill>
                <a:ea typeface="標楷體" pitchFamily="65" charset="-120"/>
              </a:rPr>
              <a:t>The relationship between the growth of the cost of purchasing material (</a:t>
            </a:r>
            <a:r>
              <a:rPr lang="en-US" altLang="zh-TW" i="1" dirty="0">
                <a:solidFill>
                  <a:srgbClr val="000000"/>
                </a:solidFill>
                <a:ea typeface="標楷體" pitchFamily="65" charset="-120"/>
              </a:rPr>
              <a:t>y</a:t>
            </a:r>
            <a:r>
              <a:rPr lang="en-US" altLang="zh-TW" dirty="0">
                <a:solidFill>
                  <a:srgbClr val="000000"/>
                </a:solidFill>
                <a:ea typeface="標楷體" pitchFamily="65" charset="-120"/>
              </a:rPr>
              <a:t>) and the growth of the oil price (</a:t>
            </a:r>
            <a:r>
              <a:rPr lang="en-US" altLang="zh-TW" i="1" dirty="0">
                <a:solidFill>
                  <a:srgbClr val="000000"/>
                </a:solidFill>
                <a:ea typeface="標楷體" pitchFamily="65" charset="-120"/>
              </a:rPr>
              <a:t>x</a:t>
            </a:r>
            <a:r>
              <a:rPr lang="en-US" altLang="zh-TW" dirty="0">
                <a:solidFill>
                  <a:srgbClr val="000000"/>
                </a:solidFill>
                <a:ea typeface="標楷體" pitchFamily="65" charset="-120"/>
              </a:rPr>
              <a:t>)</a:t>
            </a:r>
          </a:p>
          <a:p>
            <a:pPr marL="982663" lvl="2" indent="-149225">
              <a:lnSpc>
                <a:spcPct val="106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If the regression result is </a:t>
            </a:r>
            <a:r>
              <a:rPr lang="en-US" altLang="zh-TW" sz="2000" i="1" dirty="0">
                <a:solidFill>
                  <a:srgbClr val="000000"/>
                </a:solidFill>
                <a:ea typeface="標楷體" pitchFamily="65" charset="-120"/>
              </a:rPr>
              <a:t>y</a:t>
            </a:r>
            <a:r>
              <a:rPr lang="en-US" altLang="zh-TW" sz="2000" dirty="0">
                <a:solidFill>
                  <a:srgbClr val="000000"/>
                </a:solidFill>
                <a:ea typeface="標楷體" pitchFamily="65" charset="-120"/>
              </a:rPr>
              <a:t> = 0.01 + 3</a:t>
            </a:r>
            <a:r>
              <a:rPr lang="en-US" altLang="zh-TW" sz="2000" i="1" dirty="0">
                <a:solidFill>
                  <a:srgbClr val="000000"/>
                </a:solidFill>
                <a:ea typeface="標楷體" pitchFamily="65" charset="-120"/>
              </a:rPr>
              <a:t>x</a:t>
            </a:r>
            <a:r>
              <a:rPr lang="en-US" altLang="zh-TW" sz="2000" dirty="0">
                <a:solidFill>
                  <a:srgbClr val="000000"/>
                </a:solidFill>
                <a:ea typeface="標楷體" pitchFamily="65" charset="-120"/>
              </a:rPr>
              <a:t>, it means that if the oil price rises by 1%, then the firm’s cost on material on average increases by 3%</a:t>
            </a:r>
          </a:p>
          <a:p>
            <a:pPr marL="525463" lvl="1" indent="-149225">
              <a:lnSpc>
                <a:spcPct val="106000"/>
              </a:lnSpc>
              <a:spcBef>
                <a:spcPts val="300"/>
              </a:spcBef>
              <a:buClr>
                <a:srgbClr val="000000"/>
              </a:buClr>
              <a:buSzPct val="55000"/>
              <a:buFont typeface="Times New Roman" pitchFamily="18" charset="0"/>
              <a:buChar char="–"/>
              <a:defRPr/>
            </a:pPr>
            <a:r>
              <a:rPr lang="en-US" altLang="zh-TW" dirty="0">
                <a:solidFill>
                  <a:srgbClr val="000000"/>
                </a:solidFill>
                <a:ea typeface="標楷體" pitchFamily="65" charset="-120"/>
              </a:rPr>
              <a:t>The relationship between the excess returns of an individual stock </a:t>
            </a:r>
            <a:r>
              <a:rPr lang="en-US" altLang="zh-TW" i="1" dirty="0" err="1">
                <a:solidFill>
                  <a:srgbClr val="000000"/>
                </a:solidFill>
                <a:ea typeface="標楷體" pitchFamily="65" charset="-120"/>
              </a:rPr>
              <a:t>i</a:t>
            </a:r>
            <a:r>
              <a:rPr lang="en-US" altLang="zh-TW" dirty="0">
                <a:solidFill>
                  <a:srgbClr val="000000"/>
                </a:solidFill>
                <a:ea typeface="標楷體" pitchFamily="65" charset="-120"/>
              </a:rPr>
              <a:t> (</a:t>
            </a:r>
            <a:r>
              <a:rPr lang="en-US" altLang="zh-TW" i="1" dirty="0">
                <a:solidFill>
                  <a:srgbClr val="000000"/>
                </a:solidFill>
                <a:ea typeface="標楷體" pitchFamily="65" charset="-120"/>
              </a:rPr>
              <a:t>y = </a:t>
            </a:r>
            <a:r>
              <a:rPr lang="en-US" altLang="zh-TW" i="1" dirty="0" err="1">
                <a:solidFill>
                  <a:srgbClr val="000000"/>
                </a:solidFill>
                <a:ea typeface="標楷體" pitchFamily="65" charset="-120"/>
              </a:rPr>
              <a:t>r</a:t>
            </a:r>
            <a:r>
              <a:rPr lang="en-US" altLang="zh-TW" i="1" baseline="-25000" dirty="0" err="1">
                <a:solidFill>
                  <a:srgbClr val="000000"/>
                </a:solidFill>
                <a:ea typeface="標楷體" pitchFamily="65" charset="-120"/>
              </a:rPr>
              <a:t>i</a:t>
            </a:r>
            <a:r>
              <a:rPr lang="en-US" altLang="zh-TW" dirty="0">
                <a:solidFill>
                  <a:srgbClr val="000000"/>
                </a:solidFill>
                <a:ea typeface="標楷體" pitchFamily="65" charset="-120"/>
              </a:rPr>
              <a:t> </a:t>
            </a:r>
            <a:r>
              <a:rPr lang="en-US" altLang="zh-TW" dirty="0">
                <a:solidFill>
                  <a:srgbClr val="000000"/>
                </a:solidFill>
              </a:rPr>
              <a:t>–</a:t>
            </a:r>
            <a:r>
              <a:rPr lang="en-US" altLang="zh-TW" dirty="0"/>
              <a:t> </a:t>
            </a:r>
            <a:r>
              <a:rPr lang="en-US" altLang="zh-TW" i="1" dirty="0" err="1">
                <a:solidFill>
                  <a:srgbClr val="000000"/>
                </a:solidFill>
                <a:ea typeface="標楷體" pitchFamily="65" charset="-120"/>
              </a:rPr>
              <a:t>r</a:t>
            </a:r>
            <a:r>
              <a:rPr lang="en-US" altLang="zh-TW" i="1" baseline="-25000" dirty="0" err="1">
                <a:solidFill>
                  <a:srgbClr val="000000"/>
                </a:solidFill>
                <a:ea typeface="標楷體" pitchFamily="65" charset="-120"/>
              </a:rPr>
              <a:t>f</a:t>
            </a:r>
            <a:r>
              <a:rPr lang="en-US" altLang="zh-TW" dirty="0">
                <a:solidFill>
                  <a:srgbClr val="000000"/>
                </a:solidFill>
                <a:ea typeface="標楷體" pitchFamily="65" charset="-120"/>
              </a:rPr>
              <a:t>) and the excess returns of the market index (</a:t>
            </a:r>
            <a:r>
              <a:rPr lang="en-US" altLang="zh-TW" i="1" dirty="0">
                <a:solidFill>
                  <a:srgbClr val="000000"/>
                </a:solidFill>
                <a:ea typeface="標楷體" pitchFamily="65" charset="-120"/>
              </a:rPr>
              <a:t>x = </a:t>
            </a:r>
            <a:r>
              <a:rPr lang="en-US" altLang="zh-TW" i="1" dirty="0" err="1">
                <a:solidFill>
                  <a:srgbClr val="000000"/>
                </a:solidFill>
                <a:ea typeface="標楷體" pitchFamily="65" charset="-120"/>
              </a:rPr>
              <a:t>r</a:t>
            </a:r>
            <a:r>
              <a:rPr lang="en-US" altLang="zh-TW" i="1" baseline="-25000" dirty="0" err="1">
                <a:solidFill>
                  <a:srgbClr val="000000"/>
                </a:solidFill>
                <a:ea typeface="標楷體" pitchFamily="65" charset="-120"/>
              </a:rPr>
              <a:t>M</a:t>
            </a:r>
            <a:r>
              <a:rPr lang="en-US" altLang="zh-TW" dirty="0"/>
              <a:t> </a:t>
            </a:r>
            <a:r>
              <a:rPr lang="en-US" altLang="zh-TW" dirty="0">
                <a:solidFill>
                  <a:srgbClr val="000000"/>
                </a:solidFill>
              </a:rPr>
              <a:t>– </a:t>
            </a:r>
            <a:r>
              <a:rPr lang="en-US" altLang="zh-TW" i="1" dirty="0" err="1">
                <a:solidFill>
                  <a:srgbClr val="000000"/>
                </a:solidFill>
                <a:ea typeface="標楷體" pitchFamily="65" charset="-120"/>
              </a:rPr>
              <a:t>r</a:t>
            </a:r>
            <a:r>
              <a:rPr lang="en-US" altLang="zh-TW" i="1" baseline="-25000" dirty="0" err="1">
                <a:solidFill>
                  <a:srgbClr val="000000"/>
                </a:solidFill>
                <a:ea typeface="標楷體" pitchFamily="65" charset="-120"/>
              </a:rPr>
              <a:t>f</a:t>
            </a:r>
            <a:r>
              <a:rPr lang="en-US" altLang="zh-TW" dirty="0">
                <a:solidFill>
                  <a:srgbClr val="000000"/>
                </a:solidFill>
                <a:ea typeface="標楷體" pitchFamily="65" charset="-120"/>
              </a:rPr>
              <a:t>) (single-factor model or CAPM)</a:t>
            </a:r>
          </a:p>
          <a:p>
            <a:pPr marL="982663" lvl="2" indent="-149225">
              <a:lnSpc>
                <a:spcPct val="106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If the regression result is </a:t>
            </a:r>
            <a:r>
              <a:rPr lang="en-US" altLang="zh-TW" sz="2000" i="1" dirty="0">
                <a:solidFill>
                  <a:srgbClr val="000000"/>
                </a:solidFill>
                <a:ea typeface="標楷體" pitchFamily="65" charset="-120"/>
              </a:rPr>
              <a:t>y</a:t>
            </a:r>
            <a:r>
              <a:rPr lang="en-US" altLang="zh-TW" sz="2000" dirty="0">
                <a:solidFill>
                  <a:srgbClr val="000000"/>
                </a:solidFill>
                <a:ea typeface="標楷體" pitchFamily="65" charset="-120"/>
              </a:rPr>
              <a:t> = 0.05 + 1.2</a:t>
            </a:r>
            <a:r>
              <a:rPr lang="en-US" altLang="zh-TW" sz="2000" i="1" dirty="0">
                <a:solidFill>
                  <a:srgbClr val="000000"/>
                </a:solidFill>
                <a:ea typeface="標楷體" pitchFamily="65" charset="-120"/>
              </a:rPr>
              <a:t>x</a:t>
            </a:r>
            <a:r>
              <a:rPr lang="en-US" altLang="zh-TW" sz="2000" dirty="0">
                <a:solidFill>
                  <a:srgbClr val="000000"/>
                </a:solidFill>
                <a:ea typeface="標楷體" pitchFamily="65" charset="-120"/>
              </a:rPr>
              <a:t>, it means that if the market excess return rises by 1%, then the excess return of the individual stock on average increases by 1.2%</a:t>
            </a:r>
          </a:p>
          <a:p>
            <a:pPr marL="982663" lvl="2" indent="-149225">
              <a:lnSpc>
                <a:spcPct val="106000"/>
              </a:lnSpc>
              <a:spcBef>
                <a:spcPts val="300"/>
              </a:spcBef>
              <a:buClr>
                <a:srgbClr val="000000"/>
              </a:buClr>
              <a:buSzPct val="55000"/>
              <a:buFont typeface="Times New Roman" pitchFamily="18" charset="0"/>
              <a:buChar char="–"/>
              <a:defRPr/>
            </a:pPr>
            <a:endParaRPr lang="en-US" altLang="zh-TW" sz="2200" dirty="0">
              <a:solidFill>
                <a:srgbClr val="000000"/>
              </a:solidFill>
              <a:ea typeface="標楷體" pitchFamily="65" charset="-120"/>
            </a:endParaRPr>
          </a:p>
          <a:p>
            <a:pPr marL="982663" lvl="2" indent="-149225">
              <a:lnSpc>
                <a:spcPct val="106000"/>
              </a:lnSpc>
              <a:spcBef>
                <a:spcPts val="300"/>
              </a:spcBef>
              <a:buClr>
                <a:srgbClr val="000000"/>
              </a:buClr>
              <a:buSzPct val="55000"/>
              <a:buFont typeface="Times New Roman" pitchFamily="18" charset="0"/>
              <a:buChar char="–"/>
              <a:defRPr/>
            </a:pPr>
            <a:endParaRPr lang="en-US" altLang="zh-TW" sz="2000" dirty="0">
              <a:solidFill>
                <a:srgbClr val="000000"/>
              </a:solidFill>
              <a:ea typeface="標楷體" pitchFamily="65" charset="-120"/>
            </a:endParaRPr>
          </a:p>
          <a:p>
            <a:pPr marL="982663" lvl="2" indent="-149225">
              <a:lnSpc>
                <a:spcPct val="106000"/>
              </a:lnSpc>
              <a:spcBef>
                <a:spcPts val="300"/>
              </a:spcBef>
              <a:buClr>
                <a:srgbClr val="000000"/>
              </a:buClr>
              <a:buSzPct val="55000"/>
              <a:buFont typeface="Times New Roman" pitchFamily="18" charset="0"/>
              <a:buChar char="–"/>
              <a:defRPr/>
            </a:pPr>
            <a:r>
              <a:rPr lang="en-US" altLang="zh-TW" sz="2000" dirty="0">
                <a:solidFill>
                  <a:srgbClr val="000000"/>
                </a:solidFill>
                <a:ea typeface="標楷體" pitchFamily="65" charset="-120"/>
              </a:rPr>
              <a:t>The coefficient for </a:t>
            </a:r>
            <a:r>
              <a:rPr lang="en-US" altLang="zh-TW" sz="2000" i="1" dirty="0">
                <a:solidFill>
                  <a:srgbClr val="000000"/>
                </a:solidFill>
                <a:ea typeface="標楷體" pitchFamily="65" charset="-120"/>
              </a:rPr>
              <a:t>x</a:t>
            </a:r>
            <a:r>
              <a:rPr lang="en-US" altLang="zh-TW" sz="2000" dirty="0">
                <a:solidFill>
                  <a:srgbClr val="000000"/>
                </a:solidFill>
                <a:ea typeface="標楷體" pitchFamily="65" charset="-120"/>
              </a:rPr>
              <a:t>, which is 1.2 here, is called beta</a:t>
            </a:r>
          </a:p>
          <a:p>
            <a:pPr marL="982663" lvl="2" indent="-149225">
              <a:lnSpc>
                <a:spcPct val="106000"/>
              </a:lnSpc>
              <a:spcBef>
                <a:spcPts val="300"/>
              </a:spcBef>
              <a:buClr>
                <a:srgbClr val="000000"/>
              </a:buClr>
              <a:buSzPct val="55000"/>
              <a:buFont typeface="Times New Roman" pitchFamily="18" charset="0"/>
              <a:buChar char="–"/>
              <a:defRPr/>
            </a:pPr>
            <a:endParaRPr lang="en-US" altLang="zh-TW" dirty="0">
              <a:solidFill>
                <a:srgbClr val="000000"/>
              </a:solidFill>
              <a:ea typeface="標楷體" pitchFamily="65" charset="-120"/>
            </a:endParaRPr>
          </a:p>
          <a:p>
            <a:pPr marL="525463" lvl="1" indent="-149225">
              <a:lnSpc>
                <a:spcPct val="106000"/>
              </a:lnSpc>
              <a:spcBef>
                <a:spcPts val="300"/>
              </a:spcBef>
              <a:buClr>
                <a:srgbClr val="000000"/>
              </a:buClr>
              <a:buSzPct val="55000"/>
              <a:buFont typeface="Times New Roman" pitchFamily="18" charset="0"/>
              <a:buChar char="–"/>
              <a:defRPr/>
            </a:pPr>
            <a:endParaRPr lang="en-US" altLang="zh-TW" dirty="0">
              <a:solidFill>
                <a:srgbClr val="000000"/>
              </a:solidFill>
              <a:ea typeface="標楷體" pitchFamily="65" charset="-120"/>
            </a:endParaRPr>
          </a:p>
          <a:p>
            <a:pPr marL="525463" lvl="1" indent="-149225">
              <a:lnSpc>
                <a:spcPct val="106000"/>
              </a:lnSpc>
              <a:spcBef>
                <a:spcPts val="300"/>
              </a:spcBef>
              <a:buClr>
                <a:srgbClr val="000000"/>
              </a:buClr>
              <a:buSzPct val="55000"/>
              <a:buFont typeface="Times New Roman" pitchFamily="18" charset="0"/>
              <a:buChar char="–"/>
              <a:defRPr/>
            </a:pPr>
            <a:endParaRPr lang="en-US" altLang="zh-TW" dirty="0">
              <a:solidFill>
                <a:srgbClr val="000000"/>
              </a:solidFill>
              <a:ea typeface="標楷體" pitchFamily="65" charset="-120"/>
            </a:endParaRPr>
          </a:p>
          <a:p>
            <a:pPr marL="654050" lvl="1" indent="-196850">
              <a:lnSpc>
                <a:spcPct val="106000"/>
              </a:lnSpc>
              <a:spcBef>
                <a:spcPct val="20000"/>
              </a:spcBef>
              <a:buClr>
                <a:schemeClr val="tx1"/>
              </a:buClr>
              <a:buSzPct val="40000"/>
              <a:buFont typeface="Wingdings" pitchFamily="2" charset="2"/>
              <a:buChar char="n"/>
              <a:defRPr/>
            </a:pPr>
            <a:endParaRPr lang="en-US" altLang="zh-TW" dirty="0">
              <a:solidFill>
                <a:schemeClr val="hlink"/>
              </a:solidFill>
              <a:ea typeface="標楷體" pitchFamily="65" charset="-120"/>
            </a:endParaRPr>
          </a:p>
        </p:txBody>
      </p:sp>
      <p:graphicFrame>
        <p:nvGraphicFramePr>
          <p:cNvPr id="5" name="表格 4"/>
          <p:cNvGraphicFramePr>
            <a:graphicFrameLocks noGrp="1"/>
          </p:cNvGraphicFramePr>
          <p:nvPr/>
        </p:nvGraphicFramePr>
        <p:xfrm>
          <a:off x="1428750" y="5759450"/>
          <a:ext cx="6643689" cy="741364"/>
        </p:xfrm>
        <a:graphic>
          <a:graphicData uri="http://schemas.openxmlformats.org/drawingml/2006/table">
            <a:tbl>
              <a:tblPr firstRow="1" bandRow="1">
                <a:tableStyleId>{D7AC3CCA-C797-4891-BE02-D94E43425B78}</a:tableStyleId>
              </a:tblPr>
              <a:tblGrid>
                <a:gridCol w="4357688">
                  <a:extLst>
                    <a:ext uri="{9D8B030D-6E8A-4147-A177-3AD203B41FA5}">
                      <a16:colId xmlns:a16="http://schemas.microsoft.com/office/drawing/2014/main" val="20000"/>
                    </a:ext>
                  </a:extLst>
                </a:gridCol>
                <a:gridCol w="785813">
                  <a:extLst>
                    <a:ext uri="{9D8B030D-6E8A-4147-A177-3AD203B41FA5}">
                      <a16:colId xmlns:a16="http://schemas.microsoft.com/office/drawing/2014/main" val="20001"/>
                    </a:ext>
                  </a:extLst>
                </a:gridCol>
                <a:gridCol w="714375">
                  <a:extLst>
                    <a:ext uri="{9D8B030D-6E8A-4147-A177-3AD203B41FA5}">
                      <a16:colId xmlns:a16="http://schemas.microsoft.com/office/drawing/2014/main" val="20002"/>
                    </a:ext>
                  </a:extLst>
                </a:gridCol>
                <a:gridCol w="785813">
                  <a:extLst>
                    <a:ext uri="{9D8B030D-6E8A-4147-A177-3AD203B41FA5}">
                      <a16:colId xmlns:a16="http://schemas.microsoft.com/office/drawing/2014/main" val="20003"/>
                    </a:ext>
                  </a:extLst>
                </a:gridCol>
              </a:tblGrid>
              <a:tr h="370682">
                <a:tc>
                  <a:txBody>
                    <a:bodyPr/>
                    <a:lstStyle/>
                    <a:p>
                      <a:r>
                        <a:rPr lang="en-US" altLang="zh-TW" sz="1800" b="0" dirty="0"/>
                        <a:t>Expected market</a:t>
                      </a:r>
                      <a:r>
                        <a:rPr lang="en-US" altLang="zh-TW" sz="1800" b="0" baseline="0" dirty="0"/>
                        <a:t> excess return next year</a:t>
                      </a:r>
                      <a:endParaRPr lang="zh-TW" altLang="en-US" sz="1800" b="0" dirty="0"/>
                    </a:p>
                  </a:txBody>
                  <a:tcPr marL="91439" marR="91439" marT="45700" marB="45700"/>
                </a:tc>
                <a:tc>
                  <a:txBody>
                    <a:bodyPr/>
                    <a:lstStyle/>
                    <a:p>
                      <a:r>
                        <a:rPr lang="en-US" altLang="zh-TW" sz="1800" b="0" dirty="0"/>
                        <a:t>9%</a:t>
                      </a:r>
                      <a:endParaRPr lang="zh-TW" altLang="en-US" sz="1800" b="0" dirty="0"/>
                    </a:p>
                  </a:txBody>
                  <a:tcPr marL="91439" marR="91439" marT="45700" marB="45700"/>
                </a:tc>
                <a:tc>
                  <a:txBody>
                    <a:bodyPr/>
                    <a:lstStyle/>
                    <a:p>
                      <a:r>
                        <a:rPr lang="en-US" altLang="zh-TW" sz="1800" b="0" dirty="0"/>
                        <a:t>10%</a:t>
                      </a:r>
                      <a:endParaRPr lang="zh-TW" altLang="en-US" sz="1800" b="0" dirty="0"/>
                    </a:p>
                  </a:txBody>
                  <a:tcPr marL="91439" marR="91439" marT="45700" marB="45700"/>
                </a:tc>
                <a:tc>
                  <a:txBody>
                    <a:bodyPr/>
                    <a:lstStyle/>
                    <a:p>
                      <a:r>
                        <a:rPr lang="en-US" altLang="zh-TW" sz="1800" b="0" dirty="0"/>
                        <a:t>11%</a:t>
                      </a:r>
                      <a:endParaRPr lang="zh-TW" altLang="en-US" sz="1800" b="0" dirty="0"/>
                    </a:p>
                  </a:txBody>
                  <a:tcPr marL="91439" marR="91439" marT="45700" marB="45700"/>
                </a:tc>
                <a:extLst>
                  <a:ext uri="{0D108BD9-81ED-4DB2-BD59-A6C34878D82A}">
                    <a16:rowId xmlns:a16="http://schemas.microsoft.com/office/drawing/2014/main" val="10000"/>
                  </a:ext>
                </a:extLst>
              </a:tr>
              <a:tr h="370682">
                <a:tc>
                  <a:txBody>
                    <a:bodyPr/>
                    <a:lstStyle/>
                    <a:p>
                      <a:r>
                        <a:rPr lang="en-US" altLang="zh-TW" sz="1800" b="0" dirty="0"/>
                        <a:t>Expected individual</a:t>
                      </a:r>
                      <a:r>
                        <a:rPr lang="en-US" altLang="zh-TW" sz="1800" b="0" baseline="0" dirty="0"/>
                        <a:t> excess return next year</a:t>
                      </a:r>
                      <a:endParaRPr lang="zh-TW" altLang="en-US" sz="1800" b="0" dirty="0"/>
                    </a:p>
                  </a:txBody>
                  <a:tcPr marL="91439" marR="91439" marT="45700" marB="45700"/>
                </a:tc>
                <a:tc>
                  <a:txBody>
                    <a:bodyPr/>
                    <a:lstStyle/>
                    <a:p>
                      <a:r>
                        <a:rPr lang="en-US" altLang="zh-TW" sz="1800" b="0" dirty="0"/>
                        <a:t>15.8%</a:t>
                      </a:r>
                      <a:endParaRPr lang="zh-TW" altLang="en-US" sz="1800" b="0" dirty="0"/>
                    </a:p>
                  </a:txBody>
                  <a:tcPr marL="91439" marR="91439" marT="45700" marB="45700"/>
                </a:tc>
                <a:tc>
                  <a:txBody>
                    <a:bodyPr/>
                    <a:lstStyle/>
                    <a:p>
                      <a:r>
                        <a:rPr lang="en-US" altLang="zh-TW" sz="1800" b="0" dirty="0"/>
                        <a:t>17%</a:t>
                      </a:r>
                      <a:endParaRPr lang="zh-TW" altLang="en-US" sz="1800" b="0" dirty="0"/>
                    </a:p>
                  </a:txBody>
                  <a:tcPr marL="91439" marR="91439" marT="45700" marB="45700"/>
                </a:tc>
                <a:tc>
                  <a:txBody>
                    <a:bodyPr/>
                    <a:lstStyle/>
                    <a:p>
                      <a:r>
                        <a:rPr lang="en-US" altLang="zh-TW" sz="1800" b="0" dirty="0"/>
                        <a:t>18.2%</a:t>
                      </a:r>
                      <a:endParaRPr lang="zh-TW" altLang="en-US" sz="1800" b="0" dirty="0"/>
                    </a:p>
                  </a:txBody>
                  <a:tcPr marL="91439" marR="91439" marT="45700" marB="45700"/>
                </a:tc>
                <a:extLst>
                  <a:ext uri="{0D108BD9-81ED-4DB2-BD59-A6C34878D82A}">
                    <a16:rowId xmlns:a16="http://schemas.microsoft.com/office/drawing/2014/main" val="10001"/>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kumimoji="0" lang="en-US" altLang="zh-TW" sz="1400" dirty="0"/>
              <a:t>2.</a:t>
            </a:r>
            <a:fld id="{0E34C985-447F-403B-81F1-26182C2E47D0}" type="slidenum">
              <a:rPr kumimoji="0" lang="en-US" altLang="zh-TW" sz="1400" smtClean="0"/>
              <a:pPr eaLnBrk="1" hangingPunct="1"/>
              <a:t>87</a:t>
            </a:fld>
            <a:endParaRPr kumimoji="0" lang="en-US" altLang="zh-TW" sz="1400" dirty="0"/>
          </a:p>
        </p:txBody>
      </p:sp>
      <p:sp>
        <p:nvSpPr>
          <p:cNvPr id="92164" name="Rectangle 21"/>
          <p:cNvSpPr>
            <a:spLocks noChangeArrowheads="1"/>
          </p:cNvSpPr>
          <p:nvPr/>
        </p:nvSpPr>
        <p:spPr bwMode="auto">
          <a:xfrm>
            <a:off x="179512" y="813197"/>
            <a:ext cx="8856984" cy="6072187"/>
          </a:xfrm>
          <a:prstGeom prst="rect">
            <a:avLst/>
          </a:prstGeom>
          <a:noFill/>
          <a:ln w="9525">
            <a:noFill/>
            <a:miter lim="800000"/>
            <a:headEnd/>
            <a:tailEnd/>
          </a:ln>
        </p:spPr>
        <p:txBody>
          <a:bodyPr/>
          <a:lstStyle/>
          <a:p>
            <a:pPr marL="196850" indent="-196850">
              <a:spcBef>
                <a:spcPts val="600"/>
              </a:spcBef>
              <a:buClr>
                <a:schemeClr val="tx1"/>
              </a:buClr>
              <a:buSzPct val="40000"/>
              <a:buFont typeface="Wingdings" pitchFamily="2" charset="2"/>
              <a:buChar char="n"/>
              <a:defRPr/>
            </a:pPr>
            <a:r>
              <a:rPr lang="en-US" altLang="zh-TW" dirty="0">
                <a:solidFill>
                  <a:srgbClr val="FF0000"/>
                </a:solidFill>
                <a:ea typeface="標楷體" pitchFamily="65" charset="-120"/>
              </a:rPr>
              <a:t>HW 3: Find betas for three component stocks in S&amp;P 500</a:t>
            </a:r>
          </a:p>
          <a:p>
            <a:pPr marL="452438" lvl="1" indent="-269875">
              <a:spcBef>
                <a:spcPts val="600"/>
              </a:spcBef>
              <a:buClr>
                <a:srgbClr val="000000"/>
              </a:buClr>
              <a:buSzPct val="40000"/>
              <a:buFont typeface="Wingdings" panose="05000000000000000000" pitchFamily="2" charset="2"/>
              <a:buChar char="u"/>
              <a:tabLst>
                <a:tab pos="354013" algn="l"/>
              </a:tabLst>
              <a:defRPr/>
            </a:pPr>
            <a:r>
              <a:rPr lang="en-US" altLang="zh-TW" dirty="0">
                <a:solidFill>
                  <a:srgbClr val="000000"/>
                </a:solidFill>
                <a:ea typeface="標楷體" pitchFamily="65" charset="-120"/>
              </a:rPr>
              <a:t>(10%) Solve the least squares regression problem as follows</a:t>
            </a:r>
          </a:p>
          <a:p>
            <a:pPr marL="376238" lvl="1">
              <a:spcBef>
                <a:spcPts val="600"/>
              </a:spcBef>
              <a:buClr>
                <a:srgbClr val="000000"/>
              </a:buClr>
              <a:buSzPct val="55000"/>
              <a:buNone/>
              <a:defRPr/>
            </a:pPr>
            <a:r>
              <a:rPr lang="en-US" altLang="zh-TW" dirty="0">
                <a:solidFill>
                  <a:schemeClr val="tx1"/>
                </a:solidFill>
                <a:ea typeface="標楷體" pitchFamily="65" charset="-120"/>
              </a:rPr>
              <a:t>	                        </a:t>
            </a:r>
            <a:r>
              <a:rPr lang="en-US" altLang="zh-TW" i="1" dirty="0">
                <a:solidFill>
                  <a:schemeClr val="tx1"/>
                </a:solidFill>
                <a:ea typeface="標楷體" pitchFamily="65" charset="-120"/>
              </a:rPr>
              <a:t> </a:t>
            </a:r>
            <a:r>
              <a:rPr lang="en-US" altLang="zh-TW" i="1" dirty="0" err="1">
                <a:solidFill>
                  <a:schemeClr val="tx1"/>
                </a:solidFill>
                <a:ea typeface="標楷體" pitchFamily="65" charset="-120"/>
              </a:rPr>
              <a:t>r</a:t>
            </a:r>
            <a:r>
              <a:rPr lang="en-US" altLang="zh-TW" i="1" baseline="-25000" dirty="0" err="1">
                <a:solidFill>
                  <a:schemeClr val="tx1"/>
                </a:solidFill>
                <a:ea typeface="標楷體" pitchFamily="65" charset="-120"/>
              </a:rPr>
              <a:t>i,t</a:t>
            </a:r>
            <a:r>
              <a:rPr lang="en-US" altLang="zh-TW" dirty="0">
                <a:solidFill>
                  <a:schemeClr val="tx1"/>
                </a:solidFill>
                <a:ea typeface="標楷體" pitchFamily="65" charset="-120"/>
              </a:rPr>
              <a:t> </a:t>
            </a:r>
            <a:r>
              <a:rPr lang="en-US" altLang="zh-TW" dirty="0">
                <a:solidFill>
                  <a:schemeClr val="tx1"/>
                </a:solidFill>
              </a:rPr>
              <a:t>– </a:t>
            </a:r>
            <a:r>
              <a:rPr lang="en-US" altLang="zh-TW" i="1" dirty="0" err="1">
                <a:solidFill>
                  <a:schemeClr val="tx1"/>
                </a:solidFill>
                <a:ea typeface="標楷體" pitchFamily="65" charset="-120"/>
              </a:rPr>
              <a:t>r</a:t>
            </a:r>
            <a:r>
              <a:rPr lang="en-US" altLang="zh-TW" i="1" baseline="-25000" dirty="0" err="1">
                <a:solidFill>
                  <a:schemeClr val="tx1"/>
                </a:solidFill>
                <a:ea typeface="標楷體" pitchFamily="65" charset="-120"/>
              </a:rPr>
              <a:t>f,t</a:t>
            </a:r>
            <a:r>
              <a:rPr lang="en-US" altLang="zh-TW" i="1" baseline="-25000" dirty="0">
                <a:solidFill>
                  <a:schemeClr val="tx1"/>
                </a:solidFill>
                <a:ea typeface="標楷體" pitchFamily="65" charset="-120"/>
              </a:rPr>
              <a:t>  </a:t>
            </a:r>
            <a:r>
              <a:rPr lang="en-US" altLang="zh-TW" dirty="0">
                <a:solidFill>
                  <a:schemeClr val="tx1"/>
                </a:solidFill>
                <a:ea typeface="標楷體" pitchFamily="65" charset="-120"/>
              </a:rPr>
              <a:t>= </a:t>
            </a:r>
            <a:r>
              <a:rPr lang="el-GR" altLang="zh-TW" i="1" dirty="0">
                <a:solidFill>
                  <a:schemeClr val="tx1"/>
                </a:solidFill>
                <a:ea typeface="標楷體" pitchFamily="65" charset="-120"/>
              </a:rPr>
              <a:t>α</a:t>
            </a:r>
            <a:r>
              <a:rPr lang="en-US" altLang="zh-TW" i="1" baseline="-25000" dirty="0" err="1">
                <a:solidFill>
                  <a:schemeClr val="tx1"/>
                </a:solidFill>
                <a:ea typeface="標楷體" pitchFamily="65" charset="-120"/>
              </a:rPr>
              <a:t>i</a:t>
            </a:r>
            <a:r>
              <a:rPr lang="en-US" altLang="zh-TW" dirty="0">
                <a:solidFill>
                  <a:schemeClr val="tx1"/>
                </a:solidFill>
                <a:ea typeface="標楷體" pitchFamily="65" charset="-120"/>
              </a:rPr>
              <a:t> + </a:t>
            </a:r>
            <a:r>
              <a:rPr lang="el-GR" altLang="zh-TW" i="1" dirty="0">
                <a:solidFill>
                  <a:schemeClr val="tx1"/>
                </a:solidFill>
                <a:ea typeface="標楷體" pitchFamily="65" charset="-120"/>
              </a:rPr>
              <a:t>β</a:t>
            </a:r>
            <a:r>
              <a:rPr lang="en-US" altLang="zh-TW" i="1" baseline="-25000" dirty="0" err="1">
                <a:solidFill>
                  <a:schemeClr val="tx1"/>
                </a:solidFill>
                <a:ea typeface="標楷體" pitchFamily="65" charset="-120"/>
              </a:rPr>
              <a:t>i</a:t>
            </a:r>
            <a:r>
              <a:rPr lang="en-US" altLang="zh-TW" dirty="0">
                <a:solidFill>
                  <a:schemeClr val="tx1"/>
                </a:solidFill>
                <a:ea typeface="標楷體" pitchFamily="65" charset="-120"/>
              </a:rPr>
              <a:t>(</a:t>
            </a:r>
            <a:r>
              <a:rPr lang="en-US" altLang="zh-TW" i="1" dirty="0" err="1">
                <a:solidFill>
                  <a:schemeClr val="tx1"/>
                </a:solidFill>
                <a:ea typeface="標楷體" pitchFamily="65" charset="-120"/>
              </a:rPr>
              <a:t>r</a:t>
            </a:r>
            <a:r>
              <a:rPr lang="en-US" altLang="zh-TW" i="1" baseline="-25000" dirty="0" err="1">
                <a:solidFill>
                  <a:schemeClr val="tx1"/>
                </a:solidFill>
                <a:ea typeface="標楷體" pitchFamily="65" charset="-120"/>
              </a:rPr>
              <a:t>M,t</a:t>
            </a:r>
            <a:r>
              <a:rPr lang="en-US" altLang="zh-TW" dirty="0">
                <a:solidFill>
                  <a:schemeClr val="tx1"/>
                </a:solidFill>
              </a:rPr>
              <a:t> – </a:t>
            </a:r>
            <a:r>
              <a:rPr lang="en-US" altLang="zh-TW" i="1" dirty="0" err="1">
                <a:solidFill>
                  <a:schemeClr val="tx1"/>
                </a:solidFill>
                <a:ea typeface="標楷體" pitchFamily="65" charset="-120"/>
              </a:rPr>
              <a:t>r</a:t>
            </a:r>
            <a:r>
              <a:rPr lang="en-US" altLang="zh-TW" i="1" baseline="-25000" dirty="0" err="1">
                <a:solidFill>
                  <a:schemeClr val="tx1"/>
                </a:solidFill>
                <a:ea typeface="標楷體" pitchFamily="65" charset="-120"/>
              </a:rPr>
              <a:t>f,t</a:t>
            </a:r>
            <a:r>
              <a:rPr lang="en-US" altLang="zh-TW" dirty="0">
                <a:solidFill>
                  <a:schemeClr val="tx1"/>
                </a:solidFill>
                <a:ea typeface="標楷體" pitchFamily="65" charset="-120"/>
              </a:rPr>
              <a:t>) + </a:t>
            </a:r>
            <a:r>
              <a:rPr lang="en-US" altLang="zh-TW" i="1" dirty="0">
                <a:solidFill>
                  <a:schemeClr val="tx1"/>
                </a:solidFill>
                <a:ea typeface="標楷體" pitchFamily="65" charset="-120"/>
              </a:rPr>
              <a:t>e</a:t>
            </a:r>
            <a:r>
              <a:rPr lang="en-US" altLang="zh-TW" i="1" baseline="-25000" dirty="0">
                <a:solidFill>
                  <a:schemeClr val="tx1"/>
                </a:solidFill>
                <a:ea typeface="標楷體" pitchFamily="65" charset="-120"/>
              </a:rPr>
              <a:t>t</a:t>
            </a:r>
            <a:endParaRPr lang="en-US" altLang="zh-TW" i="1" dirty="0">
              <a:solidFill>
                <a:schemeClr val="tx1"/>
              </a:solidFill>
              <a:ea typeface="標楷體" pitchFamily="65" charset="-120"/>
            </a:endParaRPr>
          </a:p>
          <a:p>
            <a:pPr marL="722313" lvl="2" indent="-230188">
              <a:spcBef>
                <a:spcPts val="600"/>
              </a:spcBef>
              <a:buClr>
                <a:srgbClr val="000000"/>
              </a:buClr>
              <a:buSzPct val="55000"/>
              <a:buFont typeface="Times New Roman" pitchFamily="18" charset="0"/>
              <a:buChar char="–"/>
              <a:defRPr/>
            </a:pP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i,t</a:t>
            </a:r>
            <a:r>
              <a:rPr lang="en-US" altLang="zh-TW" sz="2200" dirty="0">
                <a:solidFill>
                  <a:srgbClr val="000000"/>
                </a:solidFill>
                <a:ea typeface="標楷體" pitchFamily="65" charset="-120"/>
              </a:rPr>
              <a:t> and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M,t</a:t>
            </a:r>
            <a:r>
              <a:rPr lang="en-US" altLang="zh-TW" sz="2200" dirty="0">
                <a:solidFill>
                  <a:srgbClr val="000000"/>
                </a:solidFill>
                <a:ea typeface="標楷體" pitchFamily="65" charset="-120"/>
              </a:rPr>
              <a:t> are </a:t>
            </a:r>
            <a:r>
              <a:rPr lang="en-US" altLang="zh-TW" sz="2200" dirty="0">
                <a:solidFill>
                  <a:srgbClr val="FF0000"/>
                </a:solidFill>
                <a:ea typeface="標楷體" pitchFamily="65" charset="-120"/>
              </a:rPr>
              <a:t>total returns</a:t>
            </a:r>
            <a:r>
              <a:rPr lang="en-US" altLang="zh-TW" sz="2200" dirty="0">
                <a:solidFill>
                  <a:srgbClr val="000000"/>
                </a:solidFill>
                <a:ea typeface="標楷體" pitchFamily="65" charset="-120"/>
              </a:rPr>
              <a:t> of the asset </a:t>
            </a:r>
            <a:r>
              <a:rPr lang="en-US" altLang="zh-TW" sz="2200" i="1" dirty="0" err="1">
                <a:solidFill>
                  <a:srgbClr val="000000"/>
                </a:solidFill>
                <a:ea typeface="標楷體" pitchFamily="65" charset="-120"/>
              </a:rPr>
              <a:t>i</a:t>
            </a:r>
            <a:r>
              <a:rPr lang="en-US" altLang="zh-TW" sz="2200" dirty="0">
                <a:solidFill>
                  <a:srgbClr val="000000"/>
                </a:solidFill>
                <a:ea typeface="標楷體" pitchFamily="65" charset="-120"/>
              </a:rPr>
              <a:t> and the market index on each trading day </a:t>
            </a:r>
            <a:r>
              <a:rPr lang="en-US" altLang="zh-TW" sz="2200" i="1" dirty="0">
                <a:solidFill>
                  <a:srgbClr val="000000"/>
                </a:solidFill>
                <a:ea typeface="標楷體" pitchFamily="65" charset="-120"/>
              </a:rPr>
              <a:t>t</a:t>
            </a:r>
            <a:r>
              <a:rPr lang="en-US" altLang="zh-TW" sz="2200" dirty="0">
                <a:solidFill>
                  <a:srgbClr val="000000"/>
                </a:solidFill>
                <a:ea typeface="標楷體" pitchFamily="65" charset="-120"/>
              </a:rPr>
              <a:t>, which include both capital gains and dividend income</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Adjusted closing prices of S&amp;P 500 components can be downloaded from the </a:t>
            </a:r>
            <a:r>
              <a:rPr lang="en-US" altLang="zh-TW" sz="2000" dirty="0">
                <a:solidFill>
                  <a:srgbClr val="FF0000"/>
                </a:solidFill>
                <a:ea typeface="標楷體" pitchFamily="65" charset="-120"/>
              </a:rPr>
              <a:t>finance page of U.S. Yahoo </a:t>
            </a:r>
            <a:r>
              <a:rPr lang="en-US" altLang="zh-TW" sz="2000" dirty="0">
                <a:solidFill>
                  <a:srgbClr val="000000"/>
                </a:solidFill>
                <a:ea typeface="標楷體" pitchFamily="65" charset="-120"/>
              </a:rPr>
              <a:t>(Use adjusted closing prices (rather than closing prices) to compute the adjusted (or said total) return)</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S&amp;P 500 total return index (with the tick symbol ^SP500TR rather than ^GSPC) can be downloaded from the </a:t>
            </a:r>
            <a:r>
              <a:rPr lang="en-US" altLang="zh-TW" sz="2000" dirty="0">
                <a:solidFill>
                  <a:srgbClr val="FF0000"/>
                </a:solidFill>
                <a:ea typeface="標楷體" pitchFamily="65" charset="-120"/>
              </a:rPr>
              <a:t>finance page of U.S. Yahoo</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Convert daily returns,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i,t</a:t>
            </a:r>
            <a:r>
              <a:rPr lang="en-US" altLang="zh-TW" sz="2000" dirty="0">
                <a:solidFill>
                  <a:srgbClr val="000000"/>
                </a:solidFill>
                <a:ea typeface="標楷體" pitchFamily="65" charset="-120"/>
              </a:rPr>
              <a:t> and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M,t</a:t>
            </a:r>
            <a:r>
              <a:rPr lang="en-US" altLang="zh-TW" sz="2000" dirty="0">
                <a:solidFill>
                  <a:srgbClr val="000000"/>
                </a:solidFill>
                <a:ea typeface="標楷體" pitchFamily="65" charset="-120"/>
              </a:rPr>
              <a:t>, into annualized returns, i.e., </a:t>
            </a:r>
            <a:r>
              <a:rPr lang="en-US" altLang="zh-TW" sz="2000" i="1" dirty="0" err="1">
                <a:solidFill>
                  <a:srgbClr val="FF0000"/>
                </a:solidFill>
                <a:ea typeface="標楷體" pitchFamily="65" charset="-120"/>
              </a:rPr>
              <a:t>r</a:t>
            </a:r>
            <a:r>
              <a:rPr lang="en-US" altLang="zh-TW" sz="2000" i="1" baseline="-25000" dirty="0" err="1">
                <a:solidFill>
                  <a:srgbClr val="FF0000"/>
                </a:solidFill>
                <a:ea typeface="標楷體" pitchFamily="65" charset="-120"/>
              </a:rPr>
              <a:t>i,t</a:t>
            </a:r>
            <a:r>
              <a:rPr lang="en-US" altLang="zh-TW" sz="2000" i="1" baseline="-25000" dirty="0">
                <a:solidFill>
                  <a:srgbClr val="FF0000"/>
                </a:solidFill>
                <a:ea typeface="標楷體" pitchFamily="65" charset="-120"/>
              </a:rPr>
              <a:t> </a:t>
            </a:r>
            <a:r>
              <a:rPr lang="zh-TW" altLang="zh-TW" sz="2000" dirty="0">
                <a:solidFill>
                  <a:srgbClr val="FF0000"/>
                </a:solidFill>
              </a:rPr>
              <a:t>×</a:t>
            </a:r>
            <a:r>
              <a:rPr lang="en-US" altLang="zh-TW" sz="2000" dirty="0">
                <a:solidFill>
                  <a:srgbClr val="FF0000"/>
                </a:solidFill>
              </a:rPr>
              <a:t>252 </a:t>
            </a:r>
            <a:r>
              <a:rPr lang="en-US" altLang="zh-TW" sz="2000" dirty="0">
                <a:solidFill>
                  <a:schemeClr val="tx1"/>
                </a:solidFill>
              </a:rPr>
              <a:t>and </a:t>
            </a:r>
            <a:r>
              <a:rPr lang="en-US" altLang="zh-TW" sz="2000" i="1" dirty="0" err="1">
                <a:solidFill>
                  <a:srgbClr val="FF0000"/>
                </a:solidFill>
                <a:ea typeface="標楷體" pitchFamily="65" charset="-120"/>
              </a:rPr>
              <a:t>r</a:t>
            </a:r>
            <a:r>
              <a:rPr lang="en-US" altLang="zh-TW" sz="2000" i="1" baseline="-25000" dirty="0" err="1">
                <a:solidFill>
                  <a:srgbClr val="FF0000"/>
                </a:solidFill>
                <a:ea typeface="標楷體" pitchFamily="65" charset="-120"/>
              </a:rPr>
              <a:t>M,t</a:t>
            </a:r>
            <a:r>
              <a:rPr lang="en-US" altLang="zh-TW" sz="2000" i="1" baseline="-25000" dirty="0">
                <a:solidFill>
                  <a:srgbClr val="FF0000"/>
                </a:solidFill>
                <a:ea typeface="標楷體" pitchFamily="65" charset="-120"/>
              </a:rPr>
              <a:t> </a:t>
            </a:r>
            <a:r>
              <a:rPr lang="zh-TW" altLang="zh-TW" sz="2000" dirty="0">
                <a:solidFill>
                  <a:srgbClr val="FF0000"/>
                </a:solidFill>
              </a:rPr>
              <a:t>×</a:t>
            </a:r>
            <a:r>
              <a:rPr lang="en-US" altLang="zh-TW" sz="2000" dirty="0">
                <a:solidFill>
                  <a:srgbClr val="FF0000"/>
                </a:solidFill>
              </a:rPr>
              <a:t>252</a:t>
            </a:r>
            <a:r>
              <a:rPr lang="en-US" altLang="zh-TW" sz="2000" dirty="0">
                <a:solidFill>
                  <a:schemeClr val="tx1"/>
                </a:solidFill>
              </a:rPr>
              <a:t>, where 252 approximates the number of trading days per year</a:t>
            </a:r>
            <a:endParaRPr lang="en-US" altLang="zh-TW" sz="2000" dirty="0">
              <a:solidFill>
                <a:schemeClr val="tx1"/>
              </a:solidFill>
              <a:ea typeface="標楷體" pitchFamily="65" charset="-120"/>
            </a:endParaRPr>
          </a:p>
          <a:p>
            <a:pPr marL="722313" lvl="2" indent="-230188">
              <a:spcBef>
                <a:spcPts val="6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Risk free rate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f,t</a:t>
            </a:r>
            <a:r>
              <a:rPr lang="en-US" altLang="zh-TW" sz="2200" dirty="0">
                <a:solidFill>
                  <a:srgbClr val="000000"/>
                </a:solidFill>
                <a:ea typeface="標楷體" pitchFamily="65" charset="-120"/>
              </a:rPr>
              <a:t> is approximated by </a:t>
            </a:r>
            <a:r>
              <a:rPr lang="en-US" altLang="zh-TW" sz="2200" dirty="0">
                <a:solidFill>
                  <a:schemeClr val="tx1"/>
                </a:solidFill>
                <a:ea typeface="標楷體" pitchFamily="65" charset="-120"/>
              </a:rPr>
              <a:t>4-week Treasury Bill rate (coupon equivalent rate) downloaded from </a:t>
            </a:r>
            <a:r>
              <a:rPr lang="en-US" altLang="zh-TW" sz="2200" dirty="0">
                <a:solidFill>
                  <a:srgbClr val="FF0000"/>
                </a:solidFill>
                <a:ea typeface="標楷體" pitchFamily="65" charset="-120"/>
              </a:rPr>
              <a:t>U.S. Department of the Treasury</a:t>
            </a:r>
            <a:r>
              <a:rPr lang="en-US" altLang="zh-TW" sz="2200" dirty="0">
                <a:solidFill>
                  <a:srgbClr val="000000"/>
                </a:solidFill>
                <a:ea typeface="標楷體" pitchFamily="65" charset="-120"/>
              </a:rPr>
              <a:t> (https://home.treasury.gov/resource-center/data-chart-center/interest-rates/TextView?type=daily_treasury_bill_rates)</a:t>
            </a:r>
          </a:p>
        </p:txBody>
      </p:sp>
      <p:sp>
        <p:nvSpPr>
          <p:cNvPr id="4" name="Rectangle 2"/>
          <p:cNvSpPr txBox="1">
            <a:spLocks noChangeArrowheads="1"/>
          </p:cNvSpPr>
          <p:nvPr/>
        </p:nvSpPr>
        <p:spPr>
          <a:xfrm>
            <a:off x="533400" y="116632"/>
            <a:ext cx="8286750" cy="561231"/>
          </a:xfrm>
          <a:prstGeom prst="rect">
            <a:avLst/>
          </a:prstGeom>
        </p:spPr>
        <p:txBody>
          <a:bodyPr/>
          <a:lstStyle>
            <a:lvl1pPr algn="l" rtl="0" eaLnBrk="0" fontAlgn="base" hangingPunct="0">
              <a:spcBef>
                <a:spcPct val="0"/>
              </a:spcBef>
              <a:spcAft>
                <a:spcPct val="0"/>
              </a:spcAft>
              <a:defRPr kumimoji="1" sz="3200">
                <a:solidFill>
                  <a:schemeClr val="folHlink"/>
                </a:solidFill>
                <a:latin typeface="+mj-lt"/>
                <a:ea typeface="+mj-ea"/>
                <a:cs typeface="+mj-cs"/>
              </a:defRPr>
            </a:lvl1pPr>
            <a:lvl2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2pPr>
            <a:lvl3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3pPr>
            <a:lvl4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4pPr>
            <a:lvl5pPr algn="l" rtl="0" eaLnBrk="0" fontAlgn="base" hangingPunct="0">
              <a:spcBef>
                <a:spcPct val="0"/>
              </a:spcBef>
              <a:spcAft>
                <a:spcPct val="0"/>
              </a:spcAft>
              <a:defRPr kumimoji="1" sz="3200">
                <a:solidFill>
                  <a:schemeClr val="folHlink"/>
                </a:solidFill>
                <a:latin typeface="Times New Roman" pitchFamily="18" charset="0"/>
                <a:ea typeface="標楷體" pitchFamily="65" charset="-120"/>
              </a:defRPr>
            </a:lvl5pPr>
            <a:lvl6pPr marL="457200" algn="l" rtl="0" fontAlgn="base">
              <a:spcBef>
                <a:spcPct val="0"/>
              </a:spcBef>
              <a:spcAft>
                <a:spcPct val="0"/>
              </a:spcAft>
              <a:defRPr kumimoji="1" sz="3200">
                <a:solidFill>
                  <a:schemeClr val="folHlink"/>
                </a:solidFill>
                <a:latin typeface="Times New Roman" pitchFamily="18" charset="0"/>
                <a:ea typeface="標楷體" pitchFamily="65" charset="-120"/>
              </a:defRPr>
            </a:lvl6pPr>
            <a:lvl7pPr marL="914400" algn="l" rtl="0" fontAlgn="base">
              <a:spcBef>
                <a:spcPct val="0"/>
              </a:spcBef>
              <a:spcAft>
                <a:spcPct val="0"/>
              </a:spcAft>
              <a:defRPr kumimoji="1" sz="3200">
                <a:solidFill>
                  <a:schemeClr val="folHlink"/>
                </a:solidFill>
                <a:latin typeface="Times New Roman" pitchFamily="18" charset="0"/>
                <a:ea typeface="標楷體" pitchFamily="65" charset="-120"/>
              </a:defRPr>
            </a:lvl7pPr>
            <a:lvl8pPr marL="1371600" algn="l" rtl="0" fontAlgn="base">
              <a:spcBef>
                <a:spcPct val="0"/>
              </a:spcBef>
              <a:spcAft>
                <a:spcPct val="0"/>
              </a:spcAft>
              <a:defRPr kumimoji="1" sz="3200">
                <a:solidFill>
                  <a:schemeClr val="folHlink"/>
                </a:solidFill>
                <a:latin typeface="Times New Roman" pitchFamily="18" charset="0"/>
                <a:ea typeface="標楷體" pitchFamily="65" charset="-120"/>
              </a:defRPr>
            </a:lvl8pPr>
            <a:lvl9pPr marL="1828800" algn="l" rtl="0" fontAlgn="base">
              <a:spcBef>
                <a:spcPct val="0"/>
              </a:spcBef>
              <a:spcAft>
                <a:spcPct val="0"/>
              </a:spcAft>
              <a:defRPr kumimoji="1" sz="3200">
                <a:solidFill>
                  <a:schemeClr val="folHlink"/>
                </a:solidFill>
                <a:latin typeface="Times New Roman" pitchFamily="18" charset="0"/>
                <a:ea typeface="標楷體" pitchFamily="65" charset="-120"/>
              </a:defRPr>
            </a:lvl9pPr>
          </a:lstStyle>
          <a:p>
            <a:pPr eaLnBrk="1" hangingPunct="1">
              <a:buSzTx/>
              <a:buFontTx/>
              <a:buNone/>
            </a:pPr>
            <a:r>
              <a:rPr lang="en-US" altLang="zh-TW" sz="2800" kern="0" dirty="0"/>
              <a:t>2.7 Programming HW 3</a:t>
            </a:r>
          </a:p>
        </p:txBody>
      </p:sp>
    </p:spTree>
    <p:extLst>
      <p:ext uri="{BB962C8B-B14F-4D97-AF65-F5344CB8AC3E}">
        <p14:creationId xmlns:p14="http://schemas.microsoft.com/office/powerpoint/2010/main" val="1875855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kumimoji="0" lang="en-US" altLang="zh-TW" sz="1400" dirty="0"/>
              <a:t>2.</a:t>
            </a:r>
            <a:fld id="{550BF4B7-0DB4-44B3-AB65-417F50BD4304}" type="slidenum">
              <a:rPr kumimoji="0" lang="en-US" altLang="zh-TW" sz="1400" smtClean="0"/>
              <a:pPr eaLnBrk="1" hangingPunct="1"/>
              <a:t>88</a:t>
            </a:fld>
            <a:endParaRPr kumimoji="0" lang="en-US" altLang="zh-TW" sz="1400" dirty="0"/>
          </a:p>
        </p:txBody>
      </p:sp>
      <mc:AlternateContent xmlns:mc="http://schemas.openxmlformats.org/markup-compatibility/2006" xmlns:a14="http://schemas.microsoft.com/office/drawing/2010/main">
        <mc:Choice Requires="a14">
          <p:sp>
            <p:nvSpPr>
              <p:cNvPr id="92164" name="Rectangle 21"/>
              <p:cNvSpPr>
                <a:spLocks noChangeArrowheads="1"/>
              </p:cNvSpPr>
              <p:nvPr/>
            </p:nvSpPr>
            <p:spPr bwMode="auto">
              <a:xfrm>
                <a:off x="323528" y="765174"/>
                <a:ext cx="8640960" cy="6092825"/>
              </a:xfrm>
              <a:prstGeom prst="rect">
                <a:avLst/>
              </a:prstGeom>
              <a:noFill/>
              <a:ln w="9525">
                <a:noFill/>
                <a:miter lim="800000"/>
                <a:headEnd/>
                <a:tailEnd/>
              </a:ln>
            </p:spPr>
            <p:txBody>
              <a:bodyPr/>
              <a:lstStyle/>
              <a:p>
                <a:pPr marL="628650" lvl="2" indent="-180975">
                  <a:spcBef>
                    <a:spcPts val="3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Today is assumed to be July 1st, 2022 and it is required to employ the prior two-year historical daily returns to solve </a:t>
                </a:r>
                <a:r>
                  <a:rPr lang="el-GR" altLang="zh-TW" sz="2000" i="1" dirty="0">
                    <a:solidFill>
                      <a:schemeClr val="tx1"/>
                    </a:solidFill>
                    <a:ea typeface="標楷體" pitchFamily="65" charset="-120"/>
                  </a:rPr>
                  <a:t>α</a:t>
                </a:r>
                <a:r>
                  <a:rPr lang="en-US" altLang="zh-TW" sz="2000" i="1" baseline="-25000" dirty="0" err="1">
                    <a:solidFill>
                      <a:schemeClr val="tx1"/>
                    </a:solidFill>
                    <a:ea typeface="標楷體" pitchFamily="65" charset="-120"/>
                  </a:rPr>
                  <a:t>i</a:t>
                </a:r>
                <a:r>
                  <a:rPr lang="en-US" altLang="zh-TW" sz="2200" dirty="0">
                    <a:solidFill>
                      <a:srgbClr val="000000"/>
                    </a:solidFill>
                    <a:ea typeface="標楷體" pitchFamily="65" charset="-120"/>
                  </a:rPr>
                  <a:t> and </a:t>
                </a:r>
                <a:r>
                  <a:rPr lang="el-GR" altLang="zh-TW" sz="2000" i="1" dirty="0">
                    <a:solidFill>
                      <a:schemeClr val="tx1"/>
                    </a:solidFill>
                    <a:ea typeface="標楷體" pitchFamily="65" charset="-120"/>
                  </a:rPr>
                  <a:t>β</a:t>
                </a:r>
                <a:r>
                  <a:rPr lang="en-US" altLang="zh-TW" sz="2000" i="1" baseline="-25000" dirty="0" err="1">
                    <a:solidFill>
                      <a:schemeClr val="tx1"/>
                    </a:solidFill>
                    <a:ea typeface="標楷體" pitchFamily="65" charset="-120"/>
                  </a:rPr>
                  <a:t>i</a:t>
                </a:r>
                <a:r>
                  <a:rPr lang="en-US" altLang="zh-TW" sz="2200" dirty="0">
                    <a:solidFill>
                      <a:srgbClr val="000000"/>
                    </a:solidFill>
                    <a:ea typeface="標楷體" pitchFamily="65" charset="-120"/>
                  </a:rPr>
                  <a:t> for three firms</a:t>
                </a:r>
              </a:p>
              <a:p>
                <a:pPr marL="452438" lvl="1" indent="-274638">
                  <a:spcBef>
                    <a:spcPts val="300"/>
                  </a:spcBef>
                  <a:buClr>
                    <a:srgbClr val="000000"/>
                  </a:buClr>
                  <a:buSzPct val="40000"/>
                  <a:buFont typeface="Wingdings" panose="05000000000000000000" pitchFamily="2" charset="2"/>
                  <a:buChar char="u"/>
                  <a:defRPr/>
                </a:pPr>
                <a:r>
                  <a:rPr lang="en-US" altLang="zh-TW" dirty="0">
                    <a:solidFill>
                      <a:srgbClr val="000000"/>
                    </a:solidFill>
                    <a:ea typeface="標楷體" pitchFamily="65" charset="-120"/>
                  </a:rPr>
                  <a:t>Bonus: construct a portfolio </a:t>
                </a:r>
                <a:r>
                  <a:rPr lang="en-US" altLang="zh-TW" i="1" dirty="0" err="1">
                    <a:solidFill>
                      <a:srgbClr val="000000"/>
                    </a:solidFill>
                    <a:ea typeface="標楷體" pitchFamily="65" charset="-120"/>
                  </a:rPr>
                  <a:t>r</a:t>
                </a:r>
                <a:r>
                  <a:rPr lang="en-US" altLang="zh-TW" i="1" baseline="-25000" dirty="0" err="1">
                    <a:solidFill>
                      <a:srgbClr val="000000"/>
                    </a:solidFill>
                    <a:ea typeface="標楷體" pitchFamily="65" charset="-120"/>
                  </a:rPr>
                  <a:t>p</a:t>
                </a:r>
                <a:r>
                  <a:rPr lang="en-US" altLang="zh-TW" i="1" baseline="-25000" dirty="0">
                    <a:solidFill>
                      <a:srgbClr val="000000"/>
                    </a:solidFill>
                    <a:ea typeface="標楷體" pitchFamily="65" charset="-120"/>
                  </a:rPr>
                  <a:t> </a:t>
                </a:r>
                <a:r>
                  <a:rPr lang="en-US" altLang="zh-TW" dirty="0">
                    <a:solidFill>
                      <a:srgbClr val="000000"/>
                    </a:solidFill>
                    <a:ea typeface="標楷體" pitchFamily="65" charset="-120"/>
                  </a:rPr>
                  <a:t>=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1</a:t>
                </a:r>
                <a:r>
                  <a:rPr lang="en-US" altLang="zh-TW" i="1" dirty="0">
                    <a:solidFill>
                      <a:srgbClr val="000000"/>
                    </a:solidFill>
                    <a:ea typeface="標楷體" pitchFamily="65" charset="-120"/>
                  </a:rPr>
                  <a:t>r</a:t>
                </a:r>
                <a:r>
                  <a:rPr lang="en-US" altLang="zh-TW" baseline="-25000" dirty="0">
                    <a:solidFill>
                      <a:srgbClr val="000000"/>
                    </a:solidFill>
                    <a:ea typeface="標楷體" pitchFamily="65" charset="-120"/>
                  </a:rPr>
                  <a:t>1 </a:t>
                </a:r>
                <a:r>
                  <a:rPr lang="en-US" altLang="zh-TW" dirty="0">
                    <a:solidFill>
                      <a:srgbClr val="000000"/>
                    </a:solidFill>
                    <a:ea typeface="標楷體" pitchFamily="65" charset="-120"/>
                  </a:rPr>
                  <a:t>+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2</a:t>
                </a:r>
                <a:r>
                  <a:rPr lang="en-US" altLang="zh-TW" i="1" dirty="0">
                    <a:solidFill>
                      <a:srgbClr val="000000"/>
                    </a:solidFill>
                    <a:ea typeface="標楷體" pitchFamily="65" charset="-120"/>
                  </a:rPr>
                  <a:t>r</a:t>
                </a:r>
                <a:r>
                  <a:rPr lang="en-US" altLang="zh-TW" baseline="-25000" dirty="0">
                    <a:solidFill>
                      <a:srgbClr val="000000"/>
                    </a:solidFill>
                    <a:ea typeface="標楷體" pitchFamily="65" charset="-120"/>
                  </a:rPr>
                  <a:t>2 </a:t>
                </a:r>
                <a:r>
                  <a:rPr lang="en-US" altLang="zh-TW" dirty="0">
                    <a:solidFill>
                      <a:srgbClr val="000000"/>
                    </a:solidFill>
                    <a:ea typeface="標楷體" pitchFamily="65" charset="-120"/>
                  </a:rPr>
                  <a:t>+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3</a:t>
                </a:r>
                <a:r>
                  <a:rPr lang="en-US" altLang="zh-TW" i="1" dirty="0">
                    <a:solidFill>
                      <a:srgbClr val="000000"/>
                    </a:solidFill>
                    <a:ea typeface="標楷體" pitchFamily="65" charset="-120"/>
                  </a:rPr>
                  <a:t>r</a:t>
                </a:r>
                <a:r>
                  <a:rPr lang="en-US" altLang="zh-TW" baseline="-25000" dirty="0">
                    <a:solidFill>
                      <a:srgbClr val="000000"/>
                    </a:solidFill>
                    <a:ea typeface="標楷體" pitchFamily="65" charset="-120"/>
                  </a:rPr>
                  <a:t>3</a:t>
                </a:r>
                <a:r>
                  <a:rPr lang="en-US" altLang="zh-TW" dirty="0">
                    <a:solidFill>
                      <a:srgbClr val="000000"/>
                    </a:solidFill>
                    <a:ea typeface="標楷體" pitchFamily="65" charset="-120"/>
                  </a:rPr>
                  <a:t> to replicate the expected return and beta of the market index in the prior two years, i.e., solving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1</a:t>
                </a:r>
                <a:r>
                  <a:rPr lang="en-US" altLang="zh-TW" dirty="0">
                    <a:solidFill>
                      <a:srgbClr val="000000"/>
                    </a:solidFill>
                    <a:ea typeface="標楷體" pitchFamily="65" charset="-120"/>
                  </a:rPr>
                  <a:t>,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2</a:t>
                </a:r>
                <a:r>
                  <a:rPr lang="en-US" altLang="zh-TW" dirty="0">
                    <a:solidFill>
                      <a:srgbClr val="000000"/>
                    </a:solidFill>
                    <a:ea typeface="標楷體" pitchFamily="65" charset="-120"/>
                  </a:rPr>
                  <a:t>, and </a:t>
                </a:r>
                <a:r>
                  <a:rPr lang="en-US" altLang="zh-TW" i="1" dirty="0">
                    <a:solidFill>
                      <a:srgbClr val="000000"/>
                    </a:solidFill>
                    <a:ea typeface="標楷體" pitchFamily="65" charset="-120"/>
                  </a:rPr>
                  <a:t>w</a:t>
                </a:r>
                <a:r>
                  <a:rPr lang="en-US" altLang="zh-TW" baseline="-25000" dirty="0">
                    <a:solidFill>
                      <a:srgbClr val="000000"/>
                    </a:solidFill>
                    <a:ea typeface="標楷體" pitchFamily="65" charset="-120"/>
                  </a:rPr>
                  <a:t>3</a:t>
                </a:r>
                <a:r>
                  <a:rPr lang="en-US" altLang="zh-TW" dirty="0">
                    <a:solidFill>
                      <a:srgbClr val="000000"/>
                    </a:solidFill>
                    <a:ea typeface="標楷體" pitchFamily="65" charset="-120"/>
                  </a:rPr>
                  <a:t> in the following system (1%)</a:t>
                </a:r>
              </a:p>
              <a:p>
                <a:pPr marL="376238" lvl="1">
                  <a:spcBef>
                    <a:spcPts val="300"/>
                  </a:spcBef>
                  <a:buClr>
                    <a:srgbClr val="000000"/>
                  </a:buClr>
                  <a:buSzPct val="55000"/>
                  <a:buNone/>
                  <a:defRPr/>
                </a:pPr>
                <a14:m>
                  <m:oMathPara xmlns:m="http://schemas.openxmlformats.org/officeDocument/2006/math">
                    <m:oMathParaPr>
                      <m:jc m:val="centerGroup"/>
                    </m:oMathParaPr>
                    <m:oMath xmlns:m="http://schemas.openxmlformats.org/officeDocument/2006/math">
                      <m:d>
                        <m:dPr>
                          <m:begChr m:val="{"/>
                          <m:endChr m:val=""/>
                          <m:ctrlPr>
                            <a:rPr lang="en-US" altLang="zh-TW" sz="2200" i="1" smtClean="0">
                              <a:solidFill>
                                <a:srgbClr val="000000"/>
                              </a:solidFill>
                              <a:latin typeface="Cambria Math" panose="02040503050406030204" pitchFamily="18" charset="0"/>
                              <a:ea typeface="標楷體" pitchFamily="65" charset="-120"/>
                            </a:rPr>
                          </m:ctrlPr>
                        </m:dPr>
                        <m:e>
                          <m:eqArr>
                            <m:eqArrPr>
                              <m:ctrlPr>
                                <a:rPr lang="en-US" altLang="zh-TW" sz="2200" i="1" smtClean="0">
                                  <a:solidFill>
                                    <a:srgbClr val="000000"/>
                                  </a:solidFill>
                                  <a:latin typeface="Cambria Math" panose="02040503050406030204" pitchFamily="18" charset="0"/>
                                  <a:ea typeface="標楷體" pitchFamily="65" charset="-120"/>
                                </a:rPr>
                              </m:ctrlPr>
                            </m:eqArrPr>
                            <m:e>
                              <m:r>
                                <a:rPr lang="en-US" altLang="zh-TW" sz="2200" i="1">
                                  <a:solidFill>
                                    <a:srgbClr val="000000"/>
                                  </a:solidFill>
                                  <a:latin typeface="Cambria Math" panose="02040503050406030204" pitchFamily="18" charset="0"/>
                                  <a:ea typeface="標楷體" pitchFamily="65" charset="-120"/>
                                </a:rPr>
                                <m:t>𝐸</m:t>
                              </m:r>
                              <m:d>
                                <m:dPr>
                                  <m:ctrlPr>
                                    <a:rPr lang="en-US" altLang="zh-TW" sz="2200" i="1">
                                      <a:solidFill>
                                        <a:srgbClr val="000000"/>
                                      </a:solidFill>
                                      <a:latin typeface="Cambria Math" panose="02040503050406030204" pitchFamily="18" charset="0"/>
                                      <a:ea typeface="標楷體" pitchFamily="65" charset="-120"/>
                                    </a:rPr>
                                  </m:ctrlPr>
                                </m:dPr>
                                <m:e>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𝑟</m:t>
                                      </m:r>
                                    </m:e>
                                    <m:sub>
                                      <m:r>
                                        <a:rPr lang="en-US" altLang="zh-TW" sz="2200" i="1">
                                          <a:solidFill>
                                            <a:srgbClr val="000000"/>
                                          </a:solidFill>
                                          <a:latin typeface="Cambria Math" panose="02040503050406030204" pitchFamily="18" charset="0"/>
                                          <a:ea typeface="標楷體" pitchFamily="65" charset="-120"/>
                                        </a:rPr>
                                        <m:t>𝑝</m:t>
                                      </m:r>
                                    </m:sub>
                                  </m:sSub>
                                </m:e>
                              </m:d>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1</m:t>
                                  </m:r>
                                </m:sub>
                              </m:sSub>
                              <m:r>
                                <a:rPr lang="en-US" altLang="zh-TW" sz="2200" b="0" i="1" smtClean="0">
                                  <a:solidFill>
                                    <a:srgbClr val="000000"/>
                                  </a:solidFill>
                                  <a:latin typeface="Cambria Math" panose="02040503050406030204" pitchFamily="18" charset="0"/>
                                  <a:ea typeface="標楷體" pitchFamily="65" charset="-120"/>
                                </a:rPr>
                                <m:t>𝐸</m:t>
                              </m:r>
                              <m:d>
                                <m:dPr>
                                  <m:ctrlPr>
                                    <a:rPr lang="en-US" altLang="zh-TW" sz="2200" b="0" i="1" smtClean="0">
                                      <a:solidFill>
                                        <a:srgbClr val="000000"/>
                                      </a:solidFill>
                                      <a:latin typeface="Cambria Math" panose="02040503050406030204" pitchFamily="18" charset="0"/>
                                      <a:ea typeface="標楷體" pitchFamily="65" charset="-120"/>
                                    </a:rPr>
                                  </m:ctrlPr>
                                </m:dPr>
                                <m:e>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𝑟</m:t>
                                      </m:r>
                                    </m:e>
                                    <m:sub>
                                      <m:r>
                                        <a:rPr lang="en-US" altLang="zh-TW" sz="2200" b="0" i="1" smtClean="0">
                                          <a:solidFill>
                                            <a:srgbClr val="000000"/>
                                          </a:solidFill>
                                          <a:latin typeface="Cambria Math" panose="02040503050406030204" pitchFamily="18" charset="0"/>
                                          <a:ea typeface="標楷體" pitchFamily="65" charset="-120"/>
                                        </a:rPr>
                                        <m:t>1</m:t>
                                      </m:r>
                                    </m:sub>
                                  </m:sSub>
                                </m:e>
                              </m:d>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2</m:t>
                                  </m:r>
                                </m:sub>
                              </m:sSub>
                              <m:r>
                                <a:rPr lang="en-US" altLang="zh-TW" sz="2200" b="0" i="1" smtClean="0">
                                  <a:solidFill>
                                    <a:srgbClr val="000000"/>
                                  </a:solidFill>
                                  <a:latin typeface="Cambria Math" panose="02040503050406030204" pitchFamily="18" charset="0"/>
                                  <a:ea typeface="標楷體" pitchFamily="65" charset="-120"/>
                                </a:rPr>
                                <m:t>𝐸</m:t>
                              </m:r>
                              <m:d>
                                <m:dPr>
                                  <m:ctrlPr>
                                    <a:rPr lang="en-US" altLang="zh-TW" sz="2200" b="0" i="1" smtClean="0">
                                      <a:solidFill>
                                        <a:srgbClr val="000000"/>
                                      </a:solidFill>
                                      <a:latin typeface="Cambria Math" panose="02040503050406030204" pitchFamily="18" charset="0"/>
                                      <a:ea typeface="標楷體" pitchFamily="65" charset="-120"/>
                                    </a:rPr>
                                  </m:ctrlPr>
                                </m:dPr>
                                <m:e>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𝑟</m:t>
                                      </m:r>
                                    </m:e>
                                    <m:sub>
                                      <m:r>
                                        <a:rPr lang="en-US" altLang="zh-TW" sz="2200" b="0" i="1" smtClean="0">
                                          <a:solidFill>
                                            <a:srgbClr val="000000"/>
                                          </a:solidFill>
                                          <a:latin typeface="Cambria Math" panose="02040503050406030204" pitchFamily="18" charset="0"/>
                                          <a:ea typeface="標楷體" pitchFamily="65" charset="-120"/>
                                        </a:rPr>
                                        <m:t>2</m:t>
                                      </m:r>
                                    </m:sub>
                                  </m:sSub>
                                </m:e>
                              </m:d>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3</m:t>
                                  </m:r>
                                </m:sub>
                              </m:sSub>
                              <m:r>
                                <a:rPr lang="en-US" altLang="zh-TW" sz="2200" b="0" i="1" smtClean="0">
                                  <a:solidFill>
                                    <a:srgbClr val="000000"/>
                                  </a:solidFill>
                                  <a:latin typeface="Cambria Math" panose="02040503050406030204" pitchFamily="18" charset="0"/>
                                  <a:ea typeface="標楷體" pitchFamily="65" charset="-120"/>
                                </a:rPr>
                                <m:t>𝐸</m:t>
                              </m:r>
                              <m:d>
                                <m:dPr>
                                  <m:ctrlPr>
                                    <a:rPr lang="en-US" altLang="zh-TW" sz="2200" b="0" i="1" smtClean="0">
                                      <a:solidFill>
                                        <a:srgbClr val="000000"/>
                                      </a:solidFill>
                                      <a:latin typeface="Cambria Math" panose="02040503050406030204" pitchFamily="18" charset="0"/>
                                      <a:ea typeface="標楷體" pitchFamily="65" charset="-120"/>
                                    </a:rPr>
                                  </m:ctrlPr>
                                </m:dPr>
                                <m:e>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𝑟</m:t>
                                      </m:r>
                                    </m:e>
                                    <m:sub>
                                      <m:r>
                                        <a:rPr lang="en-US" altLang="zh-TW" sz="2200" b="0" i="1" smtClean="0">
                                          <a:solidFill>
                                            <a:srgbClr val="000000"/>
                                          </a:solidFill>
                                          <a:latin typeface="Cambria Math" panose="02040503050406030204" pitchFamily="18" charset="0"/>
                                          <a:ea typeface="標楷體" pitchFamily="65" charset="-120"/>
                                        </a:rPr>
                                        <m:t>3</m:t>
                                      </m:r>
                                    </m:sub>
                                  </m:sSub>
                                </m:e>
                              </m:d>
                              <m:r>
                                <a:rPr lang="en-US" altLang="zh-TW" sz="2200" b="0" i="1" smtClean="0">
                                  <a:solidFill>
                                    <a:srgbClr val="000000"/>
                                  </a:solidFill>
                                  <a:latin typeface="Cambria Math" panose="02040503050406030204" pitchFamily="18" charset="0"/>
                                  <a:ea typeface="標楷體" pitchFamily="65" charset="-120"/>
                                </a:rPr>
                                <m:t>=</m:t>
                              </m:r>
                              <m:r>
                                <a:rPr lang="en-US" altLang="zh-TW" sz="2200" b="0" i="1" smtClean="0">
                                  <a:solidFill>
                                    <a:srgbClr val="000000"/>
                                  </a:solidFill>
                                  <a:latin typeface="Cambria Math" panose="02040503050406030204" pitchFamily="18" charset="0"/>
                                  <a:ea typeface="標楷體" pitchFamily="65" charset="-120"/>
                                </a:rPr>
                                <m:t>𝐸</m:t>
                              </m:r>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𝑟</m:t>
                                  </m:r>
                                </m:e>
                                <m:sub>
                                  <m:r>
                                    <a:rPr lang="en-US" altLang="zh-TW" sz="2200" b="0" i="1" smtClean="0">
                                      <a:solidFill>
                                        <a:srgbClr val="000000"/>
                                      </a:solidFill>
                                      <a:latin typeface="Cambria Math" panose="02040503050406030204" pitchFamily="18" charset="0"/>
                                      <a:ea typeface="標楷體" pitchFamily="65" charset="-120"/>
                                    </a:rPr>
                                    <m:t>𝑀</m:t>
                                  </m:r>
                                </m:sub>
                              </m:sSub>
                              <m:r>
                                <a:rPr lang="en-US" altLang="zh-TW" sz="2200" b="0" i="1" smtClean="0">
                                  <a:solidFill>
                                    <a:srgbClr val="000000"/>
                                  </a:solidFill>
                                  <a:latin typeface="Cambria Math" panose="02040503050406030204" pitchFamily="18" charset="0"/>
                                  <a:ea typeface="標楷體" pitchFamily="65" charset="-120"/>
                                </a:rPr>
                                <m:t>)</m:t>
                              </m:r>
                            </m:e>
                            <m:e>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𝛽</m:t>
                                  </m:r>
                                </m:e>
                                <m:sub>
                                  <m:r>
                                    <a:rPr lang="en-US" altLang="zh-TW" sz="2200" b="0" i="1" smtClean="0">
                                      <a:solidFill>
                                        <a:srgbClr val="000000"/>
                                      </a:solidFill>
                                      <a:latin typeface="Cambria Math" panose="02040503050406030204" pitchFamily="18" charset="0"/>
                                      <a:ea typeface="標楷體" pitchFamily="65" charset="-120"/>
                                    </a:rPr>
                                    <m:t>𝑝</m:t>
                                  </m:r>
                                </m:sub>
                              </m:sSub>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1</m:t>
                                  </m:r>
                                </m:sub>
                              </m:sSub>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𝛽</m:t>
                                  </m:r>
                                </m:e>
                                <m:sub>
                                  <m:r>
                                    <a:rPr lang="en-US" altLang="zh-TW" sz="2200" b="0" i="1" smtClean="0">
                                      <a:solidFill>
                                        <a:srgbClr val="000000"/>
                                      </a:solidFill>
                                      <a:latin typeface="Cambria Math" panose="02040503050406030204" pitchFamily="18" charset="0"/>
                                      <a:ea typeface="標楷體" pitchFamily="65" charset="-120"/>
                                    </a:rPr>
                                    <m:t>1</m:t>
                                  </m:r>
                                </m:sub>
                              </m:sSub>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2</m:t>
                                  </m:r>
                                </m:sub>
                              </m:sSub>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𝛽</m:t>
                                  </m:r>
                                </m:e>
                                <m:sub>
                                  <m:r>
                                    <a:rPr lang="en-US" altLang="zh-TW" sz="2200" b="0" i="1" smtClean="0">
                                      <a:solidFill>
                                        <a:srgbClr val="000000"/>
                                      </a:solidFill>
                                      <a:latin typeface="Cambria Math" panose="02040503050406030204" pitchFamily="18" charset="0"/>
                                      <a:ea typeface="標楷體" pitchFamily="65" charset="-120"/>
                                    </a:rPr>
                                    <m:t>2</m:t>
                                  </m:r>
                                </m:sub>
                              </m:sSub>
                              <m:r>
                                <a:rPr lang="en-US" altLang="zh-TW" sz="2200" i="1">
                                  <a:solidFill>
                                    <a:srgbClr val="000000"/>
                                  </a:solidFill>
                                  <a:latin typeface="Cambria Math" panose="02040503050406030204" pitchFamily="18" charset="0"/>
                                  <a:ea typeface="標楷體" pitchFamily="65" charset="-120"/>
                                </a:rPr>
                                <m:t>+</m:t>
                              </m:r>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3</m:t>
                                  </m:r>
                                </m:sub>
                              </m:sSub>
                              <m:sSub>
                                <m:sSubPr>
                                  <m:ctrlPr>
                                    <a:rPr lang="en-US" altLang="zh-TW" sz="2200" i="1">
                                      <a:solidFill>
                                        <a:srgbClr val="000000"/>
                                      </a:solidFill>
                                      <a:latin typeface="Cambria Math" panose="02040503050406030204" pitchFamily="18" charset="0"/>
                                      <a:ea typeface="標楷體" pitchFamily="65" charset="-120"/>
                                    </a:rPr>
                                  </m:ctrlPr>
                                </m:sSubPr>
                                <m:e>
                                  <m:r>
                                    <a:rPr lang="en-US" altLang="zh-TW" sz="2200" i="1">
                                      <a:solidFill>
                                        <a:srgbClr val="000000"/>
                                      </a:solidFill>
                                      <a:latin typeface="Cambria Math" panose="02040503050406030204" pitchFamily="18" charset="0"/>
                                      <a:ea typeface="標楷體" pitchFamily="65" charset="-120"/>
                                    </a:rPr>
                                    <m:t>𝛽</m:t>
                                  </m:r>
                                </m:e>
                                <m:sub>
                                  <m:r>
                                    <a:rPr lang="en-US" altLang="zh-TW" sz="2200" b="0" i="1" smtClean="0">
                                      <a:solidFill>
                                        <a:srgbClr val="000000"/>
                                      </a:solidFill>
                                      <a:latin typeface="Cambria Math" panose="02040503050406030204" pitchFamily="18" charset="0"/>
                                      <a:ea typeface="標楷體" pitchFamily="65" charset="-120"/>
                                    </a:rPr>
                                    <m:t>3</m:t>
                                  </m:r>
                                </m:sub>
                              </m:sSub>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𝛽</m:t>
                                  </m:r>
                                </m:e>
                                <m:sub>
                                  <m:r>
                                    <a:rPr lang="en-US" altLang="zh-TW" sz="2200" b="0" i="1" smtClean="0">
                                      <a:solidFill>
                                        <a:srgbClr val="000000"/>
                                      </a:solidFill>
                                      <a:latin typeface="Cambria Math" panose="02040503050406030204" pitchFamily="18" charset="0"/>
                                      <a:ea typeface="標楷體" pitchFamily="65" charset="-120"/>
                                    </a:rPr>
                                    <m:t>𝑀</m:t>
                                  </m:r>
                                </m:sub>
                              </m:sSub>
                              <m:r>
                                <a:rPr lang="en-US" altLang="zh-TW" sz="2200" b="0" i="1" smtClean="0">
                                  <a:solidFill>
                                    <a:srgbClr val="000000"/>
                                  </a:solidFill>
                                  <a:latin typeface="Cambria Math" panose="02040503050406030204" pitchFamily="18" charset="0"/>
                                  <a:ea typeface="標楷體" pitchFamily="65" charset="-120"/>
                                </a:rPr>
                                <m:t>(=1)</m:t>
                              </m:r>
                            </m:e>
                            <m:e>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1</m:t>
                                  </m:r>
                                </m:sub>
                              </m:sSub>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2</m:t>
                                  </m:r>
                                </m:sub>
                              </m:sSub>
                              <m:r>
                                <a:rPr lang="en-US" altLang="zh-TW" sz="2200" b="0" i="1" smtClean="0">
                                  <a:solidFill>
                                    <a:srgbClr val="000000"/>
                                  </a:solidFill>
                                  <a:latin typeface="Cambria Math" panose="02040503050406030204" pitchFamily="18" charset="0"/>
                                  <a:ea typeface="標楷體" pitchFamily="65" charset="-120"/>
                                </a:rPr>
                                <m:t>+</m:t>
                              </m:r>
                              <m:sSub>
                                <m:sSubPr>
                                  <m:ctrlPr>
                                    <a:rPr lang="en-US" altLang="zh-TW" sz="2200" b="0" i="1" smtClean="0">
                                      <a:solidFill>
                                        <a:srgbClr val="000000"/>
                                      </a:solidFill>
                                      <a:latin typeface="Cambria Math" panose="02040503050406030204" pitchFamily="18" charset="0"/>
                                      <a:ea typeface="標楷體" pitchFamily="65" charset="-120"/>
                                    </a:rPr>
                                  </m:ctrlPr>
                                </m:sSubPr>
                                <m:e>
                                  <m:r>
                                    <a:rPr lang="en-US" altLang="zh-TW" sz="2200" b="0" i="1" smtClean="0">
                                      <a:solidFill>
                                        <a:srgbClr val="000000"/>
                                      </a:solidFill>
                                      <a:latin typeface="Cambria Math" panose="02040503050406030204" pitchFamily="18" charset="0"/>
                                      <a:ea typeface="標楷體" pitchFamily="65" charset="-120"/>
                                    </a:rPr>
                                    <m:t>𝑤</m:t>
                                  </m:r>
                                </m:e>
                                <m:sub>
                                  <m:r>
                                    <a:rPr lang="en-US" altLang="zh-TW" sz="2200" b="0" i="1" smtClean="0">
                                      <a:solidFill>
                                        <a:srgbClr val="000000"/>
                                      </a:solidFill>
                                      <a:latin typeface="Cambria Math" panose="02040503050406030204" pitchFamily="18" charset="0"/>
                                      <a:ea typeface="標楷體" pitchFamily="65" charset="-120"/>
                                    </a:rPr>
                                    <m:t>3</m:t>
                                  </m:r>
                                </m:sub>
                              </m:sSub>
                              <m:r>
                                <a:rPr lang="en-US" altLang="zh-TW" sz="2200" b="0" i="1" smtClean="0">
                                  <a:solidFill>
                                    <a:srgbClr val="000000"/>
                                  </a:solidFill>
                                  <a:latin typeface="Cambria Math" panose="02040503050406030204" pitchFamily="18" charset="0"/>
                                  <a:ea typeface="標楷體" pitchFamily="65" charset="-120"/>
                                </a:rPr>
                                <m:t>=1</m:t>
                              </m:r>
                            </m:e>
                          </m:eqArr>
                        </m:e>
                      </m:d>
                    </m:oMath>
                  </m:oMathPara>
                </a14:m>
                <a:endParaRPr lang="en-US" altLang="zh-TW" sz="2200" dirty="0">
                  <a:solidFill>
                    <a:srgbClr val="000000"/>
                  </a:solidFill>
                  <a:ea typeface="標楷體" pitchFamily="65" charset="-120"/>
                </a:endParaRPr>
              </a:p>
              <a:p>
                <a:pPr marL="454025" lvl="2">
                  <a:spcBef>
                    <a:spcPts val="300"/>
                  </a:spcBef>
                  <a:buClr>
                    <a:srgbClr val="000000"/>
                  </a:buClr>
                  <a:buSzPct val="55000"/>
                  <a:buNone/>
                  <a:defRPr/>
                </a:pPr>
                <a:r>
                  <a:rPr lang="en-US" altLang="zh-TW" sz="1800" dirty="0">
                    <a:solidFill>
                      <a:srgbClr val="0000FF"/>
                    </a:solidFill>
                    <a:latin typeface="+mn-lt"/>
                    <a:ea typeface="標楷體" pitchFamily="65" charset="-120"/>
                  </a:rPr>
                  <a:t>(Note that the expectations are approximated by the sample averages)</a:t>
                </a:r>
              </a:p>
              <a:p>
                <a:pPr marL="628650" lvl="2" indent="-180975">
                  <a:spcBef>
                    <a:spcPts val="3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In-sample test (</a:t>
                </a:r>
                <a:r>
                  <a:rPr lang="zh-TW" altLang="en-US" sz="2200" dirty="0">
                    <a:solidFill>
                      <a:srgbClr val="000000"/>
                    </a:solidFill>
                    <a:ea typeface="標楷體" pitchFamily="65" charset="-120"/>
                  </a:rPr>
                  <a:t>樣本內測試</a:t>
                </a:r>
                <a:r>
                  <a:rPr lang="en-US" altLang="zh-TW" sz="2200" dirty="0">
                    <a:solidFill>
                      <a:srgbClr val="000000"/>
                    </a:solidFill>
                    <a:ea typeface="標楷體" pitchFamily="65" charset="-120"/>
                  </a:rPr>
                  <a:t>) (1%): analyze the time series of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p</a:t>
                </a:r>
                <a:r>
                  <a:rPr lang="en-US" altLang="zh-TW" sz="2200" dirty="0">
                    <a:solidFill>
                      <a:srgbClr val="000000"/>
                    </a:solidFill>
                    <a:ea typeface="標楷體" pitchFamily="65" charset="-120"/>
                  </a:rPr>
                  <a:t> and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M</a:t>
                </a:r>
                <a:r>
                  <a:rPr lang="en-US" altLang="zh-TW" sz="2200" i="1" baseline="-25000" dirty="0">
                    <a:solidFill>
                      <a:srgbClr val="000000"/>
                    </a:solidFill>
                    <a:ea typeface="標楷體" pitchFamily="65" charset="-120"/>
                  </a:rPr>
                  <a:t> </a:t>
                </a:r>
                <a:r>
                  <a:rPr lang="en-US" altLang="zh-TW" sz="2200" i="1" dirty="0">
                    <a:solidFill>
                      <a:srgbClr val="000000"/>
                    </a:solidFill>
                    <a:ea typeface="標楷體" pitchFamily="65" charset="-120"/>
                  </a:rPr>
                  <a:t> </a:t>
                </a:r>
                <a:r>
                  <a:rPr lang="en-US" altLang="zh-TW" sz="2200" dirty="0">
                    <a:solidFill>
                      <a:srgbClr val="000000"/>
                    </a:solidFill>
                    <a:ea typeface="標楷體" pitchFamily="65" charset="-120"/>
                  </a:rPr>
                  <a:t>to verify that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p</a:t>
                </a:r>
                <a:r>
                  <a:rPr lang="en-US" altLang="zh-TW" sz="2200" dirty="0">
                    <a:solidFill>
                      <a:srgbClr val="000000"/>
                    </a:solidFill>
                    <a:ea typeface="標楷體" pitchFamily="65" charset="-120"/>
                  </a:rPr>
                  <a:t> is indeed with identical average return and beta as the market portfolio for the prior two years</a:t>
                </a:r>
                <a:endParaRPr lang="en-US" altLang="zh-TW" sz="2200" dirty="0">
                  <a:solidFill>
                    <a:srgbClr val="FF0000"/>
                  </a:solidFill>
                  <a:ea typeface="標楷體" pitchFamily="65" charset="-120"/>
                </a:endParaRPr>
              </a:p>
              <a:p>
                <a:pPr marL="714375" lvl="2" indent="-266700">
                  <a:spcBef>
                    <a:spcPts val="300"/>
                  </a:spcBef>
                  <a:buClr>
                    <a:srgbClr val="000000"/>
                  </a:buClr>
                  <a:buSzPct val="55000"/>
                  <a:buNone/>
                  <a:defRPr/>
                </a:pPr>
                <a:r>
                  <a:rPr lang="en-US" altLang="zh-TW" sz="1800" dirty="0">
                    <a:solidFill>
                      <a:srgbClr val="0000FF"/>
                    </a:solidFill>
                    <a:latin typeface="+mn-lt"/>
                    <a:ea typeface="標楷體" pitchFamily="65" charset="-120"/>
                  </a:rPr>
                  <a:t>※ The in-sample test must be exactly correct, and it demonstrates that we can calculate the portfolio beta by the simple weighted average approach</a:t>
                </a:r>
              </a:p>
              <a:p>
                <a:pPr marL="628650" lvl="2" indent="-180975">
                  <a:spcBef>
                    <a:spcPts val="3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Out-of-sample test</a:t>
                </a:r>
                <a:r>
                  <a:rPr lang="zh-TW" altLang="en-US" sz="2200" dirty="0">
                    <a:solidFill>
                      <a:srgbClr val="000000"/>
                    </a:solidFill>
                    <a:ea typeface="標楷體" pitchFamily="65" charset="-120"/>
                  </a:rPr>
                  <a:t> </a:t>
                </a:r>
                <a:r>
                  <a:rPr lang="en-US" altLang="zh-TW" sz="2200" dirty="0">
                    <a:solidFill>
                      <a:srgbClr val="000000"/>
                    </a:solidFill>
                    <a:ea typeface="標楷體" pitchFamily="65" charset="-120"/>
                  </a:rPr>
                  <a:t>(</a:t>
                </a:r>
                <a:r>
                  <a:rPr lang="zh-TW" altLang="en-US" sz="2200" dirty="0">
                    <a:solidFill>
                      <a:srgbClr val="000000"/>
                    </a:solidFill>
                    <a:ea typeface="標楷體" pitchFamily="65" charset="-120"/>
                  </a:rPr>
                  <a:t>樣本外測試</a:t>
                </a:r>
                <a:r>
                  <a:rPr lang="en-US" altLang="zh-TW" sz="2200" dirty="0">
                    <a:solidFill>
                      <a:srgbClr val="000000"/>
                    </a:solidFill>
                    <a:ea typeface="標楷體" pitchFamily="65" charset="-120"/>
                  </a:rPr>
                  <a:t>) (1%): compare the average returns and betas of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p</a:t>
                </a:r>
                <a:r>
                  <a:rPr lang="en-US" altLang="zh-TW" sz="2200" dirty="0">
                    <a:solidFill>
                      <a:srgbClr val="000000"/>
                    </a:solidFill>
                    <a:ea typeface="標楷體" pitchFamily="65" charset="-120"/>
                  </a:rPr>
                  <a:t> and </a:t>
                </a:r>
                <a:r>
                  <a:rPr lang="en-US" altLang="zh-TW" sz="2200" i="1" dirty="0" err="1">
                    <a:solidFill>
                      <a:srgbClr val="000000"/>
                    </a:solidFill>
                    <a:ea typeface="標楷體" pitchFamily="65" charset="-120"/>
                  </a:rPr>
                  <a:t>r</a:t>
                </a:r>
                <a:r>
                  <a:rPr lang="en-US" altLang="zh-TW" sz="2200" i="1" baseline="-25000" dirty="0" err="1">
                    <a:solidFill>
                      <a:srgbClr val="000000"/>
                    </a:solidFill>
                    <a:ea typeface="標楷體" pitchFamily="65" charset="-120"/>
                  </a:rPr>
                  <a:t>M</a:t>
                </a:r>
                <a:r>
                  <a:rPr lang="en-US" altLang="zh-TW" sz="2200" dirty="0">
                    <a:solidFill>
                      <a:srgbClr val="000000"/>
                    </a:solidFill>
                    <a:ea typeface="標楷體" pitchFamily="65" charset="-120"/>
                  </a:rPr>
                  <a:t> for the next two months and tell me what you observe</a:t>
                </a:r>
              </a:p>
            </p:txBody>
          </p:sp>
        </mc:Choice>
        <mc:Fallback xmlns="">
          <p:sp>
            <p:nvSpPr>
              <p:cNvPr id="92164" name="Rectangle 21"/>
              <p:cNvSpPr>
                <a:spLocks noRot="1" noChangeAspect="1" noMove="1" noResize="1" noEditPoints="1" noAdjustHandles="1" noChangeArrowheads="1" noChangeShapeType="1" noTextEdit="1"/>
              </p:cNvSpPr>
              <p:nvPr/>
            </p:nvSpPr>
            <p:spPr bwMode="auto">
              <a:xfrm>
                <a:off x="323528" y="765174"/>
                <a:ext cx="8640960" cy="6092825"/>
              </a:xfrm>
              <a:prstGeom prst="rect">
                <a:avLst/>
              </a:prstGeom>
              <a:blipFill>
                <a:blip r:embed="rId2"/>
                <a:stretch>
                  <a:fillRect t="-701" r="-1269" b="-2603"/>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8863781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kumimoji="0" lang="en-US" altLang="zh-TW" sz="1400" dirty="0"/>
              <a:t>2.</a:t>
            </a:r>
            <a:fld id="{550BF4B7-0DB4-44B3-AB65-417F50BD4304}" type="slidenum">
              <a:rPr kumimoji="0" lang="en-US" altLang="zh-TW" sz="1400" smtClean="0"/>
              <a:pPr eaLnBrk="1" hangingPunct="1"/>
              <a:t>89</a:t>
            </a:fld>
            <a:endParaRPr kumimoji="0" lang="en-US" altLang="zh-TW" sz="1400" dirty="0"/>
          </a:p>
        </p:txBody>
      </p:sp>
      <p:sp>
        <p:nvSpPr>
          <p:cNvPr id="92164" name="Rectangle 21"/>
          <p:cNvSpPr>
            <a:spLocks noChangeArrowheads="1"/>
          </p:cNvSpPr>
          <p:nvPr/>
        </p:nvSpPr>
        <p:spPr bwMode="auto">
          <a:xfrm>
            <a:off x="323528" y="765175"/>
            <a:ext cx="8640960" cy="5976194"/>
          </a:xfrm>
          <a:prstGeom prst="rect">
            <a:avLst/>
          </a:prstGeom>
          <a:noFill/>
          <a:ln w="9525">
            <a:noFill/>
            <a:miter lim="800000"/>
            <a:headEnd/>
            <a:tailEnd/>
          </a:ln>
        </p:spPr>
        <p:txBody>
          <a:bodyPr/>
          <a:lstStyle/>
          <a:p>
            <a:pPr marL="452438" lvl="1" indent="-274638">
              <a:spcBef>
                <a:spcPts val="600"/>
              </a:spcBef>
              <a:buClr>
                <a:srgbClr val="000000"/>
              </a:buClr>
              <a:buSzPct val="40000"/>
              <a:buFont typeface="Wingdings" panose="05000000000000000000" pitchFamily="2" charset="2"/>
              <a:buChar char="u"/>
              <a:defRPr/>
            </a:pPr>
            <a:r>
              <a:rPr lang="en-US" altLang="zh-TW" dirty="0">
                <a:solidFill>
                  <a:srgbClr val="000000"/>
                </a:solidFill>
                <a:ea typeface="標楷體" pitchFamily="65" charset="-120"/>
              </a:rPr>
              <a:t>Implement HW 3 with VBA</a:t>
            </a:r>
          </a:p>
          <a:p>
            <a:pPr marL="628650" lvl="2" indent="-180975">
              <a:spcBef>
                <a:spcPts val="6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Basic requirement (with one </a:t>
            </a:r>
            <a:r>
              <a:rPr lang="en-US" altLang="zh-TW" sz="2200" dirty="0" err="1">
                <a:solidFill>
                  <a:srgbClr val="000000"/>
                </a:solidFill>
                <a:ea typeface="標楷體" pitchFamily="65" charset="-120"/>
              </a:rPr>
              <a:t>CommandButton</a:t>
            </a:r>
            <a:r>
              <a:rPr lang="en-US" altLang="zh-TW" sz="2200" dirty="0">
                <a:solidFill>
                  <a:srgbClr val="000000"/>
                </a:solidFill>
                <a:ea typeface="標楷體" pitchFamily="65" charset="-120"/>
              </a:rPr>
              <a:t>):</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Inputs: Time series of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M,t</a:t>
            </a:r>
            <a:r>
              <a:rPr lang="en-US" altLang="zh-TW" sz="2000" dirty="0">
                <a:solidFill>
                  <a:srgbClr val="000000"/>
                </a:solidFill>
                <a:ea typeface="標楷體" pitchFamily="65" charset="-120"/>
              </a:rPr>
              <a:t>,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f,t</a:t>
            </a:r>
            <a:r>
              <a:rPr lang="en-US" altLang="zh-TW" sz="2000" dirty="0">
                <a:solidFill>
                  <a:srgbClr val="000000"/>
                </a:solidFill>
                <a:ea typeface="標楷體" pitchFamily="65" charset="-120"/>
              </a:rPr>
              <a:t>, and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i,t</a:t>
            </a:r>
            <a:r>
              <a:rPr lang="en-US" altLang="zh-TW" sz="2000" dirty="0">
                <a:solidFill>
                  <a:srgbClr val="000000"/>
                </a:solidFill>
                <a:ea typeface="標楷體" pitchFamily="65" charset="-120"/>
              </a:rPr>
              <a:t> of the three firms</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Outputs: The values of </a:t>
            </a:r>
            <a:r>
              <a:rPr lang="el-GR" altLang="zh-TW" sz="2000" i="1" dirty="0">
                <a:solidFill>
                  <a:srgbClr val="000000"/>
                </a:solidFill>
                <a:ea typeface="標楷體" pitchFamily="65" charset="-120"/>
              </a:rPr>
              <a:t>α</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and </a:t>
            </a:r>
            <a:r>
              <a:rPr lang="el-GR" altLang="zh-TW" sz="2000" i="1" dirty="0">
                <a:solidFill>
                  <a:srgbClr val="000000"/>
                </a:solidFill>
                <a:ea typeface="標楷體" pitchFamily="65" charset="-120"/>
              </a:rPr>
              <a:t>β</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of the three firms </a:t>
            </a:r>
          </a:p>
          <a:p>
            <a:pPr marL="628650" lvl="2" indent="-180975">
              <a:spcBef>
                <a:spcPts val="600"/>
              </a:spcBef>
              <a:buClr>
                <a:srgbClr val="000000"/>
              </a:buClr>
              <a:buSzPct val="55000"/>
              <a:buFont typeface="Times New Roman" pitchFamily="18" charset="0"/>
              <a:buChar char="–"/>
              <a:defRPr/>
            </a:pPr>
            <a:r>
              <a:rPr lang="en-US" altLang="zh-TW" sz="2200" dirty="0">
                <a:solidFill>
                  <a:srgbClr val="000000"/>
                </a:solidFill>
                <a:ea typeface="標楷體" pitchFamily="65" charset="-120"/>
              </a:rPr>
              <a:t>Bonus (with another </a:t>
            </a:r>
            <a:r>
              <a:rPr lang="en-US" altLang="zh-TW" sz="2200" dirty="0" err="1">
                <a:solidFill>
                  <a:srgbClr val="000000"/>
                </a:solidFill>
                <a:ea typeface="標楷體" pitchFamily="65" charset="-120"/>
              </a:rPr>
              <a:t>CommandButton</a:t>
            </a:r>
            <a:r>
              <a:rPr lang="en-US" altLang="zh-TW" sz="2200" dirty="0">
                <a:solidFill>
                  <a:srgbClr val="000000"/>
                </a:solidFill>
                <a:ea typeface="標楷體" pitchFamily="65" charset="-120"/>
              </a:rPr>
              <a:t>):</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Inputs: Time series of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M,t</a:t>
            </a:r>
            <a:r>
              <a:rPr lang="en-US" altLang="zh-TW" sz="2000" dirty="0">
                <a:solidFill>
                  <a:srgbClr val="000000"/>
                </a:solidFill>
                <a:ea typeface="標楷體" pitchFamily="65" charset="-120"/>
              </a:rPr>
              <a:t>,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f,t</a:t>
            </a:r>
            <a:r>
              <a:rPr lang="en-US" altLang="zh-TW" sz="2000" dirty="0">
                <a:solidFill>
                  <a:srgbClr val="000000"/>
                </a:solidFill>
                <a:ea typeface="標楷體" pitchFamily="65" charset="-120"/>
              </a:rPr>
              <a:t>, and </a:t>
            </a:r>
            <a:r>
              <a:rPr lang="en-US" altLang="zh-TW" sz="2000" i="1" dirty="0" err="1">
                <a:solidFill>
                  <a:srgbClr val="000000"/>
                </a:solidFill>
                <a:ea typeface="標楷體" pitchFamily="65" charset="-120"/>
              </a:rPr>
              <a:t>r</a:t>
            </a:r>
            <a:r>
              <a:rPr lang="en-US" altLang="zh-TW" sz="2000" i="1" baseline="-25000" dirty="0" err="1">
                <a:solidFill>
                  <a:srgbClr val="000000"/>
                </a:solidFill>
                <a:ea typeface="標楷體" pitchFamily="65" charset="-120"/>
              </a:rPr>
              <a:t>i,t</a:t>
            </a:r>
            <a:r>
              <a:rPr lang="en-US" altLang="zh-TW" sz="2000" dirty="0">
                <a:solidFill>
                  <a:srgbClr val="000000"/>
                </a:solidFill>
                <a:ea typeface="標楷體" pitchFamily="65" charset="-120"/>
              </a:rPr>
              <a:t> of the three firms and </a:t>
            </a:r>
            <a:r>
              <a:rPr lang="el-GR" altLang="zh-TW" sz="2000" i="1" dirty="0">
                <a:solidFill>
                  <a:srgbClr val="000000"/>
                </a:solidFill>
                <a:ea typeface="標楷體" pitchFamily="65" charset="-120"/>
              </a:rPr>
              <a:t>β</a:t>
            </a:r>
            <a:r>
              <a:rPr lang="en-US" altLang="zh-TW" sz="2000" i="1" baseline="-25000" dirty="0" err="1">
                <a:solidFill>
                  <a:srgbClr val="000000"/>
                </a:solidFill>
                <a:ea typeface="標楷體" pitchFamily="65" charset="-120"/>
              </a:rPr>
              <a:t>i</a:t>
            </a:r>
            <a:r>
              <a:rPr lang="en-US" altLang="zh-TW" sz="2000" dirty="0">
                <a:solidFill>
                  <a:srgbClr val="000000"/>
                </a:solidFill>
                <a:ea typeface="標楷體" pitchFamily="65" charset="-120"/>
              </a:rPr>
              <a:t> for the three firms </a:t>
            </a:r>
          </a:p>
          <a:p>
            <a:pPr marL="895350" lvl="3" indent="-173038">
              <a:spcBef>
                <a:spcPts val="600"/>
              </a:spcBef>
              <a:buClr>
                <a:srgbClr val="000000"/>
              </a:buClr>
              <a:buSzPct val="40000"/>
              <a:buFont typeface="Wingdings" panose="05000000000000000000" pitchFamily="2" charset="2"/>
              <a:buChar char="l"/>
              <a:defRPr/>
            </a:pPr>
            <a:r>
              <a:rPr lang="en-US" altLang="zh-TW" sz="2000" dirty="0">
                <a:solidFill>
                  <a:srgbClr val="000000"/>
                </a:solidFill>
                <a:ea typeface="標楷體" pitchFamily="65" charset="-120"/>
              </a:rPr>
              <a:t>Outputs: The weights </a:t>
            </a:r>
            <a:r>
              <a:rPr lang="en-US" altLang="zh-TW" sz="2000" i="1" dirty="0">
                <a:solidFill>
                  <a:srgbClr val="000000"/>
                </a:solidFill>
                <a:ea typeface="標楷體" pitchFamily="65" charset="-120"/>
              </a:rPr>
              <a:t>w</a:t>
            </a:r>
            <a:r>
              <a:rPr lang="en-US" altLang="zh-TW" sz="2000" baseline="-25000" dirty="0">
                <a:solidFill>
                  <a:srgbClr val="000000"/>
                </a:solidFill>
                <a:ea typeface="標楷體" pitchFamily="65" charset="-120"/>
              </a:rPr>
              <a:t>1</a:t>
            </a:r>
            <a:r>
              <a:rPr lang="en-US" altLang="zh-TW" sz="2000" dirty="0">
                <a:solidFill>
                  <a:srgbClr val="000000"/>
                </a:solidFill>
                <a:ea typeface="標楷體" pitchFamily="65" charset="-120"/>
              </a:rPr>
              <a:t>, </a:t>
            </a:r>
            <a:r>
              <a:rPr lang="en-US" altLang="zh-TW" sz="2000" i="1" dirty="0">
                <a:solidFill>
                  <a:srgbClr val="000000"/>
                </a:solidFill>
                <a:ea typeface="標楷體" pitchFamily="65" charset="-120"/>
              </a:rPr>
              <a:t>w</a:t>
            </a:r>
            <a:r>
              <a:rPr lang="en-US" altLang="zh-TW" sz="2000" baseline="-25000" dirty="0">
                <a:solidFill>
                  <a:srgbClr val="000000"/>
                </a:solidFill>
                <a:ea typeface="標楷體" pitchFamily="65" charset="-120"/>
              </a:rPr>
              <a:t>2</a:t>
            </a:r>
            <a:r>
              <a:rPr lang="en-US" altLang="zh-TW" sz="2000" dirty="0">
                <a:solidFill>
                  <a:srgbClr val="000000"/>
                </a:solidFill>
                <a:ea typeface="標楷體" pitchFamily="65" charset="-120"/>
              </a:rPr>
              <a:t> ,and </a:t>
            </a:r>
            <a:r>
              <a:rPr lang="en-US" altLang="zh-TW" sz="2000" i="1" dirty="0">
                <a:solidFill>
                  <a:srgbClr val="000000"/>
                </a:solidFill>
                <a:ea typeface="標楷體" pitchFamily="65" charset="-120"/>
              </a:rPr>
              <a:t>w</a:t>
            </a:r>
            <a:r>
              <a:rPr lang="en-US" altLang="zh-TW" sz="2000" baseline="-25000" dirty="0">
                <a:solidFill>
                  <a:srgbClr val="000000"/>
                </a:solidFill>
                <a:ea typeface="標楷體" pitchFamily="65" charset="-120"/>
              </a:rPr>
              <a:t>3</a:t>
            </a:r>
            <a:r>
              <a:rPr lang="en-US" altLang="zh-TW" sz="2000" dirty="0">
                <a:solidFill>
                  <a:srgbClr val="000000"/>
                </a:solidFill>
                <a:ea typeface="標楷體" pitchFamily="65" charset="-120"/>
              </a:rPr>
              <a:t> and the expected returns and </a:t>
            </a:r>
            <a:r>
              <a:rPr lang="el-GR" altLang="zh-TW" sz="2000" i="1" dirty="0">
                <a:solidFill>
                  <a:srgbClr val="000000"/>
                </a:solidFill>
                <a:ea typeface="標楷體" pitchFamily="65" charset="-120"/>
              </a:rPr>
              <a:t>β</a:t>
            </a:r>
            <a:r>
              <a:rPr lang="en-US" altLang="zh-TW" sz="2000" dirty="0">
                <a:solidFill>
                  <a:srgbClr val="000000"/>
                </a:solidFill>
                <a:ea typeface="標楷體" pitchFamily="65" charset="-120"/>
              </a:rPr>
              <a:t> of the portfolio for the past two years and for the following two months</a:t>
            </a:r>
          </a:p>
          <a:p>
            <a:pPr marL="895350" lvl="3" indent="-173038">
              <a:spcBef>
                <a:spcPts val="0"/>
              </a:spcBef>
              <a:buClr>
                <a:srgbClr val="000000"/>
              </a:buClr>
              <a:buSzPct val="40000"/>
              <a:buFont typeface="Wingdings" panose="05000000000000000000" pitchFamily="2" charset="2"/>
              <a:buChar char="l"/>
              <a:defRPr/>
            </a:pPr>
            <a:endParaRPr lang="en-US" altLang="zh-TW" sz="2000" dirty="0">
              <a:solidFill>
                <a:srgbClr val="000000"/>
              </a:solidFill>
              <a:ea typeface="標楷體" pitchFamily="65" charset="-120"/>
            </a:endParaRPr>
          </a:p>
          <a:p>
            <a:pPr marL="534988" lvl="1" indent="-352425">
              <a:spcBef>
                <a:spcPts val="600"/>
              </a:spcBef>
              <a:buClr>
                <a:srgbClr val="000000"/>
              </a:buClr>
              <a:buSzPct val="40000"/>
              <a:buNone/>
              <a:defRPr/>
            </a:pPr>
            <a:r>
              <a:rPr lang="en-US" altLang="zh-TW" sz="2000" dirty="0">
                <a:solidFill>
                  <a:srgbClr val="0000FF"/>
                </a:solidFill>
                <a:latin typeface="PMingLiU" panose="02020500000000000000" pitchFamily="18" charset="-120"/>
                <a:ea typeface="PMingLiU" panose="02020500000000000000" pitchFamily="18" charset="-120"/>
              </a:rPr>
              <a:t>※ </a:t>
            </a:r>
            <a:r>
              <a:rPr lang="en-US" altLang="zh-TW" sz="2000" dirty="0">
                <a:solidFill>
                  <a:srgbClr val="0000FF"/>
                </a:solidFill>
                <a:ea typeface="標楷體" pitchFamily="65" charset="-120"/>
              </a:rPr>
              <a:t>When implement HW 3, one </a:t>
            </a:r>
            <a:r>
              <a:rPr lang="en-US" altLang="zh-TW" sz="2000" dirty="0">
                <a:solidFill>
                  <a:srgbClr val="FF0000"/>
                </a:solidFill>
                <a:ea typeface="標楷體" pitchFamily="65" charset="-120"/>
              </a:rPr>
              <a:t>CAN</a:t>
            </a:r>
            <a:r>
              <a:rPr lang="en-US" altLang="zh-TW" sz="2000" dirty="0">
                <a:solidFill>
                  <a:srgbClr val="0000FF"/>
                </a:solidFill>
                <a:ea typeface="標楷體" pitchFamily="65" charset="-120"/>
              </a:rPr>
              <a:t> use TRANSPOSE(), SUMPRODUCT(), MMULT(), MINVERSE(),  MDETERM(), SUM(), AVERAGE(), STDEV(), or CORREL() but </a:t>
            </a:r>
            <a:r>
              <a:rPr lang="en-US" altLang="zh-TW" sz="2000" dirty="0">
                <a:solidFill>
                  <a:srgbClr val="FF0000"/>
                </a:solidFill>
                <a:ea typeface="標楷體" pitchFamily="65" charset="-120"/>
              </a:rPr>
              <a:t>CANNOT</a:t>
            </a:r>
            <a:r>
              <a:rPr lang="en-US" altLang="zh-TW" sz="2000" dirty="0">
                <a:solidFill>
                  <a:srgbClr val="0000FF"/>
                </a:solidFill>
                <a:ea typeface="標楷體" pitchFamily="65" charset="-120"/>
              </a:rPr>
              <a:t> use other functions provided by EXCEL</a:t>
            </a:r>
          </a:p>
          <a:p>
            <a:pPr marL="534988" lvl="1" indent="-352425">
              <a:spcBef>
                <a:spcPts val="600"/>
              </a:spcBef>
              <a:buClr>
                <a:srgbClr val="000000"/>
              </a:buClr>
              <a:buSzPct val="40000"/>
              <a:buNone/>
              <a:defRPr/>
            </a:pPr>
            <a:r>
              <a:rPr lang="en-US" altLang="zh-TW" sz="2000" dirty="0">
                <a:solidFill>
                  <a:srgbClr val="0000FF"/>
                </a:solidFill>
                <a:latin typeface="PMingLiU" panose="02020500000000000000" pitchFamily="18" charset="-120"/>
                <a:ea typeface="PMingLiU" panose="02020500000000000000" pitchFamily="18" charset="-120"/>
              </a:rPr>
              <a:t>※ </a:t>
            </a:r>
            <a:r>
              <a:rPr lang="en-US" altLang="zh-TW" sz="2000" dirty="0">
                <a:solidFill>
                  <a:srgbClr val="0000FF"/>
                </a:solidFill>
                <a:ea typeface="標楷體" pitchFamily="65" charset="-120"/>
              </a:rPr>
              <a:t>The basic requirement represents 10% of the final grade, and the maximum bonus is additional</a:t>
            </a:r>
            <a:r>
              <a:rPr lang="zh-TW" altLang="en-US" sz="2000" dirty="0">
                <a:solidFill>
                  <a:srgbClr val="0000FF"/>
                </a:solidFill>
                <a:ea typeface="標楷體" pitchFamily="65" charset="-120"/>
              </a:rPr>
              <a:t> </a:t>
            </a:r>
            <a:r>
              <a:rPr lang="en-US" altLang="zh-TW" sz="2000" dirty="0">
                <a:solidFill>
                  <a:srgbClr val="0000FF"/>
                </a:solidFill>
                <a:ea typeface="標楷體" pitchFamily="65" charset="-120"/>
              </a:rPr>
              <a:t>3% of the final grade</a:t>
            </a:r>
          </a:p>
        </p:txBody>
      </p:sp>
    </p:spTree>
    <p:extLst>
      <p:ext uri="{BB962C8B-B14F-4D97-AF65-F5344CB8AC3E}">
        <p14:creationId xmlns:p14="http://schemas.microsoft.com/office/powerpoint/2010/main" val="58534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r>
              <a:rPr kumimoji="0" lang="en-US" altLang="zh-TW" sz="1400">
                <a:solidFill>
                  <a:schemeClr val="bg2"/>
                </a:solidFill>
              </a:rPr>
              <a:t>2.</a:t>
            </a:r>
            <a:fld id="{D6F83B1F-CD1C-4706-9B87-86DF0D5A5F09}" type="slidenum">
              <a:rPr kumimoji="0" lang="en-US" altLang="zh-TW" sz="1400" smtClean="0">
                <a:solidFill>
                  <a:schemeClr val="bg2"/>
                </a:solidFill>
              </a:rPr>
              <a:pPr eaLnBrk="1" hangingPunct="1"/>
              <a:t>9</a:t>
            </a:fld>
            <a:endParaRPr kumimoji="0" lang="en-US" altLang="zh-TW" sz="1400">
              <a:solidFill>
                <a:schemeClr val="bg2"/>
              </a:solidFill>
            </a:endParaRPr>
          </a:p>
        </p:txBody>
      </p:sp>
      <p:sp>
        <p:nvSpPr>
          <p:cNvPr id="8203" name="Text Box 4"/>
          <p:cNvSpPr txBox="1">
            <a:spLocks noChangeArrowheads="1"/>
          </p:cNvSpPr>
          <p:nvPr/>
        </p:nvSpPr>
        <p:spPr bwMode="auto">
          <a:xfrm>
            <a:off x="381000" y="914400"/>
            <a:ext cx="819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Clr>
                <a:schemeClr val="tx1"/>
              </a:buClr>
              <a:buSzPct val="40000"/>
            </a:pPr>
            <a:r>
              <a:rPr lang="zh-TW" altLang="en-US">
                <a:ea typeface="標楷體" pitchFamily="65" charset="-120"/>
              </a:rPr>
              <a:t> </a:t>
            </a:r>
            <a:r>
              <a:rPr lang="en-US" altLang="zh-TW">
                <a:ea typeface="標楷體" pitchFamily="65" charset="-120"/>
              </a:rPr>
              <a:t>Matrix form of a system of linear equations in </a:t>
            </a:r>
            <a:r>
              <a:rPr lang="en-US" altLang="zh-TW" i="1">
                <a:ea typeface="標楷體" pitchFamily="65" charset="-120"/>
              </a:rPr>
              <a:t>n</a:t>
            </a:r>
            <a:r>
              <a:rPr lang="en-US" altLang="zh-TW">
                <a:ea typeface="標楷體" pitchFamily="65" charset="-120"/>
              </a:rPr>
              <a:t> variables:</a:t>
            </a:r>
            <a:endParaRPr lang="zh-TW" altLang="en-US">
              <a:ea typeface="標楷體" pitchFamily="65" charset="-120"/>
            </a:endParaRPr>
          </a:p>
        </p:txBody>
      </p:sp>
      <p:graphicFrame>
        <p:nvGraphicFramePr>
          <p:cNvPr id="8194" name="Object 0"/>
          <p:cNvGraphicFramePr>
            <a:graphicFrameLocks noChangeAspect="1"/>
          </p:cNvGraphicFramePr>
          <p:nvPr/>
        </p:nvGraphicFramePr>
        <p:xfrm>
          <a:off x="914400" y="1447800"/>
          <a:ext cx="3822700" cy="1778000"/>
        </p:xfrm>
        <a:graphic>
          <a:graphicData uri="http://schemas.openxmlformats.org/presentationml/2006/ole">
            <mc:AlternateContent xmlns:mc="http://schemas.openxmlformats.org/markup-compatibility/2006">
              <mc:Choice xmlns:v="urn:schemas-microsoft-com:vml" Requires="v">
                <p:oleObj spid="_x0000_s183406" name="方程式" r:id="rId3" imgW="3822480" imgH="1777680" progId="Equation.3">
                  <p:embed/>
                </p:oleObj>
              </mc:Choice>
              <mc:Fallback>
                <p:oleObj name="方程式" r:id="rId3" imgW="3822480" imgH="17776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38227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4" name="Group 22"/>
          <p:cNvGrpSpPr>
            <a:grpSpLocks/>
          </p:cNvGrpSpPr>
          <p:nvPr/>
        </p:nvGrpSpPr>
        <p:grpSpPr bwMode="auto">
          <a:xfrm>
            <a:off x="2339975" y="5810250"/>
            <a:ext cx="2689225" cy="673100"/>
            <a:chOff x="1474" y="3612"/>
            <a:chExt cx="1694" cy="424"/>
          </a:xfrm>
        </p:grpSpPr>
        <p:sp>
          <p:nvSpPr>
            <p:cNvPr id="8208" name="Text Box 8"/>
            <p:cNvSpPr txBox="1">
              <a:spLocks noChangeArrowheads="1"/>
            </p:cNvSpPr>
            <p:nvPr/>
          </p:nvSpPr>
          <p:spPr bwMode="auto">
            <a:xfrm rot="5400000">
              <a:off x="1508" y="3578"/>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a:t>
              </a:r>
            </a:p>
          </p:txBody>
        </p:sp>
        <p:sp>
          <p:nvSpPr>
            <p:cNvPr id="8209" name="Text Box 9"/>
            <p:cNvSpPr txBox="1">
              <a:spLocks noChangeArrowheads="1"/>
            </p:cNvSpPr>
            <p:nvPr/>
          </p:nvSpPr>
          <p:spPr bwMode="auto">
            <a:xfrm rot="5400000">
              <a:off x="2415" y="3578"/>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a:t>
              </a:r>
            </a:p>
          </p:txBody>
        </p:sp>
        <p:sp>
          <p:nvSpPr>
            <p:cNvPr id="8210" name="Text Box 10"/>
            <p:cNvSpPr txBox="1">
              <a:spLocks noChangeArrowheads="1"/>
            </p:cNvSpPr>
            <p:nvPr/>
          </p:nvSpPr>
          <p:spPr bwMode="auto">
            <a:xfrm rot="5400000">
              <a:off x="2914" y="3578"/>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a:solidFill>
                    <a:schemeClr val="tx1"/>
                  </a:solidFill>
                  <a:ea typeface="標楷體" pitchFamily="65" charset="-120"/>
                </a:rPr>
                <a:t>=</a:t>
              </a:r>
            </a:p>
          </p:txBody>
        </p:sp>
        <p:sp>
          <p:nvSpPr>
            <p:cNvPr id="8211" name="Text Box 11"/>
            <p:cNvSpPr txBox="1">
              <a:spLocks noChangeArrowheads="1"/>
            </p:cNvSpPr>
            <p:nvPr/>
          </p:nvSpPr>
          <p:spPr bwMode="auto">
            <a:xfrm>
              <a:off x="1519" y="3748"/>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i="1">
                  <a:solidFill>
                    <a:schemeClr val="tx1"/>
                  </a:solidFill>
                  <a:ea typeface="標楷體" pitchFamily="65" charset="-120"/>
                </a:rPr>
                <a:t>A</a:t>
              </a:r>
            </a:p>
          </p:txBody>
        </p:sp>
        <p:sp>
          <p:nvSpPr>
            <p:cNvPr id="8212" name="Text Box 12"/>
            <p:cNvSpPr txBox="1">
              <a:spLocks noChangeArrowheads="1"/>
            </p:cNvSpPr>
            <p:nvPr/>
          </p:nvSpPr>
          <p:spPr bwMode="auto">
            <a:xfrm>
              <a:off x="2426" y="3732"/>
              <a:ext cx="1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b="1">
                  <a:solidFill>
                    <a:schemeClr val="tx1"/>
                  </a:solidFill>
                  <a:ea typeface="標楷體" pitchFamily="65" charset="-120"/>
                </a:rPr>
                <a:t>x</a:t>
              </a:r>
            </a:p>
          </p:txBody>
        </p:sp>
        <p:sp>
          <p:nvSpPr>
            <p:cNvPr id="8213" name="Text Box 13"/>
            <p:cNvSpPr txBox="1">
              <a:spLocks noChangeArrowheads="1"/>
            </p:cNvSpPr>
            <p:nvPr/>
          </p:nvSpPr>
          <p:spPr bwMode="auto">
            <a:xfrm>
              <a:off x="2925" y="3748"/>
              <a:ext cx="1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sz="2400">
                  <a:solidFill>
                    <a:schemeClr val="hlink"/>
                  </a:solidFill>
                  <a:latin typeface="Times New Roman" pitchFamily="18" charset="0"/>
                  <a:ea typeface="新細明體" charset="-120"/>
                </a:defRPr>
              </a:lvl1pPr>
              <a:lvl2pPr marL="742950" indent="-285750" eaLnBrk="0" hangingPunct="0">
                <a:defRPr kumimoji="1" sz="2400">
                  <a:solidFill>
                    <a:schemeClr val="hlink"/>
                  </a:solidFill>
                  <a:latin typeface="Times New Roman" pitchFamily="18" charset="0"/>
                  <a:ea typeface="新細明體" charset="-120"/>
                </a:defRPr>
              </a:lvl2pPr>
              <a:lvl3pPr marL="1143000" indent="-228600" eaLnBrk="0" hangingPunct="0">
                <a:defRPr kumimoji="1" sz="2400">
                  <a:solidFill>
                    <a:schemeClr val="hlink"/>
                  </a:solidFill>
                  <a:latin typeface="Times New Roman" pitchFamily="18" charset="0"/>
                  <a:ea typeface="新細明體" charset="-120"/>
                </a:defRPr>
              </a:lvl3pPr>
              <a:lvl4pPr marL="1600200" indent="-228600" eaLnBrk="0" hangingPunct="0">
                <a:defRPr kumimoji="1" sz="2400">
                  <a:solidFill>
                    <a:schemeClr val="hlink"/>
                  </a:solidFill>
                  <a:latin typeface="Times New Roman" pitchFamily="18" charset="0"/>
                  <a:ea typeface="新細明體" charset="-120"/>
                </a:defRPr>
              </a:lvl4pPr>
              <a:lvl5pPr marL="2057400" indent="-228600" eaLnBrk="0" hangingPunct="0">
                <a:defRPr kumimoji="1" sz="2400">
                  <a:solidFill>
                    <a:schemeClr val="hlink"/>
                  </a:solidFill>
                  <a:latin typeface="Times New Roman" pitchFamily="18" charset="0"/>
                  <a:ea typeface="新細明體" charset="-120"/>
                </a:defRPr>
              </a:lvl5pPr>
              <a:lvl6pPr marL="25146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6pPr>
              <a:lvl7pPr marL="29718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7pPr>
              <a:lvl8pPr marL="34290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8pPr>
              <a:lvl9pPr marL="3886200" indent="-228600" eaLnBrk="0" fontAlgn="base" hangingPunct="0">
                <a:spcBef>
                  <a:spcPct val="50000"/>
                </a:spcBef>
                <a:spcAft>
                  <a:spcPct val="0"/>
                </a:spcAft>
                <a:buSzPct val="50000"/>
                <a:buFont typeface="Wingdings" pitchFamily="2" charset="2"/>
                <a:buChar char="n"/>
                <a:defRPr kumimoji="1" sz="2400">
                  <a:solidFill>
                    <a:schemeClr val="hlink"/>
                  </a:solidFill>
                  <a:latin typeface="Times New Roman" pitchFamily="18" charset="0"/>
                  <a:ea typeface="新細明體" charset="-120"/>
                </a:defRPr>
              </a:lvl9pPr>
            </a:lstStyle>
            <a:p>
              <a:pPr eaLnBrk="1" hangingPunct="1">
                <a:buSzTx/>
                <a:buFontTx/>
                <a:buNone/>
              </a:pPr>
              <a:r>
                <a:rPr lang="en-US" altLang="zh-TW" b="1">
                  <a:solidFill>
                    <a:schemeClr val="tx1"/>
                  </a:solidFill>
                  <a:ea typeface="標楷體" pitchFamily="65" charset="-120"/>
                </a:rPr>
                <a:t>b</a:t>
              </a:r>
            </a:p>
          </p:txBody>
        </p:sp>
      </p:grpSp>
      <p:graphicFrame>
        <p:nvGraphicFramePr>
          <p:cNvPr id="8195" name="Object 1"/>
          <p:cNvGraphicFramePr>
            <a:graphicFrameLocks noChangeAspect="1"/>
          </p:cNvGraphicFramePr>
          <p:nvPr/>
        </p:nvGraphicFramePr>
        <p:xfrm>
          <a:off x="6135688" y="2274888"/>
          <a:ext cx="2311400" cy="342900"/>
        </p:xfrm>
        <a:graphic>
          <a:graphicData uri="http://schemas.openxmlformats.org/presentationml/2006/ole">
            <mc:AlternateContent xmlns:mc="http://schemas.openxmlformats.org/markup-compatibility/2006">
              <mc:Choice xmlns:v="urn:schemas-microsoft-com:vml" Requires="v">
                <p:oleObj spid="_x0000_s183407" name="Equation" r:id="rId5" imgW="2311200" imgH="342720" progId="Equation.3">
                  <p:embed/>
                </p:oleObj>
              </mc:Choice>
              <mc:Fallback>
                <p:oleObj name="Equation" r:id="rId5" imgW="2311200" imgH="34272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88" y="2274888"/>
                        <a:ext cx="23114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2"/>
          <p:cNvGraphicFramePr>
            <a:graphicFrameLocks noChangeAspect="1"/>
          </p:cNvGraphicFramePr>
          <p:nvPr/>
        </p:nvGraphicFramePr>
        <p:xfrm>
          <a:off x="5991225" y="4500563"/>
          <a:ext cx="2795588" cy="406400"/>
        </p:xfrm>
        <a:graphic>
          <a:graphicData uri="http://schemas.openxmlformats.org/presentationml/2006/ole">
            <mc:AlternateContent xmlns:mc="http://schemas.openxmlformats.org/markup-compatibility/2006">
              <mc:Choice xmlns:v="urn:schemas-microsoft-com:vml" Requires="v">
                <p:oleObj spid="_x0000_s183408" name="Equation" r:id="rId7" imgW="1396800" imgH="203040" progId="Equation.DSMT4">
                  <p:embed/>
                </p:oleObj>
              </mc:Choice>
              <mc:Fallback>
                <p:oleObj name="Equation" r:id="rId7" imgW="1396800" imgH="20304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225" y="4500563"/>
                        <a:ext cx="279558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5" name="Line 16"/>
          <p:cNvSpPr>
            <a:spLocks noChangeShapeType="1"/>
          </p:cNvSpPr>
          <p:nvPr/>
        </p:nvSpPr>
        <p:spPr bwMode="auto">
          <a:xfrm>
            <a:off x="7202488" y="3001963"/>
            <a:ext cx="0" cy="12239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TW" altLang="en-US"/>
          </a:p>
        </p:txBody>
      </p:sp>
      <p:grpSp>
        <p:nvGrpSpPr>
          <p:cNvPr id="8206" name="Group 23"/>
          <p:cNvGrpSpPr>
            <a:grpSpLocks/>
          </p:cNvGrpSpPr>
          <p:nvPr/>
        </p:nvGrpSpPr>
        <p:grpSpPr bwMode="auto">
          <a:xfrm>
            <a:off x="6488113" y="4953000"/>
            <a:ext cx="1292225" cy="496888"/>
            <a:chOff x="4087" y="3072"/>
            <a:chExt cx="814" cy="313"/>
          </a:xfrm>
        </p:grpSpPr>
        <p:graphicFrame>
          <p:nvGraphicFramePr>
            <p:cNvPr id="8199" name="Object 5"/>
            <p:cNvGraphicFramePr>
              <a:graphicFrameLocks noChangeAspect="1"/>
            </p:cNvGraphicFramePr>
            <p:nvPr/>
          </p:nvGraphicFramePr>
          <p:xfrm>
            <a:off x="4087" y="3072"/>
            <a:ext cx="769" cy="224"/>
          </p:xfrm>
          <a:graphic>
            <a:graphicData uri="http://schemas.openxmlformats.org/presentationml/2006/ole">
              <mc:AlternateContent xmlns:mc="http://schemas.openxmlformats.org/markup-compatibility/2006">
                <mc:Choice xmlns:v="urn:schemas-microsoft-com:vml" Requires="v">
                  <p:oleObj spid="_x0000_s183409" name="Equation" r:id="rId9" imgW="609480" imgH="177480" progId="Equation.DSMT4">
                    <p:embed/>
                  </p:oleObj>
                </mc:Choice>
                <mc:Fallback>
                  <p:oleObj name="Equation" r:id="rId9" imgW="609480" imgH="17748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7" y="3072"/>
                          <a:ext cx="769"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0" name="Object 6"/>
            <p:cNvGraphicFramePr>
              <a:graphicFrameLocks noChangeAspect="1"/>
            </p:cNvGraphicFramePr>
            <p:nvPr/>
          </p:nvGraphicFramePr>
          <p:xfrm>
            <a:off x="4195" y="3301"/>
            <a:ext cx="363" cy="84"/>
          </p:xfrm>
          <a:graphic>
            <a:graphicData uri="http://schemas.openxmlformats.org/presentationml/2006/ole">
              <mc:AlternateContent xmlns:mc="http://schemas.openxmlformats.org/markup-compatibility/2006">
                <mc:Choice xmlns:v="urn:schemas-microsoft-com:vml" Requires="v">
                  <p:oleObj spid="_x0000_s183410" name="方程式" r:id="rId11" imgW="1206360" imgH="279360" progId="Equation.3">
                    <p:embed/>
                  </p:oleObj>
                </mc:Choice>
                <mc:Fallback>
                  <p:oleObj name="方程式" r:id="rId11" imgW="1206360" imgH="27936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5" y="3301"/>
                          <a:ext cx="363" cy="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1" name="Object 7"/>
            <p:cNvGraphicFramePr>
              <a:graphicFrameLocks noChangeAspect="1"/>
            </p:cNvGraphicFramePr>
            <p:nvPr/>
          </p:nvGraphicFramePr>
          <p:xfrm>
            <a:off x="4719" y="3300"/>
            <a:ext cx="182" cy="85"/>
          </p:xfrm>
          <a:graphic>
            <a:graphicData uri="http://schemas.openxmlformats.org/presentationml/2006/ole">
              <mc:AlternateContent xmlns:mc="http://schemas.openxmlformats.org/markup-compatibility/2006">
                <mc:Choice xmlns:v="urn:schemas-microsoft-com:vml" Requires="v">
                  <p:oleObj spid="_x0000_s183411" name="方程式" r:id="rId13" imgW="596880" imgH="279360" progId="Equation.3">
                    <p:embed/>
                  </p:oleObj>
                </mc:Choice>
                <mc:Fallback>
                  <p:oleObj name="方程式" r:id="rId13" imgW="596880" imgH="27936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9" y="3300"/>
                          <a:ext cx="182" cy="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07" name="Group 21"/>
          <p:cNvGrpSpPr>
            <a:grpSpLocks/>
          </p:cNvGrpSpPr>
          <p:nvPr/>
        </p:nvGrpSpPr>
        <p:grpSpPr bwMode="auto">
          <a:xfrm>
            <a:off x="990600" y="3352800"/>
            <a:ext cx="4116388" cy="2489200"/>
            <a:chOff x="672" y="2064"/>
            <a:chExt cx="2593" cy="1568"/>
          </a:xfrm>
        </p:grpSpPr>
        <p:graphicFrame>
          <p:nvGraphicFramePr>
            <p:cNvPr id="8197" name="Object 3"/>
            <p:cNvGraphicFramePr>
              <a:graphicFrameLocks noChangeAspect="1"/>
            </p:cNvGraphicFramePr>
            <p:nvPr/>
          </p:nvGraphicFramePr>
          <p:xfrm>
            <a:off x="672" y="2448"/>
            <a:ext cx="2593" cy="1184"/>
          </p:xfrm>
          <a:graphic>
            <a:graphicData uri="http://schemas.openxmlformats.org/presentationml/2006/ole">
              <mc:AlternateContent xmlns:mc="http://schemas.openxmlformats.org/markup-compatibility/2006">
                <mc:Choice xmlns:v="urn:schemas-microsoft-com:vml" Requires="v">
                  <p:oleObj spid="_x0000_s183412" name="Equation" r:id="rId15" imgW="2057400" imgH="939600" progId="Equation.3">
                    <p:embed/>
                  </p:oleObj>
                </mc:Choice>
                <mc:Fallback>
                  <p:oleObj name="Equation" r:id="rId15" imgW="2057400" imgH="93960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2" y="2448"/>
                          <a:ext cx="2593" cy="1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4"/>
            <p:cNvGraphicFramePr>
              <a:graphicFrameLocks noChangeAspect="1"/>
            </p:cNvGraphicFramePr>
            <p:nvPr/>
          </p:nvGraphicFramePr>
          <p:xfrm>
            <a:off x="1584" y="2064"/>
            <a:ext cx="204" cy="323"/>
          </p:xfrm>
          <a:graphic>
            <a:graphicData uri="http://schemas.openxmlformats.org/presentationml/2006/ole">
              <mc:AlternateContent xmlns:mc="http://schemas.openxmlformats.org/markup-compatibility/2006">
                <mc:Choice xmlns:v="urn:schemas-microsoft-com:vml" Requires="v">
                  <p:oleObj spid="_x0000_s183413" name="方程式" r:id="rId17" imgW="215640" imgH="342720" progId="Equation.3">
                    <p:embed/>
                  </p:oleObj>
                </mc:Choice>
                <mc:Fallback>
                  <p:oleObj name="方程式" r:id="rId17" imgW="215640" imgH="342720" progId="Equation.3">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4" y="2064"/>
                          <a:ext cx="204"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theme/theme1.xml><?xml version="1.0" encoding="utf-8"?>
<a:theme xmlns:a="http://schemas.openxmlformats.org/drawingml/2006/main" name="線性代數樣版">
  <a:themeElements>
    <a:clrScheme name="線性代數樣版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線性代數樣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Pct val="50000"/>
          <a:buFont typeface="Wingdings" pitchFamily="2" charset="2"/>
          <a:buChar char="n"/>
          <a:tabLst/>
          <a:defRPr kumimoji="1" lang="en-US" sz="2400" b="0" i="0" u="none" strike="noStrike" cap="none" normalizeH="0" baseline="0" smtClean="0">
            <a:ln>
              <a:noFill/>
            </a:ln>
            <a:solidFill>
              <a:schemeClr val="hlink"/>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Pct val="50000"/>
          <a:buFont typeface="Wingdings" pitchFamily="2" charset="2"/>
          <a:buChar char="n"/>
          <a:tabLst/>
          <a:defRPr kumimoji="1" lang="en-US" sz="2400" b="0" i="0" u="none" strike="noStrike" cap="none" normalizeH="0" baseline="0" smtClean="0">
            <a:ln>
              <a:noFill/>
            </a:ln>
            <a:solidFill>
              <a:schemeClr val="hlink"/>
            </a:solidFill>
            <a:effectLst/>
            <a:latin typeface="Times New Roman" pitchFamily="18" charset="0"/>
            <a:ea typeface="新細明體" charset="-120"/>
          </a:defRPr>
        </a:defPPr>
      </a:lstStyle>
    </a:lnDef>
  </a:objectDefaults>
  <a:extraClrSchemeLst>
    <a:extraClrScheme>
      <a:clrScheme name="線性代數樣版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線性代數樣版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線性代數樣版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線性代數樣版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線性代數樣版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線性代數樣版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線性代數樣版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線性代數樣版</Template>
  <TotalTime>13486</TotalTime>
  <Words>6421</Words>
  <Application>Microsoft Office PowerPoint</Application>
  <PresentationFormat>如螢幕大小 (4:3)</PresentationFormat>
  <Paragraphs>695</Paragraphs>
  <Slides>89</Slides>
  <Notes>3</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2</vt:i4>
      </vt:variant>
      <vt:variant>
        <vt:lpstr>投影片標題</vt:lpstr>
      </vt:variant>
      <vt:variant>
        <vt:i4>89</vt:i4>
      </vt:variant>
    </vt:vector>
  </HeadingPairs>
  <TitlesOfParts>
    <vt:vector size="98" baseType="lpstr">
      <vt:lpstr>PMingLiU</vt:lpstr>
      <vt:lpstr>標楷體</vt:lpstr>
      <vt:lpstr>Cambria Math</vt:lpstr>
      <vt:lpstr>Tahoma</vt:lpstr>
      <vt:lpstr>Times New Roman</vt:lpstr>
      <vt:lpstr>Wingdings</vt:lpstr>
      <vt:lpstr>線性代數樣版</vt:lpstr>
      <vt:lpstr>Equation</vt:lpstr>
      <vt:lpstr>方程式</vt:lpstr>
      <vt:lpstr> Chapter 2 Matrices</vt:lpstr>
      <vt:lpstr>2.1  Operations with Matrices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2.1:</vt:lpstr>
      <vt:lpstr>2.2  Properties of Matrix Operations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2.2:</vt:lpstr>
      <vt:lpstr>2.3 The Inverse of a Matrix</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2.3:</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2.4:</vt:lpstr>
      <vt:lpstr>2.5 Markov Chains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Keywords in Section 2.5:</vt:lpstr>
      <vt:lpstr>2.6 Applications of Matrix Operations</vt:lpstr>
      <vt:lpstr>PowerPoint 簡報</vt:lpstr>
      <vt:lpstr>PowerPoint 簡報</vt:lpstr>
      <vt:lpstr>PowerPoint 簡報</vt:lpstr>
      <vt:lpstr>PowerPoint 簡報</vt:lpstr>
      <vt:lpstr>PowerPoint 簡報</vt:lpstr>
      <vt:lpstr>PowerPoint 簡報</vt:lpstr>
      <vt:lpstr>PowerPoint 簡報</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Matrices</dc:title>
  <dc:creator>Jr-Yan Wang</dc:creator>
  <cp:lastModifiedBy>Jr-Yan</cp:lastModifiedBy>
  <cp:revision>1277</cp:revision>
  <dcterms:created xsi:type="dcterms:W3CDTF">1601-01-01T00:00:00Z</dcterms:created>
  <dcterms:modified xsi:type="dcterms:W3CDTF">2022-10-02T12:54:02Z</dcterms:modified>
</cp:coreProperties>
</file>