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8" r:id="rId2"/>
    <p:sldId id="285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96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01" r:id="rId27"/>
    <p:sldId id="282" r:id="rId28"/>
    <p:sldId id="283" r:id="rId29"/>
    <p:sldId id="297" r:id="rId30"/>
    <p:sldId id="298" r:id="rId31"/>
    <p:sldId id="284" r:id="rId32"/>
    <p:sldId id="304" r:id="rId33"/>
    <p:sldId id="286" r:id="rId34"/>
    <p:sldId id="287" r:id="rId35"/>
    <p:sldId id="288" r:id="rId36"/>
    <p:sldId id="289" r:id="rId37"/>
    <p:sldId id="299" r:id="rId38"/>
    <p:sldId id="300" r:id="rId39"/>
    <p:sldId id="302" r:id="rId40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0C0C0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84" autoAdjust="0"/>
  </p:normalViewPr>
  <p:slideViewPr>
    <p:cSldViewPr>
      <p:cViewPr varScale="1">
        <p:scale>
          <a:sx n="78" d="100"/>
          <a:sy n="78" d="100"/>
        </p:scale>
        <p:origin x="141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428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20.xml"/><Relationship Id="rId26" Type="http://schemas.openxmlformats.org/officeDocument/2006/relationships/slide" Target="slides/slide33.xml"/><Relationship Id="rId3" Type="http://schemas.openxmlformats.org/officeDocument/2006/relationships/slide" Target="slides/slide4.xml"/><Relationship Id="rId21" Type="http://schemas.openxmlformats.org/officeDocument/2006/relationships/slide" Target="slides/slide23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9.xml"/><Relationship Id="rId25" Type="http://schemas.openxmlformats.org/officeDocument/2006/relationships/slide" Target="slides/slide29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2.xml"/><Relationship Id="rId29" Type="http://schemas.openxmlformats.org/officeDocument/2006/relationships/slide" Target="slides/slide36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27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25.xml"/><Relationship Id="rId28" Type="http://schemas.openxmlformats.org/officeDocument/2006/relationships/slide" Target="slides/slide35.xml"/><Relationship Id="rId10" Type="http://schemas.openxmlformats.org/officeDocument/2006/relationships/slide" Target="slides/slide11.xml"/><Relationship Id="rId19" Type="http://schemas.openxmlformats.org/officeDocument/2006/relationships/slide" Target="slides/slide2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4.xml"/><Relationship Id="rId27" Type="http://schemas.openxmlformats.org/officeDocument/2006/relationships/slide" Target="slides/slide34.xml"/><Relationship Id="rId30" Type="http://schemas.openxmlformats.org/officeDocument/2006/relationships/slide" Target="slides/slide3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emf"/><Relationship Id="rId1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18" Type="http://schemas.openxmlformats.org/officeDocument/2006/relationships/image" Target="../media/image19.e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17" Type="http://schemas.openxmlformats.org/officeDocument/2006/relationships/image" Target="../media/image18.emf"/><Relationship Id="rId2" Type="http://schemas.openxmlformats.org/officeDocument/2006/relationships/image" Target="../media/image3.wmf"/><Relationship Id="rId16" Type="http://schemas.openxmlformats.org/officeDocument/2006/relationships/image" Target="../media/image17.emf"/><Relationship Id="rId20" Type="http://schemas.openxmlformats.org/officeDocument/2006/relationships/image" Target="../media/image21.e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emf"/><Relationship Id="rId5" Type="http://schemas.openxmlformats.org/officeDocument/2006/relationships/image" Target="../media/image6.wmf"/><Relationship Id="rId15" Type="http://schemas.openxmlformats.org/officeDocument/2006/relationships/image" Target="../media/image16.emf"/><Relationship Id="rId10" Type="http://schemas.openxmlformats.org/officeDocument/2006/relationships/image" Target="../media/image11.emf"/><Relationship Id="rId19" Type="http://schemas.openxmlformats.org/officeDocument/2006/relationships/image" Target="../media/image20.emf"/><Relationship Id="rId4" Type="http://schemas.openxmlformats.org/officeDocument/2006/relationships/image" Target="../media/image5.w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image" Target="../media/image99.wmf"/><Relationship Id="rId7" Type="http://schemas.openxmlformats.org/officeDocument/2006/relationships/image" Target="../media/image103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Relationship Id="rId9" Type="http://schemas.openxmlformats.org/officeDocument/2006/relationships/image" Target="../media/image105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108.wmf"/><Relationship Id="rId7" Type="http://schemas.openxmlformats.org/officeDocument/2006/relationships/image" Target="../media/image112.wmf"/><Relationship Id="rId2" Type="http://schemas.openxmlformats.org/officeDocument/2006/relationships/image" Target="../media/image107.emf"/><Relationship Id="rId1" Type="http://schemas.openxmlformats.org/officeDocument/2006/relationships/image" Target="../media/image106.e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10" Type="http://schemas.openxmlformats.org/officeDocument/2006/relationships/image" Target="../media/image115.emf"/><Relationship Id="rId4" Type="http://schemas.openxmlformats.org/officeDocument/2006/relationships/image" Target="../media/image109.wmf"/><Relationship Id="rId9" Type="http://schemas.openxmlformats.org/officeDocument/2006/relationships/image" Target="../media/image114.e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12" Type="http://schemas.openxmlformats.org/officeDocument/2006/relationships/image" Target="../media/image134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11" Type="http://schemas.openxmlformats.org/officeDocument/2006/relationships/image" Target="../media/image133.wmf"/><Relationship Id="rId5" Type="http://schemas.openxmlformats.org/officeDocument/2006/relationships/image" Target="../media/image127.wmf"/><Relationship Id="rId10" Type="http://schemas.openxmlformats.org/officeDocument/2006/relationships/image" Target="../media/image132.emf"/><Relationship Id="rId4" Type="http://schemas.openxmlformats.org/officeDocument/2006/relationships/image" Target="../media/image126.wmf"/><Relationship Id="rId9" Type="http://schemas.openxmlformats.org/officeDocument/2006/relationships/image" Target="../media/image131.e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137.wmf"/><Relationship Id="rId7" Type="http://schemas.openxmlformats.org/officeDocument/2006/relationships/image" Target="../media/image141.wmf"/><Relationship Id="rId12" Type="http://schemas.openxmlformats.org/officeDocument/2006/relationships/image" Target="../media/image146.e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11" Type="http://schemas.openxmlformats.org/officeDocument/2006/relationships/image" Target="../media/image145.emf"/><Relationship Id="rId5" Type="http://schemas.openxmlformats.org/officeDocument/2006/relationships/image" Target="../media/image139.wmf"/><Relationship Id="rId10" Type="http://schemas.openxmlformats.org/officeDocument/2006/relationships/image" Target="../media/image144.wmf"/><Relationship Id="rId4" Type="http://schemas.openxmlformats.org/officeDocument/2006/relationships/image" Target="../media/image138.wmf"/><Relationship Id="rId9" Type="http://schemas.openxmlformats.org/officeDocument/2006/relationships/image" Target="../media/image14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5" Type="http://schemas.openxmlformats.org/officeDocument/2006/relationships/image" Target="../media/image151.emf"/><Relationship Id="rId4" Type="http://schemas.openxmlformats.org/officeDocument/2006/relationships/image" Target="../media/image15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6" Type="http://schemas.openxmlformats.org/officeDocument/2006/relationships/image" Target="../media/image157.wmf"/><Relationship Id="rId5" Type="http://schemas.openxmlformats.org/officeDocument/2006/relationships/image" Target="../media/image156.wmf"/><Relationship Id="rId4" Type="http://schemas.openxmlformats.org/officeDocument/2006/relationships/image" Target="../media/image155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e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emf"/><Relationship Id="rId3" Type="http://schemas.openxmlformats.org/officeDocument/2006/relationships/image" Target="../media/image165.wmf"/><Relationship Id="rId7" Type="http://schemas.openxmlformats.org/officeDocument/2006/relationships/image" Target="../media/image168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6" Type="http://schemas.openxmlformats.org/officeDocument/2006/relationships/image" Target="../media/image167.wmf"/><Relationship Id="rId5" Type="http://schemas.openxmlformats.org/officeDocument/2006/relationships/image" Target="../media/image166.wmf"/><Relationship Id="rId10" Type="http://schemas.openxmlformats.org/officeDocument/2006/relationships/image" Target="../media/image171.wmf"/><Relationship Id="rId4" Type="http://schemas.openxmlformats.org/officeDocument/2006/relationships/image" Target="../media/image156.wmf"/><Relationship Id="rId9" Type="http://schemas.openxmlformats.org/officeDocument/2006/relationships/image" Target="../media/image17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emf"/><Relationship Id="rId5" Type="http://schemas.openxmlformats.org/officeDocument/2006/relationships/image" Target="../media/image40.wmf"/><Relationship Id="rId4" Type="http://schemas.openxmlformats.org/officeDocument/2006/relationships/image" Target="../media/image39.emf"/><Relationship Id="rId9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F7918370-A5B0-4484-B87F-B95F969D9C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207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40300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02DD367A-40D5-4F58-B36A-A2056AAA0F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888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2860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7391400" cy="8382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zh-TW" altLang="en-US"/>
              <a:t>按一下以編輯母片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06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0211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7147066F-7E27-45EC-9ED8-C91268BFA3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3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477000" y="76200"/>
            <a:ext cx="1981200" cy="605631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76200"/>
            <a:ext cx="5791200" cy="605631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AFA45066-257C-4E7D-B5DC-E95E6C7159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47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3C1C05AA-8BD0-434A-A648-D2A102ECA8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09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793B4104-D640-417D-BDCA-5562C263C3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426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38862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0" y="914400"/>
            <a:ext cx="38862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5C06C430-A705-44D5-9982-A949AB4062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711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D17D9D9F-2A70-45D0-9BE5-2BAD11ABF5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738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11C3D771-A2F7-48AD-9660-3973324D3D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303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E05C088A-C0F4-460C-94D1-6B310E1F94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123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15301C5F-0154-444D-B4E9-D3505A9341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258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3C8DDC58-F8A4-4C95-B838-5B01C53FB7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188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gray">
          <a:xfrm>
            <a:off x="457200" y="7620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"/>
            <a:ext cx="79248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7924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500813"/>
            <a:ext cx="5715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1.</a:t>
            </a:r>
            <a:fld id="{B72A23EB-3D88-45DE-A349-36AA5B17D3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9pPr>
    </p:titleStyle>
    <p:bodyStyle>
      <a:lvl1pPr marL="196850" indent="-1968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n"/>
        <a:defRPr kumimoji="1" sz="2400">
          <a:solidFill>
            <a:schemeClr val="hlink"/>
          </a:solidFill>
          <a:latin typeface="+mn-lt"/>
          <a:ea typeface="+mn-ea"/>
          <a:cs typeface="+mn-cs"/>
        </a:defRPr>
      </a:lvl1pPr>
      <a:lvl2pPr marL="571500" indent="-1143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77925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Tahoma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6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image" Target="../media/image57.wmf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2.bin"/><Relationship Id="rId14" Type="http://schemas.openxmlformats.org/officeDocument/2006/relationships/oleObject" Target="../embeddings/oleObject5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7.e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7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87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84.wmf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6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8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9.wmf"/><Relationship Id="rId11" Type="http://schemas.openxmlformats.org/officeDocument/2006/relationships/image" Target="../media/image93.png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8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3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9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5.wmf"/><Relationship Id="rId5" Type="http://schemas.openxmlformats.org/officeDocument/2006/relationships/oleObject" Target="../embeddings/oleObject93.bin"/><Relationship Id="rId4" Type="http://schemas.openxmlformats.org/officeDocument/2006/relationships/image" Target="../media/image9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00.bin"/><Relationship Id="rId18" Type="http://schemas.openxmlformats.org/officeDocument/2006/relationships/image" Target="../media/image104.wmf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3.wmf"/><Relationship Id="rId20" Type="http://schemas.openxmlformats.org/officeDocument/2006/relationships/image" Target="../media/image105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1.bin"/><Relationship Id="rId10" Type="http://schemas.openxmlformats.org/officeDocument/2006/relationships/image" Target="../media/image100.wmf"/><Relationship Id="rId19" Type="http://schemas.openxmlformats.org/officeDocument/2006/relationships/oleObject" Target="../embeddings/oleObject103.bin"/><Relationship Id="rId4" Type="http://schemas.openxmlformats.org/officeDocument/2006/relationships/image" Target="../media/image97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10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oleObject" Target="../embeddings/oleObject109.bin"/><Relationship Id="rId18" Type="http://schemas.openxmlformats.org/officeDocument/2006/relationships/image" Target="../media/image113.wmf"/><Relationship Id="rId3" Type="http://schemas.openxmlformats.org/officeDocument/2006/relationships/oleObject" Target="../embeddings/oleObject104.bin"/><Relationship Id="rId21" Type="http://schemas.openxmlformats.org/officeDocument/2006/relationships/oleObject" Target="../embeddings/oleObject113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10.wmf"/><Relationship Id="rId1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2.wmf"/><Relationship Id="rId20" Type="http://schemas.openxmlformats.org/officeDocument/2006/relationships/image" Target="../media/image114.e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7.e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0.bin"/><Relationship Id="rId10" Type="http://schemas.openxmlformats.org/officeDocument/2006/relationships/image" Target="../media/image109.wmf"/><Relationship Id="rId19" Type="http://schemas.openxmlformats.org/officeDocument/2006/relationships/oleObject" Target="../embeddings/oleObject112.bin"/><Relationship Id="rId4" Type="http://schemas.openxmlformats.org/officeDocument/2006/relationships/image" Target="../media/image106.e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11.wmf"/><Relationship Id="rId22" Type="http://schemas.openxmlformats.org/officeDocument/2006/relationships/image" Target="../media/image11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13" Type="http://schemas.openxmlformats.org/officeDocument/2006/relationships/oleObject" Target="../embeddings/oleObject119.bin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1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2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7.w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0.bin"/><Relationship Id="rId10" Type="http://schemas.openxmlformats.org/officeDocument/2006/relationships/image" Target="../media/image119.wmf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17.bin"/><Relationship Id="rId14" Type="http://schemas.openxmlformats.org/officeDocument/2006/relationships/image" Target="../media/image12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130.wmf"/><Relationship Id="rId26" Type="http://schemas.openxmlformats.org/officeDocument/2006/relationships/image" Target="../media/image134.wmf"/><Relationship Id="rId3" Type="http://schemas.openxmlformats.org/officeDocument/2006/relationships/oleObject" Target="../embeddings/oleObject121.bin"/><Relationship Id="rId21" Type="http://schemas.openxmlformats.org/officeDocument/2006/relationships/oleObject" Target="../embeddings/oleObject130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127.wmf"/><Relationship Id="rId17" Type="http://schemas.openxmlformats.org/officeDocument/2006/relationships/oleObject" Target="../embeddings/oleObject128.bin"/><Relationship Id="rId25" Type="http://schemas.openxmlformats.org/officeDocument/2006/relationships/oleObject" Target="../embeddings/oleObject1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9.wmf"/><Relationship Id="rId20" Type="http://schemas.openxmlformats.org/officeDocument/2006/relationships/image" Target="../media/image131.e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24.wmf"/><Relationship Id="rId11" Type="http://schemas.openxmlformats.org/officeDocument/2006/relationships/oleObject" Target="../embeddings/oleObject125.bin"/><Relationship Id="rId24" Type="http://schemas.openxmlformats.org/officeDocument/2006/relationships/image" Target="../media/image133.wmf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23" Type="http://schemas.openxmlformats.org/officeDocument/2006/relationships/oleObject" Target="../embeddings/oleObject131.bin"/><Relationship Id="rId10" Type="http://schemas.openxmlformats.org/officeDocument/2006/relationships/image" Target="../media/image126.wmf"/><Relationship Id="rId19" Type="http://schemas.openxmlformats.org/officeDocument/2006/relationships/oleObject" Target="../embeddings/oleObject129.bin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128.wmf"/><Relationship Id="rId22" Type="http://schemas.openxmlformats.org/officeDocument/2006/relationships/image" Target="../media/image132.e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26" Type="http://schemas.openxmlformats.org/officeDocument/2006/relationships/image" Target="../media/image13.emf"/><Relationship Id="rId39" Type="http://schemas.openxmlformats.org/officeDocument/2006/relationships/oleObject" Target="../embeddings/oleObject20.bin"/><Relationship Id="rId21" Type="http://schemas.openxmlformats.org/officeDocument/2006/relationships/oleObject" Target="../embeddings/oleObject11.bin"/><Relationship Id="rId34" Type="http://schemas.openxmlformats.org/officeDocument/2006/relationships/image" Target="../media/image17.emf"/><Relationship Id="rId42" Type="http://schemas.openxmlformats.org/officeDocument/2006/relationships/image" Target="../media/image21.e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emf"/><Relationship Id="rId29" Type="http://schemas.openxmlformats.org/officeDocument/2006/relationships/oleObject" Target="../embeddings/oleObject15.bin"/><Relationship Id="rId41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2.emf"/><Relationship Id="rId32" Type="http://schemas.openxmlformats.org/officeDocument/2006/relationships/image" Target="../media/image16.emf"/><Relationship Id="rId37" Type="http://schemas.openxmlformats.org/officeDocument/2006/relationships/oleObject" Target="../embeddings/oleObject19.bin"/><Relationship Id="rId40" Type="http://schemas.openxmlformats.org/officeDocument/2006/relationships/image" Target="../media/image20.e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4.emf"/><Relationship Id="rId36" Type="http://schemas.openxmlformats.org/officeDocument/2006/relationships/image" Target="../media/image18.e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31" Type="http://schemas.openxmlformats.org/officeDocument/2006/relationships/oleObject" Target="../embeddings/oleObject16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Relationship Id="rId22" Type="http://schemas.openxmlformats.org/officeDocument/2006/relationships/image" Target="../media/image11.e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5.emf"/><Relationship Id="rId35" Type="http://schemas.openxmlformats.org/officeDocument/2006/relationships/oleObject" Target="../embeddings/oleObject18.bin"/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7.bin"/><Relationship Id="rId38" Type="http://schemas.openxmlformats.org/officeDocument/2006/relationships/image" Target="../media/image19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oleObject" Target="../embeddings/oleObject138.bin"/><Relationship Id="rId18" Type="http://schemas.openxmlformats.org/officeDocument/2006/relationships/image" Target="../media/image142.wmf"/><Relationship Id="rId26" Type="http://schemas.openxmlformats.org/officeDocument/2006/relationships/image" Target="../media/image146.emf"/><Relationship Id="rId3" Type="http://schemas.openxmlformats.org/officeDocument/2006/relationships/oleObject" Target="../embeddings/oleObject133.bin"/><Relationship Id="rId21" Type="http://schemas.openxmlformats.org/officeDocument/2006/relationships/oleObject" Target="../embeddings/oleObject142.bin"/><Relationship Id="rId7" Type="http://schemas.openxmlformats.org/officeDocument/2006/relationships/oleObject" Target="../embeddings/oleObject135.bin"/><Relationship Id="rId12" Type="http://schemas.openxmlformats.org/officeDocument/2006/relationships/image" Target="../media/image139.wmf"/><Relationship Id="rId17" Type="http://schemas.openxmlformats.org/officeDocument/2006/relationships/oleObject" Target="../embeddings/oleObject140.bin"/><Relationship Id="rId25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1.wmf"/><Relationship Id="rId20" Type="http://schemas.openxmlformats.org/officeDocument/2006/relationships/image" Target="../media/image143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137.bin"/><Relationship Id="rId24" Type="http://schemas.openxmlformats.org/officeDocument/2006/relationships/image" Target="../media/image145.emf"/><Relationship Id="rId5" Type="http://schemas.openxmlformats.org/officeDocument/2006/relationships/oleObject" Target="../embeddings/oleObject134.bin"/><Relationship Id="rId15" Type="http://schemas.openxmlformats.org/officeDocument/2006/relationships/oleObject" Target="../embeddings/oleObject139.bin"/><Relationship Id="rId23" Type="http://schemas.openxmlformats.org/officeDocument/2006/relationships/oleObject" Target="../embeddings/oleObject143.bin"/><Relationship Id="rId10" Type="http://schemas.openxmlformats.org/officeDocument/2006/relationships/image" Target="../media/image138.wmf"/><Relationship Id="rId19" Type="http://schemas.openxmlformats.org/officeDocument/2006/relationships/oleObject" Target="../embeddings/oleObject141.bin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136.bin"/><Relationship Id="rId14" Type="http://schemas.openxmlformats.org/officeDocument/2006/relationships/image" Target="../media/image140.wmf"/><Relationship Id="rId22" Type="http://schemas.openxmlformats.org/officeDocument/2006/relationships/image" Target="../media/image144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7.bin"/><Relationship Id="rId12" Type="http://schemas.openxmlformats.org/officeDocument/2006/relationships/image" Target="../media/image15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48.wmf"/><Relationship Id="rId11" Type="http://schemas.openxmlformats.org/officeDocument/2006/relationships/oleObject" Target="../embeddings/oleObject149.bin"/><Relationship Id="rId5" Type="http://schemas.openxmlformats.org/officeDocument/2006/relationships/oleObject" Target="../embeddings/oleObject146.bin"/><Relationship Id="rId10" Type="http://schemas.openxmlformats.org/officeDocument/2006/relationships/image" Target="../media/image150.wmf"/><Relationship Id="rId4" Type="http://schemas.openxmlformats.org/officeDocument/2006/relationships/image" Target="../media/image147.wmf"/><Relationship Id="rId9" Type="http://schemas.openxmlformats.org/officeDocument/2006/relationships/oleObject" Target="../embeddings/oleObject14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13" Type="http://schemas.openxmlformats.org/officeDocument/2006/relationships/oleObject" Target="../embeddings/oleObject155.bin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2.bin"/><Relationship Id="rId12" Type="http://schemas.openxmlformats.org/officeDocument/2006/relationships/image" Target="../media/image1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53.wmf"/><Relationship Id="rId11" Type="http://schemas.openxmlformats.org/officeDocument/2006/relationships/oleObject" Target="../embeddings/oleObject154.bin"/><Relationship Id="rId5" Type="http://schemas.openxmlformats.org/officeDocument/2006/relationships/oleObject" Target="../embeddings/oleObject151.bin"/><Relationship Id="rId10" Type="http://schemas.openxmlformats.org/officeDocument/2006/relationships/image" Target="../media/image155.wmf"/><Relationship Id="rId4" Type="http://schemas.openxmlformats.org/officeDocument/2006/relationships/image" Target="../media/image152.wmf"/><Relationship Id="rId9" Type="http://schemas.openxmlformats.org/officeDocument/2006/relationships/oleObject" Target="../embeddings/oleObject153.bin"/><Relationship Id="rId14" Type="http://schemas.openxmlformats.org/officeDocument/2006/relationships/image" Target="../media/image157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emf"/><Relationship Id="rId3" Type="http://schemas.openxmlformats.org/officeDocument/2006/relationships/oleObject" Target="../embeddings/oleObject156.bin"/><Relationship Id="rId7" Type="http://schemas.openxmlformats.org/officeDocument/2006/relationships/oleObject" Target="../embeddings/oleObject1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59.wmf"/><Relationship Id="rId5" Type="http://schemas.openxmlformats.org/officeDocument/2006/relationships/oleObject" Target="../embeddings/oleObject157.bin"/><Relationship Id="rId4" Type="http://schemas.openxmlformats.org/officeDocument/2006/relationships/image" Target="../media/image15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161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162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13" Type="http://schemas.openxmlformats.org/officeDocument/2006/relationships/oleObject" Target="../embeddings/oleObject166.bin"/><Relationship Id="rId18" Type="http://schemas.openxmlformats.org/officeDocument/2006/relationships/image" Target="../media/image169.emf"/><Relationship Id="rId3" Type="http://schemas.openxmlformats.org/officeDocument/2006/relationships/oleObject" Target="../embeddings/oleObject161.bin"/><Relationship Id="rId21" Type="http://schemas.openxmlformats.org/officeDocument/2006/relationships/oleObject" Target="../embeddings/oleObject170.bin"/><Relationship Id="rId7" Type="http://schemas.openxmlformats.org/officeDocument/2006/relationships/oleObject" Target="../embeddings/oleObject163.bin"/><Relationship Id="rId12" Type="http://schemas.openxmlformats.org/officeDocument/2006/relationships/image" Target="../media/image166.wmf"/><Relationship Id="rId17" Type="http://schemas.openxmlformats.org/officeDocument/2006/relationships/oleObject" Target="../embeddings/oleObject16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8.wmf"/><Relationship Id="rId20" Type="http://schemas.openxmlformats.org/officeDocument/2006/relationships/image" Target="../media/image170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64.wmf"/><Relationship Id="rId11" Type="http://schemas.openxmlformats.org/officeDocument/2006/relationships/oleObject" Target="../embeddings/oleObject165.bin"/><Relationship Id="rId5" Type="http://schemas.openxmlformats.org/officeDocument/2006/relationships/oleObject" Target="../embeddings/oleObject162.bin"/><Relationship Id="rId15" Type="http://schemas.openxmlformats.org/officeDocument/2006/relationships/oleObject" Target="../embeddings/oleObject167.bin"/><Relationship Id="rId10" Type="http://schemas.openxmlformats.org/officeDocument/2006/relationships/image" Target="../media/image156.wmf"/><Relationship Id="rId19" Type="http://schemas.openxmlformats.org/officeDocument/2006/relationships/oleObject" Target="../embeddings/oleObject169.bin"/><Relationship Id="rId4" Type="http://schemas.openxmlformats.org/officeDocument/2006/relationships/image" Target="../media/image163.wmf"/><Relationship Id="rId9" Type="http://schemas.openxmlformats.org/officeDocument/2006/relationships/oleObject" Target="../embeddings/oleObject164.bin"/><Relationship Id="rId14" Type="http://schemas.openxmlformats.org/officeDocument/2006/relationships/image" Target="../media/image167.wmf"/><Relationship Id="rId22" Type="http://schemas.openxmlformats.org/officeDocument/2006/relationships/image" Target="../media/image171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3.wmf"/><Relationship Id="rId3" Type="http://schemas.openxmlformats.org/officeDocument/2006/relationships/image" Target="../media/image35.png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6.png"/><Relationship Id="rId3" Type="http://schemas.openxmlformats.org/officeDocument/2006/relationships/oleObject" Target="../embeddings/oleObject36.bin"/><Relationship Id="rId21" Type="http://schemas.openxmlformats.org/officeDocument/2006/relationships/image" Target="../media/image47.png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0.wmf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image" Target="../media/image45.png"/><Relationship Id="rId23" Type="http://schemas.openxmlformats.org/officeDocument/2006/relationships/image" Target="../media/image44.wmf"/><Relationship Id="rId10" Type="http://schemas.openxmlformats.org/officeDocument/2006/relationships/image" Target="../media/image39.e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1.emf"/><Relationship Id="rId22" Type="http://schemas.openxmlformats.org/officeDocument/2006/relationships/oleObject" Target="../embeddings/oleObject4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620713"/>
            <a:ext cx="7262812" cy="20621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TW" sz="4400" dirty="0"/>
              <a:t>Chapter 1</a:t>
            </a:r>
            <a:br>
              <a:rPr lang="en-US" altLang="zh-TW" sz="5400" dirty="0"/>
            </a:br>
            <a:r>
              <a:rPr lang="en-US" altLang="zh-TW" sz="4400" dirty="0"/>
              <a:t>Systems of Linear Equations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429000"/>
            <a:ext cx="7129462" cy="1924050"/>
          </a:xfrm>
        </p:spPr>
        <p:txBody>
          <a:bodyPr/>
          <a:lstStyle/>
          <a:p>
            <a:pPr marL="533400" indent="-533400" algn="l" eaLnBrk="1" hangingPunct="1">
              <a:spcBef>
                <a:spcPts val="600"/>
              </a:spcBef>
            </a:pPr>
            <a:r>
              <a:rPr lang="en-US" altLang="zh-TW" sz="2400" dirty="0"/>
              <a:t>1.1  Introduction to Systems of Linear Equations</a:t>
            </a:r>
          </a:p>
          <a:p>
            <a:pPr marL="533400" indent="-533400" algn="l" eaLnBrk="1" hangingPunct="1">
              <a:spcBef>
                <a:spcPts val="600"/>
              </a:spcBef>
            </a:pPr>
            <a:r>
              <a:rPr lang="en-US" altLang="zh-TW" sz="2400" dirty="0"/>
              <a:t>1.2  Gaussian Elimination and Gauss-Jordan Elimination</a:t>
            </a:r>
          </a:p>
          <a:p>
            <a:pPr marL="533400" indent="-533400" algn="l" eaLnBrk="1" hangingPunct="1">
              <a:spcBef>
                <a:spcPts val="600"/>
              </a:spcBef>
            </a:pPr>
            <a:r>
              <a:rPr lang="en-US" altLang="zh-TW" sz="2400" dirty="0"/>
              <a:t>1.3  Applications of Systems of Linear Equations (Polynomial Curve Fitting)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8604250" y="64008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kumimoji="0" lang="en-US" altLang="zh-TW" sz="1400">
                <a:latin typeface="Times New Roman" pitchFamily="18" charset="0"/>
              </a:rPr>
              <a:t>1.</a:t>
            </a:r>
            <a:fld id="{AD3662E7-3911-4AC8-8AC1-052E943562FE}" type="slidenum">
              <a:rPr kumimoji="0" lang="en-US" altLang="zh-TW" sz="1400">
                <a:latin typeface="Times New Roman" pitchFamily="18" charset="0"/>
              </a:rPr>
              <a:pPr algn="ctr"/>
              <a:t>1</a:t>
            </a:fld>
            <a:endParaRPr kumimoji="0" lang="en-US" altLang="zh-TW" sz="1400">
              <a:latin typeface="Times New Roman" pitchFamily="18" charset="0"/>
            </a:endParaRPr>
          </a:p>
        </p:txBody>
      </p:sp>
      <p:sp>
        <p:nvSpPr>
          <p:cNvPr id="3077" name="Text Box 25"/>
          <p:cNvSpPr txBox="1">
            <a:spLocks noChangeArrowheads="1"/>
          </p:cNvSpPr>
          <p:nvPr/>
        </p:nvSpPr>
        <p:spPr bwMode="auto">
          <a:xfrm>
            <a:off x="1031875" y="5457617"/>
            <a:ext cx="7273925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58775" indent="-358775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※ The linear algebra arises from solving systems of linear equations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※ The last section of each chapter illustrates how to apply the knowledge you learn in that chapter to solving problems in different fields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F1B63D0B-5B6D-4748-92DE-4FEE23014B42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85813"/>
            <a:ext cx="7924800" cy="584200"/>
          </a:xfrm>
        </p:spPr>
        <p:txBody>
          <a:bodyPr/>
          <a:lstStyle/>
          <a:p>
            <a:pPr eaLnBrk="1" hangingPunct="1"/>
            <a:r>
              <a:rPr lang="en-US" altLang="zh-TW"/>
              <a:t>Ex 6: Using back substitution to solve a system in row-echelon form</a:t>
            </a:r>
          </a:p>
        </p:txBody>
      </p:sp>
      <p:graphicFrame>
        <p:nvGraphicFramePr>
          <p:cNvPr id="1229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453005"/>
              </p:ext>
            </p:extLst>
          </p:nvPr>
        </p:nvGraphicFramePr>
        <p:xfrm>
          <a:off x="2090913" y="1556792"/>
          <a:ext cx="5433415" cy="1285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8" name="Equation" r:id="rId3" imgW="2844720" imgH="672840" progId="Equation.DSMT4">
                  <p:embed/>
                </p:oleObj>
              </mc:Choice>
              <mc:Fallback>
                <p:oleObj name="Equation" r:id="rId3" imgW="2844720" imgH="6728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913" y="1556792"/>
                        <a:ext cx="5433415" cy="1285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3" name="Group 34"/>
          <p:cNvGrpSpPr>
            <a:grpSpLocks/>
          </p:cNvGrpSpPr>
          <p:nvPr/>
        </p:nvGrpSpPr>
        <p:grpSpPr bwMode="auto">
          <a:xfrm>
            <a:off x="519113" y="2873375"/>
            <a:ext cx="7696200" cy="1262063"/>
            <a:chOff x="288" y="1632"/>
            <a:chExt cx="4848" cy="795"/>
          </a:xfrm>
        </p:grpSpPr>
        <p:sp>
          <p:nvSpPr>
            <p:cNvPr id="12302" name="Rectangle 19"/>
            <p:cNvSpPr>
              <a:spLocks noChangeArrowheads="1"/>
            </p:cNvSpPr>
            <p:nvPr/>
          </p:nvSpPr>
          <p:spPr bwMode="auto">
            <a:xfrm>
              <a:off x="288" y="1632"/>
              <a:ext cx="484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196850" indent="-196850"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None/>
              </a:pPr>
              <a:r>
                <a:rPr lang="en-US" altLang="zh-TW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 Sol:  </a:t>
              </a: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Substitute            into (2), </a:t>
              </a:r>
              <a:r>
                <a:rPr lang="en-US" altLang="zh-TW" i="1">
                  <a:latin typeface="Times New Roman" pitchFamily="18" charset="0"/>
                  <a:ea typeface="標楷體" pitchFamily="65" charset="-120"/>
                </a:rPr>
                <a:t>y</a:t>
              </a: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 can be solved as follows </a:t>
              </a:r>
            </a:p>
          </p:txBody>
        </p:sp>
        <p:graphicFrame>
          <p:nvGraphicFramePr>
            <p:cNvPr id="12303" name="Object 5"/>
            <p:cNvGraphicFramePr>
              <a:graphicFrameLocks noChangeAspect="1"/>
            </p:cNvGraphicFramePr>
            <p:nvPr/>
          </p:nvGraphicFramePr>
          <p:xfrm>
            <a:off x="1639" y="1692"/>
            <a:ext cx="397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99" name="Equation" r:id="rId5" imgW="634449" imgH="266469" progId="Equation.3">
                    <p:embed/>
                  </p:oleObj>
                </mc:Choice>
                <mc:Fallback>
                  <p:oleObj name="Equation" r:id="rId5" imgW="634449" imgH="266469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9" y="1692"/>
                          <a:ext cx="397" cy="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4" name="Object 12"/>
            <p:cNvGraphicFramePr>
              <a:graphicFrameLocks noChangeAspect="1"/>
            </p:cNvGraphicFramePr>
            <p:nvPr/>
          </p:nvGraphicFramePr>
          <p:xfrm>
            <a:off x="1806" y="1982"/>
            <a:ext cx="1465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0" name="Equation" r:id="rId7" imgW="2324100" imgH="711200" progId="Equation.DSMT4">
                    <p:embed/>
                  </p:oleObj>
                </mc:Choice>
                <mc:Fallback>
                  <p:oleObj name="Equation" r:id="rId7" imgW="2324100" imgH="711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6" y="1982"/>
                          <a:ext cx="1465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294" name="Group 33"/>
          <p:cNvGrpSpPr>
            <a:grpSpLocks/>
          </p:cNvGrpSpPr>
          <p:nvPr/>
        </p:nvGrpSpPr>
        <p:grpSpPr bwMode="auto">
          <a:xfrm>
            <a:off x="385763" y="4244975"/>
            <a:ext cx="7696200" cy="1247775"/>
            <a:chOff x="204" y="2496"/>
            <a:chExt cx="4848" cy="786"/>
          </a:xfrm>
        </p:grpSpPr>
        <p:sp>
          <p:nvSpPr>
            <p:cNvPr id="12298" name="Rectangle 21"/>
            <p:cNvSpPr>
              <a:spLocks noChangeArrowheads="1"/>
            </p:cNvSpPr>
            <p:nvPr/>
          </p:nvSpPr>
          <p:spPr bwMode="auto">
            <a:xfrm>
              <a:off x="204" y="2507"/>
              <a:ext cx="48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196850" indent="-196850">
                <a:lnSpc>
                  <a:spcPct val="70000"/>
                </a:lnSpc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		and substitute             and           into (1)</a:t>
              </a:r>
            </a:p>
          </p:txBody>
        </p:sp>
        <p:graphicFrame>
          <p:nvGraphicFramePr>
            <p:cNvPr id="12299" name="Object 14"/>
            <p:cNvGraphicFramePr>
              <a:graphicFrameLocks noChangeAspect="1"/>
            </p:cNvGraphicFramePr>
            <p:nvPr/>
          </p:nvGraphicFramePr>
          <p:xfrm>
            <a:off x="1920" y="2496"/>
            <a:ext cx="524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1" name="Equation" r:id="rId9" imgW="825500" imgH="342900" progId="Equation.3">
                    <p:embed/>
                  </p:oleObj>
                </mc:Choice>
                <mc:Fallback>
                  <p:oleObj name="Equation" r:id="rId9" imgW="825500" imgH="3429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496"/>
                          <a:ext cx="524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0" name="Object 16"/>
            <p:cNvGraphicFramePr>
              <a:graphicFrameLocks noChangeAspect="1"/>
            </p:cNvGraphicFramePr>
            <p:nvPr/>
          </p:nvGraphicFramePr>
          <p:xfrm>
            <a:off x="2832" y="2496"/>
            <a:ext cx="397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2" name="Equation" r:id="rId11" imgW="634449" imgH="266469" progId="Equation.3">
                    <p:embed/>
                  </p:oleObj>
                </mc:Choice>
                <mc:Fallback>
                  <p:oleObj name="Equation" r:id="rId11" imgW="634449" imgH="266469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2496"/>
                          <a:ext cx="397" cy="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1" name="Object 17"/>
            <p:cNvGraphicFramePr>
              <a:graphicFrameLocks noChangeAspect="1"/>
            </p:cNvGraphicFramePr>
            <p:nvPr/>
          </p:nvGraphicFramePr>
          <p:xfrm>
            <a:off x="1536" y="2837"/>
            <a:ext cx="2089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3" name="Equation" r:id="rId12" imgW="3314700" imgH="711200" progId="Equation.3">
                    <p:embed/>
                  </p:oleObj>
                </mc:Choice>
                <mc:Fallback>
                  <p:oleObj name="Equation" r:id="rId12" imgW="3314700" imgH="7112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837"/>
                          <a:ext cx="2089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295" name="Group 32"/>
          <p:cNvGrpSpPr>
            <a:grpSpLocks/>
          </p:cNvGrpSpPr>
          <p:nvPr/>
        </p:nvGrpSpPr>
        <p:grpSpPr bwMode="auto">
          <a:xfrm>
            <a:off x="385763" y="5741988"/>
            <a:ext cx="7696200" cy="823912"/>
            <a:chOff x="204" y="3439"/>
            <a:chExt cx="4848" cy="519"/>
          </a:xfrm>
        </p:grpSpPr>
        <p:sp>
          <p:nvSpPr>
            <p:cNvPr id="12296" name="Rectangle 22"/>
            <p:cNvSpPr>
              <a:spLocks noChangeArrowheads="1"/>
            </p:cNvSpPr>
            <p:nvPr/>
          </p:nvSpPr>
          <p:spPr bwMode="auto">
            <a:xfrm>
              <a:off x="204" y="3439"/>
              <a:ext cx="48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196850" indent="-196850">
                <a:lnSpc>
                  <a:spcPct val="70000"/>
                </a:lnSpc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		The system has exactly one solution:</a:t>
              </a:r>
            </a:p>
          </p:txBody>
        </p:sp>
        <p:graphicFrame>
          <p:nvGraphicFramePr>
            <p:cNvPr id="12297" name="Object 9"/>
            <p:cNvGraphicFramePr>
              <a:graphicFrameLocks noChangeAspect="1"/>
            </p:cNvGraphicFramePr>
            <p:nvPr/>
          </p:nvGraphicFramePr>
          <p:xfrm>
            <a:off x="2076" y="3737"/>
            <a:ext cx="1432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4" name="Equation" r:id="rId14" imgW="2247900" imgH="342900" progId="Equation.3">
                    <p:embed/>
                  </p:oleObj>
                </mc:Choice>
                <mc:Fallback>
                  <p:oleObj name="Equation" r:id="rId14" imgW="2247900" imgH="3429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6" y="3737"/>
                          <a:ext cx="1432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7150137B-3BF9-4D9E-8B6C-40DF4FF37421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1754188"/>
          </a:xfrm>
        </p:spPr>
        <p:txBody>
          <a:bodyPr/>
          <a:lstStyle/>
          <a:p>
            <a:pPr eaLnBrk="1" hangingPunct="1"/>
            <a:r>
              <a:rPr lang="en-US" altLang="zh-TW" b="1"/>
              <a:t>Equivalent</a:t>
            </a:r>
            <a:r>
              <a:rPr lang="en-US" altLang="zh-TW"/>
              <a:t> (</a:t>
            </a:r>
            <a:r>
              <a:rPr lang="zh-TW" altLang="en-US"/>
              <a:t>等價</a:t>
            </a:r>
            <a:r>
              <a:rPr lang="en-US" altLang="zh-TW"/>
              <a:t>):</a:t>
            </a:r>
          </a:p>
          <a:p>
            <a:pPr lvl="1" indent="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TW"/>
              <a:t>   Two systems of linear equations are called equivalent</a:t>
            </a:r>
          </a:p>
          <a:p>
            <a:pPr lvl="1" indent="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TW"/>
              <a:t>   if they have precisely the same solution set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95288" y="2349500"/>
            <a:ext cx="8137525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Notes:</a:t>
            </a:r>
          </a:p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Each of the following 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operations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運算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) on a system of linear</a:t>
            </a:r>
          </a:p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  equations produces an equivalent system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84213" y="3789363"/>
            <a:ext cx="79248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	     O1: Interchange two equations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O2: Multiply an equation by a nonzero constant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O3: Add a multiple of an equation to another equation</a:t>
            </a:r>
          </a:p>
        </p:txBody>
      </p:sp>
      <p:sp>
        <p:nvSpPr>
          <p:cNvPr id="34822" name="Rectangle 9"/>
          <p:cNvSpPr>
            <a:spLocks noChangeArrowheads="1"/>
          </p:cNvSpPr>
          <p:nvPr/>
        </p:nvSpPr>
        <p:spPr bwMode="auto">
          <a:xfrm>
            <a:off x="395288" y="5300663"/>
            <a:ext cx="813752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/>
            </a:pP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Gaussian elimination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:</a:t>
            </a:r>
          </a:p>
          <a:p>
            <a:pPr marL="363538" indent="-20638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  <a:defRPr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A procedure to rewrite a system of linear equations to be in row-echelon form by using the above three operations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FAB4A0E5-B0A7-473F-920C-1E3CF24820AF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85813"/>
            <a:ext cx="8077200" cy="762000"/>
          </a:xfrm>
        </p:spPr>
        <p:txBody>
          <a:bodyPr/>
          <a:lstStyle/>
          <a:p>
            <a:pPr eaLnBrk="1" hangingPunct="1"/>
            <a:r>
              <a:rPr lang="en-US" altLang="zh-TW"/>
              <a:t>Ex 7: Solve a system of linear equations (consistent system)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895323"/>
              </p:ext>
            </p:extLst>
          </p:nvPr>
        </p:nvGraphicFramePr>
        <p:xfrm>
          <a:off x="2215992" y="1196752"/>
          <a:ext cx="5380344" cy="1278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1" name="Equation" r:id="rId3" imgW="2831760" imgH="672840" progId="Equation.DSMT4">
                  <p:embed/>
                </p:oleObj>
              </mc:Choice>
              <mc:Fallback>
                <p:oleObj name="Equation" r:id="rId3" imgW="2831760" imgH="672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5992" y="1196752"/>
                        <a:ext cx="5380344" cy="1278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71500" y="2428875"/>
            <a:ext cx="72866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9750" indent="-5397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Sol: 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First, eliminate the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x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-terms in Eqs. (2) and (3) based on Eq. (1)</a:t>
            </a:r>
          </a:p>
        </p:txBody>
      </p:sp>
      <p:graphicFrame>
        <p:nvGraphicFramePr>
          <p:cNvPr id="14342" name="Object 7"/>
          <p:cNvGraphicFramePr>
            <a:graphicFrameLocks noChangeAspect="1"/>
          </p:cNvGraphicFramePr>
          <p:nvPr/>
        </p:nvGraphicFramePr>
        <p:xfrm>
          <a:off x="1738313" y="3328988"/>
          <a:ext cx="454818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2" name="Equation" r:id="rId5" imgW="2527300" imgH="889000" progId="Equation.DSMT4">
                  <p:embed/>
                </p:oleObj>
              </mc:Choice>
              <mc:Fallback>
                <p:oleObj name="Equation" r:id="rId5" imgW="2527300" imgH="889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3" y="3328988"/>
                        <a:ext cx="4548187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9"/>
          <p:cNvGraphicFramePr>
            <a:graphicFrameLocks noChangeAspect="1"/>
          </p:cNvGraphicFramePr>
          <p:nvPr/>
        </p:nvGraphicFramePr>
        <p:xfrm>
          <a:off x="1714500" y="5186363"/>
          <a:ext cx="44783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" name="Equation" r:id="rId7" imgW="2489200" imgH="889000" progId="Equation.DSMT4">
                  <p:embed/>
                </p:oleObj>
              </mc:Choice>
              <mc:Fallback>
                <p:oleObj name="Equation" r:id="rId7" imgW="2489200" imgH="889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5186363"/>
                        <a:ext cx="4478338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879C4AB0-2FD2-4F8E-9204-C948A4D9EFB1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15363" name="Rectangle 11"/>
          <p:cNvSpPr>
            <a:spLocks noChangeArrowheads="1"/>
          </p:cNvSpPr>
          <p:nvPr/>
        </p:nvSpPr>
        <p:spPr bwMode="auto">
          <a:xfrm>
            <a:off x="142875" y="5072063"/>
            <a:ext cx="82819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Since the system of linear equations is expressed in its row-echelon form, the solution can be derived by the back substitution:                                  (only one solution)</a:t>
            </a:r>
          </a:p>
        </p:txBody>
      </p:sp>
      <p:graphicFrame>
        <p:nvGraphicFramePr>
          <p:cNvPr id="15364" name="Object 8"/>
          <p:cNvGraphicFramePr>
            <a:graphicFrameLocks noChangeAspect="1"/>
          </p:cNvGraphicFramePr>
          <p:nvPr/>
        </p:nvGraphicFramePr>
        <p:xfrm>
          <a:off x="2357438" y="6215063"/>
          <a:ext cx="249713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5" name="Equation" r:id="rId3" imgW="2247900" imgH="342900" progId="Equation.3">
                  <p:embed/>
                </p:oleObj>
              </mc:Choice>
              <mc:Fallback>
                <p:oleObj name="Equation" r:id="rId3" imgW="2247900" imgH="342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6215063"/>
                        <a:ext cx="2497137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4"/>
          <p:cNvGraphicFramePr>
            <a:graphicFrameLocks noChangeAspect="1"/>
          </p:cNvGraphicFramePr>
          <p:nvPr/>
        </p:nvGraphicFramePr>
        <p:xfrm>
          <a:off x="2141538" y="1543050"/>
          <a:ext cx="450215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6" name="Equation" r:id="rId5" imgW="2501900" imgH="889000" progId="Equation.DSMT4">
                  <p:embed/>
                </p:oleObj>
              </mc:Choice>
              <mc:Fallback>
                <p:oleObj name="Equation" r:id="rId5" imgW="2501900" imgH="889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1543050"/>
                        <a:ext cx="450215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2141538" y="3305175"/>
          <a:ext cx="3062287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" name="Equation" r:id="rId7" imgW="1701800" imgH="914400" progId="Equation.DSMT4">
                  <p:embed/>
                </p:oleObj>
              </mc:Choice>
              <mc:Fallback>
                <p:oleObj name="Equation" r:id="rId7" imgW="1701800" imgH="914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305175"/>
                        <a:ext cx="3062287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642938" y="857250"/>
            <a:ext cx="72866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9750" indent="-5397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Second, eliminate the (-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y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)-term in Eq. (5) based on Eq. (4)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A190A5D7-FC54-427F-8A98-16DD12322960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8137525" cy="584200"/>
          </a:xfrm>
        </p:spPr>
        <p:txBody>
          <a:bodyPr/>
          <a:lstStyle/>
          <a:p>
            <a:pPr eaLnBrk="1" hangingPunct="1"/>
            <a:r>
              <a:rPr lang="en-US" altLang="zh-TW"/>
              <a:t>Ex 8: Solve a system of linear equations (inconsistent system)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879600" y="1500188"/>
          <a:ext cx="48355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" name="Equation" r:id="rId3" imgW="4826000" imgH="1092200" progId="Equation.DSMT4">
                  <p:embed/>
                </p:oleObj>
              </mc:Choice>
              <mc:Fallback>
                <p:oleObj name="Equation" r:id="rId3" imgW="4826000" imgH="1092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500188"/>
                        <a:ext cx="483552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652463" y="2947988"/>
            <a:ext cx="3276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Sol:</a:t>
            </a:r>
          </a:p>
        </p:txBody>
      </p:sp>
      <p:graphicFrame>
        <p:nvGraphicFramePr>
          <p:cNvPr id="16390" name="Object 9"/>
          <p:cNvGraphicFramePr>
            <a:graphicFrameLocks noChangeAspect="1"/>
          </p:cNvGraphicFramePr>
          <p:nvPr/>
        </p:nvGraphicFramePr>
        <p:xfrm>
          <a:off x="1712913" y="3451225"/>
          <a:ext cx="5359400" cy="227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" name="Equation" r:id="rId5" imgW="2679700" imgH="1130300" progId="Equation.DSMT4">
                  <p:embed/>
                </p:oleObj>
              </mc:Choice>
              <mc:Fallback>
                <p:oleObj name="Equation" r:id="rId5" imgW="2679700" imgH="1130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3451225"/>
                        <a:ext cx="5359400" cy="227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024DFD25-DA3A-4823-B639-5AC4442BD19E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1042988" y="1225550"/>
          <a:ext cx="393065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" name="Equation" r:id="rId3" imgW="1981200" imgH="889000" progId="Equation.DSMT4">
                  <p:embed/>
                </p:oleObj>
              </mc:Choice>
              <mc:Fallback>
                <p:oleObj name="Equation" r:id="rId3" imgW="1981200" imgH="889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225550"/>
                        <a:ext cx="3930650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182938"/>
            <a:ext cx="7796213" cy="750887"/>
          </a:xfrm>
        </p:spPr>
        <p:txBody>
          <a:bodyPr/>
          <a:lstStyle/>
          <a:p>
            <a:pPr lvl="1" indent="0" eaLnBrk="1" hangingPunct="1">
              <a:buFont typeface="Wingdings" pitchFamily="2" charset="2"/>
              <a:buNone/>
            </a:pPr>
            <a:r>
              <a:rPr lang="en-US" altLang="zh-TW"/>
              <a:t>So, the system has no solution (an inconsistent system) 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094038" y="2589213"/>
            <a:ext cx="1981200" cy="3810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17414" name="Object 7"/>
          <p:cNvGraphicFramePr>
            <a:graphicFrameLocks noChangeAspect="1"/>
          </p:cNvGraphicFramePr>
          <p:nvPr/>
        </p:nvGraphicFramePr>
        <p:xfrm>
          <a:off x="5230813" y="2565400"/>
          <a:ext cx="23066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" name="Equation" r:id="rId5" imgW="1142932" imgH="190620" progId="Equation.DSMT4">
                  <p:embed/>
                </p:oleObj>
              </mc:Choice>
              <mc:Fallback>
                <p:oleObj name="Equation" r:id="rId5" imgW="1142932" imgH="1906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2565400"/>
                        <a:ext cx="230663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EC186852-14B4-446B-90EC-9CC776C56D16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8748712" cy="668338"/>
          </a:xfrm>
        </p:spPr>
        <p:txBody>
          <a:bodyPr/>
          <a:lstStyle/>
          <a:p>
            <a:pPr eaLnBrk="1" hangingPunct="1"/>
            <a:r>
              <a:rPr lang="en-US" altLang="zh-TW"/>
              <a:t>Ex 9: Solve a system of linear equations (infinitely many solutions)</a:t>
            </a:r>
          </a:p>
        </p:txBody>
      </p:sp>
      <p:graphicFrame>
        <p:nvGraphicFramePr>
          <p:cNvPr id="1843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088150"/>
              </p:ext>
            </p:extLst>
          </p:nvPr>
        </p:nvGraphicFramePr>
        <p:xfrm>
          <a:off x="1979712" y="1412776"/>
          <a:ext cx="619704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7" name="Equation" r:id="rId3" imgW="3098520" imgH="685800" progId="Equation.DSMT4">
                  <p:embed/>
                </p:oleObj>
              </mc:Choice>
              <mc:Fallback>
                <p:oleObj name="Equation" r:id="rId3" imgW="309852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412776"/>
                        <a:ext cx="619704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33400" y="2828925"/>
            <a:ext cx="3276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Sol:</a:t>
            </a:r>
          </a:p>
        </p:txBody>
      </p:sp>
      <p:graphicFrame>
        <p:nvGraphicFramePr>
          <p:cNvPr id="1843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621758"/>
              </p:ext>
            </p:extLst>
          </p:nvPr>
        </p:nvGraphicFramePr>
        <p:xfrm>
          <a:off x="1547664" y="2924175"/>
          <a:ext cx="5513388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8" name="Equation" r:id="rId5" imgW="2781300" imgH="889000" progId="Equation.DSMT4">
                  <p:embed/>
                </p:oleObj>
              </mc:Choice>
              <mc:Fallback>
                <p:oleObj name="Equation" r:id="rId5" imgW="2781300" imgH="889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924175"/>
                        <a:ext cx="5513388" cy="177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11"/>
          <p:cNvGraphicFramePr>
            <a:graphicFrameLocks noChangeAspect="1"/>
          </p:cNvGraphicFramePr>
          <p:nvPr/>
        </p:nvGraphicFramePr>
        <p:xfrm>
          <a:off x="1547813" y="5000625"/>
          <a:ext cx="5513387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9" name="Equation" r:id="rId7" imgW="2781300" imgH="889000" progId="Equation.DSMT4">
                  <p:embed/>
                </p:oleObj>
              </mc:Choice>
              <mc:Fallback>
                <p:oleObj name="Equation" r:id="rId7" imgW="2781300" imgH="889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000625"/>
                        <a:ext cx="5513387" cy="176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ChangeArrowheads="1"/>
          </p:cNvSpPr>
          <p:nvPr/>
        </p:nvSpPr>
        <p:spPr bwMode="auto">
          <a:xfrm>
            <a:off x="614363" y="3748088"/>
            <a:ext cx="6172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Let           , then </a:t>
            </a:r>
          </a:p>
        </p:txBody>
      </p:sp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822179D6-5125-482E-AD9D-81011B48210B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1116013" y="2060575"/>
          <a:ext cx="49164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2" name="Equation" r:id="rId3" imgW="2463800" imgH="457200" progId="Equation.DSMT4">
                  <p:embed/>
                </p:oleObj>
              </mc:Choice>
              <mc:Fallback>
                <p:oleObj name="Equation" r:id="rId3" imgW="24638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060575"/>
                        <a:ext cx="491648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10"/>
          <p:cNvGraphicFramePr>
            <a:graphicFrameLocks noChangeAspect="1"/>
          </p:cNvGraphicFramePr>
          <p:nvPr/>
        </p:nvGraphicFramePr>
        <p:xfrm>
          <a:off x="3286125" y="3848100"/>
          <a:ext cx="2309813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3" name="Equation" r:id="rId5" imgW="1181100" imgH="685800" progId="Equation.DSMT4">
                  <p:embed/>
                </p:oleObj>
              </mc:Choice>
              <mc:Fallback>
                <p:oleObj name="Equation" r:id="rId5" imgW="1181100" imgH="685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3848100"/>
                        <a:ext cx="2309813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12"/>
          <p:cNvGraphicFramePr>
            <a:graphicFrameLocks noChangeAspect="1"/>
          </p:cNvGraphicFramePr>
          <p:nvPr/>
        </p:nvGraphicFramePr>
        <p:xfrm>
          <a:off x="1789113" y="3857625"/>
          <a:ext cx="7112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4" name="Equation" r:id="rId7" imgW="710891" imgH="380835" progId="Equation.3">
                  <p:embed/>
                </p:oleObj>
              </mc:Choice>
              <mc:Fallback>
                <p:oleObj name="Equation" r:id="rId7" imgW="710891" imgH="38083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3857625"/>
                        <a:ext cx="7112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8"/>
          <p:cNvGraphicFramePr>
            <a:graphicFrameLocks noChangeAspect="1"/>
          </p:cNvGraphicFramePr>
          <p:nvPr/>
        </p:nvGraphicFramePr>
        <p:xfrm>
          <a:off x="1231900" y="3030538"/>
          <a:ext cx="13208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5" name="Equation" r:id="rId9" imgW="1320227" imgH="380835" progId="Equation.3">
                  <p:embed/>
                </p:oleObj>
              </mc:Choice>
              <mc:Fallback>
                <p:oleObj name="Equation" r:id="rId9" imgW="1320227" imgH="3808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3030538"/>
                        <a:ext cx="13208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21"/>
          <p:cNvGraphicFramePr>
            <a:graphicFrameLocks noChangeAspect="1"/>
          </p:cNvGraphicFramePr>
          <p:nvPr/>
        </p:nvGraphicFramePr>
        <p:xfrm>
          <a:off x="2667000" y="3008313"/>
          <a:ext cx="163353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6" name="Equation" r:id="rId11" imgW="825500" imgH="228600" progId="Equation.3">
                  <p:embed/>
                </p:oleObj>
              </mc:Choice>
              <mc:Fallback>
                <p:oleObj name="Equation" r:id="rId11" imgW="82550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008313"/>
                        <a:ext cx="1633538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27"/>
          <p:cNvSpPr txBox="1">
            <a:spLocks noChangeArrowheads="1"/>
          </p:cNvSpPr>
          <p:nvPr/>
        </p:nvSpPr>
        <p:spPr bwMode="auto">
          <a:xfrm>
            <a:off x="1127125" y="5543550"/>
            <a:ext cx="6037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latin typeface="Times New Roman" pitchFamily="18" charset="0"/>
                <a:ea typeface="標楷體" pitchFamily="65" charset="-120"/>
              </a:rPr>
              <a:t>This system has infinitely many solutions.</a:t>
            </a:r>
          </a:p>
        </p:txBody>
      </p:sp>
      <p:sp>
        <p:nvSpPr>
          <p:cNvPr id="19466" name="Text Box 34"/>
          <p:cNvSpPr txBox="1">
            <a:spLocks noChangeArrowheads="1"/>
          </p:cNvSpPr>
          <p:nvPr/>
        </p:nvSpPr>
        <p:spPr bwMode="auto">
          <a:xfrm>
            <a:off x="1044575" y="1052513"/>
            <a:ext cx="7127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Since Equation (4) is the same as Equation (2), it is not necessary and can be omitted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319291E2-756F-41D4-9D32-E81FC0555A7D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Keywords in Section 1.1: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75496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>
                <a:solidFill>
                  <a:schemeClr val="tx1"/>
                </a:solidFill>
              </a:rPr>
              <a:t>linear equation: </a:t>
            </a:r>
            <a:r>
              <a:rPr lang="zh-TW" altLang="en-US" dirty="0">
                <a:solidFill>
                  <a:schemeClr val="tx1"/>
                </a:solidFill>
              </a:rPr>
              <a:t>線性方程式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>
                <a:solidFill>
                  <a:schemeClr val="tx1"/>
                </a:solidFill>
              </a:rPr>
              <a:t>system of linear equations: </a:t>
            </a:r>
            <a:r>
              <a:rPr lang="zh-TW" altLang="en-US" dirty="0">
                <a:solidFill>
                  <a:schemeClr val="tx1"/>
                </a:solidFill>
              </a:rPr>
              <a:t>線性方程式系統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>
                <a:solidFill>
                  <a:schemeClr val="tx1"/>
                </a:solidFill>
              </a:rPr>
              <a:t>leading coefficient: </a:t>
            </a:r>
            <a:r>
              <a:rPr lang="zh-TW" altLang="en-US" dirty="0">
                <a:solidFill>
                  <a:schemeClr val="tx1"/>
                </a:solidFill>
              </a:rPr>
              <a:t>領先係數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>
                <a:solidFill>
                  <a:schemeClr val="tx1"/>
                </a:solidFill>
              </a:rPr>
              <a:t>leading variable: </a:t>
            </a:r>
            <a:r>
              <a:rPr lang="zh-TW" altLang="en-US" dirty="0">
                <a:solidFill>
                  <a:schemeClr val="tx1"/>
                </a:solidFill>
              </a:rPr>
              <a:t>領先變數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>
                <a:solidFill>
                  <a:schemeClr val="tx1"/>
                </a:solidFill>
              </a:rPr>
              <a:t>solution: </a:t>
            </a:r>
            <a:r>
              <a:rPr lang="zh-TW" altLang="en-US" dirty="0">
                <a:solidFill>
                  <a:schemeClr val="tx1"/>
                </a:solidFill>
              </a:rPr>
              <a:t>解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>
                <a:solidFill>
                  <a:schemeClr val="tx1"/>
                </a:solidFill>
              </a:rPr>
              <a:t>solution set: </a:t>
            </a:r>
            <a:r>
              <a:rPr lang="zh-TW" altLang="en-US" dirty="0">
                <a:solidFill>
                  <a:schemeClr val="tx1"/>
                </a:solidFill>
              </a:rPr>
              <a:t>解集合</a:t>
            </a:r>
            <a:endParaRPr lang="en-US" altLang="zh-TW" dirty="0">
              <a:solidFill>
                <a:schemeClr val="tx1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>
                <a:solidFill>
                  <a:schemeClr val="tx1"/>
                </a:solidFill>
              </a:rPr>
              <a:t>free variable: </a:t>
            </a:r>
            <a:r>
              <a:rPr lang="zh-TW" altLang="en-US" dirty="0">
                <a:solidFill>
                  <a:schemeClr val="tx1"/>
                </a:solidFill>
              </a:rPr>
              <a:t>自由變數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>
                <a:solidFill>
                  <a:schemeClr val="tx1"/>
                </a:solidFill>
              </a:rPr>
              <a:t>parametric representation: </a:t>
            </a:r>
            <a:r>
              <a:rPr lang="zh-TW" altLang="en-US" dirty="0">
                <a:solidFill>
                  <a:schemeClr val="tx1"/>
                </a:solidFill>
              </a:rPr>
              <a:t>參數化表示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>
                <a:solidFill>
                  <a:schemeClr val="tx1"/>
                </a:solidFill>
              </a:rPr>
              <a:t>consistent: </a:t>
            </a:r>
            <a:r>
              <a:rPr lang="zh-TW" altLang="en-US" dirty="0">
                <a:solidFill>
                  <a:schemeClr val="tx1"/>
                </a:solidFill>
              </a:rPr>
              <a:t>一致性 </a:t>
            </a:r>
            <a:r>
              <a:rPr lang="en-US" altLang="zh-TW" dirty="0">
                <a:solidFill>
                  <a:schemeClr val="tx1"/>
                </a:solidFill>
              </a:rPr>
              <a:t>(</a:t>
            </a:r>
            <a:r>
              <a:rPr lang="zh-TW" altLang="en-US" dirty="0">
                <a:solidFill>
                  <a:schemeClr val="tx1"/>
                </a:solidFill>
              </a:rPr>
              <a:t>有解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>
                <a:solidFill>
                  <a:schemeClr val="tx1"/>
                </a:solidFill>
              </a:rPr>
              <a:t>inconsistent: </a:t>
            </a:r>
            <a:r>
              <a:rPr lang="zh-TW" altLang="en-US" dirty="0">
                <a:solidFill>
                  <a:schemeClr val="tx1"/>
                </a:solidFill>
              </a:rPr>
              <a:t>非一致性 </a:t>
            </a:r>
            <a:r>
              <a:rPr lang="en-US" altLang="zh-TW" dirty="0">
                <a:solidFill>
                  <a:schemeClr val="tx1"/>
                </a:solidFill>
              </a:rPr>
              <a:t>(</a:t>
            </a:r>
            <a:r>
              <a:rPr lang="zh-TW" altLang="en-US" dirty="0">
                <a:solidFill>
                  <a:schemeClr val="tx1"/>
                </a:solidFill>
              </a:rPr>
              <a:t>無解、矛盾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>
                <a:solidFill>
                  <a:schemeClr val="tx1"/>
                </a:solidFill>
              </a:rPr>
              <a:t>row-echelon form: </a:t>
            </a:r>
            <a:r>
              <a:rPr lang="zh-TW" altLang="en-US" dirty="0">
                <a:solidFill>
                  <a:schemeClr val="tx1"/>
                </a:solidFill>
              </a:rPr>
              <a:t>列梯形形式</a:t>
            </a:r>
            <a:endParaRPr lang="en-US" altLang="zh-TW" dirty="0">
              <a:solidFill>
                <a:schemeClr val="tx1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>
                <a:solidFill>
                  <a:schemeClr val="tx1"/>
                </a:solidFill>
              </a:rPr>
              <a:t>equivalent: </a:t>
            </a:r>
            <a:r>
              <a:rPr lang="zh-TW" altLang="en-US" dirty="0">
                <a:solidFill>
                  <a:schemeClr val="tx1"/>
                </a:solidFill>
              </a:rPr>
              <a:t>等價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018840AD-9B99-4569-89CC-0C0A87EF0E53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21507" name="Rectangle 14"/>
          <p:cNvSpPr>
            <a:spLocks noChangeArrowheads="1"/>
          </p:cNvSpPr>
          <p:nvPr/>
        </p:nvSpPr>
        <p:spPr bwMode="auto">
          <a:xfrm>
            <a:off x="-107950" y="5670550"/>
            <a:ext cx="88566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87425" lvl="1" indent="-415925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(4) For a square matrix, the entries 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baseline="-25000" dirty="0">
                <a:latin typeface="Times New Roman" pitchFamily="18" charset="0"/>
                <a:ea typeface="標楷體" pitchFamily="65" charset="-120"/>
              </a:rPr>
              <a:t>11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, 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baseline="-25000" dirty="0">
                <a:latin typeface="Times New Roman" pitchFamily="18" charset="0"/>
                <a:ea typeface="標楷體" pitchFamily="65" charset="-120"/>
              </a:rPr>
              <a:t>22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, …, </a:t>
            </a:r>
            <a:r>
              <a:rPr lang="en-US" altLang="zh-TW" i="1" dirty="0" err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i="1" baseline="-25000" dirty="0" err="1">
                <a:latin typeface="Times New Roman" pitchFamily="18" charset="0"/>
                <a:ea typeface="標楷體" pitchFamily="65" charset="-120"/>
              </a:rPr>
              <a:t>nn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are </a:t>
            </a:r>
            <a:r>
              <a:rPr lang="en-US" altLang="zh-TW" dirty="0">
                <a:latin typeface="Times New Roman" pitchFamily="18" charset="0"/>
              </a:rPr>
              <a:t>called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the main (or principal) diagonal (</a:t>
            </a:r>
            <a:r>
              <a:rPr lang="zh-TW" altLang="en-US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主對角線</a:t>
            </a:r>
            <a:r>
              <a:rPr lang="en-US" altLang="zh-TW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) entries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/>
              <a:t>1.2 Gaussian Elimination and Gauss-Jordan Elimination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i="1"/>
              <a:t>m</a:t>
            </a:r>
            <a:r>
              <a:rPr lang="en-US" altLang="zh-TW">
                <a:sym typeface="Symbol" pitchFamily="18" charset="2"/>
              </a:rPr>
              <a:t></a:t>
            </a:r>
            <a:r>
              <a:rPr lang="en-US" altLang="zh-TW" i="1"/>
              <a:t>n </a:t>
            </a:r>
            <a:r>
              <a:rPr lang="en-US" altLang="zh-TW"/>
              <a:t>matrix (</a:t>
            </a:r>
            <a:r>
              <a:rPr lang="zh-TW" altLang="en-US"/>
              <a:t>矩陣</a:t>
            </a:r>
            <a:r>
              <a:rPr lang="en-US" altLang="zh-TW"/>
              <a:t>):</a:t>
            </a:r>
          </a:p>
        </p:txBody>
      </p:sp>
      <p:graphicFrame>
        <p:nvGraphicFramePr>
          <p:cNvPr id="21510" name="Object 4"/>
          <p:cNvGraphicFramePr>
            <a:graphicFrameLocks noChangeAspect="1"/>
          </p:cNvGraphicFramePr>
          <p:nvPr/>
        </p:nvGraphicFramePr>
        <p:xfrm>
          <a:off x="1397000" y="1455738"/>
          <a:ext cx="303053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" name="Equation" r:id="rId3" imgW="3035300" imgH="1828800" progId="Equation.3">
                  <p:embed/>
                </p:oleObj>
              </mc:Choice>
              <mc:Fallback>
                <p:oleObj name="Equation" r:id="rId3" imgW="3035300" imgH="182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1455738"/>
                        <a:ext cx="303053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6"/>
          <p:cNvGraphicFramePr>
            <a:graphicFrameLocks noChangeAspect="1"/>
          </p:cNvGraphicFramePr>
          <p:nvPr/>
        </p:nvGraphicFramePr>
        <p:xfrm>
          <a:off x="4678363" y="2222500"/>
          <a:ext cx="154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5" name="Equation" r:id="rId5" imgW="774364" imgH="203112" progId="Equation.DSMT4">
                  <p:embed/>
                </p:oleObj>
              </mc:Choice>
              <mc:Fallback>
                <p:oleObj name="Equation" r:id="rId5" imgW="774364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2222500"/>
                        <a:ext cx="154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7"/>
          <p:cNvGraphicFramePr>
            <a:graphicFrameLocks noChangeAspect="1"/>
          </p:cNvGraphicFramePr>
          <p:nvPr/>
        </p:nvGraphicFramePr>
        <p:xfrm>
          <a:off x="2044700" y="3429000"/>
          <a:ext cx="203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6" name="Equation" r:id="rId7" imgW="1016000" imgH="203200" progId="Equation.DSMT4">
                  <p:embed/>
                </p:oleObj>
              </mc:Choice>
              <mc:Fallback>
                <p:oleObj name="Equation" r:id="rId7" imgW="1016000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3429000"/>
                        <a:ext cx="2032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13"/>
          <p:cNvSpPr>
            <a:spLocks noChangeArrowheads="1"/>
          </p:cNvSpPr>
          <p:nvPr/>
        </p:nvSpPr>
        <p:spPr bwMode="auto">
          <a:xfrm>
            <a:off x="-100014" y="5157788"/>
            <a:ext cx="92440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(3) If           , then the matrix is called </a:t>
            </a:r>
            <a:r>
              <a:rPr lang="en-US" altLang="zh-TW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square matrix (</a:t>
            </a:r>
            <a:r>
              <a:rPr lang="zh-TW" altLang="en-US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方陣</a:t>
            </a:r>
            <a:r>
              <a:rPr lang="en-US" altLang="zh-TW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of order </a:t>
            </a:r>
            <a:r>
              <a:rPr lang="en-US" altLang="zh-TW" i="1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n</a:t>
            </a:r>
            <a:endParaRPr lang="en-US" altLang="zh-TW" dirty="0">
              <a:solidFill>
                <a:schemeClr val="fol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21514" name="Object 9"/>
          <p:cNvGraphicFramePr>
            <a:graphicFrameLocks noChangeAspect="1"/>
          </p:cNvGraphicFramePr>
          <p:nvPr/>
        </p:nvGraphicFramePr>
        <p:xfrm>
          <a:off x="1336675" y="5399088"/>
          <a:ext cx="723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7" name="Equation" r:id="rId9" imgW="723586" imgH="203112" progId="Equation.3">
                  <p:embed/>
                </p:oleObj>
              </mc:Choice>
              <mc:Fallback>
                <p:oleObj name="Equation" r:id="rId9" imgW="723586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5399088"/>
                        <a:ext cx="7239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95288" y="3829050"/>
            <a:ext cx="792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Notes: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-100013" y="4187825"/>
            <a:ext cx="792480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(1) Every</a:t>
            </a:r>
            <a:r>
              <a:rPr lang="en-US" altLang="zh-TW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 entry (</a:t>
            </a:r>
            <a:r>
              <a:rPr lang="zh-TW" altLang="en-US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元素</a:t>
            </a:r>
            <a:r>
              <a:rPr lang="en-US" altLang="zh-TW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)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i="1" baseline="-25000">
                <a:latin typeface="Times New Roman" pitchFamily="18" charset="0"/>
                <a:ea typeface="標楷體" pitchFamily="65" charset="-120"/>
              </a:rPr>
              <a:t>ij 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in the matrix is a real number</a:t>
            </a:r>
          </a:p>
        </p:txBody>
      </p:sp>
      <p:sp>
        <p:nvSpPr>
          <p:cNvPr id="21517" name="Rectangle 16"/>
          <p:cNvSpPr>
            <a:spLocks noChangeArrowheads="1"/>
          </p:cNvSpPr>
          <p:nvPr/>
        </p:nvSpPr>
        <p:spPr bwMode="auto">
          <a:xfrm>
            <a:off x="-100013" y="4621213"/>
            <a:ext cx="92440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(2) A matrix with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m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 rows and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 columns is said to be with </a:t>
            </a:r>
            <a:r>
              <a:rPr lang="en-US" altLang="zh-TW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size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m</a:t>
            </a:r>
            <a:r>
              <a:rPr lang="en-US" altLang="zh-TW">
                <a:latin typeface="Times New Roman" pitchFamily="18" charset="0"/>
                <a:ea typeface="標楷體" pitchFamily="65" charset="-120"/>
                <a:sym typeface="Symbol" pitchFamily="18" charset="2"/>
              </a:rPr>
              <a:t>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n</a:t>
            </a:r>
            <a:endParaRPr lang="en-US" altLang="zh-TW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BD342784-5944-4F75-8521-D79FB7EAFE75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800"/>
              <a:t>1.1</a:t>
            </a:r>
            <a:r>
              <a:rPr lang="en-US" altLang="zh-TW"/>
              <a:t> </a:t>
            </a:r>
            <a:r>
              <a:rPr lang="en-US" altLang="zh-TW" sz="2800"/>
              <a:t>Introduction to Systems of Linear Equations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857250"/>
            <a:ext cx="7924800" cy="584200"/>
          </a:xfrm>
          <a:noFill/>
        </p:spPr>
        <p:txBody>
          <a:bodyPr/>
          <a:lstStyle/>
          <a:p>
            <a:pPr eaLnBrk="1" hangingPunct="1"/>
            <a:r>
              <a:rPr lang="en-US" altLang="zh-TW"/>
              <a:t>A linear equation (</a:t>
            </a:r>
            <a:r>
              <a:rPr lang="zh-TW" altLang="en-US"/>
              <a:t>線性方程式</a:t>
            </a:r>
            <a:r>
              <a:rPr lang="en-US" altLang="zh-TW"/>
              <a:t>) in </a:t>
            </a:r>
            <a:r>
              <a:rPr lang="en-US" altLang="zh-TW" i="1"/>
              <a:t>n</a:t>
            </a:r>
            <a:r>
              <a:rPr lang="en-US" altLang="zh-TW"/>
              <a:t> variables:</a:t>
            </a: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611188" y="1965325"/>
            <a:ext cx="7847012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	     </a:t>
            </a:r>
            <a:r>
              <a:rPr lang="en-US" altLang="zh-TW" i="1" dirty="0" err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i="1" baseline="-30000" dirty="0" err="1">
                <a:latin typeface="Times New Roman" pitchFamily="18" charset="0"/>
                <a:ea typeface="標楷體" pitchFamily="65" charset="-120"/>
              </a:rPr>
              <a:t>i</a:t>
            </a:r>
            <a:r>
              <a:rPr lang="en-US" altLang="zh-TW" baseline="-300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: real-number coefficients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	     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x</a:t>
            </a:r>
            <a:r>
              <a:rPr lang="en-US" altLang="zh-TW" i="1" baseline="-25000" dirty="0">
                <a:latin typeface="Times New Roman" pitchFamily="18" charset="0"/>
                <a:ea typeface="標楷體" pitchFamily="65" charset="-120"/>
              </a:rPr>
              <a:t>i</a:t>
            </a:r>
            <a:r>
              <a:rPr lang="en-US" altLang="zh-TW" baseline="-250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: variables needed to be solved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	     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b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: real-number constant term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         </a:t>
            </a:r>
            <a:r>
              <a:rPr lang="en-US" altLang="zh-TW" sz="800" i="1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baseline="-30000" dirty="0"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: leading coefficient 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領先係數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         </a:t>
            </a:r>
            <a:r>
              <a:rPr lang="en-US" altLang="zh-TW" sz="1200" i="1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x</a:t>
            </a:r>
            <a:r>
              <a:rPr lang="en-US" altLang="zh-TW" baseline="-30000" dirty="0"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: leading variable (</a:t>
            </a:r>
            <a:r>
              <a:rPr lang="zh-TW" altLang="en-US" dirty="0">
                <a:ea typeface="標楷體" pitchFamily="65" charset="-120"/>
              </a:rPr>
              <a:t>領先變數</a:t>
            </a:r>
            <a:r>
              <a:rPr lang="en-US" altLang="zh-TW" dirty="0"/>
              <a:t>)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95288" y="4267200"/>
            <a:ext cx="84978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Notes: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(1) Linear equations have no products or roots of variables and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      no variables involved in trigonometric, exponential, or 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      logarithmic functions</a:t>
            </a:r>
          </a:p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(2) Variables appear only to the first power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392113" y="5589588"/>
            <a:ext cx="79248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41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993320"/>
              </p:ext>
            </p:extLst>
          </p:nvPr>
        </p:nvGraphicFramePr>
        <p:xfrm>
          <a:off x="1908175" y="1412875"/>
          <a:ext cx="39084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3" imgW="1955800" imgH="228600" progId="Equation.DSMT4">
                  <p:embed/>
                </p:oleObj>
              </mc:Choice>
              <mc:Fallback>
                <p:oleObj name="Equation" r:id="rId3" imgW="19558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412875"/>
                        <a:ext cx="39084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D720898B-4D63-4C3A-9DF6-B601D795772F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668338"/>
          </a:xfrm>
        </p:spPr>
        <p:txBody>
          <a:bodyPr/>
          <a:lstStyle/>
          <a:p>
            <a:pPr eaLnBrk="1" hangingPunct="1"/>
            <a:r>
              <a:rPr lang="en-US" altLang="zh-TW"/>
              <a:t>Ex 1:       </a:t>
            </a:r>
            <a:r>
              <a:rPr lang="en-US" altLang="zh-TW">
                <a:solidFill>
                  <a:schemeClr val="tx1"/>
                </a:solidFill>
              </a:rPr>
              <a:t>Matrix	   	          Size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981200" y="1447800"/>
          <a:ext cx="3873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4" name="Equation" r:id="rId3" imgW="380835" imgH="330057" progId="Equation.3">
                  <p:embed/>
                </p:oleObj>
              </mc:Choice>
              <mc:Fallback>
                <p:oleObj name="Equation" r:id="rId3" imgW="380835" imgH="33005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3873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6"/>
          <p:cNvGraphicFramePr>
            <a:graphicFrameLocks noChangeAspect="1"/>
          </p:cNvGraphicFramePr>
          <p:nvPr/>
        </p:nvGraphicFramePr>
        <p:xfrm>
          <a:off x="1981200" y="1997075"/>
          <a:ext cx="804863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5" name="Equation" r:id="rId5" imgW="799753" imgH="710891" progId="Equation.3">
                  <p:embed/>
                </p:oleObj>
              </mc:Choice>
              <mc:Fallback>
                <p:oleObj name="Equation" r:id="rId5" imgW="799753" imgH="71089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97075"/>
                        <a:ext cx="804863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8"/>
          <p:cNvGraphicFramePr>
            <a:graphicFrameLocks noChangeAspect="1"/>
          </p:cNvGraphicFramePr>
          <p:nvPr/>
        </p:nvGraphicFramePr>
        <p:xfrm>
          <a:off x="1981200" y="2978150"/>
          <a:ext cx="16954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6" name="Equation" r:id="rId7" imgW="1701800" imgH="762000" progId="Equation.3">
                  <p:embed/>
                </p:oleObj>
              </mc:Choice>
              <mc:Fallback>
                <p:oleObj name="Equation" r:id="rId7" imgW="1701800" imgH="762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78150"/>
                        <a:ext cx="16954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10"/>
          <p:cNvGraphicFramePr>
            <a:graphicFrameLocks noChangeAspect="1"/>
          </p:cNvGraphicFramePr>
          <p:nvPr/>
        </p:nvGraphicFramePr>
        <p:xfrm>
          <a:off x="1981200" y="3959225"/>
          <a:ext cx="12446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7" name="Equation" r:id="rId9" imgW="1244600" imgH="1041400" progId="Equation.3">
                  <p:embed/>
                </p:oleObj>
              </mc:Choice>
              <mc:Fallback>
                <p:oleObj name="Equation" r:id="rId9" imgW="1244600" imgH="1041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59225"/>
                        <a:ext cx="12446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12"/>
          <p:cNvGraphicFramePr>
            <a:graphicFrameLocks noChangeAspect="1"/>
          </p:cNvGraphicFramePr>
          <p:nvPr/>
        </p:nvGraphicFramePr>
        <p:xfrm>
          <a:off x="4946650" y="1447800"/>
          <a:ext cx="495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8" name="Equation" r:id="rId11" imgW="494870" imgH="266469" progId="Equation.3">
                  <p:embed/>
                </p:oleObj>
              </mc:Choice>
              <mc:Fallback>
                <p:oleObj name="Equation" r:id="rId11" imgW="494870" imgH="26646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1447800"/>
                        <a:ext cx="495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13"/>
          <p:cNvGraphicFramePr>
            <a:graphicFrameLocks noChangeAspect="1"/>
          </p:cNvGraphicFramePr>
          <p:nvPr/>
        </p:nvGraphicFramePr>
        <p:xfrm>
          <a:off x="4895850" y="2225675"/>
          <a:ext cx="596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9" name="Equation" r:id="rId13" imgW="596641" imgH="266584" progId="Equation.3">
                  <p:embed/>
                </p:oleObj>
              </mc:Choice>
              <mc:Fallback>
                <p:oleObj name="Equation" r:id="rId13" imgW="596641" imgH="266584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2225675"/>
                        <a:ext cx="5969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4"/>
          <p:cNvGraphicFramePr>
            <a:graphicFrameLocks noChangeAspect="1"/>
          </p:cNvGraphicFramePr>
          <p:nvPr/>
        </p:nvGraphicFramePr>
        <p:xfrm>
          <a:off x="4946650" y="3206750"/>
          <a:ext cx="546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0" name="Equation" r:id="rId15" imgW="545626" imgH="266469" progId="Equation.3">
                  <p:embed/>
                </p:oleObj>
              </mc:Choice>
              <mc:Fallback>
                <p:oleObj name="Equation" r:id="rId15" imgW="545626" imgH="26646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3206750"/>
                        <a:ext cx="5461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5"/>
          <p:cNvGraphicFramePr>
            <a:graphicFrameLocks noChangeAspect="1"/>
          </p:cNvGraphicFramePr>
          <p:nvPr/>
        </p:nvGraphicFramePr>
        <p:xfrm>
          <a:off x="4933950" y="4333875"/>
          <a:ext cx="571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1" name="Equation" r:id="rId17" imgW="571252" imgH="279279" progId="Equation.3">
                  <p:embed/>
                </p:oleObj>
              </mc:Choice>
              <mc:Fallback>
                <p:oleObj name="Equation" r:id="rId17" imgW="571252" imgH="27927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4333875"/>
                        <a:ext cx="571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Rectangle 16"/>
          <p:cNvSpPr>
            <a:spLocks noChangeArrowheads="1"/>
          </p:cNvSpPr>
          <p:nvPr/>
        </p:nvSpPr>
        <p:spPr bwMode="auto">
          <a:xfrm>
            <a:off x="395288" y="5340350"/>
            <a:ext cx="792480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Note: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One very common use of matrices is to represent a system of linear equations (see the next slide)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5544616" y="1268760"/>
            <a:ext cx="3563888" cy="769441"/>
          </a:xfrm>
          <a:prstGeom prst="rect">
            <a:avLst/>
          </a:prstGeom>
          <a:noFill/>
          <a:ln w="25400">
            <a:noFill/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pPr marL="269875" indent="-269875">
              <a:lnSpc>
                <a:spcPct val="1100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※ A scalar (any real number) can be treated as a 1</a:t>
            </a:r>
            <a:r>
              <a:rPr lang="en-US" altLang="zh-TW" sz="2000" dirty="0">
                <a:solidFill>
                  <a:srgbClr val="0000FF"/>
                </a:solidFill>
                <a:latin typeface="+mn-lt"/>
                <a:sym typeface="Symbol" pitchFamily="18" charset="2"/>
              </a:rPr>
              <a:t>1 matrix.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38DF2A26-60DC-4E02-BC36-366341D13BBD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84200"/>
          </a:xfrm>
        </p:spPr>
        <p:txBody>
          <a:bodyPr/>
          <a:lstStyle/>
          <a:p>
            <a:pPr eaLnBrk="1" hangingPunct="1"/>
            <a:r>
              <a:rPr lang="en-US" altLang="zh-TW"/>
              <a:t>A system of </a:t>
            </a:r>
            <a:r>
              <a:rPr lang="en-US" altLang="zh-TW" i="1"/>
              <a:t>m</a:t>
            </a:r>
            <a:r>
              <a:rPr lang="en-US" altLang="zh-TW"/>
              <a:t> equations in </a:t>
            </a:r>
            <a:r>
              <a:rPr lang="en-US" altLang="zh-TW" i="1"/>
              <a:t>n</a:t>
            </a:r>
            <a:r>
              <a:rPr lang="en-US" altLang="zh-TW"/>
              <a:t> variables: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287463" y="1412875"/>
          <a:ext cx="6237287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35" name="Equation" r:id="rId3" imgW="3479800" imgH="1143000" progId="Equation.DSMT4">
                  <p:embed/>
                </p:oleObj>
              </mc:Choice>
              <mc:Fallback>
                <p:oleObj name="Equation" r:id="rId3" imgW="3479800" imgH="1143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1412875"/>
                        <a:ext cx="6237287" cy="205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7"/>
          <p:cNvGraphicFramePr>
            <a:graphicFrameLocks noChangeAspect="1"/>
          </p:cNvGraphicFramePr>
          <p:nvPr/>
        </p:nvGraphicFramePr>
        <p:xfrm>
          <a:off x="1295400" y="4408488"/>
          <a:ext cx="35369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36" name="Equation" r:id="rId5" imgW="3543300" imgH="1828800" progId="Equation.3">
                  <p:embed/>
                </p:oleObj>
              </mc:Choice>
              <mc:Fallback>
                <p:oleObj name="Equation" r:id="rId5" imgW="3543300" imgH="1828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08488"/>
                        <a:ext cx="353695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8"/>
          <p:cNvGraphicFramePr>
            <a:graphicFrameLocks noChangeAspect="1"/>
          </p:cNvGraphicFramePr>
          <p:nvPr/>
        </p:nvGraphicFramePr>
        <p:xfrm>
          <a:off x="6788150" y="4359275"/>
          <a:ext cx="1143000" cy="187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37" name="Equation" r:id="rId7" imgW="571252" imgH="939392" progId="Equation.DSMT4">
                  <p:embed/>
                </p:oleObj>
              </mc:Choice>
              <mc:Fallback>
                <p:oleObj name="Equation" r:id="rId7" imgW="571252" imgH="93939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150" y="4359275"/>
                        <a:ext cx="1143000" cy="187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9"/>
          <p:cNvGraphicFramePr>
            <a:graphicFrameLocks noChangeAspect="1"/>
          </p:cNvGraphicFramePr>
          <p:nvPr/>
        </p:nvGraphicFramePr>
        <p:xfrm>
          <a:off x="5429250" y="4359275"/>
          <a:ext cx="1117600" cy="187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38" name="Equation" r:id="rId9" imgW="558800" imgH="939800" progId="Equation.DSMT4">
                  <p:embed/>
                </p:oleObj>
              </mc:Choice>
              <mc:Fallback>
                <p:oleObj name="Equation" r:id="rId9" imgW="558800" imgH="939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4359275"/>
                        <a:ext cx="1117600" cy="187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1841500" y="3690938"/>
            <a:ext cx="176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latin typeface="Times New Roman" pitchFamily="18" charset="0"/>
                <a:ea typeface="標楷體" pitchFamily="65" charset="-120"/>
              </a:rPr>
              <a:t>Matrix form: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3563888" y="3736800"/>
                <a:ext cx="10381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0" smtClean="0"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zh-TW" altLang="en-US" b="1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3736800"/>
                <a:ext cx="1038169" cy="369332"/>
              </a:xfrm>
              <a:prstGeom prst="rect">
                <a:avLst/>
              </a:prstGeom>
              <a:blipFill>
                <a:blip r:embed="rId11"/>
                <a:stretch>
                  <a:fillRect l="-5882" r="-5294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6AC1A481-542D-474A-B0CD-1962E3F0C23B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500438"/>
            <a:ext cx="8137525" cy="609600"/>
          </a:xfrm>
        </p:spPr>
        <p:txBody>
          <a:bodyPr/>
          <a:lstStyle/>
          <a:p>
            <a:pPr eaLnBrk="1" hangingPunct="1"/>
            <a:r>
              <a:rPr lang="en-US" altLang="zh-TW" b="1" dirty="0"/>
              <a:t>Augmented matrix </a:t>
            </a:r>
            <a:r>
              <a:rPr lang="en-US" altLang="zh-TW" dirty="0"/>
              <a:t>(</a:t>
            </a:r>
            <a:r>
              <a:rPr lang="zh-TW" altLang="en-US" dirty="0"/>
              <a:t>增廣矩陣</a:t>
            </a:r>
            <a:r>
              <a:rPr lang="en-US" altLang="zh-TW" dirty="0"/>
              <a:t>): formed by appending the constant-term vector to the right of the coefficient matrix of a system of linear equations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601913" y="4643438"/>
          <a:ext cx="461645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" name="Equation" r:id="rId3" imgW="2565360" imgH="1168200" progId="Equation.DSMT4">
                  <p:embed/>
                </p:oleObj>
              </mc:Choice>
              <mc:Fallback>
                <p:oleObj name="Equation" r:id="rId3" imgW="2565360" imgH="116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4643438"/>
                        <a:ext cx="461645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576513" y="1255713"/>
          <a:ext cx="3495675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2" name="Equation" r:id="rId5" imgW="1942920" imgH="1168200" progId="Equation.DSMT4">
                  <p:embed/>
                </p:oleObj>
              </mc:Choice>
              <mc:Fallback>
                <p:oleObj name="Equation" r:id="rId5" imgW="1942920" imgH="1168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1255713"/>
                        <a:ext cx="3495675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5288" y="796925"/>
            <a:ext cx="792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Coefficient matrix (</a:t>
            </a:r>
            <a:r>
              <a:rPr lang="zh-TW" altLang="en-US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係數矩陣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0422ECB7-0E80-4AE1-AFC2-AD471E069F1F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855342"/>
            <a:ext cx="7924800" cy="501650"/>
          </a:xfrm>
        </p:spPr>
        <p:txBody>
          <a:bodyPr/>
          <a:lstStyle/>
          <a:p>
            <a:pPr eaLnBrk="1" hangingPunct="1"/>
            <a:r>
              <a:rPr lang="en-US" altLang="zh-TW" dirty="0"/>
              <a:t>Elementary row operations (</a:t>
            </a:r>
            <a:r>
              <a:rPr lang="zh-TW" altLang="en-US" dirty="0"/>
              <a:t>基本列運算</a:t>
            </a:r>
            <a:r>
              <a:rPr lang="en-US" altLang="zh-TW" dirty="0"/>
              <a:t>):</a:t>
            </a:r>
          </a:p>
        </p:txBody>
      </p:sp>
      <p:sp>
        <p:nvSpPr>
          <p:cNvPr id="25604" name="Rectangle 11"/>
          <p:cNvSpPr>
            <a:spLocks noChangeArrowheads="1"/>
          </p:cNvSpPr>
          <p:nvPr/>
        </p:nvSpPr>
        <p:spPr bwMode="auto">
          <a:xfrm>
            <a:off x="395288" y="4869160"/>
            <a:ext cx="7924800" cy="679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lnSpc>
                <a:spcPct val="17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Row equivalent (</a:t>
            </a: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列等價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):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auto">
          <a:xfrm>
            <a:off x="179388" y="5464175"/>
            <a:ext cx="8964612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Two matrices are said to be row equivalent if one can be obtained from the other by a finite sequence of above elementary row operations</a:t>
            </a:r>
            <a:endParaRPr lang="en-US" altLang="zh-TW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5606" name="群組 11"/>
          <p:cNvGrpSpPr>
            <a:grpSpLocks/>
          </p:cNvGrpSpPr>
          <p:nvPr/>
        </p:nvGrpSpPr>
        <p:grpSpPr bwMode="auto">
          <a:xfrm>
            <a:off x="0" y="3282801"/>
            <a:ext cx="8928100" cy="1730375"/>
            <a:chOff x="0" y="1447800"/>
            <a:chExt cx="8928100" cy="1730375"/>
          </a:xfrm>
        </p:grpSpPr>
        <p:sp>
          <p:nvSpPr>
            <p:cNvPr id="25608" name="Rectangle 7"/>
            <p:cNvSpPr>
              <a:spLocks noChangeArrowheads="1"/>
            </p:cNvSpPr>
            <p:nvPr/>
          </p:nvSpPr>
          <p:spPr bwMode="auto">
            <a:xfrm>
              <a:off x="76200" y="1447800"/>
              <a:ext cx="79248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571500" lvl="1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(1) Interchange two rows:</a:t>
              </a:r>
            </a:p>
          </p:txBody>
        </p:sp>
        <p:graphicFrame>
          <p:nvGraphicFramePr>
            <p:cNvPr id="25609" name="Object 5"/>
            <p:cNvGraphicFramePr>
              <a:graphicFrameLocks noChangeAspect="1"/>
            </p:cNvGraphicFramePr>
            <p:nvPr/>
          </p:nvGraphicFramePr>
          <p:xfrm>
            <a:off x="5867400" y="2084388"/>
            <a:ext cx="2308225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911" name="Equation" r:id="rId3" imgW="1155700" imgH="241300" progId="Equation.DSMT4">
                    <p:embed/>
                  </p:oleObj>
                </mc:Choice>
                <mc:Fallback>
                  <p:oleObj name="Equation" r:id="rId3" imgW="1155700" imgH="2413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2084388"/>
                          <a:ext cx="2308225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0" name="Rectangle 9"/>
            <p:cNvSpPr>
              <a:spLocks noChangeArrowheads="1"/>
            </p:cNvSpPr>
            <p:nvPr/>
          </p:nvSpPr>
          <p:spPr bwMode="auto">
            <a:xfrm>
              <a:off x="0" y="1981200"/>
              <a:ext cx="79248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571500" lvl="1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</a:pPr>
              <a:r>
                <a:rPr lang="en-US" altLang="zh-TW" dirty="0">
                  <a:latin typeface="Times New Roman" pitchFamily="18" charset="0"/>
                  <a:ea typeface="標楷體" pitchFamily="65" charset="-120"/>
                </a:rPr>
                <a:t> (2) Multiply a row by a nonzero constant:</a:t>
              </a:r>
            </a:p>
          </p:txBody>
        </p:sp>
        <p:graphicFrame>
          <p:nvGraphicFramePr>
            <p:cNvPr id="25611" name="Object 6"/>
            <p:cNvGraphicFramePr>
              <a:graphicFrameLocks noChangeAspect="1"/>
            </p:cNvGraphicFramePr>
            <p:nvPr/>
          </p:nvGraphicFramePr>
          <p:xfrm>
            <a:off x="6084888" y="2613025"/>
            <a:ext cx="2843212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912" name="Equation" r:id="rId5" imgW="1422400" imgH="254000" progId="Equation.DSMT4">
                    <p:embed/>
                  </p:oleObj>
                </mc:Choice>
                <mc:Fallback>
                  <p:oleObj name="Equation" r:id="rId5" imgW="1422400" imgH="2540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888" y="2613025"/>
                          <a:ext cx="2843212" cy="50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2" name="Rectangle 10"/>
            <p:cNvSpPr>
              <a:spLocks noChangeArrowheads="1"/>
            </p:cNvSpPr>
            <p:nvPr/>
          </p:nvSpPr>
          <p:spPr bwMode="auto">
            <a:xfrm>
              <a:off x="76200" y="2492375"/>
              <a:ext cx="7924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571500" lvl="1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(3) Add a multiple of a row to another row:</a:t>
              </a:r>
            </a:p>
          </p:txBody>
        </p:sp>
        <p:graphicFrame>
          <p:nvGraphicFramePr>
            <p:cNvPr id="25613" name="Object 16"/>
            <p:cNvGraphicFramePr>
              <a:graphicFrameLocks noChangeAspect="1"/>
            </p:cNvGraphicFramePr>
            <p:nvPr/>
          </p:nvGraphicFramePr>
          <p:xfrm>
            <a:off x="3957638" y="1577975"/>
            <a:ext cx="17780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913" name="Equation" r:id="rId7" imgW="888614" imgH="241195" progId="Equation.DSMT4">
                    <p:embed/>
                  </p:oleObj>
                </mc:Choice>
                <mc:Fallback>
                  <p:oleObj name="Equation" r:id="rId7" imgW="888614" imgH="241195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1577975"/>
                          <a:ext cx="17780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57188" y="785812"/>
            <a:ext cx="7962900" cy="197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/>
            </a:pPr>
            <a:r>
              <a:rPr lang="en-US" altLang="zh-TW" kern="0" dirty="0">
                <a:latin typeface="+mn-lt"/>
                <a:ea typeface="+mn-ea"/>
              </a:rPr>
              <a:t>Before introducing the Gaussian elimination and the Gauss-Jordan elimination, we need some background knowledge, including the elementary row operations (</a:t>
            </a:r>
            <a:r>
              <a:rPr lang="zh-TW" altLang="en-US" kern="0" dirty="0">
                <a:latin typeface="+mn-lt"/>
                <a:ea typeface="+mn-ea"/>
              </a:rPr>
              <a:t>基本列運算</a:t>
            </a:r>
            <a:r>
              <a:rPr lang="en-US" altLang="zh-TW" kern="0" dirty="0">
                <a:latin typeface="+mn-lt"/>
                <a:ea typeface="+mn-ea"/>
              </a:rPr>
              <a:t>) and the criteria to identify the r</a:t>
            </a:r>
            <a:r>
              <a:rPr lang="en-US" altLang="zh-TW" kern="0" dirty="0">
                <a:latin typeface="Times New Roman"/>
                <a:ea typeface="標楷體"/>
              </a:rPr>
              <a:t>ow-echelon or 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educed row-echelon forms (</a:t>
            </a:r>
            <a:r>
              <a:rPr lang="zh-TW" altLang="en-US" kern="0" dirty="0">
                <a:latin typeface="+mn-lt"/>
                <a:ea typeface="+mn-ea"/>
              </a:rPr>
              <a:t>簡化列梯形形式</a:t>
            </a:r>
            <a:r>
              <a:rPr lang="en-US" altLang="zh-TW" kern="0" dirty="0">
                <a:latin typeface="+mn-lt"/>
                <a:ea typeface="+mn-ea"/>
              </a:rPr>
              <a:t>) for matrices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6C26399A-FD0F-4023-812B-AB13A409DFCC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84200"/>
          </a:xfrm>
        </p:spPr>
        <p:txBody>
          <a:bodyPr/>
          <a:lstStyle/>
          <a:p>
            <a:pPr eaLnBrk="1" hangingPunct="1"/>
            <a:r>
              <a:rPr lang="en-US" altLang="zh-TW"/>
              <a:t>Ex 2: Elementary row operations</a:t>
            </a:r>
          </a:p>
        </p:txBody>
      </p:sp>
      <p:graphicFrame>
        <p:nvGraphicFramePr>
          <p:cNvPr id="26628" name="Object 6"/>
          <p:cNvGraphicFramePr>
            <a:graphicFrameLocks noChangeAspect="1"/>
          </p:cNvGraphicFramePr>
          <p:nvPr/>
        </p:nvGraphicFramePr>
        <p:xfrm>
          <a:off x="5094288" y="1600200"/>
          <a:ext cx="19113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34" name="Equation" r:id="rId3" imgW="1917700" imgH="1016000" progId="Equation.3">
                  <p:embed/>
                </p:oleObj>
              </mc:Choice>
              <mc:Fallback>
                <p:oleObj name="Equation" r:id="rId3" imgW="1917700" imgH="1016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1600200"/>
                        <a:ext cx="191135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4"/>
          <p:cNvGraphicFramePr>
            <a:graphicFrameLocks noChangeAspect="1"/>
          </p:cNvGraphicFramePr>
          <p:nvPr/>
        </p:nvGraphicFramePr>
        <p:xfrm>
          <a:off x="1219200" y="1600200"/>
          <a:ext cx="19113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35" name="Equation" r:id="rId5" imgW="1917700" imgH="1016000" progId="Equation.3">
                  <p:embed/>
                </p:oleObj>
              </mc:Choice>
              <mc:Fallback>
                <p:oleObj name="Equation" r:id="rId5" imgW="1917700" imgH="1016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191135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Line 19"/>
          <p:cNvSpPr>
            <a:spLocks noChangeShapeType="1"/>
          </p:cNvSpPr>
          <p:nvPr/>
        </p:nvSpPr>
        <p:spPr bwMode="auto">
          <a:xfrm>
            <a:off x="3352800" y="2133600"/>
            <a:ext cx="14351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26631" name="Object 10"/>
          <p:cNvGraphicFramePr>
            <a:graphicFrameLocks noChangeAspect="1"/>
          </p:cNvGraphicFramePr>
          <p:nvPr/>
        </p:nvGraphicFramePr>
        <p:xfrm>
          <a:off x="5094288" y="2971800"/>
          <a:ext cx="21272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36" name="Equation" r:id="rId7" imgW="2120900" imgH="1016000" progId="Equation.3">
                  <p:embed/>
                </p:oleObj>
              </mc:Choice>
              <mc:Fallback>
                <p:oleObj name="Equation" r:id="rId7" imgW="2120900" imgH="1016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2971800"/>
                        <a:ext cx="212725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1219200" y="2971800"/>
          <a:ext cx="2184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37" name="Equation" r:id="rId9" imgW="2184400" imgH="1016000" progId="Equation.3">
                  <p:embed/>
                </p:oleObj>
              </mc:Choice>
              <mc:Fallback>
                <p:oleObj name="Equation" r:id="rId9" imgW="2184400" imgH="1016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971800"/>
                        <a:ext cx="21844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Line 20"/>
          <p:cNvSpPr>
            <a:spLocks noChangeShapeType="1"/>
          </p:cNvSpPr>
          <p:nvPr/>
        </p:nvSpPr>
        <p:spPr bwMode="auto">
          <a:xfrm flipV="1">
            <a:off x="3581400" y="3500438"/>
            <a:ext cx="1206500" cy="47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26634" name="Object 14"/>
          <p:cNvGraphicFramePr>
            <a:graphicFrameLocks noChangeAspect="1"/>
          </p:cNvGraphicFramePr>
          <p:nvPr/>
        </p:nvGraphicFramePr>
        <p:xfrm>
          <a:off x="5094288" y="4343400"/>
          <a:ext cx="2159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38" name="Equation" r:id="rId11" imgW="2159000" imgH="1016000" progId="Equation.3">
                  <p:embed/>
                </p:oleObj>
              </mc:Choice>
              <mc:Fallback>
                <p:oleObj name="Equation" r:id="rId11" imgW="2159000" imgH="1016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4343400"/>
                        <a:ext cx="21590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2"/>
          <p:cNvGraphicFramePr>
            <a:graphicFrameLocks noChangeAspect="1"/>
          </p:cNvGraphicFramePr>
          <p:nvPr/>
        </p:nvGraphicFramePr>
        <p:xfrm>
          <a:off x="1219200" y="4343400"/>
          <a:ext cx="19764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39" name="Equation" r:id="rId13" imgW="1981200" imgH="1016000" progId="Equation.3">
                  <p:embed/>
                </p:oleObj>
              </mc:Choice>
              <mc:Fallback>
                <p:oleObj name="Equation" r:id="rId13" imgW="1981200" imgH="1016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343400"/>
                        <a:ext cx="197643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Line 21"/>
          <p:cNvSpPr>
            <a:spLocks noChangeShapeType="1"/>
          </p:cNvSpPr>
          <p:nvPr/>
        </p:nvSpPr>
        <p:spPr bwMode="auto">
          <a:xfrm flipV="1">
            <a:off x="3352800" y="4868863"/>
            <a:ext cx="1435100" cy="7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6637" name="Rectangle 28"/>
          <p:cNvSpPr>
            <a:spLocks noChangeArrowheads="1"/>
          </p:cNvSpPr>
          <p:nvPr/>
        </p:nvSpPr>
        <p:spPr bwMode="auto">
          <a:xfrm>
            <a:off x="4941888" y="1484784"/>
            <a:ext cx="2209800" cy="7620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8" name="Rectangle 29"/>
          <p:cNvSpPr>
            <a:spLocks noChangeArrowheads="1"/>
          </p:cNvSpPr>
          <p:nvPr/>
        </p:nvSpPr>
        <p:spPr bwMode="auto">
          <a:xfrm>
            <a:off x="4941888" y="2852936"/>
            <a:ext cx="2438400" cy="4572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9" name="Rectangle 31"/>
          <p:cNvSpPr>
            <a:spLocks noChangeArrowheads="1"/>
          </p:cNvSpPr>
          <p:nvPr/>
        </p:nvSpPr>
        <p:spPr bwMode="auto">
          <a:xfrm>
            <a:off x="4941888" y="4953000"/>
            <a:ext cx="2438400" cy="4572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26640" name="Object 37"/>
          <p:cNvGraphicFramePr>
            <a:graphicFrameLocks noChangeAspect="1"/>
          </p:cNvGraphicFramePr>
          <p:nvPr/>
        </p:nvGraphicFramePr>
        <p:xfrm>
          <a:off x="3906838" y="1651000"/>
          <a:ext cx="431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0" name="Equation" r:id="rId15" imgW="215713" imgH="241091" progId="Equation.DSMT4">
                  <p:embed/>
                </p:oleObj>
              </mc:Choice>
              <mc:Fallback>
                <p:oleObj name="Equation" r:id="rId15" imgW="215713" imgH="241091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838" y="1651000"/>
                        <a:ext cx="431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1" name="Object 38"/>
          <p:cNvGraphicFramePr>
            <a:graphicFrameLocks noChangeAspect="1"/>
          </p:cNvGraphicFramePr>
          <p:nvPr/>
        </p:nvGraphicFramePr>
        <p:xfrm>
          <a:off x="3932238" y="2852738"/>
          <a:ext cx="6842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1" name="Equation" r:id="rId17" imgW="342751" imgH="342751" progId="Equation.DSMT4">
                  <p:embed/>
                </p:oleObj>
              </mc:Choice>
              <mc:Fallback>
                <p:oleObj name="Equation" r:id="rId17" imgW="342751" imgH="342751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2852738"/>
                        <a:ext cx="6842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2" name="Object 40"/>
          <p:cNvGraphicFramePr>
            <a:graphicFrameLocks noChangeAspect="1"/>
          </p:cNvGraphicFramePr>
          <p:nvPr/>
        </p:nvGraphicFramePr>
        <p:xfrm>
          <a:off x="3851275" y="4365625"/>
          <a:ext cx="63341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2" name="Equation" r:id="rId19" imgW="317225" imgH="253780" progId="Equation.DSMT4">
                  <p:embed/>
                </p:oleObj>
              </mc:Choice>
              <mc:Fallback>
                <p:oleObj name="Equation" r:id="rId19" imgW="317225" imgH="2537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365625"/>
                        <a:ext cx="63341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9978EA30-8D2E-4CB8-A417-262836EFC4D6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14400"/>
            <a:ext cx="8140700" cy="584200"/>
          </a:xfrm>
        </p:spPr>
        <p:txBody>
          <a:bodyPr/>
          <a:lstStyle/>
          <a:p>
            <a:pPr eaLnBrk="1" hangingPunct="1"/>
            <a:r>
              <a:rPr lang="en-US" altLang="zh-TW" dirty="0"/>
              <a:t>Row-echelon form (</a:t>
            </a:r>
            <a:r>
              <a:rPr lang="zh-TW" altLang="en-US" dirty="0"/>
              <a:t>列梯形形式</a:t>
            </a:r>
            <a:r>
              <a:rPr lang="en-US" altLang="zh-TW" dirty="0"/>
              <a:t>): (1), (2), and (3)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95535" y="1997074"/>
            <a:ext cx="8497639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4500" indent="-444500">
              <a:lnSpc>
                <a:spcPct val="103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(1) All rows consisting entirely of zeros occur at the bottom of the matrix 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若有全部為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0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之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row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，會出現在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matrix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的最下方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444500" indent="-444500">
              <a:lnSpc>
                <a:spcPct val="103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(2) For each row that does not consist entirely of zeros, the first nonzero entry from the left side is 1, which is called as leading 1 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對不全為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0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之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row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，從左到右，第一個出現非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0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的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entry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，其值為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，且此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entry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稱為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leading 1)</a:t>
            </a:r>
          </a:p>
          <a:p>
            <a:pPr marL="444500" indent="-444500">
              <a:lnSpc>
                <a:spcPct val="103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(3) For two successive nonzero rows, the leading 1 in the higher row is further to the left than the leading 1 in the lower row 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對兩相鄰不全為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0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之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row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，越上方的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row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中的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leading 1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，會在越左邊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444500" indent="-444500">
              <a:lnSpc>
                <a:spcPct val="103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(4) Every column that contains a leading 1 has zeros everywhere else 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每個有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leading 1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的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column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中，其它的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entry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均為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0)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250825" y="1412875"/>
            <a:ext cx="864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Reduced row-echelon form (</a:t>
            </a:r>
            <a:r>
              <a:rPr lang="zh-TW" altLang="en-US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簡化列梯形形式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): (1), (2), (3), and (4)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A34DA626-C97B-4B7A-95FA-EB3017351DCD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graphicFrame>
        <p:nvGraphicFramePr>
          <p:cNvPr id="28675" name="Object 2"/>
          <p:cNvGraphicFramePr>
            <a:graphicFrameLocks noChangeAspect="1"/>
          </p:cNvGraphicFramePr>
          <p:nvPr/>
        </p:nvGraphicFramePr>
        <p:xfrm>
          <a:off x="7035800" y="1524000"/>
          <a:ext cx="18065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88" name="Equation" r:id="rId3" imgW="895221" imgH="419040" progId="Equation.DSMT4">
                  <p:embed/>
                </p:oleObj>
              </mc:Choice>
              <mc:Fallback>
                <p:oleObj name="Equation" r:id="rId3" imgW="895221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800" y="1524000"/>
                        <a:ext cx="18065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Freeform 3"/>
          <p:cNvSpPr>
            <a:spLocks/>
          </p:cNvSpPr>
          <p:nvPr/>
        </p:nvSpPr>
        <p:spPr bwMode="auto">
          <a:xfrm>
            <a:off x="5105400" y="1498600"/>
            <a:ext cx="1371600" cy="914400"/>
          </a:xfrm>
          <a:custGeom>
            <a:avLst/>
            <a:gdLst>
              <a:gd name="T0" fmla="*/ 0 w 864"/>
              <a:gd name="T1" fmla="*/ 0 h 576"/>
              <a:gd name="T2" fmla="*/ 0 w 864"/>
              <a:gd name="T3" fmla="*/ 2147483647 h 576"/>
              <a:gd name="T4" fmla="*/ 2147483647 w 864"/>
              <a:gd name="T5" fmla="*/ 2147483647 h 576"/>
              <a:gd name="T6" fmla="*/ 2147483647 w 864"/>
              <a:gd name="T7" fmla="*/ 2147483647 h 576"/>
              <a:gd name="T8" fmla="*/ 2147483647 w 864"/>
              <a:gd name="T9" fmla="*/ 2147483647 h 576"/>
              <a:gd name="T10" fmla="*/ 2147483647 w 864"/>
              <a:gd name="T11" fmla="*/ 2147483647 h 576"/>
              <a:gd name="T12" fmla="*/ 2147483647 w 864"/>
              <a:gd name="T13" fmla="*/ 2147483647 h 576"/>
              <a:gd name="T14" fmla="*/ 2147483647 w 864"/>
              <a:gd name="T15" fmla="*/ 0 h 576"/>
              <a:gd name="T16" fmla="*/ 0 w 864"/>
              <a:gd name="T17" fmla="*/ 0 h 5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64"/>
              <a:gd name="T28" fmla="*/ 0 h 576"/>
              <a:gd name="T29" fmla="*/ 864 w 864"/>
              <a:gd name="T30" fmla="*/ 576 h 5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64" h="576">
                <a:moveTo>
                  <a:pt x="0" y="0"/>
                </a:moveTo>
                <a:lnTo>
                  <a:pt x="0" y="576"/>
                </a:lnTo>
                <a:lnTo>
                  <a:pt x="864" y="576"/>
                </a:lnTo>
                <a:lnTo>
                  <a:pt x="864" y="384"/>
                </a:lnTo>
                <a:lnTo>
                  <a:pt x="672" y="384"/>
                </a:lnTo>
                <a:lnTo>
                  <a:pt x="672" y="192"/>
                </a:lnTo>
                <a:lnTo>
                  <a:pt x="432" y="192"/>
                </a:lnTo>
                <a:lnTo>
                  <a:pt x="432" y="0"/>
                </a:lnTo>
                <a:cubicBezTo>
                  <a:pt x="288" y="0"/>
                  <a:pt x="144" y="0"/>
                  <a:pt x="0" y="0"/>
                </a:cubicBezTo>
                <a:close/>
              </a:path>
            </a:pathLst>
          </a:custGeom>
          <a:solidFill>
            <a:srgbClr val="CCFFCC"/>
          </a:solidFill>
          <a:ln w="254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28677" name="Freeform 4"/>
          <p:cNvSpPr>
            <a:spLocks/>
          </p:cNvSpPr>
          <p:nvPr/>
        </p:nvSpPr>
        <p:spPr bwMode="auto">
          <a:xfrm>
            <a:off x="5105400" y="2794000"/>
            <a:ext cx="1524000" cy="1219200"/>
          </a:xfrm>
          <a:custGeom>
            <a:avLst/>
            <a:gdLst>
              <a:gd name="T0" fmla="*/ 0 w 960"/>
              <a:gd name="T1" fmla="*/ 0 h 768"/>
              <a:gd name="T2" fmla="*/ 0 w 960"/>
              <a:gd name="T3" fmla="*/ 2147483647 h 768"/>
              <a:gd name="T4" fmla="*/ 2147483647 w 960"/>
              <a:gd name="T5" fmla="*/ 2147483647 h 768"/>
              <a:gd name="T6" fmla="*/ 2147483647 w 960"/>
              <a:gd name="T7" fmla="*/ 2147483647 h 768"/>
              <a:gd name="T8" fmla="*/ 2147483647 w 960"/>
              <a:gd name="T9" fmla="*/ 2147483647 h 768"/>
              <a:gd name="T10" fmla="*/ 2147483647 w 960"/>
              <a:gd name="T11" fmla="*/ 2147483647 h 768"/>
              <a:gd name="T12" fmla="*/ 2147483647 w 960"/>
              <a:gd name="T13" fmla="*/ 2147483647 h 768"/>
              <a:gd name="T14" fmla="*/ 2147483647 w 960"/>
              <a:gd name="T15" fmla="*/ 2147483647 h 768"/>
              <a:gd name="T16" fmla="*/ 2147483647 w 960"/>
              <a:gd name="T17" fmla="*/ 2147483647 h 768"/>
              <a:gd name="T18" fmla="*/ 2147483647 w 960"/>
              <a:gd name="T19" fmla="*/ 0 h 768"/>
              <a:gd name="T20" fmla="*/ 0 w 960"/>
              <a:gd name="T21" fmla="*/ 0 h 76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60"/>
              <a:gd name="T34" fmla="*/ 0 h 768"/>
              <a:gd name="T35" fmla="*/ 960 w 960"/>
              <a:gd name="T36" fmla="*/ 768 h 76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60" h="768">
                <a:moveTo>
                  <a:pt x="0" y="0"/>
                </a:moveTo>
                <a:lnTo>
                  <a:pt x="0" y="768"/>
                </a:lnTo>
                <a:lnTo>
                  <a:pt x="960" y="768"/>
                </a:lnTo>
                <a:lnTo>
                  <a:pt x="960" y="576"/>
                </a:lnTo>
                <a:lnTo>
                  <a:pt x="672" y="576"/>
                </a:lnTo>
                <a:lnTo>
                  <a:pt x="672" y="384"/>
                </a:lnTo>
                <a:lnTo>
                  <a:pt x="432" y="384"/>
                </a:lnTo>
                <a:lnTo>
                  <a:pt x="432" y="192"/>
                </a:lnTo>
                <a:lnTo>
                  <a:pt x="192" y="192"/>
                </a:lnTo>
                <a:lnTo>
                  <a:pt x="192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254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28678" name="Freeform 5"/>
          <p:cNvSpPr>
            <a:spLocks/>
          </p:cNvSpPr>
          <p:nvPr/>
        </p:nvSpPr>
        <p:spPr bwMode="auto">
          <a:xfrm>
            <a:off x="762000" y="2870200"/>
            <a:ext cx="2362200" cy="1219200"/>
          </a:xfrm>
          <a:custGeom>
            <a:avLst/>
            <a:gdLst>
              <a:gd name="T0" fmla="*/ 0 w 1488"/>
              <a:gd name="T1" fmla="*/ 0 h 768"/>
              <a:gd name="T2" fmla="*/ 0 w 1488"/>
              <a:gd name="T3" fmla="*/ 2147483647 h 768"/>
              <a:gd name="T4" fmla="*/ 2147483647 w 1488"/>
              <a:gd name="T5" fmla="*/ 2147483647 h 768"/>
              <a:gd name="T6" fmla="*/ 2147483647 w 1488"/>
              <a:gd name="T7" fmla="*/ 2147483647 h 768"/>
              <a:gd name="T8" fmla="*/ 2147483647 w 1488"/>
              <a:gd name="T9" fmla="*/ 2147483647 h 768"/>
              <a:gd name="T10" fmla="*/ 2147483647 w 1488"/>
              <a:gd name="T11" fmla="*/ 2147483647 h 768"/>
              <a:gd name="T12" fmla="*/ 2147483647 w 1488"/>
              <a:gd name="T13" fmla="*/ 2147483647 h 768"/>
              <a:gd name="T14" fmla="*/ 2147483647 w 1488"/>
              <a:gd name="T15" fmla="*/ 2147483647 h 768"/>
              <a:gd name="T16" fmla="*/ 2147483647 w 1488"/>
              <a:gd name="T17" fmla="*/ 2147483647 h 768"/>
              <a:gd name="T18" fmla="*/ 2147483647 w 1488"/>
              <a:gd name="T19" fmla="*/ 2147483647 h 768"/>
              <a:gd name="T20" fmla="*/ 2147483647 w 1488"/>
              <a:gd name="T21" fmla="*/ 0 h 768"/>
              <a:gd name="T22" fmla="*/ 0 w 1488"/>
              <a:gd name="T23" fmla="*/ 0 h 76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488"/>
              <a:gd name="T37" fmla="*/ 0 h 768"/>
              <a:gd name="T38" fmla="*/ 1488 w 1488"/>
              <a:gd name="T39" fmla="*/ 768 h 76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488" h="768">
                <a:moveTo>
                  <a:pt x="0" y="0"/>
                </a:moveTo>
                <a:lnTo>
                  <a:pt x="0" y="768"/>
                </a:lnTo>
                <a:lnTo>
                  <a:pt x="1488" y="768"/>
                </a:lnTo>
                <a:lnTo>
                  <a:pt x="1488" y="576"/>
                </a:lnTo>
                <a:lnTo>
                  <a:pt x="1152" y="576"/>
                </a:lnTo>
                <a:lnTo>
                  <a:pt x="1152" y="384"/>
                </a:lnTo>
                <a:lnTo>
                  <a:pt x="816" y="384"/>
                </a:lnTo>
                <a:lnTo>
                  <a:pt x="816" y="240"/>
                </a:lnTo>
                <a:lnTo>
                  <a:pt x="816" y="192"/>
                </a:lnTo>
                <a:lnTo>
                  <a:pt x="192" y="192"/>
                </a:lnTo>
                <a:lnTo>
                  <a:pt x="192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254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28679" name="Object 6"/>
          <p:cNvGraphicFramePr>
            <a:graphicFrameLocks noChangeAspect="1"/>
          </p:cNvGraphicFramePr>
          <p:nvPr/>
        </p:nvGraphicFramePr>
        <p:xfrm>
          <a:off x="2882900" y="1600200"/>
          <a:ext cx="1778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89" name="Equation" r:id="rId5" imgW="876311" imgH="419040" progId="Equation.DSMT4">
                  <p:embed/>
                </p:oleObj>
              </mc:Choice>
              <mc:Fallback>
                <p:oleObj name="Equation" r:id="rId5" imgW="876311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1600200"/>
                        <a:ext cx="17780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Freeform 7"/>
          <p:cNvSpPr>
            <a:spLocks/>
          </p:cNvSpPr>
          <p:nvPr/>
        </p:nvSpPr>
        <p:spPr bwMode="auto">
          <a:xfrm>
            <a:off x="762000" y="1498600"/>
            <a:ext cx="1219200" cy="914400"/>
          </a:xfrm>
          <a:custGeom>
            <a:avLst/>
            <a:gdLst>
              <a:gd name="T0" fmla="*/ 0 w 768"/>
              <a:gd name="T1" fmla="*/ 0 h 576"/>
              <a:gd name="T2" fmla="*/ 0 w 768"/>
              <a:gd name="T3" fmla="*/ 2147483647 h 576"/>
              <a:gd name="T4" fmla="*/ 2147483647 w 768"/>
              <a:gd name="T5" fmla="*/ 2147483647 h 576"/>
              <a:gd name="T6" fmla="*/ 2147483647 w 768"/>
              <a:gd name="T7" fmla="*/ 2147483647 h 576"/>
              <a:gd name="T8" fmla="*/ 2147483647 w 768"/>
              <a:gd name="T9" fmla="*/ 2147483647 h 576"/>
              <a:gd name="T10" fmla="*/ 2147483647 w 768"/>
              <a:gd name="T11" fmla="*/ 2147483647 h 576"/>
              <a:gd name="T12" fmla="*/ 2147483647 w 768"/>
              <a:gd name="T13" fmla="*/ 2147483647 h 576"/>
              <a:gd name="T14" fmla="*/ 2147483647 w 768"/>
              <a:gd name="T15" fmla="*/ 0 h 576"/>
              <a:gd name="T16" fmla="*/ 0 w 768"/>
              <a:gd name="T17" fmla="*/ 0 h 5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576"/>
              <a:gd name="T29" fmla="*/ 768 w 768"/>
              <a:gd name="T30" fmla="*/ 576 h 5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576">
                <a:moveTo>
                  <a:pt x="0" y="0"/>
                </a:moveTo>
                <a:lnTo>
                  <a:pt x="0" y="576"/>
                </a:lnTo>
                <a:lnTo>
                  <a:pt x="768" y="576"/>
                </a:lnTo>
                <a:lnTo>
                  <a:pt x="768" y="384"/>
                </a:lnTo>
                <a:lnTo>
                  <a:pt x="480" y="384"/>
                </a:lnTo>
                <a:lnTo>
                  <a:pt x="480" y="192"/>
                </a:lnTo>
                <a:lnTo>
                  <a:pt x="192" y="192"/>
                </a:lnTo>
                <a:lnTo>
                  <a:pt x="192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254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2868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84200"/>
          </a:xfrm>
        </p:spPr>
        <p:txBody>
          <a:bodyPr/>
          <a:lstStyle/>
          <a:p>
            <a:pPr eaLnBrk="1" hangingPunct="1"/>
            <a:r>
              <a:rPr lang="en-US" altLang="zh-TW"/>
              <a:t>Ex 4: Row-echelon form or reduced row-echelon form</a:t>
            </a:r>
          </a:p>
        </p:txBody>
      </p:sp>
      <p:graphicFrame>
        <p:nvGraphicFramePr>
          <p:cNvPr id="28682" name="Object 9"/>
          <p:cNvGraphicFramePr>
            <a:graphicFrameLocks noChangeAspect="1"/>
          </p:cNvGraphicFramePr>
          <p:nvPr/>
        </p:nvGraphicFramePr>
        <p:xfrm>
          <a:off x="685800" y="1498600"/>
          <a:ext cx="19240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0" name="Equation" r:id="rId7" imgW="1930400" imgH="1016000" progId="Equation.3">
                  <p:embed/>
                </p:oleObj>
              </mc:Choice>
              <mc:Fallback>
                <p:oleObj name="Equation" r:id="rId7" imgW="1930400" imgH="1016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98600"/>
                        <a:ext cx="192405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0"/>
          <p:cNvGraphicFramePr>
            <a:graphicFrameLocks noChangeAspect="1"/>
          </p:cNvGraphicFramePr>
          <p:nvPr/>
        </p:nvGraphicFramePr>
        <p:xfrm>
          <a:off x="685800" y="2870200"/>
          <a:ext cx="249396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1" name="Equation" r:id="rId9" imgW="2489200" imgH="1320800" progId="Equation.3">
                  <p:embed/>
                </p:oleObj>
              </mc:Choice>
              <mc:Fallback>
                <p:oleObj name="Equation" r:id="rId9" imgW="2489200" imgH="1320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70200"/>
                        <a:ext cx="2493963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1"/>
          <p:cNvGraphicFramePr>
            <a:graphicFrameLocks noChangeAspect="1"/>
          </p:cNvGraphicFramePr>
          <p:nvPr/>
        </p:nvGraphicFramePr>
        <p:xfrm>
          <a:off x="5029200" y="1498600"/>
          <a:ext cx="150336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2" name="Equation" r:id="rId11" imgW="1498600" imgH="1016000" progId="Equation.3">
                  <p:embed/>
                </p:oleObj>
              </mc:Choice>
              <mc:Fallback>
                <p:oleObj name="Equation" r:id="rId11" imgW="1498600" imgH="1016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498600"/>
                        <a:ext cx="1503363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2"/>
          <p:cNvGraphicFramePr>
            <a:graphicFrameLocks noChangeAspect="1"/>
          </p:cNvGraphicFramePr>
          <p:nvPr/>
        </p:nvGraphicFramePr>
        <p:xfrm>
          <a:off x="5029200" y="2794000"/>
          <a:ext cx="16891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3" name="Equation" r:id="rId13" imgW="1688367" imgH="1320227" progId="Equation.3">
                  <p:embed/>
                </p:oleObj>
              </mc:Choice>
              <mc:Fallback>
                <p:oleObj name="Equation" r:id="rId13" imgW="1688367" imgH="132022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794000"/>
                        <a:ext cx="1689100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6" name="Object 13"/>
          <p:cNvGraphicFramePr>
            <a:graphicFrameLocks noChangeAspect="1"/>
          </p:cNvGraphicFramePr>
          <p:nvPr/>
        </p:nvGraphicFramePr>
        <p:xfrm>
          <a:off x="685800" y="4470400"/>
          <a:ext cx="193516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4" name="Equation" r:id="rId15" imgW="1930400" imgH="1016000" progId="Equation.3">
                  <p:embed/>
                </p:oleObj>
              </mc:Choice>
              <mc:Fallback>
                <p:oleObj name="Equation" r:id="rId15" imgW="1930400" imgH="1016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70400"/>
                        <a:ext cx="1935163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4"/>
          <p:cNvGraphicFramePr>
            <a:graphicFrameLocks noChangeAspect="1"/>
          </p:cNvGraphicFramePr>
          <p:nvPr/>
        </p:nvGraphicFramePr>
        <p:xfrm>
          <a:off x="5029200" y="4470400"/>
          <a:ext cx="1930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5" name="Equation" r:id="rId17" imgW="1930400" imgH="1016000" progId="Equation.3">
                  <p:embed/>
                </p:oleObj>
              </mc:Choice>
              <mc:Fallback>
                <p:oleObj name="Equation" r:id="rId17" imgW="1930400" imgH="1016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470400"/>
                        <a:ext cx="19304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8" name="Rectangle 15"/>
          <p:cNvSpPr>
            <a:spLocks noChangeArrowheads="1"/>
          </p:cNvSpPr>
          <p:nvPr/>
        </p:nvSpPr>
        <p:spPr bwMode="auto">
          <a:xfrm>
            <a:off x="533400" y="4851400"/>
            <a:ext cx="2209800" cy="228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8689" name="Rectangle 16"/>
          <p:cNvSpPr>
            <a:spLocks noChangeArrowheads="1"/>
          </p:cNvSpPr>
          <p:nvPr/>
        </p:nvSpPr>
        <p:spPr bwMode="auto">
          <a:xfrm>
            <a:off x="4876800" y="4851400"/>
            <a:ext cx="2209800" cy="228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28690" name="Object 17"/>
          <p:cNvGraphicFramePr>
            <a:graphicFrameLocks noChangeAspect="1"/>
          </p:cNvGraphicFramePr>
          <p:nvPr/>
        </p:nvGraphicFramePr>
        <p:xfrm>
          <a:off x="3263900" y="3124200"/>
          <a:ext cx="1778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8" name="Equation" r:id="rId19" imgW="876311" imgH="419040" progId="Equation.DSMT4">
                  <p:embed/>
                </p:oleObj>
              </mc:Choice>
              <mc:Fallback>
                <p:oleObj name="Equation" r:id="rId19" imgW="876311" imgH="419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3124200"/>
                        <a:ext cx="17780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1" name="Object 18"/>
          <p:cNvGraphicFramePr>
            <a:graphicFrameLocks noChangeAspect="1"/>
          </p:cNvGraphicFramePr>
          <p:nvPr/>
        </p:nvGraphicFramePr>
        <p:xfrm>
          <a:off x="6959600" y="3048000"/>
          <a:ext cx="18065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9" name="Equation" r:id="rId21" imgW="895221" imgH="419040" progId="Equation.DSMT4">
                  <p:embed/>
                </p:oleObj>
              </mc:Choice>
              <mc:Fallback>
                <p:oleObj name="Equation" r:id="rId21" imgW="895221" imgH="419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3048000"/>
                        <a:ext cx="18065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92" name="Group 24"/>
          <p:cNvGrpSpPr>
            <a:grpSpLocks/>
          </p:cNvGrpSpPr>
          <p:nvPr/>
        </p:nvGrpSpPr>
        <p:grpSpPr bwMode="auto">
          <a:xfrm>
            <a:off x="1908175" y="5084763"/>
            <a:ext cx="2016125" cy="1447800"/>
            <a:chOff x="1202" y="3203"/>
            <a:chExt cx="1270" cy="912"/>
          </a:xfrm>
        </p:grpSpPr>
        <p:sp>
          <p:nvSpPr>
            <p:cNvPr id="28696" name="Line 19"/>
            <p:cNvSpPr>
              <a:spLocks noChangeShapeType="1"/>
            </p:cNvSpPr>
            <p:nvPr/>
          </p:nvSpPr>
          <p:spPr bwMode="auto">
            <a:xfrm>
              <a:off x="1722" y="3203"/>
              <a:ext cx="136" cy="45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 type="arrow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8697" name="Text Box 20"/>
            <p:cNvSpPr txBox="1">
              <a:spLocks noChangeArrowheads="1"/>
            </p:cNvSpPr>
            <p:nvPr/>
          </p:nvSpPr>
          <p:spPr bwMode="auto">
            <a:xfrm>
              <a:off x="1202" y="3657"/>
              <a:ext cx="1270" cy="45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000" dirty="0">
                  <a:solidFill>
                    <a:schemeClr val="hlink"/>
                  </a:solidFill>
                  <a:latin typeface="Times New Roman" pitchFamily="18" charset="0"/>
                </a:rPr>
                <a:t>Violate the second criterion</a:t>
              </a:r>
            </a:p>
          </p:txBody>
        </p:sp>
      </p:grpSp>
      <p:grpSp>
        <p:nvGrpSpPr>
          <p:cNvPr id="28693" name="Group 23"/>
          <p:cNvGrpSpPr>
            <a:grpSpLocks/>
          </p:cNvGrpSpPr>
          <p:nvPr/>
        </p:nvGrpSpPr>
        <p:grpSpPr bwMode="auto">
          <a:xfrm>
            <a:off x="6278563" y="5076825"/>
            <a:ext cx="2016125" cy="1428750"/>
            <a:chOff x="3969" y="3198"/>
            <a:chExt cx="1270" cy="900"/>
          </a:xfrm>
        </p:grpSpPr>
        <p:sp>
          <p:nvSpPr>
            <p:cNvPr id="28694" name="Line 21"/>
            <p:cNvSpPr>
              <a:spLocks noChangeShapeType="1"/>
            </p:cNvSpPr>
            <p:nvPr/>
          </p:nvSpPr>
          <p:spPr bwMode="auto">
            <a:xfrm>
              <a:off x="4489" y="3198"/>
              <a:ext cx="136" cy="45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 type="arrow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8695" name="Text Box 22"/>
            <p:cNvSpPr txBox="1">
              <a:spLocks noChangeArrowheads="1"/>
            </p:cNvSpPr>
            <p:nvPr/>
          </p:nvSpPr>
          <p:spPr bwMode="auto">
            <a:xfrm>
              <a:off x="3969" y="3652"/>
              <a:ext cx="1270" cy="44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000" dirty="0">
                  <a:solidFill>
                    <a:schemeClr val="hlink"/>
                  </a:solidFill>
                  <a:latin typeface="Times New Roman" pitchFamily="18" charset="0"/>
                </a:rPr>
                <a:t>Violate the first criterion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15DC0496-D3AA-4135-815B-782691BEB7C6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18852"/>
            <a:ext cx="8208962" cy="1169988"/>
          </a:xfrm>
        </p:spPr>
        <p:txBody>
          <a:bodyPr/>
          <a:lstStyle/>
          <a:p>
            <a:pPr eaLnBrk="1" hangingPunct="1"/>
            <a:r>
              <a:rPr lang="en-US" altLang="zh-TW" dirty="0"/>
              <a:t>Gaussian elimination:</a:t>
            </a:r>
          </a:p>
          <a:p>
            <a:pPr lvl="1" indent="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TW" dirty="0"/>
              <a:t>The procedure for reducing a matrix to a </a:t>
            </a:r>
            <a:r>
              <a:rPr lang="en-US" altLang="zh-TW" b="1" dirty="0"/>
              <a:t>row-echelon form</a:t>
            </a:r>
            <a:r>
              <a:rPr lang="en-US" altLang="zh-TW" dirty="0"/>
              <a:t> by performing the three elementary row operations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95288" y="2205161"/>
            <a:ext cx="87487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Gauss-Jordan elimination: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The procedure for reducing a matrix to its 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reduced row-echelon form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by performing the three elementary row operations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95288" y="3716338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Notes: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04800" y="4149725"/>
            <a:ext cx="792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 (1) Every matrix has an unique reduced row-echelon form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61950" y="4643438"/>
            <a:ext cx="79248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(2) A row-echelon form of a given matrix is not unique</a:t>
            </a:r>
          </a:p>
          <a:p>
            <a:pPr marL="571500" lvl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     (Different sequences of elementary row operations can</a:t>
            </a:r>
          </a:p>
          <a:p>
            <a:pPr marL="571500" lvl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      produce different row-echelon forms)</a:t>
            </a: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1071563" y="6239147"/>
            <a:ext cx="6929437" cy="4302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marL="269875" indent="-269875">
              <a:lnSpc>
                <a:spcPct val="1100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※ The above two statements will be verified numerically in Ex. 8</a:t>
            </a:r>
            <a:endParaRPr lang="en-US" altLang="zh-TW" sz="2000" dirty="0">
              <a:solidFill>
                <a:srgbClr val="0000FF"/>
              </a:solidFill>
              <a:latin typeface="+mn-lt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F859DB75-FA97-4A17-B329-BFB775603B80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30723" name="Text Box 55"/>
          <p:cNvSpPr txBox="1">
            <a:spLocks noChangeArrowheads="1"/>
          </p:cNvSpPr>
          <p:nvPr/>
        </p:nvSpPr>
        <p:spPr bwMode="auto">
          <a:xfrm>
            <a:off x="5888891" y="5195888"/>
            <a:ext cx="175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8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The first nonzero</a:t>
            </a:r>
          </a:p>
          <a:p>
            <a:pPr eaLnBrk="1" hangingPunct="1"/>
            <a:r>
              <a:rPr lang="en-US" altLang="zh-TW" sz="18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column</a:t>
            </a:r>
          </a:p>
        </p:txBody>
      </p:sp>
      <p:sp>
        <p:nvSpPr>
          <p:cNvPr id="30724" name="Rectangle 61"/>
          <p:cNvSpPr>
            <a:spLocks noChangeArrowheads="1"/>
          </p:cNvSpPr>
          <p:nvPr/>
        </p:nvSpPr>
        <p:spPr bwMode="auto">
          <a:xfrm>
            <a:off x="6012160" y="4281488"/>
            <a:ext cx="464840" cy="685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5" name="Line 63"/>
          <p:cNvSpPr>
            <a:spLocks noChangeShapeType="1"/>
          </p:cNvSpPr>
          <p:nvPr/>
        </p:nvSpPr>
        <p:spPr bwMode="auto">
          <a:xfrm flipH="1" flipV="1">
            <a:off x="6172200" y="4967288"/>
            <a:ext cx="76200" cy="228600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30726" name="Group 74"/>
          <p:cNvGrpSpPr>
            <a:grpSpLocks/>
          </p:cNvGrpSpPr>
          <p:nvPr/>
        </p:nvGrpSpPr>
        <p:grpSpPr bwMode="auto">
          <a:xfrm>
            <a:off x="6011864" y="3657600"/>
            <a:ext cx="2598738" cy="990600"/>
            <a:chOff x="3787" y="2265"/>
            <a:chExt cx="1637" cy="624"/>
          </a:xfrm>
        </p:grpSpPr>
        <p:sp>
          <p:nvSpPr>
            <p:cNvPr id="30759" name="Text Box 69"/>
            <p:cNvSpPr txBox="1">
              <a:spLocks noChangeArrowheads="1"/>
            </p:cNvSpPr>
            <p:nvPr/>
          </p:nvSpPr>
          <p:spPr bwMode="auto">
            <a:xfrm>
              <a:off x="4080" y="2265"/>
              <a:ext cx="1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Produce a leading 1</a:t>
              </a:r>
            </a:p>
          </p:txBody>
        </p:sp>
        <p:sp>
          <p:nvSpPr>
            <p:cNvPr id="30760" name="Oval 68"/>
            <p:cNvSpPr>
              <a:spLocks noChangeArrowheads="1"/>
            </p:cNvSpPr>
            <p:nvPr/>
          </p:nvSpPr>
          <p:spPr bwMode="auto">
            <a:xfrm>
              <a:off x="3787" y="2697"/>
              <a:ext cx="293" cy="192"/>
            </a:xfrm>
            <a:prstGeom prst="ellipse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61" name="Freeform 71"/>
            <p:cNvSpPr>
              <a:spLocks/>
            </p:cNvSpPr>
            <p:nvPr/>
          </p:nvSpPr>
          <p:spPr bwMode="auto">
            <a:xfrm>
              <a:off x="3888" y="2409"/>
              <a:ext cx="240" cy="288"/>
            </a:xfrm>
            <a:custGeom>
              <a:avLst/>
              <a:gdLst>
                <a:gd name="T0" fmla="*/ 240 w 240"/>
                <a:gd name="T1" fmla="*/ 0 h 288"/>
                <a:gd name="T2" fmla="*/ 96 w 240"/>
                <a:gd name="T3" fmla="*/ 0 h 288"/>
                <a:gd name="T4" fmla="*/ 0 w 240"/>
                <a:gd name="T5" fmla="*/ 288 h 288"/>
                <a:gd name="T6" fmla="*/ 0 60000 65536"/>
                <a:gd name="T7" fmla="*/ 0 60000 65536"/>
                <a:gd name="T8" fmla="*/ 0 60000 65536"/>
                <a:gd name="T9" fmla="*/ 0 w 240"/>
                <a:gd name="T10" fmla="*/ 0 h 288"/>
                <a:gd name="T11" fmla="*/ 240 w 24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288">
                  <a:moveTo>
                    <a:pt x="240" y="0"/>
                  </a:moveTo>
                  <a:lnTo>
                    <a:pt x="96" y="0"/>
                  </a:lnTo>
                  <a:lnTo>
                    <a:pt x="0" y="288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30727" name="Rectangle 66"/>
          <p:cNvSpPr>
            <a:spLocks noChangeArrowheads="1"/>
          </p:cNvSpPr>
          <p:nvPr/>
        </p:nvSpPr>
        <p:spPr bwMode="auto">
          <a:xfrm>
            <a:off x="5334000" y="1701800"/>
            <a:ext cx="2819400" cy="609600"/>
          </a:xfrm>
          <a:prstGeom prst="rect">
            <a:avLst/>
          </a:prstGeom>
          <a:solidFill>
            <a:srgbClr val="CCFFFF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0729" name="Group 57"/>
          <p:cNvGrpSpPr>
            <a:grpSpLocks/>
          </p:cNvGrpSpPr>
          <p:nvPr/>
        </p:nvGrpSpPr>
        <p:grpSpPr bwMode="auto">
          <a:xfrm>
            <a:off x="1295400" y="4281487"/>
            <a:ext cx="2895602" cy="1685924"/>
            <a:chOff x="1056" y="2976"/>
            <a:chExt cx="1824" cy="1062"/>
          </a:xfrm>
        </p:grpSpPr>
        <p:sp>
          <p:nvSpPr>
            <p:cNvPr id="30756" name="Rectangle 53"/>
            <p:cNvSpPr>
              <a:spLocks noChangeArrowheads="1"/>
            </p:cNvSpPr>
            <p:nvPr/>
          </p:nvSpPr>
          <p:spPr bwMode="auto">
            <a:xfrm>
              <a:off x="1056" y="2976"/>
              <a:ext cx="192" cy="432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7" name="Text Box 54"/>
            <p:cNvSpPr txBox="1">
              <a:spLocks noChangeArrowheads="1"/>
            </p:cNvSpPr>
            <p:nvPr/>
          </p:nvSpPr>
          <p:spPr bwMode="auto">
            <a:xfrm>
              <a:off x="1296" y="3456"/>
              <a:ext cx="1584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Eliminate nonzero entries below the leading 1</a:t>
              </a:r>
            </a:p>
          </p:txBody>
        </p:sp>
        <p:sp>
          <p:nvSpPr>
            <p:cNvPr id="30758" name="Freeform 56"/>
            <p:cNvSpPr>
              <a:spLocks/>
            </p:cNvSpPr>
            <p:nvPr/>
          </p:nvSpPr>
          <p:spPr bwMode="auto">
            <a:xfrm>
              <a:off x="1152" y="3456"/>
              <a:ext cx="144" cy="144"/>
            </a:xfrm>
            <a:custGeom>
              <a:avLst/>
              <a:gdLst>
                <a:gd name="T0" fmla="*/ 144 w 144"/>
                <a:gd name="T1" fmla="*/ 144 h 144"/>
                <a:gd name="T2" fmla="*/ 48 w 144"/>
                <a:gd name="T3" fmla="*/ 144 h 144"/>
                <a:gd name="T4" fmla="*/ 0 w 144"/>
                <a:gd name="T5" fmla="*/ 0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144"/>
                  </a:moveTo>
                  <a:lnTo>
                    <a:pt x="48" y="144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0730" name="Group 52"/>
          <p:cNvGrpSpPr>
            <a:grpSpLocks/>
          </p:cNvGrpSpPr>
          <p:nvPr/>
        </p:nvGrpSpPr>
        <p:grpSpPr bwMode="auto">
          <a:xfrm>
            <a:off x="1119188" y="3635375"/>
            <a:ext cx="1114425" cy="673100"/>
            <a:chOff x="945" y="2329"/>
            <a:chExt cx="702" cy="424"/>
          </a:xfrm>
        </p:grpSpPr>
        <p:sp>
          <p:nvSpPr>
            <p:cNvPr id="30754" name="Oval 50"/>
            <p:cNvSpPr>
              <a:spLocks noChangeArrowheads="1"/>
            </p:cNvSpPr>
            <p:nvPr/>
          </p:nvSpPr>
          <p:spPr bwMode="auto">
            <a:xfrm>
              <a:off x="1063" y="2561"/>
              <a:ext cx="192" cy="192"/>
            </a:xfrm>
            <a:prstGeom prst="ellipse">
              <a:avLst/>
            </a:prstGeom>
            <a:solidFill>
              <a:srgbClr val="CCFFFF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5" name="Text Box 51"/>
            <p:cNvSpPr txBox="1">
              <a:spLocks noChangeArrowheads="1"/>
            </p:cNvSpPr>
            <p:nvPr/>
          </p:nvSpPr>
          <p:spPr bwMode="auto">
            <a:xfrm>
              <a:off x="945" y="2329"/>
              <a:ext cx="7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Leading 1</a:t>
              </a:r>
            </a:p>
          </p:txBody>
        </p:sp>
      </p:grpSp>
      <p:grpSp>
        <p:nvGrpSpPr>
          <p:cNvPr id="30731" name="Group 73"/>
          <p:cNvGrpSpPr>
            <a:grpSpLocks/>
          </p:cNvGrpSpPr>
          <p:nvPr/>
        </p:nvGrpSpPr>
        <p:grpSpPr bwMode="auto">
          <a:xfrm>
            <a:off x="5334000" y="1309688"/>
            <a:ext cx="2667000" cy="685800"/>
            <a:chOff x="3360" y="825"/>
            <a:chExt cx="1680" cy="432"/>
          </a:xfrm>
        </p:grpSpPr>
        <p:sp>
          <p:nvSpPr>
            <p:cNvPr id="30751" name="Oval 41"/>
            <p:cNvSpPr>
              <a:spLocks noChangeArrowheads="1"/>
            </p:cNvSpPr>
            <p:nvPr/>
          </p:nvSpPr>
          <p:spPr bwMode="auto">
            <a:xfrm>
              <a:off x="3360" y="1065"/>
              <a:ext cx="192" cy="192"/>
            </a:xfrm>
            <a:prstGeom prst="ellipse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2" name="Text Box 42"/>
            <p:cNvSpPr txBox="1">
              <a:spLocks noChangeArrowheads="1"/>
            </p:cNvSpPr>
            <p:nvPr/>
          </p:nvSpPr>
          <p:spPr bwMode="auto">
            <a:xfrm>
              <a:off x="3600" y="825"/>
              <a:ext cx="14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Produce a leading 1</a:t>
              </a:r>
            </a:p>
          </p:txBody>
        </p:sp>
        <p:sp>
          <p:nvSpPr>
            <p:cNvPr id="30753" name="Freeform 48"/>
            <p:cNvSpPr>
              <a:spLocks/>
            </p:cNvSpPr>
            <p:nvPr/>
          </p:nvSpPr>
          <p:spPr bwMode="auto">
            <a:xfrm>
              <a:off x="3504" y="969"/>
              <a:ext cx="144" cy="48"/>
            </a:xfrm>
            <a:custGeom>
              <a:avLst/>
              <a:gdLst>
                <a:gd name="T0" fmla="*/ 144 w 144"/>
                <a:gd name="T1" fmla="*/ 0 h 48"/>
                <a:gd name="T2" fmla="*/ 48 w 144"/>
                <a:gd name="T3" fmla="*/ 0 h 48"/>
                <a:gd name="T4" fmla="*/ 0 w 144"/>
                <a:gd name="T5" fmla="*/ 48 h 48"/>
                <a:gd name="T6" fmla="*/ 0 60000 65536"/>
                <a:gd name="T7" fmla="*/ 0 60000 65536"/>
                <a:gd name="T8" fmla="*/ 0 60000 65536"/>
                <a:gd name="T9" fmla="*/ 0 w 144"/>
                <a:gd name="T10" fmla="*/ 0 h 48"/>
                <a:gd name="T11" fmla="*/ 144 w 14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48">
                  <a:moveTo>
                    <a:pt x="144" y="0"/>
                  </a:moveTo>
                  <a:lnTo>
                    <a:pt x="48" y="0"/>
                  </a:lnTo>
                  <a:lnTo>
                    <a:pt x="0" y="48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0732" name="Group 40"/>
          <p:cNvGrpSpPr>
            <a:grpSpLocks/>
          </p:cNvGrpSpPr>
          <p:nvPr/>
        </p:nvGrpSpPr>
        <p:grpSpPr bwMode="auto">
          <a:xfrm>
            <a:off x="1295400" y="1690688"/>
            <a:ext cx="2882900" cy="1508125"/>
            <a:chOff x="1056" y="1200"/>
            <a:chExt cx="1816" cy="950"/>
          </a:xfrm>
        </p:grpSpPr>
        <p:sp>
          <p:nvSpPr>
            <p:cNvPr id="30748" name="Rectangle 37"/>
            <p:cNvSpPr>
              <a:spLocks noChangeArrowheads="1"/>
            </p:cNvSpPr>
            <p:nvPr/>
          </p:nvSpPr>
          <p:spPr bwMode="auto">
            <a:xfrm>
              <a:off x="1056" y="1200"/>
              <a:ext cx="192" cy="624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49" name="Text Box 38"/>
            <p:cNvSpPr txBox="1">
              <a:spLocks noChangeArrowheads="1"/>
            </p:cNvSpPr>
            <p:nvPr/>
          </p:nvSpPr>
          <p:spPr bwMode="auto">
            <a:xfrm>
              <a:off x="1296" y="1919"/>
              <a:ext cx="1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The first nonzero column</a:t>
              </a:r>
            </a:p>
          </p:txBody>
        </p:sp>
        <p:sp>
          <p:nvSpPr>
            <p:cNvPr id="30750" name="Freeform 39"/>
            <p:cNvSpPr>
              <a:spLocks/>
            </p:cNvSpPr>
            <p:nvPr/>
          </p:nvSpPr>
          <p:spPr bwMode="auto">
            <a:xfrm>
              <a:off x="1152" y="1872"/>
              <a:ext cx="192" cy="144"/>
            </a:xfrm>
            <a:custGeom>
              <a:avLst/>
              <a:gdLst>
                <a:gd name="T0" fmla="*/ 192 w 192"/>
                <a:gd name="T1" fmla="*/ 144 h 144"/>
                <a:gd name="T2" fmla="*/ 0 w 192"/>
                <a:gd name="T3" fmla="*/ 144 h 144"/>
                <a:gd name="T4" fmla="*/ 0 w 192"/>
                <a:gd name="T5" fmla="*/ 0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192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30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836613"/>
            <a:ext cx="8748712" cy="457200"/>
          </a:xfrm>
        </p:spPr>
        <p:txBody>
          <a:bodyPr/>
          <a:lstStyle/>
          <a:p>
            <a:pPr eaLnBrk="1" hangingPunct="1"/>
            <a:r>
              <a:rPr lang="en-US" altLang="zh-TW"/>
              <a:t>Ex:</a:t>
            </a:r>
            <a:r>
              <a:rPr lang="en-US" altLang="zh-TW" sz="2200"/>
              <a:t> Procedure of the Gaussian elimination and Gauss-Jordan elimination</a:t>
            </a:r>
          </a:p>
        </p:txBody>
      </p:sp>
      <p:graphicFrame>
        <p:nvGraphicFramePr>
          <p:cNvPr id="30734" name="Object 4"/>
          <p:cNvGraphicFramePr>
            <a:graphicFrameLocks noChangeAspect="1"/>
          </p:cNvGraphicFramePr>
          <p:nvPr/>
        </p:nvGraphicFramePr>
        <p:xfrm>
          <a:off x="1219200" y="1676400"/>
          <a:ext cx="29718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5" name="Equation" r:id="rId3" imgW="2971800" imgH="1016000" progId="Equation.3">
                  <p:embed/>
                </p:oleObj>
              </mc:Choice>
              <mc:Fallback>
                <p:oleObj name="Equation" r:id="rId3" imgW="2971800" imgH="1016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29718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5" name="Object 5"/>
          <p:cNvGraphicFramePr>
            <a:graphicFrameLocks noChangeAspect="1"/>
          </p:cNvGraphicFramePr>
          <p:nvPr/>
        </p:nvGraphicFramePr>
        <p:xfrm>
          <a:off x="5270500" y="1676400"/>
          <a:ext cx="29718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6" name="Equation" r:id="rId5" imgW="2971800" imgH="1016000" progId="Equation.3">
                  <p:embed/>
                </p:oleObj>
              </mc:Choice>
              <mc:Fallback>
                <p:oleObj name="Equation" r:id="rId5" imgW="2971800" imgH="1016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1676400"/>
                        <a:ext cx="29718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6" name="Line 6"/>
          <p:cNvSpPr>
            <a:spLocks noChangeShapeType="1"/>
          </p:cNvSpPr>
          <p:nvPr/>
        </p:nvSpPr>
        <p:spPr bwMode="auto">
          <a:xfrm>
            <a:off x="42672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0737" name="Object 7"/>
          <p:cNvGraphicFramePr>
            <a:graphicFrameLocks noChangeAspect="1"/>
          </p:cNvGraphicFramePr>
          <p:nvPr/>
        </p:nvGraphicFramePr>
        <p:xfrm>
          <a:off x="4546600" y="1760538"/>
          <a:ext cx="431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7" name="Equation" r:id="rId7" imgW="215713" imgH="241091" progId="Equation.DSMT4">
                  <p:embed/>
                </p:oleObj>
              </mc:Choice>
              <mc:Fallback>
                <p:oleObj name="Equation" r:id="rId7" imgW="215713" imgH="2410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1760538"/>
                        <a:ext cx="431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8" name="Object 8"/>
          <p:cNvGraphicFramePr>
            <a:graphicFrameLocks noChangeAspect="1"/>
          </p:cNvGraphicFramePr>
          <p:nvPr/>
        </p:nvGraphicFramePr>
        <p:xfrm>
          <a:off x="1219200" y="3976688"/>
          <a:ext cx="2857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8" name="Equation" r:id="rId9" imgW="2857500" imgH="1016000" progId="Equation.3">
                  <p:embed/>
                </p:oleObj>
              </mc:Choice>
              <mc:Fallback>
                <p:oleObj name="Equation" r:id="rId9" imgW="2857500" imgH="1016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976688"/>
                        <a:ext cx="28575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9" name="Line 17"/>
          <p:cNvSpPr>
            <a:spLocks noChangeShapeType="1"/>
          </p:cNvSpPr>
          <p:nvPr/>
        </p:nvSpPr>
        <p:spPr bwMode="auto">
          <a:xfrm>
            <a:off x="457200" y="44338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539750" y="3933825"/>
          <a:ext cx="6588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9" name="Equation" r:id="rId11" imgW="330057" imgH="266584" progId="Equation.DSMT4">
                  <p:embed/>
                </p:oleObj>
              </mc:Choice>
              <mc:Fallback>
                <p:oleObj name="Equation" r:id="rId11" imgW="330057" imgH="266584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933825"/>
                        <a:ext cx="6588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2" name="Line 14"/>
          <p:cNvSpPr>
            <a:spLocks noChangeShapeType="1"/>
          </p:cNvSpPr>
          <p:nvPr/>
        </p:nvSpPr>
        <p:spPr bwMode="auto">
          <a:xfrm>
            <a:off x="4114800" y="447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0743" name="Object 21"/>
          <p:cNvGraphicFramePr>
            <a:graphicFrameLocks noChangeAspect="1"/>
          </p:cNvGraphicFramePr>
          <p:nvPr/>
        </p:nvGraphicFramePr>
        <p:xfrm>
          <a:off x="4335463" y="4005263"/>
          <a:ext cx="6318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0" name="Equation" r:id="rId13" imgW="317225" imgH="253780" progId="Equation.DSMT4">
                  <p:embed/>
                </p:oleObj>
              </mc:Choice>
              <mc:Fallback>
                <p:oleObj name="Equation" r:id="rId13" imgW="317225" imgH="2537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63" y="4005263"/>
                        <a:ext cx="63182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44" name="Group 64"/>
          <p:cNvGrpSpPr>
            <a:grpSpLocks/>
          </p:cNvGrpSpPr>
          <p:nvPr/>
        </p:nvGrpSpPr>
        <p:grpSpPr bwMode="auto">
          <a:xfrm>
            <a:off x="5292177" y="4283075"/>
            <a:ext cx="3737524" cy="1162050"/>
            <a:chOff x="3962" y="2832"/>
            <a:chExt cx="1966" cy="732"/>
          </a:xfrm>
        </p:grpSpPr>
        <p:sp>
          <p:nvSpPr>
            <p:cNvPr id="30745" name="Rectangle 59"/>
            <p:cNvSpPr>
              <a:spLocks noChangeArrowheads="1"/>
            </p:cNvSpPr>
            <p:nvPr/>
          </p:nvSpPr>
          <p:spPr bwMode="auto">
            <a:xfrm>
              <a:off x="3962" y="2832"/>
              <a:ext cx="1553" cy="432"/>
            </a:xfrm>
            <a:prstGeom prst="rect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46" name="Text Box 60"/>
            <p:cNvSpPr txBox="1">
              <a:spLocks noChangeArrowheads="1"/>
            </p:cNvSpPr>
            <p:nvPr/>
          </p:nvSpPr>
          <p:spPr bwMode="auto">
            <a:xfrm>
              <a:off x="5212" y="3333"/>
              <a:ext cx="7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 err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Submatrix</a:t>
              </a:r>
              <a:endParaRPr lang="en-US" altLang="zh-TW" sz="18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0747" name="Line 62"/>
            <p:cNvSpPr>
              <a:spLocks noChangeShapeType="1"/>
            </p:cNvSpPr>
            <p:nvPr/>
          </p:nvSpPr>
          <p:spPr bwMode="auto">
            <a:xfrm flipH="1" flipV="1">
              <a:off x="5136" y="3264"/>
              <a:ext cx="144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aphicFrame>
        <p:nvGraphicFramePr>
          <p:cNvPr id="307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308199"/>
              </p:ext>
            </p:extLst>
          </p:nvPr>
        </p:nvGraphicFramePr>
        <p:xfrm>
          <a:off x="5181600" y="4013200"/>
          <a:ext cx="31877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1" name="Equation" r:id="rId15" imgW="3187700" imgH="1016000" progId="Equation.3">
                  <p:embed/>
                </p:oleObj>
              </mc:Choice>
              <mc:Fallback>
                <p:oleObj name="Equation" r:id="rId15" imgW="3187700" imgH="1016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13200"/>
                        <a:ext cx="31877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56"/>
          <p:cNvSpPr>
            <a:spLocks noChangeArrowheads="1"/>
          </p:cNvSpPr>
          <p:nvPr/>
        </p:nvSpPr>
        <p:spPr bwMode="auto">
          <a:xfrm>
            <a:off x="1071563" y="4143375"/>
            <a:ext cx="304800" cy="3048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47" name="Oval 38"/>
          <p:cNvSpPr>
            <a:spLocks noChangeArrowheads="1"/>
          </p:cNvSpPr>
          <p:nvPr/>
        </p:nvSpPr>
        <p:spPr bwMode="auto">
          <a:xfrm>
            <a:off x="2000250" y="4500563"/>
            <a:ext cx="304800" cy="3048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5E32DF65-1108-4C0B-9D1D-8D8D2DCF31F7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grpSp>
        <p:nvGrpSpPr>
          <p:cNvPr id="31749" name="Group 65"/>
          <p:cNvGrpSpPr>
            <a:grpSpLocks/>
          </p:cNvGrpSpPr>
          <p:nvPr/>
        </p:nvGrpSpPr>
        <p:grpSpPr bwMode="auto">
          <a:xfrm>
            <a:off x="2089150" y="2173288"/>
            <a:ext cx="2962277" cy="987425"/>
            <a:chOff x="1400" y="1561"/>
            <a:chExt cx="1866" cy="622"/>
          </a:xfrm>
        </p:grpSpPr>
        <p:sp>
          <p:nvSpPr>
            <p:cNvPr id="31788" name="Text Box 45"/>
            <p:cNvSpPr txBox="1">
              <a:spLocks noChangeArrowheads="1"/>
            </p:cNvSpPr>
            <p:nvPr/>
          </p:nvSpPr>
          <p:spPr bwMode="auto">
            <a:xfrm>
              <a:off x="1632" y="1776"/>
              <a:ext cx="163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Eliminate nonzero entries below the leading 1</a:t>
              </a:r>
            </a:p>
          </p:txBody>
        </p:sp>
        <p:sp>
          <p:nvSpPr>
            <p:cNvPr id="31789" name="Freeform 46"/>
            <p:cNvSpPr>
              <a:spLocks/>
            </p:cNvSpPr>
            <p:nvPr/>
          </p:nvSpPr>
          <p:spPr bwMode="auto">
            <a:xfrm>
              <a:off x="1488" y="1776"/>
              <a:ext cx="144" cy="144"/>
            </a:xfrm>
            <a:custGeom>
              <a:avLst/>
              <a:gdLst>
                <a:gd name="T0" fmla="*/ 144 w 144"/>
                <a:gd name="T1" fmla="*/ 144 h 144"/>
                <a:gd name="T2" fmla="*/ 48 w 144"/>
                <a:gd name="T3" fmla="*/ 144 h 144"/>
                <a:gd name="T4" fmla="*/ 0 w 144"/>
                <a:gd name="T5" fmla="*/ 0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144"/>
                  </a:moveTo>
                  <a:lnTo>
                    <a:pt x="48" y="144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1790" name="Oval 64"/>
            <p:cNvSpPr>
              <a:spLocks noChangeArrowheads="1"/>
            </p:cNvSpPr>
            <p:nvPr/>
          </p:nvSpPr>
          <p:spPr bwMode="auto">
            <a:xfrm>
              <a:off x="1400" y="1561"/>
              <a:ext cx="192" cy="192"/>
            </a:xfrm>
            <a:prstGeom prst="ellipse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750" name="Group 63"/>
          <p:cNvGrpSpPr>
            <a:grpSpLocks/>
          </p:cNvGrpSpPr>
          <p:nvPr/>
        </p:nvGrpSpPr>
        <p:grpSpPr bwMode="auto">
          <a:xfrm>
            <a:off x="1851026" y="3546475"/>
            <a:ext cx="1804988" cy="1296988"/>
            <a:chOff x="1296" y="2256"/>
            <a:chExt cx="1137" cy="817"/>
          </a:xfrm>
        </p:grpSpPr>
        <p:sp>
          <p:nvSpPr>
            <p:cNvPr id="31783" name="Text Box 40"/>
            <p:cNvSpPr txBox="1">
              <a:spLocks noChangeArrowheads="1"/>
            </p:cNvSpPr>
            <p:nvPr/>
          </p:nvSpPr>
          <p:spPr bwMode="auto">
            <a:xfrm>
              <a:off x="1392" y="2256"/>
              <a:ext cx="104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Nonzero entries</a:t>
              </a:r>
            </a:p>
          </p:txBody>
        </p:sp>
        <p:sp>
          <p:nvSpPr>
            <p:cNvPr id="31784" name="Rectangle 59"/>
            <p:cNvSpPr>
              <a:spLocks noChangeArrowheads="1"/>
            </p:cNvSpPr>
            <p:nvPr/>
          </p:nvSpPr>
          <p:spPr bwMode="auto">
            <a:xfrm>
              <a:off x="1296" y="2640"/>
              <a:ext cx="288" cy="192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5" name="Rectangle 60"/>
            <p:cNvSpPr>
              <a:spLocks noChangeArrowheads="1"/>
            </p:cNvSpPr>
            <p:nvPr/>
          </p:nvSpPr>
          <p:spPr bwMode="auto">
            <a:xfrm>
              <a:off x="1824" y="2640"/>
              <a:ext cx="528" cy="433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6" name="Line 61"/>
            <p:cNvSpPr>
              <a:spLocks noChangeShapeType="1"/>
            </p:cNvSpPr>
            <p:nvPr/>
          </p:nvSpPr>
          <p:spPr bwMode="auto">
            <a:xfrm flipH="1">
              <a:off x="1440" y="2448"/>
              <a:ext cx="48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1787" name="Line 62"/>
            <p:cNvSpPr>
              <a:spLocks noChangeShapeType="1"/>
            </p:cNvSpPr>
            <p:nvPr/>
          </p:nvSpPr>
          <p:spPr bwMode="auto">
            <a:xfrm>
              <a:off x="1872" y="2448"/>
              <a:ext cx="48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31751" name="Oval 56"/>
          <p:cNvSpPr>
            <a:spLocks noChangeArrowheads="1"/>
          </p:cNvSpPr>
          <p:nvPr/>
        </p:nvSpPr>
        <p:spPr bwMode="auto">
          <a:xfrm>
            <a:off x="3143250" y="4910138"/>
            <a:ext cx="304800" cy="3048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2" name="Line 57"/>
          <p:cNvSpPr>
            <a:spLocks noChangeShapeType="1"/>
          </p:cNvSpPr>
          <p:nvPr/>
        </p:nvSpPr>
        <p:spPr bwMode="auto">
          <a:xfrm flipV="1">
            <a:off x="3000375" y="5143500"/>
            <a:ext cx="142875" cy="180975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31753" name="Group 54"/>
          <p:cNvGrpSpPr>
            <a:grpSpLocks/>
          </p:cNvGrpSpPr>
          <p:nvPr/>
        </p:nvGrpSpPr>
        <p:grpSpPr bwMode="auto">
          <a:xfrm>
            <a:off x="6999296" y="2133601"/>
            <a:ext cx="1249364" cy="1330326"/>
            <a:chOff x="4386" y="1536"/>
            <a:chExt cx="787" cy="838"/>
          </a:xfrm>
        </p:grpSpPr>
        <p:sp>
          <p:nvSpPr>
            <p:cNvPr id="31780" name="Text Box 51"/>
            <p:cNvSpPr txBox="1">
              <a:spLocks noChangeArrowheads="1"/>
            </p:cNvSpPr>
            <p:nvPr/>
          </p:nvSpPr>
          <p:spPr bwMode="auto">
            <a:xfrm>
              <a:off x="4386" y="1967"/>
              <a:ext cx="75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Produce</a:t>
              </a:r>
            </a:p>
            <a:p>
              <a:pPr eaLnBrk="1" hangingPunct="1"/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 leading 1</a:t>
              </a:r>
            </a:p>
          </p:txBody>
        </p:sp>
        <p:sp>
          <p:nvSpPr>
            <p:cNvPr id="31781" name="Rectangle 52"/>
            <p:cNvSpPr>
              <a:spLocks noChangeArrowheads="1"/>
            </p:cNvSpPr>
            <p:nvPr/>
          </p:nvSpPr>
          <p:spPr bwMode="auto">
            <a:xfrm>
              <a:off x="4560" y="1536"/>
              <a:ext cx="384" cy="24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2" name="Line 53"/>
            <p:cNvSpPr>
              <a:spLocks noChangeShapeType="1"/>
            </p:cNvSpPr>
            <p:nvPr/>
          </p:nvSpPr>
          <p:spPr bwMode="auto">
            <a:xfrm flipV="1">
              <a:off x="4605" y="1728"/>
              <a:ext cx="39" cy="27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7" name="Line 53"/>
            <p:cNvSpPr>
              <a:spLocks noChangeShapeType="1"/>
            </p:cNvSpPr>
            <p:nvPr/>
          </p:nvSpPr>
          <p:spPr bwMode="auto">
            <a:xfrm flipH="1" flipV="1">
              <a:off x="5125" y="1776"/>
              <a:ext cx="48" cy="19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1754" name="Group 42"/>
          <p:cNvGrpSpPr>
            <a:grpSpLocks/>
          </p:cNvGrpSpPr>
          <p:nvPr/>
        </p:nvGrpSpPr>
        <p:grpSpPr bwMode="auto">
          <a:xfrm>
            <a:off x="2090738" y="1125538"/>
            <a:ext cx="1617662" cy="1006475"/>
            <a:chOff x="1737" y="901"/>
            <a:chExt cx="1019" cy="634"/>
          </a:xfrm>
        </p:grpSpPr>
        <p:sp>
          <p:nvSpPr>
            <p:cNvPr id="31777" name="Oval 38"/>
            <p:cNvSpPr>
              <a:spLocks noChangeArrowheads="1"/>
            </p:cNvSpPr>
            <p:nvPr/>
          </p:nvSpPr>
          <p:spPr bwMode="auto">
            <a:xfrm>
              <a:off x="1737" y="1343"/>
              <a:ext cx="192" cy="192"/>
            </a:xfrm>
            <a:prstGeom prst="ellipse">
              <a:avLst/>
            </a:prstGeom>
            <a:solidFill>
              <a:srgbClr val="CCFFFF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8" name="Text Box 39"/>
            <p:cNvSpPr txBox="1">
              <a:spLocks noChangeArrowheads="1"/>
            </p:cNvSpPr>
            <p:nvPr/>
          </p:nvSpPr>
          <p:spPr bwMode="auto">
            <a:xfrm>
              <a:off x="2054" y="901"/>
              <a:ext cx="7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Leading 1</a:t>
              </a:r>
            </a:p>
          </p:txBody>
        </p:sp>
        <p:sp>
          <p:nvSpPr>
            <p:cNvPr id="31779" name="Freeform 41"/>
            <p:cNvSpPr>
              <a:spLocks/>
            </p:cNvSpPr>
            <p:nvPr/>
          </p:nvSpPr>
          <p:spPr bwMode="auto">
            <a:xfrm>
              <a:off x="1872" y="1008"/>
              <a:ext cx="192" cy="336"/>
            </a:xfrm>
            <a:custGeom>
              <a:avLst/>
              <a:gdLst>
                <a:gd name="T0" fmla="*/ 192 w 192"/>
                <a:gd name="T1" fmla="*/ 0 h 336"/>
                <a:gd name="T2" fmla="*/ 96 w 192"/>
                <a:gd name="T3" fmla="*/ 0 h 336"/>
                <a:gd name="T4" fmla="*/ 0 w 192"/>
                <a:gd name="T5" fmla="*/ 336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192" y="0"/>
                  </a:moveTo>
                  <a:lnTo>
                    <a:pt x="96" y="0"/>
                  </a:lnTo>
                  <a:lnTo>
                    <a:pt x="0" y="336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aphicFrame>
        <p:nvGraphicFramePr>
          <p:cNvPr id="31755" name="Object 18"/>
          <p:cNvGraphicFramePr>
            <a:graphicFrameLocks noChangeAspect="1"/>
          </p:cNvGraphicFramePr>
          <p:nvPr/>
        </p:nvGraphicFramePr>
        <p:xfrm>
          <a:off x="1071563" y="1330325"/>
          <a:ext cx="32353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1" name="Equation" r:id="rId3" imgW="1816100" imgH="711200" progId="Equation.DSMT4">
                  <p:embed/>
                </p:oleObj>
              </mc:Choice>
              <mc:Fallback>
                <p:oleObj name="Equation" r:id="rId3" imgW="1816100" imgH="711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1330325"/>
                        <a:ext cx="323532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Line 19"/>
          <p:cNvSpPr>
            <a:spLocks noChangeShapeType="1"/>
          </p:cNvSpPr>
          <p:nvPr/>
        </p:nvSpPr>
        <p:spPr bwMode="auto">
          <a:xfrm>
            <a:off x="323850" y="198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1757" name="Object 20"/>
          <p:cNvGraphicFramePr>
            <a:graphicFrameLocks noChangeAspect="1"/>
          </p:cNvGraphicFramePr>
          <p:nvPr/>
        </p:nvGraphicFramePr>
        <p:xfrm>
          <a:off x="334963" y="1484313"/>
          <a:ext cx="7588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2" name="Equation" r:id="rId5" imgW="380835" imgH="266584" progId="Equation.DSMT4">
                  <p:embed/>
                </p:oleObj>
              </mc:Choice>
              <mc:Fallback>
                <p:oleObj name="Equation" r:id="rId5" imgW="380835" imgH="266584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1484313"/>
                        <a:ext cx="758825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9" name="Line 23"/>
          <p:cNvSpPr>
            <a:spLocks noChangeShapeType="1"/>
          </p:cNvSpPr>
          <p:nvPr/>
        </p:nvSpPr>
        <p:spPr bwMode="auto">
          <a:xfrm>
            <a:off x="4514850" y="1981200"/>
            <a:ext cx="777875" cy="79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1760" name="Object 24"/>
          <p:cNvGraphicFramePr>
            <a:graphicFrameLocks noChangeAspect="1"/>
          </p:cNvGraphicFramePr>
          <p:nvPr/>
        </p:nvGraphicFramePr>
        <p:xfrm>
          <a:off x="4643438" y="1536700"/>
          <a:ext cx="63341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3" name="Equation" r:id="rId7" imgW="317225" imgH="253780" progId="Equation.DSMT4">
                  <p:embed/>
                </p:oleObj>
              </mc:Choice>
              <mc:Fallback>
                <p:oleObj name="Equation" r:id="rId7" imgW="317225" imgH="2537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536700"/>
                        <a:ext cx="633412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1" name="Line 27"/>
          <p:cNvSpPr>
            <a:spLocks noChangeShapeType="1"/>
          </p:cNvSpPr>
          <p:nvPr/>
        </p:nvSpPr>
        <p:spPr bwMode="auto">
          <a:xfrm>
            <a:off x="250825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1762" name="Object 28"/>
          <p:cNvGraphicFramePr>
            <a:graphicFrameLocks noChangeAspect="1"/>
          </p:cNvGraphicFramePr>
          <p:nvPr/>
        </p:nvGraphicFramePr>
        <p:xfrm>
          <a:off x="347663" y="4171950"/>
          <a:ext cx="63341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4" name="Equation" r:id="rId9" imgW="317225" imgH="241091" progId="Equation.DSMT4">
                  <p:embed/>
                </p:oleObj>
              </mc:Choice>
              <mc:Fallback>
                <p:oleObj name="Equation" r:id="rId9" imgW="317225" imgH="241091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4171950"/>
                        <a:ext cx="633412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3" name="Object 31"/>
          <p:cNvGraphicFramePr>
            <a:graphicFrameLocks noChangeAspect="1"/>
          </p:cNvGraphicFramePr>
          <p:nvPr/>
        </p:nvGraphicFramePr>
        <p:xfrm>
          <a:off x="6670675" y="4114800"/>
          <a:ext cx="2222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5" name="Equation" r:id="rId11" imgW="2222500" imgH="1016000" progId="Equation.3">
                  <p:embed/>
                </p:oleObj>
              </mc:Choice>
              <mc:Fallback>
                <p:oleObj name="Equation" r:id="rId11" imgW="2222500" imgH="10160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675" y="4114800"/>
                        <a:ext cx="22225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4" name="Line 32"/>
          <p:cNvSpPr>
            <a:spLocks noChangeShapeType="1"/>
          </p:cNvSpPr>
          <p:nvPr/>
        </p:nvSpPr>
        <p:spPr bwMode="auto">
          <a:xfrm>
            <a:off x="4284663" y="4673600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1765" name="Object 33"/>
          <p:cNvGraphicFramePr>
            <a:graphicFrameLocks noChangeAspect="1"/>
          </p:cNvGraphicFramePr>
          <p:nvPr/>
        </p:nvGraphicFramePr>
        <p:xfrm>
          <a:off x="4356100" y="4221163"/>
          <a:ext cx="6334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6" name="Equation" r:id="rId13" imgW="317225" imgH="253780" progId="Equation.DSMT4">
                  <p:embed/>
                </p:oleObj>
              </mc:Choice>
              <mc:Fallback>
                <p:oleObj name="Equation" r:id="rId13" imgW="317225" imgH="2537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221163"/>
                        <a:ext cx="6334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6" name="Object 34"/>
          <p:cNvGraphicFramePr>
            <a:graphicFrameLocks noChangeAspect="1"/>
          </p:cNvGraphicFramePr>
          <p:nvPr/>
        </p:nvGraphicFramePr>
        <p:xfrm>
          <a:off x="5073650" y="4165600"/>
          <a:ext cx="558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7" name="Equation" r:id="rId15" imgW="279400" imgH="279400" progId="Equation.DSMT4">
                  <p:embed/>
                </p:oleObj>
              </mc:Choice>
              <mc:Fallback>
                <p:oleObj name="Equation" r:id="rId15" imgW="279400" imgH="2794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4165600"/>
                        <a:ext cx="5588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7" name="Object 35"/>
          <p:cNvGraphicFramePr>
            <a:graphicFrameLocks noChangeAspect="1"/>
          </p:cNvGraphicFramePr>
          <p:nvPr/>
        </p:nvGraphicFramePr>
        <p:xfrm>
          <a:off x="5767388" y="4221163"/>
          <a:ext cx="533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8" name="Equation" r:id="rId17" imgW="266469" imgH="253780" progId="Equation.DSMT4">
                  <p:embed/>
                </p:oleObj>
              </mc:Choice>
              <mc:Fallback>
                <p:oleObj name="Equation" r:id="rId17" imgW="266469" imgH="2537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88" y="4221163"/>
                        <a:ext cx="533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68" name="Group 75"/>
          <p:cNvGrpSpPr>
            <a:grpSpLocks/>
          </p:cNvGrpSpPr>
          <p:nvPr/>
        </p:nvGrpSpPr>
        <p:grpSpPr bwMode="auto">
          <a:xfrm>
            <a:off x="5508626" y="2133602"/>
            <a:ext cx="3671888" cy="1008064"/>
            <a:chOff x="3447" y="1344"/>
            <a:chExt cx="2313" cy="635"/>
          </a:xfrm>
        </p:grpSpPr>
        <p:sp>
          <p:nvSpPr>
            <p:cNvPr id="31775" name="Rectangle 48"/>
            <p:cNvSpPr>
              <a:spLocks noChangeArrowheads="1"/>
            </p:cNvSpPr>
            <p:nvPr/>
          </p:nvSpPr>
          <p:spPr bwMode="auto">
            <a:xfrm>
              <a:off x="3447" y="1344"/>
              <a:ext cx="1785" cy="240"/>
            </a:xfrm>
            <a:prstGeom prst="rect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6" name="Text Box 49"/>
            <p:cNvSpPr txBox="1">
              <a:spLocks noChangeArrowheads="1"/>
            </p:cNvSpPr>
            <p:nvPr/>
          </p:nvSpPr>
          <p:spPr bwMode="auto">
            <a:xfrm>
              <a:off x="5044" y="1748"/>
              <a:ext cx="7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 err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Submatrix</a:t>
              </a:r>
              <a:endParaRPr lang="en-US" altLang="zh-TW" sz="18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aphicFrame>
        <p:nvGraphicFramePr>
          <p:cNvPr id="31769" name="Object 73"/>
          <p:cNvGraphicFramePr>
            <a:graphicFrameLocks noChangeAspect="1"/>
          </p:cNvGraphicFramePr>
          <p:nvPr/>
        </p:nvGraphicFramePr>
        <p:xfrm>
          <a:off x="1654175" y="5876925"/>
          <a:ext cx="17335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9" name="Equation" r:id="rId19" imgW="1231560" imgH="203040" progId="Equation.DSMT4">
                  <p:embed/>
                </p:oleObj>
              </mc:Choice>
              <mc:Fallback>
                <p:oleObj name="Equation" r:id="rId19" imgW="1231560" imgH="20304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5876925"/>
                        <a:ext cx="17335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0" name="Object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502290"/>
              </p:ext>
            </p:extLst>
          </p:nvPr>
        </p:nvGraphicFramePr>
        <p:xfrm>
          <a:off x="7145338" y="5661025"/>
          <a:ext cx="135216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0" name="Equation" r:id="rId21" imgW="901440" imgH="431640" progId="Equation.DSMT4">
                  <p:embed/>
                </p:oleObj>
              </mc:Choice>
              <mc:Fallback>
                <p:oleObj name="Equation" r:id="rId21" imgW="901440" imgH="43164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8" y="5661025"/>
                        <a:ext cx="135216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1" name="Text Box 39"/>
          <p:cNvSpPr txBox="1">
            <a:spLocks noChangeArrowheads="1"/>
          </p:cNvSpPr>
          <p:nvPr/>
        </p:nvSpPr>
        <p:spPr bwMode="auto">
          <a:xfrm>
            <a:off x="2286000" y="5364163"/>
            <a:ext cx="1268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8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Leading 1’s</a:t>
            </a:r>
          </a:p>
        </p:txBody>
      </p:sp>
      <p:sp>
        <p:nvSpPr>
          <p:cNvPr id="31772" name="Line 57"/>
          <p:cNvSpPr>
            <a:spLocks noChangeShapeType="1"/>
          </p:cNvSpPr>
          <p:nvPr/>
        </p:nvSpPr>
        <p:spPr bwMode="auto">
          <a:xfrm flipH="1" flipV="1">
            <a:off x="2286000" y="4786313"/>
            <a:ext cx="214313" cy="571500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1773" name="Line 57"/>
          <p:cNvSpPr>
            <a:spLocks noChangeShapeType="1"/>
          </p:cNvSpPr>
          <p:nvPr/>
        </p:nvSpPr>
        <p:spPr bwMode="auto">
          <a:xfrm flipH="1" flipV="1">
            <a:off x="1357313" y="4429125"/>
            <a:ext cx="1000125" cy="1000125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1774" name="Object 26"/>
          <p:cNvGraphicFramePr>
            <a:graphicFrameLocks noChangeAspect="1"/>
          </p:cNvGraphicFramePr>
          <p:nvPr/>
        </p:nvGraphicFramePr>
        <p:xfrm>
          <a:off x="1000125" y="4071938"/>
          <a:ext cx="3044825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1" name="Equation" r:id="rId23" imgW="1739900" imgH="711200" progId="Equation.DSMT4">
                  <p:embed/>
                </p:oleObj>
              </mc:Choice>
              <mc:Fallback>
                <p:oleObj name="Equation" r:id="rId23" imgW="1739900" imgH="7112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4071938"/>
                        <a:ext cx="3044825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Oval 68"/>
          <p:cNvSpPr>
            <a:spLocks noChangeArrowheads="1"/>
          </p:cNvSpPr>
          <p:nvPr/>
        </p:nvSpPr>
        <p:spPr bwMode="auto">
          <a:xfrm>
            <a:off x="7347752" y="2171700"/>
            <a:ext cx="465138" cy="3048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3175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214366"/>
              </p:ext>
            </p:extLst>
          </p:nvPr>
        </p:nvGraphicFramePr>
        <p:xfrm>
          <a:off x="5357813" y="1285875"/>
          <a:ext cx="30988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2" name="Equation" r:id="rId25" imgW="1739900" imgH="711200" progId="Equation.DSMT4">
                  <p:embed/>
                </p:oleObj>
              </mc:Choice>
              <mc:Fallback>
                <p:oleObj name="Equation" r:id="rId25" imgW="1739900" imgH="711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1285875"/>
                        <a:ext cx="30988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6516216" y="827420"/>
            <a:ext cx="25202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8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The first nonzero column</a:t>
            </a:r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 flipH="1">
            <a:off x="7802175" y="1196753"/>
            <a:ext cx="165894" cy="935260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9"/>
          <p:cNvGraphicFramePr>
            <a:graphicFrameLocks noChangeAspect="1"/>
          </p:cNvGraphicFramePr>
          <p:nvPr/>
        </p:nvGraphicFramePr>
        <p:xfrm>
          <a:off x="5214938" y="4929188"/>
          <a:ext cx="17764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7" name="Equation" r:id="rId3" imgW="889000" imgH="419100" progId="Equation.DSMT4">
                  <p:embed/>
                </p:oleObj>
              </mc:Choice>
              <mc:Fallback>
                <p:oleObj name="Equation" r:id="rId3" imgW="889000" imgH="4191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4929188"/>
                        <a:ext cx="17764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4FBEA97B-862D-4D9A-8537-67D2BA7C5D34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01650"/>
          </a:xfrm>
        </p:spPr>
        <p:txBody>
          <a:bodyPr/>
          <a:lstStyle/>
          <a:p>
            <a:pPr eaLnBrk="1" hangingPunct="1"/>
            <a:r>
              <a:rPr lang="en-US" altLang="zh-TW"/>
              <a:t>Ex 1: Linear or Nonlinear</a:t>
            </a:r>
            <a:endParaRPr lang="en-US" altLang="zh-TW">
              <a:solidFill>
                <a:schemeClr val="tx1"/>
              </a:solidFill>
            </a:endParaRPr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712538"/>
              </p:ext>
            </p:extLst>
          </p:nvPr>
        </p:nvGraphicFramePr>
        <p:xfrm>
          <a:off x="1486694" y="1772816"/>
          <a:ext cx="19034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8" name="Equation" r:id="rId5" imgW="952087" imgH="203112" progId="Equation.DSMT4">
                  <p:embed/>
                </p:oleObj>
              </mc:Choice>
              <mc:Fallback>
                <p:oleObj name="Equation" r:id="rId5" imgW="952087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6694" y="1772816"/>
                        <a:ext cx="190341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072063" y="1500188"/>
          <a:ext cx="28178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9" name="Equation" r:id="rId7" imgW="1409088" imgH="393529" progId="Equation.DSMT4">
                  <p:embed/>
                </p:oleObj>
              </mc:Choice>
              <mc:Fallback>
                <p:oleObj name="Equation" r:id="rId7" imgW="1409088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1500188"/>
                        <a:ext cx="281781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8"/>
          <p:cNvGraphicFramePr>
            <a:graphicFrameLocks noChangeAspect="1"/>
          </p:cNvGraphicFramePr>
          <p:nvPr/>
        </p:nvGraphicFramePr>
        <p:xfrm>
          <a:off x="1500188" y="2857500"/>
          <a:ext cx="32496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0" name="Equation" r:id="rId9" imgW="1625600" imgH="228600" progId="Equation.DSMT4">
                  <p:embed/>
                </p:oleObj>
              </mc:Choice>
              <mc:Fallback>
                <p:oleObj name="Equation" r:id="rId9" imgW="16256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2857500"/>
                        <a:ext cx="32496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491708"/>
              </p:ext>
            </p:extLst>
          </p:nvPr>
        </p:nvGraphicFramePr>
        <p:xfrm>
          <a:off x="5110163" y="2795588"/>
          <a:ext cx="28178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1" name="Equation" r:id="rId11" imgW="1409400" imgH="241200" progId="Equation.DSMT4">
                  <p:embed/>
                </p:oleObj>
              </mc:Choice>
              <mc:Fallback>
                <p:oleObj name="Equation" r:id="rId11" imgW="140940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163" y="2795588"/>
                        <a:ext cx="281781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13"/>
          <p:cNvGraphicFramePr>
            <a:graphicFrameLocks noChangeAspect="1"/>
          </p:cNvGraphicFramePr>
          <p:nvPr/>
        </p:nvGraphicFramePr>
        <p:xfrm>
          <a:off x="1500188" y="3929063"/>
          <a:ext cx="167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2" name="Equation" r:id="rId13" imgW="837836" imgH="203112" progId="Equation.DSMT4">
                  <p:embed/>
                </p:oleObj>
              </mc:Choice>
              <mc:Fallback>
                <p:oleObj name="Equation" r:id="rId13" imgW="837836" imgH="20311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3929063"/>
                        <a:ext cx="167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5"/>
          <p:cNvGraphicFramePr>
            <a:graphicFrameLocks noChangeAspect="1"/>
          </p:cNvGraphicFramePr>
          <p:nvPr/>
        </p:nvGraphicFramePr>
        <p:xfrm>
          <a:off x="5143500" y="3857625"/>
          <a:ext cx="18018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3" name="Equation" r:id="rId15" imgW="901309" imgH="228501" progId="Equation.DSMT4">
                  <p:embed/>
                </p:oleObj>
              </mc:Choice>
              <mc:Fallback>
                <p:oleObj name="Equation" r:id="rId15" imgW="901309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3857625"/>
                        <a:ext cx="18018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7"/>
          <p:cNvGraphicFramePr>
            <a:graphicFrameLocks noChangeAspect="1"/>
          </p:cNvGraphicFramePr>
          <p:nvPr/>
        </p:nvGraphicFramePr>
        <p:xfrm>
          <a:off x="1500188" y="5072063"/>
          <a:ext cx="30210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4" name="Equation" r:id="rId17" imgW="1511300" imgH="228600" progId="Equation.DSMT4">
                  <p:embed/>
                </p:oleObj>
              </mc:Choice>
              <mc:Fallback>
                <p:oleObj name="Equation" r:id="rId17" imgW="15113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5072063"/>
                        <a:ext cx="30210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32" name="Group 65"/>
          <p:cNvGrpSpPr>
            <a:grpSpLocks/>
          </p:cNvGrpSpPr>
          <p:nvPr/>
        </p:nvGrpSpPr>
        <p:grpSpPr bwMode="auto">
          <a:xfrm>
            <a:off x="1905000" y="3848100"/>
            <a:ext cx="3089275" cy="977900"/>
            <a:chOff x="1200" y="2424"/>
            <a:chExt cx="1946" cy="616"/>
          </a:xfrm>
        </p:grpSpPr>
        <p:sp>
          <p:nvSpPr>
            <p:cNvPr id="5152" name="Oval 23"/>
            <p:cNvSpPr>
              <a:spLocks noChangeArrowheads="1"/>
            </p:cNvSpPr>
            <p:nvPr/>
          </p:nvSpPr>
          <p:spPr bwMode="auto">
            <a:xfrm>
              <a:off x="1200" y="2424"/>
              <a:ext cx="288" cy="288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5153" name="Object 24"/>
            <p:cNvGraphicFramePr>
              <a:graphicFrameLocks noChangeAspect="1"/>
            </p:cNvGraphicFramePr>
            <p:nvPr/>
          </p:nvGraphicFramePr>
          <p:xfrm>
            <a:off x="1519" y="2784"/>
            <a:ext cx="1627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35" name="Equation" r:id="rId19" imgW="1247744" imgH="190620" progId="Equation.DSMT4">
                    <p:embed/>
                  </p:oleObj>
                </mc:Choice>
                <mc:Fallback>
                  <p:oleObj name="Equation" r:id="rId19" imgW="1247744" imgH="19062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784"/>
                          <a:ext cx="1627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4" name="Line 25"/>
            <p:cNvSpPr>
              <a:spLocks noChangeShapeType="1"/>
            </p:cNvSpPr>
            <p:nvPr/>
          </p:nvSpPr>
          <p:spPr bwMode="auto">
            <a:xfrm flipH="1" flipV="1">
              <a:off x="1488" y="2616"/>
              <a:ext cx="96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5133" name="Group 66"/>
          <p:cNvGrpSpPr>
            <a:grpSpLocks/>
          </p:cNvGrpSpPr>
          <p:nvPr/>
        </p:nvGrpSpPr>
        <p:grpSpPr bwMode="auto">
          <a:xfrm>
            <a:off x="5486400" y="3357564"/>
            <a:ext cx="2414588" cy="871538"/>
            <a:chOff x="3456" y="2115"/>
            <a:chExt cx="1521" cy="549"/>
          </a:xfrm>
        </p:grpSpPr>
        <p:sp>
          <p:nvSpPr>
            <p:cNvPr id="5149" name="Oval 27"/>
            <p:cNvSpPr>
              <a:spLocks noChangeArrowheads="1"/>
            </p:cNvSpPr>
            <p:nvPr/>
          </p:nvSpPr>
          <p:spPr bwMode="auto">
            <a:xfrm>
              <a:off x="3456" y="2424"/>
              <a:ext cx="240" cy="240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5150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715507"/>
                </p:ext>
              </p:extLst>
            </p:nvPr>
          </p:nvGraphicFramePr>
          <p:xfrm>
            <a:off x="3600" y="2115"/>
            <a:ext cx="1377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36" name="Equation" r:id="rId21" imgW="1085934" imgH="190620" progId="Equation.DSMT4">
                    <p:embed/>
                  </p:oleObj>
                </mc:Choice>
                <mc:Fallback>
                  <p:oleObj name="Equation" r:id="rId21" imgW="1085934" imgH="19062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2115"/>
                          <a:ext cx="1377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1" name="Line 29"/>
            <p:cNvSpPr>
              <a:spLocks noChangeShapeType="1"/>
            </p:cNvSpPr>
            <p:nvPr/>
          </p:nvSpPr>
          <p:spPr bwMode="auto">
            <a:xfrm flipH="1">
              <a:off x="3648" y="2328"/>
              <a:ext cx="144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5134" name="Group 68"/>
          <p:cNvGrpSpPr>
            <a:grpSpLocks/>
          </p:cNvGrpSpPr>
          <p:nvPr/>
        </p:nvGrpSpPr>
        <p:grpSpPr bwMode="auto">
          <a:xfrm>
            <a:off x="1905000" y="4991100"/>
            <a:ext cx="2892425" cy="1054100"/>
            <a:chOff x="1200" y="3144"/>
            <a:chExt cx="1822" cy="664"/>
          </a:xfrm>
        </p:grpSpPr>
        <p:sp>
          <p:nvSpPr>
            <p:cNvPr id="5146" name="Oval 31"/>
            <p:cNvSpPr>
              <a:spLocks noChangeArrowheads="1"/>
            </p:cNvSpPr>
            <p:nvPr/>
          </p:nvSpPr>
          <p:spPr bwMode="auto">
            <a:xfrm>
              <a:off x="1200" y="3144"/>
              <a:ext cx="432" cy="336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5147" name="Object 32"/>
            <p:cNvGraphicFramePr>
              <a:graphicFrameLocks noChangeAspect="1"/>
            </p:cNvGraphicFramePr>
            <p:nvPr/>
          </p:nvGraphicFramePr>
          <p:xfrm>
            <a:off x="1232" y="3552"/>
            <a:ext cx="1790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37" name="Equation" r:id="rId23" imgW="1409824" imgH="190620" progId="Equation.DSMT4">
                    <p:embed/>
                  </p:oleObj>
                </mc:Choice>
                <mc:Fallback>
                  <p:oleObj name="Equation" r:id="rId23" imgW="1409824" imgH="19062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2" y="3552"/>
                          <a:ext cx="1790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8" name="Line 35"/>
            <p:cNvSpPr>
              <a:spLocks noChangeShapeType="1"/>
            </p:cNvSpPr>
            <p:nvPr/>
          </p:nvSpPr>
          <p:spPr bwMode="auto">
            <a:xfrm flipH="1" flipV="1">
              <a:off x="1584" y="3432"/>
              <a:ext cx="14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aphicFrame>
        <p:nvGraphicFramePr>
          <p:cNvPr id="5135" name="Object 42"/>
          <p:cNvGraphicFramePr>
            <a:graphicFrameLocks noChangeAspect="1"/>
          </p:cNvGraphicFramePr>
          <p:nvPr/>
        </p:nvGraphicFramePr>
        <p:xfrm>
          <a:off x="606425" y="2808288"/>
          <a:ext cx="8921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8" name="方程式" r:id="rId25" imgW="438156" imgH="171450" progId="Equation.3">
                  <p:embed/>
                </p:oleObj>
              </mc:Choice>
              <mc:Fallback>
                <p:oleObj name="方程式" r:id="rId25" imgW="438156" imgH="17145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2808288"/>
                        <a:ext cx="8921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57"/>
          <p:cNvGraphicFramePr>
            <a:graphicFrameLocks noChangeAspect="1"/>
          </p:cNvGraphicFramePr>
          <p:nvPr/>
        </p:nvGraphicFramePr>
        <p:xfrm>
          <a:off x="619125" y="1739900"/>
          <a:ext cx="8921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9" name="方程式" r:id="rId27" imgW="438156" imgH="171450" progId="Equation.3">
                  <p:embed/>
                </p:oleObj>
              </mc:Choice>
              <mc:Fallback>
                <p:oleObj name="方程式" r:id="rId27" imgW="438156" imgH="17145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1739900"/>
                        <a:ext cx="8921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58"/>
          <p:cNvGraphicFramePr>
            <a:graphicFrameLocks noChangeAspect="1"/>
          </p:cNvGraphicFramePr>
          <p:nvPr/>
        </p:nvGraphicFramePr>
        <p:xfrm>
          <a:off x="8093075" y="1687513"/>
          <a:ext cx="8921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0" name="方程式" r:id="rId29" imgW="438156" imgH="171450" progId="Equation.3">
                  <p:embed/>
                </p:oleObj>
              </mc:Choice>
              <mc:Fallback>
                <p:oleObj name="方程式" r:id="rId29" imgW="438156" imgH="17145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3075" y="1687513"/>
                        <a:ext cx="8921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59"/>
          <p:cNvGraphicFramePr>
            <a:graphicFrameLocks noChangeAspect="1"/>
          </p:cNvGraphicFramePr>
          <p:nvPr/>
        </p:nvGraphicFramePr>
        <p:xfrm>
          <a:off x="8081963" y="2808288"/>
          <a:ext cx="8921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1" name="方程式" r:id="rId31" imgW="438156" imgH="171450" progId="Equation.3">
                  <p:embed/>
                </p:oleObj>
              </mc:Choice>
              <mc:Fallback>
                <p:oleObj name="方程式" r:id="rId31" imgW="438156" imgH="17145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1963" y="2808288"/>
                        <a:ext cx="8921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60"/>
          <p:cNvGraphicFramePr>
            <a:graphicFrameLocks noChangeAspect="1"/>
          </p:cNvGraphicFramePr>
          <p:nvPr/>
        </p:nvGraphicFramePr>
        <p:xfrm>
          <a:off x="152400" y="3924300"/>
          <a:ext cx="132556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2" name="Equation" r:id="rId33" imgW="647779" imgH="171450" progId="Equation.3">
                  <p:embed/>
                </p:oleObj>
              </mc:Choice>
              <mc:Fallback>
                <p:oleObj name="Equation" r:id="rId33" imgW="647779" imgH="17145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924300"/>
                        <a:ext cx="132556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61"/>
          <p:cNvGraphicFramePr>
            <a:graphicFrameLocks noChangeAspect="1"/>
          </p:cNvGraphicFramePr>
          <p:nvPr/>
        </p:nvGraphicFramePr>
        <p:xfrm>
          <a:off x="152400" y="5067300"/>
          <a:ext cx="132556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3" name="Equation" r:id="rId35" imgW="647779" imgH="171450" progId="Equation.3">
                  <p:embed/>
                </p:oleObj>
              </mc:Choice>
              <mc:Fallback>
                <p:oleObj name="Equation" r:id="rId35" imgW="647779" imgH="17145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067300"/>
                        <a:ext cx="132556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62"/>
          <p:cNvGraphicFramePr>
            <a:graphicFrameLocks noChangeAspect="1"/>
          </p:cNvGraphicFramePr>
          <p:nvPr/>
        </p:nvGraphicFramePr>
        <p:xfrm>
          <a:off x="7620000" y="3924300"/>
          <a:ext cx="132556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4" name="Equation" r:id="rId37" imgW="647779" imgH="171450" progId="Equation.3">
                  <p:embed/>
                </p:oleObj>
              </mc:Choice>
              <mc:Fallback>
                <p:oleObj name="Equation" r:id="rId37" imgW="647779" imgH="17145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924300"/>
                        <a:ext cx="132556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63"/>
          <p:cNvGraphicFramePr>
            <a:graphicFrameLocks noChangeAspect="1"/>
          </p:cNvGraphicFramePr>
          <p:nvPr/>
        </p:nvGraphicFramePr>
        <p:xfrm>
          <a:off x="7620000" y="5067300"/>
          <a:ext cx="132556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5" name="Equation" r:id="rId39" imgW="647779" imgH="171450" progId="Equation.3">
                  <p:embed/>
                </p:oleObj>
              </mc:Choice>
              <mc:Fallback>
                <p:oleObj name="Equation" r:id="rId39" imgW="647779" imgH="17145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067300"/>
                        <a:ext cx="132556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Oval 37"/>
          <p:cNvSpPr>
            <a:spLocks noChangeArrowheads="1"/>
          </p:cNvSpPr>
          <p:nvPr/>
        </p:nvSpPr>
        <p:spPr bwMode="auto">
          <a:xfrm>
            <a:off x="5715000" y="4991100"/>
            <a:ext cx="381000" cy="685800"/>
          </a:xfrm>
          <a:prstGeom prst="ellips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44" name="Oval 38"/>
          <p:cNvSpPr>
            <a:spLocks noChangeArrowheads="1"/>
          </p:cNvSpPr>
          <p:nvPr/>
        </p:nvSpPr>
        <p:spPr bwMode="auto">
          <a:xfrm>
            <a:off x="6172200" y="4991100"/>
            <a:ext cx="381000" cy="685800"/>
          </a:xfrm>
          <a:prstGeom prst="ellips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5145" name="Object 64"/>
          <p:cNvGraphicFramePr>
            <a:graphicFrameLocks noChangeAspect="1"/>
          </p:cNvGraphicFramePr>
          <p:nvPr/>
        </p:nvGraphicFramePr>
        <p:xfrm>
          <a:off x="5778500" y="5715000"/>
          <a:ext cx="24018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6" name="Equation" r:id="rId41" imgW="1162112" imgH="190620" progId="Equation.DSMT4">
                  <p:embed/>
                </p:oleObj>
              </mc:Choice>
              <mc:Fallback>
                <p:oleObj name="Equation" r:id="rId41" imgW="1162112" imgH="19062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5715000"/>
                        <a:ext cx="2401888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49019158-897A-4664-99E2-B10A2243A33C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88685"/>
            <a:ext cx="8602662" cy="7858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/>
              <a:t>Ex 7:  Solve a system by the Gauss-Jordan elimination method (only one solution)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099758"/>
              </p:ext>
            </p:extLst>
          </p:nvPr>
        </p:nvGraphicFramePr>
        <p:xfrm>
          <a:off x="2857500" y="1715343"/>
          <a:ext cx="32131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0" name="Equation" r:id="rId3" imgW="3213100" imgH="1066800" progId="Equation.3">
                  <p:embed/>
                </p:oleObj>
              </mc:Choice>
              <mc:Fallback>
                <p:oleObj name="Equation" r:id="rId3" imgW="3213100" imgH="106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1715343"/>
                        <a:ext cx="32131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7"/>
          <p:cNvSpPr>
            <a:spLocks noChangeArrowheads="1"/>
          </p:cNvSpPr>
          <p:nvPr/>
        </p:nvSpPr>
        <p:spPr bwMode="auto">
          <a:xfrm>
            <a:off x="500063" y="2715468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Sol:</a:t>
            </a:r>
          </a:p>
        </p:txBody>
      </p:sp>
      <p:graphicFrame>
        <p:nvGraphicFramePr>
          <p:cNvPr id="327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71383"/>
              </p:ext>
            </p:extLst>
          </p:nvPr>
        </p:nvGraphicFramePr>
        <p:xfrm>
          <a:off x="785813" y="3144093"/>
          <a:ext cx="66389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1" name="Equation" r:id="rId5" imgW="3314700" imgH="203200" progId="Equation.DSMT4">
                  <p:embed/>
                </p:oleObj>
              </mc:Choice>
              <mc:Fallback>
                <p:oleObj name="Equation" r:id="rId5" imgW="3314700" imgH="203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144093"/>
                        <a:ext cx="66389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281388"/>
              </p:ext>
            </p:extLst>
          </p:nvPr>
        </p:nvGraphicFramePr>
        <p:xfrm>
          <a:off x="468313" y="3717181"/>
          <a:ext cx="2058987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2" name="Equation" r:id="rId7" imgW="1155700" imgH="711200" progId="Equation.DSMT4">
                  <p:embed/>
                </p:oleObj>
              </mc:Choice>
              <mc:Fallback>
                <p:oleObj name="Equation" r:id="rId7" imgW="1155700" imgH="71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717181"/>
                        <a:ext cx="2058987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543401"/>
              </p:ext>
            </p:extLst>
          </p:nvPr>
        </p:nvGraphicFramePr>
        <p:xfrm>
          <a:off x="3827463" y="3717181"/>
          <a:ext cx="2039937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3" name="Equation" r:id="rId9" imgW="1143000" imgH="711200" progId="Equation.DSMT4">
                  <p:embed/>
                </p:oleObj>
              </mc:Choice>
              <mc:Fallback>
                <p:oleObj name="Equation" r:id="rId9" imgW="1143000" imgH="711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3717181"/>
                        <a:ext cx="2039937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Line 12"/>
          <p:cNvSpPr>
            <a:spLocks noChangeShapeType="1"/>
          </p:cNvSpPr>
          <p:nvPr/>
        </p:nvSpPr>
        <p:spPr bwMode="auto">
          <a:xfrm>
            <a:off x="2560638" y="430614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277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308895"/>
              </p:ext>
            </p:extLst>
          </p:nvPr>
        </p:nvGraphicFramePr>
        <p:xfrm>
          <a:off x="2627313" y="3788618"/>
          <a:ext cx="1143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4" name="Equation" r:id="rId11" imgW="571252" imgH="253890" progId="Equation.DSMT4">
                  <p:embed/>
                </p:oleObj>
              </mc:Choice>
              <mc:Fallback>
                <p:oleObj name="Equation" r:id="rId11" imgW="571252" imgH="25389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788618"/>
                        <a:ext cx="1143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402485"/>
              </p:ext>
            </p:extLst>
          </p:nvPr>
        </p:nvGraphicFramePr>
        <p:xfrm>
          <a:off x="7164388" y="3717181"/>
          <a:ext cx="1778000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5" name="Equation" r:id="rId13" imgW="990170" imgH="710891" progId="Equation.DSMT4">
                  <p:embed/>
                </p:oleObj>
              </mc:Choice>
              <mc:Fallback>
                <p:oleObj name="Equation" r:id="rId13" imgW="990170" imgH="710891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717181"/>
                        <a:ext cx="1778000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507569"/>
              </p:ext>
            </p:extLst>
          </p:nvPr>
        </p:nvGraphicFramePr>
        <p:xfrm>
          <a:off x="5867400" y="3788618"/>
          <a:ext cx="1346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6" name="Equation" r:id="rId15" imgW="672808" imgH="253890" progId="Equation.DSMT4">
                  <p:embed/>
                </p:oleObj>
              </mc:Choice>
              <mc:Fallback>
                <p:oleObj name="Equation" r:id="rId15" imgW="672808" imgH="25389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88618"/>
                        <a:ext cx="1346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288285"/>
              </p:ext>
            </p:extLst>
          </p:nvPr>
        </p:nvGraphicFramePr>
        <p:xfrm>
          <a:off x="2411413" y="5026868"/>
          <a:ext cx="1763712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7" name="Equation" r:id="rId17" imgW="977900" imgH="711200" progId="Equation.DSMT4">
                  <p:embed/>
                </p:oleObj>
              </mc:Choice>
              <mc:Fallback>
                <p:oleObj name="Equation" r:id="rId17" imgW="977900" imgH="711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026868"/>
                        <a:ext cx="1763712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2" name="Line 25"/>
          <p:cNvSpPr>
            <a:spLocks noChangeShapeType="1"/>
          </p:cNvSpPr>
          <p:nvPr/>
        </p:nvSpPr>
        <p:spPr bwMode="auto">
          <a:xfrm>
            <a:off x="539750" y="5660281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2783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144670"/>
              </p:ext>
            </p:extLst>
          </p:nvPr>
        </p:nvGraphicFramePr>
        <p:xfrm>
          <a:off x="468313" y="5157043"/>
          <a:ext cx="20050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8" name="Equation" r:id="rId19" imgW="1002865" imgH="253890" progId="Equation.DSMT4">
                  <p:embed/>
                </p:oleObj>
              </mc:Choice>
              <mc:Fallback>
                <p:oleObj name="Equation" r:id="rId19" imgW="1002865" imgH="25389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157043"/>
                        <a:ext cx="20050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84" name="Group 34"/>
          <p:cNvGrpSpPr>
            <a:grpSpLocks/>
          </p:cNvGrpSpPr>
          <p:nvPr/>
        </p:nvGrpSpPr>
        <p:grpSpPr bwMode="auto">
          <a:xfrm>
            <a:off x="4256088" y="5225306"/>
            <a:ext cx="3556000" cy="1084262"/>
            <a:chOff x="2832" y="3216"/>
            <a:chExt cx="2240" cy="683"/>
          </a:xfrm>
        </p:grpSpPr>
        <p:graphicFrame>
          <p:nvGraphicFramePr>
            <p:cNvPr id="32788" name="Object 29"/>
            <p:cNvGraphicFramePr>
              <a:graphicFrameLocks noChangeAspect="1"/>
            </p:cNvGraphicFramePr>
            <p:nvPr/>
          </p:nvGraphicFramePr>
          <p:xfrm>
            <a:off x="3456" y="3216"/>
            <a:ext cx="1616" cy="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79" name="Equation" r:id="rId21" imgW="2565400" imgH="1079500" progId="Equation.3">
                    <p:embed/>
                  </p:oleObj>
                </mc:Choice>
                <mc:Fallback>
                  <p:oleObj name="Equation" r:id="rId21" imgW="2565400" imgH="10795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3216"/>
                          <a:ext cx="1616" cy="6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89" name="Line 31"/>
            <p:cNvSpPr>
              <a:spLocks noChangeShapeType="1"/>
            </p:cNvSpPr>
            <p:nvPr/>
          </p:nvSpPr>
          <p:spPr bwMode="auto">
            <a:xfrm>
              <a:off x="2832" y="350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aphicFrame>
        <p:nvGraphicFramePr>
          <p:cNvPr id="32785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554979"/>
              </p:ext>
            </p:extLst>
          </p:nvPr>
        </p:nvGraphicFramePr>
        <p:xfrm>
          <a:off x="7150100" y="4996706"/>
          <a:ext cx="18478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0" name="Equation" r:id="rId23" imgW="1231560" imgH="203040" progId="Equation.DSMT4">
                  <p:embed/>
                </p:oleObj>
              </mc:Choice>
              <mc:Fallback>
                <p:oleObj name="Equation" r:id="rId23" imgW="1231560" imgH="20304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100" y="4996706"/>
                        <a:ext cx="18478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6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268140"/>
              </p:ext>
            </p:extLst>
          </p:nvPr>
        </p:nvGraphicFramePr>
        <p:xfrm>
          <a:off x="1987550" y="6436568"/>
          <a:ext cx="26273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1" name="Equation" r:id="rId25" imgW="1752480" imgH="203040" progId="Equation.DSMT4">
                  <p:embed/>
                </p:oleObj>
              </mc:Choice>
              <mc:Fallback>
                <p:oleObj name="Equation" r:id="rId25" imgW="1752480" imgH="20304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6436568"/>
                        <a:ext cx="26273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7" name="Line 49"/>
          <p:cNvSpPr>
            <a:spLocks noChangeShapeType="1"/>
          </p:cNvSpPr>
          <p:nvPr/>
        </p:nvSpPr>
        <p:spPr bwMode="auto">
          <a:xfrm>
            <a:off x="5867400" y="429344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9C3DAF12-8813-4EEE-A0C6-5DB146A263D2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7924800" cy="66833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/>
              <a:t>Ex 8</a:t>
            </a:r>
            <a:r>
              <a:rPr lang="zh-TW" altLang="en-US" dirty="0"/>
              <a:t>：</a:t>
            </a:r>
            <a:r>
              <a:rPr lang="en-US" altLang="zh-TW" dirty="0"/>
              <a:t>Solve a system by the Gauss-Jordan elimination method (infinitely many solutions)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342586"/>
              </p:ext>
            </p:extLst>
          </p:nvPr>
        </p:nvGraphicFramePr>
        <p:xfrm>
          <a:off x="2555776" y="1844824"/>
          <a:ext cx="302256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97" name="Equation" r:id="rId3" imgW="1511280" imgH="457200" progId="Equation.DSMT4">
                  <p:embed/>
                </p:oleObj>
              </mc:Choice>
              <mc:Fallback>
                <p:oleObj name="Equation" r:id="rId3" imgW="15112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844824"/>
                        <a:ext cx="302256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468313" y="2759224"/>
            <a:ext cx="3276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Sol:</a:t>
            </a:r>
          </a:p>
        </p:txBody>
      </p:sp>
      <p:graphicFrame>
        <p:nvGraphicFramePr>
          <p:cNvPr id="3379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290238"/>
              </p:ext>
            </p:extLst>
          </p:nvPr>
        </p:nvGraphicFramePr>
        <p:xfrm>
          <a:off x="971600" y="3846662"/>
          <a:ext cx="7449837" cy="175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98" name="Equation" r:id="rId5" imgW="4025900" imgH="939800" progId="Equation.DSMT4">
                  <p:embed/>
                </p:oleObj>
              </mc:Choice>
              <mc:Fallback>
                <p:oleObj name="Equation" r:id="rId5" imgW="4025900" imgH="93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846662"/>
                        <a:ext cx="7449837" cy="1750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41014"/>
              </p:ext>
            </p:extLst>
          </p:nvPr>
        </p:nvGraphicFramePr>
        <p:xfrm>
          <a:off x="1043608" y="3232299"/>
          <a:ext cx="33067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99" name="Equation" r:id="rId7" imgW="1651000" imgH="203200" progId="Equation.DSMT4">
                  <p:embed/>
                </p:oleObj>
              </mc:Choice>
              <mc:Fallback>
                <p:oleObj name="Equation" r:id="rId7" imgW="1651000" imgH="2032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232299"/>
                        <a:ext cx="330676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002977"/>
              </p:ext>
            </p:extLst>
          </p:nvPr>
        </p:nvGraphicFramePr>
        <p:xfrm>
          <a:off x="4702175" y="5694512"/>
          <a:ext cx="263366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0" name="Equation" r:id="rId9" imgW="1752480" imgH="203040" progId="Equation.DSMT4">
                  <p:embed/>
                </p:oleObj>
              </mc:Choice>
              <mc:Fallback>
                <p:oleObj name="Equation" r:id="rId9" imgW="1752480" imgH="20304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5694512"/>
                        <a:ext cx="2633663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855483"/>
              </p:ext>
            </p:extLst>
          </p:nvPr>
        </p:nvGraphicFramePr>
        <p:xfrm>
          <a:off x="2071688" y="5704037"/>
          <a:ext cx="1841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1" name="Equation" r:id="rId11" imgW="1219110" imgH="190620" progId="Equation.DSMT4">
                  <p:embed/>
                </p:oleObj>
              </mc:Choice>
              <mc:Fallback>
                <p:oleObj name="Equation" r:id="rId11" imgW="1219110" imgH="1906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5704037"/>
                        <a:ext cx="18415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67BD7890-D4BE-40C4-A2E3-C34185928D4D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graphicFrame>
        <p:nvGraphicFramePr>
          <p:cNvPr id="34819" name="Object 19"/>
          <p:cNvGraphicFramePr>
            <a:graphicFrameLocks noChangeAspect="1"/>
          </p:cNvGraphicFramePr>
          <p:nvPr/>
        </p:nvGraphicFramePr>
        <p:xfrm>
          <a:off x="820738" y="906463"/>
          <a:ext cx="58229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2" name="Equation" r:id="rId3" imgW="2768600" imgH="203200" progId="Equation.DSMT4">
                  <p:embed/>
                </p:oleObj>
              </mc:Choice>
              <mc:Fallback>
                <p:oleObj name="Equation" r:id="rId3" imgW="2768600" imgH="203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906463"/>
                        <a:ext cx="58229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21"/>
          <p:cNvGraphicFramePr>
            <a:graphicFrameLocks noChangeAspect="1"/>
          </p:cNvGraphicFramePr>
          <p:nvPr/>
        </p:nvGraphicFramePr>
        <p:xfrm>
          <a:off x="2555875" y="1362075"/>
          <a:ext cx="24082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3" name="Equation" r:id="rId5" imgW="1206500" imgH="457200" progId="Equation.DSMT4">
                  <p:embed/>
                </p:oleObj>
              </mc:Choice>
              <mc:Fallback>
                <p:oleObj name="Equation" r:id="rId5" imgW="1206500" imgH="457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362075"/>
                        <a:ext cx="24082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10"/>
          <p:cNvGraphicFramePr>
            <a:graphicFrameLocks noChangeAspect="1"/>
          </p:cNvGraphicFramePr>
          <p:nvPr/>
        </p:nvGraphicFramePr>
        <p:xfrm>
          <a:off x="2857500" y="2857500"/>
          <a:ext cx="1943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4" name="Equation" r:id="rId7" imgW="1943100" imgH="736600" progId="Equation.3">
                  <p:embed/>
                </p:oleObj>
              </mc:Choice>
              <mc:Fallback>
                <p:oleObj name="Equation" r:id="rId7" imgW="1943100" imgH="736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2857500"/>
                        <a:ext cx="19431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15"/>
          <p:cNvGraphicFramePr>
            <a:graphicFrameLocks noChangeAspect="1"/>
          </p:cNvGraphicFramePr>
          <p:nvPr/>
        </p:nvGraphicFramePr>
        <p:xfrm>
          <a:off x="912813" y="2359025"/>
          <a:ext cx="35512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5" name="Equation" r:id="rId9" imgW="1688367" imgH="177723" progId="Equation.DSMT4">
                  <p:embed/>
                </p:oleObj>
              </mc:Choice>
              <mc:Fallback>
                <p:oleObj name="Equation" r:id="rId9" imgW="1688367" imgH="17772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2359025"/>
                        <a:ext cx="3551237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23" name="Group 10"/>
          <p:cNvGrpSpPr>
            <a:grpSpLocks/>
          </p:cNvGrpSpPr>
          <p:nvPr/>
        </p:nvGrpSpPr>
        <p:grpSpPr bwMode="auto">
          <a:xfrm>
            <a:off x="357188" y="3857625"/>
            <a:ext cx="7848600" cy="685800"/>
            <a:chOff x="480" y="1440"/>
            <a:chExt cx="4944" cy="432"/>
          </a:xfrm>
        </p:grpSpPr>
        <p:sp>
          <p:nvSpPr>
            <p:cNvPr id="34826" name="Rectangle 5"/>
            <p:cNvSpPr>
              <a:spLocks noChangeArrowheads="1"/>
            </p:cNvSpPr>
            <p:nvPr/>
          </p:nvSpPr>
          <p:spPr bwMode="auto">
            <a:xfrm>
              <a:off x="480" y="1440"/>
              <a:ext cx="494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571500" lvl="1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Let           , then</a:t>
              </a:r>
            </a:p>
          </p:txBody>
        </p:sp>
        <p:graphicFrame>
          <p:nvGraphicFramePr>
            <p:cNvPr id="34827" name="Object 9"/>
            <p:cNvGraphicFramePr>
              <a:graphicFrameLocks noChangeAspect="1"/>
            </p:cNvGraphicFramePr>
            <p:nvPr/>
          </p:nvGraphicFramePr>
          <p:xfrm>
            <a:off x="1224" y="1521"/>
            <a:ext cx="44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26" name="Equation" r:id="rId11" imgW="710891" imgH="380835" progId="Equation.3">
                    <p:embed/>
                  </p:oleObj>
                </mc:Choice>
                <mc:Fallback>
                  <p:oleObj name="Equation" r:id="rId11" imgW="710891" imgH="380835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4" y="1521"/>
                          <a:ext cx="44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824" name="Object 13"/>
          <p:cNvGraphicFramePr>
            <a:graphicFrameLocks noChangeAspect="1"/>
          </p:cNvGraphicFramePr>
          <p:nvPr/>
        </p:nvGraphicFramePr>
        <p:xfrm>
          <a:off x="3021013" y="3990975"/>
          <a:ext cx="29083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7" name="Equation" r:id="rId13" imgW="2908300" imgH="1295400" progId="Equation.3">
                  <p:embed/>
                </p:oleObj>
              </mc:Choice>
              <mc:Fallback>
                <p:oleObj name="Equation" r:id="rId13" imgW="2908300" imgH="1295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3990975"/>
                        <a:ext cx="29083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5" name="Text Box 15"/>
          <p:cNvSpPr txBox="1">
            <a:spLocks noChangeArrowheads="1"/>
          </p:cNvSpPr>
          <p:nvPr/>
        </p:nvSpPr>
        <p:spPr bwMode="auto">
          <a:xfrm>
            <a:off x="928688" y="5286375"/>
            <a:ext cx="567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latin typeface="Times New Roman" pitchFamily="18" charset="0"/>
                <a:ea typeface="標楷體" pitchFamily="65" charset="-120"/>
              </a:rPr>
              <a:t>So, this system has infinitely many solutions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BC48FEFC-F6C5-4D53-81B0-3458EF8370F0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571500" y="785813"/>
            <a:ext cx="7572375" cy="11080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marL="269875" indent="-269875">
              <a:lnSpc>
                <a:spcPct val="1100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※ In order to show that the reduced row-echelon form is unique, an experiment is conducted by performing a redundant elementary row operation of interchanging the first and second rows in advance</a:t>
            </a:r>
            <a:endParaRPr lang="en-US" altLang="zh-TW" sz="2000" dirty="0">
              <a:solidFill>
                <a:srgbClr val="0000FF"/>
              </a:solidFill>
              <a:latin typeface="+mn-lt"/>
              <a:sym typeface="Symbol" pitchFamily="18" charset="2"/>
            </a:endParaRPr>
          </a:p>
        </p:txBody>
      </p:sp>
      <p:graphicFrame>
        <p:nvGraphicFramePr>
          <p:cNvPr id="35844" name="Object 7"/>
          <p:cNvGraphicFramePr>
            <a:graphicFrameLocks noChangeAspect="1"/>
          </p:cNvGraphicFramePr>
          <p:nvPr/>
        </p:nvGraphicFramePr>
        <p:xfrm>
          <a:off x="571500" y="2071688"/>
          <a:ext cx="7583488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5" name="Equation" r:id="rId3" imgW="4254500" imgH="1422400" progId="Equation.DSMT4">
                  <p:embed/>
                </p:oleObj>
              </mc:Choice>
              <mc:Fallback>
                <p:oleObj name="Equation" r:id="rId3" imgW="4254500" imgH="142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071688"/>
                        <a:ext cx="7583488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383205"/>
              </p:ext>
            </p:extLst>
          </p:nvPr>
        </p:nvGraphicFramePr>
        <p:xfrm>
          <a:off x="949325" y="4705350"/>
          <a:ext cx="26336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6" name="Equation" r:id="rId5" imgW="1752480" imgH="203040" progId="Equation.DSMT4">
                  <p:embed/>
                </p:oleObj>
              </mc:Choice>
              <mc:Fallback>
                <p:oleObj name="Equation" r:id="rId5" imgW="1752480" imgH="20304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4705350"/>
                        <a:ext cx="263366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13"/>
          <p:cNvGraphicFramePr>
            <a:graphicFrameLocks noChangeAspect="1"/>
          </p:cNvGraphicFramePr>
          <p:nvPr/>
        </p:nvGraphicFramePr>
        <p:xfrm>
          <a:off x="5214938" y="3786188"/>
          <a:ext cx="1841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7" name="Equation" r:id="rId7" imgW="1219110" imgH="190620" progId="Equation.DSMT4">
                  <p:embed/>
                </p:oleObj>
              </mc:Choice>
              <mc:Fallback>
                <p:oleObj name="Equation" r:id="rId7" imgW="1219110" imgH="1906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3786188"/>
                        <a:ext cx="18415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714375" y="5143500"/>
            <a:ext cx="7572375" cy="11080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marL="269875" indent="-269875">
              <a:lnSpc>
                <a:spcPct val="1100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※ Comparing with the results on Slide 1.31, we can infer that it is possible to derive different row-echelon forms, but there is a unique reduced row-echelon form for each matrix</a:t>
            </a:r>
            <a:endParaRPr lang="en-US" altLang="zh-TW" sz="2000" dirty="0">
              <a:solidFill>
                <a:srgbClr val="0000FF"/>
              </a:solidFill>
              <a:latin typeface="+mn-lt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0436DF0B-1896-42F9-AC29-841DBD998126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6804025" y="2527300"/>
            <a:ext cx="252413" cy="1981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84200"/>
          </a:xfrm>
        </p:spPr>
        <p:txBody>
          <a:bodyPr/>
          <a:lstStyle/>
          <a:p>
            <a:pPr eaLnBrk="1" hangingPunct="1"/>
            <a:r>
              <a:rPr lang="en-US" altLang="zh-TW"/>
              <a:t>Homogeneous systems of linear equations (</a:t>
            </a:r>
            <a:r>
              <a:rPr lang="zh-TW" altLang="en-US"/>
              <a:t>齊次線性系統</a:t>
            </a:r>
            <a:r>
              <a:rPr lang="en-US" altLang="zh-TW"/>
              <a:t>) :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457200" y="1447800"/>
            <a:ext cx="7924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A system of linear equations is said to be homogeneous</a:t>
            </a:r>
          </a:p>
          <a:p>
            <a:pPr marL="571500" lvl="1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if all the constant terms are zero</a:t>
            </a:r>
          </a:p>
        </p:txBody>
      </p:sp>
      <p:graphicFrame>
        <p:nvGraphicFramePr>
          <p:cNvPr id="36870" name="Object 5"/>
          <p:cNvGraphicFramePr>
            <a:graphicFrameLocks noChangeAspect="1"/>
          </p:cNvGraphicFramePr>
          <p:nvPr/>
        </p:nvGraphicFramePr>
        <p:xfrm>
          <a:off x="1797050" y="2636838"/>
          <a:ext cx="5222875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" name="Equation" r:id="rId3" imgW="5232400" imgH="1803400" progId="Equation.3">
                  <p:embed/>
                </p:oleObj>
              </mc:Choice>
              <mc:Fallback>
                <p:oleObj name="Equation" r:id="rId3" imgW="5232400" imgH="1803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2636838"/>
                        <a:ext cx="5222875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C5417A0F-1B66-468F-89DD-622345631CA3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712"/>
            <a:ext cx="7924800" cy="1085850"/>
          </a:xfrm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en-US" altLang="zh-TW" dirty="0"/>
              <a:t>Trivial (obvious) solution (</a:t>
            </a:r>
            <a:r>
              <a:rPr lang="zh-TW" altLang="en-US" dirty="0"/>
              <a:t>顯然解</a:t>
            </a:r>
            <a:r>
              <a:rPr lang="en-US" altLang="zh-TW" dirty="0"/>
              <a:t>):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95288" y="1844824"/>
            <a:ext cx="7924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ts val="3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Nontrivial solution (</a:t>
            </a: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非顯然解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):</a:t>
            </a:r>
          </a:p>
          <a:p>
            <a:pPr marL="571500" lvl="1">
              <a:spcBef>
                <a:spcPts val="3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   other solutions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538540"/>
              </p:ext>
            </p:extLst>
          </p:nvPr>
        </p:nvGraphicFramePr>
        <p:xfrm>
          <a:off x="1452563" y="1340768"/>
          <a:ext cx="3048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" name="Equation" r:id="rId3" imgW="3048000" imgH="381000" progId="Equation.DSMT4">
                  <p:embed/>
                </p:oleObj>
              </mc:Choice>
              <mc:Fallback>
                <p:oleObj name="Equation" r:id="rId3" imgW="3048000" imgH="38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1340768"/>
                        <a:ext cx="3048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95288" y="2852936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Theorem 1.1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04825" y="3284984"/>
            <a:ext cx="8353425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63538" indent="-363538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(1) Every homogeneous system of linear equations is consistent. Furthermore, for a homogeneous system, exactly one of the following is true:</a:t>
            </a:r>
          </a:p>
          <a:p>
            <a:pPr marL="571500" lvl="1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(a) The system has only the trivial solution</a:t>
            </a:r>
          </a:p>
          <a:p>
            <a:pPr marL="571500" lvl="1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(b) The system has infinitely many nontrivial solutions in addition to the trivial solution </a:t>
            </a:r>
            <a:r>
              <a:rPr lang="en-US" altLang="zh-TW" sz="20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(In other words, if a system has any nontrivial solution, this system must have infinitely many nontrivial solutions)</a:t>
            </a:r>
          </a:p>
          <a:p>
            <a:pPr marL="363538" indent="-363538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(2) If the homogenous system has fewer equations than variables,</a:t>
            </a:r>
          </a:p>
          <a:p>
            <a:pPr marL="363538" indent="-363538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     then it must have an infinite number of solutions</a:t>
            </a:r>
          </a:p>
        </p:txBody>
      </p:sp>
      <p:sp>
        <p:nvSpPr>
          <p:cNvPr id="37896" name="Rectangle 11"/>
          <p:cNvSpPr>
            <a:spLocks noChangeArrowheads="1"/>
          </p:cNvSpPr>
          <p:nvPr/>
        </p:nvSpPr>
        <p:spPr bwMode="auto">
          <a:xfrm>
            <a:off x="468313" y="5734050"/>
            <a:ext cx="84597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0CEEF1E6-6C83-47AB-9940-42062714E99F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7924800" cy="75088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/>
              <a:t>Ex 9: Solve the following homogeneous system (also verify the two statements in Theorem 1.1 numerically)</a:t>
            </a:r>
          </a:p>
        </p:txBody>
      </p:sp>
      <p:graphicFrame>
        <p:nvGraphicFramePr>
          <p:cNvPr id="38916" name="Object 5"/>
          <p:cNvGraphicFramePr>
            <a:graphicFrameLocks noChangeAspect="1"/>
          </p:cNvGraphicFramePr>
          <p:nvPr/>
        </p:nvGraphicFramePr>
        <p:xfrm>
          <a:off x="2555875" y="1844675"/>
          <a:ext cx="31813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22" name="Equation" r:id="rId3" imgW="1765300" imgH="457200" progId="Equation.DSMT4">
                  <p:embed/>
                </p:oleObj>
              </mc:Choice>
              <mc:Fallback>
                <p:oleObj name="Equation" r:id="rId3" imgW="17653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844675"/>
                        <a:ext cx="318135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641914"/>
              </p:ext>
            </p:extLst>
          </p:nvPr>
        </p:nvGraphicFramePr>
        <p:xfrm>
          <a:off x="5751513" y="3462338"/>
          <a:ext cx="1684337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23" name="Equation" r:id="rId5" imgW="1688367" imgH="710891" progId="Equation.DSMT4">
                  <p:embed/>
                </p:oleObj>
              </mc:Choice>
              <mc:Fallback>
                <p:oleObj name="Equation" r:id="rId5" imgW="1688367" imgH="71089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3462338"/>
                        <a:ext cx="1684337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Line 13"/>
          <p:cNvSpPr>
            <a:spLocks noChangeShapeType="1"/>
          </p:cNvSpPr>
          <p:nvPr/>
        </p:nvSpPr>
        <p:spPr bwMode="auto">
          <a:xfrm>
            <a:off x="3287713" y="38433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891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430797"/>
              </p:ext>
            </p:extLst>
          </p:nvPr>
        </p:nvGraphicFramePr>
        <p:xfrm>
          <a:off x="3538538" y="3306763"/>
          <a:ext cx="18002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24" name="Equation" r:id="rId7" imgW="901440" imgH="279360" progId="Equation.DSMT4">
                  <p:embed/>
                </p:oleObj>
              </mc:Choice>
              <mc:Fallback>
                <p:oleObj name="Equation" r:id="rId7" imgW="901440" imgH="2793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3306763"/>
                        <a:ext cx="180022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20" name="群組 19"/>
          <p:cNvGrpSpPr>
            <a:grpSpLocks/>
          </p:cNvGrpSpPr>
          <p:nvPr/>
        </p:nvGrpSpPr>
        <p:grpSpPr bwMode="auto">
          <a:xfrm>
            <a:off x="611560" y="5229200"/>
            <a:ext cx="7772400" cy="685800"/>
            <a:chOff x="762000" y="5157811"/>
            <a:chExt cx="7772400" cy="685800"/>
          </a:xfrm>
        </p:grpSpPr>
        <p:grpSp>
          <p:nvGrpSpPr>
            <p:cNvPr id="38928" name="Group 18"/>
            <p:cNvGrpSpPr>
              <a:grpSpLocks/>
            </p:cNvGrpSpPr>
            <p:nvPr/>
          </p:nvGrpSpPr>
          <p:grpSpPr bwMode="auto">
            <a:xfrm>
              <a:off x="762000" y="5157811"/>
              <a:ext cx="7772400" cy="685800"/>
              <a:chOff x="480" y="1440"/>
              <a:chExt cx="4944" cy="432"/>
            </a:xfrm>
          </p:grpSpPr>
          <p:sp>
            <p:nvSpPr>
              <p:cNvPr id="38930" name="Rectangle 19"/>
              <p:cNvSpPr>
                <a:spLocks noChangeArrowheads="1"/>
              </p:cNvSpPr>
              <p:nvPr/>
            </p:nvSpPr>
            <p:spPr bwMode="auto">
              <a:xfrm>
                <a:off x="480" y="1440"/>
                <a:ext cx="4944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571500" lvl="1">
                  <a:lnSpc>
                    <a:spcPct val="130000"/>
                  </a:lnSpc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None/>
                </a:pPr>
                <a:r>
                  <a:rPr lang="en-US" altLang="zh-TW">
                    <a:latin typeface="Times New Roman" pitchFamily="18" charset="0"/>
                    <a:ea typeface="標楷體" pitchFamily="65" charset="-120"/>
                  </a:rPr>
                  <a:t> Let          , then</a:t>
                </a:r>
              </a:p>
            </p:txBody>
          </p:sp>
          <p:graphicFrame>
            <p:nvGraphicFramePr>
              <p:cNvPr id="38931" name="Object 20"/>
              <p:cNvGraphicFramePr>
                <a:graphicFrameLocks noChangeAspect="1"/>
              </p:cNvGraphicFramePr>
              <p:nvPr/>
            </p:nvGraphicFramePr>
            <p:xfrm>
              <a:off x="1268" y="1526"/>
              <a:ext cx="44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25" name="Equation" r:id="rId9" imgW="710891" imgH="380835" progId="Equation.3">
                      <p:embed/>
                    </p:oleObj>
                  </mc:Choice>
                  <mc:Fallback>
                    <p:oleObj name="Equation" r:id="rId9" imgW="710891" imgH="380835" progId="Equation.3">
                      <p:embed/>
                      <p:pic>
                        <p:nvPicPr>
                          <p:cNvPr id="0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8" y="1526"/>
                            <a:ext cx="44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8929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0879539"/>
                </p:ext>
              </p:extLst>
            </p:nvPr>
          </p:nvGraphicFramePr>
          <p:xfrm>
            <a:off x="3428992" y="5286388"/>
            <a:ext cx="33401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26" name="Equation" r:id="rId11" imgW="3340100" imgH="381000" progId="Equation.DSMT4">
                    <p:embed/>
                  </p:oleObj>
                </mc:Choice>
                <mc:Fallback>
                  <p:oleObj name="Equation" r:id="rId11" imgW="3340100" imgH="3810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8992" y="5286388"/>
                          <a:ext cx="334010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22" name="Group 32"/>
          <p:cNvGrpSpPr>
            <a:grpSpLocks/>
          </p:cNvGrpSpPr>
          <p:nvPr/>
        </p:nvGrpSpPr>
        <p:grpSpPr bwMode="auto">
          <a:xfrm>
            <a:off x="544513" y="2928938"/>
            <a:ext cx="4048125" cy="1249362"/>
            <a:chOff x="336" y="1464"/>
            <a:chExt cx="2550" cy="787"/>
          </a:xfrm>
        </p:grpSpPr>
        <p:sp>
          <p:nvSpPr>
            <p:cNvPr id="38925" name="Rectangle 4"/>
            <p:cNvSpPr>
              <a:spLocks noChangeArrowheads="1"/>
            </p:cNvSpPr>
            <p:nvPr/>
          </p:nvSpPr>
          <p:spPr bwMode="auto">
            <a:xfrm>
              <a:off x="336" y="1464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196850" indent="-196850"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None/>
              </a:pPr>
              <a:r>
                <a:rPr lang="en-US" altLang="zh-TW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Sol:</a:t>
              </a:r>
            </a:p>
          </p:txBody>
        </p:sp>
        <p:graphicFrame>
          <p:nvGraphicFramePr>
            <p:cNvPr id="38926" name="Object 8"/>
            <p:cNvGraphicFramePr>
              <a:graphicFrameLocks noChangeAspect="1"/>
            </p:cNvGraphicFramePr>
            <p:nvPr/>
          </p:nvGraphicFramePr>
          <p:xfrm>
            <a:off x="936" y="1800"/>
            <a:ext cx="1056" cy="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27" name="Equation" r:id="rId13" imgW="1676400" imgH="711200" progId="Equation.3">
                    <p:embed/>
                  </p:oleObj>
                </mc:Choice>
                <mc:Fallback>
                  <p:oleObj name="Equation" r:id="rId13" imgW="1676400" imgH="711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6" y="1800"/>
                          <a:ext cx="1056" cy="4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27" name="Object 29"/>
            <p:cNvGraphicFramePr>
              <a:graphicFrameLocks noChangeAspect="1"/>
            </p:cNvGraphicFramePr>
            <p:nvPr/>
          </p:nvGraphicFramePr>
          <p:xfrm>
            <a:off x="803" y="1482"/>
            <a:ext cx="2083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28" name="Equation" r:id="rId15" imgW="1651000" imgH="203200" progId="Equation.DSMT4">
                    <p:embed/>
                  </p:oleObj>
                </mc:Choice>
                <mc:Fallback>
                  <p:oleObj name="Equation" r:id="rId15" imgW="1651000" imgH="20320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" y="1482"/>
                          <a:ext cx="2083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923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161366"/>
              </p:ext>
            </p:extLst>
          </p:nvPr>
        </p:nvGraphicFramePr>
        <p:xfrm>
          <a:off x="7469188" y="3500438"/>
          <a:ext cx="14049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29" name="Equation" r:id="rId17" imgW="933579" imgH="419040" progId="Equation.DSMT4">
                  <p:embed/>
                </p:oleObj>
              </mc:Choice>
              <mc:Fallback>
                <p:oleObj name="Equation" r:id="rId17" imgW="933579" imgH="41904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9188" y="3500438"/>
                        <a:ext cx="14049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224327"/>
              </p:ext>
            </p:extLst>
          </p:nvPr>
        </p:nvGraphicFramePr>
        <p:xfrm>
          <a:off x="1428750" y="4286250"/>
          <a:ext cx="3732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0" name="Equation" r:id="rId19" imgW="1866900" imgH="457200" progId="Equation.DSMT4">
                  <p:embed/>
                </p:oleObj>
              </mc:Choice>
              <mc:Fallback>
                <p:oleObj name="Equation" r:id="rId19" imgW="1866900" imgH="457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4286250"/>
                        <a:ext cx="37322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621571"/>
              </p:ext>
            </p:extLst>
          </p:nvPr>
        </p:nvGraphicFramePr>
        <p:xfrm>
          <a:off x="1281113" y="5915025"/>
          <a:ext cx="70088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1" name="Equation" r:id="rId21" imgW="3504960" imgH="457200" progId="Equation.DSMT4">
                  <p:embed/>
                </p:oleObj>
              </mc:Choice>
              <mc:Fallback>
                <p:oleObj name="Equation" r:id="rId21" imgW="3504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5915025"/>
                        <a:ext cx="700881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386F1971-67F4-4374-B824-A5069C9E3A4C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Keywords in Section 1.2: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48434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matrix: </a:t>
            </a:r>
            <a:r>
              <a:rPr lang="zh-TW" altLang="en-US" dirty="0">
                <a:solidFill>
                  <a:schemeClr val="tx1"/>
                </a:solidFill>
              </a:rPr>
              <a:t>矩陣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row: </a:t>
            </a:r>
            <a:r>
              <a:rPr lang="zh-TW" altLang="en-US" dirty="0">
                <a:solidFill>
                  <a:schemeClr val="tx1"/>
                </a:solidFill>
              </a:rPr>
              <a:t>列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column: </a:t>
            </a:r>
            <a:r>
              <a:rPr lang="zh-TW" altLang="en-US" dirty="0">
                <a:solidFill>
                  <a:schemeClr val="tx1"/>
                </a:solidFill>
              </a:rPr>
              <a:t>行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entry: </a:t>
            </a:r>
            <a:r>
              <a:rPr lang="zh-TW" altLang="en-US" dirty="0">
                <a:solidFill>
                  <a:schemeClr val="tx1"/>
                </a:solidFill>
              </a:rPr>
              <a:t>元素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size: </a:t>
            </a:r>
            <a:r>
              <a:rPr lang="zh-TW" altLang="en-US" dirty="0">
                <a:solidFill>
                  <a:schemeClr val="tx1"/>
                </a:solidFill>
              </a:rPr>
              <a:t>大小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square matrix: </a:t>
            </a:r>
            <a:r>
              <a:rPr lang="zh-TW" altLang="en-US" dirty="0">
                <a:solidFill>
                  <a:schemeClr val="tx1"/>
                </a:solidFill>
              </a:rPr>
              <a:t>方陣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order: </a:t>
            </a:r>
            <a:r>
              <a:rPr lang="zh-TW" altLang="en-US" dirty="0">
                <a:solidFill>
                  <a:schemeClr val="tx1"/>
                </a:solidFill>
              </a:rPr>
              <a:t>階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main diagonal: </a:t>
            </a:r>
            <a:r>
              <a:rPr lang="zh-TW" altLang="en-US" dirty="0">
                <a:solidFill>
                  <a:schemeClr val="tx1"/>
                </a:solidFill>
              </a:rPr>
              <a:t>主對角線</a:t>
            </a:r>
            <a:endParaRPr lang="en-US" altLang="zh-TW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coefficient matrix: </a:t>
            </a:r>
            <a:r>
              <a:rPr lang="zh-TW" altLang="en-US" dirty="0">
                <a:solidFill>
                  <a:schemeClr val="tx1"/>
                </a:solidFill>
              </a:rPr>
              <a:t>係數矩陣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augmented matrix: </a:t>
            </a:r>
            <a:r>
              <a:rPr lang="zh-TW" altLang="en-US" dirty="0">
                <a:solidFill>
                  <a:schemeClr val="tx1"/>
                </a:solidFill>
              </a:rPr>
              <a:t>增廣矩陣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7F1996F6-4F12-4A72-B138-FEEB11B1F305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562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elementary row operation: </a:t>
            </a:r>
            <a:r>
              <a:rPr lang="zh-TW" altLang="en-US" dirty="0">
                <a:solidFill>
                  <a:schemeClr val="tx1"/>
                </a:solidFill>
              </a:rPr>
              <a:t>基本列運算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row equivalent: </a:t>
            </a:r>
            <a:r>
              <a:rPr lang="zh-TW" altLang="en-US" dirty="0">
                <a:solidFill>
                  <a:schemeClr val="tx1"/>
                </a:solidFill>
              </a:rPr>
              <a:t>列等價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row-echelon form: </a:t>
            </a:r>
            <a:r>
              <a:rPr lang="zh-TW" altLang="en-US" dirty="0">
                <a:solidFill>
                  <a:schemeClr val="tx1"/>
                </a:solidFill>
              </a:rPr>
              <a:t>列梯形形式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reduced row-echelon form: </a:t>
            </a:r>
            <a:r>
              <a:rPr lang="zh-TW" altLang="en-US" dirty="0">
                <a:solidFill>
                  <a:schemeClr val="tx1"/>
                </a:solidFill>
              </a:rPr>
              <a:t>簡化列梯形形式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leading 1:  </a:t>
            </a:r>
            <a:r>
              <a:rPr lang="zh-TW" altLang="en-US" dirty="0">
                <a:solidFill>
                  <a:schemeClr val="tx1"/>
                </a:solidFill>
              </a:rPr>
              <a:t>領先</a:t>
            </a:r>
            <a:r>
              <a:rPr lang="en-US" altLang="zh-TW" dirty="0">
                <a:solidFill>
                  <a:schemeClr val="tx1"/>
                </a:solidFill>
              </a:rPr>
              <a:t>1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Gaussian elimination: </a:t>
            </a:r>
            <a:r>
              <a:rPr lang="zh-TW" altLang="en-US" dirty="0">
                <a:solidFill>
                  <a:schemeClr val="tx1"/>
                </a:solidFill>
              </a:rPr>
              <a:t>高斯消去法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Gauss-Jordan elimination: </a:t>
            </a:r>
            <a:r>
              <a:rPr lang="zh-TW" altLang="en-US" dirty="0">
                <a:solidFill>
                  <a:schemeClr val="tx1"/>
                </a:solidFill>
              </a:rPr>
              <a:t>高斯</a:t>
            </a:r>
            <a:r>
              <a:rPr lang="en-US" altLang="zh-TW" dirty="0">
                <a:solidFill>
                  <a:schemeClr val="tx1"/>
                </a:solidFill>
              </a:rPr>
              <a:t>-</a:t>
            </a:r>
            <a:r>
              <a:rPr lang="zh-TW" altLang="en-US" dirty="0">
                <a:solidFill>
                  <a:schemeClr val="tx1"/>
                </a:solidFill>
              </a:rPr>
              <a:t>喬登消去法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homogeneous system: </a:t>
            </a:r>
            <a:r>
              <a:rPr lang="zh-TW" altLang="en-US" dirty="0">
                <a:solidFill>
                  <a:schemeClr val="tx1"/>
                </a:solidFill>
              </a:rPr>
              <a:t>齊次系統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trivial solution: </a:t>
            </a:r>
            <a:r>
              <a:rPr lang="zh-TW" altLang="en-US" dirty="0">
                <a:solidFill>
                  <a:schemeClr val="tx1"/>
                </a:solidFill>
              </a:rPr>
              <a:t>顯然解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nontrivial solution: </a:t>
            </a:r>
            <a:r>
              <a:rPr lang="zh-TW" altLang="en-US" dirty="0">
                <a:solidFill>
                  <a:schemeClr val="tx1"/>
                </a:solidFill>
              </a:rPr>
              <a:t>非顯然解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B8F0EA4E-9398-422D-B55F-240ACDEE5A6C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/>
              <a:t>1.3 Applications of Systems of Linear Equations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820738"/>
            <a:ext cx="8391525" cy="46085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zh-TW" dirty="0"/>
              <a:t>Polynomial Curve Fitting in Examples 1, 2, and 4</a:t>
            </a:r>
          </a:p>
          <a:p>
            <a:pPr marL="628650" lvl="1" indent="-265113"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/>
              <a:t>See the text book or “Applications in Ch1.pdf” downloaded from my website</a:t>
            </a:r>
          </a:p>
          <a:p>
            <a:pPr marL="628650" lvl="1" indent="-265113"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/>
              <a:t>The polynomial curve fitting problem is that given </a:t>
            </a:r>
            <a:r>
              <a:rPr lang="en-US" altLang="zh-TW" i="1" dirty="0"/>
              <a:t>n</a:t>
            </a:r>
            <a:r>
              <a:rPr lang="en-US" altLang="zh-TW" dirty="0"/>
              <a:t> points (</a:t>
            </a:r>
            <a:r>
              <a:rPr lang="en-US" altLang="zh-TW" i="1" dirty="0"/>
              <a:t>x</a:t>
            </a:r>
            <a:r>
              <a:rPr lang="en-US" altLang="zh-TW" baseline="-25000" dirty="0"/>
              <a:t>1</a:t>
            </a:r>
            <a:r>
              <a:rPr lang="en-US" altLang="zh-TW" dirty="0"/>
              <a:t>, </a:t>
            </a:r>
            <a:r>
              <a:rPr lang="en-US" altLang="zh-TW" i="1" dirty="0"/>
              <a:t>y</a:t>
            </a:r>
            <a:r>
              <a:rPr lang="en-US" altLang="zh-TW" baseline="-25000" dirty="0"/>
              <a:t>1</a:t>
            </a:r>
            <a:r>
              <a:rPr lang="en-US" altLang="zh-TW" dirty="0"/>
              <a:t>), (</a:t>
            </a:r>
            <a:r>
              <a:rPr lang="en-US" altLang="zh-TW" i="1" dirty="0"/>
              <a:t>x</a:t>
            </a:r>
            <a:r>
              <a:rPr lang="en-US" altLang="zh-TW" baseline="-25000" dirty="0"/>
              <a:t>2</a:t>
            </a:r>
            <a:r>
              <a:rPr lang="en-US" altLang="zh-TW" dirty="0"/>
              <a:t>, </a:t>
            </a:r>
            <a:r>
              <a:rPr lang="en-US" altLang="zh-TW" i="1" dirty="0"/>
              <a:t>y</a:t>
            </a:r>
            <a:r>
              <a:rPr lang="en-US" altLang="zh-TW" baseline="-25000" dirty="0"/>
              <a:t>2</a:t>
            </a:r>
            <a:r>
              <a:rPr lang="en-US" altLang="zh-TW" dirty="0"/>
              <a:t>),…, (</a:t>
            </a:r>
            <a:r>
              <a:rPr lang="en-US" altLang="zh-TW" i="1" dirty="0" err="1"/>
              <a:t>x</a:t>
            </a:r>
            <a:r>
              <a:rPr lang="en-US" altLang="zh-TW" i="1" baseline="-25000" dirty="0" err="1"/>
              <a:t>n</a:t>
            </a:r>
            <a:r>
              <a:rPr lang="en-US" altLang="zh-TW" dirty="0"/>
              <a:t>, </a:t>
            </a:r>
            <a:r>
              <a:rPr lang="en-US" altLang="zh-TW" i="1" dirty="0" err="1"/>
              <a:t>y</a:t>
            </a:r>
            <a:r>
              <a:rPr lang="en-US" altLang="zh-TW" i="1" baseline="-25000" dirty="0" err="1"/>
              <a:t>n</a:t>
            </a:r>
            <a:r>
              <a:rPr lang="en-US" altLang="zh-TW" dirty="0"/>
              <a:t>) on the </a:t>
            </a:r>
            <a:r>
              <a:rPr lang="en-US" altLang="zh-TW" i="1" dirty="0" err="1"/>
              <a:t>xy</a:t>
            </a:r>
            <a:r>
              <a:rPr lang="en-US" altLang="zh-TW" dirty="0"/>
              <a:t>-plane, find a polynomial function of degree </a:t>
            </a:r>
            <a:r>
              <a:rPr lang="en-US" altLang="zh-TW" i="1" dirty="0"/>
              <a:t>n</a:t>
            </a:r>
            <a:r>
              <a:rPr lang="en-US" altLang="zh-TW" dirty="0"/>
              <a:t>–1 passing through these </a:t>
            </a:r>
            <a:r>
              <a:rPr lang="en-US" altLang="zh-TW" i="1" dirty="0"/>
              <a:t>n</a:t>
            </a:r>
            <a:r>
              <a:rPr lang="en-US" altLang="zh-TW" dirty="0"/>
              <a:t> points</a:t>
            </a:r>
          </a:p>
          <a:p>
            <a:pPr marL="628650" lvl="1" indent="-265113"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/>
              <a:t>Once equipped with this polynomial function, we can predict the value of </a:t>
            </a:r>
            <a:r>
              <a:rPr lang="en-US" altLang="zh-TW" i="1" dirty="0"/>
              <a:t>y</a:t>
            </a:r>
            <a:r>
              <a:rPr lang="en-US" altLang="zh-TW" dirty="0"/>
              <a:t> for some missing values of </a:t>
            </a:r>
            <a:r>
              <a:rPr lang="en-US" altLang="zh-TW" i="1" dirty="0"/>
              <a:t>x</a:t>
            </a:r>
            <a:endParaRPr lang="en-US" altLang="zh-TW" dirty="0"/>
          </a:p>
          <a:p>
            <a:pPr marL="628650" lvl="1" indent="-265113"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/>
              <a:t>A typical application of the curve fitting problem in the field of finance is to derive the interest rate (</a:t>
            </a:r>
            <a:r>
              <a:rPr lang="en-US" altLang="zh-TW" i="1" dirty="0"/>
              <a:t>y</a:t>
            </a:r>
            <a:r>
              <a:rPr lang="en-US" altLang="zh-TW" dirty="0"/>
              <a:t>) for different time to maturity (</a:t>
            </a:r>
            <a:r>
              <a:rPr lang="en-US" altLang="zh-TW" i="1" dirty="0"/>
              <a:t>x</a:t>
            </a:r>
            <a:r>
              <a:rPr lang="en-US" altLang="zh-TW" dirty="0"/>
              <a:t>)</a:t>
            </a:r>
          </a:p>
        </p:txBody>
      </p:sp>
      <p:pic>
        <p:nvPicPr>
          <p:cNvPr id="4198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4583113"/>
            <a:ext cx="3081338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DA48C661-C377-42DE-A2CA-937757E5B975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395288" y="914400"/>
            <a:ext cx="792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 solution (</a:t>
            </a: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解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 of a linear equation in </a:t>
            </a:r>
            <a:r>
              <a:rPr lang="en-US" altLang="zh-TW" i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variables: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638550"/>
            <a:ext cx="7924800" cy="1168400"/>
          </a:xfrm>
        </p:spPr>
        <p:txBody>
          <a:bodyPr/>
          <a:lstStyle/>
          <a:p>
            <a:pPr eaLnBrk="1" hangingPunct="1"/>
            <a:r>
              <a:rPr lang="en-US" altLang="zh-TW"/>
              <a:t>Solution set (</a:t>
            </a:r>
            <a:r>
              <a:rPr lang="zh-TW" altLang="en-US"/>
              <a:t>解集合</a:t>
            </a:r>
            <a:r>
              <a:rPr lang="en-US" altLang="zh-TW"/>
              <a:t>):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/>
              <a:t>          </a:t>
            </a:r>
            <a:r>
              <a:rPr lang="en-US" altLang="zh-TW">
                <a:solidFill>
                  <a:schemeClr val="tx1"/>
                </a:solidFill>
              </a:rPr>
              <a:t>the set of all solutions of a linear equation</a:t>
            </a:r>
          </a:p>
        </p:txBody>
      </p:sp>
      <p:graphicFrame>
        <p:nvGraphicFramePr>
          <p:cNvPr id="614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729204"/>
              </p:ext>
            </p:extLst>
          </p:nvPr>
        </p:nvGraphicFramePr>
        <p:xfrm>
          <a:off x="1957104" y="1524000"/>
          <a:ext cx="391104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5" name="Equation" r:id="rId3" imgW="1955520" imgH="228600" progId="Equation.DSMT4">
                  <p:embed/>
                </p:oleObj>
              </mc:Choice>
              <mc:Fallback>
                <p:oleObj name="Equation" r:id="rId3" imgW="195552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104" y="1524000"/>
                        <a:ext cx="391104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0" name="Group 15"/>
          <p:cNvGrpSpPr>
            <a:grpSpLocks/>
          </p:cNvGrpSpPr>
          <p:nvPr/>
        </p:nvGrpSpPr>
        <p:grpSpPr bwMode="auto">
          <a:xfrm>
            <a:off x="1143000" y="2209800"/>
            <a:ext cx="5111750" cy="457200"/>
            <a:chOff x="960" y="1728"/>
            <a:chExt cx="3220" cy="288"/>
          </a:xfrm>
        </p:grpSpPr>
        <p:grpSp>
          <p:nvGrpSpPr>
            <p:cNvPr id="6155" name="Group 14"/>
            <p:cNvGrpSpPr>
              <a:grpSpLocks/>
            </p:cNvGrpSpPr>
            <p:nvPr/>
          </p:nvGrpSpPr>
          <p:grpSpPr bwMode="auto">
            <a:xfrm>
              <a:off x="1536" y="1728"/>
              <a:ext cx="2644" cy="244"/>
              <a:chOff x="960" y="1728"/>
              <a:chExt cx="2644" cy="244"/>
            </a:xfrm>
          </p:grpSpPr>
          <p:graphicFrame>
            <p:nvGraphicFramePr>
              <p:cNvPr id="6157" name="Object 8"/>
              <p:cNvGraphicFramePr>
                <a:graphicFrameLocks noChangeAspect="1"/>
              </p:cNvGraphicFramePr>
              <p:nvPr/>
            </p:nvGraphicFramePr>
            <p:xfrm>
              <a:off x="960" y="1728"/>
              <a:ext cx="556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56" name="Equation" r:id="rId5" imgW="889000" imgH="368300" progId="Equation.3">
                      <p:embed/>
                    </p:oleObj>
                  </mc:Choice>
                  <mc:Fallback>
                    <p:oleObj name="Equation" r:id="rId5" imgW="889000" imgH="368300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0" y="1728"/>
                            <a:ext cx="556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8" name="Object 7"/>
              <p:cNvGraphicFramePr>
                <a:graphicFrameLocks noChangeAspect="1"/>
              </p:cNvGraphicFramePr>
              <p:nvPr/>
            </p:nvGraphicFramePr>
            <p:xfrm>
              <a:off x="1536" y="1728"/>
              <a:ext cx="588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57" name="Equation" r:id="rId7" imgW="939800" imgH="368300" progId="Equation.3">
                      <p:embed/>
                    </p:oleObj>
                  </mc:Choice>
                  <mc:Fallback>
                    <p:oleObj name="Equation" r:id="rId7" imgW="939800" imgH="368300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36" y="1728"/>
                            <a:ext cx="588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9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91387586"/>
                  </p:ext>
                </p:extLst>
              </p:nvPr>
            </p:nvGraphicFramePr>
            <p:xfrm>
              <a:off x="2160" y="1728"/>
              <a:ext cx="572" cy="2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58" name="Equation" r:id="rId9" imgW="914400" imgH="381000" progId="Equation.DSMT4">
                      <p:embed/>
                    </p:oleObj>
                  </mc:Choice>
                  <mc:Fallback>
                    <p:oleObj name="Equation" r:id="rId9" imgW="914400" imgH="381000" progId="Equation.DSMT4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0" y="1728"/>
                            <a:ext cx="572" cy="2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60" name="Object 5"/>
              <p:cNvGraphicFramePr>
                <a:graphicFrameLocks noChangeAspect="1"/>
              </p:cNvGraphicFramePr>
              <p:nvPr/>
            </p:nvGraphicFramePr>
            <p:xfrm>
              <a:off x="2784" y="1824"/>
              <a:ext cx="252" cy="1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59" name="Equation" r:id="rId11" imgW="393529" imgH="203112" progId="Equation.3">
                      <p:embed/>
                    </p:oleObj>
                  </mc:Choice>
                  <mc:Fallback>
                    <p:oleObj name="Equation" r:id="rId11" imgW="393529" imgH="203112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84" y="1824"/>
                            <a:ext cx="252" cy="1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61" name="Object 4"/>
              <p:cNvGraphicFramePr>
                <a:graphicFrameLocks noChangeAspect="1"/>
              </p:cNvGraphicFramePr>
              <p:nvPr/>
            </p:nvGraphicFramePr>
            <p:xfrm>
              <a:off x="3072" y="1728"/>
              <a:ext cx="532" cy="2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60" name="Equation" r:id="rId13" imgW="850531" imgH="380835" progId="Equation.3">
                      <p:embed/>
                    </p:oleObj>
                  </mc:Choice>
                  <mc:Fallback>
                    <p:oleObj name="Equation" r:id="rId13" imgW="850531" imgH="380835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72" y="1728"/>
                            <a:ext cx="532" cy="2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156" name="Text Box 13"/>
            <p:cNvSpPr txBox="1">
              <a:spLocks noChangeArrowheads="1"/>
            </p:cNvSpPr>
            <p:nvPr/>
          </p:nvSpPr>
          <p:spPr bwMode="auto">
            <a:xfrm>
              <a:off x="960" y="1728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1153913" y="2743200"/>
            <a:ext cx="4710113" cy="463550"/>
            <a:chOff x="960" y="2064"/>
            <a:chExt cx="2967" cy="292"/>
          </a:xfrm>
        </p:grpSpPr>
        <p:graphicFrame>
          <p:nvGraphicFramePr>
            <p:cNvPr id="6153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5631745"/>
                </p:ext>
              </p:extLst>
            </p:nvPr>
          </p:nvGraphicFramePr>
          <p:xfrm>
            <a:off x="1536" y="2112"/>
            <a:ext cx="2391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1" name="Equation" r:id="rId15" imgW="3822700" imgH="381000" progId="Equation.DSMT4">
                    <p:embed/>
                  </p:oleObj>
                </mc:Choice>
                <mc:Fallback>
                  <p:oleObj name="Equation" r:id="rId15" imgW="3822700" imgH="3810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112"/>
                          <a:ext cx="2391" cy="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4" name="Text Box 16"/>
            <p:cNvSpPr txBox="1">
              <a:spLocks noChangeArrowheads="1"/>
            </p:cNvSpPr>
            <p:nvPr/>
          </p:nvSpPr>
          <p:spPr bwMode="auto">
            <a:xfrm>
              <a:off x="960" y="2064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s.t.</a:t>
              </a:r>
            </a:p>
          </p:txBody>
        </p:sp>
      </p:grpSp>
      <p:sp>
        <p:nvSpPr>
          <p:cNvPr id="6152" name="Text Box 25"/>
          <p:cNvSpPr txBox="1">
            <a:spLocks noChangeArrowheads="1"/>
          </p:cNvSpPr>
          <p:nvPr/>
        </p:nvSpPr>
        <p:spPr bwMode="auto">
          <a:xfrm>
            <a:off x="1214438" y="4643438"/>
            <a:ext cx="67865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58775" indent="-358775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※ 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In most cases, there are infinitely many (</a:t>
            </a:r>
            <a:r>
              <a:rPr lang="zh-TW" altLang="en-US" sz="2000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無限多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) solutions of a linear equation, so we need some methods to represent the solution set</a:t>
            </a:r>
            <a:endParaRPr lang="en-US" altLang="zh-TW" sz="2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CFA924D7-AE23-43B3-963A-83666CBD67ED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 Box 35"/>
              <p:cNvSpPr txBox="1">
                <a:spLocks noChangeArrowheads="1"/>
              </p:cNvSpPr>
              <p:nvPr/>
            </p:nvSpPr>
            <p:spPr bwMode="auto">
              <a:xfrm>
                <a:off x="684213" y="5590728"/>
                <a:ext cx="7920037" cy="862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540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9pPr>
              </a:lstStyle>
              <a:p>
                <a:pPr marL="273050" indent="-273050" eaLnBrk="1" hangingPunct="1">
                  <a:spcBef>
                    <a:spcPct val="50000"/>
                  </a:spcBef>
                </a:pPr>
                <a:r>
                  <a:rPr lang="en-US" altLang="zh-TW" sz="2000" dirty="0">
                    <a:solidFill>
                      <a:srgbClr val="0000FF"/>
                    </a:solidFill>
                    <a:latin typeface="Times New Roman" pitchFamily="18" charset="0"/>
                    <a:sym typeface="Wingdings" pitchFamily="2" charset="2"/>
                  </a:rPr>
                  <a:t>※ If you choose </a:t>
                </a:r>
                <a:r>
                  <a:rPr lang="en-US" altLang="zh-TW" sz="2000" i="1" dirty="0">
                    <a:solidFill>
                      <a:srgbClr val="0000FF"/>
                    </a:solidFill>
                    <a:latin typeface="Times New Roman" pitchFamily="18" charset="0"/>
                    <a:sym typeface="Wingdings" pitchFamily="2" charset="2"/>
                  </a:rPr>
                  <a:t>x</a:t>
                </a:r>
                <a:r>
                  <a:rPr lang="en-US" altLang="zh-TW" sz="2000" baseline="-25000" dirty="0">
                    <a:solidFill>
                      <a:srgbClr val="0000FF"/>
                    </a:solidFill>
                    <a:latin typeface="Times New Roman" pitchFamily="18" charset="0"/>
                    <a:sym typeface="Wingdings" pitchFamily="2" charset="2"/>
                  </a:rPr>
                  <a:t>1 </a:t>
                </a:r>
                <a:r>
                  <a:rPr lang="en-US" altLang="zh-TW" sz="2000" dirty="0">
                    <a:solidFill>
                      <a:srgbClr val="0000FF"/>
                    </a:solidFill>
                    <a:latin typeface="Times New Roman" pitchFamily="18" charset="0"/>
                    <a:sym typeface="Wingdings" pitchFamily="2" charset="2"/>
                  </a:rPr>
                  <a:t>to be the free variable, the parametric representation of the solution set is</a:t>
                </a:r>
                <a:r>
                  <a:rPr lang="zh-TW" altLang="en-US" sz="2000" dirty="0">
                    <a:solidFill>
                      <a:srgbClr val="0000FF"/>
                    </a:solidFill>
                    <a:latin typeface="Times New Roman" pitchFamily="18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0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{</m:t>
                    </m:r>
                    <m:r>
                      <a:rPr lang="en-US" altLang="zh-TW" sz="20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(</m:t>
                    </m:r>
                    <m:r>
                      <a:rPr lang="en-US" altLang="zh-TW" sz="20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𝑠</m:t>
                    </m:r>
                    <m:r>
                      <a:rPr lang="en-US" altLang="zh-TW" sz="20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, 2−</m:t>
                    </m:r>
                    <m:f>
                      <m:fPr>
                        <m:ctrlPr>
                          <a:rPr lang="en-US" altLang="zh-TW" sz="20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altLang="zh-TW" sz="20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𝑆</m:t>
                        </m:r>
                      </m:num>
                      <m:den>
                        <m:r>
                          <a:rPr lang="en-US" altLang="zh-TW" sz="20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den>
                    </m:f>
                    <m:r>
                      <a:rPr lang="en-US" altLang="zh-TW" sz="20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)</m:t>
                    </m:r>
                    <m:r>
                      <a:rPr lang="en-US" altLang="zh-TW" sz="20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|</m:t>
                    </m:r>
                    <m:r>
                      <a:rPr lang="en-US" altLang="zh-TW" sz="20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𝑠</m:t>
                    </m:r>
                    <m:r>
                      <a:rPr lang="en-US" altLang="zh-TW" sz="20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∈</m:t>
                    </m:r>
                    <m:r>
                      <a:rPr lang="en-US" altLang="zh-TW" sz="20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𝑅</m:t>
                    </m:r>
                    <m:r>
                      <a:rPr lang="en-US" altLang="zh-TW" sz="20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}</m:t>
                    </m:r>
                  </m:oMath>
                </a14:m>
                <a:endParaRPr lang="en-US" altLang="zh-TW" sz="2000" baseline="-25000" dirty="0">
                  <a:solidFill>
                    <a:srgbClr val="0000FF"/>
                  </a:solidFill>
                  <a:latin typeface="Times New Roman" pitchFamily="18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7171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4213" y="5590728"/>
                <a:ext cx="7920037" cy="862608"/>
              </a:xfrm>
              <a:prstGeom prst="rect">
                <a:avLst/>
              </a:prstGeom>
              <a:blipFill>
                <a:blip r:embed="rId3"/>
                <a:stretch>
                  <a:fillRect l="-770" t="-3521" b="-7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48650" cy="498475"/>
          </a:xfrm>
        </p:spPr>
        <p:txBody>
          <a:bodyPr/>
          <a:lstStyle/>
          <a:p>
            <a:pPr eaLnBrk="1" hangingPunct="1"/>
            <a:r>
              <a:rPr lang="en-US" altLang="zh-TW"/>
              <a:t>Ex 2: </a:t>
            </a:r>
            <a:r>
              <a:rPr lang="en-US" altLang="zh-TW">
                <a:sym typeface="Wingdings" pitchFamily="2" charset="2"/>
              </a:rPr>
              <a:t>Parametric representation (</a:t>
            </a:r>
            <a:r>
              <a:rPr lang="zh-TW" altLang="en-US">
                <a:sym typeface="Wingdings" pitchFamily="2" charset="2"/>
              </a:rPr>
              <a:t>參數化表示</a:t>
            </a:r>
            <a:r>
              <a:rPr lang="en-US" altLang="zh-TW">
                <a:sym typeface="Wingdings" pitchFamily="2" charset="2"/>
              </a:rPr>
              <a:t>) of a solution set</a:t>
            </a:r>
          </a:p>
        </p:txBody>
      </p:sp>
      <p:graphicFrame>
        <p:nvGraphicFramePr>
          <p:cNvPr id="717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469729"/>
              </p:ext>
            </p:extLst>
          </p:nvPr>
        </p:nvGraphicFramePr>
        <p:xfrm>
          <a:off x="1258888" y="1576388"/>
          <a:ext cx="14605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6" name="Equation" r:id="rId4" imgW="1460500" imgH="368300" progId="Equation.DSMT4">
                  <p:embed/>
                </p:oleObj>
              </mc:Choice>
              <mc:Fallback>
                <p:oleObj name="Equation" r:id="rId4" imgW="1460500" imgH="368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576388"/>
                        <a:ext cx="14605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19"/>
          <p:cNvSpPr>
            <a:spLocks noChangeArrowheads="1"/>
          </p:cNvSpPr>
          <p:nvPr/>
        </p:nvSpPr>
        <p:spPr bwMode="auto">
          <a:xfrm>
            <a:off x="684213" y="2224088"/>
            <a:ext cx="7924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sym typeface="Wingdings" pitchFamily="2" charset="2"/>
              </a:rPr>
              <a:t>※ 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If you solve for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x</a:t>
            </a:r>
            <a:r>
              <a:rPr lang="en-US" altLang="zh-TW" baseline="-25000"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 in terms of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x</a:t>
            </a:r>
            <a:r>
              <a:rPr lang="en-US" altLang="zh-TW" baseline="-25000"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, you obtain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altLang="zh-TW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By letting           (the variable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t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 is called a parameter), you can represent the solution set as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altLang="zh-TW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The set representation for solutions: 	</a:t>
            </a:r>
          </a:p>
        </p:txBody>
      </p:sp>
      <p:graphicFrame>
        <p:nvGraphicFramePr>
          <p:cNvPr id="7175" name="Object 9"/>
          <p:cNvGraphicFramePr>
            <a:graphicFrameLocks noChangeAspect="1"/>
          </p:cNvGraphicFramePr>
          <p:nvPr/>
        </p:nvGraphicFramePr>
        <p:xfrm>
          <a:off x="5214938" y="4832350"/>
          <a:ext cx="20383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7" name="Equation" r:id="rId6" imgW="2082800" imgH="368300" progId="Equation.3">
                  <p:embed/>
                </p:oleObj>
              </mc:Choice>
              <mc:Fallback>
                <p:oleObj name="Equation" r:id="rId6" imgW="2082800" imgH="368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4832350"/>
                        <a:ext cx="203835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10"/>
          <p:cNvGraphicFramePr>
            <a:graphicFrameLocks noChangeAspect="1"/>
          </p:cNvGraphicFramePr>
          <p:nvPr/>
        </p:nvGraphicFramePr>
        <p:xfrm>
          <a:off x="1763713" y="2843213"/>
          <a:ext cx="59213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8" name="Equation" r:id="rId8" imgW="2971800" imgH="228600" progId="Equation.DSMT4">
                  <p:embed/>
                </p:oleObj>
              </mc:Choice>
              <mc:Fallback>
                <p:oleObj name="Equation" r:id="rId8" imgW="29718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843213"/>
                        <a:ext cx="59213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12"/>
          <p:cNvGraphicFramePr>
            <a:graphicFrameLocks noChangeAspect="1"/>
          </p:cNvGraphicFramePr>
          <p:nvPr/>
        </p:nvGraphicFramePr>
        <p:xfrm>
          <a:off x="2051050" y="3346450"/>
          <a:ext cx="7302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9" name="Equation" r:id="rId10" imgW="723586" imgH="368140" progId="Equation.3">
                  <p:embed/>
                </p:oleObj>
              </mc:Choice>
              <mc:Fallback>
                <p:oleObj name="Equation" r:id="rId10" imgW="723586" imgH="3681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346450"/>
                        <a:ext cx="7302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4"/>
          <p:cNvGraphicFramePr>
            <a:graphicFrameLocks noChangeAspect="1"/>
          </p:cNvGraphicFramePr>
          <p:nvPr/>
        </p:nvGraphicFramePr>
        <p:xfrm>
          <a:off x="1822450" y="4259263"/>
          <a:ext cx="47355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0" name="Equation" r:id="rId12" imgW="2400300" imgH="228600" progId="Equation.DSMT4">
                  <p:embed/>
                </p:oleObj>
              </mc:Choice>
              <mc:Fallback>
                <p:oleObj name="Equation" r:id="rId12" imgW="24003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4259263"/>
                        <a:ext cx="47355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Rectangle 22"/>
          <p:cNvSpPr>
            <a:spLocks noChangeArrowheads="1"/>
          </p:cNvSpPr>
          <p:nvPr/>
        </p:nvSpPr>
        <p:spPr bwMode="auto">
          <a:xfrm>
            <a:off x="2773363" y="1504950"/>
            <a:ext cx="4535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with a solution (2, 1), i.e., </a:t>
            </a:r>
          </a:p>
        </p:txBody>
      </p:sp>
      <p:graphicFrame>
        <p:nvGraphicFramePr>
          <p:cNvPr id="718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928294"/>
              </p:ext>
            </p:extLst>
          </p:nvPr>
        </p:nvGraphicFramePr>
        <p:xfrm>
          <a:off x="6084888" y="1504950"/>
          <a:ext cx="15906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1" name="Equation" r:id="rId14" imgW="787058" imgH="215806" progId="Equation.DSMT4">
                  <p:embed/>
                </p:oleObj>
              </mc:Choice>
              <mc:Fallback>
                <p:oleObj name="Equation" r:id="rId14" imgW="787058" imgH="215806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504950"/>
                        <a:ext cx="15906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45C04D19-A33B-412A-9000-D5645228FA0F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84200"/>
          </a:xfrm>
        </p:spPr>
        <p:txBody>
          <a:bodyPr/>
          <a:lstStyle/>
          <a:p>
            <a:pPr eaLnBrk="1" hangingPunct="1"/>
            <a:r>
              <a:rPr lang="en-US" altLang="zh-TW"/>
              <a:t>A system of </a:t>
            </a:r>
            <a:r>
              <a:rPr lang="en-US" altLang="zh-TW" i="1"/>
              <a:t>m</a:t>
            </a:r>
            <a:r>
              <a:rPr lang="en-US" altLang="zh-TW"/>
              <a:t> linear equations in </a:t>
            </a:r>
            <a:r>
              <a:rPr lang="en-US" altLang="zh-TW" i="1"/>
              <a:t>n</a:t>
            </a:r>
            <a:r>
              <a:rPr lang="en-US" altLang="zh-TW"/>
              <a:t> variables: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042988" y="1568450"/>
          <a:ext cx="6927850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" name="Equation" r:id="rId3" imgW="3467100" imgH="1143000" progId="Equation.DSMT4">
                  <p:embed/>
                </p:oleObj>
              </mc:Choice>
              <mc:Fallback>
                <p:oleObj name="Equation" r:id="rId3" imgW="3467100" imgH="1143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568450"/>
                        <a:ext cx="6927850" cy="229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11"/>
          <p:cNvSpPr>
            <a:spLocks noChangeArrowheads="1"/>
          </p:cNvSpPr>
          <p:nvPr/>
        </p:nvSpPr>
        <p:spPr bwMode="auto">
          <a:xfrm>
            <a:off x="468313" y="4140200"/>
            <a:ext cx="79248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 solution of </a:t>
            </a: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 system of linear equations 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線性方程式系統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 is a sequence of numbers </a:t>
            </a:r>
            <a:r>
              <a:rPr lang="en-US" altLang="zh-TW" i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baseline="-25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en-US" altLang="zh-TW" i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baseline="-25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,…, </a:t>
            </a:r>
            <a:r>
              <a:rPr lang="en-US" altLang="zh-TW" i="1" dirty="0" err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i="1" baseline="-25000" dirty="0" err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that can solve each linear equation in the system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276E19A2-62F8-4DD3-949A-FFDADC46CBEC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0584"/>
            <a:ext cx="8497192" cy="584200"/>
          </a:xfrm>
        </p:spPr>
        <p:txBody>
          <a:bodyPr/>
          <a:lstStyle/>
          <a:p>
            <a:pPr eaLnBrk="1" hangingPunct="1"/>
            <a:r>
              <a:rPr lang="en-US" altLang="zh-TW" dirty="0"/>
              <a:t>Three possible cases for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solutions of a system of linear equations: </a:t>
            </a:r>
            <a:endParaRPr lang="en-US" altLang="zh-TW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8313" y="1412875"/>
            <a:ext cx="798988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</a:rPr>
              <a:t>Every system of linear equations has either</a:t>
            </a:r>
            <a:endParaRPr lang="en-US" altLang="zh-TW" dirty="0">
              <a:latin typeface="Times New Roman" pitchFamily="18" charset="0"/>
              <a:ea typeface="標楷體" pitchFamily="65" charset="-120"/>
            </a:endParaRPr>
          </a:p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(1) exactly one solution</a:t>
            </a:r>
          </a:p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(2) infinitely many solutions</a:t>
            </a:r>
          </a:p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(3) no solution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5288" y="3933825"/>
            <a:ext cx="79248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Consistent (</a:t>
            </a:r>
            <a:r>
              <a:rPr lang="zh-TW" altLang="en-US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一致性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有解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)):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A system of linear equations has at least one solution (for cases (1) and (2))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95288" y="5457825"/>
            <a:ext cx="7924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Inconsistent (</a:t>
            </a:r>
            <a:r>
              <a:rPr lang="zh-TW" altLang="en-US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非一致性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無解、矛盾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)):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>
                <a:latin typeface="Times New Roman" pitchFamily="18" charset="0"/>
              </a:rPr>
              <a:t>A system of linear equations has no solution (for case (3))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A75826BC-7839-4421-B5FD-939BC6E42C40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764704"/>
            <a:ext cx="7924800" cy="5218112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zh-TW" dirty="0"/>
              <a:t>Ex 4: Solution of a system of linear equations in 2 variables</a:t>
            </a:r>
          </a:p>
          <a:p>
            <a:pPr lvl="1" indent="0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altLang="zh-TW" dirty="0"/>
              <a:t>(1)</a:t>
            </a:r>
          </a:p>
          <a:p>
            <a:pPr lvl="1" indent="0" eaLnBrk="1" hangingPunct="1">
              <a:lnSpc>
                <a:spcPct val="160000"/>
              </a:lnSpc>
              <a:buFont typeface="Wingdings" pitchFamily="2" charset="2"/>
              <a:buNone/>
            </a:pPr>
            <a:endParaRPr lang="en-US" altLang="zh-TW" dirty="0"/>
          </a:p>
          <a:p>
            <a:pPr lvl="1" indent="0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altLang="zh-TW" dirty="0"/>
              <a:t>(2)</a:t>
            </a:r>
          </a:p>
          <a:p>
            <a:pPr lvl="1" indent="0" eaLnBrk="1" hangingPunct="1">
              <a:lnSpc>
                <a:spcPct val="160000"/>
              </a:lnSpc>
              <a:buFont typeface="Wingdings" pitchFamily="2" charset="2"/>
              <a:buNone/>
            </a:pPr>
            <a:endParaRPr lang="en-US" altLang="zh-TW" dirty="0"/>
          </a:p>
          <a:p>
            <a:pPr lvl="1" indent="0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altLang="zh-TW" dirty="0"/>
              <a:t>(3)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3762"/>
              </p:ext>
            </p:extLst>
          </p:nvPr>
        </p:nvGraphicFramePr>
        <p:xfrm>
          <a:off x="1409700" y="1621954"/>
          <a:ext cx="2247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7" name="Equation" r:id="rId3" imgW="2247900" imgH="711200" progId="Equation.3">
                  <p:embed/>
                </p:oleObj>
              </mc:Choice>
              <mc:Fallback>
                <p:oleObj name="Equation" r:id="rId3" imgW="22479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621954"/>
                        <a:ext cx="22479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204974"/>
              </p:ext>
            </p:extLst>
          </p:nvPr>
        </p:nvGraphicFramePr>
        <p:xfrm>
          <a:off x="1428750" y="2915766"/>
          <a:ext cx="238125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8" name="Equation" r:id="rId5" imgW="2387600" imgH="711200" progId="Equation.3">
                  <p:embed/>
                </p:oleObj>
              </mc:Choice>
              <mc:Fallback>
                <p:oleObj name="Equation" r:id="rId5" imgW="23876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915766"/>
                        <a:ext cx="238125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751394"/>
              </p:ext>
            </p:extLst>
          </p:nvPr>
        </p:nvGraphicFramePr>
        <p:xfrm>
          <a:off x="1409700" y="4254029"/>
          <a:ext cx="20637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9" name="Equation" r:id="rId7" imgW="2057400" imgH="711200" progId="Equation.3">
                  <p:embed/>
                </p:oleObj>
              </mc:Choice>
              <mc:Fallback>
                <p:oleObj name="Equation" r:id="rId7" imgW="2057400" imgH="71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4254029"/>
                        <a:ext cx="206375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296681"/>
              </p:ext>
            </p:extLst>
          </p:nvPr>
        </p:nvGraphicFramePr>
        <p:xfrm>
          <a:off x="5974977" y="1966441"/>
          <a:ext cx="25368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0" name="Equation" r:id="rId9" imgW="1257199" imgH="190620" progId="Equation.DSMT4">
                  <p:embed/>
                </p:oleObj>
              </mc:Choice>
              <mc:Fallback>
                <p:oleObj name="Equation" r:id="rId9" imgW="1257199" imgH="1906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977" y="1966441"/>
                        <a:ext cx="25368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083329"/>
              </p:ext>
            </p:extLst>
          </p:nvPr>
        </p:nvGraphicFramePr>
        <p:xfrm>
          <a:off x="6009704" y="3328516"/>
          <a:ext cx="30988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1" name="Equation" r:id="rId11" imgW="1536480" imgH="203040" progId="Equation.DSMT4">
                  <p:embed/>
                </p:oleObj>
              </mc:Choice>
              <mc:Fallback>
                <p:oleObj name="Equation" r:id="rId11" imgW="1536480" imgH="203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9704" y="3328516"/>
                        <a:ext cx="30988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234796"/>
              </p:ext>
            </p:extLst>
          </p:nvPr>
        </p:nvGraphicFramePr>
        <p:xfrm>
          <a:off x="6311900" y="4693766"/>
          <a:ext cx="14716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2" name="Equation" r:id="rId13" imgW="723956" imgH="171450" progId="Equation.DSMT4">
                  <p:embed/>
                </p:oleObj>
              </mc:Choice>
              <mc:Fallback>
                <p:oleObj name="Equation" r:id="rId13" imgW="723956" imgH="17145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4693766"/>
                        <a:ext cx="14716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0" name="Picture 10" descr="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93366"/>
            <a:ext cx="1249363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5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249686"/>
              </p:ext>
            </p:extLst>
          </p:nvPr>
        </p:nvGraphicFramePr>
        <p:xfrm>
          <a:off x="1739900" y="2336329"/>
          <a:ext cx="26955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3" name="Equation" r:id="rId16" imgW="1346040" imgH="203040" progId="Equation.DSMT4">
                  <p:embed/>
                </p:oleObj>
              </mc:Choice>
              <mc:Fallback>
                <p:oleObj name="Equation" r:id="rId16" imgW="134604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2336329"/>
                        <a:ext cx="26955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2" name="Picture 11" descr="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64966"/>
            <a:ext cx="12128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5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405044"/>
              </p:ext>
            </p:extLst>
          </p:nvPr>
        </p:nvGraphicFramePr>
        <p:xfrm>
          <a:off x="1739900" y="3622204"/>
          <a:ext cx="25384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4" name="Equation" r:id="rId19" imgW="1269720" imgH="177480" progId="Equation.DSMT4">
                  <p:embed/>
                </p:oleObj>
              </mc:Choice>
              <mc:Fallback>
                <p:oleObj name="Equation" r:id="rId19" imgW="126972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3622204"/>
                        <a:ext cx="25384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4" name="Picture 12" descr="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36566"/>
            <a:ext cx="1230313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5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252551"/>
              </p:ext>
            </p:extLst>
          </p:nvPr>
        </p:nvGraphicFramePr>
        <p:xfrm>
          <a:off x="1752600" y="4998566"/>
          <a:ext cx="21574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5" name="Equation" r:id="rId22" imgW="1079032" imgH="203112" progId="Equation.3">
                  <p:embed/>
                </p:oleObj>
              </mc:Choice>
              <mc:Fallback>
                <p:oleObj name="Equation" r:id="rId22" imgW="1079032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998566"/>
                        <a:ext cx="215741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87C50177-739E-44B5-897C-98C974C2CB2A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85813"/>
            <a:ext cx="7924800" cy="919162"/>
          </a:xfrm>
        </p:spPr>
        <p:txBody>
          <a:bodyPr/>
          <a:lstStyle/>
          <a:p>
            <a:pPr marL="180975" indent="-180975" eaLnBrk="1" hangingPunct="1">
              <a:buSzPct val="50000"/>
            </a:pPr>
            <a:r>
              <a:rPr lang="en-US" altLang="zh-TW" dirty="0"/>
              <a:t>Ex 5: Using </a:t>
            </a:r>
            <a:r>
              <a:rPr lang="en-US" altLang="zh-TW" b="1" dirty="0"/>
              <a:t>back substitution (</a:t>
            </a:r>
            <a:r>
              <a:rPr lang="zh-TW" altLang="en-US" b="1" dirty="0"/>
              <a:t>倒序替換法</a:t>
            </a:r>
            <a:r>
              <a:rPr lang="en-US" altLang="zh-TW" b="1" dirty="0"/>
              <a:t>)</a:t>
            </a:r>
            <a:r>
              <a:rPr lang="zh-TW" altLang="en-US" b="1" dirty="0"/>
              <a:t> </a:t>
            </a:r>
            <a:r>
              <a:rPr lang="en-US" altLang="zh-TW" dirty="0"/>
              <a:t>to solve a system in </a:t>
            </a:r>
            <a:r>
              <a:rPr lang="en-US" altLang="zh-TW" b="1" dirty="0"/>
              <a:t>row-echelon form (</a:t>
            </a:r>
            <a:r>
              <a:rPr lang="zh-TW" altLang="en-US" b="1" dirty="0"/>
              <a:t>列梯形形式</a:t>
            </a:r>
            <a:r>
              <a:rPr lang="en-US" altLang="zh-TW" b="1" dirty="0"/>
              <a:t>)</a:t>
            </a:r>
          </a:p>
          <a:p>
            <a:pPr marL="180975" indent="-180975" eaLnBrk="1" hangingPunct="1"/>
            <a:endParaRPr lang="en-US" altLang="zh-TW" dirty="0">
              <a:latin typeface="標楷體" pitchFamily="65" charset="-120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769862"/>
              </p:ext>
            </p:extLst>
          </p:nvPr>
        </p:nvGraphicFramePr>
        <p:xfrm>
          <a:off x="2531060" y="1628800"/>
          <a:ext cx="4705236" cy="820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2" name="Equation" r:id="rId3" imgW="2476440" imgH="431640" progId="Equation.DSMT4">
                  <p:embed/>
                </p:oleObj>
              </mc:Choice>
              <mc:Fallback>
                <p:oleObj name="Equation" r:id="rId3" imgW="247644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1060" y="1628800"/>
                        <a:ext cx="4705236" cy="820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9" name="Group 23"/>
          <p:cNvGrpSpPr>
            <a:grpSpLocks/>
          </p:cNvGrpSpPr>
          <p:nvPr/>
        </p:nvGrpSpPr>
        <p:grpSpPr bwMode="auto">
          <a:xfrm>
            <a:off x="457200" y="5195664"/>
            <a:ext cx="7924800" cy="609600"/>
            <a:chOff x="288" y="1680"/>
            <a:chExt cx="4992" cy="384"/>
          </a:xfrm>
        </p:grpSpPr>
        <p:sp>
          <p:nvSpPr>
            <p:cNvPr id="11274" name="Rectangle 14"/>
            <p:cNvSpPr>
              <a:spLocks noChangeArrowheads="1"/>
            </p:cNvSpPr>
            <p:nvPr/>
          </p:nvSpPr>
          <p:spPr bwMode="auto">
            <a:xfrm>
              <a:off x="288" y="1680"/>
              <a:ext cx="499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196850" indent="-196850"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None/>
              </a:pPr>
              <a:r>
                <a:rPr lang="en-US" altLang="zh-TW" dirty="0">
                  <a:solidFill>
                    <a:schemeClr val="hlink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en-US" altLang="zh-TW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Sol:  </a:t>
              </a:r>
              <a:r>
                <a:rPr lang="en-US" altLang="zh-TW" dirty="0">
                  <a:latin typeface="Times New Roman" pitchFamily="18" charset="0"/>
                  <a:ea typeface="標楷體" pitchFamily="65" charset="-120"/>
                </a:rPr>
                <a:t>By substituting              into Eq. (1), you obtain</a:t>
              </a:r>
            </a:p>
          </p:txBody>
        </p:sp>
        <p:graphicFrame>
          <p:nvGraphicFramePr>
            <p:cNvPr id="11275" name="Object 6"/>
            <p:cNvGraphicFramePr>
              <a:graphicFrameLocks noChangeAspect="1"/>
            </p:cNvGraphicFramePr>
            <p:nvPr/>
          </p:nvGraphicFramePr>
          <p:xfrm>
            <a:off x="2081" y="1737"/>
            <a:ext cx="532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73" name="Equation" r:id="rId5" imgW="850531" imgH="342751" progId="Equation.3">
                    <p:embed/>
                  </p:oleObj>
                </mc:Choice>
                <mc:Fallback>
                  <p:oleObj name="Equation" r:id="rId5" imgW="850531" imgH="342751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1" y="1737"/>
                          <a:ext cx="532" cy="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7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824843"/>
              </p:ext>
            </p:extLst>
          </p:nvPr>
        </p:nvGraphicFramePr>
        <p:xfrm>
          <a:off x="3071813" y="5830912"/>
          <a:ext cx="27717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" name="Equation" r:id="rId7" imgW="1371600" imgH="203200" progId="Equation.DSMT4">
                  <p:embed/>
                </p:oleObj>
              </mc:Choice>
              <mc:Fallback>
                <p:oleObj name="Equation" r:id="rId7" imgW="1371600" imgH="203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5830912"/>
                        <a:ext cx="27717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16"/>
          <p:cNvSpPr>
            <a:spLocks noChangeArrowheads="1"/>
          </p:cNvSpPr>
          <p:nvPr/>
        </p:nvSpPr>
        <p:spPr bwMode="auto">
          <a:xfrm>
            <a:off x="607640" y="6235079"/>
            <a:ext cx="7924800" cy="50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The system has exactly one solution:</a:t>
            </a:r>
          </a:p>
        </p:txBody>
      </p:sp>
      <p:graphicFrame>
        <p:nvGraphicFramePr>
          <p:cNvPr id="112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689996"/>
              </p:ext>
            </p:extLst>
          </p:nvPr>
        </p:nvGraphicFramePr>
        <p:xfrm>
          <a:off x="5816600" y="6390531"/>
          <a:ext cx="1566863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" name="Equation" r:id="rId9" imgW="1548728" imgH="342751" progId="Equation.3">
                  <p:embed/>
                </p:oleObj>
              </mc:Choice>
              <mc:Fallback>
                <p:oleObj name="Equation" r:id="rId9" imgW="1548728" imgH="34275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6390531"/>
                        <a:ext cx="1566863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25"/>
          <p:cNvSpPr txBox="1">
            <a:spLocks noChangeArrowheads="1"/>
          </p:cNvSpPr>
          <p:nvPr/>
        </p:nvSpPr>
        <p:spPr bwMode="auto">
          <a:xfrm>
            <a:off x="576264" y="2428875"/>
            <a:ext cx="8316216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69875" indent="-269875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※ The row-echelon form means that the system follows a stair-step pattern (The first variable </a:t>
            </a:r>
            <a:r>
              <a:rPr lang="en-US" altLang="zh-TW" sz="2000" i="1" dirty="0">
                <a:solidFill>
                  <a:schemeClr val="folHlink"/>
                </a:solidFill>
                <a:latin typeface="Times New Roman" pitchFamily="18" charset="0"/>
              </a:rPr>
              <a:t>x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 is the leading variable in Eq. (1), and the second variable </a:t>
            </a:r>
            <a:r>
              <a:rPr lang="en-US" altLang="zh-TW" sz="2000" i="1" dirty="0">
                <a:solidFill>
                  <a:schemeClr val="folHlink"/>
                </a:solidFill>
                <a:latin typeface="Times New Roman" pitchFamily="18" charset="0"/>
              </a:rPr>
              <a:t>y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 is the leading variable in Eq. (2)) and has leading coefficients of 1 for all equations (The formal definition of row-echelon form will be introduced on Slide 1.25)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※ The back substitution means to solve a system in a reverse order. That is, you solve Eq. (2) for </a:t>
            </a:r>
            <a:r>
              <a:rPr lang="en-US" altLang="zh-TW" sz="2000" i="1" dirty="0">
                <a:solidFill>
                  <a:schemeClr val="folHlink"/>
                </a:solidFill>
                <a:latin typeface="Times New Roman" pitchFamily="18" charset="0"/>
              </a:rPr>
              <a:t>y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 first, and then substitute the solution of </a:t>
            </a:r>
            <a:r>
              <a:rPr lang="en-US" altLang="zh-TW" sz="2000" i="1" dirty="0">
                <a:solidFill>
                  <a:schemeClr val="folHlink"/>
                </a:solidFill>
                <a:latin typeface="Times New Roman" pitchFamily="18" charset="0"/>
              </a:rPr>
              <a:t>y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 into Eq. (1). Next, you can solve </a:t>
            </a:r>
            <a:r>
              <a:rPr lang="en-US" altLang="zh-TW" sz="2000" i="1" dirty="0">
                <a:solidFill>
                  <a:schemeClr val="folHlink"/>
                </a:solidFill>
                <a:latin typeface="Times New Roman" pitchFamily="18" charset="0"/>
              </a:rPr>
              <a:t>x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 directly in Eq. (1) since </a:t>
            </a:r>
            <a:r>
              <a:rPr lang="en-US" altLang="zh-TW" sz="2000" i="1" dirty="0">
                <a:solidFill>
                  <a:schemeClr val="folHlink"/>
                </a:solidFill>
                <a:latin typeface="Times New Roman" pitchFamily="18" charset="0"/>
              </a:rPr>
              <a:t>x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 is the only unknown variable</a:t>
            </a:r>
            <a:endParaRPr lang="en-US" altLang="zh-TW" sz="2000" dirty="0">
              <a:solidFill>
                <a:schemeClr val="folHlink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5068</TotalTime>
  <Words>2291</Words>
  <Application>Microsoft Office PowerPoint</Application>
  <PresentationFormat>如螢幕大小 (4:3)</PresentationFormat>
  <Paragraphs>244</Paragraphs>
  <Slides>39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39</vt:i4>
      </vt:variant>
    </vt:vector>
  </HeadingPairs>
  <TitlesOfParts>
    <vt:vector size="49" baseType="lpstr">
      <vt:lpstr>新細明體</vt:lpstr>
      <vt:lpstr>標楷體</vt:lpstr>
      <vt:lpstr>Cambria Math</vt:lpstr>
      <vt:lpstr>Symbol</vt:lpstr>
      <vt:lpstr>Tahoma</vt:lpstr>
      <vt:lpstr>Times New Roman</vt:lpstr>
      <vt:lpstr>Wingdings</vt:lpstr>
      <vt:lpstr>Blends</vt:lpstr>
      <vt:lpstr>Equation</vt:lpstr>
      <vt:lpstr>方程式</vt:lpstr>
      <vt:lpstr>Chapter 1 Systems of Linear Equations</vt:lpstr>
      <vt:lpstr>1.1 Introduction to Systems of Linear Equations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Keywords in Section 1.1:</vt:lpstr>
      <vt:lpstr>1.2 Gaussian Elimination and Gauss-Jordan Elimination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Keywords in Section 1.2:</vt:lpstr>
      <vt:lpstr>PowerPoint 簡報</vt:lpstr>
      <vt:lpstr>1.3 Applications of Systems of Linear Equations</vt:lpstr>
    </vt:vector>
  </TitlesOfParts>
  <Company>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Systems of Linear Equations</dc:title>
  <dc:creator>Jr-Yan Wang</dc:creator>
  <cp:lastModifiedBy>Jr-Yan Wang</cp:lastModifiedBy>
  <cp:revision>541</cp:revision>
  <dcterms:created xsi:type="dcterms:W3CDTF">2003-05-06T04:27:07Z</dcterms:created>
  <dcterms:modified xsi:type="dcterms:W3CDTF">2020-09-20T02:35:08Z</dcterms:modified>
</cp:coreProperties>
</file>