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8" r:id="rId2"/>
    <p:sldId id="285" r:id="rId3"/>
    <p:sldId id="307" r:id="rId4"/>
    <p:sldId id="325" r:id="rId5"/>
    <p:sldId id="305" r:id="rId6"/>
    <p:sldId id="326" r:id="rId7"/>
    <p:sldId id="327" r:id="rId8"/>
    <p:sldId id="274" r:id="rId9"/>
    <p:sldId id="328" r:id="rId10"/>
    <p:sldId id="318" r:id="rId11"/>
    <p:sldId id="329" r:id="rId12"/>
    <p:sldId id="309" r:id="rId13"/>
    <p:sldId id="330" r:id="rId14"/>
    <p:sldId id="334" r:id="rId15"/>
    <p:sldId id="335" r:id="rId16"/>
  </p:sldIdLst>
  <p:sldSz cx="9144000" cy="6858000" type="screen4x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0C0C0"/>
    <a:srgbClr val="C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684" autoAdjust="0"/>
  </p:normalViewPr>
  <p:slideViewPr>
    <p:cSldViewPr>
      <p:cViewPr varScale="1">
        <p:scale>
          <a:sx n="87" d="100"/>
          <a:sy n="87" d="100"/>
        </p:scale>
        <p:origin x="54" y="3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428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06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06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F7918370-A5B0-4484-B87F-B95F969D9C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2074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3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685" y="4862265"/>
            <a:ext cx="5205932" cy="46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3"/>
            <a:ext cx="307713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3" y="9722883"/>
            <a:ext cx="307713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02DD367A-40D5-4F58-B36A-A2056AAA0F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888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2860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2209800"/>
            <a:ext cx="7391400" cy="8382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zh-TW" altLang="en-US"/>
              <a:t>按一下以編輯母片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06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50211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7147066F-7E27-45EC-9ED8-C91268BFA3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32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477000" y="76200"/>
            <a:ext cx="1981200" cy="605631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76200"/>
            <a:ext cx="5791200" cy="605631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AFA45066-257C-4E7D-B5DC-E95E6C7159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47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3C1C05AA-8BD0-434A-A648-D2A102ECA8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09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793B4104-D640-417D-BDCA-5562C263C3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426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388620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0" y="914400"/>
            <a:ext cx="388620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5C06C430-A705-44D5-9982-A949AB4062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711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D17D9D9F-2A70-45D0-9BE5-2BAD11ABF5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738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11C3D771-A2F7-48AD-9660-3973324D3D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303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E05C088A-C0F4-460C-94D1-6B310E1F94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123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15301C5F-0154-444D-B4E9-D3505A9341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258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3C8DDC58-F8A4-4C95-B838-5B01C53FB7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188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gray">
          <a:xfrm>
            <a:off x="457200" y="7620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"/>
            <a:ext cx="79248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79248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500813"/>
            <a:ext cx="5715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1.</a:t>
            </a:r>
            <a:fld id="{B72A23EB-3D88-45DE-A349-36AA5B17D3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9pPr>
    </p:titleStyle>
    <p:bodyStyle>
      <a:lvl1pPr marL="196850" indent="-1968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n"/>
        <a:defRPr kumimoji="1" sz="2400">
          <a:solidFill>
            <a:schemeClr val="hlink"/>
          </a:solidFill>
          <a:latin typeface="+mn-lt"/>
          <a:ea typeface="+mn-ea"/>
          <a:cs typeface="+mn-cs"/>
        </a:defRPr>
      </a:lvl1pPr>
      <a:lvl2pPr marL="571500" indent="-1143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77925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Tahoma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3.png"/><Relationship Id="rId7" Type="http://schemas.openxmlformats.org/officeDocument/2006/relationships/image" Target="../media/image2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073225"/>
            <a:ext cx="7262812" cy="15636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TW" sz="4400" dirty="0"/>
              <a:t>Introduction of Monte Carlo Simulation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3429000"/>
            <a:ext cx="6758136" cy="2808312"/>
          </a:xfrm>
        </p:spPr>
        <p:txBody>
          <a:bodyPr/>
          <a:lstStyle/>
          <a:p>
            <a:pPr algn="l" eaLnBrk="1" hangingPunct="1"/>
            <a:r>
              <a:rPr lang="en-US" altLang="zh-TW" sz="2400" dirty="0"/>
              <a:t>1. </a:t>
            </a:r>
            <a:r>
              <a:rPr lang="zh-TW" altLang="en-US" sz="2400" dirty="0"/>
              <a:t>單變數模擬</a:t>
            </a:r>
            <a:endParaRPr lang="en-US" altLang="zh-TW" sz="2400" dirty="0"/>
          </a:p>
          <a:p>
            <a:pPr algn="l" eaLnBrk="1" hangingPunct="1"/>
            <a:r>
              <a:rPr lang="en-US" altLang="zh-TW" sz="2400" dirty="0"/>
              <a:t>2.</a:t>
            </a:r>
            <a:r>
              <a:rPr lang="zh-TW" altLang="en-US" sz="2400" dirty="0"/>
              <a:t> 多變數模擬</a:t>
            </a:r>
            <a:endParaRPr lang="en-US" altLang="zh-TW" sz="2400" dirty="0"/>
          </a:p>
          <a:p>
            <a:pPr algn="l" eaLnBrk="1" hangingPunct="1"/>
            <a:r>
              <a:rPr lang="en-US" altLang="zh-TW" sz="2400" dirty="0"/>
              <a:t>3. Contract pricing with the Monte Carlo simulation</a:t>
            </a:r>
          </a:p>
          <a:p>
            <a:pPr algn="l" eaLnBrk="1" hangingPunct="1"/>
            <a:r>
              <a:rPr lang="en-US" altLang="zh-TW" sz="2400" dirty="0"/>
              <a:t>4.</a:t>
            </a:r>
            <a:r>
              <a:rPr lang="zh-TW" altLang="en-US" sz="2400" dirty="0"/>
              <a:t> 信賴區間</a:t>
            </a:r>
            <a:endParaRPr lang="en-US" altLang="zh-TW" sz="2400" dirty="0"/>
          </a:p>
          <a:p>
            <a:pPr algn="l" eaLnBrk="1" hangingPunct="1"/>
            <a:r>
              <a:rPr lang="en-US" altLang="zh-TW" sz="2400" dirty="0"/>
              <a:t>5.</a:t>
            </a:r>
            <a:r>
              <a:rPr lang="zh-TW" altLang="en-US" sz="2400" dirty="0"/>
              <a:t> 變異數削減技巧</a:t>
            </a:r>
            <a:endParaRPr lang="en-US" altLang="zh-TW" sz="2400" dirty="0"/>
          </a:p>
          <a:p>
            <a:pPr algn="l" eaLnBrk="1" hangingPunct="1"/>
            <a:r>
              <a:rPr lang="en-US" altLang="zh-TW" sz="2400" dirty="0"/>
              <a:t>6. </a:t>
            </a:r>
            <a:r>
              <a:rPr lang="zh-TW" altLang="en-US" sz="2400" dirty="0"/>
              <a:t>應用範例</a:t>
            </a:r>
            <a:endParaRPr lang="en-US" altLang="zh-TW" sz="2400" dirty="0"/>
          </a:p>
          <a:p>
            <a:pPr algn="l" eaLnBrk="1" hangingPunct="1"/>
            <a:r>
              <a:rPr lang="en-US" altLang="zh-TW" sz="2400" dirty="0"/>
              <a:t>7. Programming Homework 5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8604250" y="64008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fld id="{AD3662E7-3911-4AC8-8AC1-052E943562FE}" type="slidenum">
              <a:rPr kumimoji="0" lang="en-US" altLang="zh-TW" sz="1400" smtClean="0">
                <a:latin typeface="Times New Roman" pitchFamily="18" charset="0"/>
              </a:rPr>
              <a:pPr algn="ctr"/>
              <a:t>1</a:t>
            </a:fld>
            <a:endParaRPr kumimoji="0" lang="en-US" altLang="zh-TW" sz="1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10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4"/>
            <a:ext cx="8425184" cy="930424"/>
          </a:xfrm>
        </p:spPr>
        <p:txBody>
          <a:bodyPr/>
          <a:lstStyle/>
          <a:p>
            <a:pPr eaLnBrk="1" hangingPunct="1"/>
            <a:r>
              <a:rPr lang="en-US" altLang="zh-TW" dirty="0"/>
              <a:t>Standard errors for the MCS, which in essence a method for estimating the mean</a:t>
            </a:r>
            <a:endParaRPr lang="en-US" altLang="zh-TW" sz="1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683569" y="1556792"/>
                <a:ext cx="7776864" cy="21473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Method 1: The standard error of the mean is usually estimated by the sample standard deviation divided by the square root of the sample size, 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,1</m:t>
                        </m:r>
                      </m:sub>
                    </m:sSub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f>
                      <m:f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𝜎</m:t>
                            </m:r>
                          </m:e>
                        </m:acc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sz="200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𝑁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</a:p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Method 2: Generate the sampling distribution of the results of MCS by repeating the MCS for many times, e.g., 20-30 times, and next calculate the standard deviation of the sampling distribution to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,2</m:t>
                        </m:r>
                      </m:sub>
                    </m:sSub>
                  </m:oMath>
                </a14:m>
                <a:endPara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9" y="1556792"/>
                <a:ext cx="7776864" cy="2147319"/>
              </a:xfrm>
              <a:prstGeom prst="rect">
                <a:avLst/>
              </a:prstGeom>
              <a:blipFill>
                <a:blip r:embed="rId2"/>
                <a:stretch>
                  <a:fillRect t="-1416" r="-1411" b="-31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3986808"/>
            <a:ext cx="8425184" cy="5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en-US" altLang="zh-TW" kern="0" dirty="0"/>
              <a:t>Confidence interval (CI) for the MCS</a:t>
            </a:r>
            <a:endParaRPr lang="en-US" altLang="zh-TW" sz="1800" kern="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683568" y="4417467"/>
                <a:ext cx="8064895" cy="1415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Method 1: </a:t>
                </a:r>
                <a14:m>
                  <m:oMath xmlns:m="http://schemas.openxmlformats.org/officeDocument/2006/math"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𝑁</m:t>
                    </m:r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=10000</m:t>
                    </m:r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MCS for calculating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,1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and CI = [mean of </a:t>
                </a:r>
                <a14:m>
                  <m:oMath xmlns:m="http://schemas.openxmlformats.org/officeDocument/2006/math"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𝑁</m:t>
                    </m:r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=10000</m:t>
                    </m:r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MCS – 2</a:t>
                </a:r>
                <a14:m>
                  <m:oMath xmlns:m="http://schemas.openxmlformats.org/officeDocument/2006/math"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×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,1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mean of </a:t>
                </a:r>
                <a14:m>
                  <m:oMath xmlns:m="http://schemas.openxmlformats.org/officeDocument/2006/math"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𝑁</m:t>
                    </m:r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=10000</m:t>
                    </m:r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MCS + 2</a:t>
                </a:r>
                <a14:m>
                  <m:oMath xmlns:m="http://schemas.openxmlformats.org/officeDocument/2006/math"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×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,1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]  </a:t>
                </a:r>
              </a:p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Method 2: Repeat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𝑁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=10000</m:t>
                    </m:r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MCS for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</m:t>
                    </m:r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times for calculating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,2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and CI = [mean of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</m:t>
                    </m:r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repetitions – 2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,2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mean of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</m:t>
                    </m:r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repetitions + 2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,2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] </a:t>
                </a:r>
                <a:endParaRPr lang="en-US" altLang="zh-TW" sz="20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417467"/>
                <a:ext cx="8064895" cy="1415516"/>
              </a:xfrm>
              <a:prstGeom prst="rect">
                <a:avLst/>
              </a:prstGeom>
              <a:blipFill>
                <a:blip r:embed="rId3"/>
                <a:stretch>
                  <a:fillRect t="-2586" b="-603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11"/>
              <p:cNvSpPr>
                <a:spLocks noChangeArrowheads="1"/>
              </p:cNvSpPr>
              <p:nvPr/>
            </p:nvSpPr>
            <p:spPr bwMode="auto">
              <a:xfrm>
                <a:off x="609601" y="5903006"/>
                <a:ext cx="7924800" cy="927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24000" indent="-360000">
                  <a:spcBef>
                    <a:spcPct val="200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1800" dirty="0">
                    <a:solidFill>
                      <a:srgbClr val="0000FF"/>
                    </a:solidFill>
                    <a:latin typeface="PMingLiU" panose="02020500000000000000" pitchFamily="18" charset="-120"/>
                    <a:ea typeface="PMingLiU" panose="02020500000000000000" pitchFamily="18" charset="-120"/>
                  </a:rPr>
                  <a:t>※</a:t>
                </a:r>
                <a:r>
                  <a:rPr lang="zh-TW" altLang="en-US" sz="1800" dirty="0">
                    <a:solidFill>
                      <a:srgbClr val="0000FF"/>
                    </a:solidFill>
                    <a:latin typeface="PMingLiU" panose="02020500000000000000" pitchFamily="18" charset="-120"/>
                    <a:ea typeface="PMingLiU" panose="02020500000000000000" pitchFamily="18" charset="-120"/>
                  </a:rPr>
                  <a:t> </a:t>
                </a:r>
                <a:r>
                  <a:rPr lang="en-US" altLang="zh-TW" sz="1800" dirty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According to the central limit theorem, the sampling distribution of the mean is asymptotically normal,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sSubPr>
                      <m:e>
                        <m:r>
                          <a:rPr lang="en-US" altLang="zh-TW" sz="1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𝑍</m:t>
                        </m:r>
                      </m:e>
                      <m:sub>
                        <m:r>
                          <a:rPr lang="en-US" altLang="zh-TW" sz="1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2.5%</m:t>
                        </m:r>
                      </m:sub>
                    </m:sSub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itchFamily="65" charset="-120"/>
                      </a:rPr>
                      <m:t>=−1.96</m:t>
                    </m:r>
                  </m:oMath>
                </a14:m>
                <a:r>
                  <a:rPr lang="zh-TW" altLang="en-US" sz="1800" dirty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en-US" altLang="zh-TW" sz="1800" dirty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sSubPr>
                      <m:e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𝑍</m:t>
                        </m:r>
                      </m:e>
                      <m:sub>
                        <m:r>
                          <a:rPr lang="en-US" altLang="zh-TW" sz="1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97</m:t>
                        </m:r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.5%</m:t>
                        </m:r>
                      </m:sub>
                    </m:sSub>
                    <m:r>
                      <a:rPr lang="en-US" altLang="zh-TW" sz="1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itchFamily="65" charset="-120"/>
                      </a:rPr>
                      <m:t>=</m:t>
                    </m:r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itchFamily="65" charset="-120"/>
                      </a:rPr>
                      <m:t>+</m:t>
                    </m:r>
                    <m:r>
                      <a:rPr lang="en-US" altLang="zh-TW" sz="1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itchFamily="65" charset="-120"/>
                      </a:rPr>
                      <m:t>1.96</m:t>
                    </m:r>
                  </m:oMath>
                </a14:m>
                <a:r>
                  <a:rPr lang="en-US" altLang="zh-TW" sz="1800" dirty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. So, the use of </a:t>
                </a:r>
                <a14:m>
                  <m:oMath xmlns:m="http://schemas.openxmlformats.org/officeDocument/2006/math">
                    <m:r>
                      <a:rPr lang="en-US" altLang="zh-TW" sz="18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sz="18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zh-TW" altLang="en-US" sz="1800" dirty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en-US" altLang="zh-TW" sz="1800" dirty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is approximately correct and common in practice</a:t>
                </a:r>
                <a:endParaRPr lang="zh-TW" altLang="en-US" sz="1800" dirty="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8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1" y="5903006"/>
                <a:ext cx="7924800" cy="927484"/>
              </a:xfrm>
              <a:prstGeom prst="rect">
                <a:avLst/>
              </a:prstGeom>
              <a:blipFill>
                <a:blip r:embed="rId4"/>
                <a:stretch>
                  <a:fillRect l="-615" t="-3289" b="-92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09601" y="3675492"/>
            <a:ext cx="7924800" cy="37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4000" indent="-360000"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zh-TW" sz="18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Please refer to “Standard Error.xlsx”</a:t>
            </a:r>
            <a:endParaRPr lang="zh-TW" altLang="en-US" sz="1800" dirty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4640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11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4"/>
            <a:ext cx="8425184" cy="504056"/>
          </a:xfrm>
        </p:spPr>
        <p:txBody>
          <a:bodyPr/>
          <a:lstStyle/>
          <a:p>
            <a:pPr eaLnBrk="1" hangingPunct="1"/>
            <a:r>
              <a:rPr lang="en-US" altLang="zh-TW" dirty="0"/>
              <a:t>Method 1 vs. Method 2 for standard errors and CIs</a:t>
            </a:r>
            <a:endParaRPr lang="en-US" altLang="zh-TW" sz="1800" dirty="0">
              <a:solidFill>
                <a:srgbClr val="0000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568" y="1300336"/>
            <a:ext cx="7776864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1" indent="-266700">
              <a:spcBef>
                <a:spcPts val="300"/>
              </a:spcBef>
              <a:buClr>
                <a:srgbClr val="000000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Method 2, which follows the definition to derive the standard error, is more intuitive</a:t>
            </a:r>
          </a:p>
          <a:p>
            <a:pPr marL="266700" lvl="1" indent="-266700">
              <a:spcBef>
                <a:spcPts val="300"/>
              </a:spcBef>
              <a:buClr>
                <a:srgbClr val="000000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Method 1 does not work sometimes after conducting variance reduction techniques. The possible reason may be that the random samples are no more independent after using a variance reduction technique, such as the antithetic variate approach</a:t>
            </a:r>
            <a:endParaRPr lang="en-US" altLang="zh-TW" sz="2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51915" y="3490288"/>
            <a:ext cx="79248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4000" indent="-360000"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zh-TW" sz="18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Please refer to “Effect of Antithetic.xlsx” after learning the antithetic variance reduction technique introduced in the next section</a:t>
            </a:r>
            <a:endParaRPr lang="zh-TW" altLang="en-US" sz="1800" dirty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920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5. </a:t>
            </a:r>
            <a:r>
              <a:rPr lang="zh-TW" altLang="en-US" sz="2800" dirty="0"/>
              <a:t>變異數削減技巧 </a:t>
            </a:r>
            <a:r>
              <a:rPr lang="en-US" altLang="zh-TW" sz="2800" dirty="0"/>
              <a:t>(Variance-Reduction</a:t>
            </a:r>
            <a:r>
              <a:rPr lang="zh-TW" altLang="en-US" sz="2800" dirty="0"/>
              <a:t> </a:t>
            </a:r>
            <a:r>
              <a:rPr lang="en-US" altLang="zh-TW" sz="2800" dirty="0"/>
              <a:t>Techniques)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95288" y="914400"/>
                <a:ext cx="8177212" cy="2370584"/>
              </a:xfrm>
            </p:spPr>
            <p:txBody>
              <a:bodyPr/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altLang="zh-TW" dirty="0"/>
                  <a:t>To improve the accuracy (or said to decrease the standard errors) of the MCS, one should consider a larger value of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zh-TW" dirty="0"/>
                  <a:t> and thus the MCS become more time consuming</a:t>
                </a:r>
              </a:p>
              <a:p>
                <a:pPr eaLnBrk="1" hangingPunct="1">
                  <a:lnSpc>
                    <a:spcPct val="120000"/>
                  </a:lnSpc>
                </a:pPr>
                <a:r>
                  <a:rPr lang="en-US" altLang="zh-TW" dirty="0"/>
                  <a:t>Variance-reduction techniques are approaches which can narrow the CIs of the MCS without increasing the number of simulation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altLang="zh-TW" dirty="0"/>
              </a:p>
            </p:txBody>
          </p:sp>
        </mc:Choice>
        <mc:Fallback xmlns="">
          <p:sp>
            <p:nvSpPr>
              <p:cNvPr id="2150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5288" y="914400"/>
                <a:ext cx="8177212" cy="2370584"/>
              </a:xfrm>
              <a:blipFill>
                <a:blip r:embed="rId2"/>
                <a:stretch>
                  <a:fillRect t="-514" r="-1939" b="-2236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572500" y="6500813"/>
            <a:ext cx="571500" cy="357187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12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3568" y="3861048"/>
            <a:ext cx="7892380" cy="1146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marL="266700" indent="-266700" eaLnBrk="1" hangingPunct="1">
              <a:buFont typeface="Wingdings" panose="05000000000000000000" pitchFamily="2" charset="2"/>
              <a:buChar char="u"/>
            </a:pPr>
            <a:r>
              <a:rPr lang="en-US" altLang="zh-TW" kern="0" dirty="0">
                <a:solidFill>
                  <a:schemeClr val="tx1"/>
                </a:solidFill>
              </a:rPr>
              <a:t>Antithetic variate approach (</a:t>
            </a:r>
            <a:r>
              <a:rPr lang="zh-TW" altLang="en-US" kern="0" dirty="0">
                <a:solidFill>
                  <a:schemeClr val="tx1"/>
                </a:solidFill>
              </a:rPr>
              <a:t>反向變異法</a:t>
            </a:r>
            <a:r>
              <a:rPr lang="en-US" altLang="zh-TW" kern="0" dirty="0">
                <a:solidFill>
                  <a:schemeClr val="tx1"/>
                </a:solidFill>
              </a:rPr>
              <a:t>):</a:t>
            </a:r>
            <a:r>
              <a:rPr lang="zh-TW" altLang="en-US" kern="0" dirty="0">
                <a:solidFill>
                  <a:schemeClr val="tx1"/>
                </a:solidFill>
              </a:rPr>
              <a:t> </a:t>
            </a:r>
            <a:r>
              <a:rPr lang="en-US" altLang="zh-TW" kern="0" dirty="0">
                <a:solidFill>
                  <a:schemeClr val="tx1"/>
                </a:solidFill>
              </a:rPr>
              <a:t>satisfying the zero mean and the symmetric character of the standard normal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1839144" y="5085184"/>
                <a:ext cx="4304383" cy="638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dirty="0">
                    <a:latin typeface="+mn-lt"/>
                  </a:rPr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f>
                          <m:f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𝑁</m:t>
                            </m:r>
                          </m:num>
                          <m:den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altLang="zh-TW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𝑁</m:t>
                            </m:r>
                          </m:num>
                          <m:den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den>
                        </m:f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altLang="zh-TW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𝑁</m:t>
                            </m:r>
                          </m:num>
                          <m:den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den>
                        </m:f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+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dirty="0">
                    <a:latin typeface="+mn-lt"/>
                  </a:rPr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sub>
                    </m:sSub>
                  </m:oMath>
                </a14:m>
                <a:endParaRPr lang="zh-TW" alt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144" y="5085184"/>
                <a:ext cx="4304383" cy="638060"/>
              </a:xfrm>
              <a:prstGeom prst="rect">
                <a:avLst/>
              </a:prstGeom>
              <a:blipFill>
                <a:blip r:embed="rId3"/>
                <a:stretch>
                  <a:fillRect t="-7619" r="-339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3783360" y="5651956"/>
                <a:ext cx="2917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||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60" y="5651956"/>
                <a:ext cx="291747" cy="369332"/>
              </a:xfrm>
              <a:prstGeom prst="rect">
                <a:avLst/>
              </a:prstGeom>
              <a:blipFill>
                <a:blip r:embed="rId4"/>
                <a:stretch>
                  <a:fillRect l="-34043" r="-34043" b="-377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4647456" y="5651956"/>
                <a:ext cx="2917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||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456" y="5651956"/>
                <a:ext cx="291747" cy="369332"/>
              </a:xfrm>
              <a:prstGeom prst="rect">
                <a:avLst/>
              </a:prstGeom>
              <a:blipFill>
                <a:blip r:embed="rId5"/>
                <a:stretch>
                  <a:fillRect l="-31250" r="-33333" b="-377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5655568" y="5651956"/>
                <a:ext cx="2917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||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5568" y="5651956"/>
                <a:ext cx="291747" cy="369332"/>
              </a:xfrm>
              <a:prstGeom prst="rect">
                <a:avLst/>
              </a:prstGeom>
              <a:blipFill>
                <a:blip r:embed="rId6"/>
                <a:stretch>
                  <a:fillRect l="-33333" r="-31250" b="-377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3495328" y="6021289"/>
                <a:ext cx="787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−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acc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𝑧</m:t>
                              </m:r>
                            </m:e>
                          </m:acc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328" y="6021289"/>
                <a:ext cx="787139" cy="461665"/>
              </a:xfrm>
              <a:prstGeom prst="rect">
                <a:avLst/>
              </a:prstGeom>
              <a:blipFill>
                <a:blip r:embed="rId7"/>
                <a:stretch>
                  <a:fillRect r="-23846" b="-4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4359424" y="6021288"/>
                <a:ext cx="7942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−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acc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𝑧</m:t>
                              </m:r>
                            </m:e>
                          </m:acc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424" y="6021288"/>
                <a:ext cx="794256" cy="461665"/>
              </a:xfrm>
              <a:prstGeom prst="rect">
                <a:avLst/>
              </a:prstGeom>
              <a:blipFill>
                <a:blip r:embed="rId8"/>
                <a:stretch>
                  <a:fillRect r="-23846" b="-4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5384541" y="6026969"/>
                <a:ext cx="847091" cy="657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−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acc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𝑧</m:t>
                              </m:r>
                            </m:e>
                          </m:acc>
                        </m:e>
                        <m:sub>
                          <m:f>
                            <m:f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fPr>
                            <m:num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541" y="6026969"/>
                <a:ext cx="847091" cy="657231"/>
              </a:xfrm>
              <a:prstGeom prst="rect">
                <a:avLst/>
              </a:prstGeom>
              <a:blipFill>
                <a:blip r:embed="rId9"/>
                <a:stretch>
                  <a:fillRect r="-15827" b="-37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8879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572500" y="6500813"/>
            <a:ext cx="571500" cy="357187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13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05284" y="764704"/>
            <a:ext cx="7895456" cy="77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marL="266700" indent="-266700" eaLnBrk="1" hangingPunct="1">
              <a:buFont typeface="Wingdings" panose="05000000000000000000" pitchFamily="2" charset="2"/>
              <a:buChar char="u"/>
            </a:pPr>
            <a:r>
              <a:rPr lang="en-US" altLang="zh-TW" kern="0" dirty="0">
                <a:solidFill>
                  <a:schemeClr val="tx1"/>
                </a:solidFill>
              </a:rPr>
              <a:t>Moment matching: matching the first two moments of the standard normal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971600" y="1611712"/>
                <a:ext cx="7344816" cy="2307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buSzPct val="50000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</a:t>
                </a:r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tep 1: Draw random samples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sub>
                    </m:sSub>
                  </m:oMath>
                </a14:m>
                <a:endPara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pPr>
                  <a:spcBef>
                    <a:spcPts val="600"/>
                  </a:spcBef>
                  <a:buSzPct val="50000"/>
                </a:pPr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Step 2: Suppose the mean and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standard deviation </a:t>
                </a:r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are </a:t>
                </a:r>
                <a14:m>
                  <m:oMath xmlns:m="http://schemas.openxmlformats.org/officeDocument/2006/math">
                    <m:r>
                      <a:rPr lang="en-US" altLang="zh-TW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𝑚</m:t>
                    </m:r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zh-TW" sz="2000" b="0" i="1" dirty="0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𝑠</m:t>
                    </m:r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respectively</a:t>
                </a:r>
              </a:p>
              <a:p>
                <a:pPr>
                  <a:spcBef>
                    <a:spcPts val="600"/>
                  </a:spcBef>
                  <a:buSzPct val="50000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Step 3: Generate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𝑖</m:t>
                        </m:r>
                      </m:sub>
                    </m:sSub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f>
                      <m:f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𝑧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−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𝑚</m:t>
                        </m:r>
                      </m:num>
                      <m:den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den>
                    </m:f>
                  </m:oMath>
                </a14:m>
                <a:endParaRPr lang="en-US" altLang="zh-TW" sz="20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pPr>
                  <a:spcBef>
                    <a:spcPts val="600"/>
                  </a:spcBef>
                  <a:buSzPct val="50000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(The mean of standard deviation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+mn-lt"/>
                  </a:rPr>
                  <a:t>,</a:t>
                </a:r>
                <a:r>
                  <a:rPr lang="zh-TW" altLang="en-US" sz="20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altLang="zh-TW" sz="200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will be 0 and 1, respectively)</a:t>
                </a: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611712"/>
                <a:ext cx="7344816" cy="2307619"/>
              </a:xfrm>
              <a:prstGeom prst="rect">
                <a:avLst/>
              </a:prstGeom>
              <a:blipFill>
                <a:blip r:embed="rId2"/>
                <a:stretch>
                  <a:fillRect l="-830" t="-1319" b="-36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3568" y="4149080"/>
            <a:ext cx="7818710" cy="5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marL="266700" indent="-266700" eaLnBrk="1" hangingPunct="1">
              <a:buFont typeface="Wingdings" panose="05000000000000000000" pitchFamily="2" charset="2"/>
              <a:buChar char="u"/>
            </a:pPr>
            <a:r>
              <a:rPr lang="en-US" altLang="zh-TW" kern="0" dirty="0">
                <a:solidFill>
                  <a:schemeClr val="tx1"/>
                </a:solidFill>
              </a:rPr>
              <a:t>Antithetic variate approach + Moment matching: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971600" y="4679389"/>
                <a:ext cx="7770266" cy="18459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55000"/>
                  <a:buFont typeface="Times New Roman" pitchFamily="18" charset="0"/>
                  <a:buChar char="–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Use the antithetic variate approach to generate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in Step 1 in the moment matching method</a:t>
                </a:r>
              </a:p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55000"/>
                  <a:buFont typeface="Times New Roman" pitchFamily="18" charset="0"/>
                  <a:buChar char="–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Since the mean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based on the antithetic variate approach is 0, Step 3 in the above can be reduced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𝑖</m:t>
                        </m:r>
                      </m:sub>
                    </m:sSub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f>
                      <m:f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𝑧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den>
                    </m:f>
                  </m:oMath>
                </a14:m>
                <a:endPara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55000"/>
                  <a:buFont typeface="Times New Roman" pitchFamily="18" charset="0"/>
                  <a:buChar char="–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This method is very common in practice</a:t>
                </a:r>
                <a:endParaRPr lang="en-US" altLang="zh-TW" sz="20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679389"/>
                <a:ext cx="7770266" cy="1845955"/>
              </a:xfrm>
              <a:prstGeom prst="rect">
                <a:avLst/>
              </a:prstGeom>
              <a:blipFill>
                <a:blip r:embed="rId3"/>
                <a:stretch>
                  <a:fillRect t="-1987" r="-1412" b="-529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4871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21"/>
          <p:cNvSpPr>
            <a:spLocks noChangeArrowheads="1"/>
          </p:cNvSpPr>
          <p:nvPr/>
        </p:nvSpPr>
        <p:spPr bwMode="auto">
          <a:xfrm>
            <a:off x="468313" y="836612"/>
            <a:ext cx="8351837" cy="583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 dirty="0">
                <a:solidFill>
                  <a:schemeClr val="hlink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Analyze a project with expansion </a:t>
            </a:r>
            <a:r>
              <a:rPr lang="en-US" altLang="zh-TW">
                <a:solidFill>
                  <a:schemeClr val="hlink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and abandonment </a:t>
            </a:r>
            <a:r>
              <a:rPr lang="en-US" altLang="zh-TW" dirty="0">
                <a:solidFill>
                  <a:schemeClr val="hlink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options by the Monte Carlo Simulation</a:t>
            </a:r>
          </a:p>
          <a:p>
            <a:pPr marL="628650" lvl="1" indent="-252413"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Time 0: initial investment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</a:p>
          <a:p>
            <a:pPr marL="628650" lvl="1" indent="-252413"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Time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: the value of the project is   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, and the firm can double the investment if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itchFamily="18" charset="2"/>
              </a:rPr>
              <a:t>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(i.e.,           ), abort the investment if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itchFamily="18" charset="2"/>
              </a:rPr>
              <a:t>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d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(i.e.,         ), or otherwise maintain the same investment amount such that           , where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is the expected growth rate of the investment</a:t>
            </a:r>
          </a:p>
          <a:p>
            <a:pPr marL="628650" lvl="1" indent="-252413"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Time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: the value of the project is</a:t>
            </a:r>
          </a:p>
          <a:p>
            <a:pPr marL="352425" lvl="1">
              <a:lnSpc>
                <a:spcPct val="110000"/>
              </a:lnSpc>
              <a:spcBef>
                <a:spcPts val="1200"/>
              </a:spcBef>
              <a:buClr>
                <a:srgbClr val="000000"/>
              </a:buClr>
              <a:buSzPct val="55000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(Through the Monte Carlo Simulation, you can generate thousands of scenarios for the final payoff of the project, and further analyze the associated mean and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s.d.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or even the whole distribution of the payoff of the project)</a:t>
            </a:r>
          </a:p>
        </p:txBody>
      </p:sp>
      <p:sp>
        <p:nvSpPr>
          <p:cNvPr id="88069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fld id="{DC8FAEC0-85BD-457F-AB80-66F63D0705A5}" type="slidenum">
              <a:rPr kumimoji="0" lang="en-US" altLang="zh-TW" sz="1400" smtClean="0"/>
              <a:pPr eaLnBrk="1" hangingPunct="1"/>
              <a:t>14</a:t>
            </a:fld>
            <a:endParaRPr kumimoji="0" lang="en-US" altLang="zh-TW" sz="1400" dirty="0"/>
          </a:p>
        </p:txBody>
      </p:sp>
      <p:graphicFrame>
        <p:nvGraphicFramePr>
          <p:cNvPr id="880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354772"/>
              </p:ext>
            </p:extLst>
          </p:nvPr>
        </p:nvGraphicFramePr>
        <p:xfrm>
          <a:off x="5412168" y="2156400"/>
          <a:ext cx="2400192" cy="434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" name="Equation" r:id="rId3" imgW="1333440" imgH="241200" progId="Equation.DSMT4">
                  <p:embed/>
                </p:oleObj>
              </mc:Choice>
              <mc:Fallback>
                <p:oleObj name="Equation" r:id="rId3" imgW="1333440" imgH="241200" progId="Equation.DSMT4">
                  <p:embed/>
                  <p:pic>
                    <p:nvPicPr>
                      <p:cNvPr id="8806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985" b="2985"/>
                      <a:stretch>
                        <a:fillRect/>
                      </a:stretch>
                    </p:blipFill>
                    <p:spPr bwMode="auto">
                      <a:xfrm>
                        <a:off x="5412168" y="2156400"/>
                        <a:ext cx="2400192" cy="434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059768"/>
              </p:ext>
            </p:extLst>
          </p:nvPr>
        </p:nvGraphicFramePr>
        <p:xfrm>
          <a:off x="5396309" y="4221088"/>
          <a:ext cx="26320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1" name="Equation" r:id="rId5" imgW="1549080" imgH="241200" progId="Equation.DSMT4">
                  <p:embed/>
                </p:oleObj>
              </mc:Choice>
              <mc:Fallback>
                <p:oleObj name="Equation" r:id="rId5" imgW="1549080" imgH="241200" progId="Equation.DSMT4">
                  <p:embed/>
                  <p:pic>
                    <p:nvPicPr>
                      <p:cNvPr id="880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 t="2985" b="2985"/>
                      <a:stretch>
                        <a:fillRect/>
                      </a:stretch>
                    </p:blipFill>
                    <p:spPr bwMode="auto">
                      <a:xfrm>
                        <a:off x="5396309" y="4221088"/>
                        <a:ext cx="26320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30090"/>
              </p:ext>
            </p:extLst>
          </p:nvPr>
        </p:nvGraphicFramePr>
        <p:xfrm>
          <a:off x="7162134" y="2612776"/>
          <a:ext cx="8662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2" name="Equation" r:id="rId7" imgW="495000" imgH="228600" progId="Equation.DSMT4">
                  <p:embed/>
                </p:oleObj>
              </mc:Choice>
              <mc:Fallback>
                <p:oleObj name="Equation" r:id="rId7" imgW="495000" imgH="22860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 t="2985" b="2985"/>
                      <a:stretch>
                        <a:fillRect/>
                      </a:stretch>
                    </p:blipFill>
                    <p:spPr bwMode="auto">
                      <a:xfrm>
                        <a:off x="7162134" y="2612776"/>
                        <a:ext cx="8662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475649"/>
              </p:ext>
            </p:extLst>
          </p:nvPr>
        </p:nvGraphicFramePr>
        <p:xfrm>
          <a:off x="5467586" y="2996951"/>
          <a:ext cx="68859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3" name="Equation" r:id="rId9" imgW="393480" imgH="228600" progId="Equation.DSMT4">
                  <p:embed/>
                </p:oleObj>
              </mc:Choice>
              <mc:Fallback>
                <p:oleObj name="Equation" r:id="rId9" imgW="393480" imgH="228600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 t="2985" b="2985"/>
                      <a:stretch>
                        <a:fillRect/>
                      </a:stretch>
                    </p:blipFill>
                    <p:spPr bwMode="auto">
                      <a:xfrm>
                        <a:off x="5467586" y="2996951"/>
                        <a:ext cx="68859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164802"/>
              </p:ext>
            </p:extLst>
          </p:nvPr>
        </p:nvGraphicFramePr>
        <p:xfrm>
          <a:off x="7078935" y="3389313"/>
          <a:ext cx="7334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4" name="Equation" r:id="rId11" imgW="419040" imgH="228600" progId="Equation.DSMT4">
                  <p:embed/>
                </p:oleObj>
              </mc:Choice>
              <mc:Fallback>
                <p:oleObj name="Equation" r:id="rId11" imgW="419040" imgH="228600" progId="Equation.DSMT4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 t="2985" b="2985"/>
                      <a:stretch>
                        <a:fillRect/>
                      </a:stretch>
                    </p:blipFill>
                    <p:spPr bwMode="auto">
                      <a:xfrm>
                        <a:off x="7078935" y="3389313"/>
                        <a:ext cx="7334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823664" y="6442471"/>
            <a:ext cx="7924800" cy="37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4000" indent="-360000"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zh-TW" sz="18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Please refer to “MCS applications.xls”</a:t>
            </a:r>
            <a:endParaRPr lang="zh-TW" altLang="en-US" sz="1800" dirty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B135C17D-C768-49F6-95FC-39CAF5DCE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6. </a:t>
            </a:r>
            <a:r>
              <a:rPr lang="zh-TW" altLang="en-US" sz="2800" dirty="0"/>
              <a:t>應用範例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2292947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0354" name="Rectangle 21"/>
              <p:cNvSpPr>
                <a:spLocks noChangeArrowheads="1"/>
              </p:cNvSpPr>
              <p:nvPr/>
            </p:nvSpPr>
            <p:spPr bwMode="auto">
              <a:xfrm>
                <a:off x="323528" y="764704"/>
                <a:ext cx="8640191" cy="6093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196850" indent="-196850">
                  <a:spcBef>
                    <a:spcPts val="100"/>
                  </a:spcBef>
                  <a:buClr>
                    <a:schemeClr val="tx1"/>
                  </a:buClr>
                  <a:buSzPct val="40000"/>
                  <a:buFont typeface="Wingdings" pitchFamily="2" charset="2"/>
                  <a:buChar char="n"/>
                </a:pPr>
                <a:r>
                  <a:rPr lang="en-US" altLang="zh-TW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(10%)</a:t>
                </a:r>
                <a:r>
                  <a:rPr lang="zh-TW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Estimate the expected value of the following bonus contract</a:t>
                </a:r>
              </a:p>
              <a:p>
                <a:pPr algn="ctr">
                  <a:spcBef>
                    <a:spcPts val="100"/>
                  </a:spcBef>
                  <a:buClr>
                    <a:schemeClr val="tx1"/>
                  </a:buClr>
                  <a:buSzPct val="40000"/>
                </a:pPr>
                <a14:m>
                  <m:oMath xmlns:m="http://schemas.openxmlformats.org/officeDocument/2006/math">
                    <m:r>
                      <a:rPr lang="en-US" altLang="zh-TW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$10,000,000</m:t>
                    </m:r>
                    <m:r>
                      <a:rPr lang="en-US" altLang="zh-TW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altLang="zh-TW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max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zh-TW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altLang="zh-TW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en-US" altLang="zh-TW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</a:rPr>
                  <a:t>,</a:t>
                </a:r>
                <a:r>
                  <a:rPr lang="en-US" altLang="zh-TW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</a:p>
              <a:p>
                <a:pPr marL="180975" lvl="0" algn="just">
                  <a:spcBef>
                    <a:spcPts val="100"/>
                  </a:spcBef>
                  <a:buClr>
                    <a:srgbClr val="000000"/>
                  </a:buClr>
                  <a:buSzPct val="40000"/>
                </a:pPr>
                <a:r>
                  <a:rPr lang="en-US" altLang="zh-TW" kern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/>
                    <a:ea typeface="標楷體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zh-TW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altLang="zh-TW" kern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/>
                    <a:ea typeface="標楷體"/>
                  </a:rPr>
                  <a:t> is the growth rate of your firm and follows a normal distribution with the mean to be </a:t>
                </a:r>
                <a14:m>
                  <m:oMath xmlns:m="http://schemas.openxmlformats.org/officeDocument/2006/math">
                    <m:r>
                      <a:rPr lang="en-US" altLang="zh-TW" b="0" i="1" kern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標楷體"/>
                      </a:rPr>
                      <m:t>𝜇</m:t>
                    </m:r>
                  </m:oMath>
                </a14:m>
                <a:r>
                  <a:rPr lang="en-US" altLang="zh-TW" kern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/>
                    <a:ea typeface="標楷體"/>
                  </a:rPr>
                  <a:t> and the standard deviation to be </a:t>
                </a:r>
                <a14:m>
                  <m:oMath xmlns:m="http://schemas.openxmlformats.org/officeDocument/2006/math">
                    <m:r>
                      <a:rPr lang="en-US" altLang="zh-TW" b="0" i="1" kern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標楷體"/>
                      </a:rPr>
                      <m:t>𝜎</m:t>
                    </m:r>
                  </m:oMath>
                </a14:m>
                <a:r>
                  <a:rPr lang="en-US" altLang="zh-TW" kern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/>
                    <a:ea typeface="標楷體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altLang="zh-TW" kern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/>
                    <a:ea typeface="標楷體"/>
                  </a:rPr>
                  <a:t> is the growth rate of the industry where your firm belongs and follows a normal distribution with the mean to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kern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</m:ctrlPr>
                      </m:sSubPr>
                      <m:e>
                        <m:r>
                          <a:rPr lang="en-US" altLang="zh-TW" i="1" ker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𝜇</m:t>
                        </m:r>
                      </m:e>
                      <m:sub>
                        <m:r>
                          <a:rPr lang="en-US" altLang="zh-TW" b="0" i="1" kern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altLang="zh-TW" kern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/>
                    <a:ea typeface="標楷體"/>
                  </a:rPr>
                  <a:t> and the standard deviation to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kern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</m:ctrlPr>
                      </m:sSubPr>
                      <m:e>
                        <m:r>
                          <a:rPr lang="en-US" altLang="zh-TW" i="1" ker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𝜎</m:t>
                        </m:r>
                      </m:e>
                      <m:sub>
                        <m:r>
                          <a:rPr lang="en-US" altLang="zh-TW" b="0" i="1" kern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𝐼</m:t>
                        </m:r>
                      </m:sub>
                    </m:sSub>
                    <m:r>
                      <a:rPr lang="en-US" altLang="zh-TW" b="0" i="1" kern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標楷體"/>
                      </a:rPr>
                      <m:t>.</m:t>
                    </m:r>
                    <m:r>
                      <a:rPr lang="en-US" altLang="zh-TW" b="0" i="0" kern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標楷體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b="0" i="0" kern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標楷體"/>
                      </a:rPr>
                      <m:t>The</m:t>
                    </m:r>
                    <m:r>
                      <a:rPr lang="en-US" altLang="zh-TW" b="0" i="0" kern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標楷體"/>
                      </a:rPr>
                      <m:t> </m:t>
                    </m:r>
                  </m:oMath>
                </a14:m>
                <a:r>
                  <a:rPr lang="en-US" altLang="zh-TW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標楷體" panose="03000509000000000000" pitchFamily="65" charset="-120"/>
                  </a:rPr>
                  <a:t>correlation between </a:t>
                </a:r>
                <a14:m>
                  <m:oMath xmlns:m="http://schemas.openxmlformats.org/officeDocument/2006/math">
                    <m:r>
                      <a:rPr lang="en-US" altLang="zh-TW" i="1" ker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altLang="zh-TW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標楷體" panose="03000509000000000000" pitchFamily="65" charset="-12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ker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ker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i="1" ker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altLang="zh-TW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標楷體" panose="03000509000000000000" pitchFamily="65" charset="-120"/>
                  </a:rPr>
                  <a:t> is </a:t>
                </a:r>
                <a14:m>
                  <m:oMath xmlns:m="http://schemas.openxmlformats.org/officeDocument/2006/math">
                    <m:r>
                      <a:rPr lang="en-US" altLang="zh-TW" b="0" i="1" kern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標楷體"/>
                      </a:rPr>
                      <m:t>𝜌</m:t>
                    </m:r>
                  </m:oMath>
                </a14:m>
                <a:r>
                  <a:rPr lang="en-US" altLang="zh-TW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標楷體" panose="03000509000000000000" pitchFamily="65" charset="-120"/>
                  </a:rPr>
                  <a:t>.</a:t>
                </a:r>
              </a:p>
              <a:p>
                <a:pPr marL="628650" lvl="1" indent="-252413">
                  <a:lnSpc>
                    <a:spcPct val="110000"/>
                  </a:lnSpc>
                  <a:spcBef>
                    <a:spcPts val="1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Given the number of simulations to be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𝑁</m:t>
                    </m:r>
                  </m:oMath>
                </a14:m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and the number of repetitions to be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</m:t>
                    </m:r>
                  </m:oMath>
                </a14:m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calculate the expected value </a:t>
                </a:r>
                <a:r>
                  <a:rPr lang="en-US" altLang="zh-TW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and the 95% confidence interval </a:t>
                </a:r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of this contract</a:t>
                </a:r>
              </a:p>
              <a:p>
                <a:pPr marL="628650" lvl="1" indent="-252413">
                  <a:lnSpc>
                    <a:spcPct val="110000"/>
                  </a:lnSpc>
                  <a:spcBef>
                    <a:spcPts val="1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Inputs: </a:t>
                </a:r>
                <a14:m>
                  <m:oMath xmlns:m="http://schemas.openxmlformats.org/officeDocument/2006/math">
                    <m:r>
                      <a:rPr lang="en-US" altLang="zh-TW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/>
                      </a:rPr>
                      <m:t>𝜇</m:t>
                    </m:r>
                  </m:oMath>
                </a14:m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/>
                      </a:rPr>
                      <m:t>𝜎</m:t>
                    </m:r>
                  </m:oMath>
                </a14:m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</m:ctrlPr>
                      </m:sSubPr>
                      <m:e>
                        <m:r>
                          <a:rPr lang="en-US" altLang="zh-TW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𝜇</m:t>
                        </m:r>
                      </m:e>
                      <m:sub>
                        <m:r>
                          <a:rPr lang="en-US" altLang="zh-TW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</m:ctrlPr>
                      </m:sSubPr>
                      <m:e>
                        <m:r>
                          <a:rPr lang="en-US" altLang="zh-TW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𝜎</m:t>
                        </m:r>
                      </m:e>
                      <m:sub>
                        <m:r>
                          <a:rPr lang="en-US" altLang="zh-TW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b="0" i="1" kern="0" smtClean="0">
                        <a:latin typeface="Cambria Math" panose="02040503050406030204" pitchFamily="18" charset="0"/>
                        <a:ea typeface="標楷體"/>
                      </a:rPr>
                      <m:t>𝜌</m:t>
                    </m:r>
                  </m:oMath>
                </a14:m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𝑁</m:t>
                    </m:r>
                  </m:oMath>
                </a14:m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altLang="zh-TW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</m:t>
                    </m:r>
                  </m:oMath>
                </a14:m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; Output (with one </a:t>
                </a:r>
                <a:r>
                  <a:rPr lang="en-US" altLang="zh-TW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CommandButton</a:t>
                </a:r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): expected contract value and the 95% confidence interval</a:t>
                </a:r>
              </a:p>
              <a:p>
                <a:pPr marL="622300" lvl="1" indent="-261938">
                  <a:spcBef>
                    <a:spcPts val="100"/>
                  </a:spcBef>
                  <a:buClr>
                    <a:srgbClr val="000000"/>
                  </a:buClr>
                  <a:buSzPct val="40000"/>
                  <a:tabLst>
                    <a:tab pos="622300" algn="l"/>
                  </a:tabLst>
                </a:pPr>
                <a:r>
                  <a:rPr lang="en-US" altLang="zh-TW" sz="2000" dirty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※This homework</a:t>
                </a:r>
                <a:r>
                  <a:rPr lang="zh-TW" altLang="en-US" sz="2000" dirty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en-US" altLang="zh-TW" sz="2000" dirty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represents 10% of the final grade if one can generate reasonable expected contract value and its 95% confidence interval</a:t>
                </a:r>
                <a:endParaRPr lang="en-US" altLang="zh-TW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00354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764704"/>
                <a:ext cx="8640191" cy="6093296"/>
              </a:xfrm>
              <a:prstGeom prst="rect">
                <a:avLst/>
              </a:prstGeom>
              <a:blipFill>
                <a:blip r:embed="rId2"/>
                <a:stretch>
                  <a:fillRect t="-800" r="-11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355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fld id="{820774DD-B484-41B6-816E-A32795309F66}" type="slidenum">
              <a:rPr kumimoji="0" lang="en-US" altLang="zh-TW" sz="1400" smtClean="0"/>
              <a:pPr eaLnBrk="1" hangingPunct="1"/>
              <a:t>15</a:t>
            </a:fld>
            <a:endParaRPr kumimoji="0" lang="en-US" altLang="zh-TW" sz="1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7. Programming Homework 5</a:t>
            </a:r>
          </a:p>
        </p:txBody>
      </p:sp>
    </p:spTree>
    <p:extLst>
      <p:ext uri="{BB962C8B-B14F-4D97-AF65-F5344CB8AC3E}">
        <p14:creationId xmlns:p14="http://schemas.microsoft.com/office/powerpoint/2010/main" val="77528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2784-5944-4F75-8521-D79FB7EAFE75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/>
              <a:t>1.</a:t>
            </a:r>
            <a:r>
              <a:rPr lang="en-US" altLang="zh-TW" dirty="0"/>
              <a:t> </a:t>
            </a:r>
            <a:r>
              <a:rPr lang="zh-TW" altLang="en-US" sz="2800" dirty="0"/>
              <a:t>單變數模擬</a:t>
            </a:r>
            <a:endParaRPr lang="en-US" altLang="zh-TW" sz="280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857250"/>
            <a:ext cx="8281168" cy="555526"/>
          </a:xfrm>
          <a:noFill/>
        </p:spPr>
        <p:txBody>
          <a:bodyPr/>
          <a:lstStyle/>
          <a:p>
            <a:pPr eaLnBrk="1" hangingPunct="1"/>
            <a:r>
              <a:rPr lang="zh-TW" altLang="en-US" dirty="0"/>
              <a:t>模擬抽樣方法</a:t>
            </a:r>
            <a:r>
              <a:rPr lang="en-US" altLang="zh-TW" dirty="0"/>
              <a:t>:</a:t>
            </a:r>
            <a:r>
              <a:rPr lang="zh-TW" altLang="en-US" dirty="0"/>
              <a:t> 均勻分配抽樣 </a:t>
            </a:r>
            <a:r>
              <a:rPr lang="en-US" altLang="zh-TW" dirty="0"/>
              <a:t>+</a:t>
            </a:r>
            <a:r>
              <a:rPr lang="zh-TW" altLang="en-US" dirty="0"/>
              <a:t> 欲模擬分配之累積機率函數的反函數</a:t>
            </a:r>
            <a:endParaRPr lang="en-US" altLang="zh-TW" dirty="0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392113" y="5589588"/>
            <a:ext cx="79248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74762" y="5856897"/>
            <a:ext cx="7924800" cy="65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4000" indent="-360000"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zh-TW" sz="18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Rand() provided by Excel or </a:t>
            </a:r>
            <a:r>
              <a:rPr lang="en-US" altLang="zh-TW" sz="1800" dirty="0" err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Rnd</a:t>
            </a:r>
            <a:r>
              <a:rPr lang="en-US" altLang="zh-TW" sz="18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() provided by VBA can draw random samples from the uniform distribution</a:t>
            </a:r>
            <a:endParaRPr lang="zh-TW" altLang="en-US" sz="1800" dirty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3472" y="1815207"/>
            <a:ext cx="4182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均勻分配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(uniform distribution)</a:t>
            </a:r>
            <a:endParaRPr lang="zh-TW" altLang="en-US" dirty="0">
              <a:solidFill>
                <a:srgbClr val="00B050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762" y="2562151"/>
            <a:ext cx="329022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2784-5944-4F75-8521-D79FB7EAFE75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95288" y="764704"/>
                <a:ext cx="7924800" cy="584200"/>
              </a:xfrm>
              <a:noFill/>
            </p:spPr>
            <p:txBody>
              <a:bodyPr/>
              <a:lstStyle/>
              <a:p>
                <a:pPr eaLnBrk="1" hangingPunct="1"/>
                <a:r>
                  <a:rPr lang="zh-TW" altLang="en-US" dirty="0"/>
                  <a:t>欲模擬分配之累積機率函數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/>
              </a:p>
            </p:txBody>
          </p:sp>
        </mc:Choice>
        <mc:Fallback xmlns="">
          <p:sp>
            <p:nvSpPr>
              <p:cNvPr id="4100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5288" y="764704"/>
                <a:ext cx="7924800" cy="584200"/>
              </a:xfrm>
              <a:blipFill>
                <a:blip r:embed="rId2"/>
                <a:stretch>
                  <a:fillRect t="-8333" b="-20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425" y="1268760"/>
            <a:ext cx="4620526" cy="272478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11"/>
              <p:cNvSpPr>
                <a:spLocks noChangeArrowheads="1"/>
              </p:cNvSpPr>
              <p:nvPr/>
            </p:nvSpPr>
            <p:spPr bwMode="auto">
              <a:xfrm>
                <a:off x="395288" y="4005064"/>
                <a:ext cx="8569200" cy="2808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24000" indent="-360000">
                  <a:spcBef>
                    <a:spcPts val="6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※</a:t>
                </a:r>
                <a:r>
                  <a:rPr lang="zh-TW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8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18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zh-TW" sz="18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18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18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sz="18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為欲模擬分配之累積機率函數的反函數，即輸入</a:t>
                </a:r>
                <a14:m>
                  <m:oMath xmlns:m="http://schemas.openxmlformats.org/officeDocument/2006/math">
                    <m:r>
                      <a:rPr lang="en-US" altLang="zh-TW" sz="18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zh-TW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為一個介於</a:t>
                </a:r>
                <a:r>
                  <a:rPr lang="en-US" altLang="zh-TW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0</a:t>
                </a:r>
                <a:r>
                  <a:rPr lang="zh-TW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與</a:t>
                </a:r>
                <a:r>
                  <a:rPr lang="en-US" altLang="zh-TW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1</a:t>
                </a:r>
                <a:r>
                  <a:rPr lang="zh-TW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之間的數，則可以得到一個</a:t>
                </a:r>
                <a14:m>
                  <m:oMath xmlns:m="http://schemas.openxmlformats.org/officeDocument/2006/math">
                    <m:r>
                      <a:rPr lang="en-US" altLang="zh-TW" sz="18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zh-TW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之值</a:t>
                </a:r>
                <a:endParaRPr lang="en-US" altLang="zh-TW" sz="1800" dirty="0">
                  <a:solidFill>
                    <a:srgbClr val="0000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pPr marL="324000" indent="-360000">
                  <a:spcBef>
                    <a:spcPts val="6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※ </a:t>
                </a:r>
                <a:r>
                  <a:rPr lang="zh-TW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當</a:t>
                </a:r>
                <a14:m>
                  <m:oMath xmlns:m="http://schemas.openxmlformats.org/officeDocument/2006/math">
                    <m:r>
                      <a:rPr lang="en-US" altLang="zh-TW" sz="18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zh-TW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符合均勻分配，依上述方法所產生的</a:t>
                </a:r>
                <a14:m>
                  <m:oMath xmlns:m="http://schemas.openxmlformats.org/officeDocument/2006/math">
                    <m:r>
                      <a:rPr lang="en-US" altLang="zh-TW" sz="18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zh-TW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會服從欲模擬之分配</a:t>
                </a:r>
                <a:endParaRPr lang="en-US" altLang="zh-TW" sz="1800" dirty="0">
                  <a:solidFill>
                    <a:srgbClr val="0000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pPr marL="324000" indent="-360000">
                  <a:spcBef>
                    <a:spcPts val="6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※</a:t>
                </a:r>
                <a:r>
                  <a:rPr lang="zh-TW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18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Norm.S.Inv</a:t>
                </a:r>
                <a:r>
                  <a:rPr lang="en-US" altLang="zh-TW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() in Excel is the inverse function of the cumulative distribution function of the standard normal distribution</a:t>
                </a:r>
              </a:p>
              <a:p>
                <a:pPr marL="324000" indent="-360000">
                  <a:spcBef>
                    <a:spcPts val="6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※ To generate random samples from the standard normal distribution, one can use </a:t>
                </a:r>
                <a:r>
                  <a:rPr lang="en-US" altLang="zh-TW" sz="18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Norm.S.Inv</a:t>
                </a:r>
                <a:r>
                  <a:rPr lang="en-US" altLang="zh-TW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(Rand()) in Excel and </a:t>
                </a:r>
                <a:r>
                  <a:rPr lang="en-US" altLang="zh-TW" sz="18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Application.WorksheetFunction.Norm_S_Inv</a:t>
                </a:r>
                <a:r>
                  <a:rPr lang="en-US" altLang="zh-TW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(</a:t>
                </a:r>
                <a:r>
                  <a:rPr lang="en-US" altLang="zh-TW" sz="18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Rnd</a:t>
                </a:r>
                <a:r>
                  <a:rPr lang="en-US" altLang="zh-TW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()) in VBA</a:t>
                </a:r>
              </a:p>
              <a:p>
                <a:pPr marL="324000" indent="-360000">
                  <a:spcBef>
                    <a:spcPts val="6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1800" dirty="0">
                    <a:solidFill>
                      <a:srgbClr val="0000FF"/>
                    </a:solidFill>
                    <a:latin typeface="PMingLiU" panose="02020500000000000000" pitchFamily="18" charset="-120"/>
                    <a:ea typeface="PMingLiU" panose="02020500000000000000" pitchFamily="18" charset="-120"/>
                  </a:rPr>
                  <a:t>※</a:t>
                </a:r>
                <a:r>
                  <a:rPr lang="zh-TW" altLang="en-US" sz="1800" dirty="0">
                    <a:solidFill>
                      <a:srgbClr val="0000FF"/>
                    </a:solidFill>
                    <a:latin typeface="PMingLiU" panose="02020500000000000000" pitchFamily="18" charset="-120"/>
                    <a:ea typeface="PMingLiU" panose="02020500000000000000" pitchFamily="18" charset="-120"/>
                  </a:rPr>
                  <a:t> </a:t>
                </a:r>
                <a:r>
                  <a:rPr lang="en-US" altLang="zh-TW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Please refer to “Count.xls”</a:t>
                </a:r>
              </a:p>
            </p:txBody>
          </p:sp>
        </mc:Choice>
        <mc:Fallback>
          <p:sp>
            <p:nvSpPr>
              <p:cNvPr id="10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4005064"/>
                <a:ext cx="8569200" cy="2808312"/>
              </a:xfrm>
              <a:prstGeom prst="rect">
                <a:avLst/>
              </a:prstGeom>
              <a:blipFill>
                <a:blip r:embed="rId4"/>
                <a:stretch>
                  <a:fillRect l="-640" t="-1302" r="-782" b="-564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240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2784-5944-4F75-8521-D79FB7EAFE75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4"/>
            <a:ext cx="8353176" cy="1224136"/>
          </a:xfrm>
          <a:noFill/>
        </p:spPr>
        <p:txBody>
          <a:bodyPr/>
          <a:lstStyle/>
          <a:p>
            <a:pPr marL="266700" indent="-266700" eaLnBrk="1" hangingPunct="1">
              <a:lnSpc>
                <a:spcPct val="120000"/>
              </a:lnSpc>
            </a:pPr>
            <a:r>
              <a:rPr lang="zh-TW" altLang="en-US" dirty="0"/>
              <a:t>對於沒提供欲模擬分配之累積機率函數的反函數之程式語言，例如</a:t>
            </a:r>
            <a:r>
              <a:rPr lang="en-US" altLang="zh-TW" dirty="0"/>
              <a:t>C</a:t>
            </a:r>
            <a:r>
              <a:rPr lang="zh-TW" altLang="en-US" dirty="0"/>
              <a:t>或</a:t>
            </a:r>
            <a:r>
              <a:rPr lang="en-US" altLang="zh-TW" dirty="0"/>
              <a:t>C++</a:t>
            </a:r>
            <a:r>
              <a:rPr lang="zh-TW" altLang="en-US" dirty="0"/>
              <a:t>，一般使用</a:t>
            </a:r>
            <a:r>
              <a:rPr lang="en-US" altLang="zh-TW" dirty="0"/>
              <a:t>Box-M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ü</a:t>
            </a:r>
            <a:r>
              <a:rPr lang="en-US" altLang="zh-TW" dirty="0"/>
              <a:t>ller Method</a:t>
            </a:r>
            <a:r>
              <a:rPr lang="zh-TW" altLang="en-US" dirty="0"/>
              <a:t>來產生標準常態分配的抽樣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611560" y="2533526"/>
                <a:ext cx="8064896" cy="26956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Box-M</a:t>
                </a:r>
                <a:r>
                  <a:rPr lang="en-US" altLang="zh-TW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ü</a:t>
                </a:r>
                <a:r>
                  <a:rPr lang="en-US" altLang="zh-TW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ller Method:</a:t>
                </a:r>
              </a:p>
              <a:p>
                <a:pPr>
                  <a:spcBef>
                    <a:spcPct val="20000"/>
                  </a:spcBef>
                  <a:buClr>
                    <a:schemeClr val="tx1"/>
                  </a:buClr>
                  <a:buSzPct val="40000"/>
                </a:pPr>
                <a:endParaRPr lang="en-US" altLang="zh-TW" sz="1600" dirty="0">
                  <a:latin typeface="Times New Roman" pitchFamily="18" charset="0"/>
                  <a:ea typeface="標楷體" pitchFamily="65" charset="-120"/>
                </a:endParaRPr>
              </a:p>
              <a:p>
                <a:pPr>
                  <a:spcBef>
                    <a:spcPct val="200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2200" dirty="0">
                    <a:latin typeface="Times New Roman" pitchFamily="18" charset="0"/>
                    <a:ea typeface="標楷體" pitchFamily="65" charset="-120"/>
                  </a:rPr>
                  <a:t>Step 1: Draw random samples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sSubPr>
                      <m:e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𝑥</m:t>
                        </m:r>
                      </m:e>
                      <m:sub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200" dirty="0">
                    <a:latin typeface="Times New Roman" pitchFamily="18" charset="0"/>
                    <a:ea typeface="標楷體" pitchFamily="65" charset="-12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sSubPr>
                      <m:e>
                        <m: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𝑥</m:t>
                        </m:r>
                      </m:e>
                      <m:sub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200" dirty="0">
                    <a:latin typeface="Times New Roman" pitchFamily="18" charset="0"/>
                    <a:ea typeface="標楷體" pitchFamily="65" charset="-120"/>
                  </a:rPr>
                  <a:t> from the uniform distribution</a:t>
                </a:r>
              </a:p>
              <a:p>
                <a:pPr>
                  <a:spcBef>
                    <a:spcPct val="200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2200" dirty="0">
                    <a:latin typeface="Times New Roman" pitchFamily="18" charset="0"/>
                    <a:ea typeface="標楷體" pitchFamily="65" charset="-120"/>
                  </a:rPr>
                  <a:t>Step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sSubPr>
                      <m:e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𝑦</m:t>
                        </m:r>
                      </m:e>
                      <m:sub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1</m:t>
                        </m:r>
                      </m:sub>
                    </m:sSub>
                    <m:r>
                      <a:rPr lang="en-US" altLang="zh-TW" sz="2200" b="0" i="1" smtClean="0">
                        <a:latin typeface="Cambria Math" panose="02040503050406030204" pitchFamily="18" charset="0"/>
                        <a:ea typeface="標楷體" pitchFamily="65" charset="-12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radPr>
                      <m:deg/>
                      <m:e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−2</m:t>
                        </m:r>
                        <m:func>
                          <m:funcPr>
                            <m:ctrlPr>
                              <a:rPr lang="en-US" altLang="zh-TW" sz="2200" b="0" i="1" smtClean="0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200" b="0" i="0" smtClean="0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  <m:t>ln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altLang="zh-TW" sz="2200" b="0" i="1" smtClean="0">
                                    <a:latin typeface="Cambria Math" panose="02040503050406030204" pitchFamily="18" charset="0"/>
                                    <a:ea typeface="標楷體" pitchFamily="65" charset="-12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  <a:ea typeface="標楷體" pitchFamily="65" charset="-12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  <a:ea typeface="標楷體" pitchFamily="65" charset="-120"/>
                                  </a:rPr>
                                  <m:t>1</m:t>
                                </m:r>
                              </m:sub>
                            </m:sSub>
                          </m:e>
                        </m:func>
                      </m:e>
                    </m:rad>
                    <m:func>
                      <m:funcPr>
                        <m:ctrlP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200" b="0" i="0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cos</m:t>
                        </m:r>
                      </m:fName>
                      <m:e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(2</m:t>
                        </m:r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𝜋</m:t>
                        </m:r>
                        <m:sSub>
                          <m:sSubPr>
                            <m:ctrlPr>
                              <a:rPr lang="en-US" altLang="zh-TW" sz="2200" b="0" i="1" smtClean="0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</m:ctrlPr>
                          </m:sSubPr>
                          <m:e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zh-TW" sz="2200" dirty="0">
                    <a:latin typeface="Times New Roman" pitchFamily="18" charset="0"/>
                    <a:ea typeface="標楷體" pitchFamily="65" charset="-12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sSubPr>
                      <m:e>
                        <m: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𝑦</m:t>
                        </m:r>
                      </m:e>
                      <m:sub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2</m:t>
                        </m:r>
                      </m:sub>
                    </m:sSub>
                    <m:r>
                      <a:rPr lang="en-US" altLang="zh-TW" sz="2200" i="1">
                        <a:latin typeface="Cambria Math" panose="02040503050406030204" pitchFamily="18" charset="0"/>
                        <a:ea typeface="標楷體" pitchFamily="65" charset="-12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radPr>
                      <m:deg/>
                      <m:e>
                        <m: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−2</m:t>
                        </m:r>
                        <m:func>
                          <m:funcPr>
                            <m:ctrlPr>
                              <a:rPr lang="en-US" altLang="zh-TW" sz="2200" i="1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200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  <m:t>ln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altLang="zh-TW" sz="2200" i="1">
                                    <a:latin typeface="Cambria Math" panose="02040503050406030204" pitchFamily="18" charset="0"/>
                                    <a:ea typeface="標楷體" pitchFamily="65" charset="-12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i="1">
                                    <a:latin typeface="Cambria Math" panose="02040503050406030204" pitchFamily="18" charset="0"/>
                                    <a:ea typeface="標楷體" pitchFamily="65" charset="-12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TW" sz="2200" i="1">
                                    <a:latin typeface="Cambria Math" panose="02040503050406030204" pitchFamily="18" charset="0"/>
                                    <a:ea typeface="標楷體" pitchFamily="65" charset="-120"/>
                                  </a:rPr>
                                  <m:t>1</m:t>
                                </m:r>
                              </m:sub>
                            </m:sSub>
                          </m:e>
                        </m:func>
                      </m:e>
                    </m:rad>
                    <m:func>
                      <m:funcPr>
                        <m:ctrlP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200" b="0" i="0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sin</m:t>
                        </m:r>
                      </m:fName>
                      <m:e>
                        <m: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(2</m:t>
                        </m:r>
                        <m: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𝜋</m:t>
                        </m:r>
                        <m:sSub>
                          <m:sSubPr>
                            <m:ctrlPr>
                              <a:rPr lang="en-US" altLang="zh-TW" sz="2200" i="1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</m:ctrlPr>
                          </m:sSubPr>
                          <m:e>
                            <m:r>
                              <a:rPr lang="en-US" altLang="zh-TW" sz="2200" i="1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200" i="1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)</m:t>
                        </m:r>
                      </m:e>
                    </m:func>
                  </m:oMath>
                </a14:m>
                <a:endParaRPr lang="en-US" altLang="zh-TW" sz="2200" dirty="0">
                  <a:latin typeface="Times New Roman" pitchFamily="18" charset="0"/>
                  <a:ea typeface="標楷體" pitchFamily="65" charset="-120"/>
                </a:endParaRPr>
              </a:p>
              <a:p>
                <a:pPr>
                  <a:spcBef>
                    <a:spcPct val="20000"/>
                  </a:spcBef>
                  <a:buClr>
                    <a:schemeClr val="tx1"/>
                  </a:buClr>
                  <a:buSzPct val="40000"/>
                </a:pPr>
                <a:endParaRPr lang="en-US" altLang="zh-TW" sz="1600" dirty="0">
                  <a:latin typeface="Times New Roman" pitchFamily="18" charset="0"/>
                  <a:ea typeface="標楷體" pitchFamily="65" charset="-120"/>
                </a:endParaRPr>
              </a:p>
              <a:p>
                <a:pPr>
                  <a:spcBef>
                    <a:spcPct val="20000"/>
                  </a:spcBef>
                  <a:buClr>
                    <a:schemeClr val="tx1"/>
                  </a:buClr>
                  <a:buSzPct val="40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sSubPr>
                      <m:e>
                        <m:r>
                          <a:rPr lang="en-US" altLang="zh-TW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𝑦</m:t>
                        </m:r>
                      </m:e>
                      <m:sub>
                        <m:r>
                          <a:rPr lang="en-US" altLang="zh-TW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TW" altLang="en-US" sz="2200" dirty="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en-US" altLang="zh-TW" sz="2200" dirty="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sSubPr>
                      <m:e>
                        <m:r>
                          <a:rPr lang="en-US" altLang="zh-TW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𝑦</m:t>
                        </m:r>
                      </m:e>
                      <m:sub>
                        <m:r>
                          <a:rPr lang="en-US" altLang="zh-TW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TW" altLang="en-US" sz="2200" dirty="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en-US" altLang="zh-TW" sz="2200" dirty="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rPr>
                  <a:t>are independent random samples drawn from the standard normal distribution</a:t>
                </a:r>
                <a:endParaRPr lang="zh-TW" altLang="en-US" sz="2200" dirty="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533526"/>
                <a:ext cx="8064896" cy="2695674"/>
              </a:xfrm>
              <a:prstGeom prst="rect">
                <a:avLst/>
              </a:prstGeom>
              <a:blipFill>
                <a:blip r:embed="rId2"/>
                <a:stretch>
                  <a:fillRect l="-983" t="-1810" r="-680" b="-362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832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2. </a:t>
            </a:r>
            <a:r>
              <a:rPr lang="zh-TW" altLang="en-US" sz="2800" dirty="0"/>
              <a:t>多變數模擬</a:t>
            </a:r>
            <a:endParaRPr lang="en-US" altLang="zh-TW" sz="2800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4"/>
            <a:ext cx="7924800" cy="533400"/>
          </a:xfrm>
        </p:spPr>
        <p:txBody>
          <a:bodyPr/>
          <a:lstStyle/>
          <a:p>
            <a:pPr eaLnBrk="1" hangingPunct="1"/>
            <a:r>
              <a:rPr lang="zh-TW" altLang="en-US" dirty="0"/>
              <a:t>對於</a:t>
            </a:r>
            <a:r>
              <a:rPr lang="en-US" altLang="zh-TW" dirty="0"/>
              <a:t>bivariate normal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533400" y="3068960"/>
                <a:ext cx="756699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Step 1: Draw random samples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from the bivariate standard normal distribution, i.e.,  </a:t>
                </a: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068960"/>
                <a:ext cx="7566992" cy="707886"/>
              </a:xfrm>
              <a:prstGeom prst="rect">
                <a:avLst/>
              </a:prstGeom>
              <a:blipFill>
                <a:blip r:embed="rId2"/>
                <a:stretch>
                  <a:fillRect l="-886" t="-4274" b="-136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2191871" y="1298104"/>
                <a:ext cx="4672561" cy="9545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US" altLang="zh-TW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zh-TW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Sup>
                                      <m:sSubSupPr>
                                        <m:ctrlP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altLang="zh-TW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sSub>
                                      <m:sSubPr>
                                        <m:ctrlPr>
                                          <a:rPr lang="en-US" altLang="zh-TW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altLang="zh-TW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sSub>
                                      <m:sSubPr>
                                        <m:ctrlP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mr>
                              </m:m>
                            </m:e>
                          </m:d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871" y="1298104"/>
                <a:ext cx="4672561" cy="9545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"/>
              <p:cNvSpPr txBox="1">
                <a:spLocks noChangeArrowheads="1"/>
              </p:cNvSpPr>
              <p:nvPr/>
            </p:nvSpPr>
            <p:spPr bwMode="auto">
              <a:xfrm>
                <a:off x="395288" y="2319536"/>
                <a:ext cx="79248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196850" indent="-1968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40000"/>
                  <a:buFont typeface="Wingdings" pitchFamily="2" charset="2"/>
                  <a:buChar char="n"/>
                  <a:defRPr kumimoji="1" sz="2400">
                    <a:solidFill>
                      <a:schemeClr val="hlink"/>
                    </a:solidFill>
                    <a:latin typeface="+mn-lt"/>
                    <a:ea typeface="+mn-ea"/>
                    <a:cs typeface="+mn-cs"/>
                  </a:defRPr>
                </a:lvl1pPr>
                <a:lvl2pPr marL="571500" indent="-114300" algn="l" rtl="0" eaLnBrk="0" fontAlgn="base" hangingPunct="0">
                  <a:lnSpc>
                    <a:spcPct val="13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77925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itchFamily="34" charset="0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itchFamily="34" charset="0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itchFamily="34" charset="0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itchFamily="34" charset="0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itchFamily="34" charset="0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itchFamily="34" charset="0"/>
                    <a:ea typeface="+mn-ea"/>
                  </a:defRPr>
                </a:lvl9pPr>
              </a:lstStyle>
              <a:p>
                <a:pPr marL="180975" indent="0" eaLnBrk="1" hangingPunct="1">
                  <a:buNone/>
                </a:pPr>
                <a:r>
                  <a:rPr lang="zh-TW" altLang="en-US" kern="0" dirty="0"/>
                  <a:t>如何抽樣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brk m:alnAt="7"/>
                              </m:rPr>
                              <a:rPr lang="en-US" altLang="zh-TW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TW" altLang="en-US" kern="0" dirty="0"/>
                  <a:t>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brk m:alnAt="7"/>
                              </m:rPr>
                              <a:rPr lang="en-US" altLang="zh-TW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TW" altLang="en-US" kern="0" dirty="0"/>
                  <a:t>以滿足上述分配？</a:t>
                </a:r>
                <a:endParaRPr lang="en-US" altLang="zh-TW" kern="0" dirty="0"/>
              </a:p>
            </p:txBody>
          </p:sp>
        </mc:Choice>
        <mc:Fallback xmlns="">
          <p:sp>
            <p:nvSpPr>
              <p:cNvPr id="1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2319536"/>
                <a:ext cx="7924800" cy="533400"/>
              </a:xfrm>
              <a:prstGeom prst="rect">
                <a:avLst/>
              </a:prstGeom>
              <a:blipFill>
                <a:blip r:embed="rId4"/>
                <a:stretch>
                  <a:fillRect t="-9195" b="-126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2699792" y="4026710"/>
                <a:ext cx="2869952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zh-TW" sz="2000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altLang="zh-TW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TW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altLang="zh-TW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altLang="zh-TW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altLang="zh-TW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zh-TW" alt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026710"/>
                <a:ext cx="2869952" cy="6915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533400" y="4816286"/>
                <a:ext cx="814305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are independently normal distribution, in practice, we draw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from the standard normal distribution separately)</a:t>
                </a: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816286"/>
                <a:ext cx="8143056" cy="707886"/>
              </a:xfrm>
              <a:prstGeom prst="rect">
                <a:avLst/>
              </a:prstGeom>
              <a:blipFill>
                <a:blip r:embed="rId6"/>
                <a:stretch>
                  <a:fillRect l="-824" t="-4310" b="-146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574192" y="6040268"/>
            <a:ext cx="7566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Step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475656" y="5758791"/>
                <a:ext cx="3172342" cy="9825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                               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̃"/>
                                            <m:ctrlPr>
                                              <a:rPr lang="en-US" altLang="zh-TW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altLang="zh-TW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̃"/>
                                            <m:ctrlPr>
                                              <a:rPr lang="en-US" altLang="zh-TW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altLang="zh-TW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0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zh-TW" sz="20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zh-TW" sz="20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zh-TW" sz="20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758791"/>
                <a:ext cx="3172342" cy="9825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053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4"/>
            <a:ext cx="7924800" cy="864096"/>
          </a:xfrm>
        </p:spPr>
        <p:txBody>
          <a:bodyPr/>
          <a:lstStyle/>
          <a:p>
            <a:pPr eaLnBrk="1" hangingPunct="1"/>
            <a:r>
              <a:rPr lang="zh-TW" altLang="en-US" dirty="0"/>
              <a:t>對於</a:t>
            </a:r>
            <a:r>
              <a:rPr lang="en-US" altLang="zh-TW" dirty="0"/>
              <a:t>multivariate normal distribution</a:t>
            </a:r>
            <a:r>
              <a:rPr lang="zh-TW" altLang="en-US" dirty="0"/>
              <a:t>，使用</a:t>
            </a:r>
            <a:r>
              <a:rPr lang="en-US" altLang="zh-TW" dirty="0" err="1"/>
              <a:t>Cholesky</a:t>
            </a:r>
            <a:r>
              <a:rPr lang="en-US" altLang="zh-TW" dirty="0"/>
              <a:t> decomposition method</a:t>
            </a:r>
            <a:r>
              <a:rPr lang="zh-TW" altLang="en-US" dirty="0"/>
              <a:t>來完成抽樣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611560" y="1556792"/>
                <a:ext cx="8143056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Step 1: Decompose the covariance matrix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𝐶</m:t>
                    </m:r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sSup>
                      <m:sSupPr>
                        <m:ctrlP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𝐴</m:t>
                        </m:r>
                      </m:e>
                      <m:sup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𝑇</m:t>
                        </m:r>
                      </m:sup>
                    </m:sSup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𝐴</m:t>
                    </m:r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𝐴</m:t>
                    </m:r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is an upper triangular matrix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Step 2: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200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  </m:t>
                        </m:r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 ⋯ </m:t>
                        </m:r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𝑧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  </m:t>
                        </m:r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𝑧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 ⋯ </m:t>
                        </m:r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𝑧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𝐴</m:t>
                    </m:r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  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 ⋯ 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are random samples from multivariate standard normal distribution</a:t>
                </a: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8143056" cy="1477328"/>
              </a:xfrm>
              <a:prstGeom prst="rect">
                <a:avLst/>
              </a:prstGeom>
              <a:blipFill>
                <a:blip r:embed="rId2"/>
                <a:stretch>
                  <a:fillRect l="-749" t="-2058" b="-61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矩形 14"/>
          <p:cNvSpPr/>
          <p:nvPr/>
        </p:nvSpPr>
        <p:spPr>
          <a:xfrm>
            <a:off x="611560" y="3172906"/>
            <a:ext cx="8143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Take the bivariate normal distribution for example: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103209" y="3573016"/>
                <a:ext cx="6223627" cy="7772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𝐴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𝛽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𝜙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𝛼</m:t>
                                    </m:r>
                                  </m:e>
                                  <m:sup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𝛼</m:t>
                                </m:r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𝛽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𝛼𝛽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00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𝜙</m:t>
                                    </m:r>
                                  </m:e>
                                  <m:sup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zh-TW" altLang="en-US" sz="200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0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209" y="3573016"/>
                <a:ext cx="6223627" cy="7772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715194" y="4437112"/>
                <a:ext cx="8143056" cy="7891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One can solve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𝛼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𝜎</m:t>
                        </m:r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𝛽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𝜎</m:t>
                        </m:r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𝜌</m:t>
                    </m:r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𝜙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𝜎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radPr>
                      <m:deg/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1−</m:t>
                        </m:r>
                        <m:sSup>
                          <m:sSup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and obtain random samples through</a:t>
                </a: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94" y="4437112"/>
                <a:ext cx="8143056" cy="789190"/>
              </a:xfrm>
              <a:prstGeom prst="rect">
                <a:avLst/>
              </a:prstGeom>
              <a:blipFill>
                <a:blip r:embed="rId4"/>
                <a:stretch>
                  <a:fillRect l="-749" b="-116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403648" y="5306469"/>
                <a:ext cx="5261697" cy="7818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  </m:t>
                          </m:r>
                          <m:sSub>
                            <m:sSub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𝑧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  </m:t>
                          </m:r>
                          <m:sSub>
                            <m:sSub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𝑧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𝐴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𝑧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  </m:t>
                          </m:r>
                          <m:sSub>
                            <m:sSub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𝑧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𝜌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2</m:t>
                                    </m:r>
                                  </m:sub>
                                </m:sSub>
                                <m:rad>
                                  <m:radPr>
                                    <m:degHide m:val="on"/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1−</m:t>
                                    </m:r>
                                    <m:sSup>
                                      <m:sSupPr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𝜌</m:t>
                                        </m:r>
                                      </m:e>
                                      <m:sup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306469"/>
                <a:ext cx="5261697" cy="7818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720688" y="6078031"/>
            <a:ext cx="7924800" cy="65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4000" indent="-360000"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zh-TW" sz="18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The results of the </a:t>
            </a:r>
            <a:r>
              <a:rPr lang="en-US" altLang="zh-TW" sz="1800" dirty="0" err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Cholesky</a:t>
            </a:r>
            <a:r>
              <a:rPr lang="en-US" altLang="zh-TW" sz="18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 decomposition method are exactly the same as the method on the previous slide</a:t>
            </a:r>
            <a:endParaRPr lang="zh-TW" altLang="en-US" sz="1800" dirty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0155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712"/>
            <a:ext cx="7924800" cy="504056"/>
          </a:xfrm>
        </p:spPr>
        <p:txBody>
          <a:bodyPr/>
          <a:lstStyle/>
          <a:p>
            <a:pPr eaLnBrk="1" hangingPunct="1"/>
            <a:r>
              <a:rPr lang="en-US" altLang="zh-TW" dirty="0"/>
              <a:t>The reason behind the </a:t>
            </a:r>
            <a:r>
              <a:rPr lang="en-US" altLang="zh-TW" dirty="0" err="1"/>
              <a:t>Cholesky</a:t>
            </a:r>
            <a:r>
              <a:rPr lang="en-US" altLang="zh-TW" dirty="0"/>
              <a:t> decomposition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619672" y="1529080"/>
                <a:ext cx="5457648" cy="7772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000" b="0" i="0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var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=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̃"/>
                                            <m:ctrlPr>
                                              <a:rPr lang="en-US" altLang="zh-TW" sz="2000" i="1">
                                                <a:latin typeface="Cambria Math" panose="02040503050406030204" pitchFamily="18" charset="0"/>
                                                <a:ea typeface="標楷體" panose="03000509000000000000" pitchFamily="65" charset="-12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altLang="zh-TW" sz="2000" i="1">
                                                <a:latin typeface="Cambria Math" panose="02040503050406030204" pitchFamily="18" charset="0"/>
                                                <a:ea typeface="標楷體" panose="03000509000000000000" pitchFamily="65" charset="-12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̃"/>
                                            <m:ctrlPr>
                                              <a:rPr lang="en-US" altLang="zh-TW" sz="2000" i="1">
                                                <a:latin typeface="Cambria Math" panose="02040503050406030204" pitchFamily="18" charset="0"/>
                                                <a:ea typeface="標楷體" panose="03000509000000000000" pitchFamily="65" charset="-12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altLang="zh-TW" sz="2000" i="1">
                                                <a:latin typeface="Cambria Math" panose="02040503050406030204" pitchFamily="18" charset="0"/>
                                                <a:ea typeface="標楷體" panose="03000509000000000000" pitchFamily="65" charset="-12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zh-TW" sz="2000" i="1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=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sSupP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𝑇</m:t>
                              </m:r>
                            </m:sup>
                          </m:sSup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̃"/>
                                            <m:ctrlPr>
                                              <a:rPr lang="en-US" altLang="zh-TW" sz="2000" i="1">
                                                <a:latin typeface="Cambria Math" panose="02040503050406030204" pitchFamily="18" charset="0"/>
                                                <a:ea typeface="標楷體" panose="03000509000000000000" pitchFamily="65" charset="-12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altLang="zh-TW" sz="2000" i="1">
                                                <a:latin typeface="Cambria Math" panose="02040503050406030204" pitchFamily="18" charset="0"/>
                                                <a:ea typeface="標楷體" panose="03000509000000000000" pitchFamily="65" charset="-120"/>
                                              </a:rPr>
                                              <m:t>𝑧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̃"/>
                                            <m:ctrlPr>
                                              <a:rPr lang="en-US" altLang="zh-TW" sz="2000" i="1">
                                                <a:latin typeface="Cambria Math" panose="02040503050406030204" pitchFamily="18" charset="0"/>
                                                <a:ea typeface="標楷體" panose="03000509000000000000" pitchFamily="65" charset="-12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altLang="zh-TW" sz="2000" i="1">
                                                <a:latin typeface="Cambria Math" panose="02040503050406030204" pitchFamily="18" charset="0"/>
                                                <a:ea typeface="標楷體" panose="03000509000000000000" pitchFamily="65" charset="-120"/>
                                              </a:rPr>
                                              <m:t>𝑧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𝑧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𝑧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altLang="zh-TW" sz="20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529080"/>
                <a:ext cx="5457648" cy="7772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555776" y="2398493"/>
                <a:ext cx="4685770" cy="7772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p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𝐴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𝑇</m:t>
                        </m:r>
                      </m:sup>
                    </m:sSup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00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altLang="zh-TW" sz="2000" i="1">
                                              <a:latin typeface="Cambria Math" panose="02040503050406030204" pitchFamily="18" charset="0"/>
                                              <a:ea typeface="標楷體" panose="03000509000000000000" pitchFamily="65" charset="-12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TW" sz="2000" i="1">
                                              <a:latin typeface="Cambria Math" panose="02040503050406030204" pitchFamily="18" charset="0"/>
                                              <a:ea typeface="標楷體" panose="03000509000000000000" pitchFamily="65" charset="-120"/>
                                            </a:rPr>
                                            <m:t>𝑧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altLang="zh-TW" sz="2000" i="1">
                                              <a:latin typeface="Cambria Math" panose="02040503050406030204" pitchFamily="18" charset="0"/>
                                              <a:ea typeface="標楷體" panose="03000509000000000000" pitchFamily="65" charset="-12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TW" sz="2000" i="1">
                                              <a:latin typeface="Cambria Math" panose="02040503050406030204" pitchFamily="18" charset="0"/>
                                              <a:ea typeface="標楷體" panose="03000509000000000000" pitchFamily="65" charset="-120"/>
                                            </a:rPr>
                                            <m:t>𝑧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  </m:t>
                            </m:r>
                            <m:sSub>
                              <m:sSub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𝐴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p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𝐴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𝑇</m:t>
                        </m:r>
                      </m:sup>
                    </m:sSup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𝐼𝐴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p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𝐴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𝑇</m:t>
                        </m:r>
                      </m:sup>
                    </m:sSup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𝐴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</m:oMath>
                </a14:m>
                <a:r>
                  <a:rPr lang="en-US" altLang="zh-TW" sz="2000" i="1" dirty="0"/>
                  <a:t>C</a:t>
                </a: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398493"/>
                <a:ext cx="4685770" cy="777264"/>
              </a:xfrm>
              <a:prstGeom prst="rect">
                <a:avLst/>
              </a:prstGeom>
              <a:blipFill>
                <a:blip r:embed="rId3"/>
                <a:stretch>
                  <a:fillRect r="-3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>
                <a:off x="647700" y="3429000"/>
                <a:ext cx="7924800" cy="1512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24000" indent="-360000">
                  <a:spcBef>
                    <a:spcPct val="200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1800" dirty="0">
                    <a:solidFill>
                      <a:srgbClr val="0000FF"/>
                    </a:solidFill>
                    <a:latin typeface="PMingLiU" panose="02020500000000000000" pitchFamily="18" charset="-120"/>
                    <a:ea typeface="PMingLiU" panose="02020500000000000000" pitchFamily="18" charset="-120"/>
                  </a:rPr>
                  <a:t>※</a:t>
                </a:r>
                <a:r>
                  <a:rPr lang="zh-TW" altLang="en-US" sz="1800" dirty="0">
                    <a:solidFill>
                      <a:srgbClr val="0000FF"/>
                    </a:solidFill>
                    <a:latin typeface="PMingLiU" panose="02020500000000000000" pitchFamily="18" charset="-120"/>
                    <a:ea typeface="PMingLiU" panose="02020500000000000000" pitchFamily="18" charset="-120"/>
                  </a:rPr>
                  <a:t> </a:t>
                </a:r>
                <a:r>
                  <a:rPr lang="en-US" altLang="zh-TW" sz="1800" dirty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In fact, if we can decompose the covariance matrix in any way to be </a:t>
                </a:r>
                <a14:m>
                  <m:oMath xmlns:m="http://schemas.openxmlformats.org/officeDocument/2006/math">
                    <m:r>
                      <a:rPr lang="en-US" altLang="zh-TW" sz="1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𝐶</m:t>
                    </m:r>
                    <m:r>
                      <a:rPr lang="en-US" altLang="zh-TW" sz="1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sSup>
                      <m:sSupPr>
                        <m:ctrlP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pPr>
                      <m:e>
                        <m:r>
                          <a:rPr lang="en-US" altLang="zh-TW" sz="1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𝑀</m:t>
                        </m:r>
                      </m:e>
                      <m:sup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𝑇</m:t>
                        </m:r>
                      </m:sup>
                    </m:sSup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</m:t>
                    </m:r>
                  </m:oMath>
                </a14:m>
                <a:r>
                  <a:rPr lang="en-US" altLang="zh-TW" sz="1800" dirty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, then we can generate the random samples from multivariate normal distribution through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  </m:t>
                        </m:r>
                        <m:sSub>
                          <m:sSubPr>
                            <m:ctrlP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 ⋯ </m:t>
                        </m:r>
                        <m:sSub>
                          <m:sSubPr>
                            <m:ctrlP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sz="1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𝑧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  </m:t>
                        </m:r>
                        <m:sSub>
                          <m:sSubPr>
                            <m:ctrlP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𝑧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 ⋯ </m:t>
                        </m:r>
                        <m:sSub>
                          <m:sSubPr>
                            <m:ctrlP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𝑧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</m:t>
                    </m:r>
                  </m:oMath>
                </a14:m>
                <a:endParaRPr lang="zh-TW" altLang="en-US" sz="1800" dirty="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11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700" y="3429000"/>
                <a:ext cx="7924800" cy="1512168"/>
              </a:xfrm>
              <a:prstGeom prst="rect">
                <a:avLst/>
              </a:prstGeom>
              <a:blipFill>
                <a:blip r:embed="rId4"/>
                <a:stretch>
                  <a:fillRect l="-615" t="-24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8306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76200"/>
            <a:ext cx="8641208" cy="601663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3. Contract pricing with the Monte Carlo Simulation (MCS)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95288" y="764704"/>
                <a:ext cx="7924800" cy="533400"/>
              </a:xfrm>
            </p:spPr>
            <p:txBody>
              <a:bodyPr/>
              <a:lstStyle/>
              <a:p>
                <a:pPr eaLnBrk="1" hangingPunct="1"/>
                <a:r>
                  <a:rPr lang="en-US" altLang="zh-TW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How to estimate the expected value of a bonus contract with the following payoff</a:t>
                </a:r>
              </a:p>
              <a:p>
                <a:pPr marL="0" indent="0" algn="ctr" eaLnBrk="1" hangingPunct="1">
                  <a:buNone/>
                </a:pP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TW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=$10,000,000</m:t>
                    </m:r>
                    <m:r>
                      <a:rPr lang="en-US" altLang="zh-TW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altLang="zh-TW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max</m:t>
                    </m:r>
                    <m:d>
                      <m:dPr>
                        <m:ctrlPr>
                          <a:rPr lang="en-US" altLang="zh-TW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zh-TW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altLang="zh-TW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en-US" altLang="zh-TW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, </a:t>
                </a:r>
              </a:p>
              <a:p>
                <a:pPr marL="180975" indent="0" algn="just" eaLnBrk="1" hangingPunct="1">
                  <a:buNone/>
                </a:pPr>
                <a:r>
                  <a:rPr lang="en-US" altLang="zh-TW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where</a:t>
                </a:r>
                <a:r>
                  <a:rPr lang="zh-TW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altLang="zh-TW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is the growth rate of your firm and follows a normal distribution with the mean to be 5% and the standard deviation to be 20%, and </a:t>
                </a:r>
                <a14:m>
                  <m:oMath xmlns:m="http://schemas.openxmlformats.org/officeDocument/2006/math">
                    <m:r>
                      <a:rPr lang="en-US" altLang="zh-TW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zh-TW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=4%</m:t>
                    </m:r>
                  </m:oMath>
                </a14:m>
                <a:r>
                  <a:rPr lang="en-US" altLang="zh-TW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represents the threshold to earn the bonus?</a:t>
                </a:r>
              </a:p>
            </p:txBody>
          </p:sp>
        </mc:Choice>
        <mc:Fallback xmlns="">
          <p:sp>
            <p:nvSpPr>
              <p:cNvPr id="2150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5288" y="764704"/>
                <a:ext cx="7924800" cy="533400"/>
              </a:xfrm>
              <a:blipFill>
                <a:blip r:embed="rId2"/>
                <a:stretch>
                  <a:fillRect t="-9091" r="-1154" b="-44772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矩形 5"/>
              <p:cNvSpPr/>
              <p:nvPr/>
            </p:nvSpPr>
            <p:spPr>
              <a:xfrm>
                <a:off x="560223" y="3645024"/>
                <a:ext cx="8287233" cy="22815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200"/>
                  </a:spcBef>
                  <a:buSzPct val="50000"/>
                </a:pPr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Step 1: Draw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𝑁</m:t>
                    </m:r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random samples for </a:t>
                </a:r>
                <a14:m>
                  <m:oMath xmlns:m="http://schemas.openxmlformats.org/officeDocument/2006/math">
                    <m:r>
                      <a:rPr lang="en-US" altLang="zh-TW" sz="200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following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the designated normal </a:t>
                </a:r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distribution, i.e., normally distributed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with the mean to be 5% and the standard deviation to be 20%</a:t>
                </a:r>
              </a:p>
              <a:p>
                <a:pPr>
                  <a:spcBef>
                    <a:spcPts val="1200"/>
                  </a:spcBef>
                  <a:buSzPct val="50000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Step 2: For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(which represents one possible scenario), calculate the corresponding payoff to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𝑏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𝑖</m:t>
                        </m:r>
                      </m:sub>
                    </m:sSub>
                    <m:r>
                      <a:rPr lang="en-US" altLang="zh-TW" sz="2000" b="0" i="0" smtClean="0">
                        <a:latin typeface="Cambria Math" panose="02040503050406030204" pitchFamily="18" charset="0"/>
                      </a:rPr>
                      <m:t>=$</m:t>
                    </m:r>
                    <m:r>
                      <a:rPr lang="en-US" altLang="zh-TW" sz="200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altLang="zh-TW" sz="20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000">
                        <a:latin typeface="Cambria Math" panose="02040503050406030204" pitchFamily="18" charset="0"/>
                      </a:rPr>
                      <m:t>000</m:t>
                    </m:r>
                    <m:r>
                      <a:rPr lang="en-US" altLang="zh-TW" sz="20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000">
                        <a:latin typeface="Cambria Math" panose="02040503050406030204" pitchFamily="18" charset="0"/>
                      </a:rPr>
                      <m:t>000</m:t>
                    </m:r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altLang="zh-TW" sz="2000">
                        <a:latin typeface="Cambria Math" panose="02040503050406030204" pitchFamily="18" charset="0"/>
                      </a:rPr>
                      <m:t>max</m:t>
                    </m:r>
                    <m:d>
                      <m:d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endParaRPr lang="en-US" altLang="zh-TW" sz="20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pPr>
                  <a:spcBef>
                    <a:spcPts val="1200"/>
                  </a:spcBef>
                  <a:buSzPct val="50000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Step 3: The expected bonus is the average of all payoffs, i.e.,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TW" sz="200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𝑖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=1</m:t>
                        </m:r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𝑏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/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e>
                    </m:nary>
                  </m:oMath>
                </a14:m>
                <a:endParaRPr lang="en-US" altLang="zh-TW" sz="20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23" y="3645024"/>
                <a:ext cx="8287233" cy="2281522"/>
              </a:xfrm>
              <a:prstGeom prst="rect">
                <a:avLst/>
              </a:prstGeom>
              <a:blipFill>
                <a:blip r:embed="rId3"/>
                <a:stretch>
                  <a:fillRect l="-809" t="-1604" r="-147" b="-315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60223" y="6083656"/>
            <a:ext cx="7924800" cy="37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4000" indent="-360000"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zh-TW" sz="18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Please refer to “Contract pricing with MCS.xlsx”</a:t>
            </a:r>
            <a:endParaRPr lang="zh-TW" altLang="en-US" sz="1800" dirty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4. </a:t>
            </a:r>
            <a:r>
              <a:rPr lang="zh-TW" altLang="en-US" sz="2800" dirty="0"/>
              <a:t>信賴區間</a:t>
            </a:r>
            <a:endParaRPr lang="en-US" altLang="zh-TW" sz="2800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4"/>
            <a:ext cx="7924800" cy="533400"/>
          </a:xfrm>
        </p:spPr>
        <p:txBody>
          <a:bodyPr/>
          <a:lstStyle/>
          <a:p>
            <a:pPr eaLnBrk="1" hangingPunct="1"/>
            <a:r>
              <a:rPr lang="en-US" altLang="zh-TW" dirty="0"/>
              <a:t>Standard Deviation</a:t>
            </a:r>
            <a:r>
              <a:rPr lang="zh-TW" altLang="en-US" dirty="0"/>
              <a:t> </a:t>
            </a:r>
            <a:r>
              <a:rPr lang="en-US" altLang="zh-TW" dirty="0"/>
              <a:t>and Standard Error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605246" y="1196752"/>
                <a:ext cx="8287233" cy="5027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Standard deviation is a simple measure of the variability or dispersion of a population, a data set, or a probability distribution. For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𝑁</m:t>
                    </m:r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simulated random samples, the standard deviation of this set can be calculated through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acc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𝜎</m:t>
                        </m:r>
                      </m:e>
                    </m:acc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𝑖</m:t>
                            </m:r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𝑁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TW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altLang="zh-TW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/</m:t>
                            </m:r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𝑁</m:t>
                            </m:r>
                          </m:e>
                        </m:nary>
                      </m:e>
                    </m:rad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</a:p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Standard error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: The standard error of an </a:t>
                </a:r>
                <a:r>
                  <a:rPr lang="en-US" altLang="zh-TW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estimation method</a:t>
                </a:r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is the </a:t>
                </a:r>
                <a:r>
                  <a:rPr lang="en-US" altLang="zh-TW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standard deviation</a:t>
                </a:r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of the </a:t>
                </a:r>
                <a:r>
                  <a:rPr lang="en-US" altLang="zh-TW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sample distribution </a:t>
                </a:r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associated with the estimation method</a:t>
                </a:r>
              </a:p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A sampling distribution is the probability distribution, under repeated  sampling of the population, of a given estimation</a:t>
                </a:r>
              </a:p>
              <a:p>
                <a:pPr marL="628650" lvl="2" indent="-266700">
                  <a:spcBef>
                    <a:spcPts val="300"/>
                  </a:spcBef>
                  <a:buClr>
                    <a:srgbClr val="000000"/>
                  </a:buClr>
                  <a:buSzPct val="55000"/>
                  <a:buFont typeface="Times New Roman" pitchFamily="18" charset="0"/>
                  <a:buChar char="–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Suppose we repeatedly draw sample sets with a given size from a population and calculate the sample mean for each sample sets</a:t>
                </a:r>
              </a:p>
              <a:p>
                <a:pPr marL="628650" lvl="2" indent="-266700">
                  <a:spcBef>
                    <a:spcPts val="300"/>
                  </a:spcBef>
                  <a:buClr>
                    <a:srgbClr val="000000"/>
                  </a:buClr>
                  <a:buSzPct val="55000"/>
                  <a:buFont typeface="Times New Roman" pitchFamily="18" charset="0"/>
                  <a:buChar char="–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Different sample sets leads to different sample means</a:t>
                </a:r>
              </a:p>
              <a:p>
                <a:pPr marL="628650" lvl="2" indent="-266700">
                  <a:spcBef>
                    <a:spcPts val="300"/>
                  </a:spcBef>
                  <a:buClr>
                    <a:srgbClr val="000000"/>
                  </a:buClr>
                  <a:buSzPct val="55000"/>
                  <a:buFont typeface="Times New Roman" pitchFamily="18" charset="0"/>
                  <a:buChar char="–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The distribution of these means is the “sampling distribution of the sample mean”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46" y="1196752"/>
                <a:ext cx="8287233" cy="5027530"/>
              </a:xfrm>
              <a:prstGeom prst="rect">
                <a:avLst/>
              </a:prstGeom>
              <a:blipFill>
                <a:blip r:embed="rId2"/>
                <a:stretch>
                  <a:fillRect t="-6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33400" y="6165304"/>
            <a:ext cx="8286750" cy="65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4000" indent="-360000"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zh-TW" sz="18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For the estimates of the sample variance, skewness, kurtosis, etc., it is also possible to derive the “sampling distributions” of these estimates</a:t>
            </a:r>
            <a:endParaRPr lang="zh-TW" altLang="en-US" sz="1800" dirty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97452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arrow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arrow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6375</TotalTime>
  <Words>1798</Words>
  <Application>Microsoft Office PowerPoint</Application>
  <PresentationFormat>如螢幕大小 (4:3)</PresentationFormat>
  <Paragraphs>124</Paragraphs>
  <Slides>15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PMingLiU</vt:lpstr>
      <vt:lpstr>Cambria Math</vt:lpstr>
      <vt:lpstr>Tahoma</vt:lpstr>
      <vt:lpstr>Times New Roman</vt:lpstr>
      <vt:lpstr>Wingdings</vt:lpstr>
      <vt:lpstr>Blends</vt:lpstr>
      <vt:lpstr>Equation</vt:lpstr>
      <vt:lpstr>Introduction of Monte Carlo Simulation</vt:lpstr>
      <vt:lpstr>1. 單變數模擬</vt:lpstr>
      <vt:lpstr>PowerPoint 簡報</vt:lpstr>
      <vt:lpstr>PowerPoint 簡報</vt:lpstr>
      <vt:lpstr>2. 多變數模擬</vt:lpstr>
      <vt:lpstr>PowerPoint 簡報</vt:lpstr>
      <vt:lpstr>PowerPoint 簡報</vt:lpstr>
      <vt:lpstr>3. Contract pricing with the Monte Carlo Simulation (MCS)</vt:lpstr>
      <vt:lpstr>4. 信賴區間</vt:lpstr>
      <vt:lpstr>PowerPoint 簡報</vt:lpstr>
      <vt:lpstr>PowerPoint 簡報</vt:lpstr>
      <vt:lpstr>5. 變異數削減技巧 (Variance-Reduction Techniques)</vt:lpstr>
      <vt:lpstr>PowerPoint 簡報</vt:lpstr>
      <vt:lpstr>6. 應用範例</vt:lpstr>
      <vt:lpstr>7. Programming Homework 5</vt:lpstr>
    </vt:vector>
  </TitlesOfParts>
  <Company>NTU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Systems of Linear Equations</dc:title>
  <dc:creator>Jr-Yan Wang</dc:creator>
  <cp:lastModifiedBy>Jr-Yan</cp:lastModifiedBy>
  <cp:revision>799</cp:revision>
  <cp:lastPrinted>2016-11-24T05:28:54Z</cp:lastPrinted>
  <dcterms:created xsi:type="dcterms:W3CDTF">2003-05-06T04:27:07Z</dcterms:created>
  <dcterms:modified xsi:type="dcterms:W3CDTF">2023-05-23T13:27:31Z</dcterms:modified>
</cp:coreProperties>
</file>