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40"/>
  </p:notesMasterIdLst>
  <p:handoutMasterIdLst>
    <p:handoutMasterId r:id="rId41"/>
  </p:handoutMasterIdLst>
  <p:sldIdLst>
    <p:sldId id="279" r:id="rId2"/>
    <p:sldId id="281" r:id="rId3"/>
    <p:sldId id="282" r:id="rId4"/>
    <p:sldId id="257" r:id="rId5"/>
    <p:sldId id="286" r:id="rId6"/>
    <p:sldId id="287" r:id="rId7"/>
    <p:sldId id="288" r:id="rId8"/>
    <p:sldId id="289" r:id="rId9"/>
    <p:sldId id="260" r:id="rId10"/>
    <p:sldId id="261" r:id="rId11"/>
    <p:sldId id="262" r:id="rId12"/>
    <p:sldId id="290" r:id="rId13"/>
    <p:sldId id="291" r:id="rId14"/>
    <p:sldId id="292" r:id="rId15"/>
    <p:sldId id="293" r:id="rId16"/>
    <p:sldId id="280" r:id="rId17"/>
    <p:sldId id="283" r:id="rId18"/>
    <p:sldId id="265" r:id="rId19"/>
    <p:sldId id="266" r:id="rId20"/>
    <p:sldId id="295" r:id="rId21"/>
    <p:sldId id="264" r:id="rId22"/>
    <p:sldId id="294" r:id="rId23"/>
    <p:sldId id="267" r:id="rId24"/>
    <p:sldId id="268" r:id="rId25"/>
    <p:sldId id="284" r:id="rId26"/>
    <p:sldId id="269" r:id="rId27"/>
    <p:sldId id="296" r:id="rId28"/>
    <p:sldId id="278" r:id="rId29"/>
    <p:sldId id="297" r:id="rId30"/>
    <p:sldId id="271" r:id="rId31"/>
    <p:sldId id="298" r:id="rId32"/>
    <p:sldId id="285" r:id="rId33"/>
    <p:sldId id="277" r:id="rId34"/>
    <p:sldId id="272" r:id="rId35"/>
    <p:sldId id="273" r:id="rId36"/>
    <p:sldId id="299" r:id="rId37"/>
    <p:sldId id="300" r:id="rId38"/>
    <p:sldId id="275" r:id="rId39"/>
  </p:sldIdLst>
  <p:sldSz cx="9144000" cy="6858000" type="letter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21" autoAdjust="0"/>
    <p:restoredTop sz="94604" autoAdjust="0"/>
  </p:normalViewPr>
  <p:slideViewPr>
    <p:cSldViewPr>
      <p:cViewPr varScale="1">
        <p:scale>
          <a:sx n="108" d="100"/>
          <a:sy n="108" d="100"/>
        </p:scale>
        <p:origin x="-9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453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t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0553" tIns="0" rIns="20553" bIns="0" numCol="1" anchor="b" anchorCtr="0" compatLnSpc="1">
            <a:prstTxWarp prst="textNoShape">
              <a:avLst/>
            </a:prstTxWarp>
          </a:bodyPr>
          <a:lstStyle>
            <a:lvl1pPr algn="r" defTabSz="822325" eaLnBrk="0" hangingPunct="0">
              <a:defRPr sz="1100" i="1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6B74E30-A61C-44E9-95B3-5332AE16FC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0" tIns="49670" rIns="99340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notes styles</a:t>
            </a:r>
          </a:p>
          <a:p>
            <a:pPr lvl="0"/>
            <a:r>
              <a:rPr lang="en-US" altLang="zh-TW" noProof="0" smtClean="0"/>
              <a:t>Second Level</a:t>
            </a:r>
          </a:p>
          <a:p>
            <a:pPr lvl="0"/>
            <a:r>
              <a:rPr lang="en-US" altLang="zh-TW" noProof="0" smtClean="0"/>
              <a:t>Third Level</a:t>
            </a:r>
          </a:p>
          <a:p>
            <a:pPr lvl="0"/>
            <a:r>
              <a:rPr lang="en-US" altLang="zh-TW" noProof="0" smtClean="0"/>
              <a:t>Fourth Level</a:t>
            </a:r>
          </a:p>
          <a:p>
            <a:pPr lvl="0"/>
            <a:r>
              <a:rPr lang="en-US" altLang="zh-TW" noProof="0" smtClean="0"/>
              <a:t>Fifth Level</a:t>
            </a:r>
          </a:p>
        </p:txBody>
      </p:sp>
      <p:sp>
        <p:nvSpPr>
          <p:cNvPr id="3584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1750" cy="38338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6593214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479E6D8-5172-414F-87D0-6CFF320E3517}" type="slidenum">
              <a:rPr lang="zh-TW" altLang="en-US">
                <a:latin typeface="Times New Roman" pitchFamily="18" charset="0"/>
              </a:rPr>
              <a:pPr/>
              <a:t>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0ABF063-70AB-4B26-A140-3AC87B00BDF9}" type="slidenum">
              <a:rPr lang="zh-TW" altLang="en-US">
                <a:latin typeface="Times New Roman" pitchFamily="18" charset="0"/>
              </a:rPr>
              <a:pPr/>
              <a:t>10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571E1-D9CC-4919-9148-4F7EA2B491E1}" type="slidenum">
              <a:rPr lang="zh-TW" altLang="en-US">
                <a:latin typeface="Times New Roman" pitchFamily="18" charset="0"/>
              </a:rPr>
              <a:pPr/>
              <a:t>11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571E1-D9CC-4919-9148-4F7EA2B491E1}" type="slidenum">
              <a:rPr lang="zh-TW" altLang="en-US">
                <a:latin typeface="Times New Roman" pitchFamily="18" charset="0"/>
              </a:rPr>
              <a:pPr/>
              <a:t>12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571E1-D9CC-4919-9148-4F7EA2B491E1}" type="slidenum">
              <a:rPr lang="zh-TW" altLang="en-US">
                <a:latin typeface="Times New Roman" pitchFamily="18" charset="0"/>
              </a:rPr>
              <a:pPr/>
              <a:t>13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571E1-D9CC-4919-9148-4F7EA2B491E1}" type="slidenum">
              <a:rPr lang="zh-TW" altLang="en-US">
                <a:latin typeface="Times New Roman" pitchFamily="18" charset="0"/>
              </a:rPr>
              <a:pPr/>
              <a:t>14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571E1-D9CC-4919-9148-4F7EA2B491E1}" type="slidenum">
              <a:rPr lang="zh-TW" altLang="en-US">
                <a:latin typeface="Times New Roman" pitchFamily="18" charset="0"/>
              </a:rPr>
              <a:pPr/>
              <a:t>15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5E9B88-8CE4-4F5C-A892-68270F0A765F}" type="slidenum">
              <a:rPr lang="zh-TW" altLang="en-US">
                <a:latin typeface="Times New Roman" pitchFamily="18" charset="0"/>
              </a:rPr>
              <a:pPr/>
              <a:t>16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9938"/>
            <a:ext cx="5111750" cy="3833812"/>
          </a:xfrm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9332" tIns="49666" rIns="99332" bIns="49666"/>
          <a:lstStyle/>
          <a:p>
            <a:pPr defTabSz="985838">
              <a:spcBef>
                <a:spcPct val="0"/>
              </a:spcBef>
            </a:pPr>
            <a:endParaRPr lang="en-CA" altLang="zh-TW" sz="26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8F47AC-49A8-4699-8C3E-9F776A14E888}" type="slidenum">
              <a:rPr lang="zh-TW" altLang="en-US">
                <a:latin typeface="Times New Roman" pitchFamily="18" charset="0"/>
              </a:rPr>
              <a:pPr/>
              <a:t>18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8FB665-A96D-46C4-852B-B4D4B3CEACFE}" type="slidenum">
              <a:rPr lang="zh-TW" altLang="en-US">
                <a:latin typeface="Times New Roman" pitchFamily="18" charset="0"/>
              </a:rPr>
              <a:pPr/>
              <a:t>19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0635" tIns="0" rIns="20635" bIns="0" anchor="b"/>
          <a:lstStyle/>
          <a:p>
            <a:pPr algn="r" defTabSz="825500" eaLnBrk="0" hangingPunct="0"/>
            <a:r>
              <a:rPr lang="en-US" altLang="zh-TW" sz="1100" i="1">
                <a:latin typeface="Times New Roman" pitchFamily="18" charset="0"/>
              </a:rPr>
              <a:t>2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ln w="12700" cap="flat">
            <a:solidFill>
              <a:schemeClr val="tx1"/>
            </a:solidFill>
          </a:ln>
        </p:spPr>
      </p:sp>
      <p:sp>
        <p:nvSpPr>
          <p:cNvPr id="47111" name="Rectangle 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017" tIns="48148" rIns="98017" bIns="48148"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8FB665-A96D-46C4-852B-B4D4B3CEACFE}" type="slidenum">
              <a:rPr lang="zh-TW" altLang="en-US">
                <a:latin typeface="Times New Roman" pitchFamily="18" charset="0"/>
              </a:rPr>
              <a:pPr/>
              <a:t>20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6BAEDF9-996C-45FD-AF03-6DDC5AD7A8F2}" type="slidenum">
              <a:rPr lang="zh-TW" altLang="en-US">
                <a:latin typeface="Times New Roman" pitchFamily="18" charset="0"/>
              </a:rPr>
              <a:pPr/>
              <a:t>21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9938"/>
            <a:ext cx="5111750" cy="3833812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2122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1569" indent="-308296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33183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26456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219729" indent="-246637" defTabSz="822122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713002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6275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99548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92821" indent="-246637" defTabSz="82212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C56861B-4D66-438C-8E3F-CE442904EA95}" type="slidenum">
              <a:rPr lang="en-US" altLang="zh-TW">
                <a:latin typeface="Times New Roman" pitchFamily="18" charset="0"/>
              </a:rPr>
              <a:pPr/>
              <a:t>22</a:t>
            </a:fld>
            <a:endParaRPr lang="en-US" altLang="zh-TW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748C8A-C47F-4EB1-9045-08D7BF907362}" type="slidenum">
              <a:rPr lang="zh-TW" altLang="en-US">
                <a:latin typeface="Times New Roman" pitchFamily="18" charset="0"/>
              </a:rPr>
              <a:pPr/>
              <a:t>23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74B644-E443-4B3A-B7AD-374975145E82}" type="slidenum">
              <a:rPr lang="zh-TW" altLang="en-US">
                <a:latin typeface="Times New Roman" pitchFamily="18" charset="0"/>
              </a:rPr>
              <a:pPr/>
              <a:t>24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ED10E-E100-46C7-98E0-E0BA0427B65A}" type="slidenum">
              <a:rPr lang="zh-TW" altLang="en-US">
                <a:latin typeface="Times New Roman" pitchFamily="18" charset="0"/>
              </a:rPr>
              <a:pPr/>
              <a:t>26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0ED10E-E100-46C7-98E0-E0BA0427B65A}" type="slidenum">
              <a:rPr lang="zh-TW" altLang="en-US">
                <a:latin typeface="Times New Roman" pitchFamily="18" charset="0"/>
              </a:rPr>
              <a:pPr/>
              <a:t>27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7974B-26F1-4103-BD9B-1A1C122C33AD}" type="slidenum">
              <a:rPr lang="zh-TW" altLang="en-US">
                <a:latin typeface="Times New Roman" pitchFamily="18" charset="0"/>
              </a:rPr>
              <a:pPr/>
              <a:t>28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A7974B-26F1-4103-BD9B-1A1C122C33AD}" type="slidenum">
              <a:rPr lang="zh-TW" altLang="en-US">
                <a:latin typeface="Times New Roman" pitchFamily="18" charset="0"/>
              </a:rPr>
              <a:pPr/>
              <a:t>29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3649C-0DB3-4D78-8986-2EA4E44DED42}" type="slidenum">
              <a:rPr lang="zh-TW" altLang="en-US">
                <a:latin typeface="Times New Roman" pitchFamily="18" charset="0"/>
              </a:rPr>
              <a:pPr/>
              <a:t>30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B53649C-0DB3-4D78-8986-2EA4E44DED42}" type="slidenum">
              <a:rPr lang="zh-TW" altLang="en-US">
                <a:latin typeface="Times New Roman" pitchFamily="18" charset="0"/>
              </a:rPr>
              <a:pPr/>
              <a:t>31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CEC799-5781-4C8D-9343-ED51CBEA4CB1}" type="slidenum">
              <a:rPr lang="zh-TW" altLang="en-US">
                <a:latin typeface="Times New Roman" pitchFamily="18" charset="0"/>
              </a:rPr>
              <a:pPr/>
              <a:t>33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8C90E5A-B7D1-4340-8F1A-6A0B4F0CABA0}" type="slidenum">
              <a:rPr lang="zh-TW" altLang="en-US">
                <a:latin typeface="Times New Roman" pitchFamily="18" charset="0"/>
              </a:rPr>
              <a:pPr/>
              <a:t>34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4D5BF8-B7E0-4A1D-A28B-78EFFE4830E3}" type="slidenum">
              <a:rPr lang="zh-TW" altLang="en-US">
                <a:latin typeface="Times New Roman" pitchFamily="18" charset="0"/>
              </a:rPr>
              <a:pPr/>
              <a:t>35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4AD3E-80C2-42D5-A17C-A8C4A94E4B5B}" type="slidenum">
              <a:rPr lang="zh-TW" altLang="en-US">
                <a:latin typeface="Times New Roman" pitchFamily="18" charset="0"/>
              </a:rPr>
              <a:pPr/>
              <a:t>36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24AD3E-80C2-42D5-A17C-A8C4A94E4B5B}" type="slidenum">
              <a:rPr lang="zh-TW" altLang="en-US">
                <a:latin typeface="Times New Roman" pitchFamily="18" charset="0"/>
              </a:rPr>
              <a:pPr/>
              <a:t>37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6E8C80-9356-41A2-A606-68F0C6EA8631}" type="slidenum">
              <a:rPr lang="zh-TW" altLang="en-US">
                <a:latin typeface="Times New Roman" pitchFamily="18" charset="0"/>
              </a:rPr>
              <a:pPr/>
              <a:t>38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31E3B2-0B38-4709-9C3D-7E8DC0AF6D4D}" type="slidenum">
              <a:rPr lang="zh-TW" altLang="en-US">
                <a:latin typeface="Times New Roman" pitchFamily="18" charset="0"/>
              </a:rPr>
              <a:pPr/>
              <a:t>4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31E3B2-0B38-4709-9C3D-7E8DC0AF6D4D}" type="slidenum">
              <a:rPr lang="zh-TW" altLang="en-US">
                <a:latin typeface="Times New Roman" pitchFamily="18" charset="0"/>
              </a:rPr>
              <a:pPr/>
              <a:t>5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31E3B2-0B38-4709-9C3D-7E8DC0AF6D4D}" type="slidenum">
              <a:rPr lang="zh-TW" altLang="en-US">
                <a:latin typeface="Times New Roman" pitchFamily="18" charset="0"/>
              </a:rPr>
              <a:pPr/>
              <a:t>6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31E3B2-0B38-4709-9C3D-7E8DC0AF6D4D}" type="slidenum">
              <a:rPr lang="zh-TW" altLang="en-US">
                <a:latin typeface="Times New Roman" pitchFamily="18" charset="0"/>
              </a:rPr>
              <a:pPr/>
              <a:t>7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31E3B2-0B38-4709-9C3D-7E8DC0AF6D4D}" type="slidenum">
              <a:rPr lang="zh-TW" altLang="en-US">
                <a:latin typeface="Times New Roman" pitchFamily="18" charset="0"/>
              </a:rPr>
              <a:pPr/>
              <a:t>8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223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223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22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A4F78B-4A69-4DFD-AC01-A5E1382C4DA1}" type="slidenum">
              <a:rPr lang="zh-TW" altLang="en-US">
                <a:latin typeface="Times New Roman" pitchFamily="18" charset="0"/>
              </a:rPr>
              <a:pPr/>
              <a:t>9</a:t>
            </a:fld>
            <a:endParaRPr lang="en-US" altLang="zh-TW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85838">
              <a:spcBef>
                <a:spcPct val="0"/>
              </a:spcBef>
            </a:pPr>
            <a:endParaRPr lang="zh-TW" altLang="en-US" sz="26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  <a:endParaRPr lang="en-US" altLang="en-US" noProof="0" smtClean="0"/>
          </a:p>
        </p:txBody>
      </p:sp>
      <p:sp>
        <p:nvSpPr>
          <p:cNvPr id="2109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4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  <a:endParaRPr lang="en-US" altLang="en-US" noProof="0" smtClean="0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524625"/>
            <a:ext cx="2133600" cy="3175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 smtClean="0"/>
              <a:t>17.</a:t>
            </a:r>
            <a:fld id="{A7484C69-1565-40B2-9B5C-0861B3E1E54F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3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DFF6BB3B-69EE-4DC4-AB00-898C4A0EE2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961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EAEB2F5F-1189-430F-A0C0-65BFA9DE6E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33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17.</a:t>
            </a:r>
            <a:fld id="{ACE03779-9A5B-4CB3-A759-3D04826167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147059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9C35371C-FD99-447A-9B5D-484DB85D76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9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27063" indent="-282575">
              <a:tabLst>
                <a:tab pos="627063" algn="l"/>
              </a:tabLst>
              <a:defRPr/>
            </a:lvl2pPr>
            <a:lvl3pPr marL="984250" indent="-290513">
              <a:defRPr/>
            </a:lvl3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17.</a:t>
            </a:r>
            <a:fld id="{B85F52D4-04D8-497C-B663-E964D7D148E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115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57E79F57-16DA-4FD9-86A3-89C6841527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58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ABDE385B-6ACF-412F-B69F-32D39231FE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C2937365-1565-49A6-AF48-6922002BD1B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48DE04F1-972C-4D22-916F-E3C4B52CB4E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C3A5D82F-9615-46DA-81A8-AB3EEE17CA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4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F806103A-46FE-4859-99E6-78FB873749F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34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15.</a:t>
            </a:r>
            <a:fld id="{C2ACBEBA-520E-4586-8DE0-AC11965662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3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2725"/>
            <a:ext cx="750570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 (30pt)</a:t>
            </a:r>
          </a:p>
          <a:p>
            <a:pPr lvl="1"/>
            <a:r>
              <a:rPr lang="en-US" altLang="en-US" smtClean="0"/>
              <a:t>Second level (26pt)</a:t>
            </a:r>
          </a:p>
          <a:p>
            <a:pPr lvl="2"/>
            <a:r>
              <a:rPr lang="en-US" altLang="en-US" smtClean="0"/>
              <a:t>Third level (22pt)</a:t>
            </a:r>
          </a:p>
          <a:p>
            <a:pPr lvl="3"/>
            <a:r>
              <a:rPr lang="en-US" altLang="en-US" smtClean="0"/>
              <a:t>Fourth level (20pt)</a:t>
            </a:r>
          </a:p>
          <a:p>
            <a:pPr lvl="4"/>
            <a:r>
              <a:rPr lang="en-US" altLang="en-US" smtClean="0"/>
              <a:t>Fifth level (18pt)</a:t>
            </a:r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99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r>
              <a:rPr lang="en-US" altLang="en-US" smtClean="0"/>
              <a:t>17.</a:t>
            </a:r>
            <a:fld id="{ACE03779-9A5B-4CB3-A759-3D04826167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1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2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3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4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5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6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7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8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39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0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1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2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3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4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5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6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7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8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49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0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1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2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3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4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5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6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7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8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59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0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1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  <p:sp>
          <p:nvSpPr>
            <p:cNvPr id="1062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ea typeface="新細明體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82575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Arial" charset="0"/>
        <a:buChar char="–"/>
        <a:tabLst>
          <a:tab pos="627063" algn="l"/>
        </a:tabLst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u"/>
        <a:defRPr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The Greek Letters</a:t>
            </a: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sz="3800" dirty="0" smtClean="0">
                <a:ea typeface="新細明體" pitchFamily="18" charset="-120"/>
              </a:rPr>
              <a:t>Chapter 17</a:t>
            </a:r>
          </a:p>
        </p:txBody>
      </p:sp>
      <p:sp>
        <p:nvSpPr>
          <p:cNvPr id="1331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45EED979-420F-45C1-B654-72DF1268977F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3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208912" cy="4097338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sz="2800" dirty="0" smtClean="0">
                    <a:ea typeface="新細明體" pitchFamily="18" charset="-120"/>
                  </a:rPr>
                  <a:t>By performing the partial differentiation with respect to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sz="2800" dirty="0" smtClean="0">
                    <a:ea typeface="新細明體" pitchFamily="18" charset="-120"/>
                  </a:rPr>
                  <a:t> based on the Black-Scholes formula</a:t>
                </a:r>
              </a:p>
              <a:p>
                <a:pPr lvl="1"/>
                <a:r>
                  <a:rPr lang="en-US" altLang="zh-TW" sz="2400" dirty="0" smtClean="0">
                    <a:ea typeface="新細明體" pitchFamily="18" charset="-120"/>
                  </a:rPr>
                  <a:t>The delta of a European call on a stock paying dividend yield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is</a:t>
                </a:r>
                <a:r>
                  <a:rPr lang="en-US" altLang="zh-TW" sz="2400" i="1" dirty="0" smtClean="0">
                    <a:ea typeface="新細明體" pitchFamily="18" charset="-12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𝑁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2400" dirty="0" smtClean="0">
                  <a:ea typeface="新細明體" pitchFamily="18" charset="-120"/>
                </a:endParaRPr>
              </a:p>
              <a:p>
                <a:pPr lvl="1"/>
                <a:r>
                  <a:rPr lang="en-US" altLang="zh-TW" sz="2400" dirty="0" smtClean="0">
                    <a:ea typeface="新細明體" pitchFamily="18" charset="-120"/>
                  </a:rPr>
                  <a:t>The delta of a European put </a:t>
                </a:r>
                <a:r>
                  <a:rPr lang="en-US" altLang="zh-TW" sz="2400" dirty="0">
                    <a:ea typeface="新細明體" pitchFamily="18" charset="-120"/>
                  </a:rPr>
                  <a:t>on a stock paying dividend yield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sz="2400" b="0" dirty="0" smtClean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zh-TW" altLang="en-US" sz="2800" dirty="0" smtClean="0">
                  <a:latin typeface="Times New Roman" pitchFamily="18" charset="0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84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08912" cy="4097338"/>
              </a:xfrm>
              <a:blipFill rotWithShape="1">
                <a:blip r:embed="rId4"/>
                <a:stretch>
                  <a:fillRect l="-669" t="-1488" r="-10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69079D3A-A454-4C4C-8D45-CB23F24B1A87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442656"/>
              </p:ext>
            </p:extLst>
          </p:nvPr>
        </p:nvGraphicFramePr>
        <p:xfrm>
          <a:off x="1100945" y="4077072"/>
          <a:ext cx="6423383" cy="27809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Visio" r:id="rId5" imgW="5148194" imgH="2389770" progId="Visio.Drawing.11">
                  <p:embed/>
                </p:oleObj>
              </mc:Choice>
              <mc:Fallback>
                <p:oleObj name="Visio" r:id="rId5" imgW="5148194" imgH="23897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945" y="4077072"/>
                        <a:ext cx="6423383" cy="27809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496944" cy="4430117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Dynamic delta hedge strategy (taking a call option as example)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charset="-120"/>
                  </a:rPr>
                  <a:t>This involves maintaining a delta neutral </a:t>
                </a:r>
                <a:r>
                  <a:rPr lang="en-US" altLang="zh-TW" dirty="0" smtClean="0">
                    <a:ea typeface="新細明體" charset="-120"/>
                  </a:rPr>
                  <a:t>portfolio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charset="-120"/>
                  </a:rPr>
                  <a:t>The nonzero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indicates that the call option is exposed to the risk of the movement of the stock price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Consider a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Π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𝐴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such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Π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𝐴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i.e., the deltas of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𝑐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𝐴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can offset for each other, the value of the portfolio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𝑃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independent of small stock price movements and thus called a delta neutral portfolio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Note that the delta for the stock share is 1, i.e.,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dirty="0" smtClean="0">
                  <a:ea typeface="新細明體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charset="-120"/>
                  </a:rPr>
                  <a:t>Thus, if we know the value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charset="-120"/>
                  </a:rPr>
                  <a:t>, then we can buy or short sell stock shares to create a delta neutral portfolio</a:t>
                </a:r>
                <a:endParaRPr lang="zh-TW" altLang="en-US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496944" cy="4430117"/>
              </a:xfrm>
              <a:blipFill rotWithShape="1">
                <a:blip r:embed="rId3"/>
                <a:stretch>
                  <a:fillRect l="-646" t="-1788" b="-211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8D360BA3-7F60-451C-9D0A-5623601085AD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363272" cy="4430117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hedge position must be frequently </a:t>
                </a:r>
                <a:r>
                  <a:rPr lang="en-US" altLang="zh-TW" dirty="0" smtClean="0">
                    <a:ea typeface="新細明體" pitchFamily="18" charset="-120"/>
                  </a:rPr>
                  <a:t>rebalanced due to the following two reasons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989013" lvl="2" indent="-296863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 smtClean="0">
                    <a:ea typeface="新細明體" pitchFamily="18" charset="-120"/>
                  </a:rPr>
                  <a:t>The delta neutral portfolio maintains only for small changes in the underlying price</a:t>
                </a:r>
              </a:p>
              <a:p>
                <a:pPr marL="989013" lvl="2" indent="-296863">
                  <a:spcBef>
                    <a:spcPts val="300"/>
                  </a:spcBef>
                  <a:buFont typeface="+mj-lt"/>
                  <a:buAutoNum type="arabicPeriod"/>
                </a:pPr>
                <a:r>
                  <a:rPr lang="en-US" altLang="zh-TW" dirty="0">
                    <a:ea typeface="新細明體" pitchFamily="18" charset="-120"/>
                  </a:rPr>
                  <a:t>E</a:t>
                </a:r>
                <a:r>
                  <a:rPr lang="en-US" altLang="zh-TW" dirty="0" smtClean="0">
                    <a:ea typeface="新細明體" pitchFamily="18" charset="-120"/>
                  </a:rPr>
                  <a:t>ven </a:t>
                </a:r>
                <a:r>
                  <a:rPr lang="en-US" altLang="zh-TW" dirty="0">
                    <a:ea typeface="新細明體" pitchFamily="18" charset="-120"/>
                  </a:rPr>
                  <a:t>when the stock price does not </a:t>
                </a:r>
                <a:r>
                  <a:rPr lang="en-US" altLang="zh-TW" dirty="0" smtClean="0">
                    <a:ea typeface="新細明體" pitchFamily="18" charset="-120"/>
                  </a:rPr>
                  <a:t>change, the value of the delta still changes with the passage of time</a:t>
                </a: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Delta hedging a written call involves a “buy high, sell low” trading rule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Writing a call option indicates a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position for the bank 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high,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of a call is high and 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(−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more negative </a:t>
                </a:r>
                <a:r>
                  <a:rPr lang="en-US" altLang="zh-TW" dirty="0" smtClean="0">
                    <a:sym typeface="Symbol"/>
                  </a:rPr>
                  <a:t> buy more shares to main delta neutrality</a:t>
                </a:r>
                <a:endParaRPr lang="en-US" altLang="zh-TW" dirty="0">
                  <a:ea typeface="新細明體" pitchFamily="18" charset="-120"/>
                  <a:sym typeface="Symbol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</a:t>
                </a:r>
                <a:r>
                  <a:rPr lang="en-US" altLang="zh-TW" dirty="0" smtClean="0">
                    <a:ea typeface="新細明體" pitchFamily="18" charset="-120"/>
                  </a:rPr>
                  <a:t>low, </a:t>
                </a:r>
                <a:r>
                  <a:rPr lang="en-US" altLang="zh-TW" dirty="0">
                    <a:ea typeface="新細明體" pitchFamily="18" charset="-120"/>
                  </a:rPr>
                  <a:t>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of a call is </a:t>
                </a:r>
                <a:r>
                  <a:rPr lang="en-US" altLang="zh-TW" dirty="0" smtClean="0">
                    <a:ea typeface="新細明體" pitchFamily="18" charset="-120"/>
                  </a:rPr>
                  <a:t>lower </a:t>
                </a:r>
                <a:r>
                  <a:rPr lang="en-US" altLang="zh-TW" dirty="0">
                    <a:ea typeface="新細明體" pitchFamily="18" charset="-120"/>
                  </a:rPr>
                  <a:t>and 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(−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 </a:t>
                </a:r>
                <a:r>
                  <a:rPr lang="en-US" altLang="zh-TW" dirty="0" smtClean="0">
                    <a:ea typeface="新細明體" pitchFamily="18" charset="-120"/>
                  </a:rPr>
                  <a:t>less </a:t>
                </a:r>
                <a:r>
                  <a:rPr lang="en-US" altLang="zh-TW" dirty="0">
                    <a:ea typeface="新細明體" pitchFamily="18" charset="-120"/>
                  </a:rPr>
                  <a:t>negative </a:t>
                </a:r>
                <a:r>
                  <a:rPr lang="en-US" altLang="zh-TW" dirty="0">
                    <a:sym typeface="Symbol"/>
                  </a:rPr>
                  <a:t> </a:t>
                </a:r>
                <a:r>
                  <a:rPr lang="en-US" altLang="zh-TW" dirty="0" smtClean="0">
                    <a:sym typeface="Symbol"/>
                  </a:rPr>
                  <a:t>sell </a:t>
                </a:r>
                <a:r>
                  <a:rPr lang="en-US" altLang="zh-TW" dirty="0">
                    <a:sym typeface="Symbol"/>
                  </a:rPr>
                  <a:t>shares to main delta </a:t>
                </a:r>
                <a:r>
                  <a:rPr lang="en-US" altLang="zh-TW" dirty="0" smtClean="0">
                    <a:sym typeface="Symbol"/>
                  </a:rPr>
                  <a:t>neutrality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363272" cy="4430117"/>
              </a:xfrm>
              <a:blipFill rotWithShape="1">
                <a:blip r:embed="rId3"/>
                <a:stretch>
                  <a:fillRect t="-1238" r="-948" b="-210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8D360BA3-7F60-451C-9D0A-5623601085AD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3301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519163"/>
                <a:ext cx="8363272" cy="4430117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A scenario of ITM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519163"/>
                <a:ext cx="8363272" cy="4430117"/>
              </a:xfrm>
              <a:blipFill rotWithShape="1">
                <a:blip r:embed="rId3"/>
                <a:stretch>
                  <a:fillRect t="-12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8D360BA3-7F60-451C-9D0A-5623601085AD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02916"/>
              </p:ext>
            </p:extLst>
          </p:nvPr>
        </p:nvGraphicFramePr>
        <p:xfrm>
          <a:off x="251520" y="2056224"/>
          <a:ext cx="8784975" cy="3749040"/>
        </p:xfrm>
        <a:graphic>
          <a:graphicData uri="http://schemas.openxmlformats.org/drawingml/2006/table">
            <a:tbl>
              <a:tblPr/>
              <a:tblGrid>
                <a:gridCol w="720080"/>
                <a:gridCol w="864096"/>
                <a:gridCol w="864096"/>
                <a:gridCol w="1152128"/>
                <a:gridCol w="1656184"/>
                <a:gridCol w="1872208"/>
                <a:gridCol w="1656183"/>
              </a:tblGrid>
              <a:tr h="679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Stock price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Delta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Shares purchased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 of shares purchased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Cumulative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cost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Interest cost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49.00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0.522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52,200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2,557.8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52,200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2,557.8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2.5       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2,557.8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3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48.12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0.458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(6,400)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(308.0)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en-US" altLang="zh-TW" sz="1400" dirty="0" smtClean="0">
                          <a:ea typeface="新細明體" pitchFamily="18" charset="-120"/>
                        </a:rPr>
                        <a:t>–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6,400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48.12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2,252.3   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2,557.8–308+2.5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2.2                    </a:t>
                      </a:r>
                      <a:r>
                        <a:rPr kumimoji="0" lang="en-CA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2,252.3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47.37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0.400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(5,800)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(274.7)</a:t>
                      </a:r>
                      <a:r>
                        <a:rPr kumimoji="0" lang="en-CA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</a:t>
                      </a:r>
                      <a:r>
                        <a:rPr kumimoji="0" lang="en-CA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</a:t>
                      </a:r>
                      <a:r>
                        <a:rPr lang="en-US" altLang="zh-TW" sz="1400" dirty="0" smtClean="0">
                          <a:ea typeface="新細明體" pitchFamily="18" charset="-120"/>
                        </a:rPr>
                        <a:t>–</a:t>
                      </a:r>
                      <a:r>
                        <a:rPr kumimoji="0" lang="en-CA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5,800</a:t>
                      </a:r>
                      <a:r>
                        <a:rPr lang="zh-TW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altLang="zh-TW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47.37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1,979.8   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2,252.3–274.7+2.2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1.9</a:t>
                      </a:r>
                      <a:r>
                        <a:rPr kumimoji="0" lang="en-CA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CA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1,979.8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9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.......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55.87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5,258.2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5.1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9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57.25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1.000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5,263.3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07504" y="5805264"/>
                <a:ext cx="9036496" cy="961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spcBef>
                    <a:spcPts val="300"/>
                  </a:spcBef>
                </a:pPr>
                <a:r>
                  <a:rPr lang="en-US" altLang="zh-TW" dirty="0" smtClean="0">
                    <a:latin typeface="+mn-lt"/>
                    <a:ea typeface="新細明體"/>
                  </a:rPr>
                  <a:t>※ At maturity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/>
                      </a:rPr>
                      <m:t>𝑇</m:t>
                    </m:r>
                  </m:oMath>
                </a14:m>
                <a:r>
                  <a:rPr lang="en-US" altLang="zh-TW" dirty="0" smtClean="0">
                    <a:latin typeface="+mn-lt"/>
                  </a:rPr>
                  <a:t>, the 100,000 shares owned by the bank can meet the exercise request of the call holder and sell the 100,000 shares for 100,000</a:t>
                </a:r>
                <a:r>
                  <a:rPr lang="zh-TW" altLang="zh-TW" dirty="0" smtClean="0"/>
                  <a:t>×</a:t>
                </a:r>
                <a:r>
                  <a:rPr lang="en-US" altLang="zh-TW" dirty="0" smtClean="0"/>
                  <a:t>$50 = $5,000,000</a:t>
                </a:r>
              </a:p>
              <a:p>
                <a:pPr marL="271463" indent="-271463">
                  <a:spcBef>
                    <a:spcPts val="300"/>
                  </a:spcBef>
                </a:pPr>
                <a:r>
                  <a:rPr lang="en-US" altLang="zh-TW" dirty="0" smtClean="0">
                    <a:ea typeface="新細明體"/>
                  </a:rPr>
                  <a:t>※ Hence, the net hedging cost is $5,263,300 - $5,000,000 = $263,300</a:t>
                </a:r>
                <a:endParaRPr lang="zh-TW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805264"/>
                <a:ext cx="9036496" cy="961802"/>
              </a:xfrm>
              <a:prstGeom prst="rect">
                <a:avLst/>
              </a:prstGeom>
              <a:blipFill rotWithShape="1">
                <a:blip r:embed="rId4"/>
                <a:stretch>
                  <a:fillRect l="-607" t="-3165" r="-270" b="-94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99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484784"/>
                <a:ext cx="8363272" cy="4430117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A</a:t>
                </a:r>
                <a:r>
                  <a:rPr lang="en-US" altLang="zh-TW" dirty="0" smtClean="0">
                    <a:ea typeface="新細明體" pitchFamily="18" charset="-120"/>
                  </a:rPr>
                  <a:t> scenario of OTM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484784"/>
                <a:ext cx="8363272" cy="4430117"/>
              </a:xfrm>
              <a:blipFill rotWithShape="1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8D360BA3-7F60-451C-9D0A-5623601085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954460"/>
              </p:ext>
            </p:extLst>
          </p:nvPr>
        </p:nvGraphicFramePr>
        <p:xfrm>
          <a:off x="323528" y="1984216"/>
          <a:ext cx="8568952" cy="3749040"/>
        </p:xfrm>
        <a:graphic>
          <a:graphicData uri="http://schemas.openxmlformats.org/drawingml/2006/table">
            <a:tbl>
              <a:tblPr/>
              <a:tblGrid>
                <a:gridCol w="720080"/>
                <a:gridCol w="864096"/>
                <a:gridCol w="792088"/>
                <a:gridCol w="1152128"/>
                <a:gridCol w="1512168"/>
                <a:gridCol w="1872208"/>
                <a:gridCol w="1656184"/>
              </a:tblGrid>
              <a:tr h="760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Stock price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Delta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Shares purchased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of shares purchased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Cumulative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Cost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Interest cost ($000)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0.522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2,557.8           </a:t>
                      </a:r>
                      <a:r>
                        <a:rPr kumimoji="0" lang="en-CA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52,200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49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2,557.8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2.5                    </a:t>
                      </a:r>
                      <a:r>
                        <a:rPr kumimoji="0" lang="en-CA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2,557.8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49.75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0.568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4,600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228.9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4,600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49.75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2,789.2</a:t>
                      </a:r>
                      <a:r>
                        <a:rPr kumimoji="0" lang="en-CA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            </a:t>
                      </a:r>
                      <a:r>
                        <a:rPr kumimoji="0" lang="en-CA" altLang="zh-TW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= 2,557.8+228.9+2.5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</a:t>
                      </a:r>
                      <a:r>
                        <a:rPr kumimoji="0" lang="en-CA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CA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2,789.2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0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52.00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0.705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13,700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712.4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13,700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  <a:endParaRPr kumimoji="0" lang="en-US" altLang="zh-TW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新細明體" charset="-120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3,504.3                </a:t>
                      </a:r>
                      <a:r>
                        <a:rPr kumimoji="0" lang="en-CA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= 2789.2+712.4+2.7</a:t>
                      </a:r>
                      <a:endParaRPr kumimoji="0" lang="en-US" alt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3.4</a:t>
                      </a:r>
                      <a:r>
                        <a:rPr kumimoji="0" lang="en-CA" altLang="zh-TW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r>
                        <a:rPr kumimoji="0" lang="en-CA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= 3,504.3</a:t>
                      </a:r>
                      <a:r>
                        <a:rPr kumimoji="0" lang="zh-TW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kumimoji="0" lang="en-US" altLang="zh-TW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5%/52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52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.......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46.63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0.007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(17,600)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(820.7)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290.0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48.12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0.000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(700)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(33.7)</a:t>
                      </a:r>
                      <a:endParaRPr kumimoji="0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256.6</a:t>
                      </a:r>
                      <a:endParaRPr kumimoji="0" lang="en-US" altLang="zh-TW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新細明體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496" y="5731415"/>
                <a:ext cx="9108504" cy="1225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lnSpc>
                    <a:spcPct val="98000"/>
                  </a:lnSpc>
                  <a:spcBef>
                    <a:spcPts val="100"/>
                  </a:spcBef>
                </a:pPr>
                <a:r>
                  <a:rPr lang="en-US" altLang="zh-TW" dirty="0" smtClean="0">
                    <a:latin typeface="+mn-lt"/>
                    <a:ea typeface="新細明體"/>
                  </a:rPr>
                  <a:t>※ At maturity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/>
                      </a:rPr>
                      <m:t>𝑇</m:t>
                    </m:r>
                  </m:oMath>
                </a14:m>
                <a:r>
                  <a:rPr lang="en-US" altLang="zh-TW" dirty="0" smtClean="0">
                    <a:latin typeface="+mn-lt"/>
                  </a:rPr>
                  <a:t>, the bank owns zero share and does not need to do anything</a:t>
                </a:r>
                <a:endParaRPr lang="en-US" altLang="zh-TW" dirty="0" smtClean="0"/>
              </a:p>
              <a:p>
                <a:pPr marL="271463" indent="-271463">
                  <a:lnSpc>
                    <a:spcPct val="98000"/>
                  </a:lnSpc>
                  <a:spcBef>
                    <a:spcPts val="100"/>
                  </a:spcBef>
                </a:pPr>
                <a:r>
                  <a:rPr lang="en-US" altLang="zh-TW" dirty="0" smtClean="0">
                    <a:ea typeface="新細明體"/>
                  </a:rPr>
                  <a:t>※ Hence, the net hedging cost is simply $256,600</a:t>
                </a:r>
              </a:p>
              <a:p>
                <a:pPr marL="271463" indent="-271463">
                  <a:lnSpc>
                    <a:spcPct val="98000"/>
                  </a:lnSpc>
                  <a:spcBef>
                    <a:spcPts val="100"/>
                  </a:spcBef>
                </a:pPr>
                <a:r>
                  <a:rPr lang="en-US" altLang="zh-TW" dirty="0" smtClean="0">
                    <a:ea typeface="新細明體"/>
                  </a:rPr>
                  <a:t>※ By observing the shares purchased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/>
                      </a:rPr>
                      <m:t>𝑇</m:t>
                    </m:r>
                  </m:oMath>
                </a14:m>
                <a:r>
                  <a:rPr lang="zh-TW" altLang="en-US" dirty="0" smtClean="0">
                    <a:latin typeface="+mn-lt"/>
                  </a:rPr>
                  <a:t> </a:t>
                </a:r>
                <a:r>
                  <a:rPr lang="en-US" altLang="zh-TW" dirty="0" smtClean="0">
                    <a:latin typeface="+mn-lt"/>
                  </a:rPr>
                  <a:t>in the above two tables, we can understand the </a:t>
                </a:r>
                <a:r>
                  <a:rPr lang="en-US" altLang="zh-TW" dirty="0">
                    <a:ea typeface="新細明體" pitchFamily="18" charset="-120"/>
                  </a:rPr>
                  <a:t>“buy high, sell low” </a:t>
                </a:r>
                <a:r>
                  <a:rPr lang="en-US" altLang="zh-TW" dirty="0" smtClean="0">
                    <a:ea typeface="新細明體" pitchFamily="18" charset="-120"/>
                  </a:rPr>
                  <a:t>dynamic delta hedge strategy replicate a call option in effect</a:t>
                </a:r>
                <a:endParaRPr lang="zh-TW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731415"/>
                <a:ext cx="9108504" cy="1225977"/>
              </a:xfrm>
              <a:prstGeom prst="rect">
                <a:avLst/>
              </a:prstGeom>
              <a:blipFill rotWithShape="1">
                <a:blip r:embed="rId4"/>
                <a:stretch>
                  <a:fillRect l="-602" t="-2985" b="-54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9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640960" cy="4968552"/>
          </a:xfrm>
          <a:noFill/>
        </p:spPr>
        <p:txBody>
          <a:bodyPr lIns="92075" tIns="46038" rIns="92075" bIns="46038"/>
          <a:lstStyle/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In either scenario, the hedging costs (</a:t>
            </a:r>
            <a:r>
              <a:rPr lang="en-US" altLang="zh-TW" dirty="0">
                <a:ea typeface="新細明體"/>
              </a:rPr>
              <a:t>$263,300 </a:t>
            </a:r>
            <a:r>
              <a:rPr lang="en-US" altLang="zh-TW" dirty="0" smtClean="0">
                <a:ea typeface="新細明體"/>
              </a:rPr>
              <a:t>in the ITM case vs. </a:t>
            </a:r>
            <a:r>
              <a:rPr lang="en-US" altLang="zh-TW" dirty="0" smtClean="0">
                <a:ea typeface="新細明體" pitchFamily="18" charset="-120"/>
              </a:rPr>
              <a:t>$256,600 in the OTM case) are close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In fact, the hedging cost of the dynamic delta hedge is very stable regardless different stock price paths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If the rebalancing frequency increases, the hedging cost will converge to the Black-Scholes theoretically option value ($240,000)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The dynamic delta hedge strategy can bring a stable profit ($300,000 – net hedging cost) for the bank</a:t>
            </a:r>
          </a:p>
          <a:p>
            <a:pPr lvl="1">
              <a:lnSpc>
                <a:spcPct val="98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In practice, the transaction cost for trading stock shares should be taken into account, so option premiums charged by financial institutions are usually higher than theoretical Black-Scholes values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19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8D360BA3-7F60-451C-9D0A-5623601085AD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27900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3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51520" y="1719263"/>
                <a:ext cx="8640960" cy="4878387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Implement the dynamic delta hedge with futures contract: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Due to the chain rule, we can derive</a:t>
                </a:r>
              </a:p>
              <a:p>
                <a:pPr marL="344488" lvl="1" indent="0" algn="ctr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Δ</m:t>
                    </m:r>
                    <m:sSup>
                      <m:sSup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</a:p>
              <a:p>
                <a:pPr marL="693737" lvl="2" indent="0">
                  <a:spcBef>
                    <a:spcPts val="600"/>
                  </a:spcBef>
                  <a:buNone/>
                </a:pPr>
                <a:r>
                  <a:rPr lang="en-US" altLang="zh-TW" sz="2600" dirty="0" smtClean="0">
                    <a:ea typeface="新細明體" pitchFamily="18" charset="-120"/>
                  </a:rPr>
                  <a:t>where the last equality is due to </a:t>
                </a:r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  <a:ea typeface="新細明體" pitchFamily="18" charset="-120"/>
                      </a:rPr>
                      <m:t>𝐹</m:t>
                    </m:r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𝑞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600" dirty="0" smtClean="0">
                    <a:ea typeface="新細明體" pitchFamily="18" charset="-120"/>
                  </a:rPr>
                  <a:t> and thus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𝐹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𝑞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TW" sz="260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Hence, the position required in futures for delta hedging is therefore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d>
                          <m:dPr>
                            <m:ctrlP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𝑞</m:t>
                            </m:r>
                          </m:e>
                        </m:d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times the position required in the corresponding spot contract</a:t>
                </a:r>
              </a:p>
            </p:txBody>
          </p:sp>
        </mc:Choice>
        <mc:Fallback xmlns="">
          <p:sp>
            <p:nvSpPr>
              <p:cNvPr id="204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51520" y="1719263"/>
                <a:ext cx="8640960" cy="4878387"/>
              </a:xfrm>
              <a:blipFill rotWithShape="1">
                <a:blip r:embed="rId3"/>
                <a:stretch>
                  <a:fillRect l="-635" t="-1625" r="-24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6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9925" y="6524625"/>
            <a:ext cx="2133600" cy="360363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DC15F061-2B7F-4ED8-8029-40203C6D964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17.</a:t>
            </a:r>
            <a:fld id="{318AA49A-4F20-4677-A41A-D5F351D8E433}" type="slidenum">
              <a:rPr lang="en-US" altLang="en-US" smtClean="0"/>
              <a:pPr eaLnBrk="1" hangingPunct="1"/>
              <a:t>17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720849"/>
          </a:xfrm>
        </p:spPr>
        <p:txBody>
          <a:bodyPr/>
          <a:lstStyle/>
          <a:p>
            <a:pPr marL="1160463" indent="-1160463" algn="l"/>
            <a:r>
              <a:rPr lang="en-US" altLang="zh-TW" sz="4000" dirty="0" smtClean="0">
                <a:ea typeface="新細明體" charset="-120"/>
              </a:rPr>
              <a:t>17.2 </a:t>
            </a:r>
            <a:r>
              <a:rPr lang="en-US" altLang="zh-TW" sz="4000" dirty="0" smtClean="0">
                <a:ea typeface="新細明體" pitchFamily="18" charset="-120"/>
              </a:rPr>
              <a:t>Gamma and Theta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5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568952" cy="4968850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Gamma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dirty="0" smtClean="0">
                        <a:latin typeface="Cambria Math"/>
                        <a:ea typeface="新細明體" pitchFamily="18" charset="-120"/>
                      </a:rPr>
                      <m:t>Γ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) is the rate of change of delta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) with respect to the price of the underlying asset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dirty="0">
                        <a:latin typeface="Cambria Math"/>
                        <a:ea typeface="新細明體" pitchFamily="18" charset="-120"/>
                      </a:rPr>
                      <m:t>Γ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of both calls and puts are identical and positive</a:t>
                </a:r>
              </a:p>
              <a:p>
                <a:pPr marL="344488" lvl="1" indent="0" algn="ctr">
                  <a:lnSpc>
                    <a:spcPct val="98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  <a:ea typeface="新細明體" pitchFamily="18" charset="-12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−</m:t>
                            </m:r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𝑞𝑇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𝜎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8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curve of Gamma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𝑞</m:t>
                    </m:r>
                    <m:r>
                      <a:rPr lang="en-US" altLang="zh-TW" b="0" i="1" dirty="0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=25%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568952" cy="4968850"/>
              </a:xfrm>
              <a:blipFill rotWithShape="1">
                <a:blip r:embed="rId3"/>
                <a:stretch>
                  <a:fillRect l="-640" t="-1840" r="-34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A9467571-02DD-4E72-A066-ABC4DA32A2C4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Gamma and Theta</a:t>
            </a:r>
            <a:endParaRPr lang="zh-TW" alt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460" y="4416504"/>
            <a:ext cx="4005072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D5FE96D8-7DE5-4E9F-96CE-6BFCC5D4B49B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Gamma and Theta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 bwMode="auto">
              <a:xfrm>
                <a:off x="251520" y="1700808"/>
                <a:ext cx="8424936" cy="48965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4250" indent="-2905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Since Gamma measures the curvature of the option value function, it can measure the error of the delta hedge, which is a linear approximation method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Higher Gamma </a:t>
                </a:r>
                <a:r>
                  <a:rPr lang="en-US" altLang="zh-TW" dirty="0" smtClean="0">
                    <a:sym typeface="Symbol"/>
                  </a:rPr>
                  <a:t> </a:t>
                </a:r>
                <a:r>
                  <a:rPr lang="en-US" altLang="zh-TW" kern="0" dirty="0" smtClean="0">
                    <a:ea typeface="新細明體" pitchFamily="18" charset="-120"/>
                  </a:rPr>
                  <a:t>larger error of the delta hedge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How to make a portfolio Gamma neutral?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A position in the underlying asset has zero gamma and cannot be used to change the gamma of a portfolio</a:t>
                </a:r>
              </a:p>
              <a:p>
                <a:pPr lvl="3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This is because the </a:t>
                </a:r>
                <a:r>
                  <a:rPr lang="en-US" altLang="zh-TW" kern="0" dirty="0">
                    <a:ea typeface="新細明體" pitchFamily="18" charset="-120"/>
                  </a:rPr>
                  <a:t>g</a:t>
                </a:r>
                <a:r>
                  <a:rPr lang="en-US" altLang="zh-TW" kern="0" dirty="0" smtClean="0">
                    <a:ea typeface="新細明體" pitchFamily="18" charset="-120"/>
                  </a:rPr>
                  <a:t>amma of a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Π</m:t>
                    </m:r>
                    <m:r>
                      <a:rPr lang="en-US" altLang="zh-TW" b="0" i="1" kern="0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b="0" i="1" kern="0" smtClean="0">
                        <a:latin typeface="Cambria Math"/>
                        <a:ea typeface="新細明體" pitchFamily="18" charset="-120"/>
                      </a:rPr>
                      <m:t>𝑐</m:t>
                    </m:r>
                    <m:r>
                      <a:rPr lang="en-US" altLang="zh-TW" b="0" i="1" kern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b="0" i="1" kern="0" smtClean="0">
                        <a:latin typeface="Cambria Math"/>
                        <a:ea typeface="新細明體" pitchFamily="18" charset="-120"/>
                      </a:rPr>
                      <m:t>𝐴</m:t>
                    </m:r>
                  </m:oMath>
                </a14:m>
                <a:r>
                  <a:rPr lang="en-US" altLang="zh-TW" kern="0" dirty="0" smtClean="0">
                    <a:ea typeface="新細明體" pitchFamily="18" charset="-120"/>
                  </a:rPr>
                  <a:t> can be derived via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新細明體" pitchFamily="18" charset="-120"/>
                          </a:rPr>
                          <m:t>Π</m:t>
                        </m:r>
                      </m:num>
                      <m:den>
                        <m: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 ker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kern="0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0" kern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kern="0" smtClean="0">
                            <a:latin typeface="Cambria Math"/>
                            <a:ea typeface="新細明體" pitchFamily="18" charset="-120"/>
                          </a:rPr>
                          <m:t>𝐴</m:t>
                        </m:r>
                      </m:num>
                      <m:den>
                        <m: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kern="0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𝜕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num>
                      <m:den>
                        <m:r>
                          <a:rPr lang="en-US" altLang="zh-TW" i="1" ker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p>
                          <m:sSupPr>
                            <m:ctrlP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TW" i="1" ker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i="1" ker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kern="0" dirty="0">
                    <a:ea typeface="新細明體" pitchFamily="18" charset="-120"/>
                  </a:rPr>
                  <a:t> </a:t>
                </a:r>
                <a:endParaRPr lang="en-US" altLang="zh-TW" kern="0" dirty="0" smtClean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We need a derivative on the same underlying asset with a nonlinear payoff to construct a zero-gamma portfolio, for example, other options traded in the market</a:t>
                </a: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700808"/>
                <a:ext cx="8424936" cy="4896544"/>
              </a:xfrm>
              <a:prstGeom prst="rect">
                <a:avLst/>
              </a:prstGeom>
              <a:blipFill rotWithShape="1">
                <a:blip r:embed="rId3"/>
                <a:stretch>
                  <a:fillRect t="-1121" r="-2026" b="-16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17.</a:t>
            </a:r>
            <a:fld id="{6459F47D-D016-4E99-B4CA-0BA973F17661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499350" cy="9302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The Goals of Chapter 17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150" name="Rectangle 5"/>
              <p:cNvSpPr txBox="1">
                <a:spLocks noChangeArrowheads="1"/>
              </p:cNvSpPr>
              <p:nvPr/>
            </p:nvSpPr>
            <p:spPr bwMode="auto">
              <a:xfrm>
                <a:off x="539750" y="1728788"/>
                <a:ext cx="8280400" cy="4103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488" tIns="44450" rIns="90488" bIns="44450"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 smtClean="0">
                    <a:ea typeface="新細明體" pitchFamily="18" charset="-120"/>
                  </a:rPr>
                  <a:t>Introduce Delta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000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sz="30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3000" dirty="0" smtClean="0">
                    <a:ea typeface="新細明體" pitchFamily="18" charset="-120"/>
                  </a:rPr>
                  <a:t> and </a:t>
                </a:r>
                <a:r>
                  <a:rPr lang="en-US" altLang="zh-TW" sz="3000" dirty="0" smtClean="0">
                    <a:ea typeface="新細明體" pitchFamily="18" charset="-120"/>
                  </a:rPr>
                  <a:t>dynamic Delta hedge</a:t>
                </a:r>
              </a:p>
              <a:p>
                <a:pPr eaLnBrk="1" hangingPunct="1">
                  <a:spcBef>
                    <a:spcPts val="6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 smtClean="0">
                    <a:ea typeface="新細明體" pitchFamily="18" charset="-120"/>
                  </a:rPr>
                  <a:t>Introduce Gamma </a:t>
                </a:r>
                <a:r>
                  <a:rPr lang="en-US" altLang="zh-TW" sz="3000" dirty="0" smtClean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000" b="0" i="0" smtClean="0">
                        <a:latin typeface="Cambria Math"/>
                        <a:ea typeface="新細明體" pitchFamily="18" charset="-120"/>
                      </a:rPr>
                      <m:t>Γ</m:t>
                    </m:r>
                  </m:oMath>
                </a14:m>
                <a:r>
                  <a:rPr lang="en-US" altLang="zh-TW" sz="3000" dirty="0" smtClean="0">
                    <a:ea typeface="新細明體" pitchFamily="18" charset="-120"/>
                  </a:rPr>
                  <a:t>) and Theta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3000" b="0" i="0" smtClean="0">
                        <a:latin typeface="Cambria Math"/>
                        <a:ea typeface="新細明體" pitchFamily="18" charset="-120"/>
                      </a:rPr>
                      <m:t>Θ</m:t>
                    </m:r>
                  </m:oMath>
                </a14:m>
                <a:r>
                  <a:rPr lang="en-US" altLang="zh-TW" sz="3000" dirty="0" smtClean="0">
                    <a:ea typeface="新細明體" pitchFamily="18" charset="-120"/>
                  </a:rPr>
                  <a:t>)</a:t>
                </a:r>
                <a:endParaRPr lang="en-US" altLang="zh-TW" sz="3000" dirty="0" smtClean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 smtClean="0">
                    <a:ea typeface="新細明體" pitchFamily="18" charset="-120"/>
                  </a:rPr>
                  <a:t>Introduce Vega </a:t>
                </a:r>
                <a:r>
                  <a:rPr lang="en-US" altLang="zh-TW" sz="3000" dirty="0" smtClean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zh-TW" altLang="en-US" sz="3200" i="1">
                        <a:latin typeface="Cambria Math"/>
                        <a:ea typeface="新細明體" pitchFamily="18" charset="-120"/>
                      </a:rPr>
                      <m:t>𝒱</m:t>
                    </m:r>
                  </m:oMath>
                </a14:m>
                <a:r>
                  <a:rPr lang="en-US" altLang="zh-TW" sz="3000" dirty="0" smtClean="0">
                    <a:ea typeface="新細明體" pitchFamily="18" charset="-120"/>
                  </a:rPr>
                  <a:t>) and Rho (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/>
                        <a:ea typeface="新細明體" pitchFamily="18" charset="-120"/>
                      </a:rPr>
                      <m:t>𝜌</m:t>
                    </m:r>
                    <m:r>
                      <a:rPr lang="en-US" altLang="zh-TW" sz="30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endParaRPr lang="en-US" altLang="zh-TW" sz="3000" dirty="0" smtClean="0">
                  <a:ea typeface="新細明體" pitchFamily="18" charset="-120"/>
                </a:endParaRPr>
              </a:p>
              <a:p>
                <a:pPr eaLnBrk="1" hangingPunct="1">
                  <a:spcBef>
                    <a:spcPts val="6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/>
                </a:pPr>
                <a:r>
                  <a:rPr lang="en-US" altLang="zh-TW" sz="3000" dirty="0" smtClean="0">
                    <a:ea typeface="新細明體" pitchFamily="18" charset="-120"/>
                  </a:rPr>
                  <a:t>Hedging in </a:t>
                </a:r>
                <a:r>
                  <a:rPr lang="en-US" altLang="zh-TW" sz="3000" dirty="0" smtClean="0">
                    <a:ea typeface="新細明體" pitchFamily="18" charset="-120"/>
                  </a:rPr>
                  <a:t>practice</a:t>
                </a:r>
                <a:endParaRPr lang="en-US" altLang="zh-TW" sz="3000" dirty="0" smtClean="0">
                  <a:ea typeface="新細明體" pitchFamily="18" charset="-120"/>
                </a:endParaRPr>
              </a:p>
            </p:txBody>
          </p:sp>
        </mc:Choice>
        <mc:Fallback>
          <p:sp>
            <p:nvSpPr>
              <p:cNvPr id="6150" name="Rectang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9750" y="1728788"/>
                <a:ext cx="8280400" cy="4103687"/>
              </a:xfrm>
              <a:prstGeom prst="rect">
                <a:avLst/>
              </a:prstGeom>
              <a:blipFill rotWithShape="1">
                <a:blip r:embed="rId3"/>
                <a:stretch>
                  <a:fillRect l="-736" t="-2080" r="-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673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D5FE96D8-7DE5-4E9F-96CE-6BFCC5D4B49B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Gamma and Theta</a:t>
            </a:r>
            <a:endParaRPr lang="zh-TW" altLang="en-US" dirty="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251520" y="1700808"/>
            <a:ext cx="842493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charset="0"/>
              <a:buChar char="–"/>
              <a:tabLst>
                <a:tab pos="627063" algn="l"/>
              </a:tabLst>
              <a:defRPr sz="2600">
                <a:solidFill>
                  <a:schemeClr val="tx1"/>
                </a:solidFill>
                <a:latin typeface="+mn-lt"/>
              </a:defRPr>
            </a:lvl2pPr>
            <a:lvl3pPr marL="984250" indent="-290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" charset="2"/>
              <a:buChar char="u"/>
              <a:defRPr>
                <a:solidFill>
                  <a:schemeClr val="tx1"/>
                </a:solidFill>
                <a:latin typeface="+mn-lt"/>
              </a:defRPr>
            </a:lvl5pPr>
            <a:lvl6pPr marL="20558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2">
              <a:spcBef>
                <a:spcPts val="600"/>
              </a:spcBef>
            </a:pPr>
            <a:r>
              <a:rPr lang="en-US" altLang="zh-TW" kern="0" dirty="0" smtClean="0">
                <a:ea typeface="新細明體" pitchFamily="18" charset="-120"/>
              </a:rPr>
              <a:t>Suppose a portfolio is delta neutral and has a gamma of (–3000), and the delta and gamma of a traded call option are 0.62 and 1.5</a:t>
            </a:r>
          </a:p>
          <a:p>
            <a:pPr lvl="2">
              <a:spcBef>
                <a:spcPts val="600"/>
              </a:spcBef>
            </a:pPr>
            <a:r>
              <a:rPr lang="en-US" altLang="zh-TW" kern="0" dirty="0" smtClean="0">
                <a:ea typeface="新細明體" pitchFamily="18" charset="-120"/>
              </a:rPr>
              <a:t>Including a </a:t>
            </a:r>
            <a:r>
              <a:rPr lang="en-US" altLang="zh-TW" kern="0" dirty="0">
                <a:ea typeface="新細明體" pitchFamily="18" charset="-120"/>
              </a:rPr>
              <a:t>long </a:t>
            </a:r>
            <a:r>
              <a:rPr lang="en-US" altLang="zh-TW" kern="0" dirty="0" smtClean="0">
                <a:ea typeface="新細明體" pitchFamily="18" charset="-120"/>
              </a:rPr>
              <a:t>position of 3000/1.5 = 2,000 shares of the traded call option can make the portfolio gamma neutral</a:t>
            </a:r>
          </a:p>
          <a:p>
            <a:pPr lvl="2">
              <a:spcBef>
                <a:spcPts val="600"/>
              </a:spcBef>
            </a:pPr>
            <a:r>
              <a:rPr lang="en-US" altLang="zh-TW" kern="0" dirty="0" smtClean="0">
                <a:ea typeface="新細明體" pitchFamily="18" charset="-120"/>
              </a:rPr>
              <a:t>However, the delta of the portfolio will change from zero to 2,000</a:t>
            </a:r>
            <a:r>
              <a:rPr lang="zh-TW" altLang="zh-TW" dirty="0"/>
              <a:t> </a:t>
            </a:r>
            <a:r>
              <a:rPr lang="zh-TW" altLang="zh-TW" dirty="0" smtClean="0"/>
              <a:t>×</a:t>
            </a:r>
            <a:r>
              <a:rPr lang="en-US" altLang="zh-TW" dirty="0" smtClean="0"/>
              <a:t> 0.62 = 1240</a:t>
            </a:r>
          </a:p>
          <a:p>
            <a:pPr lvl="2">
              <a:spcBef>
                <a:spcPts val="600"/>
              </a:spcBef>
            </a:pPr>
            <a:r>
              <a:rPr lang="en-US" altLang="zh-TW" kern="0" dirty="0" smtClean="0">
                <a:ea typeface="新細明體" pitchFamily="18" charset="-120"/>
              </a:rPr>
              <a:t>Therefore, 1,240 units of the underlying asset must be sold (short) to keep it delta neutral</a:t>
            </a:r>
          </a:p>
        </p:txBody>
      </p:sp>
    </p:spTree>
    <p:extLst>
      <p:ext uri="{BB962C8B-B14F-4D97-AF65-F5344CB8AC3E}">
        <p14:creationId xmlns:p14="http://schemas.microsoft.com/office/powerpoint/2010/main" val="1081493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057775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Θ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) of a derivative is the rate of change of the value with respect to the passage of time, i.e., it measures the time decay of option values</a:t>
                </a:r>
              </a:p>
              <a:p>
                <a:pPr marL="84138" lvl="1" indent="0">
                  <a:lnSpc>
                    <a:spcPct val="98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/>
                            <a:ea typeface="新細明體" pitchFamily="18" charset="-120"/>
                          </a:rPr>
                          <m:t>c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=−</m:t>
                    </m:r>
                    <m:f>
                      <m:f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sz="2400">
                            <a:latin typeface="Cambria Math"/>
                            <a:ea typeface="新細明體" pitchFamily="18" charset="-120"/>
                          </a:rPr>
                          <m:t>c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den>
                    </m:f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=−</m:t>
                    </m:r>
                    <m:f>
                      <m:f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latin typeface="Cambria Math"/>
                                    <a:ea typeface="新細明體" pitchFamily="18" charset="-120"/>
                                  </a:rPr>
                                  <m:t>𝑞𝑇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新細明體" pitchFamily="18" charset="-12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𝜎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𝑞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𝑁</m:t>
                    </m:r>
                    <m:d>
                      <m:d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𝑟𝐾</m:t>
                    </m:r>
                    <m:sSup>
                      <m:sSup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𝑁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</a:p>
              <a:p>
                <a:pPr marL="84138" lvl="1" indent="0">
                  <a:lnSpc>
                    <a:spcPct val="98000"/>
                  </a:lnSpc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𝜕</m:t>
                        </m:r>
                        <m:r>
                          <a:rPr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𝑝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𝜕</m:t>
                        </m:r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=−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fPr>
                      <m:num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𝜕</m:t>
                        </m:r>
                        <m:r>
                          <a:rPr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𝑝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𝜕</m:t>
                        </m:r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𝑇</m:t>
                        </m:r>
                      </m:den>
                    </m:f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=−</m:t>
                    </m:r>
                    <m:f>
                      <m:f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</a:rPr>
                                  <m:t>−</m:t>
                                </m:r>
                                <m: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</a:rPr>
                                  <m:t>𝑞𝑇</m:t>
                                </m:r>
                              </m:sup>
                            </m:sSup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𝑁</m:t>
                            </m:r>
                          </m:e>
                          <m:sup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  <a:cs typeface="+mn-cs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新細明體" pitchFamily="18" charset="-12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𝜎</m:t>
                        </m:r>
                      </m:num>
                      <m:den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𝑇</m:t>
                            </m:r>
                          </m:e>
                        </m:rad>
                      </m:den>
                    </m:f>
                    <m:r>
                      <a:rPr lang="en-US" altLang="zh-TW" sz="2400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−</m:t>
                    </m:r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𝑞</m:t>
                    </m:r>
                    <m:sSub>
                      <m:sSubPr>
                        <m:ctrlPr>
                          <a:rPr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𝑁</m:t>
                    </m:r>
                    <m:d>
                      <m:d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000000"/>
                                </a:solidFill>
                                <a:latin typeface="Cambria Math"/>
                                <a:ea typeface="新細明體" pitchFamily="18" charset="-12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+</m:t>
                    </m:r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𝑟𝐾</m:t>
                    </m:r>
                    <m:sSup>
                      <m:sSup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sSupPr>
                      <m:e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𝑒</m:t>
                        </m:r>
                      </m:e>
                      <m:sup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−</m:t>
                        </m:r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𝑟𝑇</m:t>
                        </m:r>
                      </m:sup>
                    </m:sSup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𝑁</m:t>
                    </m:r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(−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𝑑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  <a:cs typeface="+mn-cs"/>
                      </a:rPr>
                      <m:t>)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 </a:t>
                </a:r>
                <a:endParaRPr lang="en-US" altLang="zh-TW" sz="2400" dirty="0">
                  <a:ea typeface="新細明體" pitchFamily="18" charset="-120"/>
                </a:endParaRPr>
              </a:p>
              <a:p>
                <a:pPr lvl="1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theta of an option is usually negative except ITM European put options</a:t>
                </a:r>
              </a:p>
              <a:p>
                <a:pPr lvl="2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This means that, if time passes, the value of the option declines even if the </a:t>
                </a:r>
                <a:r>
                  <a:rPr lang="en-US" altLang="zh-TW" dirty="0">
                    <a:ea typeface="新細明體" pitchFamily="18" charset="-120"/>
                  </a:rPr>
                  <a:t>price of the underlying asset and its volatility remaining the </a:t>
                </a:r>
                <a:r>
                  <a:rPr lang="en-US" altLang="zh-TW" dirty="0" smtClean="0">
                    <a:ea typeface="新細明體" pitchFamily="18" charset="-120"/>
                  </a:rPr>
                  <a:t>same</a:t>
                </a:r>
              </a:p>
              <a:p>
                <a:pPr lvl="2">
                  <a:lnSpc>
                    <a:spcPct val="98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This is because </a:t>
                </a: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dividend </a:t>
                </a:r>
                <a:r>
                  <a:rPr lang="en-US" altLang="zh-TW" dirty="0" smtClean="0">
                    <a:ea typeface="新細明體" pitchFamily="18" charset="-120"/>
                  </a:rPr>
                  <a:t>payment </a:t>
                </a:r>
                <a:r>
                  <a:rPr lang="en-US" altLang="zh-TW" dirty="0">
                    <a:ea typeface="新細明體" pitchFamily="18" charset="-120"/>
                  </a:rPr>
                  <a:t>could </a:t>
                </a:r>
                <a:r>
                  <a:rPr lang="en-US" altLang="zh-TW" dirty="0" smtClean="0">
                    <a:ea typeface="新細明體" pitchFamily="18" charset="-120"/>
                  </a:rPr>
                  <a:t>make the </a:t>
                </a:r>
                <a:r>
                  <a:rPr lang="en-US" altLang="zh-TW" dirty="0">
                    <a:ea typeface="新細明體" pitchFamily="18" charset="-120"/>
                  </a:rPr>
                  <a:t>value of European put rise to cover the time decay of the put </a:t>
                </a:r>
                <a:r>
                  <a:rPr lang="en-US" altLang="zh-TW" dirty="0" smtClean="0">
                    <a:ea typeface="新細明體" pitchFamily="18" charset="-120"/>
                  </a:rPr>
                  <a:t>value</a:t>
                </a:r>
              </a:p>
            </p:txBody>
          </p:sp>
        </mc:Choice>
        <mc:Fallback xmlns="">
          <p:sp>
            <p:nvSpPr>
              <p:cNvPr id="215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057775"/>
              </a:xfrm>
              <a:blipFill rotWithShape="1">
                <a:blip r:embed="rId3"/>
                <a:stretch>
                  <a:fillRect l="-629" t="-1807" r="-1119" b="-578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0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E7C421DF-E327-4904-914A-2F22F898F439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Gamma and Theta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>
              <a:xfrm>
                <a:off x="251520" y="1628800"/>
                <a:ext cx="8712968" cy="4392488"/>
              </a:xfrm>
              <a:prstGeom prst="rect">
                <a:avLst/>
              </a:prstGeom>
              <a:noFill/>
            </p:spPr>
            <p:txBody>
              <a:bodyPr lIns="92075" tIns="46038" rIns="92075" bIns="46038"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27063" indent="-282575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987425" indent="-29368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pitchFamily="2" charset="2"/>
                  <a:buChar char="n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281113" indent="-2921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15986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u"/>
                  <a:defRPr>
                    <a:solidFill>
                      <a:schemeClr val="tx1"/>
                    </a:solidFill>
                    <a:latin typeface="+mn-lt"/>
                  </a:defRPr>
                </a:lvl5pPr>
                <a:lvl6pPr marL="20558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5130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9702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427413" indent="-315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Note </a:t>
                </a:r>
                <a:r>
                  <a:rPr lang="en-US" altLang="zh-TW" dirty="0">
                    <a:ea typeface="新細明體" pitchFamily="18" charset="-120"/>
                  </a:rPr>
                  <a:t>that time is not a risk factor because the </a:t>
                </a:r>
                <a:r>
                  <a:rPr lang="en-US" altLang="zh-TW" dirty="0" smtClean="0">
                    <a:ea typeface="新細明體" pitchFamily="18" charset="-120"/>
                  </a:rPr>
                  <a:t>time passing is </a:t>
                </a:r>
                <a:r>
                  <a:rPr lang="en-US" altLang="zh-TW" dirty="0">
                    <a:ea typeface="新細明體" pitchFamily="18" charset="-120"/>
                  </a:rPr>
                  <a:t>predictable, so </a:t>
                </a:r>
                <a:r>
                  <a:rPr lang="en-US" altLang="zh-TW" dirty="0" smtClean="0">
                    <a:ea typeface="新細明體" pitchFamily="18" charset="-120"/>
                  </a:rPr>
                  <a:t>it does not make sense to hedge against the passage of time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The theta of a call option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kern="0" dirty="0" smtClean="0">
                    <a:ea typeface="新細明體" pitchFamily="18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=25%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i="1" dirty="0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kern="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kern="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kern="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kern="0" dirty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kern="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endParaRPr lang="en-US" altLang="zh-TW" kern="0" dirty="0">
                  <a:ea typeface="新細明體" pitchFamily="18" charset="-120"/>
                </a:endParaRPr>
              </a:p>
              <a:p>
                <a:pPr lvl="2">
                  <a:spcBef>
                    <a:spcPts val="600"/>
                  </a:spcBef>
                </a:pPr>
                <a:r>
                  <a:rPr lang="en-US" altLang="zh-TW" kern="0" dirty="0" smtClean="0">
                    <a:ea typeface="新細明體" pitchFamily="18" charset="-120"/>
                  </a:rPr>
                  <a:t>The time decay of ATM calls is faster than that of OTM and ITM calls (This property is in general true for put options)</a:t>
                </a:r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628800"/>
                <a:ext cx="8712968" cy="4392488"/>
              </a:xfrm>
              <a:prstGeom prst="rect">
                <a:avLst/>
              </a:prstGeom>
              <a:blipFill rotWithShape="1">
                <a:blip r:embed="rId3"/>
                <a:stretch>
                  <a:fillRect t="-1248" b="-224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Gamma and Theta</a:t>
            </a:r>
            <a:endParaRPr lang="zh-TW" altLang="en-US" dirty="0"/>
          </a:p>
        </p:txBody>
      </p:sp>
      <p:sp>
        <p:nvSpPr>
          <p:cNvPr id="7" name="投影片編號版面配置區 2"/>
          <p:cNvSpPr>
            <a:spLocks noGrp="1"/>
          </p:cNvSpPr>
          <p:nvPr>
            <p:ph type="sldNum" sz="quarter" idx="11"/>
          </p:nvPr>
        </p:nvSpPr>
        <p:spPr>
          <a:xfrm>
            <a:off x="7010400" y="6524625"/>
            <a:ext cx="2133600" cy="33337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E7C421DF-E327-4904-914A-2F22F898F439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2339752" y="3768432"/>
            <a:ext cx="4005072" cy="2468880"/>
            <a:chOff x="2370550" y="2348880"/>
            <a:chExt cx="4005072" cy="2468880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0550" y="2348880"/>
              <a:ext cx="4005072" cy="2468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3" name="橢圓 2"/>
            <p:cNvSpPr/>
            <p:nvPr/>
          </p:nvSpPr>
          <p:spPr bwMode="auto">
            <a:xfrm>
              <a:off x="3738702" y="3902234"/>
              <a:ext cx="864096" cy="2880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2946614" y="4190266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Most negative around ATM area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41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28800"/>
                <a:ext cx="8208912" cy="4752528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 smtClean="0">
                    <a:ea typeface="新細明體" pitchFamily="18" charset="-120"/>
                  </a:rPr>
                  <a:t>Based on the bivariate Taylor expansion, the approximation of the change in the value of a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Π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ΔΠ</m:t>
                    </m:r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</m:d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Γ</m:t>
                    </m:r>
                    <m:sSup>
                      <m:sSup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/>
                                <a:ea typeface="新細明體" pitchFamily="18" charset="-120"/>
                              </a:rPr>
                              <m:t>Δ</m:t>
                            </m:r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  <a:ea typeface="新細明體" pitchFamily="18" charset="-120"/>
                      </a:rPr>
                      <m:t>Θ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600" b="0" i="0" smtClean="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600" dirty="0" smtClean="0">
                    <a:latin typeface="Symbol" pitchFamily="18" charset="2"/>
                    <a:ea typeface="新細明體" pitchFamily="18" charset="-120"/>
                  </a:rPr>
                  <a:t> </a:t>
                </a:r>
              </a:p>
              <a:p>
                <a:pPr lvl="1">
                  <a:spcBef>
                    <a:spcPts val="600"/>
                  </a:spcBef>
                  <a:buClr>
                    <a:srgbClr val="CC3300"/>
                  </a:buClr>
                </a:pPr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Note that for both calls and puts, their gammas are positive, which is a desirable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feature</a:t>
                </a:r>
                <a:endParaRPr lang="en-US" altLang="zh-TW" dirty="0" smtClean="0">
                  <a:latin typeface="Symbol" pitchFamily="18" charset="2"/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/>
                        <a:ea typeface="新細明體" pitchFamily="18" charset="-120"/>
                      </a:rPr>
                      <m:t>Π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delta neutral, then</a:t>
                </a:r>
                <a:endParaRPr lang="en-US" altLang="zh-TW" dirty="0">
                  <a:ea typeface="新細明體" pitchFamily="18" charset="-12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  <a:ea typeface="新細明體" pitchFamily="18" charset="-120"/>
                      </a:rPr>
                      <m:t>ΔΠ</m:t>
                    </m:r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≈</m:t>
                    </m:r>
                    <m:f>
                      <m:f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  <a:ea typeface="新細明體" pitchFamily="18" charset="-120"/>
                      </a:rPr>
                      <m:t>Γ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/>
                                <a:ea typeface="新細明體" pitchFamily="18" charset="-120"/>
                              </a:rPr>
                              <m:t>Δ</m:t>
                            </m:r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  <a:ea typeface="新細明體" pitchFamily="18" charset="-120"/>
                      </a:rPr>
                      <m:t>Θ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600">
                            <a:latin typeface="Cambria Math"/>
                            <a:ea typeface="新細明體" pitchFamily="18" charset="-120"/>
                          </a:rPr>
                          <m:t>Δ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TW" sz="2600" dirty="0">
                    <a:latin typeface="Symbol" pitchFamily="18" charset="2"/>
                    <a:ea typeface="新細明體" pitchFamily="18" charset="-120"/>
                  </a:rPr>
                  <a:t> </a:t>
                </a:r>
              </a:p>
              <a:p>
                <a:pPr marL="0" indent="0">
                  <a:buNone/>
                </a:pPr>
                <a:endParaRPr lang="en-US" altLang="zh-TW" sz="2800" dirty="0" smtClean="0">
                  <a:latin typeface="Symbol" pitchFamily="18" charset="2"/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45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08912" cy="4752528"/>
              </a:xfrm>
              <a:blipFill rotWithShape="1">
                <a:blip r:embed="rId3"/>
                <a:stretch>
                  <a:fillRect l="-743" t="-1667" r="-19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58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C0F1D48D-813F-4611-882C-A63D7C4BFCF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Gamma and Theta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Gamma and Theta</a:t>
            </a:r>
          </a:p>
        </p:txBody>
      </p:sp>
      <p:sp>
        <p:nvSpPr>
          <p:cNvPr id="2560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6205D212-5F28-480D-9D93-CE1E552594E8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03" name="Rectangle 4"/>
              <p:cNvSpPr>
                <a:spLocks noChangeArrowheads="1"/>
              </p:cNvSpPr>
              <p:nvPr/>
            </p:nvSpPr>
            <p:spPr bwMode="auto">
              <a:xfrm>
                <a:off x="467544" y="1700808"/>
                <a:ext cx="8352928" cy="51932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l"/>
                </a:pPr>
                <a:r>
                  <a:rPr lang="en-US" altLang="zh-TW" sz="2800" dirty="0" smtClean="0">
                    <a:latin typeface="+mn-lt"/>
                    <a:ea typeface="新細明體" pitchFamily="18" charset="-120"/>
                  </a:rPr>
                  <a:t>Black-Scholes also derive the following partial differential equation expressed with Greek letters</a:t>
                </a:r>
              </a:p>
              <a:p>
                <a:pPr marL="627063" lvl="1" indent="-282575">
                  <a:spcBef>
                    <a:spcPts val="600"/>
                  </a:spcBef>
                  <a:buClr>
                    <a:schemeClr val="accent2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>
                    <a:latin typeface="+mn-lt"/>
                    <a:ea typeface="新細明體" pitchFamily="18" charset="-120"/>
                  </a:rPr>
                  <a:t>For any portfolio of derivatives on a stock paying a continuous dividend yield </a:t>
                </a:r>
                <a14:m>
                  <m:oMath xmlns:m="http://schemas.openxmlformats.org/officeDocument/2006/math">
                    <m:r>
                      <a:rPr lang="en-US" altLang="zh-TW" sz="2600" kern="0">
                        <a:latin typeface="Cambria Math"/>
                        <a:ea typeface="新細明體" pitchFamily="18" charset="-120"/>
                      </a:rPr>
                      <m:t>𝑞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,</a:t>
                </a:r>
              </a:p>
              <a:p>
                <a:pPr marL="344488" lvl="1" algn="ctr">
                  <a:spcBef>
                    <a:spcPts val="600"/>
                  </a:spcBef>
                  <a:buClr>
                    <a:schemeClr val="accent2"/>
                  </a:buClr>
                  <a:buSzPct val="100000"/>
                  <a:tabLst>
                    <a:tab pos="627063" algn="l"/>
                  </a:tabLs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b="0" i="0" kern="0" smtClean="0">
                        <a:latin typeface="Cambria Math"/>
                        <a:ea typeface="新細明體" pitchFamily="18" charset="-120"/>
                      </a:rPr>
                      <m:t>Θ</m:t>
                    </m:r>
                    <m:r>
                      <a:rPr lang="en-US" altLang="zh-TW" sz="2600" b="0" i="1" kern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d>
                      <m:dPr>
                        <m:ctrlP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𝑞</m:t>
                        </m:r>
                      </m:e>
                    </m:d>
                    <m:sSub>
                      <m:sSubPr>
                        <m:ctrlP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 sz="2600" b="0" i="0" kern="0" smtClean="0">
                        <a:latin typeface="Cambria Math"/>
                        <a:ea typeface="新細明體" pitchFamily="18" charset="-120"/>
                      </a:rPr>
                      <m:t>Δ</m:t>
                    </m:r>
                    <m:r>
                      <a:rPr lang="en-US" altLang="zh-TW" sz="2600" b="0" i="1" kern="0" smtClea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𝜎</m:t>
                        </m:r>
                      </m:e>
                      <m:sup>
                        <m:r>
                          <a:rPr lang="en-US" altLang="zh-TW" sz="2600" b="0" i="1" kern="0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zh-TW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</a:rPr>
                      <m:t>Γ</m:t>
                    </m:r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altLang="zh-TW" sz="2600" b="0" i="0" smtClean="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zh-TW" sz="2600" dirty="0" smtClean="0"/>
                  <a:t>,</a:t>
                </a:r>
                <a:endParaRPr lang="zh-TW" altLang="zh-TW" sz="2600" dirty="0"/>
              </a:p>
              <a:p>
                <a:pPr marL="630238" lvl="1">
                  <a:spcBef>
                    <a:spcPts val="600"/>
                  </a:spcBef>
                  <a:buClr>
                    <a:schemeClr val="accent2"/>
                  </a:buClr>
                  <a:buSzPct val="100000"/>
                  <a:tabLst>
                    <a:tab pos="627063" algn="l"/>
                  </a:tabLst>
                </a:pPr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kern="0">
                        <a:latin typeface="Cambria Math"/>
                        <a:ea typeface="新細明體" pitchFamily="18" charset="-120"/>
                      </a:rPr>
                      <m:t>Θ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kern="0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Γ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 are the theta, delta, and gamma of the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Π</m:t>
                    </m:r>
                  </m:oMath>
                </a14:m>
                <a:endParaRPr lang="en-US" altLang="zh-TW" sz="2600" kern="0" dirty="0" smtClean="0">
                  <a:latin typeface="+mn-lt"/>
                  <a:ea typeface="新細明體" pitchFamily="18" charset="-120"/>
                </a:endParaRPr>
              </a:p>
              <a:p>
                <a:pPr marL="627063" lvl="1" indent="-282575">
                  <a:spcBef>
                    <a:spcPts val="600"/>
                  </a:spcBef>
                  <a:buClr>
                    <a:srgbClr val="CC3300"/>
                  </a:buClr>
                  <a:buSzPct val="100000"/>
                  <a:buFont typeface="Arial" charset="0"/>
                  <a:buChar char="–"/>
                  <a:tabLst>
                    <a:tab pos="627063" algn="l"/>
                  </a:tabLst>
                </a:pPr>
                <a:r>
                  <a:rPr lang="en-US" altLang="zh-TW" sz="2600" kern="0" dirty="0" smtClean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zh-TW" sz="2600" kern="0" dirty="0" smtClean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 is delta neutral,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kern="0">
                        <a:latin typeface="Cambria Math"/>
                        <a:ea typeface="新細明體" pitchFamily="18" charset="-120"/>
                      </a:rPr>
                      <m:t>Θ</m:t>
                    </m:r>
                    <m:r>
                      <a:rPr lang="en-US" altLang="zh-TW" sz="2600" i="1" kern="0">
                        <a:latin typeface="Cambria Math"/>
                        <a:ea typeface="新細明體" pitchFamily="18" charset="-120"/>
                      </a:rPr>
                      <m:t>+</m:t>
                    </m:r>
                    <m:f>
                      <m:fPr>
                        <m:ctrlP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num>
                      <m:den>
                        <m: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  <m:t>𝜎</m:t>
                        </m:r>
                      </m:e>
                      <m:sup>
                        <m:r>
                          <a:rPr lang="en-US" altLang="zh-TW" sz="2600" i="1" ker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zh-TW" altLang="zh-TW" sz="2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6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zh-TW" sz="2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Γ</m:t>
                    </m:r>
                    <m:r>
                      <a:rPr lang="en-US" altLang="zh-TW" sz="2600" i="1">
                        <a:latin typeface="Cambria Math"/>
                      </a:rPr>
                      <m:t>=</m:t>
                    </m:r>
                    <m:r>
                      <a:rPr lang="en-US" altLang="zh-TW" sz="2600" i="1">
                        <a:latin typeface="Cambria Math"/>
                      </a:rPr>
                      <m:t>𝑟</m:t>
                    </m:r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zh-TW" sz="2600" kern="0" dirty="0" smtClean="0">
                    <a:solidFill>
                      <a:srgbClr val="000000"/>
                    </a:solidFill>
                    <a:latin typeface="Arial"/>
                    <a:ea typeface="新細明體" pitchFamily="18" charset="-120"/>
                  </a:rPr>
                  <a:t>, which implies that when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 kern="0">
                        <a:latin typeface="Cambria Math"/>
                        <a:ea typeface="新細明體" pitchFamily="18" charset="-120"/>
                      </a:rPr>
                      <m:t>Θ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 is small and negative,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Γ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 of this portfolio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600">
                        <a:latin typeface="Cambria Math"/>
                      </a:rPr>
                      <m:t>Π</m:t>
                    </m:r>
                  </m:oMath>
                </a14:m>
                <a:r>
                  <a:rPr lang="en-US" altLang="zh-TW" sz="2600" kern="0" dirty="0" smtClean="0">
                    <a:latin typeface="+mn-lt"/>
                    <a:ea typeface="新細明體" pitchFamily="18" charset="-120"/>
                  </a:rPr>
                  <a:t> should be large and positive, and vice versa</a:t>
                </a:r>
              </a:p>
            </p:txBody>
          </p:sp>
        </mc:Choice>
        <mc:Fallback xmlns="">
          <p:sp>
            <p:nvSpPr>
              <p:cNvPr id="25603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7544" y="1700808"/>
                <a:ext cx="8352928" cy="5193218"/>
              </a:xfrm>
              <a:prstGeom prst="rect">
                <a:avLst/>
              </a:prstGeom>
              <a:blipFill rotWithShape="1">
                <a:blip r:embed="rId3"/>
                <a:stretch>
                  <a:fillRect l="-657" t="-1174" r="-438" b="-18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17.</a:t>
            </a:r>
            <a:fld id="{318AA49A-4F20-4677-A41A-D5F351D8E433}" type="slidenum">
              <a:rPr lang="en-US" altLang="en-US" smtClean="0"/>
              <a:pPr eaLnBrk="1" hangingPunct="1"/>
              <a:t>25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720849"/>
          </a:xfrm>
        </p:spPr>
        <p:txBody>
          <a:bodyPr/>
          <a:lstStyle/>
          <a:p>
            <a:pPr marL="1160463" indent="-1160463" algn="l"/>
            <a:r>
              <a:rPr lang="en-US" altLang="zh-TW" sz="4000" dirty="0" smtClean="0">
                <a:ea typeface="新細明體" charset="-120"/>
              </a:rPr>
              <a:t>17.3 </a:t>
            </a:r>
            <a:r>
              <a:rPr lang="en-US" altLang="zh-TW" sz="4000" dirty="0" smtClean="0">
                <a:ea typeface="新細明體" pitchFamily="18" charset="-120"/>
              </a:rPr>
              <a:t>Vega and Rho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76400"/>
                <a:ext cx="8496944" cy="4489450"/>
              </a:xfrm>
              <a:noFill/>
            </p:spPr>
            <p:txBody>
              <a:bodyPr lIns="92075" tIns="46038" rIns="92075" bIns="46038"/>
              <a:lstStyle/>
              <a:p>
                <a:pPr eaLnBrk="1" hangingPunct="1"/>
                <a:r>
                  <a:rPr lang="en-US" altLang="zh-TW" dirty="0" smtClean="0">
                    <a:ea typeface="新細明體" pitchFamily="18" charset="-120"/>
                  </a:rPr>
                  <a:t>Vega (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  <a:ea typeface="新細明體" pitchFamily="18" charset="-120"/>
                      </a:rPr>
                      <m:t>𝒱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) is the rate of change of the value of a derivatives portfolio with respect to volatility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For both calls and puts, their </a:t>
                </a:r>
                <a:r>
                  <a:rPr lang="en-US" altLang="zh-TW" dirty="0" err="1" smtClean="0">
                    <a:ea typeface="新細明體" pitchFamily="18" charset="-120"/>
                  </a:rPr>
                  <a:t>vegas</a:t>
                </a:r>
                <a:r>
                  <a:rPr lang="en-US" altLang="zh-TW" dirty="0" smtClean="0">
                    <a:ea typeface="新細明體" pitchFamily="18" charset="-120"/>
                  </a:rPr>
                  <a:t> are the same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𝜕𝜎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𝜕𝜎</m:t>
                        </m:r>
                      </m:den>
                    </m:f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𝑞𝑇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e>
                    </m:rad>
                    <m:sSup>
                      <m:sSup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Note that </a:t>
                </a:r>
                <a:r>
                  <a:rPr lang="en-US" altLang="zh-TW" dirty="0" err="1" smtClean="0">
                    <a:solidFill>
                      <a:srgbClr val="000000"/>
                    </a:solidFill>
                    <a:ea typeface="新細明體" pitchFamily="18" charset="-120"/>
                  </a:rPr>
                  <a:t>vega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 is always positive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⋅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 represents the probability density function of the standard normal distribution and always returns a positive result</a:t>
                </a:r>
              </a:p>
              <a:p>
                <a:pPr lvl="1"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Vega reaches its maximum if the option is ATM</a:t>
                </a:r>
              </a:p>
              <a:p>
                <a:pPr lvl="2"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This is 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𝑁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is maximal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 is 0.5, and when the option is around ATM,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>
                    <a:solidFill>
                      <a:srgbClr val="000000"/>
                    </a:solidFill>
                    <a:ea typeface="新細明體" pitchFamily="18" charset="-120"/>
                  </a:rPr>
                  <a:t> is </a:t>
                </a: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near 0.5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76400"/>
                <a:ext cx="8496944" cy="4489450"/>
              </a:xfrm>
              <a:blipFill rotWithShape="1">
                <a:blip r:embed="rId3"/>
                <a:stretch>
                  <a:fillRect l="-717" t="-1766" r="-1865" b="-179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E6B86D60-DF16-443C-8CAB-7D9ED8EC6487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Vega and Rho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67544" y="1676400"/>
                <a:ext cx="8496944" cy="4489450"/>
              </a:xfrm>
              <a:noFill/>
            </p:spPr>
            <p:txBody>
              <a:bodyPr lIns="92075" tIns="46038" rIns="92075" bIns="46038"/>
              <a:lstStyle/>
              <a:p>
                <a:pPr lvl="1"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Vega for calls or puts 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000000"/>
                            </a:solidFill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𝑞</m:t>
                    </m:r>
                    <m:r>
                      <a:rPr lang="en-US" altLang="zh-TW" b="0" i="1" dirty="0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=25%</m:t>
                    </m:r>
                  </m:oMath>
                </a14:m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0" indent="0" eaLnBrk="1" hangingPunct="1"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eaLnBrk="1" hangingPunct="1"/>
                <a:endParaRPr lang="en-US" altLang="zh-TW" dirty="0" smtClean="0">
                  <a:ea typeface="新細明體" pitchFamily="18" charset="-120"/>
                </a:endParaRPr>
              </a:p>
              <a:p>
                <a:pPr eaLnBrk="1" hangingPunct="1">
                  <a:buFont typeface="Wingdings" pitchFamily="2" charset="2"/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76400"/>
                <a:ext cx="8496944" cy="4489450"/>
              </a:xfrm>
              <a:blipFill rotWithShape="1">
                <a:blip r:embed="rId3"/>
                <a:stretch>
                  <a:fillRect t="-122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2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E6B86D60-DF16-443C-8CAB-7D9ED8EC6487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Vega and Rho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2067119" y="2824792"/>
            <a:ext cx="4505706" cy="2931379"/>
            <a:chOff x="2067119" y="2824792"/>
            <a:chExt cx="4505706" cy="293137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7119" y="2978681"/>
              <a:ext cx="4505706" cy="277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6" name="橢圓 5"/>
            <p:cNvSpPr/>
            <p:nvPr/>
          </p:nvSpPr>
          <p:spPr bwMode="auto">
            <a:xfrm>
              <a:off x="3563888" y="3212976"/>
              <a:ext cx="864096" cy="288032"/>
            </a:xfrm>
            <a:prstGeom prst="ellipse">
              <a:avLst/>
            </a:prstGeom>
            <a:noFill/>
            <a:ln w="127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/>
          </p:spPr>
          <p:txBody>
            <a:bodyPr vert="horz" wrap="non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2915816" y="2824792"/>
              <a:ext cx="28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solidFill>
                    <a:srgbClr val="FF0000"/>
                  </a:solidFill>
                </a:rPr>
                <a:t>Highest around ATM area</a:t>
              </a:r>
              <a:endParaRPr lang="zh-TW" altLang="en-US" sz="1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8148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9262"/>
            <a:ext cx="8229600" cy="4806081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How to make a portfolio delta, gamma, and </a:t>
            </a:r>
            <a:r>
              <a:rPr lang="en-US" altLang="zh-TW" dirty="0" err="1" smtClean="0">
                <a:ea typeface="新細明體" pitchFamily="18" charset="-120"/>
              </a:rPr>
              <a:t>vega</a:t>
            </a:r>
            <a:r>
              <a:rPr lang="en-US" altLang="zh-TW" dirty="0" smtClean="0">
                <a:ea typeface="新細明體" pitchFamily="18" charset="-120"/>
              </a:rPr>
              <a:t> neutral?</a:t>
            </a:r>
          </a:p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Delta can be changed by taking a position in the underlying asset</a:t>
            </a:r>
          </a:p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To adjust gamma and </a:t>
            </a:r>
            <a:r>
              <a:rPr lang="en-US" altLang="zh-TW" dirty="0" err="1" smtClean="0">
                <a:ea typeface="新細明體" pitchFamily="18" charset="-120"/>
              </a:rPr>
              <a:t>vega</a:t>
            </a:r>
            <a:r>
              <a:rPr lang="en-US" altLang="zh-TW" dirty="0" smtClean="0">
                <a:ea typeface="新細明體" pitchFamily="18" charset="-120"/>
              </a:rPr>
              <a:t>, it is necessary to take a position in options or other nonlinear-payoff derivatives</a:t>
            </a:r>
            <a:endParaRPr lang="en-US" altLang="zh-TW" dirty="0">
              <a:ea typeface="新細明體" pitchFamily="18" charset="-120"/>
            </a:endParaRPr>
          </a:p>
          <a:p>
            <a:pPr lvl="2">
              <a:spcBef>
                <a:spcPts val="600"/>
              </a:spcBef>
            </a:pPr>
            <a:r>
              <a:rPr lang="en-US" altLang="zh-TW" dirty="0">
                <a:ea typeface="新細明體" pitchFamily="18" charset="-120"/>
              </a:rPr>
              <a:t>This is because both </a:t>
            </a:r>
            <a:r>
              <a:rPr lang="en-US" altLang="zh-TW" dirty="0" smtClean="0">
                <a:ea typeface="新細明體" pitchFamily="18" charset="-120"/>
              </a:rPr>
              <a:t>gamma </a:t>
            </a:r>
            <a:r>
              <a:rPr lang="en-US" altLang="zh-TW" dirty="0">
                <a:ea typeface="新細明體" pitchFamily="18" charset="-120"/>
              </a:rPr>
              <a:t>and </a:t>
            </a:r>
            <a:r>
              <a:rPr lang="en-US" altLang="zh-TW" dirty="0" err="1">
                <a:ea typeface="新細明體" pitchFamily="18" charset="-120"/>
              </a:rPr>
              <a:t>vega</a:t>
            </a:r>
            <a:r>
              <a:rPr lang="en-US" altLang="zh-TW" dirty="0">
                <a:ea typeface="新細明體" pitchFamily="18" charset="-120"/>
              </a:rPr>
              <a:t> of the underlying asset is </a:t>
            </a:r>
            <a:r>
              <a:rPr lang="en-US" altLang="zh-TW" dirty="0" smtClean="0">
                <a:ea typeface="新細明體" pitchFamily="18" charset="-120"/>
              </a:rPr>
              <a:t>zero</a:t>
            </a:r>
          </a:p>
          <a:p>
            <a:pPr lvl="1">
              <a:spcBef>
                <a:spcPts val="600"/>
              </a:spcBef>
            </a:pPr>
            <a:r>
              <a:rPr lang="en-US" altLang="zh-TW" dirty="0" smtClean="0">
                <a:ea typeface="新細明體" pitchFamily="18" charset="-120"/>
              </a:rPr>
              <a:t>Consider a portfolio that is delta neutral, with a gamma of –5000 and a </a:t>
            </a:r>
            <a:r>
              <a:rPr lang="en-US" altLang="zh-TW" dirty="0" err="1" smtClean="0">
                <a:ea typeface="新細明體" pitchFamily="18" charset="-120"/>
              </a:rPr>
              <a:t>vega</a:t>
            </a:r>
            <a:r>
              <a:rPr lang="en-US" altLang="zh-TW" dirty="0" smtClean="0">
                <a:ea typeface="新細明體" pitchFamily="18" charset="-120"/>
              </a:rPr>
              <a:t> of –8000 and two options as follows</a:t>
            </a:r>
          </a:p>
        </p:txBody>
      </p:sp>
      <p:sp>
        <p:nvSpPr>
          <p:cNvPr id="276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D66529D5-42F2-4418-9433-946484C2B7CA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Vega and Rho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719263"/>
                <a:ext cx="8291264" cy="4806081"/>
              </a:xfrm>
            </p:spPr>
            <p:txBody>
              <a:bodyPr/>
              <a:lstStyle/>
              <a:p>
                <a:pPr marL="344488" lvl="1" indent="0">
                  <a:spcBef>
                    <a:spcPts val="300"/>
                  </a:spcBef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300"/>
                  </a:spcBef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are the quantities of Option 1 and Option 2 that are added to the portfolio, we require</a:t>
                </a:r>
              </a:p>
              <a:p>
                <a:pPr marL="1258888" lvl="1" indent="0"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−5000+0.5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+0.8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(for Gamma)</a:t>
                </a:r>
              </a:p>
              <a:p>
                <a:pPr marL="1258888" lvl="1" indent="0">
                  <a:spcBef>
                    <a:spcPts val="3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8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000+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2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.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0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+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1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.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2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=0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(for </a:t>
                </a:r>
                <a:r>
                  <a:rPr lang="en-US" altLang="zh-TW" dirty="0" smtClean="0">
                    <a:ea typeface="新細明體" pitchFamily="18" charset="-120"/>
                  </a:rPr>
                  <a:t>Vega)</a:t>
                </a:r>
              </a:p>
              <a:p>
                <a:pPr marL="631825" lvl="1" indent="0">
                  <a:spcBef>
                    <a:spcPts val="300"/>
                  </a:spcBef>
                  <a:buNone/>
                </a:pPr>
                <a:r>
                  <a:rPr lang="en-US" altLang="zh-TW" dirty="0" smtClean="0">
                    <a:ea typeface="新細明體" pitchFamily="18" charset="-120"/>
                  </a:rPr>
                  <a:t>The solution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=400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𝑤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=6000</m:t>
                    </m:r>
                  </m:oMath>
                </a14:m>
                <a:endParaRPr lang="en-US" altLang="zh-TW" b="0" dirty="0" smtClean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After this adjustment, the delta of the new portfolio is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新細明體" pitchFamily="18" charset="-120"/>
                      </a:rPr>
                      <m:t>400</m:t>
                    </m:r>
                    <m:r>
                      <a:rPr lang="en-US" altLang="zh-TW" b="0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×0.6+6000×0.5=3240</m:t>
                    </m:r>
                  </m:oMath>
                </a14:m>
                <a:endParaRPr lang="en-US" altLang="zh-TW" b="0" dirty="0" smtClean="0">
                  <a:solidFill>
                    <a:srgbClr val="000000"/>
                  </a:solidFill>
                  <a:ea typeface="Cambria Math"/>
                </a:endParaRPr>
              </a:p>
              <a:p>
                <a:pPr lvl="1">
                  <a:spcBef>
                    <a:spcPts val="300"/>
                  </a:spcBef>
                  <a:buClr>
                    <a:srgbClr val="CC3300"/>
                  </a:buClr>
                </a:pPr>
                <a:r>
                  <a:rPr lang="en-US" altLang="zh-TW" dirty="0" smtClean="0">
                    <a:solidFill>
                      <a:srgbClr val="000000"/>
                    </a:solidFill>
                    <a:ea typeface="新細明體" pitchFamily="18" charset="-120"/>
                  </a:rPr>
                  <a:t>To maintain delta neutrality, 3240 units of the underlying asset should be sold</a:t>
                </a:r>
                <a:endParaRPr lang="en-US" altLang="zh-TW" dirty="0">
                  <a:solidFill>
                    <a:srgbClr val="000000"/>
                  </a:solidFill>
                  <a:ea typeface="新細明體" pitchFamily="18" charset="-120"/>
                </a:endParaRPr>
              </a:p>
              <a:p>
                <a:pPr marL="631825" lvl="1" indent="0">
                  <a:spcBef>
                    <a:spcPts val="300"/>
                  </a:spcBef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  <a:p>
                <a:pPr marL="344488" lvl="1" indent="0">
                  <a:spcBef>
                    <a:spcPts val="300"/>
                  </a:spcBef>
                  <a:buNone/>
                </a:pPr>
                <a:endParaRPr lang="en-US" altLang="zh-TW" dirty="0" smtClean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19263"/>
                <a:ext cx="8291264" cy="4806081"/>
              </a:xfrm>
              <a:blipFill rotWithShape="1">
                <a:blip r:embed="rId3"/>
                <a:stretch>
                  <a:fillRect r="-956" b="-1040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D66529D5-42F2-4418-9433-946484C2B7CA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Vega and Rho</a:t>
            </a:r>
            <a:endParaRPr lang="zh-TW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452631"/>
              </p:ext>
            </p:extLst>
          </p:nvPr>
        </p:nvGraphicFramePr>
        <p:xfrm>
          <a:off x="1475656" y="1844824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Delta 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Gamma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Vega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Option 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2.0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Option 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0.5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0.8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1.2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17.</a:t>
            </a:r>
            <a:fld id="{318AA49A-4F20-4677-A41A-D5F351D8E433}" type="slidenum">
              <a:rPr lang="en-US" altLang="en-US" smtClean="0"/>
              <a:pPr eaLnBrk="1" hangingPunct="1"/>
              <a:t>3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1224905"/>
          </a:xfrm>
        </p:spPr>
        <p:txBody>
          <a:bodyPr/>
          <a:lstStyle/>
          <a:p>
            <a:pPr marL="1160463" indent="-1160463" algn="l"/>
            <a:r>
              <a:rPr lang="en-US" altLang="zh-TW" sz="4000" dirty="0" smtClean="0">
                <a:ea typeface="新細明體" charset="-120"/>
              </a:rPr>
              <a:t>17.1 </a:t>
            </a:r>
            <a:r>
              <a:rPr lang="en-US" altLang="zh-TW" sz="4000" dirty="0">
                <a:ea typeface="新細明體" pitchFamily="18" charset="-120"/>
              </a:rPr>
              <a:t>Delta and </a:t>
            </a:r>
            <a:r>
              <a:rPr lang="en-US" altLang="zh-TW" sz="4000" dirty="0" smtClean="0">
                <a:ea typeface="新細明體" pitchFamily="18" charset="-120"/>
              </a:rPr>
              <a:t>Dynamic </a:t>
            </a:r>
            <a:r>
              <a:rPr lang="en-US" altLang="zh-TW" sz="4000" dirty="0">
                <a:ea typeface="新細明體" pitchFamily="18" charset="-120"/>
              </a:rPr>
              <a:t>Delta </a:t>
            </a:r>
            <a:r>
              <a:rPr lang="en-US" altLang="zh-TW" sz="4000" dirty="0" smtClean="0">
                <a:ea typeface="新細明體" pitchFamily="18" charset="-120"/>
              </a:rPr>
              <a:t>Hedge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85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7504" y="1628800"/>
                <a:ext cx="8928992" cy="4411662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Rho 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𝜌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) is the rate of change of the value of a derivative with respect to the interest rate</a:t>
                </a:r>
              </a:p>
              <a:p>
                <a:pPr marL="2063750" indent="0" eaLnBrk="1" hangingPunct="1">
                  <a:lnSpc>
                    <a:spcPct val="96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den>
                    </m:f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𝑇𝑁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&gt;0</m:t>
                    </m:r>
                  </m:oMath>
                </a14:m>
                <a:r>
                  <a:rPr lang="en-US" altLang="zh-TW" sz="2600" dirty="0" smtClean="0">
                    <a:ea typeface="新細明體" pitchFamily="18" charset="-120"/>
                  </a:rPr>
                  <a:t> </a:t>
                </a:r>
              </a:p>
              <a:p>
                <a:pPr marL="2063750" indent="0">
                  <a:lnSpc>
                    <a:spcPct val="96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den>
                    </m:f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𝐾</m:t>
                    </m:r>
                    <m:sSup>
                      <m:sSup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𝑟𝑇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𝑇𝑁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&lt;0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  <a:p>
                <a:pPr lvl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Note that 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  <a:r>
                  <a:rPr lang="zh-TW" altLang="zh-TW" dirty="0" smtClean="0"/>
                  <a:t>↑</a:t>
                </a:r>
                <a:r>
                  <a:rPr lang="en-US" altLang="zh-TW" dirty="0" smtClean="0"/>
                  <a:t>,</a:t>
                </a:r>
                <a:r>
                  <a:rPr lang="zh-TW" altLang="zh-TW" dirty="0" smtClean="0"/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expected return of the underlying asset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, and the discount rate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such that the PV of future CFs </a:t>
                </a:r>
                <a:r>
                  <a:rPr lang="zh-TW" altLang="zh-TW" dirty="0"/>
                  <a:t>↓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For </a:t>
                </a:r>
                <a:r>
                  <a:rPr lang="en-US" altLang="zh-TW" dirty="0">
                    <a:ea typeface="新細明體" pitchFamily="18" charset="-120"/>
                  </a:rPr>
                  <a:t>calls, option value </a:t>
                </a:r>
                <a:r>
                  <a:rPr lang="zh-TW" altLang="zh-TW" dirty="0"/>
                  <a:t>↑</a:t>
                </a:r>
                <a:r>
                  <a:rPr lang="en-US" altLang="zh-TW" dirty="0">
                    <a:ea typeface="新細明體" pitchFamily="18" charset="-120"/>
                  </a:rPr>
                  <a:t> because the higher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and the higher prob. to be ITM dominate the effect of lower PVs</a:t>
                </a:r>
              </a:p>
              <a:p>
                <a:pPr lvl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For puts, option value </a:t>
                </a:r>
                <a:r>
                  <a:rPr lang="zh-TW" altLang="zh-TW" dirty="0"/>
                  <a:t>↓ </a:t>
                </a:r>
                <a:r>
                  <a:rPr lang="en-US" altLang="zh-TW" dirty="0"/>
                  <a:t> due to </a:t>
                </a:r>
                <a:r>
                  <a:rPr lang="en-US" altLang="zh-TW" dirty="0">
                    <a:ea typeface="新細明體" pitchFamily="18" charset="-120"/>
                  </a:rPr>
                  <a:t>the higher expected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lower prob. to be ITM, and the effect of lower </a:t>
                </a:r>
                <a:r>
                  <a:rPr lang="en-US" altLang="zh-TW" dirty="0" smtClean="0">
                    <a:ea typeface="新細明體" pitchFamily="18" charset="-120"/>
                  </a:rPr>
                  <a:t>PVs</a:t>
                </a:r>
                <a:endParaRPr lang="en-US" altLang="zh-TW" dirty="0"/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628800"/>
                <a:ext cx="8928992" cy="4411662"/>
              </a:xfrm>
              <a:blipFill rotWithShape="1">
                <a:blip r:embed="rId3"/>
                <a:stretch>
                  <a:fillRect l="-683" t="-2210" r="-1776" b="-22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46F5E7F7-719B-4A2B-9AB3-466F3F63998A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mtClean="0">
                <a:ea typeface="新細明體" pitchFamily="18" charset="-120"/>
              </a:rPr>
              <a:t>Rho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23528" y="1628800"/>
                <a:ext cx="8496944" cy="4411662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In the case of currency options, there are two </a:t>
                </a:r>
                <a:r>
                  <a:rPr lang="en-US" altLang="zh-TW" dirty="0" err="1" smtClean="0">
                    <a:ea typeface="新細明體" pitchFamily="18" charset="-120"/>
                  </a:rPr>
                  <a:t>rhos</a:t>
                </a:r>
                <a:r>
                  <a:rPr lang="en-US" altLang="zh-TW" dirty="0" smtClean="0">
                    <a:ea typeface="新細明體" pitchFamily="18" charset="-120"/>
                  </a:rPr>
                  <a:t> corresponding to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96000"/>
                  </a:lnSpc>
                  <a:spcBef>
                    <a:spcPts val="2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In addition to the </a:t>
                </a:r>
                <a:r>
                  <a:rPr lang="en-US" altLang="zh-TW" dirty="0" err="1" smtClean="0">
                    <a:ea typeface="新細明體" pitchFamily="18" charset="-120"/>
                  </a:rPr>
                  <a:t>rhos</a:t>
                </a:r>
                <a:r>
                  <a:rPr lang="en-US" altLang="zh-TW" dirty="0" smtClean="0">
                    <a:ea typeface="新細明體" pitchFamily="18" charset="-120"/>
                  </a:rPr>
                  <a:t> corresponding to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𝑟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specified on the previous page, the </a:t>
                </a:r>
                <a:r>
                  <a:rPr lang="en-US" altLang="zh-TW" dirty="0" err="1" smtClean="0">
                    <a:ea typeface="新細明體" pitchFamily="18" charset="-120"/>
                  </a:rPr>
                  <a:t>rhos</a:t>
                </a:r>
                <a:r>
                  <a:rPr lang="en-US" altLang="zh-TW" dirty="0" smtClean="0">
                    <a:ea typeface="新細明體" pitchFamily="18" charset="-120"/>
                  </a:rPr>
                  <a:t> corresponding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are</a:t>
                </a:r>
              </a:p>
              <a:p>
                <a:pPr marL="2063750" indent="0" eaLnBrk="1" hangingPunct="1">
                  <a:lnSpc>
                    <a:spcPct val="96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=−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𝑇𝑁</m:t>
                    </m:r>
                    <m:d>
                      <m:d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&lt;0</m:t>
                    </m:r>
                  </m:oMath>
                </a14:m>
                <a:r>
                  <a:rPr lang="en-US" altLang="zh-TW" sz="2600" dirty="0" smtClean="0">
                    <a:ea typeface="新細明體" pitchFamily="18" charset="-120"/>
                  </a:rPr>
                  <a:t> </a:t>
                </a:r>
              </a:p>
              <a:p>
                <a:pPr marL="2063750" indent="0">
                  <a:lnSpc>
                    <a:spcPct val="96000"/>
                  </a:lnSpc>
                  <a:spcBef>
                    <a:spcPts val="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num>
                      <m:den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sSupPr>
                      <m:e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𝑒</m:t>
                        </m:r>
                      </m:e>
                      <m:sup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p>
                    </m:sSup>
                    <m:r>
                      <a:rPr lang="en-US" altLang="zh-TW" sz="2600" i="1">
                        <a:latin typeface="Cambria Math"/>
                        <a:ea typeface="新細明體" pitchFamily="18" charset="-120"/>
                      </a:rPr>
                      <m:t>𝑇𝑁</m:t>
                    </m:r>
                    <m:d>
                      <m:dPr>
                        <m:ctrlPr>
                          <a:rPr lang="en-US" altLang="zh-TW" sz="2600" i="1">
                            <a:latin typeface="Cambria Math"/>
                            <a:ea typeface="新細明體" pitchFamily="18" charset="-120"/>
                          </a:rPr>
                        </m:ctrlPr>
                      </m:dPr>
                      <m:e>
                        <m:r>
                          <a:rPr lang="en-US" altLang="zh-TW" sz="2600" b="0" i="1" smtClean="0">
                            <a:latin typeface="Cambria Math"/>
                            <a:ea typeface="新細明體" pitchFamily="18" charset="-12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ea typeface="新細明體" pitchFamily="18" charset="-12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600" b="0" i="1" smtClean="0">
                                <a:latin typeface="Cambria Math"/>
                                <a:ea typeface="新細明體" pitchFamily="18" charset="-12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600" b="0" i="1" smtClean="0">
                        <a:latin typeface="Cambria Math"/>
                        <a:ea typeface="新細明體" pitchFamily="18" charset="-120"/>
                      </a:rPr>
                      <m:t>&gt;0</m:t>
                    </m:r>
                  </m:oMath>
                </a14:m>
                <a:r>
                  <a:rPr lang="en-US" altLang="zh-TW" sz="2600" dirty="0">
                    <a:ea typeface="新細明體" pitchFamily="18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28800"/>
                <a:ext cx="8496944" cy="4411662"/>
              </a:xfrm>
              <a:blipFill rotWithShape="1">
                <a:blip r:embed="rId3"/>
                <a:stretch>
                  <a:fillRect l="-646" t="-22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7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17.</a:t>
            </a:r>
            <a:fld id="{46F5E7F7-719B-4A2B-9AB3-466F3F63998A}" type="slidenum">
              <a:rPr lang="en-US" altLang="en-US"/>
              <a:pPr eaLnBrk="1" hangingPunct="1"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083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 smtClean="0"/>
              <a:t>17.</a:t>
            </a:r>
            <a:fld id="{318AA49A-4F20-4677-A41A-D5F351D8E433}" type="slidenum">
              <a:rPr lang="en-US" altLang="en-US" smtClean="0"/>
              <a:pPr eaLnBrk="1" hangingPunct="1"/>
              <a:t>32</a:t>
            </a:fld>
            <a:endParaRPr lang="en-US" altLang="en-US" dirty="0" smtClean="0"/>
          </a:p>
        </p:txBody>
      </p:sp>
      <p:sp>
        <p:nvSpPr>
          <p:cNvPr id="7171" name="標題 1"/>
          <p:cNvSpPr>
            <a:spLocks noGrp="1"/>
          </p:cNvSpPr>
          <p:nvPr>
            <p:ph type="ctrTitle"/>
          </p:nvPr>
        </p:nvSpPr>
        <p:spPr>
          <a:xfrm>
            <a:off x="468313" y="2924175"/>
            <a:ext cx="6781800" cy="720849"/>
          </a:xfrm>
        </p:spPr>
        <p:txBody>
          <a:bodyPr/>
          <a:lstStyle/>
          <a:p>
            <a:pPr marL="1160463" indent="-1160463" algn="l"/>
            <a:r>
              <a:rPr lang="en-US" altLang="zh-TW" sz="4000" dirty="0" smtClean="0">
                <a:ea typeface="新細明體" charset="-120"/>
              </a:rPr>
              <a:t>17.4 </a:t>
            </a:r>
            <a:r>
              <a:rPr lang="en-US" altLang="zh-TW" sz="4000" dirty="0" smtClean="0">
                <a:ea typeface="新細明體" pitchFamily="18" charset="-120"/>
              </a:rPr>
              <a:t>Hedging in Practice</a:t>
            </a:r>
            <a:endParaRPr lang="zh-TW" altLang="en-US" sz="4000" dirty="0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26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Hedging in Practice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Traders usually ensure that their portfolios are delta-neutral at least once a day</a:t>
            </a: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Whenever the opportunity arises, they  improve gamma and </a:t>
            </a:r>
            <a:r>
              <a:rPr lang="en-US" altLang="zh-TW" dirty="0" err="1" smtClean="0">
                <a:ea typeface="新細明體" pitchFamily="18" charset="-120"/>
              </a:rPr>
              <a:t>vega</a:t>
            </a:r>
            <a:endParaRPr lang="en-US" altLang="zh-TW" dirty="0" smtClean="0">
              <a:ea typeface="新細明體" pitchFamily="18" charset="-120"/>
            </a:endParaRPr>
          </a:p>
          <a:p>
            <a:pPr eaLnBrk="1" hangingPunct="1"/>
            <a:r>
              <a:rPr lang="en-US" altLang="zh-TW" dirty="0" smtClean="0">
                <a:ea typeface="新細明體" pitchFamily="18" charset="-120"/>
              </a:rPr>
              <a:t>As portfolio becomes larger, hedging becomes less expensive</a:t>
            </a:r>
          </a:p>
          <a:p>
            <a:pPr lvl="1"/>
            <a:r>
              <a:rPr lang="en-US" altLang="zh-TW" dirty="0" smtClean="0">
                <a:ea typeface="新細明體" pitchFamily="18" charset="-120"/>
              </a:rPr>
              <a:t>Two advantages for managing a large portfolio</a:t>
            </a:r>
          </a:p>
          <a:p>
            <a:pPr marL="979488" lvl="2" indent="-287338">
              <a:buSzPct val="90000"/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Enjoy a lower transaction cost</a:t>
            </a:r>
          </a:p>
          <a:p>
            <a:pPr marL="979488" lvl="2" indent="-287338">
              <a:buSzPct val="90000"/>
              <a:buFont typeface="+mj-lt"/>
              <a:buAutoNum type="arabicPeriod"/>
            </a:pPr>
            <a:r>
              <a:rPr lang="en-US" altLang="zh-TW" dirty="0" smtClean="0">
                <a:ea typeface="新細明體" pitchFamily="18" charset="-120"/>
              </a:rPr>
              <a:t>Avoid the indivisible problem of the securities shares, e.g., it is impossible to trade 0.5 shares of a security</a:t>
            </a:r>
          </a:p>
        </p:txBody>
      </p:sp>
      <p:sp>
        <p:nvSpPr>
          <p:cNvPr id="2970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72F5BE94-DC03-495D-ADE6-C3F7C529728F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r>
              <a:rPr lang="en-US" altLang="zh-TW" dirty="0">
                <a:ea typeface="新細明體" pitchFamily="18" charset="-120"/>
              </a:rPr>
              <a:t>Hedging in Practice</a:t>
            </a:r>
            <a:endParaRPr lang="en-US" altLang="zh-TW" dirty="0" smtClean="0">
              <a:ea typeface="新細明體" pitchFamily="18" charset="-12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363272" cy="4411662"/>
          </a:xfrm>
          <a:noFill/>
        </p:spPr>
        <p:txBody>
          <a:bodyPr lIns="92075" tIns="46038" rIns="92075" bIns="46038"/>
          <a:lstStyle/>
          <a:p>
            <a:pPr lvl="0">
              <a:spcBef>
                <a:spcPts val="500"/>
              </a:spcBef>
              <a:buClr>
                <a:srgbClr val="7C1302"/>
              </a:buClr>
            </a:pPr>
            <a:r>
              <a:rPr lang="en-US" altLang="zh-TW" dirty="0" smtClean="0">
                <a:solidFill>
                  <a:srgbClr val="000000"/>
                </a:solidFill>
                <a:ea typeface="新細明體" pitchFamily="18" charset="-120"/>
              </a:rPr>
              <a:t>In addition to monitoring Greek letters, option traders often carry out scenario analyses</a:t>
            </a:r>
          </a:p>
          <a:p>
            <a:pPr lvl="1">
              <a:spcBef>
                <a:spcPts val="500"/>
              </a:spcBef>
              <a:buClr>
                <a:srgbClr val="7C1302"/>
              </a:buClr>
            </a:pPr>
            <a:r>
              <a:rPr lang="en-US" altLang="zh-TW" dirty="0" smtClean="0">
                <a:ea typeface="新細明體" pitchFamily="18" charset="-120"/>
              </a:rPr>
              <a:t>A scenario analysis involves testing the effect on the value of a portfolio of different assumptions concerning asset prices and their volatilities</a:t>
            </a:r>
          </a:p>
          <a:p>
            <a:pPr lvl="1">
              <a:spcBef>
                <a:spcPts val="500"/>
              </a:spcBef>
              <a:buClr>
                <a:srgbClr val="7C1302"/>
              </a:buClr>
            </a:pPr>
            <a:r>
              <a:rPr lang="en-US" altLang="zh-TW" dirty="0" smtClean="0">
                <a:ea typeface="新細明體" pitchFamily="18" charset="-120"/>
              </a:rPr>
              <a:t>Consider a bank with a portfolio of options on a foreign currency</a:t>
            </a:r>
          </a:p>
          <a:p>
            <a:pPr lvl="2">
              <a:spcBef>
                <a:spcPts val="500"/>
              </a:spcBef>
              <a:buClr>
                <a:srgbClr val="7C1302"/>
              </a:buClr>
            </a:pPr>
            <a:r>
              <a:rPr lang="en-US" altLang="zh-TW" dirty="0" smtClean="0">
                <a:ea typeface="新細明體" pitchFamily="18" charset="-120"/>
              </a:rPr>
              <a:t>There are two main variables affecting the portfolio value: the exchange rate and the exchange rate volatility</a:t>
            </a:r>
          </a:p>
          <a:p>
            <a:pPr lvl="2">
              <a:spcBef>
                <a:spcPts val="500"/>
              </a:spcBef>
              <a:buClr>
                <a:srgbClr val="7C1302"/>
              </a:buClr>
            </a:pPr>
            <a:r>
              <a:rPr lang="en-US" altLang="zh-TW" dirty="0" smtClean="0">
                <a:ea typeface="新細明體" pitchFamily="18" charset="-120"/>
              </a:rPr>
              <a:t>The bank can analyze the profit or loss of this portfolio given different combinations of the exchange rate to be 0.94, 0.96,…, 1.06 and the exchange rate volatility to be 8%, 10%,…, 20%</a:t>
            </a:r>
          </a:p>
        </p:txBody>
      </p:sp>
      <p:sp>
        <p:nvSpPr>
          <p:cNvPr id="3072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CEF87CDB-6DFE-4987-956A-C8DE5DCE5427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700808"/>
                <a:ext cx="8712968" cy="4680519"/>
              </a:xfrm>
              <a:noFill/>
            </p:spPr>
            <p:txBody>
              <a:bodyPr lIns="92075" tIns="46038" rIns="92075" bIns="46038"/>
              <a:lstStyle/>
              <a:p>
                <a:r>
                  <a:rPr lang="en-US" altLang="zh-TW" dirty="0" smtClean="0">
                    <a:ea typeface="新細明體" pitchFamily="18" charset="-120"/>
                  </a:rPr>
                  <a:t>Creation </a:t>
                </a:r>
                <a:r>
                  <a:rPr lang="en-US" altLang="zh-TW" dirty="0">
                    <a:ea typeface="新細明體" pitchFamily="18" charset="-120"/>
                  </a:rPr>
                  <a:t>of an </a:t>
                </a:r>
                <a:r>
                  <a:rPr lang="en-US" altLang="zh-TW" dirty="0" smtClean="0">
                    <a:ea typeface="新細明體" pitchFamily="18" charset="-120"/>
                  </a:rPr>
                  <a:t>option synthetically (</a:t>
                </a:r>
                <a:r>
                  <a:rPr lang="zh-TW" altLang="en-US" dirty="0" smtClean="0">
                    <a:ea typeface="新細明體" pitchFamily="18" charset="-120"/>
                  </a:rPr>
                  <a:t>人工合成地</a:t>
                </a:r>
                <a:r>
                  <a:rPr lang="en-US" altLang="zh-TW" dirty="0" smtClean="0">
                    <a:ea typeface="新細明體" pitchFamily="18" charset="-120"/>
                  </a:rPr>
                  <a:t>)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Since we can take positions to offset Greek letters, by the same reasoning we can create an option synthetically by taking positions to match Greek letter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Recall that on pages 17.12-17.14, we employ </a:t>
                </a:r>
                <a:r>
                  <a:rPr lang="en-US" altLang="zh-TW" dirty="0">
                    <a:ea typeface="新細明體" pitchFamily="18" charset="-120"/>
                  </a:rPr>
                  <a:t>the “buy high, sell low” dynamic </a:t>
                </a:r>
                <a:r>
                  <a:rPr lang="en-US" altLang="zh-TW" dirty="0" smtClean="0">
                    <a:ea typeface="新細明體" pitchFamily="18" charset="-120"/>
                  </a:rPr>
                  <a:t>delta hedge strategy to replicate a call </a:t>
                </a:r>
                <a:r>
                  <a:rPr lang="en-US" altLang="zh-TW" dirty="0">
                    <a:ea typeface="新細明體" pitchFamily="18" charset="-120"/>
                  </a:rPr>
                  <a:t>option </a:t>
                </a:r>
                <a:r>
                  <a:rPr lang="en-US" altLang="zh-TW" dirty="0" smtClean="0">
                    <a:ea typeface="新細明體" pitchFamily="18" charset="-120"/>
                  </a:rPr>
                  <a:t>synthetically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We can infer that if we consider the delta of a put option (which is negative) and </a:t>
                </a:r>
                <a:r>
                  <a:rPr lang="en-US" altLang="zh-TW" dirty="0">
                    <a:ea typeface="新細明體" pitchFamily="18" charset="-120"/>
                  </a:rPr>
                  <a:t>perform </a:t>
                </a:r>
                <a:r>
                  <a:rPr lang="en-US" altLang="zh-TW" dirty="0" smtClean="0">
                    <a:ea typeface="新細明體" pitchFamily="18" charset="-120"/>
                  </a:rPr>
                  <a:t>“short less 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is </a:t>
                </a:r>
                <a:r>
                  <a:rPr lang="en-US" altLang="zh-TW" dirty="0">
                    <a:ea typeface="新細明體" pitchFamily="18" charset="-120"/>
                  </a:rPr>
                  <a:t>high, </a:t>
                </a:r>
                <a:r>
                  <a:rPr lang="en-US" altLang="zh-TW" dirty="0" smtClean="0">
                    <a:ea typeface="新細明體" pitchFamily="18" charset="-120"/>
                  </a:rPr>
                  <a:t>short more when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𝑆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is</a:t>
                </a:r>
                <a:r>
                  <a:rPr lang="en-US" altLang="zh-TW" dirty="0" smtClean="0">
                    <a:ea typeface="新細明體" pitchFamily="18" charset="-120"/>
                  </a:rPr>
                  <a:t> </a:t>
                </a:r>
                <a:r>
                  <a:rPr lang="en-US" altLang="zh-TW" dirty="0">
                    <a:ea typeface="新細明體" pitchFamily="18" charset="-120"/>
                  </a:rPr>
                  <a:t>low” dynamic delta hedge </a:t>
                </a:r>
                <a:r>
                  <a:rPr lang="en-US" altLang="zh-TW" dirty="0" smtClean="0">
                    <a:ea typeface="新細明體" pitchFamily="18" charset="-120"/>
                  </a:rPr>
                  <a:t>strategy, we can replicate a put option synthetically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700808"/>
                <a:ext cx="8712968" cy="4680519"/>
              </a:xfrm>
              <a:blipFill rotWithShape="1">
                <a:blip r:embed="rId3"/>
                <a:stretch>
                  <a:fillRect l="-629" t="-1823" r="-1958" b="-13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A6277BD6-0094-4460-AB9F-6121939B25B1}" type="slidenum">
              <a:rPr lang="en-US" altLang="en-US"/>
              <a:pPr eaLnBrk="1" hangingPunct="1"/>
              <a:t>35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Hedging in Practice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76400"/>
            <a:ext cx="8352928" cy="4503738"/>
          </a:xfrm>
          <a:noFill/>
        </p:spPr>
        <p:txBody>
          <a:bodyPr lIns="92075" tIns="46038" rIns="92075" bIns="46038"/>
          <a:lstStyle/>
          <a:p>
            <a:pPr eaLnBrk="1" hangingPunct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In October of 1987, many portfolio managers attempted to create a put option on a portfolio synthetically</a:t>
            </a:r>
          </a:p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The put position can insure the value of the portfolio against the decline of the market</a:t>
            </a:r>
          </a:p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Why to create </a:t>
            </a:r>
            <a:r>
              <a:rPr lang="en-US" altLang="zh-TW" dirty="0">
                <a:ea typeface="新細明體" pitchFamily="18" charset="-120"/>
              </a:rPr>
              <a:t>a put </a:t>
            </a:r>
            <a:r>
              <a:rPr lang="en-US" altLang="zh-TW" dirty="0" smtClean="0">
                <a:ea typeface="新細明體" pitchFamily="18" charset="-120"/>
              </a:rPr>
              <a:t>synthetically rather than purchase a put from financial institutions?</a:t>
            </a:r>
          </a:p>
          <a:p>
            <a:pPr lvl="2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The put sold by other financial institutions are more expensive than the cost to create the put </a:t>
            </a:r>
            <a:r>
              <a:rPr lang="en-US" altLang="zh-TW" dirty="0" smtClean="0">
                <a:ea typeface="新細明體" pitchFamily="18" charset="-120"/>
              </a:rPr>
              <a:t>synthetically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3277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A3F474EB-D591-4A9E-B964-768D940DEFF4}" type="slidenum">
              <a:rPr lang="en-US" altLang="en-US"/>
              <a:pPr eaLnBrk="1" hangingPunct="1"/>
              <a:t>36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Hedging in Practice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654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676400"/>
            <a:ext cx="8176964" cy="4503738"/>
          </a:xfrm>
          <a:noFill/>
        </p:spPr>
        <p:txBody>
          <a:bodyPr lIns="92075" tIns="46038" rIns="92075" bIns="46038"/>
          <a:lstStyle/>
          <a:p>
            <a:pPr lvl="1">
              <a:spcBef>
                <a:spcPts val="500"/>
              </a:spcBef>
            </a:pPr>
            <a:r>
              <a:rPr lang="en-US" altLang="zh-TW" dirty="0" smtClean="0">
                <a:ea typeface="新細明體" pitchFamily="18" charset="-120"/>
              </a:rPr>
              <a:t>This strategy involves initially selling enough of the index portfolio (or index futures) to match the delta of the put option</a:t>
            </a:r>
          </a:p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As the value of the portfolio increases, the </a:t>
            </a:r>
            <a:r>
              <a:rPr lang="en-US" altLang="zh-TW" dirty="0" smtClean="0">
                <a:ea typeface="新細明體" pitchFamily="18" charset="-120"/>
              </a:rPr>
              <a:t>delta </a:t>
            </a:r>
            <a:r>
              <a:rPr lang="en-US" altLang="zh-TW" dirty="0">
                <a:ea typeface="新細明體" pitchFamily="18" charset="-120"/>
              </a:rPr>
              <a:t>of the put becomes less negative and some of the </a:t>
            </a:r>
            <a:r>
              <a:rPr lang="en-US" altLang="zh-TW" dirty="0" smtClean="0">
                <a:ea typeface="新細明體" pitchFamily="18" charset="-120"/>
              </a:rPr>
              <a:t>index portfolio </a:t>
            </a:r>
            <a:r>
              <a:rPr lang="en-US" altLang="zh-TW" dirty="0">
                <a:ea typeface="新細明體" pitchFamily="18" charset="-120"/>
              </a:rPr>
              <a:t>is repurchased</a:t>
            </a:r>
          </a:p>
          <a:p>
            <a:pPr lvl="1">
              <a:spcBef>
                <a:spcPts val="500"/>
              </a:spcBef>
            </a:pPr>
            <a:r>
              <a:rPr lang="en-US" altLang="zh-TW" dirty="0">
                <a:ea typeface="新細明體" pitchFamily="18" charset="-120"/>
              </a:rPr>
              <a:t>As the value of the portfolio decreases, </a:t>
            </a:r>
            <a:r>
              <a:rPr lang="en-US" altLang="zh-TW" dirty="0" smtClean="0">
                <a:ea typeface="新細明體" pitchFamily="18" charset="-120"/>
              </a:rPr>
              <a:t>the delta of </a:t>
            </a:r>
            <a:r>
              <a:rPr lang="en-US" altLang="zh-TW" dirty="0">
                <a:ea typeface="新細明體" pitchFamily="18" charset="-120"/>
              </a:rPr>
              <a:t>the put becomes more negative and more of the </a:t>
            </a:r>
            <a:r>
              <a:rPr lang="en-US" altLang="zh-TW" dirty="0" smtClean="0">
                <a:ea typeface="新細明體" pitchFamily="18" charset="-120"/>
              </a:rPr>
              <a:t>index portfolio </a:t>
            </a:r>
            <a:r>
              <a:rPr lang="en-US" altLang="zh-TW" dirty="0">
                <a:ea typeface="新細明體" pitchFamily="18" charset="-120"/>
              </a:rPr>
              <a:t>must be </a:t>
            </a:r>
            <a:r>
              <a:rPr lang="en-US" altLang="zh-TW" dirty="0" smtClean="0">
                <a:ea typeface="新細明體" pitchFamily="18" charset="-120"/>
              </a:rPr>
              <a:t>sold</a:t>
            </a:r>
          </a:p>
          <a:p>
            <a:pPr marL="809625" lvl="1" indent="-465138">
              <a:spcBef>
                <a:spcPts val="500"/>
              </a:spcBef>
              <a:buNone/>
            </a:pPr>
            <a:r>
              <a:rPr lang="en-US" altLang="zh-TW" dirty="0" smtClean="0">
                <a:ea typeface="新細明體" pitchFamily="18" charset="-120"/>
              </a:rPr>
              <a:t>※ Note that the side effect of this strategy is to increase the volatility of the market</a:t>
            </a:r>
            <a:endParaRPr lang="zh-TW" altLang="en-US" dirty="0" smtClean="0">
              <a:ea typeface="新細明體" pitchFamily="18" charset="-120"/>
            </a:endParaRPr>
          </a:p>
        </p:txBody>
      </p:sp>
      <p:sp>
        <p:nvSpPr>
          <p:cNvPr id="3277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A3F474EB-D591-4A9E-B964-768D940DEFF4}" type="slidenum">
              <a:rPr lang="en-US" altLang="en-US"/>
              <a:pPr eaLnBrk="1" hangingPunct="1"/>
              <a:t>37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Hedging in Practice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97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628800"/>
            <a:ext cx="8712968" cy="4411662"/>
          </a:xfrm>
          <a:noFill/>
        </p:spPr>
        <p:txBody>
          <a:bodyPr lIns="92075" tIns="46038" rIns="92075" bIns="46038">
            <a:noAutofit/>
          </a:bodyPr>
          <a:lstStyle/>
          <a:p>
            <a:pPr eaLnBrk="1" hangingPunct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This </a:t>
            </a:r>
            <a:r>
              <a:rPr lang="en-US" altLang="zh-TW" dirty="0">
                <a:ea typeface="新細明體" pitchFamily="18" charset="-120"/>
              </a:rPr>
              <a:t>strategy </a:t>
            </a:r>
            <a:r>
              <a:rPr lang="en-US" altLang="zh-TW" dirty="0" smtClean="0">
                <a:ea typeface="新細明體" pitchFamily="18" charset="-120"/>
              </a:rPr>
              <a:t>to create synthetic puts did </a:t>
            </a:r>
            <a:r>
              <a:rPr lang="en-US" altLang="zh-TW" dirty="0">
                <a:ea typeface="新細明體" pitchFamily="18" charset="-120"/>
              </a:rPr>
              <a:t>not work well on October 19, </a:t>
            </a:r>
            <a:r>
              <a:rPr lang="en-US" altLang="zh-TW" dirty="0" smtClean="0">
                <a:ea typeface="新細明體" pitchFamily="18" charset="-120"/>
              </a:rPr>
              <a:t>1987</a:t>
            </a:r>
            <a:r>
              <a:rPr lang="en-US" altLang="zh-TW" dirty="0">
                <a:ea typeface="新細明體" pitchFamily="18" charset="-120"/>
              </a:rPr>
              <a:t> </a:t>
            </a:r>
            <a:r>
              <a:rPr lang="en-US" altLang="zh-TW" dirty="0" smtClean="0">
                <a:ea typeface="新細明體" pitchFamily="18" charset="-120"/>
              </a:rPr>
              <a:t>(Black Monday), but real puts work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This is because there are so many portfolio managers adopting this strategy to create synthetic puts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They design computer programs to carry out this strategy automatically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When the market falls, the </a:t>
            </a:r>
            <a:r>
              <a:rPr lang="en-US" altLang="zh-TW" dirty="0">
                <a:ea typeface="新細明體" pitchFamily="18" charset="-120"/>
              </a:rPr>
              <a:t>selling actions </a:t>
            </a:r>
            <a:r>
              <a:rPr lang="en-US" altLang="zh-TW" dirty="0" smtClean="0">
                <a:ea typeface="新細明體" pitchFamily="18" charset="-120"/>
              </a:rPr>
              <a:t>exacerbate the decline, which triggers more selling actions from the </a:t>
            </a:r>
            <a:r>
              <a:rPr lang="en-US" altLang="zh-TW" dirty="0">
                <a:ea typeface="新細明體" pitchFamily="18" charset="-120"/>
              </a:rPr>
              <a:t>portfolio </a:t>
            </a:r>
            <a:r>
              <a:rPr lang="en-US" altLang="zh-TW" dirty="0" smtClean="0">
                <a:ea typeface="新細明體" pitchFamily="18" charset="-120"/>
              </a:rPr>
              <a:t>managers who adopt this strategy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altLang="zh-TW" dirty="0" smtClean="0">
                <a:ea typeface="新細明體" pitchFamily="18" charset="-120"/>
              </a:rPr>
              <a:t>The resulting vicious </a:t>
            </a:r>
            <a:r>
              <a:rPr lang="en-US" altLang="zh-TW" smtClean="0">
                <a:ea typeface="新細明體" pitchFamily="18" charset="-120"/>
              </a:rPr>
              <a:t>cycle </a:t>
            </a:r>
            <a:r>
              <a:rPr lang="en-US" altLang="zh-TW" smtClean="0">
                <a:ea typeface="新細明體" pitchFamily="18" charset="-120"/>
              </a:rPr>
              <a:t>makes </a:t>
            </a:r>
            <a:r>
              <a:rPr lang="en-US" altLang="zh-TW" dirty="0" smtClean="0">
                <a:ea typeface="新細明體" pitchFamily="18" charset="-120"/>
              </a:rPr>
              <a:t>the stock exchange system overloaded, and thus many selling orders cannot be executed</a:t>
            </a:r>
          </a:p>
        </p:txBody>
      </p:sp>
      <p:sp>
        <p:nvSpPr>
          <p:cNvPr id="337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74EE4BE2-022B-482B-8813-E04357A54417}" type="slidenum">
              <a:rPr lang="en-US" altLang="en-US"/>
              <a:pPr eaLnBrk="1" hangingPunct="1"/>
              <a:t>38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Hedging in Practice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352928" cy="4824536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Illustrative example for hedging an option position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A bank has sold for $300,000 a European call option on 100,000 shares of a non-dividend paying stock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The associated information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=49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𝑟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=5%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/>
                        <a:ea typeface="新細明體" pitchFamily="18" charset="-120"/>
                      </a:rPr>
                      <m:t>𝜎</m:t>
                    </m:r>
                    <m:r>
                      <a:rPr lang="en-US" altLang="zh-TW" sz="2400" b="0" i="1" dirty="0" smtClean="0">
                        <a:latin typeface="Cambria Math"/>
                        <a:ea typeface="新細明體" pitchFamily="18" charset="-120"/>
                      </a:rPr>
                      <m:t>=20%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latin typeface="Cambria Math"/>
                        <a:ea typeface="新細明體" pitchFamily="18" charset="-120"/>
                      </a:rPr>
                      <m:t>𝑇</m:t>
                    </m:r>
                    <m:r>
                      <a:rPr lang="en-US" altLang="zh-TW" sz="2400" b="0" i="1" dirty="0" smtClean="0">
                        <a:latin typeface="Cambria Math"/>
                        <a:ea typeface="新細明體" pitchFamily="18" charset="-120"/>
                      </a:rPr>
                      <m:t>=20 </m:t>
                    </m:r>
                    <m:r>
                      <m:rPr>
                        <m:sty m:val="p"/>
                      </m:rPr>
                      <a:rPr lang="en-US" altLang="zh-TW" sz="2400" b="0" i="0" dirty="0" smtClean="0">
                        <a:latin typeface="Cambria Math"/>
                        <a:ea typeface="新細明體" pitchFamily="18" charset="-120"/>
                      </a:rPr>
                      <m:t>weeks</m:t>
                    </m:r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, and the expected growth rate of the underlying stock is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𝜇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=13%</m:t>
                    </m:r>
                  </m:oMath>
                </a14:m>
                <a:endParaRPr lang="en-US" altLang="zh-TW" sz="2400" dirty="0" smtClean="0">
                  <a:ea typeface="新細明體" pitchFamily="18" charset="-120"/>
                </a:endParaRP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The Black-Scholes value of the option is $240,000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How does the bank hedge its risk?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Four strategies will be discussed, including the no hedge strategy, fully covered hedge strategy, stop-loss strategy, and dynamic delta hedge strategy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352928" cy="4824536"/>
              </a:xfrm>
              <a:blipFill rotWithShape="1">
                <a:blip r:embed="rId3"/>
                <a:stretch>
                  <a:fillRect l="-730" t="-1641" r="-1752" b="-7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407341A1-E7BB-4580-8F51-CF5E020590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95536" y="1628800"/>
                <a:ext cx="8352928" cy="4824536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 hedge strategy 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Take no action and maintain the naked position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call is ITM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the bank needs to </a:t>
                </a:r>
                <a:r>
                  <a:rPr lang="en-US" altLang="zh-TW" dirty="0">
                    <a:ea typeface="新細明體" pitchFamily="18" charset="-120"/>
                  </a:rPr>
                  <a:t>sell </a:t>
                </a:r>
                <a:r>
                  <a:rPr lang="en-US" altLang="zh-TW" dirty="0" smtClean="0">
                    <a:ea typeface="新細明體" pitchFamily="18" charset="-120"/>
                  </a:rPr>
                  <a:t>100,000 shares to the call holder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dollars per share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bank loses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  <a:ea typeface="新細明體" pitchFamily="18" charset="-12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−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dollars per share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loss amount could be unlimitedly</a:t>
                </a:r>
              </a:p>
              <a:p>
                <a:pPr lvl="1">
                  <a:spcBef>
                    <a:spcPts val="6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call is </a:t>
                </a:r>
                <a:r>
                  <a:rPr lang="en-US" altLang="zh-TW" dirty="0" smtClean="0">
                    <a:ea typeface="新細明體" pitchFamily="18" charset="-120"/>
                  </a:rPr>
                  <a:t>OTM </a:t>
                </a:r>
                <a:r>
                  <a:rPr lang="en-US" altLang="zh-TW" dirty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</a:t>
                </a:r>
                <a:r>
                  <a:rPr lang="en-US" altLang="zh-TW" dirty="0" smtClean="0">
                    <a:ea typeface="新細明體" pitchFamily="18" charset="-120"/>
                  </a:rPr>
                  <a:t>call holder will not his exercising right and thus the bank needs to do nothing</a:t>
                </a:r>
              </a:p>
              <a:p>
                <a:pPr lvl="2">
                  <a:spcBef>
                    <a:spcPts val="6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bank can earn the call premium </a:t>
                </a:r>
                <a:r>
                  <a:rPr lang="en-US" altLang="zh-TW" dirty="0">
                    <a:ea typeface="新細明體" pitchFamily="18" charset="-120"/>
                  </a:rPr>
                  <a:t>of $</a:t>
                </a:r>
                <a:r>
                  <a:rPr lang="en-US" altLang="zh-TW" dirty="0" smtClean="0">
                    <a:ea typeface="新細明體" pitchFamily="18" charset="-120"/>
                  </a:rPr>
                  <a:t>300,000, which is received up front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628800"/>
                <a:ext cx="8352928" cy="4824536"/>
              </a:xfrm>
              <a:blipFill rotWithShape="1">
                <a:blip r:embed="rId3"/>
                <a:stretch>
                  <a:fillRect l="-730" t="-1641" r="-1679" b="-87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407341A1-E7BB-4580-8F51-CF5E02059028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2555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Fully </a:t>
                </a:r>
                <a:r>
                  <a:rPr lang="en-US" altLang="zh-TW" dirty="0">
                    <a:ea typeface="新細明體" pitchFamily="18" charset="-120"/>
                  </a:rPr>
                  <a:t>covered hedge strategy 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Buy 100,000 shares today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=49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per share</a:t>
                </a: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call is ITM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the bank sells 100,000 shares to the call holder for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per share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bank can earn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−</m:t>
                    </m:r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=1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dollar per share minus the interest cost to purchase 100,000 shares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initially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Note that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&gt;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the bank will suffer a loss definitely</a:t>
                </a:r>
              </a:p>
              <a:p>
                <a:pPr lvl="1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If the call is </a:t>
                </a:r>
                <a:r>
                  <a:rPr lang="en-US" altLang="zh-TW" dirty="0" smtClean="0">
                    <a:ea typeface="新細明體" pitchFamily="18" charset="-120"/>
                  </a:rPr>
                  <a:t>OTM </a:t>
                </a:r>
                <a:r>
                  <a:rPr lang="en-US" altLang="zh-TW" dirty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</a:t>
                </a:r>
                <a:r>
                  <a:rPr lang="en-US" altLang="zh-TW" dirty="0" smtClean="0">
                    <a:ea typeface="新細明體" pitchFamily="18" charset="-120"/>
                  </a:rPr>
                  <a:t>call holder will give up his right and the bank needs to do nothing</a:t>
                </a:r>
              </a:p>
              <a:p>
                <a:pPr lvl="2"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The </a:t>
                </a:r>
                <a:r>
                  <a:rPr lang="en-US" altLang="zh-TW" dirty="0">
                    <a:ea typeface="新細明體" pitchFamily="18" charset="-120"/>
                  </a:rPr>
                  <a:t>bank can earn the call </a:t>
                </a:r>
                <a:r>
                  <a:rPr lang="en-US" altLang="zh-TW" dirty="0" smtClean="0">
                    <a:ea typeface="新細明體" pitchFamily="18" charset="-120"/>
                  </a:rPr>
                  <a:t>premium, but the stock shares position could suffer a large loss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>
                    <a:ea typeface="新細明體" pitchFamily="18" charset="-120"/>
                  </a:rPr>
                  <a:t> </a:t>
                </a:r>
                <a:r>
                  <a:rPr lang="en-US" altLang="zh-TW" dirty="0" smtClean="0">
                    <a:ea typeface="新細明體" pitchFamily="18" charset="-120"/>
                  </a:rPr>
                  <a:t>substantially</a:t>
                </a:r>
              </a:p>
              <a:p>
                <a:pPr marL="358775" indent="-358775">
                  <a:lnSpc>
                    <a:spcPct val="99000"/>
                  </a:lnSpc>
                  <a:spcBef>
                    <a:spcPts val="300"/>
                  </a:spcBef>
                  <a:buNone/>
                </a:pPr>
                <a:r>
                  <a:rPr lang="en-US" altLang="zh-TW" sz="2600" dirty="0">
                    <a:latin typeface="新細明體"/>
                    <a:ea typeface="新細明體" pitchFamily="18" charset="-120"/>
                  </a:rPr>
                  <a:t>※</a:t>
                </a:r>
                <a:r>
                  <a:rPr lang="en-US" altLang="zh-TW" sz="2600" dirty="0" smtClean="0">
                    <a:ea typeface="新細明體" pitchFamily="18" charset="-120"/>
                  </a:rPr>
                  <a:t>Both the above two strategies </a:t>
                </a:r>
                <a:r>
                  <a:rPr lang="en-US" altLang="zh-TW" sz="2600" dirty="0">
                    <a:ea typeface="新細明體" pitchFamily="18" charset="-120"/>
                  </a:rPr>
                  <a:t>leave the bank exposed to significant </a:t>
                </a:r>
                <a:r>
                  <a:rPr lang="en-US" altLang="zh-TW" sz="2600" dirty="0" smtClean="0">
                    <a:ea typeface="新細明體" pitchFamily="18" charset="-120"/>
                  </a:rPr>
                  <a:t>risk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blipFill rotWithShape="1">
                <a:blip r:embed="rId3"/>
                <a:stretch>
                  <a:fillRect l="-1189" t="-1669" r="-1399" b="-4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17.</a:t>
            </a:r>
            <a:fld id="{407341A1-E7BB-4580-8F51-CF5E02059028}" type="slidenum">
              <a:rPr lang="en-US" altLang="en-US"/>
              <a:pPr eaLnBrk="1" hangingPunct="1"/>
              <a:t>6</a:t>
            </a:fld>
            <a:endParaRPr lang="en-US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333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noFill/>
            </p:spPr>
            <p:txBody>
              <a:bodyPr lIns="92075" tIns="46038" rIns="92075" bIns="46038"/>
              <a:lstStyle/>
              <a:p>
                <a:pPr>
                  <a:lnSpc>
                    <a:spcPct val="99000"/>
                  </a:lnSpc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Stop-loss </a:t>
                </a:r>
                <a:r>
                  <a:rPr lang="en-US" altLang="zh-TW" dirty="0">
                    <a:ea typeface="新細明體" pitchFamily="18" charset="-120"/>
                  </a:rPr>
                  <a:t>strategy </a:t>
                </a:r>
                <a:endParaRPr lang="en-US" altLang="zh-TW" dirty="0" smtClean="0">
                  <a:ea typeface="新細明體" pitchFamily="18" charset="-120"/>
                </a:endParaRP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Buying 100,000 shares as soon </a:t>
                </a:r>
                <a:r>
                  <a:rPr lang="en-US" altLang="zh-TW" dirty="0" smtClean="0">
                    <a:ea typeface="新細明體" pitchFamily="18" charset="-120"/>
                  </a:rPr>
                  <a:t>as if the share </a:t>
                </a:r>
                <a:r>
                  <a:rPr lang="en-US" altLang="zh-TW" dirty="0">
                    <a:ea typeface="新細明體" pitchFamily="18" charset="-120"/>
                  </a:rPr>
                  <a:t>price reaches $</a:t>
                </a:r>
                <a:r>
                  <a:rPr lang="en-US" altLang="zh-TW" dirty="0" smtClean="0">
                    <a:ea typeface="新細明體" pitchFamily="18" charset="-120"/>
                  </a:rPr>
                  <a:t>50, i.e., when the call becomes just ITM</a:t>
                </a:r>
              </a:p>
              <a:p>
                <a:pPr lvl="1"/>
                <a:r>
                  <a:rPr lang="en-US" altLang="zh-TW" dirty="0" smtClean="0">
                    <a:ea typeface="新細明體" pitchFamily="18" charset="-120"/>
                  </a:rPr>
                  <a:t>Selling </a:t>
                </a:r>
                <a:r>
                  <a:rPr lang="en-US" altLang="zh-TW" dirty="0">
                    <a:ea typeface="新細明體" pitchFamily="18" charset="-120"/>
                  </a:rPr>
                  <a:t>100,000 shares as soon as price falls below $</a:t>
                </a:r>
                <a:r>
                  <a:rPr lang="en-US" altLang="zh-TW" dirty="0" smtClean="0">
                    <a:ea typeface="新細明體" pitchFamily="18" charset="-120"/>
                  </a:rPr>
                  <a:t>50, i.e., when the call becomes just OTM</a:t>
                </a:r>
              </a:p>
              <a:p>
                <a:pPr lvl="1"/>
                <a:r>
                  <a:rPr lang="en-US" altLang="zh-TW" dirty="0">
                    <a:ea typeface="新細明體" pitchFamily="18" charset="-120"/>
                  </a:rPr>
                  <a:t>If the call is ITM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, the bank owns 100,000 shares, which can meet the obligation of selling shares to the call holder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b="0" i="0" smtClean="0">
                        <a:latin typeface="Cambria Math"/>
                        <a:ea typeface="Cambria Math"/>
                      </a:rPr>
                      <m:t>=50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per share</a:t>
                </a:r>
              </a:p>
              <a:p>
                <a:pPr lvl="2"/>
                <a:r>
                  <a:rPr lang="en-US" altLang="zh-TW" dirty="0" smtClean="0">
                    <a:ea typeface="新細明體" pitchFamily="18" charset="-120"/>
                  </a:rPr>
                  <a:t>Since the cost to purchase 100,000 is always 50 dollars per share, there is no gain or loss at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in this scenario</a:t>
                </a:r>
              </a:p>
              <a:p>
                <a:pPr lvl="2"/>
                <a:r>
                  <a:rPr lang="en-US" altLang="zh-TW" dirty="0" smtClean="0">
                    <a:ea typeface="新細明體" pitchFamily="18" charset="-120"/>
                  </a:rPr>
                  <a:t>For the bank, the net profit of selling this call option is the call premium of $300,000</a:t>
                </a:r>
                <a:endParaRPr lang="en-US" altLang="zh-TW" dirty="0">
                  <a:ea typeface="新細明體" pitchFamily="18" charset="-120"/>
                </a:endParaRP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blipFill rotWithShape="1">
                <a:blip r:embed="rId3"/>
                <a:stretch>
                  <a:fillRect l="-629" t="-1669" b="-8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17.</a:t>
            </a:r>
            <a:fld id="{407341A1-E7BB-4580-8F51-CF5E02059028}" type="slidenum">
              <a:rPr lang="en-US" altLang="en-US"/>
              <a:pPr eaLnBrk="1" hangingPunct="1"/>
              <a:t>7</a:t>
            </a:fld>
            <a:endParaRPr lang="en-US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620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noFill/>
            </p:spPr>
            <p:txBody>
              <a:bodyPr lIns="92075" tIns="46038" rIns="92075" bIns="46038"/>
              <a:lstStyle/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call is OTM </a:t>
                </a:r>
                <a:r>
                  <a:rPr lang="en-US" altLang="zh-TW" dirty="0">
                    <a:ea typeface="新細明體" pitchFamily="18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新細明體" pitchFamily="18" charset="-12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𝐾</m:t>
                    </m:r>
                    <m:r>
                      <a:rPr lang="en-US" altLang="zh-TW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 at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/>
                        <a:ea typeface="新細明體" pitchFamily="18" charset="-120"/>
                      </a:rPr>
                      <m:t>𝑇</m:t>
                    </m:r>
                  </m:oMath>
                </a14:m>
                <a:r>
                  <a:rPr lang="en-US" altLang="zh-TW" dirty="0">
                    <a:ea typeface="新細明體" pitchFamily="18" charset="-120"/>
                  </a:rPr>
                  <a:t>, the bank owns </a:t>
                </a:r>
                <a:r>
                  <a:rPr lang="en-US" altLang="zh-TW" dirty="0" smtClean="0">
                    <a:ea typeface="新細明體" pitchFamily="18" charset="-120"/>
                  </a:rPr>
                  <a:t>no shares in hand and the call holder will not exercise the right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>
                    <a:ea typeface="新細明體" pitchFamily="18" charset="-120"/>
                  </a:rPr>
                  <a:t>The bank can earn the call </a:t>
                </a:r>
                <a:r>
                  <a:rPr lang="en-US" altLang="zh-TW" dirty="0" smtClean="0">
                    <a:ea typeface="新細明體" pitchFamily="18" charset="-120"/>
                  </a:rPr>
                  <a:t>premium of $300,000 in this scenario</a:t>
                </a:r>
                <a:endParaRPr lang="en-US" altLang="zh-TW" dirty="0">
                  <a:ea typeface="新細明體" pitchFamily="18" charset="-120"/>
                </a:endParaRPr>
              </a:p>
              <a:p>
                <a:pPr lvl="1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Does this simple </a:t>
                </a:r>
                <a:r>
                  <a:rPr lang="en-US" altLang="zh-TW" dirty="0">
                    <a:ea typeface="新細明體" pitchFamily="18" charset="-120"/>
                  </a:rPr>
                  <a:t>hedging strategy </a:t>
                </a:r>
                <a:r>
                  <a:rPr lang="en-US" altLang="zh-TW" dirty="0" smtClean="0">
                    <a:ea typeface="新細明體" pitchFamily="18" charset="-120"/>
                  </a:rPr>
                  <a:t>work?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Note that if the stock price moves upward and downward around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𝐾</m:t>
                    </m:r>
                    <m:r>
                      <a:rPr lang="en-US" altLang="zh-TW" b="0" i="1" smtClean="0">
                        <a:latin typeface="Cambria Math"/>
                        <a:ea typeface="新細明體" pitchFamily="18" charset="-120"/>
                      </a:rPr>
                      <m:t>=50</m:t>
                    </m:r>
                  </m:oMath>
                </a14:m>
                <a:r>
                  <a:rPr lang="en-US" altLang="zh-TW" dirty="0" smtClean="0">
                    <a:ea typeface="新細明體" pitchFamily="18" charset="-120"/>
                  </a:rPr>
                  <a:t> many times, the transaction cost is high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In practice, the purchasing price will be always higher than or equal to $50 and the selling price will be always lower than or equal to $50, so every round transaction incurs a capital loss</a:t>
                </a:r>
              </a:p>
              <a:p>
                <a:pPr lvl="2">
                  <a:spcBef>
                    <a:spcPts val="300"/>
                  </a:spcBef>
                </a:pPr>
                <a:r>
                  <a:rPr lang="en-US" altLang="zh-TW" dirty="0" smtClean="0">
                    <a:ea typeface="新細明體" pitchFamily="18" charset="-120"/>
                  </a:rPr>
                  <a:t>If the transaction cost and capital loss are taken into account, it is very likely that the bank will face a net loss</a:t>
                </a:r>
              </a:p>
            </p:txBody>
          </p:sp>
        </mc:Choice>
        <mc:Fallback xmlns="">
          <p:sp>
            <p:nvSpPr>
              <p:cNvPr id="14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628800"/>
                <a:ext cx="8712968" cy="5112568"/>
              </a:xfrm>
              <a:blipFill rotWithShape="1">
                <a:blip r:embed="rId3"/>
                <a:stretch>
                  <a:fillRect t="-1073" r="-2098" b="-45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/>
              <a:t>17.</a:t>
            </a:r>
            <a:fld id="{407341A1-E7BB-4580-8F51-CF5E02059028}" type="slidenum">
              <a:rPr lang="en-US" altLang="en-US"/>
              <a:pPr eaLnBrk="1" hangingPunct="1"/>
              <a:t>8</a:t>
            </a:fld>
            <a:endParaRPr lang="en-US" altLang="en-US" dirty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8309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61100" y="1628800"/>
                <a:ext cx="8459372" cy="1808162"/>
              </a:xfrm>
              <a:noFill/>
            </p:spPr>
            <p:txBody>
              <a:bodyPr lIns="92075" tIns="46038" rIns="92075" bIns="46038"/>
              <a:lstStyle/>
              <a:p>
                <a:pPr eaLnBrk="1" hangingPunct="1">
                  <a:spcBef>
                    <a:spcPts val="100"/>
                  </a:spcBef>
                </a:pPr>
                <a:r>
                  <a:rPr lang="en-US" altLang="zh-TW" sz="2800" dirty="0" smtClean="0">
                    <a:ea typeface="新細明體" pitchFamily="18" charset="-120"/>
                  </a:rPr>
                  <a:t>Delta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800" b="0" i="0" dirty="0" smtClean="0">
                        <a:latin typeface="Cambria Math"/>
                        <a:ea typeface="新細明體" pitchFamily="18" charset="-120"/>
                      </a:rPr>
                      <m:t>Δ</m:t>
                    </m:r>
                  </m:oMath>
                </a14:m>
                <a:r>
                  <a:rPr lang="en-US" altLang="zh-TW" sz="2800" dirty="0" smtClean="0">
                    <a:ea typeface="新細明體" pitchFamily="18" charset="-120"/>
                  </a:rPr>
                  <a:t>) is the rate of change of the option price with respect to the price of the underlying asset</a:t>
                </a:r>
              </a:p>
              <a:p>
                <a:pPr lvl="1">
                  <a:spcBef>
                    <a:spcPts val="1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For calls (puts), it is defined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fPr>
                      <m:num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num>
                      <m:den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𝜕</m:t>
                        </m:r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) 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 (for simplicity, the term “</a:t>
                </a:r>
                <a:r>
                  <a:rPr lang="en-US" altLang="zh-TW" sz="2400" dirty="0">
                    <a:ea typeface="新細明體" pitchFamily="18" charset="-12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sz="2400" i="1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i="1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ea typeface="新細明體" pitchFamily="18" charset="-120"/>
                  </a:rPr>
                  <a:t>” is omitted afterward)</a:t>
                </a:r>
              </a:p>
              <a:p>
                <a:pPr lvl="1">
                  <a:spcBef>
                    <a:spcPts val="100"/>
                  </a:spcBef>
                </a:pPr>
                <a:r>
                  <a:rPr lang="en-US" altLang="zh-TW" sz="2400" dirty="0" smtClean="0">
                    <a:ea typeface="新細明體" pitchFamily="18" charset="-120"/>
                  </a:rPr>
                  <a:t>The geometric meaning is the slope of the tangent line for the option price curve at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𝑆</m:t>
                    </m:r>
                    <m:r>
                      <a:rPr lang="en-US" altLang="zh-TW" sz="2400" b="0" i="1" smtClean="0">
                        <a:latin typeface="Cambria Math"/>
                        <a:ea typeface="新細明體" pitchFamily="18" charset="-12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新細明體" pitchFamily="18" charset="-120"/>
                          </a:rPr>
                          <m:t>0</m:t>
                        </m:r>
                      </m:sub>
                    </m:sSub>
                  </m:oMath>
                </a14:m>
                <a:endParaRPr lang="en-US" altLang="zh-TW" sz="2400" dirty="0" smtClean="0">
                  <a:ea typeface="新細明體" pitchFamily="18" charset="-120"/>
                </a:endParaRPr>
              </a:p>
              <a:p>
                <a:pPr eaLnBrk="1" hangingPunct="1">
                  <a:spcBef>
                    <a:spcPts val="100"/>
                  </a:spcBef>
                  <a:buFont typeface="Wingdings" pitchFamily="2" charset="2"/>
                  <a:buNone/>
                </a:pPr>
                <a:r>
                  <a:rPr lang="en-US" altLang="zh-TW" sz="2400" dirty="0" smtClean="0">
                    <a:ea typeface="新細明體" pitchFamily="18" charset="-120"/>
                  </a:rPr>
                  <a:t> </a:t>
                </a: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1100" y="1628800"/>
                <a:ext cx="8459372" cy="1808162"/>
              </a:xfrm>
              <a:blipFill rotWithShape="1">
                <a:blip r:embed="rId3"/>
                <a:stretch>
                  <a:fillRect l="-576" t="-3367" b="-5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17.</a:t>
            </a:r>
            <a:fld id="{A2ECB966-83D5-4F8F-A7EE-218473DFD4F0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27" name="標題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99176" cy="930498"/>
          </a:xfrm>
        </p:spPr>
        <p:txBody>
          <a:bodyPr/>
          <a:lstStyle/>
          <a:p>
            <a:r>
              <a:rPr lang="en-US" altLang="zh-TW" dirty="0">
                <a:ea typeface="新細明體" pitchFamily="18" charset="-120"/>
              </a:rPr>
              <a:t>Delta and Dynamic Delta Hedge</a:t>
            </a:r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79512" y="4201220"/>
            <a:ext cx="4255634" cy="2674230"/>
            <a:chOff x="251520" y="3923122"/>
            <a:chExt cx="4255634" cy="267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14" name="Rectangle 4"/>
                <p:cNvSpPr>
                  <a:spLocks noChangeArrowheads="1"/>
                </p:cNvSpPr>
                <p:nvPr/>
              </p:nvSpPr>
              <p:spPr bwMode="auto">
                <a:xfrm>
                  <a:off x="251520" y="3923122"/>
                  <a:ext cx="363176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𝑐</m:t>
                        </m:r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7414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51520" y="3923122"/>
                  <a:ext cx="363176" cy="36997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16" name="Line 5"/>
            <p:cNvSpPr>
              <a:spLocks noChangeShapeType="1"/>
            </p:cNvSpPr>
            <p:nvPr/>
          </p:nvSpPr>
          <p:spPr bwMode="auto">
            <a:xfrm>
              <a:off x="384707" y="4294015"/>
              <a:ext cx="0" cy="18907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17" name="Line 6"/>
            <p:cNvSpPr>
              <a:spLocks noChangeShapeType="1"/>
            </p:cNvSpPr>
            <p:nvPr/>
          </p:nvSpPr>
          <p:spPr bwMode="auto">
            <a:xfrm>
              <a:off x="384707" y="6199015"/>
              <a:ext cx="2854325" cy="12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398349" y="4266653"/>
              <a:ext cx="2840683" cy="1898651"/>
              <a:chOff x="755253" y="4266653"/>
              <a:chExt cx="3233023" cy="1898651"/>
            </a:xfrm>
          </p:grpSpPr>
          <p:sp>
            <p:nvSpPr>
              <p:cNvPr id="17426" name="Freeform 7"/>
              <p:cNvSpPr>
                <a:spLocks/>
              </p:cNvSpPr>
              <p:nvPr/>
            </p:nvSpPr>
            <p:spPr bwMode="auto">
              <a:xfrm>
                <a:off x="755253" y="6112916"/>
                <a:ext cx="588403" cy="52388"/>
              </a:xfrm>
              <a:custGeom>
                <a:avLst/>
                <a:gdLst>
                  <a:gd name="T0" fmla="*/ 0 w 461"/>
                  <a:gd name="T1" fmla="*/ 32 h 33"/>
                  <a:gd name="T2" fmla="*/ 6 w 461"/>
                  <a:gd name="T3" fmla="*/ 30 h 33"/>
                  <a:gd name="T4" fmla="*/ 17 w 461"/>
                  <a:gd name="T5" fmla="*/ 30 h 33"/>
                  <a:gd name="T6" fmla="*/ 24 w 461"/>
                  <a:gd name="T7" fmla="*/ 28 h 33"/>
                  <a:gd name="T8" fmla="*/ 35 w 461"/>
                  <a:gd name="T9" fmla="*/ 30 h 33"/>
                  <a:gd name="T10" fmla="*/ 42 w 461"/>
                  <a:gd name="T11" fmla="*/ 28 h 33"/>
                  <a:gd name="T12" fmla="*/ 143 w 461"/>
                  <a:gd name="T13" fmla="*/ 30 h 33"/>
                  <a:gd name="T14" fmla="*/ 244 w 461"/>
                  <a:gd name="T15" fmla="*/ 28 h 33"/>
                  <a:gd name="T16" fmla="*/ 368 w 461"/>
                  <a:gd name="T17" fmla="*/ 18 h 33"/>
                  <a:gd name="T18" fmla="*/ 415 w 461"/>
                  <a:gd name="T19" fmla="*/ 7 h 33"/>
                  <a:gd name="T20" fmla="*/ 460 w 461"/>
                  <a:gd name="T21" fmla="*/ 0 h 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1" h="33">
                    <a:moveTo>
                      <a:pt x="0" y="32"/>
                    </a:moveTo>
                    <a:lnTo>
                      <a:pt x="6" y="30"/>
                    </a:lnTo>
                    <a:lnTo>
                      <a:pt x="17" y="30"/>
                    </a:lnTo>
                    <a:lnTo>
                      <a:pt x="24" y="28"/>
                    </a:lnTo>
                    <a:lnTo>
                      <a:pt x="35" y="30"/>
                    </a:lnTo>
                    <a:lnTo>
                      <a:pt x="42" y="28"/>
                    </a:lnTo>
                    <a:lnTo>
                      <a:pt x="143" y="30"/>
                    </a:lnTo>
                    <a:lnTo>
                      <a:pt x="244" y="28"/>
                    </a:lnTo>
                    <a:lnTo>
                      <a:pt x="368" y="18"/>
                    </a:lnTo>
                    <a:lnTo>
                      <a:pt x="415" y="7"/>
                    </a:lnTo>
                    <a:lnTo>
                      <a:pt x="46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7" name="Freeform 8"/>
              <p:cNvSpPr>
                <a:spLocks/>
              </p:cNvSpPr>
              <p:nvPr/>
            </p:nvSpPr>
            <p:spPr bwMode="auto">
              <a:xfrm>
                <a:off x="1352590" y="5832000"/>
                <a:ext cx="874308" cy="284163"/>
              </a:xfrm>
              <a:custGeom>
                <a:avLst/>
                <a:gdLst>
                  <a:gd name="T0" fmla="*/ 0 w 685"/>
                  <a:gd name="T1" fmla="*/ 178 h 179"/>
                  <a:gd name="T2" fmla="*/ 204 w 685"/>
                  <a:gd name="T3" fmla="*/ 143 h 179"/>
                  <a:gd name="T4" fmla="*/ 469 w 685"/>
                  <a:gd name="T5" fmla="*/ 69 h 179"/>
                  <a:gd name="T6" fmla="*/ 684 w 685"/>
                  <a:gd name="T7" fmla="*/ 0 h 1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85" h="179">
                    <a:moveTo>
                      <a:pt x="0" y="178"/>
                    </a:moveTo>
                    <a:lnTo>
                      <a:pt x="204" y="143"/>
                    </a:lnTo>
                    <a:lnTo>
                      <a:pt x="469" y="69"/>
                    </a:lnTo>
                    <a:lnTo>
                      <a:pt x="684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8" name="Freeform 9"/>
              <p:cNvSpPr>
                <a:spLocks/>
              </p:cNvSpPr>
              <p:nvPr/>
            </p:nvSpPr>
            <p:spPr bwMode="auto">
              <a:xfrm>
                <a:off x="2225621" y="5325516"/>
                <a:ext cx="816871" cy="501650"/>
              </a:xfrm>
              <a:custGeom>
                <a:avLst/>
                <a:gdLst>
                  <a:gd name="T0" fmla="*/ 0 w 640"/>
                  <a:gd name="T1" fmla="*/ 315 h 316"/>
                  <a:gd name="T2" fmla="*/ 220 w 640"/>
                  <a:gd name="T3" fmla="*/ 224 h 316"/>
                  <a:gd name="T4" fmla="*/ 381 w 640"/>
                  <a:gd name="T5" fmla="*/ 146 h 316"/>
                  <a:gd name="T6" fmla="*/ 639 w 640"/>
                  <a:gd name="T7" fmla="*/ 0 h 31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0" h="316">
                    <a:moveTo>
                      <a:pt x="0" y="315"/>
                    </a:moveTo>
                    <a:lnTo>
                      <a:pt x="220" y="224"/>
                    </a:lnTo>
                    <a:lnTo>
                      <a:pt x="381" y="146"/>
                    </a:lnTo>
                    <a:lnTo>
                      <a:pt x="639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29" name="Freeform 10"/>
              <p:cNvSpPr>
                <a:spLocks/>
              </p:cNvSpPr>
              <p:nvPr/>
            </p:nvSpPr>
            <p:spPr bwMode="auto">
              <a:xfrm>
                <a:off x="3041216" y="4652416"/>
                <a:ext cx="687959" cy="674688"/>
              </a:xfrm>
              <a:custGeom>
                <a:avLst/>
                <a:gdLst>
                  <a:gd name="T0" fmla="*/ 0 w 539"/>
                  <a:gd name="T1" fmla="*/ 424 h 425"/>
                  <a:gd name="T2" fmla="*/ 210 w 539"/>
                  <a:gd name="T3" fmla="*/ 285 h 425"/>
                  <a:gd name="T4" fmla="*/ 333 w 539"/>
                  <a:gd name="T5" fmla="*/ 190 h 425"/>
                  <a:gd name="T6" fmla="*/ 467 w 539"/>
                  <a:gd name="T7" fmla="*/ 73 h 425"/>
                  <a:gd name="T8" fmla="*/ 538 w 539"/>
                  <a:gd name="T9" fmla="*/ 0 h 4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9" h="425">
                    <a:moveTo>
                      <a:pt x="0" y="424"/>
                    </a:moveTo>
                    <a:lnTo>
                      <a:pt x="210" y="285"/>
                    </a:lnTo>
                    <a:lnTo>
                      <a:pt x="333" y="190"/>
                    </a:lnTo>
                    <a:lnTo>
                      <a:pt x="467" y="73"/>
                    </a:lnTo>
                    <a:lnTo>
                      <a:pt x="538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7430" name="Freeform 11"/>
              <p:cNvSpPr>
                <a:spLocks/>
              </p:cNvSpPr>
              <p:nvPr/>
            </p:nvSpPr>
            <p:spPr bwMode="auto">
              <a:xfrm>
                <a:off x="3727898" y="4266653"/>
                <a:ext cx="260378" cy="387350"/>
              </a:xfrm>
              <a:custGeom>
                <a:avLst/>
                <a:gdLst>
                  <a:gd name="T0" fmla="*/ 0 w 204"/>
                  <a:gd name="T1" fmla="*/ 243 h 244"/>
                  <a:gd name="T2" fmla="*/ 54 w 204"/>
                  <a:gd name="T3" fmla="*/ 191 h 244"/>
                  <a:gd name="T4" fmla="*/ 107 w 204"/>
                  <a:gd name="T5" fmla="*/ 130 h 244"/>
                  <a:gd name="T6" fmla="*/ 161 w 204"/>
                  <a:gd name="T7" fmla="*/ 60 h 244"/>
                  <a:gd name="T8" fmla="*/ 203 w 204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4" h="244">
                    <a:moveTo>
                      <a:pt x="0" y="243"/>
                    </a:moveTo>
                    <a:lnTo>
                      <a:pt x="54" y="191"/>
                    </a:lnTo>
                    <a:lnTo>
                      <a:pt x="107" y="130"/>
                    </a:lnTo>
                    <a:lnTo>
                      <a:pt x="161" y="60"/>
                    </a:lnTo>
                    <a:lnTo>
                      <a:pt x="203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7419" name="Freeform 13"/>
            <p:cNvSpPr>
              <a:spLocks/>
            </p:cNvSpPr>
            <p:nvPr/>
          </p:nvSpPr>
          <p:spPr bwMode="auto">
            <a:xfrm>
              <a:off x="1334777" y="4654003"/>
              <a:ext cx="1904255" cy="1557168"/>
            </a:xfrm>
            <a:custGeom>
              <a:avLst/>
              <a:gdLst>
                <a:gd name="T0" fmla="*/ 0 w 1561"/>
                <a:gd name="T1" fmla="*/ 674 h 675"/>
                <a:gd name="T2" fmla="*/ 1560 w 1561"/>
                <a:gd name="T3" fmla="*/ 0 h 6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61" h="675">
                  <a:moveTo>
                    <a:pt x="0" y="674"/>
                  </a:moveTo>
                  <a:lnTo>
                    <a:pt x="156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H="1">
              <a:off x="2414895" y="5325517"/>
              <a:ext cx="1" cy="873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 flipH="1">
              <a:off x="384706" y="5301208"/>
              <a:ext cx="20301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4" name="Rectangle 18"/>
                <p:cNvSpPr>
                  <a:spLocks noChangeArrowheads="1"/>
                </p:cNvSpPr>
                <p:nvPr/>
              </p:nvSpPr>
              <p:spPr bwMode="auto">
                <a:xfrm>
                  <a:off x="3203848" y="4437112"/>
                  <a:ext cx="1303306" cy="500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altLang="zh-TW" dirty="0">
                      <a:ea typeface="新細明體" pitchFamily="18" charset="-120"/>
                    </a:rPr>
                    <a:t>Slope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𝑐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den>
                      </m:f>
                    </m:oMath>
                  </a14:m>
                  <a:r>
                    <a:rPr lang="en-US" altLang="zh-TW" dirty="0">
                      <a:ea typeface="新細明體" pitchFamily="18" charset="-120"/>
                    </a:rPr>
                    <a:t> </a:t>
                  </a:r>
                  <a:endParaRPr lang="en-US" altLang="zh-TW" dirty="0">
                    <a:latin typeface="Symbol" pitchFamily="18" charset="2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7424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3848" y="4437112"/>
                  <a:ext cx="1303306" cy="50052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206" b="-60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25" name="Rectangle 19"/>
                <p:cNvSpPr>
                  <a:spLocks noChangeArrowheads="1"/>
                </p:cNvSpPr>
                <p:nvPr/>
              </p:nvSpPr>
              <p:spPr bwMode="auto">
                <a:xfrm>
                  <a:off x="3203848" y="6021288"/>
                  <a:ext cx="37638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17425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03848" y="6021288"/>
                  <a:ext cx="376385" cy="36997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19"/>
                <p:cNvSpPr>
                  <a:spLocks noChangeArrowheads="1"/>
                </p:cNvSpPr>
                <p:nvPr/>
              </p:nvSpPr>
              <p:spPr bwMode="auto">
                <a:xfrm>
                  <a:off x="2195736" y="6227378"/>
                  <a:ext cx="469103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3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95736" y="6227378"/>
                  <a:ext cx="469103" cy="36997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4716016" y="4211154"/>
            <a:ext cx="4192809" cy="2674230"/>
            <a:chOff x="4716016" y="3933056"/>
            <a:chExt cx="4192809" cy="26742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4"/>
                <p:cNvSpPr>
                  <a:spLocks noChangeArrowheads="1"/>
                </p:cNvSpPr>
                <p:nvPr/>
              </p:nvSpPr>
              <p:spPr bwMode="auto">
                <a:xfrm>
                  <a:off x="4716016" y="3933056"/>
                  <a:ext cx="381130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algn="ctr"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dirty="0" smtClean="0">
                            <a:latin typeface="Cambria Math"/>
                            <a:ea typeface="新細明體" pitchFamily="18" charset="-120"/>
                          </a:rPr>
                          <m:t>𝑝</m:t>
                        </m:r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33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16016" y="3933056"/>
                  <a:ext cx="381130" cy="36997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655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4860032" y="4366023"/>
              <a:ext cx="0" cy="18907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4860032" y="6256736"/>
              <a:ext cx="3672409" cy="35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 flipH="1">
              <a:off x="6012160" y="4941168"/>
              <a:ext cx="1572062" cy="1319101"/>
            </a:xfrm>
            <a:custGeom>
              <a:avLst/>
              <a:gdLst>
                <a:gd name="T0" fmla="*/ 0 w 1561"/>
                <a:gd name="T1" fmla="*/ 674 h 675"/>
                <a:gd name="T2" fmla="*/ 1560 w 1561"/>
                <a:gd name="T3" fmla="*/ 0 h 67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61" h="675">
                  <a:moveTo>
                    <a:pt x="0" y="674"/>
                  </a:moveTo>
                  <a:lnTo>
                    <a:pt x="156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 flipH="1">
              <a:off x="6876256" y="5679413"/>
              <a:ext cx="0" cy="5808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 flipH="1" flipV="1">
              <a:off x="4860032" y="5677437"/>
              <a:ext cx="20162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ectangle 18"/>
                <p:cNvSpPr>
                  <a:spLocks noChangeArrowheads="1"/>
                </p:cNvSpPr>
                <p:nvPr/>
              </p:nvSpPr>
              <p:spPr bwMode="auto">
                <a:xfrm>
                  <a:off x="4852870" y="4437112"/>
                  <a:ext cx="1303306" cy="5005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:r>
                    <a:rPr lang="en-US" altLang="zh-TW" dirty="0" smtClean="0">
                      <a:ea typeface="新細明體" pitchFamily="18" charset="-120"/>
                    </a:rPr>
                    <a:t>Slope =</a:t>
                  </a:r>
                  <a:r>
                    <a:rPr lang="en-US" altLang="zh-TW" dirty="0">
                      <a:ea typeface="新細明體" pitchFamily="18" charset="-12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b="0" i="1" smtClean="0">
                              <a:latin typeface="Cambria Math"/>
                              <a:ea typeface="新細明體" pitchFamily="18" charset="-120"/>
                            </a:rPr>
                            <m:t>𝑝</m:t>
                          </m:r>
                        </m:num>
                        <m:den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𝜕</m:t>
                          </m:r>
                          <m:r>
                            <a:rPr lang="en-US" altLang="zh-TW" i="1">
                              <a:latin typeface="Cambria Math"/>
                              <a:ea typeface="新細明體" pitchFamily="18" charset="-120"/>
                            </a:rPr>
                            <m:t>𝑆</m:t>
                          </m:r>
                        </m:den>
                      </m:f>
                    </m:oMath>
                  </a14:m>
                  <a:r>
                    <a:rPr lang="en-US" altLang="zh-TW" dirty="0">
                      <a:ea typeface="新細明體" pitchFamily="18" charset="-120"/>
                    </a:rPr>
                    <a:t> </a:t>
                  </a:r>
                  <a:endParaRPr lang="en-US" altLang="zh-TW" dirty="0">
                    <a:latin typeface="Symbol" pitchFamily="18" charset="2"/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40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52870" y="4437112"/>
                  <a:ext cx="1303306" cy="50052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3738" b="-60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19"/>
                <p:cNvSpPr>
                  <a:spLocks noChangeArrowheads="1"/>
                </p:cNvSpPr>
                <p:nvPr/>
              </p:nvSpPr>
              <p:spPr bwMode="auto">
                <a:xfrm>
                  <a:off x="8532440" y="6093296"/>
                  <a:ext cx="376385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latin typeface="Cambria Math"/>
                            <a:ea typeface="新細明體" pitchFamily="18" charset="-120"/>
                          </a:rPr>
                          <m:t>𝑆</m:t>
                        </m:r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41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32440" y="6093296"/>
                  <a:ext cx="376385" cy="369974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19"/>
                <p:cNvSpPr>
                  <a:spLocks noChangeArrowheads="1"/>
                </p:cNvSpPr>
                <p:nvPr/>
              </p:nvSpPr>
              <p:spPr bwMode="auto">
                <a:xfrm>
                  <a:off x="6660232" y="6237312"/>
                  <a:ext cx="469103" cy="369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pPr eaLnBrk="0" hangingPunct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新細明體" pitchFamily="18" charset="-12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altLang="zh-TW" dirty="0">
                    <a:ea typeface="新細明體" pitchFamily="18" charset="-120"/>
                  </a:endParaRPr>
                </a:p>
              </p:txBody>
            </p:sp>
          </mc:Choice>
          <mc:Fallback xmlns="">
            <p:sp>
              <p:nvSpPr>
                <p:cNvPr id="42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660232" y="6237312"/>
                  <a:ext cx="469103" cy="36997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手繪多邊形 11"/>
            <p:cNvSpPr/>
            <p:nvPr/>
          </p:nvSpPr>
          <p:spPr bwMode="auto">
            <a:xfrm>
              <a:off x="6012161" y="4460328"/>
              <a:ext cx="2520280" cy="1704976"/>
            </a:xfrm>
            <a:custGeom>
              <a:avLst/>
              <a:gdLst>
                <a:gd name="connsiteX0" fmla="*/ 0 w 2241550"/>
                <a:gd name="connsiteY0" fmla="*/ 0 h 1746250"/>
                <a:gd name="connsiteX1" fmla="*/ 76200 w 2241550"/>
                <a:gd name="connsiteY1" fmla="*/ 254000 h 1746250"/>
                <a:gd name="connsiteX2" fmla="*/ 203200 w 2241550"/>
                <a:gd name="connsiteY2" fmla="*/ 508000 h 1746250"/>
                <a:gd name="connsiteX3" fmla="*/ 438150 w 2241550"/>
                <a:gd name="connsiteY3" fmla="*/ 857250 h 1746250"/>
                <a:gd name="connsiteX4" fmla="*/ 654050 w 2241550"/>
                <a:gd name="connsiteY4" fmla="*/ 1117600 h 1746250"/>
                <a:gd name="connsiteX5" fmla="*/ 876300 w 2241550"/>
                <a:gd name="connsiteY5" fmla="*/ 1327150 h 1746250"/>
                <a:gd name="connsiteX6" fmla="*/ 1073150 w 2241550"/>
                <a:gd name="connsiteY6" fmla="*/ 1466850 h 1746250"/>
                <a:gd name="connsiteX7" fmla="*/ 1225550 w 2241550"/>
                <a:gd name="connsiteY7" fmla="*/ 1555750 h 1746250"/>
                <a:gd name="connsiteX8" fmla="*/ 1574800 w 2241550"/>
                <a:gd name="connsiteY8" fmla="*/ 1682750 h 1746250"/>
                <a:gd name="connsiteX9" fmla="*/ 1866900 w 2241550"/>
                <a:gd name="connsiteY9" fmla="*/ 1733550 h 1746250"/>
                <a:gd name="connsiteX10" fmla="*/ 2241550 w 2241550"/>
                <a:gd name="connsiteY10" fmla="*/ 174625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1550" h="1746250">
                  <a:moveTo>
                    <a:pt x="0" y="0"/>
                  </a:moveTo>
                  <a:cubicBezTo>
                    <a:pt x="21166" y="84666"/>
                    <a:pt x="42333" y="169333"/>
                    <a:pt x="76200" y="254000"/>
                  </a:cubicBezTo>
                  <a:cubicBezTo>
                    <a:pt x="110067" y="338667"/>
                    <a:pt x="142875" y="407458"/>
                    <a:pt x="203200" y="508000"/>
                  </a:cubicBezTo>
                  <a:cubicBezTo>
                    <a:pt x="263525" y="608542"/>
                    <a:pt x="363008" y="755650"/>
                    <a:pt x="438150" y="857250"/>
                  </a:cubicBezTo>
                  <a:cubicBezTo>
                    <a:pt x="513292" y="958850"/>
                    <a:pt x="581025" y="1039283"/>
                    <a:pt x="654050" y="1117600"/>
                  </a:cubicBezTo>
                  <a:cubicBezTo>
                    <a:pt x="727075" y="1195917"/>
                    <a:pt x="806450" y="1268942"/>
                    <a:pt x="876300" y="1327150"/>
                  </a:cubicBezTo>
                  <a:cubicBezTo>
                    <a:pt x="946150" y="1385358"/>
                    <a:pt x="1014942" y="1428750"/>
                    <a:pt x="1073150" y="1466850"/>
                  </a:cubicBezTo>
                  <a:cubicBezTo>
                    <a:pt x="1131358" y="1504950"/>
                    <a:pt x="1141942" y="1519767"/>
                    <a:pt x="1225550" y="1555750"/>
                  </a:cubicBezTo>
                  <a:cubicBezTo>
                    <a:pt x="1309158" y="1591733"/>
                    <a:pt x="1467908" y="1653117"/>
                    <a:pt x="1574800" y="1682750"/>
                  </a:cubicBezTo>
                  <a:cubicBezTo>
                    <a:pt x="1681692" y="1712383"/>
                    <a:pt x="1755775" y="1722967"/>
                    <a:pt x="1866900" y="1733550"/>
                  </a:cubicBezTo>
                  <a:cubicBezTo>
                    <a:pt x="1978025" y="1744133"/>
                    <a:pt x="2109787" y="1745191"/>
                    <a:pt x="2241550" y="174625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Network">
  <a:themeElements>
    <a:clrScheme name="2_Network 9">
      <a:dk1>
        <a:srgbClr val="000000"/>
      </a:dk1>
      <a:lt1>
        <a:srgbClr val="FFFFFF"/>
      </a:lt1>
      <a:dk2>
        <a:srgbClr val="7C1302"/>
      </a:dk2>
      <a:lt2>
        <a:srgbClr val="CC9900"/>
      </a:lt2>
      <a:accent1>
        <a:srgbClr val="CC9900"/>
      </a:accent1>
      <a:accent2>
        <a:srgbClr val="CC3300"/>
      </a:accent2>
      <a:accent3>
        <a:srgbClr val="FFFFFF"/>
      </a:accent3>
      <a:accent4>
        <a:srgbClr val="000000"/>
      </a:accent4>
      <a:accent5>
        <a:srgbClr val="E2CAAA"/>
      </a:accent5>
      <a:accent6>
        <a:srgbClr val="B92D00"/>
      </a:accent6>
      <a:hlink>
        <a:srgbClr val="808080"/>
      </a:hlink>
      <a:folHlink>
        <a:srgbClr val="CCCC66"/>
      </a:folHlink>
    </a:clrScheme>
    <a:fontScheme name="2_Network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OF_Ch01</Template>
  <TotalTime>1207</TotalTime>
  <Pages>21</Pages>
  <Words>3995</Words>
  <Application>Microsoft Office PowerPoint</Application>
  <PresentationFormat>Letter 紙張 (8.5x11 英吋)</PresentationFormat>
  <Paragraphs>402</Paragraphs>
  <Slides>38</Slides>
  <Notes>38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0" baseType="lpstr">
      <vt:lpstr>2_Network</vt:lpstr>
      <vt:lpstr>Visio</vt:lpstr>
      <vt:lpstr>The Greek Letters</vt:lpstr>
      <vt:lpstr>The Goals of Chapter 17</vt:lpstr>
      <vt:lpstr>17.1 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Delta and Dynamic Delta Hedge</vt:lpstr>
      <vt:lpstr>17.2 Gamma and Theta</vt:lpstr>
      <vt:lpstr>Gamma and Theta</vt:lpstr>
      <vt:lpstr>Gamma and Theta</vt:lpstr>
      <vt:lpstr>Gamma and Theta</vt:lpstr>
      <vt:lpstr>Gamma and Theta</vt:lpstr>
      <vt:lpstr>Gamma and Theta</vt:lpstr>
      <vt:lpstr>Gamma and Theta</vt:lpstr>
      <vt:lpstr>Gamma and Theta</vt:lpstr>
      <vt:lpstr>17.3 Vega and Rho</vt:lpstr>
      <vt:lpstr>Vega and Rho</vt:lpstr>
      <vt:lpstr>Vega and Rho</vt:lpstr>
      <vt:lpstr>Vega and Rho</vt:lpstr>
      <vt:lpstr>Vega and Rho</vt:lpstr>
      <vt:lpstr>Rho</vt:lpstr>
      <vt:lpstr>Rho</vt:lpstr>
      <vt:lpstr>17.4 Hedging in Practice</vt:lpstr>
      <vt:lpstr>Hedging in Practice</vt:lpstr>
      <vt:lpstr>Hedging in Practice</vt:lpstr>
      <vt:lpstr>Hedging in Practice</vt:lpstr>
      <vt:lpstr>Hedging in Practice</vt:lpstr>
      <vt:lpstr>Hedging in Practice</vt:lpstr>
      <vt:lpstr>Hedging in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Letters</dc:title>
  <dc:subject>Fundamentals of Futures and Options Markets, 5E</dc:subject>
  <dc:creator>JyWang</dc:creator>
  <cp:keywords>Chapter 15</cp:keywords>
  <cp:lastModifiedBy>Jr-Yan Wang</cp:lastModifiedBy>
  <cp:revision>178</cp:revision>
  <cp:lastPrinted>2001-05-03T13:37:57Z</cp:lastPrinted>
  <dcterms:created xsi:type="dcterms:W3CDTF">1996-11-06T18:21:22Z</dcterms:created>
  <dcterms:modified xsi:type="dcterms:W3CDTF">2013-06-03T03:17:15Z</dcterms:modified>
</cp:coreProperties>
</file>