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</p:sldMasterIdLst>
  <p:notesMasterIdLst>
    <p:notesMasterId r:id="rId36"/>
  </p:notesMasterIdLst>
  <p:handoutMasterIdLst>
    <p:handoutMasterId r:id="rId37"/>
  </p:handoutMasterIdLst>
  <p:sldIdLst>
    <p:sldId id="297" r:id="rId2"/>
    <p:sldId id="298" r:id="rId3"/>
    <p:sldId id="299" r:id="rId4"/>
    <p:sldId id="277" r:id="rId5"/>
    <p:sldId id="311" r:id="rId6"/>
    <p:sldId id="312" r:id="rId7"/>
    <p:sldId id="313" r:id="rId8"/>
    <p:sldId id="280" r:id="rId9"/>
    <p:sldId id="316" r:id="rId10"/>
    <p:sldId id="307" r:id="rId11"/>
    <p:sldId id="315" r:id="rId12"/>
    <p:sldId id="318" r:id="rId13"/>
    <p:sldId id="317" r:id="rId14"/>
    <p:sldId id="308" r:id="rId15"/>
    <p:sldId id="281" r:id="rId16"/>
    <p:sldId id="319" r:id="rId17"/>
    <p:sldId id="320" r:id="rId18"/>
    <p:sldId id="285" r:id="rId19"/>
    <p:sldId id="321" r:id="rId20"/>
    <p:sldId id="322" r:id="rId21"/>
    <p:sldId id="323" r:id="rId22"/>
    <p:sldId id="324" r:id="rId23"/>
    <p:sldId id="325" r:id="rId24"/>
    <p:sldId id="290" r:id="rId25"/>
    <p:sldId id="327" r:id="rId26"/>
    <p:sldId id="309" r:id="rId27"/>
    <p:sldId id="326" r:id="rId28"/>
    <p:sldId id="300" r:id="rId29"/>
    <p:sldId id="301" r:id="rId30"/>
    <p:sldId id="302" r:id="rId31"/>
    <p:sldId id="329" r:id="rId32"/>
    <p:sldId id="328" r:id="rId33"/>
    <p:sldId id="304" r:id="rId34"/>
    <p:sldId id="330" r:id="rId3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449" autoAdjust="0"/>
    <p:restoredTop sz="94681" autoAdjust="0"/>
  </p:normalViewPr>
  <p:slideViewPr>
    <p:cSldViewPr>
      <p:cViewPr varScale="1">
        <p:scale>
          <a:sx n="77" d="100"/>
          <a:sy n="77" d="100"/>
        </p:scale>
        <p:origin x="-90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890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0"/>
            <a:r>
              <a:rPr lang="en-US" altLang="zh-TW" noProof="0" smtClean="0"/>
              <a:t>Second level</a:t>
            </a:r>
          </a:p>
          <a:p>
            <a:pPr lvl="0"/>
            <a:r>
              <a:rPr lang="en-US" altLang="zh-TW" noProof="0" smtClean="0"/>
              <a:t>Third level</a:t>
            </a:r>
          </a:p>
          <a:p>
            <a:pPr lvl="0"/>
            <a:r>
              <a:rPr lang="en-US" altLang="zh-TW" noProof="0" smtClean="0"/>
              <a:t>Fourth level</a:t>
            </a:r>
          </a:p>
          <a:p>
            <a:pPr lvl="0"/>
            <a:r>
              <a:rPr lang="en-US" altLang="zh-TW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8C1E3B9-3793-47B5-8AFD-1682E7972E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3680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345C6C-8E7B-4752-A5C7-844189381D7B}" type="slidenum">
              <a:rPr lang="zh-TW" altLang="en-US">
                <a:latin typeface="Times New Roman" pitchFamily="18" charset="0"/>
              </a:rPr>
              <a:pPr/>
              <a:t>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F15DC8-D825-4C80-894C-13EA432E825A}" type="slidenum">
              <a:rPr lang="zh-TW" altLang="en-US">
                <a:latin typeface="Times New Roman" pitchFamily="18" charset="0"/>
              </a:rPr>
              <a:pPr/>
              <a:t>11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F15DC8-D825-4C80-894C-13EA432E825A}" type="slidenum">
              <a:rPr lang="zh-TW" altLang="en-US">
                <a:latin typeface="Times New Roman" pitchFamily="18" charset="0"/>
              </a:rPr>
              <a:pPr/>
              <a:t>12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F15DC8-D825-4C80-894C-13EA432E825A}" type="slidenum">
              <a:rPr lang="zh-TW" altLang="en-US">
                <a:latin typeface="Times New Roman" pitchFamily="18" charset="0"/>
              </a:rPr>
              <a:pPr/>
              <a:t>13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88D1B9-7510-4F7B-95D2-54FAFD723FF3}" type="slidenum">
              <a:rPr lang="zh-TW" altLang="en-US">
                <a:latin typeface="Times New Roman" pitchFamily="18" charset="0"/>
              </a:rPr>
              <a:pPr/>
              <a:t>15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E6009B-803D-4B88-9151-01074A71D8BD}" type="slidenum">
              <a:rPr lang="zh-TW" altLang="en-US">
                <a:latin typeface="Times New Roman" pitchFamily="18" charset="0"/>
              </a:rPr>
              <a:pPr/>
              <a:t>16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9567A2-2DCC-4698-B8B9-E2FC9E8C97D6}" type="slidenum">
              <a:rPr lang="zh-TW" altLang="en-US">
                <a:latin typeface="Times New Roman" pitchFamily="18" charset="0"/>
              </a:rPr>
              <a:pPr/>
              <a:t>17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61E472-C8CB-4B30-80F8-5624C0AA4F54}" type="slidenum">
              <a:rPr lang="zh-TW" altLang="en-US">
                <a:latin typeface="Times New Roman" pitchFamily="18" charset="0"/>
              </a:rPr>
              <a:pPr/>
              <a:t>18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50554D-D312-4199-A7E7-2FDBA0A3C5DC}" type="slidenum">
              <a:rPr lang="zh-TW" altLang="en-US">
                <a:latin typeface="Times New Roman" pitchFamily="18" charset="0"/>
              </a:rPr>
              <a:pPr/>
              <a:t>19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635" tIns="0" rIns="20635" bIns="0" anchor="b"/>
          <a:lstStyle/>
          <a:p>
            <a:pPr algn="r" defTabSz="825500" eaLnBrk="0" hangingPunct="0"/>
            <a:r>
              <a:rPr lang="en-US" altLang="zh-TW" sz="1100" i="1">
                <a:latin typeface="Times New Roman" pitchFamily="18" charset="0"/>
              </a:rPr>
              <a:t>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8017" tIns="48148" rIns="98017" bIns="48148"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D45CFD-2F4B-41FE-A8D3-BE7759215284}" type="slidenum">
              <a:rPr lang="zh-TW" altLang="en-US">
                <a:latin typeface="Times New Roman" pitchFamily="18" charset="0"/>
              </a:rPr>
              <a:pPr/>
              <a:t>20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D45CFD-2F4B-41FE-A8D3-BE7759215284}" type="slidenum">
              <a:rPr lang="zh-TW" altLang="en-US">
                <a:latin typeface="Times New Roman" pitchFamily="18" charset="0"/>
              </a:rPr>
              <a:pPr/>
              <a:t>21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D45CFD-2F4B-41FE-A8D3-BE7759215284}" type="slidenum">
              <a:rPr lang="zh-TW" altLang="en-US">
                <a:latin typeface="Times New Roman" pitchFamily="18" charset="0"/>
              </a:rPr>
              <a:pPr/>
              <a:t>22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DD7176-0FC0-4107-B9AC-090D3CACE790}" type="slidenum">
              <a:rPr lang="zh-TW" altLang="en-US">
                <a:latin typeface="Times New Roman" pitchFamily="18" charset="0"/>
              </a:rPr>
              <a:pPr/>
              <a:t>23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DD7176-0FC0-4107-B9AC-090D3CACE790}" type="slidenum">
              <a:rPr lang="zh-TW" altLang="en-US">
                <a:latin typeface="Times New Roman" pitchFamily="18" charset="0"/>
              </a:rPr>
              <a:pPr/>
              <a:t>24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B13A00-6DDD-415F-84DD-0E47D37CE753}" type="slidenum">
              <a:rPr lang="en-US" altLang="zh-TW">
                <a:latin typeface="Times New Roman" pitchFamily="18" charset="0"/>
              </a:rPr>
              <a:pPr/>
              <a:t>25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>
              <a:spcBef>
                <a:spcPct val="0"/>
              </a:spcBef>
            </a:pPr>
            <a:endParaRPr lang="en-GB" sz="26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6F68F1-56AF-427E-9076-D80C169CF69E}" type="slidenum">
              <a:rPr lang="zh-TW" altLang="en-US">
                <a:latin typeface="Times New Roman" pitchFamily="18" charset="0"/>
              </a:rPr>
              <a:pPr/>
              <a:t>27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0A4901-BDC4-4BCF-8786-458B314CC0BA}" type="slidenum">
              <a:rPr lang="en-US" altLang="zh-TW">
                <a:latin typeface="Times New Roman" pitchFamily="18" charset="0"/>
              </a:rPr>
              <a:pPr/>
              <a:t>28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>
              <a:spcBef>
                <a:spcPct val="0"/>
              </a:spcBef>
            </a:pPr>
            <a:endParaRPr lang="en-GB" sz="26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969833-F87F-4BBA-B739-1E06AE064FCF}" type="slidenum">
              <a:rPr lang="en-US" altLang="zh-TW">
                <a:latin typeface="Times New Roman" pitchFamily="18" charset="0"/>
              </a:rPr>
              <a:pPr/>
              <a:t>29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3E3C63-4B15-4DC7-85DF-8D5C95BF29BA}" type="slidenum">
              <a:rPr lang="en-US" altLang="zh-TW">
                <a:latin typeface="Times New Roman" pitchFamily="18" charset="0"/>
              </a:rPr>
              <a:pPr/>
              <a:t>30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3E3C63-4B15-4DC7-85DF-8D5C95BF29BA}" type="slidenum">
              <a:rPr lang="en-US" altLang="zh-TW">
                <a:latin typeface="Times New Roman" pitchFamily="18" charset="0"/>
              </a:rPr>
              <a:pPr/>
              <a:t>31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00305C-C2FD-4A99-9B4C-318B370C9035}" type="slidenum">
              <a:rPr lang="en-US" altLang="zh-TW">
                <a:latin typeface="Times New Roman" pitchFamily="18" charset="0"/>
              </a:rPr>
              <a:pPr/>
              <a:t>33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00305C-C2FD-4A99-9B4C-318B370C9035}" type="slidenum">
              <a:rPr lang="en-US" altLang="zh-TW">
                <a:latin typeface="Times New Roman" pitchFamily="18" charset="0"/>
              </a:rPr>
              <a:pPr/>
              <a:t>34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F8E075-A59D-45CE-A86A-FFC83E9CB347}" type="slidenum">
              <a:rPr lang="zh-TW" altLang="en-US">
                <a:latin typeface="Times New Roman" pitchFamily="18" charset="0"/>
              </a:rPr>
              <a:pPr/>
              <a:t>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F8E075-A59D-45CE-A86A-FFC83E9CB347}" type="slidenum">
              <a:rPr lang="zh-TW" altLang="en-US">
                <a:latin typeface="Times New Roman" pitchFamily="18" charset="0"/>
              </a:rPr>
              <a:pPr/>
              <a:t>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F8E075-A59D-45CE-A86A-FFC83E9CB347}" type="slidenum">
              <a:rPr lang="zh-TW" altLang="en-US">
                <a:latin typeface="Times New Roman" pitchFamily="18" charset="0"/>
              </a:rPr>
              <a:pPr/>
              <a:t>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F8E075-A59D-45CE-A86A-FFC83E9CB347}" type="slidenum">
              <a:rPr lang="zh-TW" altLang="en-US">
                <a:latin typeface="Times New Roman" pitchFamily="18" charset="0"/>
              </a:rPr>
              <a:pPr/>
              <a:t>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F15DC8-D825-4C80-894C-13EA432E825A}" type="slidenum">
              <a:rPr lang="zh-TW" altLang="en-US">
                <a:latin typeface="Times New Roman" pitchFamily="18" charset="0"/>
              </a:rPr>
              <a:pPr/>
              <a:t>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F15DC8-D825-4C80-894C-13EA432E825A}" type="slidenum">
              <a:rPr lang="zh-TW" altLang="en-US">
                <a:latin typeface="Times New Roman" pitchFamily="18" charset="0"/>
              </a:rPr>
              <a:pPr/>
              <a:t>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en-US" noProof="0" smtClean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en-US" noProof="0" smtClean="0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24625"/>
            <a:ext cx="2133600" cy="3175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smtClean="0"/>
              <a:t>16.</a:t>
            </a:r>
            <a:fld id="{B8AFE294-2ABA-4A60-ABF7-B3817C3154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3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14.</a:t>
            </a:r>
            <a:fld id="{2B961CAB-0E36-4057-90DF-0CDCFB21B8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9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14.</a:t>
            </a:r>
            <a:fld id="{0C425585-A110-4B41-9463-BC6CD045C7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16.</a:t>
            </a:r>
            <a:fld id="{E4A5D474-362D-40AE-BAB5-BDCB5856BB9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4705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16.</a:t>
            </a:r>
            <a:fld id="{E4A5D474-362D-40AE-BAB5-BDCB5856BB9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7914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282575">
              <a:tabLst>
                <a:tab pos="627063" algn="l"/>
              </a:tabLst>
              <a:defRPr/>
            </a:lvl2pPr>
            <a:lvl3pPr marL="984250" indent="-290513">
              <a:defRPr/>
            </a:lvl3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16.</a:t>
            </a:r>
            <a:fld id="{C939429B-E95F-4455-B205-9C75CA8E691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1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14.</a:t>
            </a:r>
            <a:fld id="{5517DE5C-82BA-47E5-A63F-EBF5486E7F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14.</a:t>
            </a:r>
            <a:fld id="{9927F3CC-C1EE-407A-87A0-84A6C5AF43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14.</a:t>
            </a:r>
            <a:fld id="{BA380E50-C738-4B11-8551-8826AED188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14.</a:t>
            </a:r>
            <a:fld id="{0F8CD02D-65AC-4A49-B624-3F4D956BB6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14.</a:t>
            </a:r>
            <a:fld id="{E6FE76BD-B1E3-48B5-9AC6-3AA1F53832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14.</a:t>
            </a:r>
            <a:fld id="{1FF02D2F-EC29-4004-A700-1FD20A10D2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4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14.</a:t>
            </a:r>
            <a:fld id="{D31DEBFD-89B3-4D71-BD8A-0DEF2E9203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725"/>
            <a:ext cx="75057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 (30pt)</a:t>
            </a:r>
          </a:p>
          <a:p>
            <a:pPr lvl="1"/>
            <a:r>
              <a:rPr lang="en-US" altLang="en-US" smtClean="0"/>
              <a:t>Second level (26pt)</a:t>
            </a:r>
          </a:p>
          <a:p>
            <a:pPr lvl="2"/>
            <a:r>
              <a:rPr lang="en-US" altLang="en-US" smtClean="0"/>
              <a:t>Third level (22pt)</a:t>
            </a:r>
          </a:p>
          <a:p>
            <a:pPr lvl="3"/>
            <a:r>
              <a:rPr lang="en-US" altLang="en-US" smtClean="0"/>
              <a:t>Fourth level (20pt)</a:t>
            </a:r>
          </a:p>
          <a:p>
            <a:pPr lvl="4"/>
            <a:r>
              <a:rPr lang="en-US" altLang="en-US" smtClean="0"/>
              <a:t>Fifth level (18pt)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r>
              <a:rPr lang="en-US" altLang="en-US" smtClean="0"/>
              <a:t>16.</a:t>
            </a:r>
            <a:fld id="{E4A5D474-362D-40AE-BAB5-BDCB5856BB9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–"/>
        <a:tabLst>
          <a:tab pos="627063" algn="l"/>
        </a:tabLst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Futures Options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z="3800" dirty="0" smtClean="0">
                <a:ea typeface="新細明體" pitchFamily="18" charset="-120"/>
              </a:rPr>
              <a:t>Chapter 16</a:t>
            </a:r>
          </a:p>
        </p:txBody>
      </p:sp>
      <p:sp>
        <p:nvSpPr>
          <p:cNvPr id="1229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E77A5F7F-B2C8-438C-BA9B-425D81AC3CB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318AA49A-4F20-4677-A41A-D5F351D8E433}" type="slidenum">
              <a:rPr lang="en-US" altLang="en-US" smtClean="0"/>
              <a:pPr eaLnBrk="1" hangingPunct="1"/>
              <a:t>10</a:t>
            </a:fld>
            <a:endParaRPr lang="en-US" altLang="en-US" dirty="0" smtClean="0"/>
          </a:p>
        </p:txBody>
      </p:sp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872977"/>
          </a:xfrm>
        </p:spPr>
        <p:txBody>
          <a:bodyPr/>
          <a:lstStyle/>
          <a:p>
            <a:pPr marL="1162050" indent="-1162050" algn="l"/>
            <a:r>
              <a:rPr lang="en-US" altLang="zh-TW" sz="4000" dirty="0" smtClean="0">
                <a:ea typeface="新細明體" charset="-120"/>
              </a:rPr>
              <a:t>16.2 Properties </a:t>
            </a:r>
            <a:r>
              <a:rPr lang="en-US" altLang="zh-TW" sz="4000" dirty="0">
                <a:ea typeface="新細明體" charset="-120"/>
              </a:rPr>
              <a:t>of </a:t>
            </a:r>
            <a:r>
              <a:rPr lang="en-US" altLang="zh-TW" sz="4000" dirty="0" smtClean="0">
                <a:ea typeface="新細明體" charset="-120"/>
              </a:rPr>
              <a:t>Futures Options</a:t>
            </a:r>
            <a:r>
              <a:rPr lang="en-US" altLang="zh-TW" sz="4000" dirty="0">
                <a:ea typeface="新細明體" charset="-120"/>
              </a:rPr>
              <a:t/>
            </a:r>
            <a:br>
              <a:rPr lang="en-US" altLang="zh-TW" sz="4000" dirty="0">
                <a:ea typeface="新細明體" charset="-120"/>
              </a:rPr>
            </a:br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63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Properties of Futures </a:t>
            </a:r>
            <a:r>
              <a:rPr lang="en-US" altLang="zh-TW" dirty="0" smtClean="0">
                <a:ea typeface="新細明體" pitchFamily="18" charset="-120"/>
              </a:rPr>
              <a:t>Options</a:t>
            </a:r>
          </a:p>
        </p:txBody>
      </p:sp>
      <p:sp>
        <p:nvSpPr>
          <p:cNvPr id="1741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17809613-BFDA-4082-8EAD-12405D351FB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411662"/>
              </a:xfrm>
            </p:spPr>
            <p:txBody>
              <a:bodyPr/>
              <a:lstStyle/>
              <a:p>
                <a:pPr>
                  <a:spcBef>
                    <a:spcPts val="300"/>
                  </a:spcBef>
                </a:pPr>
                <a:r>
                  <a:rPr lang="en-US" altLang="zh-TW" dirty="0" smtClean="0"/>
                  <a:t>Put-call parity for futures options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Consider the following two portfolios:</a:t>
                </a:r>
              </a:p>
              <a:p>
                <a:pPr marL="692150" lvl="2" indent="0">
                  <a:spcBef>
                    <a:spcPts val="300"/>
                  </a:spcBef>
                  <a:buNone/>
                </a:pPr>
                <a:r>
                  <a:rPr lang="en-US" altLang="zh-TW" dirty="0" smtClean="0"/>
                  <a:t>Portfolio A: a European </a:t>
                </a:r>
                <a:r>
                  <a:rPr lang="en-US" altLang="zh-TW" dirty="0"/>
                  <a:t>call </a:t>
                </a:r>
                <a:r>
                  <a:rPr lang="en-US" altLang="zh-TW" dirty="0" smtClean="0"/>
                  <a:t>futures option +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of </a:t>
                </a:r>
                <a:r>
                  <a:rPr lang="en-US" altLang="zh-TW" dirty="0" smtClean="0"/>
                  <a:t>cash</a:t>
                </a:r>
              </a:p>
              <a:p>
                <a:pPr marL="692150" lvl="2" indent="0">
                  <a:spcBef>
                    <a:spcPts val="300"/>
                  </a:spcBef>
                  <a:buNone/>
                </a:pPr>
                <a:r>
                  <a:rPr lang="en-US" altLang="zh-TW" dirty="0" smtClean="0"/>
                  <a:t>Portfolio B: a European put futures option + a long futures contract (with the delivery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 of cash</a:t>
                </a:r>
              </a:p>
              <a:p>
                <a:pPr lvl="1">
                  <a:spcBef>
                    <a:spcPts val="300"/>
                  </a:spcBef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411662"/>
              </a:xfrm>
              <a:blipFill rotWithShape="1">
                <a:blip r:embed="rId3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158390"/>
                  </p:ext>
                </p:extLst>
              </p:nvPr>
            </p:nvGraphicFramePr>
            <p:xfrm>
              <a:off x="1619672" y="3717032"/>
              <a:ext cx="6240015" cy="1341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0005"/>
                    <a:gridCol w="2080005"/>
                    <a:gridCol w="2080005"/>
                  </a:tblGrid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Portfolio 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TW" sz="1600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Call futures option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Cash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Total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158390"/>
                  </p:ext>
                </p:extLst>
              </p:nvPr>
            </p:nvGraphicFramePr>
            <p:xfrm>
              <a:off x="1619672" y="3717032"/>
              <a:ext cx="6240015" cy="1341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0005"/>
                    <a:gridCol w="2080005"/>
                    <a:gridCol w="2080005"/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Portfolio 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293" t="-5455" r="-100293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93" t="-5455" r="-293" b="-3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Call 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futures option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293" t="-105455" r="-100293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93" t="-105455" r="-293" b="-2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Cash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293" t="-205455" r="-100293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93" t="-205455" r="-293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Total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293" t="-305455" r="-100293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93" t="-305455" r="-293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6979"/>
                  </p:ext>
                </p:extLst>
              </p:nvPr>
            </p:nvGraphicFramePr>
            <p:xfrm>
              <a:off x="1619672" y="5157192"/>
              <a:ext cx="6240015" cy="167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0005"/>
                    <a:gridCol w="2080005"/>
                    <a:gridCol w="2080005"/>
                  </a:tblGrid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Portfolio B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TW" sz="1600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Put futures option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Long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futures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Cash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Total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6979"/>
                  </p:ext>
                </p:extLst>
              </p:nvPr>
            </p:nvGraphicFramePr>
            <p:xfrm>
              <a:off x="1619672" y="5157192"/>
              <a:ext cx="6240015" cy="167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0005"/>
                    <a:gridCol w="2080005"/>
                    <a:gridCol w="2080005"/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Portfolio B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93" t="-5455" r="-100293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293" t="-5455" r="-293" b="-4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Put 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futures option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93" t="-105455" r="-100293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293" t="-105455" r="-293" b="-3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Long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futures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93" t="-205455" r="-100293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293" t="-205455" r="-293" b="-2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Cash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93" t="-305455" r="-100293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293" t="-305455" r="-293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Total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93" t="-405455" r="-100293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293" t="-405455" r="-293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986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Properties of Futures </a:t>
            </a:r>
            <a:r>
              <a:rPr lang="en-US" altLang="zh-TW" dirty="0" smtClean="0">
                <a:ea typeface="新細明體" pitchFamily="18" charset="-120"/>
              </a:rPr>
              <a:t>Options</a:t>
            </a:r>
          </a:p>
        </p:txBody>
      </p:sp>
      <p:sp>
        <p:nvSpPr>
          <p:cNvPr id="1741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17809613-BFDA-4082-8EAD-12405D351FB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81634"/>
                <a:ext cx="8229600" cy="4411662"/>
              </a:xfrm>
            </p:spPr>
            <p:txBody>
              <a:bodyPr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Due to the law of one price, Portfolios A and B must therefore be worth the same today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𝑐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endParaRPr lang="en-US" altLang="zh-TW" dirty="0" smtClean="0">
                  <a:ea typeface="新細明體" pitchFamily="18" charset="-120"/>
                </a:endParaRPr>
              </a:p>
              <a:p>
                <a:pPr marL="623888" lvl="1" indent="-279400">
                  <a:spcBef>
                    <a:spcPts val="6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	</a:t>
                </a:r>
                <a:r>
                  <a:rPr lang="en-US" altLang="zh-TW" dirty="0" smtClean="0">
                    <a:ea typeface="新細明體" pitchFamily="18" charset="-120"/>
                  </a:rPr>
                  <a:t>(Note that the futures is worth zero initially)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above equation is known as the </a:t>
                </a:r>
                <a:r>
                  <a:rPr lang="en-US" altLang="zh-TW" dirty="0" smtClean="0">
                    <a:ea typeface="新細明體" pitchFamily="18" charset="-120"/>
                  </a:rPr>
                  <a:t>put-call parity for futures options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Comparing to the put-call parity for spot options, i.e.,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the only difference is to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</m:oMath>
                </a14:m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With the same replacement, we can derive the lower and upper bounds for futures options by modifying the counterparts for spot options</a:t>
                </a:r>
                <a:endParaRPr lang="en-US" altLang="zh-TW" dirty="0">
                  <a:ea typeface="新細明體" pitchFamily="18" charset="-120"/>
                </a:endParaRPr>
              </a:p>
              <a:p>
                <a:pPr marL="623888" lvl="1" indent="-279400">
                  <a:spcBef>
                    <a:spcPts val="600"/>
                  </a:spcBef>
                  <a:buNone/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600"/>
                  </a:spcBef>
                  <a:buNone/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692150" lvl="2" indent="0">
                  <a:spcBef>
                    <a:spcPts val="600"/>
                  </a:spcBef>
                  <a:buNone/>
                </a:pPr>
                <a:endParaRPr lang="en-US" altLang="zh-TW" dirty="0" smtClean="0"/>
              </a:p>
              <a:p>
                <a:pPr lvl="1">
                  <a:spcBef>
                    <a:spcPts val="600"/>
                  </a:spcBef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81634"/>
                <a:ext cx="8229600" cy="4411662"/>
              </a:xfrm>
              <a:blipFill rotWithShape="1">
                <a:blip r:embed="rId3"/>
                <a:stretch>
                  <a:fillRect t="-1243" r="-1704" b="-201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38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Properties of Futures </a:t>
            </a:r>
            <a:r>
              <a:rPr lang="en-US" altLang="zh-TW" dirty="0" smtClean="0">
                <a:ea typeface="新細明體" pitchFamily="18" charset="-120"/>
              </a:rPr>
              <a:t>Options</a:t>
            </a:r>
          </a:p>
        </p:txBody>
      </p:sp>
      <p:sp>
        <p:nvSpPr>
          <p:cNvPr id="1741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17809613-BFDA-4082-8EAD-12405D351FB9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489113"/>
                  </p:ext>
                </p:extLst>
              </p:nvPr>
            </p:nvGraphicFramePr>
            <p:xfrm>
              <a:off x="251520" y="1814172"/>
              <a:ext cx="8640962" cy="427912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84376"/>
                    <a:gridCol w="2736304"/>
                    <a:gridCol w="2520282"/>
                  </a:tblGrid>
                  <a:tr h="411175">
                    <a:tc>
                      <a:txBody>
                        <a:bodyPr/>
                        <a:lstStyle/>
                        <a:p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Futures options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Spot options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Lower bound for European calls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Lower bound for European puts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Upper bound for European calls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sz="1600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1600" b="0" i="1" dirty="0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zh-TW" sz="1600" b="0" i="1" dirty="0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sz="1600" b="0" i="1" dirty="0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altLang="zh-TW" sz="1600" b="0" i="1" dirty="0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6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zh-TW" altLang="en-US" sz="1600" dirty="0"/>
                        </a:p>
                      </a:txBody>
                      <a:tcPr/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Upper bound for European puts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  <m:t>𝑟𝑇</m:t>
                                  </m:r>
                                </m:sup>
                              </m:sSup>
                            </m:oMath>
                          </a14:m>
                          <a:r>
                            <a:rPr lang="zh-TW" altLang="en-US" sz="16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1600" b="0" i="1" smtClean="0">
                                      <a:latin typeface="Cambria Math"/>
                                      <a:ea typeface="Cambria Math"/>
                                    </a:rPr>
                                    <m:t>𝑟𝑇</m:t>
                                  </m:r>
                                </m:sup>
                              </m:sSup>
                            </m:oMath>
                          </a14:m>
                          <a:r>
                            <a:rPr lang="zh-TW" altLang="en-US" sz="16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altLang="zh-TW" sz="1600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zh-TW" altLang="en-US" sz="1600" dirty="0"/>
                        </a:p>
                      </a:txBody>
                      <a:tcPr/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Lower bound for American calls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Lower bound for American puts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Upper bound for American calls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Upper bound for American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put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</a:tr>
                  <a:tr h="547899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Put-call parity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for American options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sz="16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𝐾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pitchFamily="18" charset="-12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pitchFamily="18" charset="-12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i="1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sz="1600" i="1">
                                    <a:latin typeface="Cambria Math"/>
                                    <a:ea typeface="新細明體" pitchFamily="18" charset="-120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en-US" altLang="zh-TW" sz="160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𝑟𝑇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𝐾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i="1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sz="1600" i="1">
                                    <a:latin typeface="Cambria Math"/>
                                    <a:ea typeface="新細明體" pitchFamily="18" charset="-120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en-US" altLang="zh-TW" sz="160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−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𝑟𝑇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489113"/>
                  </p:ext>
                </p:extLst>
              </p:nvPr>
            </p:nvGraphicFramePr>
            <p:xfrm>
              <a:off x="251520" y="1814172"/>
              <a:ext cx="8640962" cy="427912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84376"/>
                    <a:gridCol w="2736304"/>
                    <a:gridCol w="2520282"/>
                  </a:tblGrid>
                  <a:tr h="411175">
                    <a:tc>
                      <a:txBody>
                        <a:bodyPr/>
                        <a:lstStyle/>
                        <a:p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Futures options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Spot options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Lower bound for European calls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08" t="-102941" r="-92205" b="-83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512" t="-102941" b="-833824"/>
                          </a:stretch>
                        </a:blipFill>
                      </a:tcPr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Lower bound for European puts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08" t="-205970" r="-92205" b="-746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512" t="-205970" b="-746269"/>
                          </a:stretch>
                        </a:blipFill>
                      </a:tcPr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Upper 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bound for European calls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08" t="-301471" r="-92205" b="-6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512" t="-301471" b="-635294"/>
                          </a:stretch>
                        </a:blipFill>
                      </a:tcPr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Upper bound for European puts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08" t="-407463" r="-92205" b="-544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512" t="-407463" b="-544776"/>
                          </a:stretch>
                        </a:blipFill>
                      </a:tcPr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Lower bound for 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American calls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08" t="-500000" r="-92205" b="-436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512" t="-500000" b="-436765"/>
                          </a:stretch>
                        </a:blipFill>
                      </a:tcPr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Lower bound for American puts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08" t="-608955" r="-92205" b="-3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512" t="-608955" b="-343284"/>
                          </a:stretch>
                        </a:blipFill>
                      </a:tcPr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Upper bound for 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American calls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08" t="-698529" r="-92205" b="-23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512" t="-698529" b="-238235"/>
                          </a:stretch>
                        </a:blipFill>
                      </a:tcPr>
                    </a:tc>
                  </a:tr>
                  <a:tr h="41117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Upper bound for American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put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08" t="-810448" r="-92205" b="-141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512" t="-810448" b="-141791"/>
                          </a:stretch>
                        </a:blipFill>
                      </a:tcPr>
                    </a:tc>
                  </a:tr>
                  <a:tr h="578549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>
                              <a:latin typeface="+mn-lt"/>
                            </a:rPr>
                            <a:t>Put-call parity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for American options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08" t="-642105" r="-92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512" t="-64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1520" y="6237312"/>
                <a:ext cx="8496944" cy="366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9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 smtClean="0">
                    <a:ea typeface="新細明體" pitchFamily="18" charset="-120"/>
                  </a:rPr>
                  <a:t>The </a:t>
                </a:r>
                <a:r>
                  <a:rPr lang="en-US" altLang="zh-TW" dirty="0" smtClean="0">
                    <a:solidFill>
                      <a:srgbClr val="FF0000"/>
                    </a:solidFill>
                    <a:ea typeface="新細明體" pitchFamily="18" charset="-120"/>
                  </a:rPr>
                  <a:t>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indicate that the replacement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is not applicable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37312"/>
                <a:ext cx="8496944" cy="366575"/>
              </a:xfrm>
              <a:prstGeom prst="rect">
                <a:avLst/>
              </a:prstGeom>
              <a:blipFill rotWithShape="1">
                <a:blip r:embed="rId4"/>
                <a:stretch>
                  <a:fillRect l="-287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286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318AA49A-4F20-4677-A41A-D5F351D8E433}" type="slidenum">
              <a:rPr lang="en-US" altLang="en-US" smtClean="0"/>
              <a:pPr eaLnBrk="1" hangingPunct="1"/>
              <a:t>14</a:t>
            </a:fld>
            <a:endParaRPr lang="en-US" altLang="en-US" dirty="0" smtClean="0"/>
          </a:p>
        </p:txBody>
      </p:sp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872977"/>
          </a:xfrm>
        </p:spPr>
        <p:txBody>
          <a:bodyPr/>
          <a:lstStyle/>
          <a:p>
            <a:pPr marL="1162050" indent="-1162050" algn="l"/>
            <a:r>
              <a:rPr lang="en-US" altLang="zh-TW" sz="4000" dirty="0" smtClean="0">
                <a:ea typeface="新細明體" charset="-120"/>
              </a:rPr>
              <a:t>16.3 Pricing Futures Options with Binomial Tree Model</a:t>
            </a:r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77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749152" y="4469569"/>
            <a:ext cx="5351736" cy="2225328"/>
            <a:chOff x="1749152" y="4469569"/>
            <a:chExt cx="5351736" cy="2225328"/>
          </a:xfrm>
        </p:grpSpPr>
        <p:sp>
          <p:nvSpPr>
            <p:cNvPr id="19458" name="Line 2"/>
            <p:cNvSpPr>
              <a:spLocks noChangeShapeType="1"/>
            </p:cNvSpPr>
            <p:nvPr/>
          </p:nvSpPr>
          <p:spPr bwMode="auto">
            <a:xfrm flipV="1">
              <a:off x="3338513" y="4869159"/>
              <a:ext cx="2111375" cy="687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59" name="Line 3"/>
            <p:cNvSpPr>
              <a:spLocks noChangeShapeType="1"/>
            </p:cNvSpPr>
            <p:nvPr/>
          </p:nvSpPr>
          <p:spPr bwMode="auto">
            <a:xfrm>
              <a:off x="3338513" y="5565354"/>
              <a:ext cx="2111375" cy="6928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60" name="Rectangle 4"/>
                <p:cNvSpPr>
                  <a:spLocks noChangeArrowheads="1"/>
                </p:cNvSpPr>
                <p:nvPr/>
              </p:nvSpPr>
              <p:spPr bwMode="auto">
                <a:xfrm>
                  <a:off x="5657850" y="4469569"/>
                  <a:ext cx="1443037" cy="847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</a:t>
                  </a:r>
                  <a:r>
                    <a:rPr lang="en-US" altLang="zh-TW" sz="2400" dirty="0" smtClean="0">
                      <a:ea typeface="新細明體" pitchFamily="18" charset="-120"/>
                    </a:rPr>
                    <a:t>33</a:t>
                  </a:r>
                  <a:endParaRPr lang="en-US" altLang="zh-TW" sz="2400" dirty="0">
                    <a:ea typeface="新細明體" pitchFamily="18" charset="-120"/>
                  </a:endParaRPr>
                </a:p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US" altLang="zh-TW" sz="2400" dirty="0" smtClean="0">
                      <a:ea typeface="新細明體" pitchFamily="18" charset="-120"/>
                    </a:rPr>
                    <a:t> </a:t>
                  </a:r>
                  <a:r>
                    <a:rPr lang="en-US" altLang="zh-TW" sz="2400" dirty="0">
                      <a:ea typeface="新細明體" pitchFamily="18" charset="-120"/>
                    </a:rPr>
                    <a:t>= </a:t>
                  </a:r>
                  <a:r>
                    <a:rPr lang="en-US" altLang="zh-TW" sz="2400" dirty="0" smtClean="0">
                      <a:ea typeface="新細明體" pitchFamily="18" charset="-120"/>
                    </a:rPr>
                    <a:t>4</a:t>
                  </a:r>
                  <a:endParaRPr lang="en-US" altLang="zh-TW" sz="24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9460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57850" y="4469569"/>
                  <a:ext cx="1443037" cy="84786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44" t="-5036" b="-1438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61" name="Rectangle 5"/>
                <p:cNvSpPr>
                  <a:spLocks noChangeArrowheads="1"/>
                </p:cNvSpPr>
                <p:nvPr/>
              </p:nvSpPr>
              <p:spPr bwMode="auto">
                <a:xfrm>
                  <a:off x="5657850" y="5847035"/>
                  <a:ext cx="1443038" cy="847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</a:t>
                  </a:r>
                  <a:r>
                    <a:rPr lang="en-US" altLang="zh-TW" sz="2400" dirty="0" smtClean="0">
                      <a:ea typeface="新細明體" pitchFamily="18" charset="-120"/>
                    </a:rPr>
                    <a:t>28</a:t>
                  </a:r>
                  <a:endParaRPr lang="en-US" altLang="zh-TW" sz="2400" dirty="0">
                    <a:ea typeface="新細明體" pitchFamily="18" charset="-120"/>
                  </a:endParaRPr>
                </a:p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</a:t>
                  </a:r>
                  <a:r>
                    <a:rPr lang="en-US" altLang="zh-TW" sz="2400" dirty="0" smtClean="0">
                      <a:ea typeface="新細明體" pitchFamily="18" charset="-120"/>
                    </a:rPr>
                    <a:t>0</a:t>
                  </a:r>
                  <a:endParaRPr lang="en-US" altLang="zh-TW" sz="24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946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57850" y="5847035"/>
                  <a:ext cx="1443038" cy="84786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44" t="-5036" b="-1438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62" name="Rectangle 6"/>
                <p:cNvSpPr>
                  <a:spLocks noChangeArrowheads="1"/>
                </p:cNvSpPr>
                <p:nvPr/>
              </p:nvSpPr>
              <p:spPr bwMode="auto">
                <a:xfrm>
                  <a:off x="1749152" y="5173935"/>
                  <a:ext cx="1526704" cy="8316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TW" sz="2400" dirty="0" smtClean="0">
                      <a:ea typeface="新細明體" pitchFamily="18" charset="-120"/>
                    </a:rPr>
                    <a:t> = 30</a:t>
                  </a:r>
                  <a:endParaRPr lang="en-US" altLang="zh-TW" sz="2400" dirty="0">
                    <a:ea typeface="新細明體" pitchFamily="18" charset="-120"/>
                  </a:endParaRPr>
                </a:p>
                <a:p>
                  <a:pPr eaLnBrk="0" hangingPunct="0"/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pitchFamily="18" charset="-120"/>
                        </a:rPr>
                        <m:t>  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𝑐</m:t>
                      </m:r>
                    </m:oMath>
                  </a14:m>
                  <a:r>
                    <a:rPr lang="en-US" altLang="zh-TW" sz="2400" dirty="0" smtClean="0">
                      <a:ea typeface="新細明體" pitchFamily="18" charset="-120"/>
                    </a:rPr>
                    <a:t> = ?</a:t>
                  </a:r>
                  <a:endParaRPr lang="en-US" altLang="zh-TW" sz="24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9462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9152" y="5173935"/>
                  <a:ext cx="1526704" cy="8316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00" t="-5147" b="-1691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Binomial Tree for </a:t>
            </a:r>
            <a:r>
              <a:rPr lang="en-US" altLang="zh-TW" dirty="0">
                <a:ea typeface="新細明體" pitchFamily="18" charset="-120"/>
              </a:rPr>
              <a:t>F</a:t>
            </a:r>
            <a:r>
              <a:rPr lang="en-US" altLang="zh-TW" dirty="0" smtClean="0">
                <a:ea typeface="新細明體" pitchFamily="18" charset="-120"/>
              </a:rPr>
              <a:t>utures Options</a:t>
            </a:r>
          </a:p>
        </p:txBody>
      </p:sp>
      <p:sp>
        <p:nvSpPr>
          <p:cNvPr id="19465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BA4675EF-8465-4571-BC9D-6E83A98290C0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681634"/>
            <a:ext cx="8505825" cy="2657276"/>
          </a:xfrm>
          <a:noFill/>
        </p:spPr>
        <p:txBody>
          <a:bodyPr lIns="92075" tIns="46038" rIns="92075" bIns="46038"/>
          <a:lstStyle/>
          <a:p>
            <a:r>
              <a:rPr lang="en-US" altLang="zh-TW" sz="3200" dirty="0" smtClean="0">
                <a:ea typeface="新細明體" pitchFamily="18" charset="-120"/>
              </a:rPr>
              <a:t>One-period binomial tree model for futures options</a:t>
            </a:r>
            <a:endParaRPr lang="en-US" altLang="zh-TW" dirty="0" smtClean="0">
              <a:ea typeface="新細明體" pitchFamily="18" charset="-120"/>
            </a:endParaRPr>
          </a:p>
          <a:p>
            <a:pPr lvl="1"/>
            <a:r>
              <a:rPr lang="en-US" altLang="zh-TW" dirty="0">
                <a:ea typeface="新細明體" pitchFamily="18" charset="-120"/>
              </a:rPr>
              <a:t>A 1-month call option on futures has a strike price of </a:t>
            </a:r>
            <a:r>
              <a:rPr lang="en-US" altLang="zh-TW" dirty="0" smtClean="0">
                <a:ea typeface="新細明體" pitchFamily="18" charset="-120"/>
              </a:rPr>
              <a:t>29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The current futures price is 30 and it will move either upward to 33 or downward to 28 over 1 month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571625"/>
                <a:ext cx="8206680" cy="2816225"/>
              </a:xfrm>
              <a:noFill/>
            </p:spPr>
            <p:txBody>
              <a:bodyPr lIns="92075" tIns="46038" rIns="92075" bIns="46038"/>
              <a:lstStyle/>
              <a:p>
                <a:pPr lvl="1">
                  <a:lnSpc>
                    <a:spcPct val="90000"/>
                  </a:lnSpc>
                </a:pPr>
                <a:r>
                  <a:rPr lang="en-US" altLang="zh-TW" dirty="0" smtClean="0">
                    <a:ea typeface="新細明體" pitchFamily="18" charset="-120"/>
                  </a:rPr>
                  <a:t>Consider a portfolio P: long </a:t>
                </a:r>
                <a:r>
                  <a:rPr lang="en-US" altLang="zh-TW" dirty="0" smtClean="0">
                    <a:latin typeface="Symbol" pitchFamily="18" charset="2"/>
                    <a:ea typeface="新細明體" pitchFamily="18" charset="-120"/>
                  </a:rPr>
                  <a:t>D</a:t>
                </a:r>
                <a:r>
                  <a:rPr lang="en-US" altLang="zh-TW" dirty="0" smtClean="0">
                    <a:ea typeface="新細明體" pitchFamily="18" charset="-120"/>
                  </a:rPr>
                  <a:t> futures						  </a:t>
                </a:r>
                <a:r>
                  <a:rPr lang="en-US" altLang="zh-TW" sz="800" dirty="0" smtClean="0">
                    <a:ea typeface="新細明體" pitchFamily="18" charset="-120"/>
                  </a:rPr>
                  <a:t> </a:t>
                </a:r>
                <a:r>
                  <a:rPr lang="en-US" altLang="zh-TW" dirty="0" smtClean="0">
                    <a:ea typeface="新細明體" pitchFamily="18" charset="-120"/>
                  </a:rPr>
                  <a:t> short 1 call futures option																																								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TW" sz="2800" dirty="0" smtClean="0">
                  <a:ea typeface="新細明體" pitchFamily="18" charset="-120"/>
                </a:endParaRPr>
              </a:p>
              <a:p>
                <a:pPr lvl="2">
                  <a:lnSpc>
                    <a:spcPct val="90000"/>
                  </a:lnSpc>
                  <a:tabLst>
                    <a:tab pos="625475" algn="l"/>
                  </a:tabLst>
                </a:pPr>
                <a:r>
                  <a:rPr lang="en-US" altLang="zh-TW" dirty="0" smtClean="0">
                    <a:ea typeface="新細明體" pitchFamily="18" charset="-120"/>
                  </a:rPr>
                  <a:t>Note that the payoff for one-share long futures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lnSpc>
                    <a:spcPct val="90000"/>
                  </a:lnSpc>
                  <a:tabLst>
                    <a:tab pos="625475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P</a:t>
                </a:r>
                <a:r>
                  <a:rPr lang="en-US" altLang="zh-TW" dirty="0" smtClean="0">
                    <a:ea typeface="新細明體" pitchFamily="18" charset="-120"/>
                  </a:rPr>
                  <a:t>ortfolio P is riskless when 3</a:t>
                </a:r>
                <a:r>
                  <a:rPr lang="en-US" altLang="zh-TW" dirty="0" smtClean="0">
                    <a:latin typeface="Symbol" pitchFamily="18" charset="2"/>
                    <a:ea typeface="新細明體" pitchFamily="18" charset="-120"/>
                  </a:rPr>
                  <a:t>D </a:t>
                </a:r>
                <a:r>
                  <a:rPr lang="en-US" altLang="zh-TW" dirty="0" smtClean="0">
                    <a:ea typeface="新細明體" pitchFamily="18" charset="-120"/>
                  </a:rPr>
                  <a:t>– 4 = –2</a:t>
                </a:r>
                <a:r>
                  <a:rPr lang="en-US" altLang="zh-TW" dirty="0" smtClean="0">
                    <a:latin typeface="Symbol" pitchFamily="18" charset="2"/>
                    <a:ea typeface="新細明體" pitchFamily="18" charset="-120"/>
                  </a:rPr>
                  <a:t>D</a:t>
                </a:r>
                <a:r>
                  <a:rPr lang="en-US" altLang="zh-TW" dirty="0" smtClean="0">
                    <a:ea typeface="新細明體" pitchFamily="18" charset="-120"/>
                  </a:rPr>
                  <a:t>, which implies </a:t>
                </a:r>
                <a:r>
                  <a:rPr lang="en-US" altLang="zh-TW" dirty="0" smtClean="0">
                    <a:latin typeface="Symbol" pitchFamily="18" charset="2"/>
                    <a:ea typeface="新細明體" pitchFamily="18" charset="-120"/>
                  </a:rPr>
                  <a:t>D</a:t>
                </a:r>
                <a:r>
                  <a:rPr lang="en-US" altLang="zh-TW" dirty="0" smtClean="0">
                    <a:ea typeface="新細明體" pitchFamily="18" charset="-120"/>
                  </a:rPr>
                  <a:t> = 0.8</a:t>
                </a: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The </a:t>
                </a:r>
                <a:r>
                  <a:rPr lang="en-US" altLang="zh-TW" dirty="0">
                    <a:ea typeface="新細明體" pitchFamily="18" charset="-120"/>
                  </a:rPr>
                  <a:t>value of </a:t>
                </a:r>
                <a:r>
                  <a:rPr lang="en-US" altLang="zh-TW" dirty="0" smtClean="0">
                    <a:ea typeface="新細明體" pitchFamily="18" charset="-120"/>
                  </a:rPr>
                  <a:t>Portfolio P after 1 month is 3 </a:t>
                </a:r>
                <a:r>
                  <a:rPr lang="en-US" altLang="zh-TW" dirty="0">
                    <a:ea typeface="新細明體" pitchFamily="18" charset="-120"/>
                  </a:rPr>
                  <a:t>x </a:t>
                </a:r>
                <a:r>
                  <a:rPr lang="en-US" altLang="zh-TW" dirty="0" smtClean="0">
                    <a:ea typeface="新細明體" pitchFamily="18" charset="-120"/>
                  </a:rPr>
                  <a:t>0.8 </a:t>
                </a:r>
                <a:r>
                  <a:rPr lang="en-US" altLang="zh-TW" dirty="0">
                    <a:ea typeface="新細明體" pitchFamily="18" charset="-120"/>
                  </a:rPr>
                  <a:t>– </a:t>
                </a:r>
                <a:r>
                  <a:rPr lang="en-US" altLang="zh-TW" dirty="0" smtClean="0">
                    <a:ea typeface="新細明體" pitchFamily="18" charset="-120"/>
                  </a:rPr>
                  <a:t>4 </a:t>
                </a:r>
                <a:r>
                  <a:rPr lang="en-US" altLang="zh-TW" dirty="0">
                    <a:ea typeface="新細明體" pitchFamily="18" charset="-120"/>
                  </a:rPr>
                  <a:t>= </a:t>
                </a:r>
                <a:r>
                  <a:rPr lang="en-US" altLang="zh-TW" dirty="0" smtClean="0">
                    <a:ea typeface="新細明體" pitchFamily="18" charset="-120"/>
                  </a:rPr>
                  <a:t>–2 x 0.8 = –1.6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71625"/>
                <a:ext cx="8206680" cy="2816225"/>
              </a:xfrm>
              <a:blipFill rotWithShape="1">
                <a:blip r:embed="rId3"/>
                <a:stretch>
                  <a:fillRect t="-3463" b="-861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3CEE8F5E-EAF0-4983-820A-083145962987}" type="slidenum">
              <a:rPr lang="en-US" altLang="en-US" smtClean="0"/>
              <a:pPr eaLnBrk="1" hangingPunct="1"/>
              <a:t>16</a:t>
            </a:fld>
            <a:endParaRPr lang="en-US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3487738" y="2564904"/>
            <a:ext cx="3015292" cy="1707403"/>
            <a:chOff x="3487738" y="2564904"/>
            <a:chExt cx="3015292" cy="1707403"/>
          </a:xfrm>
        </p:grpSpPr>
        <p:sp>
          <p:nvSpPr>
            <p:cNvPr id="15366" name="Line 3"/>
            <p:cNvSpPr>
              <a:spLocks noChangeShapeType="1"/>
            </p:cNvSpPr>
            <p:nvPr/>
          </p:nvSpPr>
          <p:spPr bwMode="auto">
            <a:xfrm>
              <a:off x="3487738" y="3419475"/>
              <a:ext cx="2005013" cy="638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7" name="Rectangle 4"/>
            <p:cNvSpPr>
              <a:spLocks noChangeArrowheads="1"/>
            </p:cNvSpPr>
            <p:nvPr/>
          </p:nvSpPr>
          <p:spPr bwMode="auto">
            <a:xfrm>
              <a:off x="5453063" y="2564904"/>
              <a:ext cx="1049967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TW" sz="2400" dirty="0" smtClean="0">
                  <a:ea typeface="新細明體" pitchFamily="18" charset="-120"/>
                </a:rPr>
                <a:t>3</a:t>
              </a:r>
              <a:r>
                <a:rPr lang="en-US" altLang="zh-TW" sz="2400" dirty="0" smtClean="0">
                  <a:latin typeface="Symbol" pitchFamily="18" charset="2"/>
                  <a:ea typeface="新細明體" pitchFamily="18" charset="-120"/>
                </a:rPr>
                <a:t>D </a:t>
              </a:r>
              <a:r>
                <a:rPr lang="en-US" altLang="zh-TW" sz="2400" dirty="0">
                  <a:ea typeface="新細明體" pitchFamily="18" charset="-120"/>
                </a:rPr>
                <a:t>– </a:t>
              </a:r>
              <a:r>
                <a:rPr lang="en-US" altLang="zh-TW" sz="2400" dirty="0" smtClean="0">
                  <a:ea typeface="新細明體" pitchFamily="18" charset="-120"/>
                </a:rPr>
                <a:t>4</a:t>
              </a:r>
              <a:endParaRPr lang="en-US" altLang="zh-TW" sz="2400" dirty="0">
                <a:ea typeface="新細明體" pitchFamily="18" charset="-120"/>
              </a:endParaRPr>
            </a:p>
          </p:txBody>
        </p:sp>
        <p:sp>
          <p:nvSpPr>
            <p:cNvPr id="15368" name="Rectangle 5"/>
            <p:cNvSpPr>
              <a:spLocks noChangeArrowheads="1"/>
            </p:cNvSpPr>
            <p:nvPr/>
          </p:nvSpPr>
          <p:spPr bwMode="auto">
            <a:xfrm>
              <a:off x="5453063" y="3810000"/>
              <a:ext cx="716543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TW" sz="2400" dirty="0" smtClean="0">
                  <a:ea typeface="新細明體" pitchFamily="18" charset="-120"/>
                </a:rPr>
                <a:t>–2</a:t>
              </a:r>
              <a:r>
                <a:rPr lang="en-US" altLang="zh-TW" sz="2400" dirty="0" smtClean="0">
                  <a:latin typeface="Symbol" pitchFamily="18" charset="2"/>
                  <a:ea typeface="新細明體" pitchFamily="18" charset="-120"/>
                </a:rPr>
                <a:t>D</a:t>
              </a:r>
              <a:endParaRPr lang="en-US" altLang="zh-TW" sz="2400" dirty="0">
                <a:latin typeface="Symbol" pitchFamily="18" charset="2"/>
                <a:ea typeface="新細明體" pitchFamily="18" charset="-120"/>
              </a:endParaRPr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 flipV="1">
              <a:off x="3487738" y="2779713"/>
              <a:ext cx="2005013" cy="639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99176" cy="886346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Binomial Tree for Futures Options</a:t>
            </a:r>
            <a:endParaRPr lang="en-US" altLang="zh-TW" sz="3600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623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09600" y="1600200"/>
                <a:ext cx="8210872" cy="4853136"/>
              </a:xfrm>
              <a:noFill/>
            </p:spPr>
            <p:txBody>
              <a:bodyPr lIns="92075" tIns="46038" rIns="92075" bIns="46038"/>
              <a:lstStyle/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Since Portfolio P is riskless, it should earn the risk-free interest rate according to the no-arbitrage argument</a:t>
                </a: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The </a:t>
                </a:r>
                <a:r>
                  <a:rPr lang="en-US" altLang="zh-TW" dirty="0">
                    <a:ea typeface="新細明體" pitchFamily="18" charset="-120"/>
                  </a:rPr>
                  <a:t>value of </a:t>
                </a:r>
                <a:r>
                  <a:rPr lang="en-US" altLang="zh-TW" dirty="0" smtClean="0">
                    <a:ea typeface="新細明體" pitchFamily="18" charset="-120"/>
                  </a:rPr>
                  <a:t>Portfolio P </a:t>
                </a:r>
                <a:r>
                  <a:rPr lang="en-US" altLang="zh-TW" dirty="0">
                    <a:ea typeface="新細明體" pitchFamily="18" charset="-120"/>
                  </a:rPr>
                  <a:t>today is </a:t>
                </a:r>
                <a:r>
                  <a:rPr lang="en-US" altLang="zh-TW" dirty="0" smtClean="0">
                    <a:ea typeface="新細明體" pitchFamily="18" charset="-120"/>
                  </a:rPr>
                  <a:t>–1.6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−6%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×1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/12</m:t>
                        </m:r>
                      </m:sup>
                    </m:sSup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    = –1.592, where 6% is the risk-free interest rate</a:t>
                </a:r>
              </a:p>
              <a:p>
                <a:pPr lvl="2"/>
                <a:r>
                  <a:rPr lang="en-US" altLang="zh-TW" dirty="0" smtClean="0">
                    <a:ea typeface="新細明體" pitchFamily="18" charset="-120"/>
                  </a:rPr>
                  <a:t>The negative amount represents a positive income from constructing Portfolio P</a:t>
                </a:r>
              </a:p>
              <a:p>
                <a:pPr lvl="1"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riskless Portfolio P consists of long 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0.8 futures </a:t>
                </a: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and short 1 call 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futures option</a:t>
                </a:r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lvl="2"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value of the futures is zero</a:t>
                </a:r>
              </a:p>
              <a:p>
                <a:pPr lvl="2">
                  <a:buClr>
                    <a:srgbClr val="CC3300"/>
                  </a:buClr>
                </a:pP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So, the sales proceeds of the call futures option is 1.592, which reflects exactly its current worth</a:t>
                </a:r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8210872" cy="4853136"/>
              </a:xfrm>
              <a:blipFill rotWithShape="1">
                <a:blip r:embed="rId3"/>
                <a:stretch>
                  <a:fillRect t="-1131" r="-1930" b="-3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CB021515-0273-4B28-B931-A089E5CAB055}" type="slidenum">
              <a:rPr lang="en-US" altLang="en-US" smtClean="0"/>
              <a:pPr eaLnBrk="1" hangingPunct="1"/>
              <a:t>17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99176" cy="886346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Binomial Tree for Futures Options</a:t>
            </a:r>
            <a:endParaRPr lang="en-US" altLang="zh-TW" sz="3600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3475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altLang="zh-TW" sz="4000" dirty="0">
                <a:ea typeface="新細明體" pitchFamily="18" charset="-120"/>
              </a:rPr>
              <a:t>Binomial Tree for Futures </a:t>
            </a:r>
            <a:r>
              <a:rPr lang="en-US" altLang="zh-TW" sz="4000" dirty="0" smtClean="0">
                <a:ea typeface="新細明體" pitchFamily="18" charset="-120"/>
              </a:rPr>
              <a:t>Options</a:t>
            </a:r>
            <a:endParaRPr lang="en-US" altLang="zh-TW" dirty="0" smtClean="0">
              <a:ea typeface="新細明體" pitchFamily="18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504" y="1556792"/>
                <a:ext cx="8928992" cy="5157192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TW" dirty="0" smtClean="0">
                    <a:ea typeface="新細明體" pitchFamily="18" charset="-120"/>
                  </a:rPr>
                  <a:t>Generalization of one-period binomial tree model</a:t>
                </a: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Consider </a:t>
                </a:r>
                <a:r>
                  <a:rPr lang="en-US" altLang="zh-TW" dirty="0">
                    <a:ea typeface="新細明體" pitchFamily="18" charset="-120"/>
                  </a:rPr>
                  <a:t>any derivative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𝑓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lasting for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𝑡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and </a:t>
                </a:r>
                <a:r>
                  <a:rPr lang="en-US" altLang="zh-TW" dirty="0">
                    <a:ea typeface="新細明體" pitchFamily="18" charset="-120"/>
                  </a:rPr>
                  <a:t>its payoff is dependent on </a:t>
                </a:r>
                <a:r>
                  <a:rPr lang="en-US" altLang="zh-TW" dirty="0" smtClean="0">
                    <a:ea typeface="新細明體" pitchFamily="18" charset="-120"/>
                  </a:rPr>
                  <a:t>a futures price</a:t>
                </a:r>
              </a:p>
              <a:p>
                <a:pPr lvl="1"/>
                <a:endParaRPr lang="en-US" altLang="zh-TW" dirty="0">
                  <a:ea typeface="新細明體" pitchFamily="18" charset="-120"/>
                </a:endParaRPr>
              </a:p>
              <a:p>
                <a:pPr lvl="1"/>
                <a:endParaRPr lang="en-US" altLang="zh-TW" dirty="0" smtClean="0">
                  <a:ea typeface="新細明體" pitchFamily="18" charset="-120"/>
                </a:endParaRPr>
              </a:p>
              <a:p>
                <a:pPr lvl="1"/>
                <a:endParaRPr lang="en-US" altLang="zh-TW" dirty="0">
                  <a:ea typeface="新細明體" pitchFamily="18" charset="-120"/>
                </a:endParaRPr>
              </a:p>
              <a:p>
                <a:pPr lvl="1"/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Assume that the possible </a:t>
                </a:r>
                <a:r>
                  <a:rPr lang="en-US" altLang="zh-TW" dirty="0" smtClean="0">
                    <a:ea typeface="新細明體" pitchFamily="18" charset="-120"/>
                  </a:rPr>
                  <a:t>futures </a:t>
                </a:r>
                <a:r>
                  <a:rPr lang="en-US" altLang="zh-TW" dirty="0">
                    <a:ea typeface="新細明體" pitchFamily="18" charset="-120"/>
                  </a:rPr>
                  <a:t>price at </a:t>
                </a:r>
                <a:r>
                  <a:rPr lang="en-US" altLang="zh-TW" i="1" dirty="0">
                    <a:ea typeface="新細明體" pitchFamily="18" charset="-120"/>
                  </a:rPr>
                  <a:t>T</a:t>
                </a:r>
                <a:r>
                  <a:rPr lang="en-US" altLang="zh-TW" dirty="0">
                    <a:ea typeface="新細明體" pitchFamily="18" charset="-120"/>
                  </a:rPr>
                  <a:t> are</a:t>
                </a:r>
                <a:r>
                  <a:rPr lang="en-US" altLang="zh-TW" dirty="0" smtClean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  <m:t>𝑢</m:t>
                        </m:r>
                      </m:sub>
                    </m:sSub>
                    <m:r>
                      <a:rPr lang="en-US" altLang="zh-TW" sz="2800" i="1" dirty="0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sz="2800" i="1" dirty="0">
                        <a:latin typeface="Cambria Math"/>
                        <a:ea typeface="新細明體" pitchFamily="18" charset="-12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sub>
                    </m:sSub>
                    <m:r>
                      <a:rPr lang="en-US" altLang="zh-TW" sz="2800" i="1" dirty="0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800" i="1" dirty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sz="2800" i="1" dirty="0">
                        <a:latin typeface="Cambria Math"/>
                        <a:ea typeface="新細明體" pitchFamily="18" charset="-120"/>
                      </a:rPr>
                      <m:t>𝑑</m:t>
                    </m:r>
                  </m:oMath>
                </a14:m>
                <a:r>
                  <a:rPr lang="en-US" altLang="zh-TW" dirty="0"/>
                  <a:t>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constant multiplying factors for the upper and lower branches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payoffs of the derivative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corresponding to the upper and lower branches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/>
                <a:endParaRPr lang="en-US" altLang="zh-TW" dirty="0">
                  <a:ea typeface="新細明體" pitchFamily="18" charset="-120"/>
                </a:endParaRPr>
              </a:p>
              <a:p>
                <a:pPr lvl="1"/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556792"/>
                <a:ext cx="8928992" cy="5157192"/>
              </a:xfrm>
              <a:blipFill rotWithShape="1">
                <a:blip r:embed="rId3"/>
                <a:stretch>
                  <a:fillRect l="-683" t="-1537" r="-546" b="-56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16.</a:t>
            </a:r>
            <a:fld id="{3250E637-A9AC-4603-9132-9AA79181B9B3}" type="slidenum">
              <a:rPr lang="en-US" altLang="en-US"/>
              <a:pPr eaLnBrk="1" hangingPunct="1"/>
              <a:t>18</a:t>
            </a:fld>
            <a:endParaRPr lang="en-US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2543176" y="2924944"/>
            <a:ext cx="4079245" cy="1985309"/>
            <a:chOff x="2543176" y="3500261"/>
            <a:chExt cx="4079245" cy="1985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56" name="Rectangle 7"/>
                <p:cNvSpPr>
                  <a:spLocks noChangeArrowheads="1"/>
                </p:cNvSpPr>
                <p:nvPr/>
              </p:nvSpPr>
              <p:spPr bwMode="auto">
                <a:xfrm>
                  <a:off x="5130699" y="4653931"/>
                  <a:ext cx="1455655" cy="8316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dirty="0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/>
                          <a:ea typeface="新細明體" pitchFamily="18" charset="-120"/>
                        </a:rPr>
                        <m:t>𝑑</m:t>
                      </m:r>
                    </m:oMath>
                  </a14:m>
                  <a:r>
                    <a:rPr lang="en-US" altLang="zh-TW" sz="2400" i="1" dirty="0" smtClean="0">
                      <a:latin typeface="Cambria Math"/>
                      <a:ea typeface="新細明體" pitchFamily="18" charset="-120"/>
                    </a:rPr>
                    <a:t> </a:t>
                  </a:r>
                  <a:endParaRPr lang="en-US" altLang="zh-TW" sz="2400" i="1" dirty="0">
                    <a:latin typeface="Cambria Math"/>
                    <a:ea typeface="新細明體" pitchFamily="18" charset="-120"/>
                  </a:endParaRPr>
                </a:p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US" altLang="zh-TW" sz="2400" i="1" dirty="0" smtClean="0">
                      <a:latin typeface="Times New Roman" pitchFamily="18" charset="0"/>
                      <a:ea typeface="新細明體" pitchFamily="18" charset="-120"/>
                    </a:rPr>
                    <a:t> </a:t>
                  </a:r>
                  <a:endParaRPr lang="en-US" altLang="zh-TW" sz="2400" i="1" baseline="-25000" dirty="0">
                    <a:latin typeface="Times New Roman" pitchFamily="18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3556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0699" y="4653931"/>
                  <a:ext cx="1455655" cy="83163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782" b="-1029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59" name="Line 4"/>
            <p:cNvSpPr>
              <a:spLocks noChangeShapeType="1"/>
            </p:cNvSpPr>
            <p:nvPr/>
          </p:nvSpPr>
          <p:spPr bwMode="auto">
            <a:xfrm flipV="1">
              <a:off x="3132139" y="3933559"/>
              <a:ext cx="1965325" cy="5529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>
              <a:off x="3132139" y="4486498"/>
              <a:ext cx="1965325" cy="525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1" name="Rectangle 6"/>
                <p:cNvSpPr>
                  <a:spLocks noChangeArrowheads="1"/>
                </p:cNvSpPr>
                <p:nvPr/>
              </p:nvSpPr>
              <p:spPr bwMode="auto">
                <a:xfrm>
                  <a:off x="5157789" y="3500261"/>
                  <a:ext cx="1464632" cy="823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𝑢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 dirty="0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/>
                          <a:ea typeface="新細明體" pitchFamily="18" charset="-120"/>
                        </a:rPr>
                        <m:t>𝑢</m:t>
                      </m:r>
                    </m:oMath>
                  </a14:m>
                  <a:r>
                    <a:rPr lang="en-US" altLang="zh-TW" sz="2400" b="0" i="1" dirty="0" smtClean="0">
                      <a:latin typeface="Cambria Math"/>
                      <a:ea typeface="新細明體" pitchFamily="18" charset="-120"/>
                    </a:rPr>
                    <a:t> </a:t>
                  </a:r>
                </a:p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US" altLang="zh-TW" sz="2400" i="1" baseline="-25000" dirty="0" smtClean="0">
                      <a:latin typeface="Times New Roman" pitchFamily="18" charset="0"/>
                      <a:ea typeface="新細明體" pitchFamily="18" charset="-120"/>
                    </a:rPr>
                    <a:t> </a:t>
                  </a:r>
                  <a:endParaRPr lang="en-US" altLang="zh-TW" sz="2400" i="1" baseline="-25000" dirty="0">
                    <a:latin typeface="Times New Roman" pitchFamily="18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3561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57789" y="3500261"/>
                  <a:ext cx="1464632" cy="82311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333" b="-1111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2" name="Rectangle 8"/>
                <p:cNvSpPr>
                  <a:spLocks noChangeArrowheads="1"/>
                </p:cNvSpPr>
                <p:nvPr/>
              </p:nvSpPr>
              <p:spPr bwMode="auto">
                <a:xfrm>
                  <a:off x="2543176" y="4077452"/>
                  <a:ext cx="733425" cy="8310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 dirty="0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TW" sz="2400" dirty="0" smtClean="0">
                      <a:ea typeface="新細明體" pitchFamily="18" charset="-12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/>
                          <a:ea typeface="新細明體" pitchFamily="18" charset="-120"/>
                        </a:rPr>
                        <m:t>𝑓</m:t>
                      </m:r>
                    </m:oMath>
                  </a14:m>
                  <a:endParaRPr lang="en-US" altLang="zh-TW" sz="2400" i="1" dirty="0">
                    <a:latin typeface="Times New Roman" pitchFamily="18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3562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3176" y="4077452"/>
                  <a:ext cx="733425" cy="8310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612" b="-94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28800"/>
                <a:ext cx="8305800" cy="4411662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Construct Portfolio P that longs </a:t>
                </a:r>
                <a:r>
                  <a:rPr lang="en-US" altLang="zh-TW" dirty="0" smtClean="0">
                    <a:latin typeface="Symbol" pitchFamily="18" charset="2"/>
                    <a:ea typeface="新細明體" pitchFamily="18" charset="-120"/>
                  </a:rPr>
                  <a:t>D</a:t>
                </a:r>
                <a:r>
                  <a:rPr lang="en-US" altLang="zh-TW" dirty="0" smtClean="0">
                    <a:ea typeface="新細明體" pitchFamily="18" charset="-120"/>
                  </a:rPr>
                  <a:t> shares and shorts 1 derivative. The payoffs of Portfolio P are</a:t>
                </a:r>
              </a:p>
              <a:p>
                <a:pPr lvl="1">
                  <a:spcBef>
                    <a:spcPts val="600"/>
                  </a:spcBef>
                </a:pPr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sz="2400" dirty="0" smtClean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Portfolio P is riskless 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𝑢</m:t>
                    </m:r>
                    <m:r>
                      <a:rPr lang="en-US" altLang="zh-TW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and thus</a:t>
                </a:r>
              </a:p>
              <a:p>
                <a:pPr lvl="1">
                  <a:spcBef>
                    <a:spcPts val="600"/>
                  </a:spcBef>
                </a:pPr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sz="2400" dirty="0" smtClean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  <a:buClr>
                    <a:schemeClr val="tx1"/>
                  </a:buClr>
                  <a:buFont typeface="新細明體" pitchFamily="18" charset="-120"/>
                  <a:buChar char="※"/>
                </a:pPr>
                <a:r>
                  <a:rPr lang="en-US" altLang="zh-TW" sz="2400" dirty="0" smtClean="0">
                    <a:ea typeface="新細明體" pitchFamily="18" charset="-120"/>
                  </a:rPr>
                  <a:t>Note that in the prior numerical example,</a:t>
                </a:r>
                <a14:m>
                  <m:oMath xmlns:m="http://schemas.openxmlformats.org/officeDocument/2006/math">
                    <m:r>
                      <a:rPr lang="en-US" altLang="zh-TW" sz="2400" i="1" smtClean="0"/>
                      <m:t> </m:t>
                    </m:r>
                    <m:r>
                      <a:rPr lang="en-US" altLang="zh-TW" sz="2400" b="0" i="1" smtClean="0"/>
                      <m:t> </m:t>
                    </m:r>
                    <m:sSub>
                      <m:sSubPr>
                        <m:ctrlPr>
                          <a:rPr lang="en-US" altLang="zh-TW" sz="2400" b="0" i="1" smtClean="0"/>
                        </m:ctrlPr>
                      </m:sSubPr>
                      <m:e>
                        <m:r>
                          <a:rPr lang="en-US" altLang="zh-TW" sz="2400" b="0" i="1" smtClean="0"/>
                          <m:t>𝐹</m:t>
                        </m:r>
                      </m:e>
                      <m:sub>
                        <m:r>
                          <a:rPr lang="en-US" altLang="zh-TW" sz="2400" b="0" i="1" smtClean="0"/>
                          <m:t>0</m:t>
                        </m:r>
                      </m:sub>
                    </m:sSub>
                    <m:r>
                      <a:rPr lang="en-US" altLang="zh-TW" sz="2400" b="0" i="1" smtClean="0"/>
                      <m:t>𝑢</m:t>
                    </m:r>
                    <m:r>
                      <a:rPr lang="en-US" altLang="zh-TW" sz="2400" b="0" i="1" smtClean="0"/>
                      <m:t>=33</m:t>
                    </m:r>
                  </m:oMath>
                </a14:m>
                <a:r>
                  <a:rPr lang="en-US" altLang="zh-TW" sz="2400" b="0" dirty="0" smtClean="0"/>
                  <a:t>,</a:t>
                </a:r>
                <a:r>
                  <a:rPr lang="en-US" altLang="zh-TW" sz="2400" b="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/>
                        </m:ctrlPr>
                      </m:sSubPr>
                      <m:e>
                        <m:r>
                          <a:rPr lang="en-US" altLang="zh-TW" sz="2400" b="0" i="1" smtClean="0"/>
                          <m:t>𝐹</m:t>
                        </m:r>
                      </m:e>
                      <m:sub>
                        <m:r>
                          <a:rPr lang="en-US" altLang="zh-TW" sz="2400" b="0" i="1" smtClean="0"/>
                          <m:t>0</m:t>
                        </m:r>
                      </m:sub>
                    </m:sSub>
                    <m:r>
                      <a:rPr lang="en-US" altLang="zh-TW" sz="2400" b="0" i="1" smtClean="0"/>
                      <m:t>𝑑</m:t>
                    </m:r>
                    <m:r>
                      <a:rPr lang="en-US" altLang="zh-TW" sz="2400" b="0" i="1" smtClean="0"/>
                      <m:t>=28</m:t>
                    </m:r>
                  </m:oMath>
                </a14:m>
                <a:r>
                  <a:rPr lang="en-US" altLang="zh-TW" sz="2400" b="0" dirty="0" smtClean="0"/>
                  <a:t>,</a:t>
                </a:r>
                <a:r>
                  <a:rPr lang="en-US" altLang="zh-TW" sz="2400" b="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/>
                        </m:ctrlPr>
                      </m:sSubPr>
                      <m:e>
                        <m:r>
                          <a:rPr lang="en-US" altLang="zh-TW" sz="2400" b="0" i="1" smtClean="0"/>
                          <m:t>𝑓</m:t>
                        </m:r>
                      </m:e>
                      <m:sub>
                        <m:r>
                          <a:rPr lang="en-US" altLang="zh-TW" sz="2400" b="0" i="1" smtClean="0"/>
                          <m:t>𝑢</m:t>
                        </m:r>
                      </m:sub>
                    </m:sSub>
                    <m:r>
                      <a:rPr lang="en-US" altLang="zh-TW" sz="2400" b="0" i="1" smtClean="0"/>
                      <m:t>=4</m:t>
                    </m:r>
                  </m:oMath>
                </a14:m>
                <a:r>
                  <a:rPr lang="en-US" altLang="zh-TW" sz="2400" b="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400" b="0" dirty="0" smtClean="0"/>
                  <a:t>, so the </a:t>
                </a:r>
                <a:r>
                  <a:rPr lang="en-US" altLang="zh-TW" sz="2400" dirty="0" smtClean="0">
                    <a:ea typeface="新細明體" pitchFamily="18" charset="-120"/>
                  </a:rPr>
                  <a:t>solution </a:t>
                </a:r>
                <a:r>
                  <a:rPr lang="en-US" altLang="zh-TW" sz="2400" dirty="0" smtClean="0">
                    <a:ea typeface="新細明體" pitchFamily="18" charset="-120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 for generating a riskless portfolio is 0.8</a:t>
                </a: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305800" cy="4411662"/>
              </a:xfrm>
              <a:blipFill rotWithShape="1">
                <a:blip r:embed="rId3"/>
                <a:stretch>
                  <a:fillRect t="-1243" b="-205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B3054B5F-EE1F-4672-8663-92E5FD923B5A}" type="slidenum">
              <a:rPr lang="en-US" altLang="en-US" smtClean="0"/>
              <a:pPr eaLnBrk="1" hangingPunct="1"/>
              <a:t>19</a:t>
            </a:fld>
            <a:endParaRPr lang="en-US" alt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Binomial Tree for Futures Options</a:t>
            </a:r>
            <a:endParaRPr lang="en-US" altLang="zh-TW" dirty="0" smtClean="0">
              <a:ea typeface="新細明體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292350" y="2590800"/>
            <a:ext cx="5260073" cy="1360191"/>
            <a:chOff x="2292350" y="2699691"/>
            <a:chExt cx="5260073" cy="1360191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2895600" y="3371850"/>
              <a:ext cx="2047875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2292350" y="3371850"/>
              <a:ext cx="1158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flipV="1">
              <a:off x="2841625" y="2914650"/>
              <a:ext cx="2130425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5029200" y="2699691"/>
                  <a:ext cx="24904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TW" sz="2400" b="0" i="0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699691"/>
                  <a:ext cx="24904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5044813" y="3598217"/>
                  <a:ext cx="25076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TW" sz="2400" b="0" i="0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813" y="3598217"/>
                  <a:ext cx="250761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58354" y="4691759"/>
                <a:ext cx="2183418" cy="857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/>
                        </a:rPr>
                        <m:t>Δ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354" y="4691759"/>
                <a:ext cx="2183418" cy="8572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03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6459F47D-D016-4E99-B4CA-0BA973F17661}" type="slidenum">
              <a:rPr lang="en-US" altLang="en-US" smtClean="0"/>
              <a:pPr eaLnBrk="1" hangingPunct="1"/>
              <a:t>2</a:t>
            </a:fld>
            <a:endParaRPr lang="en-US" altLang="en-US" dirty="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499350" cy="9302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The Goals of Chapter 16</a:t>
            </a:r>
          </a:p>
        </p:txBody>
      </p:sp>
      <p:sp>
        <p:nvSpPr>
          <p:cNvPr id="6150" name="Rectangle 5"/>
          <p:cNvSpPr txBox="1">
            <a:spLocks noChangeArrowheads="1"/>
          </p:cNvSpPr>
          <p:nvPr/>
        </p:nvSpPr>
        <p:spPr bwMode="auto">
          <a:xfrm>
            <a:off x="539750" y="1728788"/>
            <a:ext cx="82804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Introduce </a:t>
            </a:r>
            <a:r>
              <a:rPr lang="en-US" altLang="zh-TW" sz="3000" dirty="0" smtClean="0">
                <a:ea typeface="新細明體" pitchFamily="18" charset="-120"/>
              </a:rPr>
              <a:t>mechanics of futures options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 smtClean="0">
                <a:ea typeface="新細明體" pitchFamily="18" charset="-120"/>
              </a:rPr>
              <a:t>Properties of futures options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 smtClean="0">
                <a:ea typeface="新細明體" pitchFamily="18" charset="-120"/>
              </a:rPr>
              <a:t>Pricing futures options using binomial trees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 smtClean="0">
                <a:ea typeface="新細明體" pitchFamily="18" charset="-120"/>
              </a:rPr>
              <a:t>Pricing futures options with Black’s </a:t>
            </a:r>
            <a:r>
              <a:rPr lang="en-US" altLang="zh-TW" sz="3000" dirty="0" smtClean="0">
                <a:ea typeface="新細明體" pitchFamily="18" charset="-120"/>
              </a:rPr>
              <a:t>formula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 smtClean="0">
                <a:ea typeface="新細明體" pitchFamily="18" charset="-120"/>
              </a:rPr>
              <a:t>Introduce futures-style options</a:t>
            </a:r>
            <a:endParaRPr lang="en-US" altLang="zh-TW" sz="3000" dirty="0" smtClean="0">
              <a:ea typeface="新細明體" pitchFamily="18" charset="-120"/>
            </a:endParaRPr>
          </a:p>
          <a:p>
            <a:pPr marL="57150" indent="0" eaLnBrk="1" hangingPunct="1">
              <a:spcBef>
                <a:spcPts val="600"/>
              </a:spcBef>
              <a:buClr>
                <a:schemeClr val="accent6"/>
              </a:buClr>
              <a:buSzPct val="70000"/>
              <a:defRPr/>
            </a:pPr>
            <a:endParaRPr lang="en-US" altLang="zh-TW" sz="3200" dirty="0" smtClean="0">
              <a:ea typeface="新細明體" pitchFamily="18" charset="-120"/>
            </a:endParaRPr>
          </a:p>
          <a:p>
            <a:pPr marL="914400" lvl="1" indent="-457200" eaLnBrk="1" hangingPunct="1">
              <a:spcBef>
                <a:spcPts val="600"/>
              </a:spcBef>
              <a:buClr>
                <a:schemeClr val="accent6"/>
              </a:buClr>
              <a:buSzPct val="70000"/>
              <a:buFont typeface="Arial" pitchFamily="34" charset="0"/>
              <a:buChar char="–"/>
              <a:defRPr/>
            </a:pPr>
            <a:endParaRPr lang="en-US" altLang="zh-TW" sz="3200" dirty="0" smtClean="0">
              <a:ea typeface="新細明體" pitchFamily="18" charset="-120"/>
            </a:endParaRPr>
          </a:p>
          <a:p>
            <a:pPr marL="914400" lvl="1" indent="-457200" eaLnBrk="1" hangingPunct="1">
              <a:spcBef>
                <a:spcPts val="600"/>
              </a:spcBef>
              <a:buClr>
                <a:schemeClr val="accent6"/>
              </a:buClr>
              <a:buSzPct val="70000"/>
              <a:buFont typeface="Arial" pitchFamily="34" charset="0"/>
              <a:buChar char="–"/>
              <a:defRPr/>
            </a:pPr>
            <a:endParaRPr lang="en-US" altLang="zh-TW" sz="3000" dirty="0" smtClean="0">
              <a:ea typeface="新細明體" pitchFamily="18" charset="-12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US" altLang="zh-TW" sz="3000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4673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76400"/>
                <a:ext cx="8382000" cy="4483100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Value of Portfolio P at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𝑡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ea typeface="新細明體" pitchFamily="18" charset="-120"/>
                  </a:rPr>
                  <a:t> </a:t>
                </a:r>
                <a:r>
                  <a:rPr lang="en-US" altLang="zh-TW" dirty="0" smtClean="0">
                    <a:ea typeface="新細明體" pitchFamily="18" charset="-12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(or equivalently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  <a:endParaRPr lang="zh-TW" altLang="en-US" dirty="0"/>
              </a:p>
              <a:p>
                <a:pPr lvl="1"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Value of Portfolio P today is thus	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[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]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TW" dirty="0" smtClean="0">
                  <a:latin typeface="Times New Roman" pitchFamily="18" charset="0"/>
                  <a:ea typeface="新細明體" pitchFamily="18" charset="-120"/>
                </a:endParaRPr>
              </a:p>
              <a:p>
                <a:pPr lvl="1"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initial investment (or the </a:t>
                </a:r>
                <a:r>
                  <a:rPr lang="en-US" altLang="zh-TW" dirty="0" smtClean="0">
                    <a:ea typeface="新細明體" pitchFamily="18" charset="-120"/>
                  </a:rPr>
                  <a:t>cost) </a:t>
                </a:r>
                <a:r>
                  <a:rPr lang="en-US" altLang="zh-TW" dirty="0" smtClean="0">
                    <a:ea typeface="新細明體" pitchFamily="18" charset="-120"/>
                  </a:rPr>
                  <a:t>for Portfolio P is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Cambria Math"/>
                      </a:rPr>
                      <m:t>(−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i="1" dirty="0" smtClean="0">
                  <a:ea typeface="新細明體" pitchFamily="18" charset="-120"/>
                </a:endParaRPr>
              </a:p>
              <a:p>
                <a:pPr lvl="1"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Hence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>
                        <a:latin typeface="Cambria Math"/>
                      </a:rPr>
                      <m:t>[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]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TW" i="1" dirty="0" smtClean="0">
                  <a:ea typeface="新細明體" pitchFamily="18" charset="-120"/>
                </a:endParaRPr>
              </a:p>
              <a:p>
                <a:pPr lvl="1"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Substituting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Δ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 the above equation, we obtain</a:t>
                </a:r>
              </a:p>
              <a:p>
                <a:pPr marL="344488" lvl="1" indent="0" algn="ctr"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TW" dirty="0" smtClean="0"/>
                  <a:t>,</a:t>
                </a:r>
              </a:p>
              <a:p>
                <a:pPr marL="344488" lvl="1" indent="0">
                  <a:spcBef>
                    <a:spcPts val="200"/>
                  </a:spcBef>
                  <a:buNone/>
                </a:pPr>
                <a:r>
                  <a:rPr lang="en-US" altLang="zh-TW" dirty="0"/>
                  <a:t>	</a:t>
                </a:r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altLang="zh-TW" sz="2800" dirty="0" smtClean="0"/>
              </a:p>
              <a:p>
                <a:pPr lvl="1">
                  <a:spcBef>
                    <a:spcPts val="200"/>
                  </a:spcBef>
                </a:pPr>
                <a:endParaRPr lang="en-US" altLang="zh-TW" sz="2800" dirty="0"/>
              </a:p>
              <a:p>
                <a:pPr lvl="1">
                  <a:spcBef>
                    <a:spcPts val="200"/>
                  </a:spcBef>
                </a:pPr>
                <a:endParaRPr lang="zh-TW" altLang="en-US" sz="2800" dirty="0"/>
              </a:p>
              <a:p>
                <a:pPr lvl="1">
                  <a:spcBef>
                    <a:spcPts val="200"/>
                  </a:spcBef>
                </a:pPr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8382000" cy="4483100"/>
              </a:xfrm>
              <a:blipFill rotWithShape="1">
                <a:blip r:embed="rId3"/>
                <a:stretch>
                  <a:fillRect t="-1361" r="-800" b="-13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B33D5AAF-9210-4314-B5A5-C8CE576F9CA1}" type="slidenum">
              <a:rPr lang="en-US" altLang="en-US" smtClean="0"/>
              <a:pPr eaLnBrk="1" hangingPunct="1"/>
              <a:t>20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Binomial Tree for Futures Options</a:t>
            </a:r>
            <a:endParaRPr lang="en-US" altLang="zh-TW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395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76400"/>
                <a:ext cx="8439472" cy="4483100"/>
              </a:xfrm>
              <a:noFill/>
            </p:spPr>
            <p:txBody>
              <a:bodyPr lIns="92075" tIns="46038" rIns="92075" bIns="46038"/>
              <a:lstStyle/>
              <a:p>
                <a:pPr marL="803275" lvl="1" indent="-458788">
                  <a:spcBef>
                    <a:spcPts val="600"/>
                  </a:spcBef>
                  <a:buNone/>
                  <a:tabLst>
                    <a:tab pos="803275" algn="l"/>
                  </a:tabLst>
                </a:pPr>
                <a:r>
                  <a:rPr lang="en-US" altLang="zh-TW" dirty="0" smtClean="0">
                    <a:ea typeface="新細明體"/>
                  </a:rPr>
                  <a:t>※ Note that in the above example,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=0.9333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so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=0.4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. As a result, the value of the futures option is </a:t>
                </a:r>
              </a:p>
              <a:p>
                <a:pPr marL="803275" lvl="1" indent="-458788">
                  <a:spcBef>
                    <a:spcPts val="600"/>
                  </a:spcBef>
                  <a:buNone/>
                  <a:tabLst>
                    <a:tab pos="8032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新細明體" pitchFamily="18" charset="-120"/>
                            </a:rPr>
                            <m:t>Δ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600"/>
                  </a:spcBef>
                  <a:buNone/>
                </a:pPr>
                <a:r>
                  <a:rPr lang="en-US" altLang="zh-TW" dirty="0" smtClean="0"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6%×1/12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0.4×4</m:t>
                        </m:r>
                        <m:r>
                          <a:rPr lang="en-US" altLang="zh-TW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0.6×0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=1.592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If the American-style futures call is considered, it is necessary to compare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800" i="1">
                            <a:latin typeface="Cambria Math"/>
                            <a:ea typeface="新細明體" pitchFamily="18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  <a:ea typeface="新細明體" pitchFamily="18" charset="-12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  <a:ea typeface="新細明體" pitchFamily="18" charset="-12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sz="2800" b="0" i="1" smtClean="0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  <m:r>
                              <a:rPr lang="en-US" altLang="zh-TW" sz="2800" i="1">
                                <a:latin typeface="Cambria Math"/>
                                <a:ea typeface="新細明體" pitchFamily="18" charset="-120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and the larger one is the final option value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:endParaRPr lang="en-US" altLang="zh-TW" sz="2800" dirty="0" smtClean="0"/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8439472" cy="4483100"/>
              </a:xfrm>
              <a:blipFill rotWithShape="1">
                <a:blip r:embed="rId3"/>
                <a:stretch>
                  <a:fillRect t="-1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B33D5AAF-9210-4314-B5A5-C8CE576F9CA1}" type="slidenum">
              <a:rPr lang="en-US" altLang="en-US" smtClean="0"/>
              <a:pPr eaLnBrk="1" hangingPunct="1"/>
              <a:t>21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Binomial Tree for Futures Options</a:t>
            </a:r>
            <a:endParaRPr lang="en-US" altLang="zh-TW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772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28800"/>
                <a:ext cx="8583488" cy="5064968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Comparing with the binomial tree model for an option on a stock </a:t>
                </a:r>
                <a:r>
                  <a:rPr lang="en-US" altLang="zh-TW" dirty="0">
                    <a:ea typeface="新細明體" pitchFamily="18" charset="-120"/>
                  </a:rPr>
                  <a:t>paying a continuous dividend yield </a:t>
                </a:r>
                <a:r>
                  <a:rPr lang="en-US" altLang="zh-TW" dirty="0" smtClean="0">
                    <a:ea typeface="新細明體" pitchFamily="18" charset="-120"/>
                  </a:rPr>
                  <a:t>introduced in Ch. 15, there are two differences:</a:t>
                </a:r>
              </a:p>
              <a:p>
                <a:pPr marL="989013" lvl="2" indent="-296863">
                  <a:spcBef>
                    <a:spcPts val="300"/>
                  </a:spcBef>
                  <a:buSzPct val="90000"/>
                  <a:buFont typeface="+mj-lt"/>
                  <a:buAutoNum type="arabicPeriod"/>
                </a:pPr>
                <a:r>
                  <a:rPr lang="en-US" altLang="zh-TW" dirty="0" smtClean="0">
                    <a:ea typeface="新細明體" pitchFamily="18" charset="-120"/>
                  </a:rPr>
                  <a:t>Ch</a:t>
                </a:r>
                <a:r>
                  <a:rPr lang="en-US" altLang="zh-TW" dirty="0" smtClean="0">
                    <a:ea typeface="新細明體" pitchFamily="18" charset="-120"/>
                  </a:rPr>
                  <a:t>. 15 considers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rather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 smtClean="0">
                  <a:ea typeface="新細明體" pitchFamily="18" charset="-120"/>
                </a:endParaRPr>
              </a:p>
              <a:p>
                <a:pPr marL="989013" lvl="2" indent="-296863">
                  <a:spcBef>
                    <a:spcPts val="300"/>
                  </a:spcBef>
                  <a:buSzPct val="90000"/>
                  <a:buFont typeface="+mj-lt"/>
                  <a:buAutoNum type="arabicPeriod"/>
                </a:pPr>
                <a:r>
                  <a:rPr lang="en-US" altLang="zh-TW" dirty="0" smtClean="0">
                    <a:ea typeface="新細明體" pitchFamily="18" charset="-120"/>
                  </a:rPr>
                  <a:t>In Ch. 15, the risk-neutral probability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equals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Use </a:t>
                </a:r>
                <a:r>
                  <a:rPr lang="en-US" altLang="zh-TW" dirty="0">
                    <a:ea typeface="新細明體" pitchFamily="18" charset="-120"/>
                  </a:rPr>
                  <a:t>the formula for an option on a stock paying a continuous dividend </a:t>
                </a:r>
                <a:r>
                  <a:rPr lang="en-US" altLang="zh-TW" dirty="0" smtClean="0">
                    <a:ea typeface="新細明體" pitchFamily="18" charset="-120"/>
                  </a:rPr>
                  <a:t>yield to price futures price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current futures price</a:t>
                </a:r>
                <a:r>
                  <a:rPr lang="en-US" altLang="zh-TW" dirty="0" smtClean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domestic risk-free </a:t>
                </a:r>
                <a:r>
                  <a:rPr lang="en-US" altLang="zh-TW" dirty="0" smtClean="0">
                    <a:ea typeface="新細明體" pitchFamily="18" charset="-120"/>
                  </a:rPr>
                  <a:t>rate,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𝑟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so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1074738" lvl="2" indent="-382588">
                  <a:spcBef>
                    <a:spcPts val="300"/>
                  </a:spcBef>
                  <a:buNone/>
                </a:pPr>
                <a:r>
                  <a:rPr lang="en-US" altLang="zh-TW" dirty="0" smtClean="0">
                    <a:latin typeface="新細明體"/>
                    <a:ea typeface="新細明體"/>
                  </a:rPr>
                  <a:t>※ </a:t>
                </a:r>
                <a:r>
                  <a:rPr lang="en-US" altLang="zh-TW" dirty="0" smtClean="0">
                    <a:ea typeface="新細明體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implies </a:t>
                </a:r>
                <a:r>
                  <a:rPr lang="en-US" altLang="zh-TW" dirty="0">
                    <a:ea typeface="新細明體" pitchFamily="18" charset="-120"/>
                  </a:rPr>
                  <a:t>that the expected growth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  <a:ea typeface="新細明體" pitchFamily="18" charset="-12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</a:t>
                </a:r>
                <a:r>
                  <a:rPr lang="en-US" altLang="zh-TW" dirty="0" smtClean="0">
                    <a:ea typeface="新細明體" pitchFamily="18" charset="-120"/>
                  </a:rPr>
                  <a:t>the </a:t>
                </a:r>
                <a:r>
                  <a:rPr lang="en-US" altLang="zh-TW" dirty="0">
                    <a:ea typeface="新細明體" pitchFamily="18" charset="-120"/>
                  </a:rPr>
                  <a:t>risk-neutral world is </a:t>
                </a:r>
                <a:r>
                  <a:rPr lang="en-US" altLang="zh-TW" dirty="0" smtClean="0">
                    <a:ea typeface="新細明體" pitchFamily="18" charset="-120"/>
                  </a:rPr>
                  <a:t>zero and </a:t>
                </a:r>
                <a:r>
                  <a:rPr lang="en-US" altLang="zh-TW" dirty="0" smtClean="0">
                    <a:ea typeface="新細明體"/>
                  </a:rPr>
                  <a:t>s</a:t>
                </a:r>
                <a:r>
                  <a:rPr lang="en-US" altLang="zh-TW" dirty="0" smtClean="0">
                    <a:ea typeface="新細明體" pitchFamily="18" charset="-120"/>
                  </a:rPr>
                  <a:t>etting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𝑞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𝑟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en-US" altLang="zh-TW" dirty="0" smtClean="0">
                    <a:ea typeface="新細明體" pitchFamily="18" charset="-120"/>
                  </a:rPr>
                  <a:t>can achieve the same effect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300"/>
                  </a:spcBef>
                </a:pPr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spcBef>
                    <a:spcPts val="300"/>
                  </a:spcBef>
                </a:pPr>
                <a:endParaRPr lang="en-US" altLang="zh-TW" sz="2800" dirty="0" smtClean="0"/>
              </a:p>
              <a:p>
                <a:pPr lvl="1">
                  <a:spcBef>
                    <a:spcPts val="300"/>
                  </a:spcBef>
                </a:pPr>
                <a:endParaRPr lang="en-US" altLang="zh-TW" sz="2800" dirty="0" smtClean="0"/>
              </a:p>
              <a:p>
                <a:pPr lvl="1">
                  <a:spcBef>
                    <a:spcPts val="300"/>
                  </a:spcBef>
                </a:pPr>
                <a:endParaRPr lang="en-US" altLang="zh-TW" sz="2800" dirty="0"/>
              </a:p>
              <a:p>
                <a:pPr lvl="1">
                  <a:spcBef>
                    <a:spcPts val="300"/>
                  </a:spcBef>
                </a:pPr>
                <a:endParaRPr lang="zh-TW" altLang="en-US" sz="2800" dirty="0"/>
              </a:p>
              <a:p>
                <a:pPr lvl="1">
                  <a:spcBef>
                    <a:spcPts val="300"/>
                  </a:spcBef>
                </a:pPr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28800"/>
                <a:ext cx="8583488" cy="5064968"/>
              </a:xfrm>
              <a:blipFill rotWithShape="1">
                <a:blip r:embed="rId3"/>
                <a:stretch>
                  <a:fillRect t="-1083" r="-2202" b="-51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B33D5AAF-9210-4314-B5A5-C8CE576F9CA1}" type="slidenum">
              <a:rPr lang="en-US" altLang="en-US" smtClean="0"/>
              <a:pPr eaLnBrk="1" hangingPunct="1"/>
              <a:t>22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Binomial Tree for Futures Options</a:t>
            </a:r>
            <a:endParaRPr lang="en-US" altLang="zh-TW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931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122238"/>
            <a:ext cx="7543800" cy="1295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Growth Rates For Futures Prices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9552" y="1700808"/>
                <a:ext cx="8064896" cy="4683125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5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reasons for the zero expected growth rate of futures price in the risk-neutral world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All futures with different maturity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require no initial investment, i.e., their value </a:t>
                </a:r>
                <a:r>
                  <a:rPr lang="en-US" altLang="zh-TW" dirty="0" smtClean="0">
                    <a:ea typeface="新細明體" pitchFamily="18" charset="-120"/>
                  </a:rPr>
                  <a:t>are</a:t>
                </a:r>
                <a:r>
                  <a:rPr lang="en-US" altLang="zh-TW" dirty="0" smtClean="0">
                    <a:ea typeface="新細明體" pitchFamily="18" charset="-120"/>
                  </a:rPr>
                  <a:t> zero as they </a:t>
                </a:r>
                <a:r>
                  <a:rPr lang="en-US" altLang="zh-TW" dirty="0" smtClean="0">
                    <a:ea typeface="新細明體" pitchFamily="18" charset="-120"/>
                  </a:rPr>
                  <a:t>are </a:t>
                </a:r>
                <a:r>
                  <a:rPr lang="en-US" altLang="zh-TW" dirty="0" smtClean="0">
                    <a:ea typeface="新細明體" pitchFamily="18" charset="-120"/>
                  </a:rPr>
                  <a:t>created</a:t>
                </a:r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spcBef>
                    <a:spcPts val="5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Therefore in the risk-neutral world, the present value of expected payoff </a:t>
                </a:r>
                <a:endParaRPr lang="en-US" altLang="zh-TW" dirty="0" smtClean="0">
                  <a:ea typeface="新細明體" pitchFamily="18" charset="-120"/>
                </a:endParaRPr>
              </a:p>
              <a:p>
                <a:pPr marL="901700" lvl="1" indent="0"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i="1" smtClean="0">
                        <a:latin typeface="Cambria Math"/>
                        <a:ea typeface="新細明體" pitchFamily="18" charset="-120"/>
                      </a:rPr>
                      <m:t>𝐸</m:t>
                    </m:r>
                    <m:d>
                      <m:dPr>
                        <m:begChr m:val="["/>
                        <m:endChr m:val="|"/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in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the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ri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sk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−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neutral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world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]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</a:t>
                </a:r>
              </a:p>
              <a:p>
                <a:pPr marL="344488" lvl="1" indent="0">
                  <a:spcBef>
                    <a:spcPts val="5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	</a:t>
                </a:r>
                <a:r>
                  <a:rPr lang="en-US" altLang="zh-TW" dirty="0" smtClean="0">
                    <a:ea typeface="新細明體" pitchFamily="18" charset="-120"/>
                  </a:rPr>
                  <a:t>for any </a:t>
                </a:r>
                <a:r>
                  <a:rPr lang="en-US" altLang="zh-TW" dirty="0">
                    <a:ea typeface="新細明體" pitchFamily="18" charset="-120"/>
                  </a:rPr>
                  <a:t>maturity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which implies </a:t>
                </a:r>
                <a:endParaRPr lang="en-US" altLang="zh-TW" dirty="0">
                  <a:ea typeface="新細明體" pitchFamily="18" charset="-120"/>
                </a:endParaRPr>
              </a:p>
              <a:p>
                <a:pPr marL="1517650" lvl="1" indent="0"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𝐸</m:t>
                    </m:r>
                    <m:d>
                      <m:dPr>
                        <m:begChr m:val="["/>
                        <m:endChr m:val="|"/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in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the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ri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sk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−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neutral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world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]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</a:t>
                </a:r>
              </a:p>
              <a:p>
                <a:pPr marL="628650" lvl="1" indent="0">
                  <a:spcBef>
                    <a:spcPts val="500"/>
                  </a:spcBef>
                  <a:buNone/>
                </a:pPr>
                <a:r>
                  <a:rPr lang="en-US" altLang="zh-TW" dirty="0" smtClean="0">
                    <a:ea typeface="新細明體" pitchFamily="18" charset="-12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00808"/>
                <a:ext cx="8064896" cy="4683125"/>
              </a:xfrm>
              <a:blipFill rotWithShape="1">
                <a:blip r:embed="rId3"/>
                <a:stretch>
                  <a:fillRect l="-756" t="-1693" r="-2421" b="-89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B2D3108C-B851-4818-8B0F-D8C015098C98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77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122238"/>
            <a:ext cx="7543800" cy="1295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Growth Rates For Futures Prices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064896" cy="4683125"/>
          </a:xfrm>
          <a:noFill/>
        </p:spPr>
        <p:txBody>
          <a:bodyPr lIns="92075" tIns="46038" rIns="92075" bIns="46038"/>
          <a:lstStyle/>
          <a:p>
            <a:pPr lvl="1">
              <a:spcBef>
                <a:spcPts val="600"/>
              </a:spcBef>
            </a:pPr>
            <a:r>
              <a:rPr lang="en-US" altLang="zh-TW" dirty="0" smtClean="0">
                <a:ea typeface="新細明體" charset="-120"/>
              </a:rPr>
              <a:t>Consequently, the </a:t>
            </a:r>
            <a:r>
              <a:rPr lang="en-US" altLang="zh-TW" dirty="0">
                <a:ea typeface="新細明體" charset="-120"/>
              </a:rPr>
              <a:t>expected growth rate of the futures price is therefore zero</a:t>
            </a:r>
          </a:p>
          <a:p>
            <a:pPr lvl="1">
              <a:spcBef>
                <a:spcPts val="600"/>
              </a:spcBef>
            </a:pPr>
            <a:r>
              <a:rPr lang="en-US" altLang="zh-TW" dirty="0" smtClean="0">
                <a:ea typeface="新細明體" pitchFamily="18" charset="-120"/>
              </a:rPr>
              <a:t>The </a:t>
            </a:r>
            <a:r>
              <a:rPr lang="en-US" altLang="zh-TW" dirty="0" smtClean="0">
                <a:ea typeface="新細明體" pitchFamily="18" charset="-120"/>
              </a:rPr>
              <a:t>futures price can therefore be treated like a stock paying a dividend yield of </a:t>
            </a:r>
            <a:r>
              <a:rPr lang="en-US" altLang="zh-TW" i="1" dirty="0" smtClean="0">
                <a:ea typeface="新細明體" pitchFamily="18" charset="-120"/>
              </a:rPr>
              <a:t>r</a:t>
            </a:r>
          </a:p>
          <a:p>
            <a:pPr lvl="1">
              <a:spcBef>
                <a:spcPts val="600"/>
              </a:spcBef>
            </a:pPr>
            <a:r>
              <a:rPr lang="en-CA" altLang="zh-TW" dirty="0"/>
              <a:t>This is consistent with the results we have presented so far (put-call parity, bounds, binomial trees) </a:t>
            </a:r>
            <a:endParaRPr lang="en-CA" altLang="zh-TW" dirty="0" smtClean="0"/>
          </a:p>
          <a:p>
            <a:pPr lvl="1">
              <a:spcBef>
                <a:spcPts val="600"/>
              </a:spcBef>
            </a:pPr>
            <a:r>
              <a:rPr lang="en-CA" altLang="zh-TW" dirty="0" smtClean="0">
                <a:ea typeface="新細明體" charset="-120"/>
              </a:rPr>
              <a:t>Based on the same reasoning, we can modifying the Black-Scholes formula to price futures options shown in the next section</a:t>
            </a:r>
            <a:endParaRPr lang="en-US" altLang="zh-TW" dirty="0">
              <a:ea typeface="新細明體" charset="-120"/>
            </a:endParaRPr>
          </a:p>
          <a:p>
            <a:pPr lvl="1">
              <a:spcBef>
                <a:spcPts val="600"/>
              </a:spcBef>
            </a:pPr>
            <a:endParaRPr lang="en-US" altLang="zh-TW" i="1" dirty="0" smtClean="0">
              <a:ea typeface="新細明體" pitchFamily="18" charset="-120"/>
            </a:endParaRPr>
          </a:p>
        </p:txBody>
      </p:sp>
      <p:sp>
        <p:nvSpPr>
          <p:cNvPr id="2867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16.</a:t>
            </a:r>
            <a:fld id="{B2D3108C-B851-4818-8B0F-D8C015098C98}" type="slidenum">
              <a:rPr lang="en-US" altLang="en-US"/>
              <a:pPr eaLnBrk="1" hangingPunct="1"/>
              <a:t>24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75376" cy="1107976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Summary of Key Results from Chapters 15 and 16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9552" y="1752600"/>
                <a:ext cx="8064896" cy="4386263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TW" dirty="0" smtClean="0">
                    <a:ea typeface="新細明體" charset="-120"/>
                  </a:rPr>
                  <a:t>We can treat stock indices, currencies, and </a:t>
                </a:r>
                <a:r>
                  <a:rPr lang="en-US" altLang="zh-TW" dirty="0" smtClean="0">
                    <a:ea typeface="新細明體" charset="-120"/>
                  </a:rPr>
                  <a:t>futures like a stock paying a continuous dividend yield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charset="-120"/>
                      </a:rPr>
                      <m:t>𝑞</m:t>
                    </m:r>
                  </m:oMath>
                </a14:m>
                <a:endParaRPr lang="en-US" altLang="zh-TW" dirty="0" smtClean="0">
                  <a:ea typeface="新細明體" charset="-120"/>
                </a:endParaRPr>
              </a:p>
              <a:p>
                <a:pPr lvl="1"/>
                <a:r>
                  <a:rPr lang="en-US" altLang="zh-TW" sz="3200" dirty="0" smtClean="0">
                    <a:ea typeface="新細明體" charset="-120"/>
                  </a:rPr>
                  <a:t>For stock indices, </a:t>
                </a:r>
                <a14:m>
                  <m:oMath xmlns:m="http://schemas.openxmlformats.org/officeDocument/2006/math">
                    <m:r>
                      <a:rPr lang="en-US" altLang="zh-TW" sz="3200" i="1" dirty="0">
                        <a:latin typeface="Cambria Math"/>
                        <a:ea typeface="新細明體" charset="-120"/>
                      </a:rPr>
                      <m:t>𝑞</m:t>
                    </m:r>
                  </m:oMath>
                </a14:m>
                <a:r>
                  <a:rPr lang="en-US" altLang="zh-TW" sz="3200" i="1" dirty="0" smtClean="0">
                    <a:ea typeface="新細明體" charset="-120"/>
                  </a:rPr>
                  <a:t> </a:t>
                </a:r>
                <a:r>
                  <a:rPr lang="en-US" altLang="zh-TW" sz="3200" dirty="0" smtClean="0">
                    <a:ea typeface="新細明體" charset="-120"/>
                  </a:rPr>
                  <a:t>= average dividend yield on the index over the option life</a:t>
                </a:r>
              </a:p>
              <a:p>
                <a:pPr lvl="1"/>
                <a:r>
                  <a:rPr lang="en-US" altLang="zh-TW" sz="3200" dirty="0" smtClean="0">
                    <a:ea typeface="新細明體" charset="-120"/>
                  </a:rPr>
                  <a:t>For currencies, </a:t>
                </a:r>
                <a14:m>
                  <m:oMath xmlns:m="http://schemas.openxmlformats.org/officeDocument/2006/math">
                    <m:r>
                      <a:rPr lang="en-US" altLang="zh-TW" sz="3200" i="1" dirty="0">
                        <a:latin typeface="Cambria Math"/>
                        <a:ea typeface="新細明體" charset="-120"/>
                      </a:rPr>
                      <m:t>𝑞</m:t>
                    </m:r>
                    <m:r>
                      <a:rPr lang="en-US" altLang="zh-TW" sz="32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TW" sz="3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sz="3200" b="0" i="1" dirty="0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TW" sz="32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TW" sz="3200" baseline="-25000" dirty="0" smtClean="0">
                  <a:latin typeface="Times New Roman" pitchFamily="18" charset="0"/>
                  <a:ea typeface="新細明體" charset="-120"/>
                </a:endParaRPr>
              </a:p>
              <a:p>
                <a:pPr lvl="1"/>
                <a:r>
                  <a:rPr lang="en-US" altLang="zh-TW" sz="3200" dirty="0" smtClean="0">
                    <a:ea typeface="新細明體" charset="-120"/>
                  </a:rPr>
                  <a:t>For futures, </a:t>
                </a:r>
                <a14:m>
                  <m:oMath xmlns:m="http://schemas.openxmlformats.org/officeDocument/2006/math">
                    <m:r>
                      <a:rPr lang="en-US" altLang="zh-TW" sz="3200" i="1" dirty="0">
                        <a:latin typeface="Cambria Math"/>
                        <a:ea typeface="新細明體" charset="-120"/>
                      </a:rPr>
                      <m:t>𝑞</m:t>
                    </m:r>
                    <m:r>
                      <a:rPr lang="en-US" altLang="zh-TW" sz="32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TW" sz="3200" b="0" i="1" dirty="0" smtClean="0">
                        <a:latin typeface="Cambria Math"/>
                        <a:ea typeface="新細明體" charset="-120"/>
                      </a:rPr>
                      <m:t>𝑟</m:t>
                    </m:r>
                  </m:oMath>
                </a14:m>
                <a:endParaRPr lang="en-US" altLang="zh-TW" sz="3200" i="1" dirty="0" smtClean="0">
                  <a:latin typeface="Times New Roman" pitchFamily="18" charset="0"/>
                  <a:ea typeface="新細明體" charset="-120"/>
                </a:endParaRPr>
              </a:p>
            </p:txBody>
          </p:sp>
        </mc:Choice>
        <mc:Fallback>
          <p:sp>
            <p:nvSpPr>
              <p:cNvPr id="368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552" y="1752600"/>
                <a:ext cx="8064896" cy="4386263"/>
              </a:xfrm>
              <a:blipFill rotWithShape="1">
                <a:blip r:embed="rId3"/>
                <a:stretch>
                  <a:fillRect l="-756" t="-1808" r="-9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16.</a:t>
            </a:r>
            <a:fld id="{B2D3108C-B851-4818-8B0F-D8C015098C98}" type="slidenum">
              <a:rPr lang="en-US" altLang="en-US"/>
              <a:pPr eaLnBrk="1" hangingPunct="1"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310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318AA49A-4F20-4677-A41A-D5F351D8E433}" type="slidenum">
              <a:rPr lang="en-US" altLang="en-US" smtClean="0"/>
              <a:pPr eaLnBrk="1" hangingPunct="1"/>
              <a:t>26</a:t>
            </a:fld>
            <a:endParaRPr lang="en-US" altLang="en-US" dirty="0" smtClean="0"/>
          </a:p>
        </p:txBody>
      </p:sp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872977"/>
          </a:xfrm>
        </p:spPr>
        <p:txBody>
          <a:bodyPr/>
          <a:lstStyle/>
          <a:p>
            <a:pPr marL="1162050" indent="-1162050" algn="l"/>
            <a:r>
              <a:rPr lang="en-US" altLang="zh-TW" sz="4000" dirty="0" smtClean="0">
                <a:ea typeface="新細明體" charset="-120"/>
              </a:rPr>
              <a:t>16.4 Pricing Futures Options with Black’s Model</a:t>
            </a:r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75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76400"/>
                <a:ext cx="8458200" cy="4454525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TW" dirty="0" smtClean="0"/>
                  <a:t>The Black-Scholes formula to price </a:t>
                </a:r>
                <a:r>
                  <a:rPr lang="en-US" altLang="zh-TW" dirty="0" smtClean="0">
                    <a:ea typeface="新細明體" pitchFamily="18" charset="-120"/>
                  </a:rPr>
                  <a:t>an </a:t>
                </a:r>
                <a:r>
                  <a:rPr lang="en-US" altLang="zh-TW" dirty="0">
                    <a:ea typeface="新細明體" pitchFamily="18" charset="-120"/>
                  </a:rPr>
                  <a:t>option on a stock paying a continuous dividend yield </a:t>
                </a:r>
                <a:endParaRPr lang="en-US" altLang="zh-TW" dirty="0" smtClean="0"/>
              </a:p>
              <a:p>
                <a:pPr marL="1792288" lvl="1" indent="0">
                  <a:spcBef>
                    <a:spcPts val="1800"/>
                  </a:spcBef>
                  <a:buNone/>
                  <a:tabLst>
                    <a:tab pos="1792288" algn="l"/>
                  </a:tabLst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+mn-ea"/>
                      </a:rPr>
                      <m:t>𝑐</m:t>
                    </m:r>
                    <m:r>
                      <a:rPr lang="en-US" altLang="zh-TW" sz="2400" i="1">
                        <a:latin typeface="Cambria Math"/>
                        <a:ea typeface="+mn-ea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latin typeface="Cambria Math"/>
                            <a:ea typeface="+mn-ea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𝑞𝑇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+mn-ea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+mn-ea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+mn-ea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  <a:ea typeface="+mn-ea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  <a:ea typeface="+mn-ea"/>
                      </a:rPr>
                      <m:t>𝐾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  <a:ea typeface="+mn-ea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+mn-ea"/>
                      </a:rPr>
                      <m:t>𝑁</m:t>
                    </m:r>
                    <m:r>
                      <a:rPr lang="en-US" altLang="zh-TW" sz="2400" i="1">
                        <a:latin typeface="Cambria Math"/>
                        <a:ea typeface="+mn-ea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+mn-ea"/>
                      </a:rPr>
                      <m:t>)</m:t>
                    </m:r>
                  </m:oMath>
                </a14:m>
                <a:r>
                  <a:rPr lang="en-US" altLang="zh-TW" sz="2400" i="1" dirty="0">
                    <a:ea typeface="+mn-ea"/>
                  </a:rPr>
                  <a:t>, </a:t>
                </a:r>
              </a:p>
              <a:p>
                <a:pPr marL="1792288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𝑝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𝑞𝑇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i="1" dirty="0"/>
                  <a:t>,</a:t>
                </a:r>
                <a:endParaRPr lang="en-US" altLang="zh-TW" sz="2400" i="1" dirty="0"/>
              </a:p>
              <a:p>
                <a:pPr marL="358775" indent="0">
                  <a:spcBef>
                    <a:spcPts val="600"/>
                  </a:spcBef>
                  <a:buNone/>
                </a:pPr>
                <a:r>
                  <a:rPr lang="en-US" altLang="zh-TW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/>
                              </a:rPr>
                              <m:t>/2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altLang="zh-TW" sz="2400" dirty="0"/>
              </a:p>
              <a:p>
                <a:pPr marL="1265238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/>
                              </a:rPr>
                              <m:t>/2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altLang="zh-TW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altLang="zh-TW" sz="2400" dirty="0" smtClean="0"/>
                  <a:t> </a:t>
                </a:r>
              </a:p>
              <a:p>
                <a:pPr lvl="0">
                  <a:buClr>
                    <a:srgbClr val="7C1302"/>
                  </a:buClr>
                </a:pPr>
                <a:r>
                  <a:rPr lang="en-US" altLang="zh-TW" dirty="0" smtClean="0">
                    <a:solidFill>
                      <a:srgbClr val="000000"/>
                    </a:solidFill>
                  </a:rPr>
                  <a:t>Black (1976) found that by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</a:rPr>
                  <a:t>, the Black-Scholes formula can be applied to pricing futures option</a:t>
                </a:r>
              </a:p>
              <a:p>
                <a:pPr marL="1611313" indent="0">
                  <a:spcBef>
                    <a:spcPts val="600"/>
                  </a:spcBef>
                  <a:buNone/>
                </a:pPr>
                <a:endParaRPr lang="en-US" altLang="zh-TW" sz="2400" dirty="0" smtClean="0"/>
              </a:p>
            </p:txBody>
          </p:sp>
        </mc:Choice>
        <mc:Fallback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458200" cy="4454525"/>
              </a:xfrm>
              <a:blipFill rotWithShape="1">
                <a:blip r:embed="rId3"/>
                <a:stretch>
                  <a:fillRect l="-648" t="-1778" b="-14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942D7F45-9592-46A1-8098-04CD75B1EA04}" type="slidenum">
              <a:rPr lang="en-US" altLang="en-US" smtClean="0"/>
              <a:pPr eaLnBrk="1" hangingPunct="1"/>
              <a:t>27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Black’s Model for Pricing Futures Options</a:t>
            </a:r>
            <a:endParaRPr lang="en-US" altLang="zh-TW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2115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700808"/>
                <a:ext cx="8424936" cy="4104456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TW" dirty="0" smtClean="0">
                    <a:ea typeface="新細明體" charset="-120"/>
                  </a:rPr>
                  <a:t>Black’s model for pricing futures options:</a:t>
                </a:r>
              </a:p>
              <a:p>
                <a:pPr marL="1792288" lvl="1" indent="0" defTabSz="431800">
                  <a:spcBef>
                    <a:spcPts val="1800"/>
                  </a:spcBef>
                  <a:buNone/>
                  <a:tabLst>
                    <a:tab pos="1792288" algn="l"/>
                  </a:tabLst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𝑐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𝑟</m:t>
                        </m:r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i="1" dirty="0" smtClean="0">
                    <a:latin typeface="Cambria Math"/>
                  </a:rPr>
                  <a:t> </a:t>
                </a:r>
              </a:p>
              <a:p>
                <a:pPr marL="2063750" lvl="1" indent="0" defTabSz="431800">
                  <a:spcBef>
                    <a:spcPts val="1800"/>
                  </a:spcBef>
                  <a:buNone/>
                  <a:tabLst>
                    <a:tab pos="1792288" algn="l"/>
                  </a:tabLst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𝐾𝑁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2400" i="1" dirty="0"/>
                  <a:t>, </a:t>
                </a:r>
              </a:p>
              <a:p>
                <a:pPr marL="1792288" indent="0" defTabSz="43180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𝑝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𝑟</m:t>
                        </m:r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i="1" dirty="0"/>
                  <a:t>,</a:t>
                </a:r>
                <a:r>
                  <a:rPr lang="en-US" altLang="zh-TW" sz="2400" i="1" dirty="0" smtClean="0"/>
                  <a:t> </a:t>
                </a:r>
              </a:p>
              <a:p>
                <a:pPr marL="2063750" lvl="1" indent="0" defTabSz="431800">
                  <a:spcBef>
                    <a:spcPts val="600"/>
                  </a:spcBef>
                  <a:buClr>
                    <a:schemeClr val="tx2"/>
                  </a:buClr>
                  <a:buSzPct val="70000"/>
                  <a:buNone/>
                  <a:tabLst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[</m:t>
                    </m:r>
                    <m:r>
                      <a:rPr lang="en-US" altLang="zh-TW" sz="2400" b="0" i="1" smtClean="0">
                        <a:latin typeface="Cambria Math"/>
                      </a:rPr>
                      <m:t>𝐾</m:t>
                    </m:r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2400" i="1" dirty="0"/>
                  <a:t>, </a:t>
                </a:r>
              </a:p>
              <a:p>
                <a:pPr marL="358775" indent="0" defTabSz="431800">
                  <a:spcBef>
                    <a:spcPts val="600"/>
                  </a:spcBef>
                  <a:buNone/>
                </a:pPr>
                <a:r>
                  <a:rPr lang="en-US" altLang="zh-TW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/2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altLang="zh-TW" sz="2400" dirty="0"/>
              </a:p>
              <a:p>
                <a:pPr marL="1265238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/2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altLang="zh-TW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altLang="zh-TW" sz="2400" dirty="0"/>
                  <a:t> 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zh-TW" dirty="0" smtClean="0">
                  <a:ea typeface="新細明體" charset="-120"/>
                </a:endParaRPr>
              </a:p>
            </p:txBody>
          </p:sp>
        </mc:Choice>
        <mc:Fallback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700808"/>
                <a:ext cx="8424936" cy="4104456"/>
              </a:xfrm>
              <a:blipFill rotWithShape="1">
                <a:blip r:embed="rId3"/>
                <a:stretch>
                  <a:fillRect l="-724" t="-31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Black’s Model for Pricing Futures Options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9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942D7F45-9592-46A1-8098-04CD75B1EA04}" type="slidenum">
              <a:rPr lang="en-US" altLang="en-US" smtClean="0"/>
              <a:pPr eaLnBrk="1" hangingPunct="1"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0766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1224136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Black’s Model for Pricing </a:t>
            </a:r>
            <a:r>
              <a:rPr lang="en-US" altLang="zh-TW" dirty="0" smtClean="0">
                <a:ea typeface="新細明體" pitchFamily="18" charset="-120"/>
              </a:rPr>
              <a:t>Spot </a:t>
            </a:r>
            <a:r>
              <a:rPr lang="en-US" altLang="zh-TW" dirty="0">
                <a:ea typeface="新細明體" pitchFamily="18" charset="-120"/>
              </a:rPr>
              <a:t>Options</a:t>
            </a:r>
            <a:endParaRPr lang="en-US" altLang="zh-TW" dirty="0" smtClean="0">
              <a:ea typeface="新細明體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681634"/>
                <a:ext cx="8892480" cy="4411662"/>
              </a:xfrm>
            </p:spPr>
            <p:txBody>
              <a:bodyPr/>
              <a:lstStyle/>
              <a:p>
                <a:pPr eaLnBrk="1" hangingPunct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charset="-120"/>
                  </a:rPr>
                  <a:t>It is known on page 16.8 that European </a:t>
                </a:r>
                <a:r>
                  <a:rPr lang="en-US" altLang="zh-TW" dirty="0" smtClean="0">
                    <a:ea typeface="新細明體" charset="-120"/>
                  </a:rPr>
                  <a:t>futures </a:t>
                </a:r>
                <a:r>
                  <a:rPr lang="en-US" altLang="zh-TW" dirty="0" smtClean="0">
                    <a:ea typeface="新細明體" charset="-120"/>
                  </a:rPr>
                  <a:t>and </a:t>
                </a:r>
                <a:r>
                  <a:rPr lang="en-US" altLang="zh-TW" dirty="0" smtClean="0">
                    <a:ea typeface="新細明體" charset="-120"/>
                  </a:rPr>
                  <a:t>spot options are equivalent when future contract matures at the same time as the </a:t>
                </a:r>
                <a:r>
                  <a:rPr lang="en-US" altLang="zh-TW" dirty="0" smtClean="0">
                    <a:ea typeface="新細明體" charset="-120"/>
                  </a:rPr>
                  <a:t>option</a:t>
                </a:r>
                <a:endParaRPr lang="en-US" altLang="zh-TW" dirty="0" smtClean="0">
                  <a:ea typeface="新細明體" charset="-120"/>
                </a:endParaRPr>
              </a:p>
              <a:p>
                <a:pPr eaLnBrk="1" hangingPunct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charset="-120"/>
                  </a:rPr>
                  <a:t>This </a:t>
                </a:r>
                <a:r>
                  <a:rPr lang="en-US" altLang="zh-TW" dirty="0" smtClean="0">
                    <a:ea typeface="新細明體" charset="-120"/>
                  </a:rPr>
                  <a:t>enables </a:t>
                </a:r>
                <a:r>
                  <a:rPr lang="en-US" altLang="zh-TW" dirty="0" smtClean="0">
                    <a:ea typeface="新細明體" charset="-120"/>
                  </a:rPr>
                  <a:t>Black’s model to be used to value a European option on the spot price of an </a:t>
                </a:r>
                <a:r>
                  <a:rPr lang="en-US" altLang="zh-TW" dirty="0" smtClean="0">
                    <a:ea typeface="新細明體" charset="-120"/>
                  </a:rPr>
                  <a:t>asset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sz="2500" dirty="0" smtClean="0">
                    <a:ea typeface="新細明體" charset="-120"/>
                  </a:rPr>
                  <a:t>Traders like to use Black’s model rather than the Black-Scholes model to valuing European spot options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sz="2500" dirty="0" smtClean="0">
                    <a:ea typeface="新細明體" charset="-120"/>
                  </a:rPr>
                  <a:t>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b="0" i="1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sz="2500" b="0" i="1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500" b="0" i="1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500" dirty="0" smtClean="0">
                    <a:ea typeface="新細明體" charset="-120"/>
                  </a:rPr>
                  <a:t> is set to the futures or forward prices of the underlying asset maturing at the same time as the option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sz="2500" dirty="0" smtClean="0">
                    <a:ea typeface="新細明體" charset="-120"/>
                  </a:rPr>
                  <a:t>If the futures or forward prices with exactly the same maturity are not available, they interpolate as necessary</a:t>
                </a:r>
                <a:endParaRPr lang="en-US" altLang="zh-TW" sz="2500" dirty="0" smtClean="0">
                  <a:ea typeface="新細明體" charset="-120"/>
                </a:endParaRPr>
              </a:p>
            </p:txBody>
          </p:sp>
        </mc:Choice>
        <mc:Fallback>
          <p:sp>
            <p:nvSpPr>
              <p:cNvPr id="337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681634"/>
                <a:ext cx="8892480" cy="4411662"/>
              </a:xfrm>
              <a:blipFill rotWithShape="1">
                <a:blip r:embed="rId3"/>
                <a:stretch>
                  <a:fillRect l="-617" t="-1796" r="-1439" b="-211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942D7F45-9592-46A1-8098-04CD75B1EA04}" type="slidenum">
              <a:rPr lang="en-US" altLang="en-US" smtClean="0"/>
              <a:pPr eaLnBrk="1" hangingPunct="1"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0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318AA49A-4F20-4677-A41A-D5F351D8E433}" type="slidenum">
              <a:rPr lang="en-US" altLang="en-US" smtClean="0"/>
              <a:pPr eaLnBrk="1" hangingPunct="1"/>
              <a:t>3</a:t>
            </a:fld>
            <a:endParaRPr lang="en-US" altLang="en-US" dirty="0" smtClean="0"/>
          </a:p>
        </p:txBody>
      </p:sp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872977"/>
          </a:xfrm>
        </p:spPr>
        <p:txBody>
          <a:bodyPr/>
          <a:lstStyle/>
          <a:p>
            <a:pPr marL="1162050" indent="-1162050" algn="l"/>
            <a:r>
              <a:rPr lang="en-US" altLang="zh-TW" sz="4000" dirty="0">
                <a:ea typeface="新細明體" charset="-120"/>
              </a:rPr>
              <a:t>16.1 </a:t>
            </a:r>
            <a:r>
              <a:rPr lang="en-US" altLang="zh-TW" sz="4000" dirty="0" smtClean="0">
                <a:ea typeface="新細明體" charset="-120"/>
              </a:rPr>
              <a:t>Mechanics </a:t>
            </a:r>
            <a:r>
              <a:rPr lang="en-US" altLang="zh-TW" sz="4000" dirty="0">
                <a:ea typeface="新細明體" charset="-120"/>
              </a:rPr>
              <a:t>of </a:t>
            </a:r>
            <a:r>
              <a:rPr lang="en-US" altLang="zh-TW" sz="4000" dirty="0" smtClean="0">
                <a:ea typeface="新細明體" charset="-120"/>
              </a:rPr>
              <a:t>Futures Options</a:t>
            </a:r>
            <a:r>
              <a:rPr lang="en-US" altLang="zh-TW" sz="4000" dirty="0">
                <a:ea typeface="新細明體" charset="-120"/>
              </a:rPr>
              <a:t/>
            </a:r>
            <a:br>
              <a:rPr lang="en-US" altLang="zh-TW" sz="4000" dirty="0">
                <a:ea typeface="新細明體" charset="-120"/>
              </a:rPr>
            </a:br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5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80920" cy="454759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7000"/>
                  </a:lnSpc>
                  <a:spcBef>
                    <a:spcPts val="200"/>
                  </a:spcBef>
                  <a:defRPr/>
                </a:pPr>
                <a:r>
                  <a:rPr lang="en-US" sz="3200" dirty="0" smtClean="0">
                    <a:ea typeface="新細明體" charset="-120"/>
                  </a:rPr>
                  <a:t>Apply Black’s model to pricing spot option</a:t>
                </a:r>
              </a:p>
              <a:p>
                <a:pPr lvl="1">
                  <a:lnSpc>
                    <a:spcPct val="97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dirty="0" smtClean="0"/>
                  <a:t>Consider a 6-month European call option on spot gold</a:t>
                </a:r>
              </a:p>
              <a:p>
                <a:pPr lvl="1">
                  <a:lnSpc>
                    <a:spcPct val="97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dirty="0" smtClean="0"/>
                  <a:t>6-month futures price is 620, 6-month risk-free rate is 5%, strike price is 600, and volatility of futures price is 20%</a:t>
                </a:r>
              </a:p>
              <a:p>
                <a:pPr lvl="1">
                  <a:lnSpc>
                    <a:spcPct val="97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dirty="0" smtClean="0"/>
                  <a:t>Value of this option is given by Black’s model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/>
                        </m:ctrlPr>
                      </m:sSubPr>
                      <m:e>
                        <m:r>
                          <a:rPr lang="en-US" b="0" i="1" smtClean="0"/>
                          <m:t>𝐹</m:t>
                        </m:r>
                      </m:e>
                      <m:sub>
                        <m:r>
                          <a:rPr lang="en-US" b="0" i="1" smtClean="0"/>
                          <m:t>0</m:t>
                        </m:r>
                      </m:sub>
                    </m:sSub>
                    <m:r>
                      <a:rPr lang="en-US" b="0" i="1" smtClean="0"/>
                      <m:t>=620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/>
                      <m:t>𝐾</m:t>
                    </m:r>
                    <m:r>
                      <a:rPr lang="en-US" b="0" i="1" smtClean="0"/>
                      <m:t>=600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/>
                      <m:t>𝑟</m:t>
                    </m:r>
                    <m:r>
                      <a:rPr lang="en-US" b="0" i="1" smtClean="0"/>
                      <m:t>=5%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/>
                      <m:t>𝜎</m:t>
                    </m:r>
                    <m:r>
                      <a:rPr lang="en-US" b="0" i="1" dirty="0" smtClean="0"/>
                      <m:t>=20%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/>
                      <m:t>𝑇</m:t>
                    </m:r>
                    <m:r>
                      <a:rPr lang="en-US" b="0" i="1" smtClean="0"/>
                      <m:t>=0.5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97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dirty="0" smtClean="0"/>
                  <a:t>It is 44.19</a:t>
                </a:r>
              </a:p>
              <a:p>
                <a:pPr marL="715963" lvl="1" indent="-371475">
                  <a:lnSpc>
                    <a:spcPct val="97000"/>
                  </a:lnSpc>
                  <a:spcBef>
                    <a:spcPts val="200"/>
                  </a:spcBef>
                  <a:buClr>
                    <a:srgbClr val="CC3300"/>
                  </a:buClr>
                  <a:buNone/>
                </a:pPr>
                <a:r>
                  <a:rPr lang="en-US" dirty="0" smtClean="0">
                    <a:ea typeface="新細明體"/>
                  </a:rPr>
                  <a:t>※ If the market is perfect and there is no arbitrage opportunity in it, the option value derived with Black’s model should be identical to the one derived with Black-Scholes formula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80920" cy="4547592"/>
              </a:xfrm>
              <a:blipFill rotWithShape="1">
                <a:blip r:embed="rId3"/>
                <a:stretch>
                  <a:fillRect l="-884" t="-2145" r="-2135" b="-199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942D7F45-9592-46A1-8098-04CD75B1EA04}" type="slidenum">
              <a:rPr lang="en-US" altLang="en-US" smtClean="0"/>
              <a:pPr eaLnBrk="1" hangingPunct="1"/>
              <a:t>30</a:t>
            </a:fld>
            <a:endParaRPr lang="en-US" alt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1224136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Black’s Model for Pricing </a:t>
            </a:r>
            <a:r>
              <a:rPr lang="en-US" altLang="zh-TW" dirty="0" smtClean="0">
                <a:ea typeface="新細明體" pitchFamily="18" charset="-120"/>
              </a:rPr>
              <a:t>Spot </a:t>
            </a:r>
            <a:r>
              <a:rPr lang="en-US" altLang="zh-TW" dirty="0">
                <a:ea typeface="新細明體" pitchFamily="18" charset="-120"/>
              </a:rPr>
              <a:t>Options</a:t>
            </a:r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7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28800"/>
                <a:ext cx="8568952" cy="4824536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300"/>
                  </a:spcBef>
                  <a:defRPr/>
                </a:pPr>
                <a:r>
                  <a:rPr lang="en-US" sz="3200" dirty="0" smtClean="0">
                    <a:ea typeface="新細明體" charset="-120"/>
                  </a:rPr>
                  <a:t>The advantage of Black’s model to price spot option</a:t>
                </a:r>
              </a:p>
              <a:p>
                <a:pPr lvl="1">
                  <a:spcBef>
                    <a:spcPts val="300"/>
                  </a:spcBef>
                  <a:buClr>
                    <a:srgbClr val="CC3300"/>
                  </a:buClr>
                </a:pPr>
                <a:r>
                  <a:rPr lang="en-US" dirty="0" smtClean="0"/>
                  <a:t>For currency options, considering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can avoid the estimation of the foreign interest rate,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equals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theoretically</a:t>
                </a:r>
              </a:p>
              <a:p>
                <a:pPr lvl="1">
                  <a:spcBef>
                    <a:spcPts val="300"/>
                  </a:spcBef>
                  <a:buClr>
                    <a:srgbClr val="CC3300"/>
                  </a:buClr>
                </a:pPr>
                <a:r>
                  <a:rPr lang="en-US" dirty="0" smtClean="0"/>
                  <a:t>For index options, </a:t>
                </a:r>
                <a:r>
                  <a:rPr lang="en-US" altLang="zh-TW" dirty="0"/>
                  <a:t>considering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can avoid the estimation of the </a:t>
                </a:r>
                <a:r>
                  <a:rPr lang="en-US" altLang="zh-TW" dirty="0" smtClean="0"/>
                  <a:t>aggregate dividend yield of the index portfolio,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TW" dirty="0"/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equals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 theoretically</a:t>
                </a:r>
              </a:p>
              <a:p>
                <a:pPr lvl="1">
                  <a:spcBef>
                    <a:spcPts val="300"/>
                  </a:spcBef>
                  <a:buClr>
                    <a:srgbClr val="CC3300"/>
                  </a:buClr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568952" cy="4824536"/>
              </a:xfrm>
              <a:blipFill rotWithShape="1">
                <a:blip r:embed="rId3"/>
                <a:stretch>
                  <a:fillRect l="-782" t="-16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942D7F45-9592-46A1-8098-04CD75B1EA04}" type="slidenum">
              <a:rPr lang="en-US" altLang="en-US" smtClean="0"/>
              <a:pPr eaLnBrk="1" hangingPunct="1"/>
              <a:t>31</a:t>
            </a:fld>
            <a:endParaRPr lang="en-US" alt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1224136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Black’s Model for Pricing </a:t>
            </a:r>
            <a:r>
              <a:rPr lang="en-US" altLang="zh-TW" dirty="0" smtClean="0">
                <a:ea typeface="新細明體" pitchFamily="18" charset="-120"/>
              </a:rPr>
              <a:t>Spot </a:t>
            </a:r>
            <a:r>
              <a:rPr lang="en-US" altLang="zh-TW" dirty="0">
                <a:ea typeface="新細明體" pitchFamily="18" charset="-120"/>
              </a:rPr>
              <a:t>Options</a:t>
            </a:r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9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318AA49A-4F20-4677-A41A-D5F351D8E433}" type="slidenum">
              <a:rPr lang="en-US" altLang="en-US" smtClean="0"/>
              <a:pPr eaLnBrk="1" hangingPunct="1"/>
              <a:t>32</a:t>
            </a:fld>
            <a:endParaRPr lang="en-US" altLang="en-US" dirty="0" smtClean="0"/>
          </a:p>
        </p:txBody>
      </p:sp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864865"/>
          </a:xfrm>
        </p:spPr>
        <p:txBody>
          <a:bodyPr/>
          <a:lstStyle/>
          <a:p>
            <a:pPr marL="1162050" indent="-1162050" algn="l"/>
            <a:r>
              <a:rPr lang="en-US" altLang="zh-TW" sz="4000" dirty="0" smtClean="0">
                <a:ea typeface="新細明體" charset="-120"/>
              </a:rPr>
              <a:t>16.5 Futures-Style Options</a:t>
            </a:r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66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Futures-Style Options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23528" y="1609626"/>
            <a:ext cx="8496944" cy="5248374"/>
          </a:xfrm>
        </p:spPr>
        <p:txBody>
          <a:bodyPr>
            <a:noAutofit/>
          </a:bodyPr>
          <a:lstStyle/>
          <a:p>
            <a:pPr eaLnBrk="1" hangingPunct="1">
              <a:lnSpc>
                <a:spcPct val="96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charset="-120"/>
              </a:rPr>
              <a:t>A futures-style option is a futures contract on the option payoff</a:t>
            </a:r>
          </a:p>
          <a:p>
            <a:pPr lvl="1">
              <a:lnSpc>
                <a:spcPct val="96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charset="-120"/>
              </a:rPr>
              <a:t>Note that to trade either spot or futures options, traders should pay (receive) cash up front</a:t>
            </a:r>
          </a:p>
          <a:p>
            <a:pPr lvl="1">
              <a:lnSpc>
                <a:spcPct val="96000"/>
              </a:lnSpc>
              <a:spcBef>
                <a:spcPts val="300"/>
              </a:spcBef>
            </a:pPr>
            <a:r>
              <a:rPr lang="en-US" altLang="zh-TW" dirty="0">
                <a:ea typeface="新細明體" charset="-120"/>
              </a:rPr>
              <a:t>In contrast, traders </a:t>
            </a:r>
            <a:r>
              <a:rPr lang="en-US" altLang="zh-TW" dirty="0" smtClean="0">
                <a:ea typeface="新細明體" charset="-120"/>
              </a:rPr>
              <a:t>who trade a futures-style option post margin in the same way that they do on a regular futures contract</a:t>
            </a:r>
          </a:p>
          <a:p>
            <a:pPr lvl="1">
              <a:lnSpc>
                <a:spcPct val="96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charset="-120"/>
              </a:rPr>
              <a:t>The contract is settled daily to reflect the current option value and the final settlement price is the payoff (or equivalently the final value) of the option</a:t>
            </a:r>
            <a:endParaRPr lang="en-US" altLang="zh-TW" dirty="0" smtClean="0">
              <a:ea typeface="新細明體" charset="-120"/>
            </a:endParaRPr>
          </a:p>
          <a:p>
            <a:pPr lvl="1">
              <a:lnSpc>
                <a:spcPct val="96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charset="-120"/>
              </a:rPr>
              <a:t>Due to the attraction of the leverage effect</a:t>
            </a:r>
            <a:r>
              <a:rPr lang="en-US" altLang="zh-TW" dirty="0" smtClean="0">
                <a:ea typeface="新細明體" charset="-120"/>
              </a:rPr>
              <a:t>, s</a:t>
            </a:r>
            <a:r>
              <a:rPr lang="en-US" altLang="zh-TW" dirty="0" smtClean="0">
                <a:ea typeface="新細明體" charset="-120"/>
              </a:rPr>
              <a:t>ome </a:t>
            </a:r>
            <a:r>
              <a:rPr lang="en-US" altLang="zh-TW" dirty="0" smtClean="0">
                <a:ea typeface="新細明體" charset="-120"/>
              </a:rPr>
              <a:t>exchanges trade </a:t>
            </a:r>
            <a:r>
              <a:rPr lang="en-US" altLang="zh-TW" dirty="0" smtClean="0">
                <a:ea typeface="新細明體" charset="-120"/>
              </a:rPr>
              <a:t>futures-style options </a:t>
            </a:r>
            <a:r>
              <a:rPr lang="en-US" altLang="zh-TW" dirty="0" smtClean="0">
                <a:ea typeface="新細明體" charset="-120"/>
              </a:rPr>
              <a:t>in preference to regular futures </a:t>
            </a:r>
            <a:r>
              <a:rPr lang="en-US" altLang="zh-TW" dirty="0" smtClean="0">
                <a:ea typeface="新細明體" charset="-120"/>
              </a:rPr>
              <a:t>options</a:t>
            </a:r>
            <a:endParaRPr lang="en-US" altLang="zh-TW" dirty="0" smtClean="0">
              <a:ea typeface="新細明體" charset="-12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24625"/>
            <a:ext cx="2133600" cy="3175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318AA49A-4F20-4677-A41A-D5F351D8E433}" type="slidenum">
              <a:rPr lang="en-US" altLang="en-US" smtClean="0"/>
              <a:pPr eaLnBrk="1" hangingPunct="1"/>
              <a:t>33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53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Futures-Style Options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8435280" cy="4411662"/>
              </a:xfrm>
            </p:spPr>
            <p:txBody>
              <a:bodyPr>
                <a:noAutofit/>
              </a:bodyPr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charset="-120"/>
                  </a:rPr>
                  <a:t>Note tha</a:t>
                </a:r>
                <a:r>
                  <a:rPr lang="en-US" altLang="zh-TW" dirty="0" smtClean="0">
                    <a:ea typeface="新細明體" charset="-120"/>
                  </a:rPr>
                  <a:t>t the futures price for a futures-style option is the price that would be paid for the option at maturity, i.e., </a:t>
                </a:r>
              </a:p>
              <a:p>
                <a:pPr marL="803275" lvl="1" indent="0" defTabSz="715963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charset="-12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新細明體" charset="-12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新細明體" charset="-12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新細明體" charset="-12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ea typeface="新細明體" charset="-120"/>
                        </a:rPr>
                        <m:t>option</m:t>
                      </m:r>
                      <m:r>
                        <a:rPr lang="en-US" altLang="zh-TW" b="0" i="0" smtClean="0"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ea typeface="新細明體" charset="-120"/>
                        </a:rPr>
                        <m:t>payoff</m:t>
                      </m:r>
                      <m:r>
                        <a:rPr lang="en-US" altLang="zh-TW" b="0" i="0" smtClean="0"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ea typeface="新細明體" charset="-120"/>
                        </a:rPr>
                        <m:t>at</m:t>
                      </m:r>
                      <m:r>
                        <a:rPr lang="en-US" altLang="zh-TW" b="0" i="0" smtClean="0"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  <a:ea typeface="新細明體" charset="-120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新細明體" charset="-12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  <a:ea typeface="新細明體" pitchFamily="18" charset="-120"/>
                        </a:rPr>
                        <m:t>in</m:t>
                      </m:r>
                      <m:r>
                        <a:rPr lang="en-US" altLang="zh-TW">
                          <a:latin typeface="Cambria Math"/>
                          <a:ea typeface="新細明體" pitchFamily="18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  <a:ea typeface="新細明體" pitchFamily="18" charset="-120"/>
                        </a:rPr>
                        <m:t>the</m:t>
                      </m:r>
                      <m:r>
                        <a:rPr lang="en-US" altLang="zh-TW">
                          <a:latin typeface="Cambria Math"/>
                          <a:ea typeface="新細明體" pitchFamily="18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  <a:ea typeface="新細明體" pitchFamily="18" charset="-120"/>
                        </a:rPr>
                        <m:t>ri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/>
                          <a:ea typeface="新細明體" pitchFamily="18" charset="-120"/>
                        </a:rPr>
                        <m:t>sk</m:t>
                      </m:r>
                      <m:r>
                        <m:rPr>
                          <m:nor/>
                        </m:rPr>
                        <a:rPr lang="en-US" altLang="zh-TW" dirty="0">
                          <a:ea typeface="新細明體" pitchFamily="18" charset="-12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/>
                          <a:ea typeface="新細明體" pitchFamily="18" charset="-120"/>
                        </a:rPr>
                        <m:t>neutral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/>
                          <a:ea typeface="新細明體" pitchFamily="18" charset="-12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/>
                          <a:ea typeface="新細明體" pitchFamily="18" charset="-120"/>
                        </a:rPr>
                        <m:t>world</m:t>
                      </m:r>
                      <m:r>
                        <a:rPr lang="en-US" altLang="zh-TW" b="0" i="1" smtClean="0">
                          <a:latin typeface="Cambria Math"/>
                          <a:ea typeface="新細明體" charset="-120"/>
                        </a:rPr>
                        <m:t>]</m:t>
                      </m:r>
                    </m:oMath>
                  </m:oMathPara>
                </a14:m>
                <a:endParaRPr lang="en-US" altLang="zh-TW" i="1" dirty="0" smtClean="0">
                  <a:ea typeface="新細明體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charset="-120"/>
                  </a:rPr>
                  <a:t>Black’s </a:t>
                </a:r>
                <a:r>
                  <a:rPr lang="en-US" altLang="zh-TW" dirty="0">
                    <a:ea typeface="新細明體" charset="-120"/>
                  </a:rPr>
                  <a:t>formula can be interpreted as the expected present value of the option payoff at maturity, i.e., Black’s </a:t>
                </a:r>
                <a:r>
                  <a:rPr lang="en-US" altLang="zh-TW" dirty="0" smtClean="0">
                    <a:ea typeface="新細明體" charset="-120"/>
                  </a:rPr>
                  <a:t>formulae on page 16.28 are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𝑟𝑇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TW" i="1">
                        <a:latin typeface="Cambria Math"/>
                        <a:ea typeface="新細明體" charset="-12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charset="-120"/>
                      </a:rPr>
                      <m:t>option</m:t>
                    </m:r>
                    <m:r>
                      <a:rPr lang="en-US" altLang="zh-TW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charset="-120"/>
                      </a:rPr>
                      <m:t>payoff</m:t>
                    </m:r>
                    <m:r>
                      <a:rPr lang="en-US" altLang="zh-TW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charset="-120"/>
                      </a:rPr>
                      <m:t>at</m:t>
                    </m:r>
                    <m:r>
                      <a:rPr lang="en-US" altLang="zh-TW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TW" i="1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in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the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ri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sk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−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neutral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world</m:t>
                    </m:r>
                    <m:r>
                      <a:rPr lang="en-US" altLang="zh-TW" i="1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,</a:t>
                </a:r>
                <a:endParaRPr lang="en-US" altLang="zh-TW" dirty="0">
                  <a:ea typeface="新細明體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charset="-120"/>
                  </a:rPr>
                  <a:t>The </a:t>
                </a:r>
                <a:r>
                  <a:rPr lang="en-US" altLang="zh-TW" dirty="0" smtClean="0">
                    <a:ea typeface="新細明體" charset="-120"/>
                  </a:rPr>
                  <a:t>futures price for a call futures-style option </a:t>
                </a:r>
                <a:r>
                  <a:rPr lang="en-US" altLang="zh-TW" dirty="0" smtClean="0">
                    <a:ea typeface="新細明體" charset="-120"/>
                  </a:rPr>
                  <a:t>is</a:t>
                </a:r>
              </a:p>
              <a:p>
                <a:pPr marL="33655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𝐾𝑁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 smtClean="0">
                  <a:ea typeface="新細明體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charset="-120"/>
                  </a:rPr>
                  <a:t>The futures price for a put futures-style option </a:t>
                </a:r>
                <a:r>
                  <a:rPr lang="en-US" altLang="zh-TW" dirty="0" smtClean="0">
                    <a:ea typeface="新細明體" charset="-120"/>
                  </a:rPr>
                  <a:t>is</a:t>
                </a:r>
              </a:p>
              <a:p>
                <a:pPr marL="33655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𝐾</m:t>
                      </m:r>
                      <m:r>
                        <a:rPr lang="en-US" altLang="zh-TW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 smtClean="0">
                  <a:ea typeface="新細明體" charset="-120"/>
                </a:endParaRPr>
              </a:p>
            </p:txBody>
          </p:sp>
        </mc:Choice>
        <mc:Fallback>
          <p:sp>
            <p:nvSpPr>
              <p:cNvPr id="410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435280" cy="4411662"/>
              </a:xfrm>
              <a:blipFill rotWithShape="1">
                <a:blip r:embed="rId3"/>
                <a:stretch>
                  <a:fillRect t="-1243" r="-289" b="-13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24625"/>
            <a:ext cx="2133600" cy="3175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16.</a:t>
            </a:r>
            <a:fld id="{318AA49A-4F20-4677-A41A-D5F351D8E433}" type="slidenum">
              <a:rPr lang="en-US" altLang="en-US" smtClean="0"/>
              <a:pPr eaLnBrk="1" hangingPunct="1"/>
              <a:t>34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73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126288" cy="12065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ea typeface="新細明體" pitchFamily="18" charset="-120"/>
              </a:rPr>
              <a:t>Mechanics of </a:t>
            </a:r>
            <a:r>
              <a:rPr lang="en-US" altLang="zh-TW" dirty="0" smtClean="0">
                <a:ea typeface="新細明體" pitchFamily="18" charset="-120"/>
              </a:rPr>
              <a:t>Futures </a:t>
            </a:r>
            <a:r>
              <a:rPr lang="en-US" altLang="zh-TW" dirty="0">
                <a:ea typeface="新細明體" pitchFamily="18" charset="-120"/>
              </a:rPr>
              <a:t>Options</a:t>
            </a:r>
          </a:p>
        </p:txBody>
      </p:sp>
      <p:sp>
        <p:nvSpPr>
          <p:cNvPr id="1331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AECBEBE2-1D4A-4212-A09B-107121A3858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28800"/>
                <a:ext cx="8458200" cy="4454525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When a call futures option is exercised, the holder acquires</a:t>
                </a:r>
              </a:p>
              <a:p>
                <a:pPr marL="858838" lvl="1" indent="-514350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zh-TW" dirty="0">
                    <a:ea typeface="新細明體" pitchFamily="18" charset="-120"/>
                  </a:rPr>
                  <a:t>A long position in the futures </a:t>
                </a:r>
                <a:r>
                  <a:rPr lang="en-US" altLang="zh-TW" dirty="0" smtClean="0">
                    <a:ea typeface="新細明體" pitchFamily="18" charset="-120"/>
                  </a:rPr>
                  <a:t>with the delivery </a:t>
                </a:r>
                <a:r>
                  <a:rPr lang="en-US" altLang="zh-TW" dirty="0">
                    <a:ea typeface="新細明體" pitchFamily="18" charset="-120"/>
                  </a:rPr>
                  <a:t>price to be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𝐹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(</a:t>
                </a:r>
                <a:r>
                  <a:rPr lang="en-US" altLang="zh-TW" dirty="0">
                    <a:ea typeface="新細明體" pitchFamily="18" charset="-120"/>
                  </a:rPr>
                  <a:t>the most recent settlement </a:t>
                </a:r>
                <a:r>
                  <a:rPr lang="en-US" altLang="zh-TW" dirty="0" smtClean="0">
                    <a:ea typeface="新細明體" pitchFamily="18" charset="-120"/>
                  </a:rPr>
                  <a:t>price)</a:t>
                </a:r>
              </a:p>
              <a:p>
                <a:pPr marL="858838" lvl="1" indent="-514350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zh-TW" dirty="0">
                    <a:ea typeface="新細明體" pitchFamily="18" charset="-120"/>
                  </a:rPr>
                  <a:t>A cash amount equal to the excess of </a:t>
                </a:r>
                <a:r>
                  <a:rPr lang="en-US" altLang="zh-TW" dirty="0" smtClean="0">
                    <a:ea typeface="新細明體" pitchFamily="18" charset="-120"/>
                  </a:rPr>
                  <a:t>the </a:t>
                </a:r>
                <a:r>
                  <a:rPr lang="en-US" altLang="zh-TW" dirty="0">
                    <a:ea typeface="新細明體" pitchFamily="18" charset="-120"/>
                  </a:rPr>
                  <a:t>futures price over the strike price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𝐹</m:t>
                    </m:r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When a </a:t>
                </a:r>
                <a:r>
                  <a:rPr lang="en-US" altLang="zh-TW" dirty="0" smtClean="0">
                    <a:ea typeface="新細明體" pitchFamily="18" charset="-120"/>
                  </a:rPr>
                  <a:t>put </a:t>
                </a:r>
                <a:r>
                  <a:rPr lang="en-US" altLang="zh-TW" dirty="0">
                    <a:ea typeface="新細明體" pitchFamily="18" charset="-120"/>
                  </a:rPr>
                  <a:t>futures option is exercised, the holder </a:t>
                </a:r>
                <a:r>
                  <a:rPr lang="en-US" altLang="zh-TW" dirty="0" smtClean="0">
                    <a:ea typeface="新細明體" pitchFamily="18" charset="-120"/>
                  </a:rPr>
                  <a:t>acquires</a:t>
                </a:r>
                <a:endParaRPr lang="en-US" altLang="zh-TW" dirty="0">
                  <a:ea typeface="新細明體" pitchFamily="18" charset="-120"/>
                </a:endParaRPr>
              </a:p>
              <a:p>
                <a:pPr marL="858838" lvl="1" indent="-514350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zh-TW" dirty="0">
                    <a:ea typeface="新細明體" pitchFamily="18" charset="-120"/>
                  </a:rPr>
                  <a:t>A </a:t>
                </a:r>
                <a:r>
                  <a:rPr lang="en-US" altLang="zh-TW" dirty="0" smtClean="0">
                    <a:ea typeface="新細明體" pitchFamily="18" charset="-120"/>
                  </a:rPr>
                  <a:t>short </a:t>
                </a:r>
                <a:r>
                  <a:rPr lang="en-US" altLang="zh-TW" dirty="0">
                    <a:ea typeface="新細明體" pitchFamily="18" charset="-120"/>
                  </a:rPr>
                  <a:t>position in the futures </a:t>
                </a:r>
                <a:r>
                  <a:rPr lang="en-US" altLang="zh-TW" dirty="0" smtClean="0">
                    <a:ea typeface="新細明體" pitchFamily="18" charset="-120"/>
                  </a:rPr>
                  <a:t>with the delivery </a:t>
                </a:r>
                <a:r>
                  <a:rPr lang="en-US" altLang="zh-TW" dirty="0">
                    <a:ea typeface="新細明體" pitchFamily="18" charset="-120"/>
                  </a:rPr>
                  <a:t>price to be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𝐹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(the most recent settlement price)</a:t>
                </a:r>
              </a:p>
              <a:p>
                <a:pPr marL="858838" lvl="1" indent="-514350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zh-TW" dirty="0">
                    <a:ea typeface="新細明體" pitchFamily="18" charset="-120"/>
                  </a:rPr>
                  <a:t>A cash amount equal to the excess of the </a:t>
                </a:r>
                <a:r>
                  <a:rPr lang="en-US" altLang="zh-TW" dirty="0" smtClean="0">
                    <a:ea typeface="新細明體" pitchFamily="18" charset="-120"/>
                  </a:rPr>
                  <a:t>strike price over the futures </a:t>
                </a:r>
                <a:r>
                  <a:rPr lang="en-US" altLang="zh-TW" dirty="0">
                    <a:ea typeface="新細明體" pitchFamily="18" charset="-120"/>
                  </a:rPr>
                  <a:t>price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𝐹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300"/>
                  </a:spcBef>
                  <a:buNone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28800"/>
                <a:ext cx="8458200" cy="4454525"/>
              </a:xfrm>
              <a:blipFill rotWithShape="1">
                <a:blip r:embed="rId3"/>
                <a:stretch>
                  <a:fillRect l="-648" t="-1778" b="-218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126288" cy="12065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ea typeface="新細明體" pitchFamily="18" charset="-120"/>
              </a:rPr>
              <a:t>Mechanics of </a:t>
            </a:r>
            <a:r>
              <a:rPr lang="en-US" altLang="zh-TW" dirty="0" smtClean="0">
                <a:ea typeface="新細明體" pitchFamily="18" charset="-120"/>
              </a:rPr>
              <a:t>Futures </a:t>
            </a:r>
            <a:r>
              <a:rPr lang="en-US" altLang="zh-TW" dirty="0">
                <a:ea typeface="新細明體" pitchFamily="18" charset="-120"/>
              </a:rPr>
              <a:t>Options</a:t>
            </a:r>
          </a:p>
        </p:txBody>
      </p:sp>
      <p:sp>
        <p:nvSpPr>
          <p:cNvPr id="1331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AECBEBE2-1D4A-4212-A09B-107121A3858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36984" y="1676400"/>
                <a:ext cx="8583488" cy="4454525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TW" dirty="0" smtClean="0">
                    <a:ea typeface="新細明體" pitchFamily="18" charset="-120"/>
                  </a:rPr>
                  <a:t>If the futures position is closed out immediately,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Payoff </a:t>
                </a:r>
                <a:r>
                  <a:rPr lang="en-US" altLang="zh-TW" dirty="0">
                    <a:ea typeface="新細明體" pitchFamily="18" charset="-120"/>
                  </a:rPr>
                  <a:t>from call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–</m:t>
                    </m:r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Payoff </a:t>
                </a:r>
                <a:r>
                  <a:rPr lang="en-US" altLang="zh-TW" dirty="0">
                    <a:ea typeface="新細明體" pitchFamily="18" charset="-120"/>
                  </a:rPr>
                  <a:t>from put =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0" dirty="0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buNone/>
                </a:pPr>
                <a:r>
                  <a:rPr lang="en-US" altLang="zh-TW" dirty="0" smtClean="0">
                    <a:ea typeface="新細明體" pitchFamily="18" charset="-120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</a:t>
                </a:r>
                <a:r>
                  <a:rPr lang="en-US" altLang="zh-TW" dirty="0" smtClean="0">
                    <a:ea typeface="新細明體" pitchFamily="18" charset="-120"/>
                  </a:rPr>
                  <a:t>the futures price </a:t>
                </a:r>
                <a:r>
                  <a:rPr lang="en-US" altLang="zh-TW" dirty="0">
                    <a:ea typeface="新細明體" pitchFamily="18" charset="-120"/>
                  </a:rPr>
                  <a:t>at </a:t>
                </a:r>
                <a:r>
                  <a:rPr lang="en-US" altLang="zh-TW" dirty="0" smtClean="0">
                    <a:ea typeface="新細明體" pitchFamily="18" charset="-120"/>
                  </a:rPr>
                  <a:t>the time </a:t>
                </a:r>
                <a:r>
                  <a:rPr lang="en-US" altLang="zh-TW" dirty="0">
                    <a:ea typeface="新細明體" pitchFamily="18" charset="-120"/>
                  </a:rPr>
                  <a:t>of </a:t>
                </a:r>
                <a:r>
                  <a:rPr lang="en-US" altLang="zh-TW" dirty="0" smtClean="0">
                    <a:ea typeface="新細明體" pitchFamily="18" charset="-120"/>
                  </a:rPr>
                  <a:t>exercise</a:t>
                </a: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Suppose that the futures price on gold (100 ounces per contract) at the time of exercise is 940/ounce and the most recent settlement price is 938/ounce</a:t>
                </a:r>
              </a:p>
              <a:p>
                <a:pPr lvl="2"/>
                <a:r>
                  <a:rPr lang="en-US" altLang="zh-TW" dirty="0" smtClean="0">
                    <a:ea typeface="新細明體" pitchFamily="18" charset="-120"/>
                  </a:rPr>
                  <a:t>Holders of the call futures option with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= 900 can receive (938 – 900) </a:t>
                </a:r>
                <a:r>
                  <a:rPr lang="zh-TW" altLang="zh-TW" dirty="0" smtClean="0"/>
                  <a:t>×</a:t>
                </a:r>
                <a:r>
                  <a:rPr lang="en-US" altLang="zh-TW" dirty="0" smtClean="0"/>
                  <a:t> 100 = 3,800 and a long futures on gold</a:t>
                </a:r>
              </a:p>
              <a:p>
                <a:pPr lvl="2"/>
                <a:r>
                  <a:rPr lang="en-US" altLang="zh-TW" dirty="0" smtClean="0">
                    <a:ea typeface="新細明體" pitchFamily="18" charset="-120"/>
                  </a:rPr>
                  <a:t>If the holders close out the futures position immediately by entering into a short position with </a:t>
                </a:r>
                <a:r>
                  <a:rPr lang="en-US" altLang="zh-TW" dirty="0">
                    <a:ea typeface="新細明體" pitchFamily="18" charset="-12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</a:t>
                </a:r>
                <a:r>
                  <a:rPr lang="en-US" altLang="zh-TW" dirty="0" smtClean="0">
                    <a:ea typeface="新細明體" pitchFamily="18" charset="-120"/>
                  </a:rPr>
                  <a:t>940, the gain on the futures contract is (940 – 938) 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100 = 200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984" y="1676400"/>
                <a:ext cx="8583488" cy="4454525"/>
              </a:xfrm>
              <a:blipFill rotWithShape="1">
                <a:blip r:embed="rId3"/>
                <a:stretch>
                  <a:fillRect l="-710" t="-1778" r="-1136" b="-175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0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7632848" cy="12065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itchFamily="18" charset="-120"/>
              </a:rPr>
              <a:t>Futures Options vs. </a:t>
            </a:r>
            <a:r>
              <a:rPr lang="en-US" altLang="zh-TW" dirty="0">
                <a:ea typeface="新細明體" pitchFamily="18" charset="-120"/>
              </a:rPr>
              <a:t>Spot Options</a:t>
            </a:r>
          </a:p>
        </p:txBody>
      </p:sp>
      <p:sp>
        <p:nvSpPr>
          <p:cNvPr id="1331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AECBEBE2-1D4A-4212-A09B-107121A3858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36984" y="1628800"/>
            <a:ext cx="8583488" cy="4454525"/>
          </a:xfrm>
          <a:noFill/>
        </p:spPr>
        <p:txBody>
          <a:bodyPr lIns="92075" tIns="46038" rIns="92075" bIns="46038"/>
          <a:lstStyle/>
          <a:p>
            <a:pPr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Advantages of </a:t>
            </a:r>
            <a:r>
              <a:rPr lang="en-US" altLang="zh-TW" dirty="0" smtClean="0">
                <a:ea typeface="新細明體" pitchFamily="18" charset="-120"/>
              </a:rPr>
              <a:t>futures options</a:t>
            </a:r>
          </a:p>
          <a:p>
            <a:pPr lvl="1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Futures contracts </a:t>
            </a:r>
            <a:r>
              <a:rPr lang="en-US" altLang="zh-TW" dirty="0">
                <a:ea typeface="新細明體" pitchFamily="18" charset="-120"/>
              </a:rPr>
              <a:t>may be </a:t>
            </a:r>
            <a:r>
              <a:rPr lang="en-US" altLang="zh-TW" dirty="0" smtClean="0">
                <a:ea typeface="新細明體" pitchFamily="18" charset="-120"/>
              </a:rPr>
              <a:t>more convenient to </a:t>
            </a:r>
            <a:r>
              <a:rPr lang="en-US" altLang="zh-TW" dirty="0">
                <a:ea typeface="新細明體" pitchFamily="18" charset="-120"/>
              </a:rPr>
              <a:t>trade than underlying </a:t>
            </a:r>
            <a:r>
              <a:rPr lang="en-US" altLang="zh-TW" dirty="0" smtClean="0">
                <a:ea typeface="新細明體" pitchFamily="18" charset="-120"/>
              </a:rPr>
              <a:t>assets</a:t>
            </a:r>
          </a:p>
          <a:p>
            <a:pPr lvl="2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1000 barrels of oil vs. one oil futures contract</a:t>
            </a:r>
          </a:p>
          <a:p>
            <a:pPr lvl="1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Futures prices are more readily available </a:t>
            </a:r>
          </a:p>
          <a:p>
            <a:pPr lvl="2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Treasury bonds in dealers markets vs. Treasury bond futures on exchanges</a:t>
            </a:r>
          </a:p>
          <a:p>
            <a:pPr lvl="1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The liquidity of futures contract is in general better than underlying assets</a:t>
            </a:r>
          </a:p>
          <a:p>
            <a:pPr lvl="2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This is because the leverage effect of </a:t>
            </a:r>
            <a:r>
              <a:rPr lang="en-US" altLang="zh-TW" dirty="0">
                <a:ea typeface="新細明體" pitchFamily="18" charset="-120"/>
              </a:rPr>
              <a:t>the margin </a:t>
            </a:r>
            <a:r>
              <a:rPr lang="en-US" altLang="zh-TW" dirty="0" smtClean="0">
                <a:ea typeface="新細明體" pitchFamily="18" charset="-120"/>
              </a:rPr>
              <a:t>mechanism or that many speculators intend to bid the direction of the price movement but do not want to hold the underlying assets physically</a:t>
            </a: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78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7632848" cy="12065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itchFamily="18" charset="-120"/>
              </a:rPr>
              <a:t>Futures Options vs. </a:t>
            </a:r>
            <a:r>
              <a:rPr lang="en-US" altLang="zh-TW" dirty="0">
                <a:ea typeface="新細明體" pitchFamily="18" charset="-120"/>
              </a:rPr>
              <a:t>Spot Options</a:t>
            </a:r>
          </a:p>
        </p:txBody>
      </p:sp>
      <p:sp>
        <p:nvSpPr>
          <p:cNvPr id="1331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AECBEBE2-1D4A-4212-A09B-107121A38581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36984" y="1676400"/>
            <a:ext cx="8655496" cy="4454525"/>
          </a:xfrm>
          <a:noFill/>
        </p:spPr>
        <p:txBody>
          <a:bodyPr lIns="92075" tIns="46038" rIns="92075" bIns="46038"/>
          <a:lstStyle/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Exercise of the futures option does not lead to the delivery of the underlying </a:t>
            </a:r>
            <a:r>
              <a:rPr lang="en-US" altLang="zh-TW" dirty="0" smtClean="0">
                <a:ea typeface="新細明體" pitchFamily="18" charset="-120"/>
              </a:rPr>
              <a:t>asset</a:t>
            </a:r>
            <a:endParaRPr lang="en-US" altLang="zh-TW" dirty="0">
              <a:ea typeface="新細明體" pitchFamily="18" charset="-120"/>
            </a:endParaRPr>
          </a:p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futures contracts are usually closed out before </a:t>
            </a:r>
            <a:r>
              <a:rPr lang="en-US" altLang="zh-TW" dirty="0" smtClean="0">
                <a:ea typeface="新細明體" pitchFamily="18" charset="-120"/>
              </a:rPr>
              <a:t>maturity and thus settled in cash</a:t>
            </a:r>
            <a:endParaRPr lang="en-US" altLang="zh-TW" dirty="0">
              <a:ea typeface="新細明體" pitchFamily="18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dirty="0" smtClean="0">
                <a:ea typeface="新細明體" pitchFamily="18" charset="-120"/>
              </a:rPr>
              <a:t>Futures </a:t>
            </a:r>
            <a:r>
              <a:rPr lang="en-US" altLang="zh-TW" dirty="0">
                <a:ea typeface="新細明體" pitchFamily="18" charset="-120"/>
              </a:rPr>
              <a:t>options and futures usually trade in </a:t>
            </a:r>
            <a:r>
              <a:rPr lang="en-US" altLang="zh-TW" dirty="0" smtClean="0">
                <a:ea typeface="新細明體" pitchFamily="18" charset="-120"/>
              </a:rPr>
              <a:t>pits side by side on the same exchanges</a:t>
            </a:r>
          </a:p>
          <a:p>
            <a:pPr lvl="2">
              <a:spcBef>
                <a:spcPts val="600"/>
              </a:spcBef>
            </a:pPr>
            <a:r>
              <a:rPr lang="en-US" altLang="zh-TW" dirty="0" smtClean="0">
                <a:ea typeface="新細明體" pitchFamily="18" charset="-120"/>
              </a:rPr>
              <a:t>In most cases, if an exchange offers a futures contract, it also offers the corresponding futures option contract</a:t>
            </a:r>
          </a:p>
          <a:p>
            <a:pPr lvl="2">
              <a:spcBef>
                <a:spcPts val="600"/>
              </a:spcBef>
            </a:pPr>
            <a:r>
              <a:rPr lang="en-US" altLang="zh-TW" dirty="0" smtClean="0">
                <a:ea typeface="新細明體" pitchFamily="18" charset="-120"/>
              </a:rPr>
              <a:t>This arrangement can facilitates the needs of hedging, arbitrage, and speculation and in effect enhance the overall trading volume </a:t>
            </a:r>
            <a:endParaRPr lang="en-US" altLang="zh-TW" dirty="0">
              <a:ea typeface="新細明體" pitchFamily="18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Futures options may entail lower transactions costs </a:t>
            </a:r>
            <a:r>
              <a:rPr lang="en-US" altLang="zh-TW" dirty="0" smtClean="0">
                <a:ea typeface="新細明體" pitchFamily="18" charset="-120"/>
              </a:rPr>
              <a:t>than spot options in many situations</a:t>
            </a: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3783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17809613-BFDA-4082-8EAD-12405D351FB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300"/>
                  </a:spcBef>
                </a:pPr>
                <a:r>
                  <a:rPr lang="en-US" altLang="zh-TW" dirty="0" smtClean="0"/>
                  <a:t>European-style </a:t>
                </a:r>
                <a:r>
                  <a:rPr lang="en-US" altLang="zh-TW" dirty="0"/>
                  <a:t>futures and spot options (with the same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dirty="0"/>
                  <a:t>)</a:t>
                </a:r>
              </a:p>
              <a:p>
                <a:pPr lvl="1"/>
                <a:r>
                  <a:rPr lang="en-US" altLang="zh-TW" dirty="0" smtClean="0"/>
                  <a:t>If the futures contract matures at the same time as the futures option,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the futures and spot prices on that maturity date</a:t>
                </a:r>
              </a:p>
              <a:p>
                <a:pPr lvl="1"/>
                <a:r>
                  <a:rPr lang="en-US" altLang="zh-TW" dirty="0" smtClean="0"/>
                  <a:t>Thus the futures and spot options are equivalent, i.e., their payoffs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 and worth today are the same</a:t>
                </a:r>
              </a:p>
              <a:p>
                <a:pPr marL="623888" lvl="1" indent="-279400">
                  <a:buNone/>
                </a:pPr>
                <a:r>
                  <a:rPr lang="en-US" altLang="zh-TW" dirty="0" smtClean="0">
                    <a:latin typeface="新細明體"/>
                    <a:ea typeface="新細明體"/>
                  </a:rPr>
                  <a:t>※</a:t>
                </a:r>
                <a:r>
                  <a:rPr lang="en-US" altLang="zh-TW" dirty="0" smtClean="0"/>
                  <a:t>Note that most of the futures options traded on exchanges are American-style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1796" r="-2148" b="-124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7632848" cy="12065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itchFamily="18" charset="-120"/>
              </a:rPr>
              <a:t>Futures Options vs. </a:t>
            </a:r>
            <a:r>
              <a:rPr lang="en-US" altLang="zh-TW" dirty="0">
                <a:ea typeface="新細明體" pitchFamily="18" charset="-120"/>
              </a:rPr>
              <a:t>Spot Options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16.</a:t>
            </a:r>
            <a:fld id="{17809613-BFDA-4082-8EAD-12405D351FB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363272" cy="4411662"/>
              </a:xfrm>
            </p:spPr>
            <p:txBody>
              <a:bodyPr/>
              <a:lstStyle/>
              <a:p>
                <a:pPr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 smtClean="0"/>
                  <a:t>American-style futures and spot options (with the same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dirty="0" smtClean="0"/>
                  <a:t>)</a:t>
                </a:r>
              </a:p>
              <a:p>
                <a:pPr lvl="1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(normal markets),</a:t>
                </a:r>
              </a:p>
              <a:p>
                <a:pPr lvl="2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 smtClean="0"/>
                  <a:t>An American call (put) futures option is worth more (less) than the corresponding American spot call (put) option</a:t>
                </a:r>
              </a:p>
              <a:p>
                <a:pPr lvl="2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 smtClean="0"/>
                  <a:t>Two reasons (taking call options as example):</a:t>
                </a:r>
              </a:p>
              <a:p>
                <a:pPr lvl="3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 smtClean="0"/>
                  <a:t>Note that call futures options are more ITM and thus more likely to be exercised than call spot options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3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 smtClean="0"/>
                  <a:t>When American call futures options are exercised, holders can acquire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zh-TW" dirty="0" smtClean="0"/>
                  <a:t>, which is higher than the exercise value of the corresponding American call spot options,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</a:rPr>
                      <m:t>𝐾</m:t>
                    </m:r>
                  </m:oMath>
                </a14:m>
                <a:endParaRPr lang="en-US" altLang="zh-TW" dirty="0" smtClean="0"/>
              </a:p>
              <a:p>
                <a:pPr lvl="1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(inverted markets), the reverse is true</a:t>
                </a:r>
              </a:p>
              <a:p>
                <a:pPr lvl="1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 smtClean="0"/>
                  <a:t>The above relations are true when the maturity of futures is equal to or later than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𝑇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363272" cy="4411662"/>
              </a:xfrm>
              <a:blipFill rotWithShape="1">
                <a:blip r:embed="rId3"/>
                <a:stretch>
                  <a:fillRect l="-656" t="-2072" r="-1312" b="-220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7632848" cy="12065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itchFamily="18" charset="-120"/>
              </a:rPr>
              <a:t>Futures Options vs. </a:t>
            </a:r>
            <a:r>
              <a:rPr lang="en-US" altLang="zh-TW" dirty="0">
                <a:ea typeface="新細明體" pitchFamily="18" charset="-120"/>
              </a:rPr>
              <a:t>Spot Options</a:t>
            </a:r>
          </a:p>
        </p:txBody>
      </p:sp>
    </p:spTree>
    <p:extLst>
      <p:ext uri="{BB962C8B-B14F-4D97-AF65-F5344CB8AC3E}">
        <p14:creationId xmlns:p14="http://schemas.microsoft.com/office/powerpoint/2010/main" val="921703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etwork">
  <a:themeElements>
    <a:clrScheme name="2_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2_Networ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OF_Ch01</Template>
  <TotalTime>2764</TotalTime>
  <Words>3384</Words>
  <Application>Microsoft Office PowerPoint</Application>
  <PresentationFormat>如螢幕大小 (4:3)</PresentationFormat>
  <Paragraphs>335</Paragraphs>
  <Slides>34</Slides>
  <Notes>34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2_Network</vt:lpstr>
      <vt:lpstr>Futures Options</vt:lpstr>
      <vt:lpstr>The Goals of Chapter 16</vt:lpstr>
      <vt:lpstr>16.1 Mechanics of Futures Options </vt:lpstr>
      <vt:lpstr>Mechanics of Futures Options</vt:lpstr>
      <vt:lpstr>Mechanics of Futures Options</vt:lpstr>
      <vt:lpstr>Futures Options vs. Spot Options</vt:lpstr>
      <vt:lpstr>Futures Options vs. Spot Options</vt:lpstr>
      <vt:lpstr>Futures Options vs. Spot Options</vt:lpstr>
      <vt:lpstr>Futures Options vs. Spot Options</vt:lpstr>
      <vt:lpstr>16.2 Properties of Futures Options </vt:lpstr>
      <vt:lpstr>Properties of Futures Options</vt:lpstr>
      <vt:lpstr>Properties of Futures Options</vt:lpstr>
      <vt:lpstr>Properties of Futures Options</vt:lpstr>
      <vt:lpstr>16.3 Pricing Futures Options with Binomial Tree Model</vt:lpstr>
      <vt:lpstr>Binomial Tree for Futures Options</vt:lpstr>
      <vt:lpstr>Binomial Tree for Futures Options</vt:lpstr>
      <vt:lpstr>Binomial Tree for Futures Options</vt:lpstr>
      <vt:lpstr>Binomial Tree for Futures Options</vt:lpstr>
      <vt:lpstr>Binomial Tree for Futures Options</vt:lpstr>
      <vt:lpstr>Binomial Tree for Futures Options</vt:lpstr>
      <vt:lpstr>Binomial Tree for Futures Options</vt:lpstr>
      <vt:lpstr>Binomial Tree for Futures Options</vt:lpstr>
      <vt:lpstr>Growth Rates For Futures Prices</vt:lpstr>
      <vt:lpstr>Growth Rates For Futures Prices</vt:lpstr>
      <vt:lpstr>Summary of Key Results from Chapters 15 and 16 </vt:lpstr>
      <vt:lpstr>16.4 Pricing Futures Options with Black’s Model</vt:lpstr>
      <vt:lpstr>Black’s Model for Pricing Futures Options</vt:lpstr>
      <vt:lpstr>Black’s Model for Pricing Futures Options</vt:lpstr>
      <vt:lpstr>Black’s Model for Pricing Spot Options</vt:lpstr>
      <vt:lpstr>Black’s Model for Pricing Spot Options</vt:lpstr>
      <vt:lpstr>Black’s Model for Pricing Spot Options</vt:lpstr>
      <vt:lpstr>16.5 Futures-Style Options</vt:lpstr>
      <vt:lpstr>Futures-Style Options</vt:lpstr>
      <vt:lpstr>Futures-Style Options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Futures Options</dc:title>
  <dc:subject>Fundamentals of Futures and Options Markets, 5E</dc:subject>
  <dc:creator>JyWang</dc:creator>
  <cp:keywords>Chapter 14</cp:keywords>
  <cp:lastModifiedBy>Jr-Yan Wang</cp:lastModifiedBy>
  <cp:revision>155</cp:revision>
  <cp:lastPrinted>2001-05-03T13:19:47Z</cp:lastPrinted>
  <dcterms:created xsi:type="dcterms:W3CDTF">1999-07-02T13:34:17Z</dcterms:created>
  <dcterms:modified xsi:type="dcterms:W3CDTF">2013-02-15T14:16:58Z</dcterms:modified>
</cp:coreProperties>
</file>