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34"/>
  </p:notesMasterIdLst>
  <p:handoutMasterIdLst>
    <p:handoutMasterId r:id="rId35"/>
  </p:handoutMasterIdLst>
  <p:sldIdLst>
    <p:sldId id="295" r:id="rId2"/>
    <p:sldId id="297" r:id="rId3"/>
    <p:sldId id="298" r:id="rId4"/>
    <p:sldId id="258" r:id="rId5"/>
    <p:sldId id="305" r:id="rId6"/>
    <p:sldId id="259" r:id="rId7"/>
    <p:sldId id="307" r:id="rId8"/>
    <p:sldId id="303" r:id="rId9"/>
    <p:sldId id="304" r:id="rId10"/>
    <p:sldId id="260" r:id="rId11"/>
    <p:sldId id="301" r:id="rId12"/>
    <p:sldId id="264" r:id="rId13"/>
    <p:sldId id="294" r:id="rId14"/>
    <p:sldId id="265" r:id="rId15"/>
    <p:sldId id="266" r:id="rId16"/>
    <p:sldId id="306" r:id="rId17"/>
    <p:sldId id="268" r:id="rId18"/>
    <p:sldId id="269" r:id="rId19"/>
    <p:sldId id="270" r:id="rId20"/>
    <p:sldId id="271" r:id="rId21"/>
    <p:sldId id="311" r:id="rId22"/>
    <p:sldId id="302" r:id="rId23"/>
    <p:sldId id="272" r:id="rId24"/>
    <p:sldId id="274" r:id="rId25"/>
    <p:sldId id="275" r:id="rId26"/>
    <p:sldId id="317" r:id="rId27"/>
    <p:sldId id="309" r:id="rId28"/>
    <p:sldId id="310" r:id="rId29"/>
    <p:sldId id="299" r:id="rId30"/>
    <p:sldId id="315" r:id="rId31"/>
    <p:sldId id="316" r:id="rId32"/>
    <p:sldId id="313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8" autoAdjust="0"/>
    <p:restoredTop sz="94581" autoAdjust="0"/>
  </p:normalViewPr>
  <p:slideViewPr>
    <p:cSldViewPr>
      <p:cViewPr varScale="1">
        <p:scale>
          <a:sx n="72" d="100"/>
          <a:sy n="72" d="100"/>
        </p:scale>
        <p:origin x="17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24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0"/>
            <a:r>
              <a:rPr lang="en-US" altLang="zh-TW" noProof="0"/>
              <a:t>Second level</a:t>
            </a:r>
          </a:p>
          <a:p>
            <a:pPr lvl="0"/>
            <a:r>
              <a:rPr lang="en-US" altLang="zh-TW" noProof="0"/>
              <a:t>Third level</a:t>
            </a:r>
          </a:p>
          <a:p>
            <a:pPr lvl="0"/>
            <a:r>
              <a:rPr lang="en-US" altLang="zh-TW" noProof="0"/>
              <a:t>Fourth level</a:t>
            </a:r>
          </a:p>
          <a:p>
            <a:pPr lvl="0"/>
            <a:r>
              <a:rPr lang="en-US" altLang="zh-TW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EAE06FB-A349-4798-B51A-BCEAE11C54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5547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A8F2F4-EC57-4E40-A350-4E4C6CFDAC1D}" type="slidenum">
              <a:rPr lang="zh-TW" altLang="en-US">
                <a:latin typeface="Times New Roman" pitchFamily="18" charset="0"/>
              </a:rPr>
              <a:pPr/>
              <a:t>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F3D26F-F845-46CA-BDB5-DAAAB409D07C}" type="slidenum">
              <a:rPr lang="zh-TW" altLang="en-US">
                <a:latin typeface="Times New Roman" pitchFamily="18" charset="0"/>
              </a:rPr>
              <a:pPr/>
              <a:t>10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4C538E-23CB-422D-B76C-ECC87236963E}" type="slidenum">
              <a:rPr lang="zh-TW" altLang="en-US">
                <a:latin typeface="Times New Roman" pitchFamily="18" charset="0"/>
              </a:rPr>
              <a:pPr/>
              <a:t>12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2BBC2D-F6E2-4443-B2B4-5C14E238722D}" type="slidenum">
              <a:rPr lang="zh-TW" altLang="en-US">
                <a:latin typeface="Times New Roman" pitchFamily="18" charset="0"/>
              </a:rPr>
              <a:pPr/>
              <a:t>13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932F1C-2FB7-4C59-A760-951CAF8C1A91}" type="slidenum">
              <a:rPr lang="zh-TW" altLang="en-US">
                <a:latin typeface="Times New Roman" pitchFamily="18" charset="0"/>
              </a:rPr>
              <a:pPr/>
              <a:t>14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D4B3D0-A982-404C-8F5A-2D83735EF2A5}" type="slidenum">
              <a:rPr lang="zh-TW" altLang="en-US">
                <a:latin typeface="Times New Roman" pitchFamily="18" charset="0"/>
              </a:rPr>
              <a:pPr/>
              <a:t>15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87F7AD-ABBE-4F60-A68F-A872714C56B6}" type="slidenum">
              <a:rPr lang="zh-TW" altLang="en-US">
                <a:latin typeface="Times New Roman" pitchFamily="18" charset="0"/>
              </a:rPr>
              <a:pPr/>
              <a:t>16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68E7DA-6510-4EEC-B335-6FBE73892D59}" type="slidenum">
              <a:rPr lang="zh-TW" altLang="en-US">
                <a:latin typeface="Times New Roman" pitchFamily="18" charset="0"/>
              </a:rPr>
              <a:pPr/>
              <a:t>17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5F2268-7F7F-4CAB-BE2B-83B059B18561}" type="slidenum">
              <a:rPr lang="zh-TW" altLang="en-US">
                <a:latin typeface="Times New Roman" pitchFamily="18" charset="0"/>
              </a:rPr>
              <a:pPr/>
              <a:t>18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4B913C-164E-4224-BDBD-3C4D7162CD1E}" type="slidenum">
              <a:rPr lang="zh-TW" altLang="en-US">
                <a:latin typeface="Times New Roman" pitchFamily="18" charset="0"/>
              </a:rPr>
              <a:pPr/>
              <a:t>19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635" tIns="0" rIns="20635" bIns="0" anchor="b"/>
          <a:lstStyle/>
          <a:p>
            <a:pPr algn="r" defTabSz="825500" eaLnBrk="0" hangingPunct="0"/>
            <a:r>
              <a:rPr lang="en-US" altLang="zh-TW" sz="1100" i="1">
                <a:latin typeface="Times New Roman" pitchFamily="18" charset="0"/>
              </a:rPr>
              <a:t>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8017" tIns="48148" rIns="98017" bIns="48148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59687D-572C-46F4-A6D4-B098A11CEF07}" type="slidenum">
              <a:rPr lang="zh-TW" altLang="en-US">
                <a:latin typeface="Times New Roman" pitchFamily="18" charset="0"/>
              </a:rPr>
              <a:pPr/>
              <a:t>20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59687D-572C-46F4-A6D4-B098A11CEF07}" type="slidenum">
              <a:rPr lang="zh-TW" altLang="en-US">
                <a:latin typeface="Times New Roman" pitchFamily="18" charset="0"/>
              </a:rPr>
              <a:pPr/>
              <a:t>21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D3250C-F1BD-436B-9277-8169468D7DA9}" type="slidenum">
              <a:rPr lang="zh-TW" altLang="en-US">
                <a:latin typeface="Times New Roman" pitchFamily="18" charset="0"/>
              </a:rPr>
              <a:pPr/>
              <a:t>23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0D38BB-ECF0-4E8A-8B1E-DBE97C5095B7}" type="slidenum">
              <a:rPr lang="zh-TW" altLang="en-US">
                <a:latin typeface="Times New Roman" pitchFamily="18" charset="0"/>
              </a:rPr>
              <a:pPr/>
              <a:t>24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827C7C-2A8E-4D7B-95E5-BCB1CB905CD1}" type="slidenum">
              <a:rPr lang="zh-TW" altLang="en-US">
                <a:latin typeface="Times New Roman" pitchFamily="18" charset="0"/>
              </a:rPr>
              <a:pPr/>
              <a:t>25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827C7C-2A8E-4D7B-95E5-BCB1CB905CD1}" type="slidenum">
              <a:rPr lang="zh-TW" altLang="en-US">
                <a:latin typeface="Times New Roman" pitchFamily="18" charset="0"/>
              </a:rPr>
              <a:pPr/>
              <a:t>26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835943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0D38BB-ECF0-4E8A-8B1E-DBE97C5095B7}" type="slidenum">
              <a:rPr lang="zh-TW" altLang="en-US">
                <a:latin typeface="Times New Roman" pitchFamily="18" charset="0"/>
              </a:rPr>
              <a:pPr/>
              <a:t>27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F3D26F-F845-46CA-BDB5-DAAAB409D07C}" type="slidenum">
              <a:rPr lang="zh-TW" altLang="en-US">
                <a:latin typeface="Times New Roman" pitchFamily="18" charset="0"/>
              </a:rPr>
              <a:pPr/>
              <a:t>28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ADDE27-B5B7-49A5-8342-04862C77C41F}" type="slidenum">
              <a:rPr lang="en-US" altLang="zh-TW">
                <a:latin typeface="Times New Roman" pitchFamily="18" charset="0"/>
              </a:rPr>
              <a:pPr/>
              <a:t>29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ADDE27-B5B7-49A5-8342-04862C77C41F}" type="slidenum">
              <a:rPr lang="en-US" altLang="zh-TW">
                <a:latin typeface="Times New Roman" pitchFamily="18" charset="0"/>
              </a:rPr>
              <a:pPr/>
              <a:t>30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ADDE27-B5B7-49A5-8342-04862C77C41F}" type="slidenum">
              <a:rPr lang="en-US" altLang="zh-TW">
                <a:latin typeface="Times New Roman" pitchFamily="18" charset="0"/>
              </a:rPr>
              <a:pPr/>
              <a:t>31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ADDE27-B5B7-49A5-8342-04862C77C41F}" type="slidenum">
              <a:rPr lang="en-US" altLang="zh-TW">
                <a:latin typeface="Times New Roman" pitchFamily="18" charset="0"/>
              </a:rPr>
              <a:pPr/>
              <a:t>32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42BE3B-7C62-4997-9CA1-7D0EC8798C97}" type="slidenum">
              <a:rPr lang="zh-TW" altLang="en-US">
                <a:latin typeface="Times New Roman" pitchFamily="18" charset="0"/>
              </a:rPr>
              <a:pPr/>
              <a:t>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42BE3B-7C62-4997-9CA1-7D0EC8798C97}" type="slidenum">
              <a:rPr lang="zh-TW" altLang="en-US">
                <a:latin typeface="Times New Roman" pitchFamily="18" charset="0"/>
              </a:rPr>
              <a:pPr/>
              <a:t>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6F68F1-56AF-427E-9076-D80C169CF69E}" type="slidenum">
              <a:rPr lang="zh-TW" altLang="en-US">
                <a:latin typeface="Times New Roman" pitchFamily="18" charset="0"/>
              </a:rPr>
              <a:pPr/>
              <a:t>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827C7C-2A8E-4D7B-95E5-BCB1CB905CD1}" type="slidenum">
              <a:rPr lang="zh-TW" altLang="en-US">
                <a:latin typeface="Times New Roman" pitchFamily="18" charset="0"/>
              </a:rPr>
              <a:pPr/>
              <a:t>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3A8B35-D842-4521-BB45-BBD1524038C9}" type="slidenum">
              <a:rPr lang="zh-TW" altLang="en-US">
                <a:latin typeface="Times New Roman" pitchFamily="18" charset="0"/>
              </a:rPr>
              <a:pPr/>
              <a:t>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3A8B35-D842-4521-BB45-BBD1524038C9}" type="slidenum">
              <a:rPr lang="zh-TW" altLang="en-US">
                <a:latin typeface="Times New Roman" pitchFamily="18" charset="0"/>
              </a:rPr>
              <a:pPr/>
              <a:t>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736" tIns="49868" rIns="99736" bIns="49868"/>
          <a:lstStyle/>
          <a:p>
            <a:pPr defTabSz="990600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en-US" noProof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en-US" noProof="0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175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15.</a:t>
            </a:r>
            <a:fld id="{4FF74BEB-E232-47EF-B69F-1B02F1337DA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3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13.</a:t>
            </a:r>
            <a:fld id="{98E15BAA-8BF1-4450-B7AF-1AAB800AF7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9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13.</a:t>
            </a:r>
            <a:fld id="{C787A143-7851-421B-8BFE-D9A27195AD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15.</a:t>
            </a:r>
            <a:fld id="{A5958DB3-2ECA-4114-9FAD-CA77CC25CAC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4705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15.</a:t>
            </a:r>
            <a:fld id="{A5958DB3-2ECA-4114-9FAD-CA77CC25CAC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7914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15.</a:t>
            </a:r>
            <a:fld id="{A5958DB3-2ECA-4114-9FAD-CA77CC25CAC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61681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282575">
              <a:tabLst>
                <a:tab pos="627063" algn="l"/>
              </a:tabLst>
              <a:defRPr/>
            </a:lvl2pPr>
            <a:lvl3pPr marL="984250" indent="-290513">
              <a:defRPr/>
            </a:lvl3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15.</a:t>
            </a:r>
            <a:fld id="{7B93C92F-3192-489D-9EE9-74AC743703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1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13.</a:t>
            </a:r>
            <a:fld id="{E4474061-D063-4A23-AA2B-40C86425DD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54531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13.</a:t>
            </a:r>
            <a:fld id="{97ED0001-CEB0-475D-9839-82E09EB674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13.</a:t>
            </a:r>
            <a:fld id="{5C722195-10FE-45BE-B514-2168F3C412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13.</a:t>
            </a:r>
            <a:fld id="{D985F05F-2412-4307-BD13-5DEB37FD9F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13.</a:t>
            </a:r>
            <a:fld id="{45EF74EF-A7FE-4E51-984B-D2D8AFB1E8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13.</a:t>
            </a:r>
            <a:fld id="{AE1C6E8A-BE82-4711-8F1D-5ED5E8E80F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4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13.</a:t>
            </a:r>
            <a:fld id="{96AD7010-2543-452C-8025-3A2A6636E6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725"/>
            <a:ext cx="75057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(30pt)</a:t>
            </a:r>
          </a:p>
          <a:p>
            <a:pPr lvl="1"/>
            <a:r>
              <a:rPr lang="en-US" altLang="en-US"/>
              <a:t>Second level (26pt)</a:t>
            </a:r>
          </a:p>
          <a:p>
            <a:pPr lvl="2"/>
            <a:r>
              <a:rPr lang="en-US" altLang="en-US"/>
              <a:t>Third level (22pt)</a:t>
            </a:r>
          </a:p>
          <a:p>
            <a:pPr lvl="3"/>
            <a:r>
              <a:rPr lang="en-US" altLang="en-US"/>
              <a:t>Fourth level (20pt)</a:t>
            </a:r>
          </a:p>
          <a:p>
            <a:pPr lvl="4"/>
            <a:r>
              <a:rPr lang="en-US" altLang="en-US"/>
              <a:t>Fifth level (18pt)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24625"/>
            <a:ext cx="654531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r>
              <a:rPr lang="en-US" altLang="en-US"/>
              <a:t>15.</a:t>
            </a:r>
            <a:fld id="{A5958DB3-2ECA-4114-9FAD-CA77CC25CAC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–"/>
        <a:tabLst>
          <a:tab pos="627063" algn="l"/>
        </a:tabLst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2" y="466725"/>
            <a:ext cx="6999287" cy="2133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Options on Stock Indices and Currencies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z="3800" dirty="0">
                <a:ea typeface="新細明體" pitchFamily="18" charset="-120"/>
              </a:rPr>
              <a:t>Chapter 15</a:t>
            </a:r>
          </a:p>
        </p:txBody>
      </p:sp>
      <p:sp>
        <p:nvSpPr>
          <p:cNvPr id="1229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BB983D57-5B64-4C73-9430-2548973B98B0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Extension of Results in Ch. 10 </a:t>
            </a:r>
          </a:p>
        </p:txBody>
      </p:sp>
      <p:sp>
        <p:nvSpPr>
          <p:cNvPr id="1536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608D5C17-0B96-4226-AE3D-9C75BD2DABB5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304800" y="1676400"/>
                <a:ext cx="8458200" cy="5181600"/>
              </a:xfrm>
              <a:prstGeom prst="rect">
                <a:avLst/>
              </a:prstGeom>
              <a:noFill/>
            </p:spPr>
            <p:txBody>
              <a:bodyPr lIns="92075" tIns="46038" rIns="92075" bIns="46038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When the dividend yield payment is considered, the technique of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𝑞𝑇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can be applied to deriving the lower bounds and the put-call parity for stock options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lower bounds for European calls and puts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𝑐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𝑞𝑇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𝑞𝑇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put-call parity for European options</a:t>
                </a:r>
              </a:p>
              <a:p>
                <a:pPr marL="1588" lvl="1" indent="0">
                  <a:spcBef>
                    <a:spcPts val="600"/>
                  </a:spcBef>
                  <a:buClr>
                    <a:srgbClr val="CC3300"/>
                  </a:buClr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𝑐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𝑞𝑇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put-call parity for American options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𝑞𝑇</m:t>
                          </m:r>
                        </m:sup>
                      </m:sSup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76400"/>
                <a:ext cx="8458200" cy="5181600"/>
              </a:xfrm>
              <a:prstGeom prst="rect">
                <a:avLst/>
              </a:prstGeom>
              <a:blipFill rotWithShape="1">
                <a:blip r:embed="rId3"/>
                <a:stretch>
                  <a:fillRect l="-648" t="-1529" r="-11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190625"/>
          </a:xfrm>
        </p:spPr>
        <p:txBody>
          <a:bodyPr/>
          <a:lstStyle/>
          <a:p>
            <a:pPr marL="1074738" indent="-1074738" algn="l">
              <a:spcBef>
                <a:spcPts val="600"/>
              </a:spcBef>
              <a:defRPr/>
            </a:pPr>
            <a:r>
              <a:rPr lang="en-US" altLang="zh-TW" sz="3800" dirty="0">
                <a:ea typeface="新細明體" charset="-120"/>
              </a:rPr>
              <a:t>15.2 </a:t>
            </a:r>
            <a:r>
              <a:rPr lang="en-US" altLang="zh-TW" sz="4000" dirty="0">
                <a:ea typeface="新細明體" pitchFamily="18" charset="-120"/>
              </a:rPr>
              <a:t>Index Options (</a:t>
            </a:r>
            <a:r>
              <a:rPr lang="zh-TW" altLang="en-US" sz="4000" dirty="0">
                <a:ea typeface="新細明體" pitchFamily="18" charset="-120"/>
              </a:rPr>
              <a:t>指數選擇權</a:t>
            </a:r>
            <a:r>
              <a:rPr lang="en-US" altLang="zh-TW" sz="4000" dirty="0">
                <a:ea typeface="新細明體" pitchFamily="18" charset="-120"/>
              </a:rPr>
              <a:t>)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15.</a:t>
            </a:r>
            <a:fld id="{318AA49A-4F20-4677-A41A-D5F351D8E433}" type="slidenum">
              <a:rPr lang="en-US" altLang="en-US" smtClean="0"/>
              <a:pPr eaLnBrk="1" hangingPunct="1"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04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Index Options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5924"/>
            <a:ext cx="8135938" cy="5019675"/>
          </a:xfrm>
          <a:noFill/>
        </p:spPr>
        <p:txBody>
          <a:bodyPr lIns="92075" tIns="46038" rIns="92075" bIns="46038"/>
          <a:lstStyle/>
          <a:p>
            <a:pPr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most popular indices underlying index options in the U.S. are 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Dow Jones Industrial Average times 0.01 (DJX)</a:t>
            </a:r>
          </a:p>
          <a:p>
            <a:pPr lvl="1">
              <a:spcBef>
                <a:spcPts val="600"/>
              </a:spcBef>
            </a:pPr>
            <a:r>
              <a:rPr lang="en-US" altLang="zh-TW" dirty="0" err="1">
                <a:ea typeface="新細明體" pitchFamily="18" charset="-120"/>
              </a:rPr>
              <a:t>Nasdaq</a:t>
            </a:r>
            <a:r>
              <a:rPr lang="en-US" altLang="zh-TW" dirty="0">
                <a:ea typeface="新細明體" pitchFamily="18" charset="-120"/>
              </a:rPr>
              <a:t> 100 Index (NDX)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Russell 2000 Index (RUT)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S&amp;P 100 Index (OEX and XEO)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S&amp;P 500 Index (SPX)</a:t>
            </a:r>
          </a:p>
          <a:p>
            <a:pPr marL="630238" lvl="1" indent="-346075">
              <a:spcBef>
                <a:spcPts val="600"/>
              </a:spcBef>
              <a:buClr>
                <a:schemeClr val="tx1"/>
              </a:buClr>
              <a:buFont typeface="新細明體" pitchFamily="18" charset="-120"/>
              <a:buChar char="※"/>
            </a:pPr>
            <a:r>
              <a:rPr lang="en-US" altLang="zh-TW" dirty="0">
                <a:ea typeface="新細明體" pitchFamily="18" charset="-120"/>
              </a:rPr>
              <a:t>Contracts are on 100 times index, or equivalently, one point of index level is worth $100 </a:t>
            </a:r>
          </a:p>
          <a:p>
            <a:pPr marL="630238" lvl="1" indent="-346075">
              <a:spcBef>
                <a:spcPts val="600"/>
              </a:spcBef>
              <a:buClr>
                <a:schemeClr val="tx1"/>
              </a:buClr>
              <a:buFont typeface="新細明體" pitchFamily="18" charset="-120"/>
              <a:buChar char="※"/>
            </a:pPr>
            <a:r>
              <a:rPr lang="en-US" altLang="zh-TW" dirty="0">
                <a:ea typeface="新細明體" pitchFamily="18" charset="-120"/>
              </a:rPr>
              <a:t>They are settled in cash</a:t>
            </a:r>
          </a:p>
          <a:p>
            <a:pPr marL="630238" lvl="1" indent="-346075">
              <a:spcBef>
                <a:spcPts val="600"/>
              </a:spcBef>
              <a:buClr>
                <a:schemeClr val="tx1"/>
              </a:buClr>
              <a:buFont typeface="新細明體" pitchFamily="18" charset="-120"/>
              <a:buChar char="※"/>
            </a:pPr>
            <a:r>
              <a:rPr lang="en-US" altLang="zh-TW" dirty="0">
                <a:ea typeface="新細明體" pitchFamily="18" charset="-120"/>
              </a:rPr>
              <a:t>OEX is American and the rests are European</a:t>
            </a:r>
          </a:p>
        </p:txBody>
      </p:sp>
      <p:sp>
        <p:nvSpPr>
          <p:cNvPr id="19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6CB0E3F9-2C5C-4FC1-814E-062401B9C75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LEAPS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Long-term Equity </a:t>
            </a:r>
            <a:r>
              <a:rPr lang="en-US" altLang="zh-TW" dirty="0" err="1">
                <a:ea typeface="新細明體" pitchFamily="18" charset="-120"/>
              </a:rPr>
              <a:t>AnticiPation</a:t>
            </a:r>
            <a:r>
              <a:rPr lang="en-US" altLang="zh-TW" dirty="0">
                <a:ea typeface="新細明體" pitchFamily="18" charset="-120"/>
              </a:rPr>
              <a:t> Securities (LEAPS)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長期選擇權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Leaps are options on stock indices that last up to 3 years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They have December expiration dates</a:t>
            </a:r>
          </a:p>
          <a:p>
            <a:pPr lvl="2"/>
            <a:r>
              <a:rPr lang="en-US" altLang="zh-TW" sz="2000" dirty="0">
                <a:ea typeface="新細明體" pitchFamily="18" charset="-120"/>
              </a:rPr>
              <a:t>For other index options, they are issued on January, February, or March cycle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The index is adjusted appropriately (divided by five or ten) for the purposes of quoting the strike price and the option price</a:t>
            </a:r>
          </a:p>
          <a:p>
            <a:pPr lvl="1"/>
            <a:r>
              <a:rPr lang="en-US" altLang="zh-TW" sz="2400" dirty="0">
                <a:ea typeface="新細明體" pitchFamily="18" charset="-120"/>
              </a:rPr>
              <a:t>Leaps also trade on some individual stocks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2048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3070C287-F765-41CF-9A83-55E30387BDF6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Portfolio Insurance with Index Options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676400"/>
                <a:ext cx="8001000" cy="4157663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TW" dirty="0">
                    <a:ea typeface="新細明體" pitchFamily="18" charset="-120"/>
                  </a:rPr>
                  <a:t>An example for calculating the payoff of an index option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Consider a call option on an index with a strike price of 560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Suppose one of this index call option is exercised when the index level is 580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The payoff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  <a:ea typeface="新細明體" pitchFamily="18" charset="-12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580−560,0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×$100=$2000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76400"/>
                <a:ext cx="8001000" cy="4157663"/>
              </a:xfrm>
              <a:blipFill rotWithShape="1">
                <a:blip r:embed="rId3"/>
                <a:stretch>
                  <a:fillRect l="-762" t="-19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D748C076-42A8-453C-8327-DE26DCF5D0CB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76400"/>
                <a:ext cx="8458200" cy="4953000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general rule to use index options to hedge portfolio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Suppose the value of the index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i="1" baseline="-25000" dirty="0" smtClean="0">
                        <a:latin typeface="Cambria Math"/>
                        <a:ea typeface="新細明體" pitchFamily="18" charset="-120"/>
                      </a:rPr>
                      <m:t>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the strike price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a portfolio has a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𝛽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of 1.0, the portfolio insurance is obtained by buying 1 put option contract on the index for each 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/>
                        <a:ea typeface="新細明體" pitchFamily="18" charset="-120"/>
                      </a:rPr>
                      <m:t>100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i="1" baseline="-25000" dirty="0">
                        <a:latin typeface="Cambria Math"/>
                        <a:ea typeface="新細明體" pitchFamily="18" charset="-120"/>
                      </a:rPr>
                      <m:t>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dollars of the portfolio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𝛽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not 1.0, the portfolio manager buys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𝛽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put options for each 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  <a:ea typeface="新細明體" pitchFamily="18" charset="-120"/>
                      </a:rPr>
                      <m:t>100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i="1" baseline="-25000" dirty="0">
                        <a:latin typeface="Cambria Math"/>
                        <a:ea typeface="新細明體" pitchFamily="18" charset="-120"/>
                      </a:rPr>
                      <m:t>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dollars held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In both cases,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chosen to give the appropriate insurance level which the hedger requires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458200" cy="4953000"/>
              </a:xfrm>
              <a:blipFill>
                <a:blip r:embed="rId3"/>
                <a:stretch>
                  <a:fillRect l="-720" t="-1599" r="-2017" b="-15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7468440F-E735-4F8F-876E-06761F0E324E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Portfolio Insurance with Index Options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719263"/>
                <a:ext cx="8610600" cy="4757737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9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Example 1 for portfolio beta equal to 1.0</a:t>
                </a:r>
              </a:p>
              <a:p>
                <a:pPr lvl="1">
                  <a:lnSpc>
                    <a:spcPct val="99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portfolio is currently worth $500,000</a:t>
                </a:r>
              </a:p>
              <a:p>
                <a:pPr lvl="1">
                  <a:lnSpc>
                    <a:spcPct val="99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index currently stands at 1000</a:t>
                </a:r>
              </a:p>
              <a:p>
                <a:pPr lvl="1">
                  <a:lnSpc>
                    <a:spcPct val="99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What trade is necessary to provide insurance against the portfolio value falling below $450,000 after 3 month?</a:t>
                </a:r>
              </a:p>
              <a:p>
                <a:pPr lvl="1">
                  <a:lnSpc>
                    <a:spcPct val="99000"/>
                  </a:lnSpc>
                  <a:spcBef>
                    <a:spcPts val="200"/>
                  </a:spcBef>
                  <a:buClr>
                    <a:schemeClr val="tx1"/>
                  </a:buClr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Long FIVE 3-mon puts with the strike price to be 900</a:t>
                </a:r>
              </a:p>
              <a:p>
                <a:pPr lvl="1">
                  <a:lnSpc>
                    <a:spcPct val="99000"/>
                  </a:lnSpc>
                  <a:spcBef>
                    <a:spcPts val="200"/>
                  </a:spcBef>
                  <a:buClr>
                    <a:schemeClr val="tx1"/>
                  </a:buClr>
                  <a:buFont typeface="Arial" pitchFamily="34" charset="0"/>
                  <a:buChar char="*"/>
                </a:pPr>
                <a:r>
                  <a:rPr lang="en-US" altLang="zh-TW" sz="2200" dirty="0">
                    <a:ea typeface="新細明體" pitchFamily="18" charset="-120"/>
                  </a:rPr>
                  <a:t>Suppose the index drops to 880 in 3 months:</a:t>
                </a:r>
              </a:p>
              <a:p>
                <a:pPr lvl="2">
                  <a:lnSpc>
                    <a:spcPct val="99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Arial" pitchFamily="34" charset="0"/>
                  <a:buChar char="–"/>
                </a:pPr>
                <a:r>
                  <a:rPr lang="en-US" altLang="zh-TW" dirty="0">
                    <a:ea typeface="新細明體" pitchFamily="18" charset="-120"/>
                  </a:rPr>
                  <a:t>The portfolio will be worth about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$500,000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880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1000</m:t>
                        </m:r>
                      </m:den>
                    </m:f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=$440,000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9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Arial" pitchFamily="34" charset="0"/>
                  <a:buChar char="–"/>
                </a:pPr>
                <a:r>
                  <a:rPr lang="en-US" altLang="zh-TW" dirty="0">
                    <a:ea typeface="新細明體" pitchFamily="18" charset="-120"/>
                  </a:rPr>
                  <a:t>The payoff from the 5 put options will be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5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  <a:ea typeface="新細明體" pitchFamily="18" charset="-12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900−880,0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/>
                        <a:ea typeface="Cambria Math"/>
                      </a:rPr>
                      <m:t>×$100=$10,000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9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Symbol" pitchFamily="18" charset="2"/>
                  <a:buChar char="Þ"/>
                </a:pPr>
                <a:r>
                  <a:rPr lang="en-US" altLang="zh-TW" dirty="0">
                    <a:ea typeface="新細明體" pitchFamily="18" charset="-120"/>
                  </a:rPr>
                  <a:t>The sum of them equals the insurance level of $450,000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19263"/>
                <a:ext cx="8610600" cy="4757737"/>
              </a:xfrm>
              <a:blipFill>
                <a:blip r:embed="rId3"/>
                <a:stretch>
                  <a:fillRect l="-708" t="-1793" r="-2052" b="-12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ED547E6D-BE6F-4C9B-BB3C-DE70D8944FF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Portfolio Insurance with Index Options</a:t>
            </a:r>
          </a:p>
        </p:txBody>
      </p:sp>
    </p:spTree>
    <p:extLst>
      <p:ext uri="{BB962C8B-B14F-4D97-AF65-F5344CB8AC3E}">
        <p14:creationId xmlns:p14="http://schemas.microsoft.com/office/powerpoint/2010/main" val="36198617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800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Example 2 for portfolio beta equal to 2.0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portfolio is currently worth $500,000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index currently stands at 1000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risk-free rate is 12% per annum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dividend yield on both the portfolio and the index is 4%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How many put option contracts should be purchased to ensure the value of the portfolio higher than $450,000? 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新細明體" pitchFamily="18" charset="-120"/>
              <a:buChar char="※"/>
            </a:pPr>
            <a:r>
              <a:rPr lang="en-US" altLang="zh-TW" dirty="0">
                <a:ea typeface="新細明體" pitchFamily="18" charset="-120"/>
              </a:rPr>
              <a:t>Long TEN puts with the strike price to be 960</a:t>
            </a:r>
          </a:p>
        </p:txBody>
      </p:sp>
      <p:sp>
        <p:nvSpPr>
          <p:cNvPr id="2458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B2B00949-E952-48C2-9E22-53DF5A5A3444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Portfolio Insurance with Index Options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419600"/>
          </a:xfrm>
          <a:noFill/>
        </p:spPr>
        <p:txBody>
          <a:bodyPr lIns="92075" tIns="46038" rIns="92075" bIns="46038"/>
          <a:lstStyle/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Calculating the relation between the index level and the portfolio value after 3 months 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If the index rises to 1040, it provides a 40/1000 or 4% return in 3 months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Total return (including dividends) = 5%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Excess return over the risk-free rate = 2%</a:t>
            </a:r>
          </a:p>
          <a:p>
            <a:pPr lvl="2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Note that the risk-free rate is 3% in 3 months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Based on the CAPM, the total return of the portfolio being hedged = 3% + 2</a:t>
            </a:r>
            <a:r>
              <a:rPr lang="zh-TW" altLang="zh-TW" dirty="0"/>
              <a:t>×</a:t>
            </a:r>
            <a:r>
              <a:rPr lang="en-US" altLang="zh-TW" dirty="0"/>
              <a:t>2% </a:t>
            </a:r>
            <a:r>
              <a:rPr lang="en-US" altLang="zh-TW" dirty="0">
                <a:ea typeface="新細明體" pitchFamily="18" charset="-120"/>
              </a:rPr>
              <a:t>= 7%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net return of the portfolio excluding dividends = 7% – 1% = 6%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end-period portfolio value = $500,000</a:t>
            </a:r>
            <a:r>
              <a:rPr lang="zh-TW" altLang="zh-TW" dirty="0"/>
              <a:t>×</a:t>
            </a:r>
            <a:r>
              <a:rPr lang="en-US" altLang="zh-TW" dirty="0"/>
              <a:t>(1 +</a:t>
            </a:r>
            <a:r>
              <a:rPr lang="en-US" altLang="zh-TW" dirty="0">
                <a:ea typeface="新細明體" pitchFamily="18" charset="-120"/>
              </a:rPr>
              <a:t> 6%) = $530,000</a:t>
            </a:r>
          </a:p>
        </p:txBody>
      </p:sp>
      <p:sp>
        <p:nvSpPr>
          <p:cNvPr id="2560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3EF223CE-AC6C-420A-8101-1B94E3912A8C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60648"/>
            <a:ext cx="7499176" cy="93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Portfolio Insurance with Index Options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071290"/>
              </p:ext>
            </p:extLst>
          </p:nvPr>
        </p:nvGraphicFramePr>
        <p:xfrm>
          <a:off x="666750" y="1681163"/>
          <a:ext cx="7181850" cy="422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Document" r:id="rId4" imgW="7817341" imgH="4594664" progId="Word.Document.8">
                  <p:embed/>
                </p:oleObj>
              </mc:Choice>
              <mc:Fallback>
                <p:oleObj name="Document" r:id="rId4" imgW="7817341" imgH="4594664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681163"/>
                        <a:ext cx="7181850" cy="422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E9A16861-6C7B-4D0E-AEBC-1BD213BE4BB9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5181600"/>
            <a:ext cx="8339138" cy="15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 typeface="新細明體" pitchFamily="18" charset="-120"/>
              <a:buChar char="※"/>
            </a:pPr>
            <a:r>
              <a:rPr lang="en-US" altLang="zh-TW" sz="2400" dirty="0">
                <a:ea typeface="新細明體" pitchFamily="18" charset="-120"/>
              </a:rPr>
              <a:t>Examine the expected portfolio value given different scenarios of the stock index</a:t>
            </a:r>
          </a:p>
          <a:p>
            <a:pPr marL="715963" lvl="1" indent="-342900" eaLnBrk="0" hangingPunct="0">
              <a:spcBef>
                <a:spcPts val="600"/>
              </a:spcBef>
              <a:buFont typeface="Symbol" pitchFamily="18" charset="2"/>
              <a:buChar char="Þ"/>
            </a:pPr>
            <a:r>
              <a:rPr lang="en-US" altLang="zh-TW" sz="2000" dirty="0">
                <a:ea typeface="新細明體" pitchFamily="18" charset="-120"/>
              </a:rPr>
              <a:t>A put with a strike price of 960 will provide the protection such that the portfolio value will not be lower than $450,000 after 3 months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60648"/>
            <a:ext cx="7499176" cy="93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dirty="0">
                <a:ea typeface="新細明體" pitchFamily="18" charset="-120"/>
              </a:rPr>
              <a:t>Portfolio Insurance with Index Options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charset="-120"/>
              </a:rPr>
              <a:t>Goals of Chapter 15</a:t>
            </a:r>
          </a:p>
        </p:txBody>
      </p:sp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15.</a:t>
            </a:r>
            <a:fld id="{6459F47D-D016-4E99-B4CA-0BA973F17661}" type="slidenum">
              <a:rPr lang="en-US" altLang="en-US" smtClean="0"/>
              <a:pPr eaLnBrk="1" hangingPunct="1"/>
              <a:t>2</a:t>
            </a:fld>
            <a:endParaRPr lang="en-US" alt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50" name="Rectangle 5"/>
          <p:cNvSpPr txBox="1">
            <a:spLocks noChangeArrowheads="1"/>
          </p:cNvSpPr>
          <p:nvPr/>
        </p:nvSpPr>
        <p:spPr bwMode="auto">
          <a:xfrm>
            <a:off x="539750" y="1728788"/>
            <a:ext cx="8280400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The effects of introducing the dividend yield on option pricing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Introduce index options</a:t>
            </a:r>
            <a:r>
              <a:rPr lang="zh-TW" altLang="en-US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ea typeface="新細明體" pitchFamily="18" charset="-120"/>
              </a:rPr>
              <a:t>(</a:t>
            </a:r>
            <a:r>
              <a:rPr lang="zh-TW" altLang="en-US" sz="3000" dirty="0">
                <a:ea typeface="新細明體" pitchFamily="18" charset="-120"/>
              </a:rPr>
              <a:t>指數選擇權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  <a:p>
            <a:pPr marL="714375" lvl="1" indent="-257175" eaLnBrk="1" hangingPunct="1">
              <a:spcBef>
                <a:spcPts val="600"/>
              </a:spcBef>
              <a:buClr>
                <a:srgbClr val="B92D00"/>
              </a:buClr>
              <a:buSzPct val="70000"/>
              <a:buFont typeface="Arial" pitchFamily="34" charset="0"/>
              <a:buChar char="–"/>
              <a:defRPr/>
            </a:pPr>
            <a:r>
              <a:rPr lang="en-US" altLang="zh-TW" sz="2600" dirty="0">
                <a:solidFill>
                  <a:srgbClr val="000000"/>
                </a:solidFill>
                <a:ea typeface="新細明體" pitchFamily="18" charset="-120"/>
              </a:rPr>
              <a:t>How to hedge portfolios with index options</a:t>
            </a:r>
          </a:p>
          <a:p>
            <a:pPr marL="714375" lvl="1" indent="-257175" eaLnBrk="1" hangingPunct="1">
              <a:spcBef>
                <a:spcPts val="600"/>
              </a:spcBef>
              <a:buClr>
                <a:srgbClr val="B92D00"/>
              </a:buClr>
              <a:buSzPct val="70000"/>
              <a:buFont typeface="Arial" pitchFamily="34" charset="0"/>
              <a:buChar char="–"/>
              <a:defRPr/>
            </a:pPr>
            <a:r>
              <a:rPr lang="en-US" altLang="zh-TW" sz="2600" dirty="0">
                <a:solidFill>
                  <a:srgbClr val="000000"/>
                </a:solidFill>
                <a:ea typeface="新細明體" pitchFamily="18" charset="-120"/>
              </a:rPr>
              <a:t>The valuation of index options</a:t>
            </a: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Introduce currency options</a:t>
            </a:r>
            <a:r>
              <a:rPr lang="zh-TW" altLang="en-US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ea typeface="新細明體" pitchFamily="18" charset="-120"/>
              </a:rPr>
              <a:t>(</a:t>
            </a:r>
            <a:r>
              <a:rPr lang="zh-TW" altLang="en-US" sz="3000" dirty="0">
                <a:ea typeface="新細明體" pitchFamily="18" charset="-120"/>
              </a:rPr>
              <a:t>貨幣選擇權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  <a:p>
            <a:pPr marL="714375" lvl="1" indent="-257175" eaLnBrk="1" hangingPunct="1">
              <a:spcBef>
                <a:spcPts val="600"/>
              </a:spcBef>
              <a:buClr>
                <a:srgbClr val="B92D00"/>
              </a:buClr>
              <a:buSzPct val="70000"/>
              <a:buFont typeface="Arial" pitchFamily="34" charset="0"/>
              <a:buChar char="–"/>
              <a:defRPr/>
            </a:pPr>
            <a:r>
              <a:rPr lang="en-US" altLang="zh-TW" sz="2600" dirty="0">
                <a:solidFill>
                  <a:srgbClr val="000000"/>
                </a:solidFill>
                <a:ea typeface="新細明體" pitchFamily="18" charset="-120"/>
              </a:rPr>
              <a:t>The valuation of currency options</a:t>
            </a:r>
          </a:p>
          <a:p>
            <a:pPr marL="714375" lvl="1" indent="-257175" eaLnBrk="1" hangingPunct="1">
              <a:spcBef>
                <a:spcPts val="600"/>
              </a:spcBef>
              <a:buClr>
                <a:srgbClr val="B92D00"/>
              </a:buClr>
              <a:buSzPct val="70000"/>
              <a:buFont typeface="Arial" pitchFamily="34" charset="0"/>
              <a:buChar char="–"/>
              <a:defRPr/>
            </a:pPr>
            <a:r>
              <a:rPr lang="en-US" altLang="zh-TW" sz="2600" dirty="0">
                <a:solidFill>
                  <a:srgbClr val="000000"/>
                </a:solidFill>
                <a:ea typeface="新細明體" pitchFamily="18" charset="-120"/>
              </a:rPr>
              <a:t>Introduce the range-forward contracts (</a:t>
            </a:r>
            <a:r>
              <a:rPr lang="zh-TW" altLang="en-US" sz="2600" dirty="0">
                <a:solidFill>
                  <a:srgbClr val="000000"/>
                </a:solidFill>
                <a:ea typeface="新細明體" pitchFamily="18" charset="-120"/>
              </a:rPr>
              <a:t>範圍遠期合約</a:t>
            </a:r>
            <a:r>
              <a:rPr lang="en-US" altLang="zh-TW" sz="2600" dirty="0">
                <a:solidFill>
                  <a:srgbClr val="000000"/>
                </a:solidFill>
                <a:ea typeface="新細明體" pitchFamily="18" charset="-120"/>
              </a:rPr>
              <a:t>), which consist of a currency call and a currency put with different strike prices</a:t>
            </a:r>
          </a:p>
          <a:p>
            <a:pPr lvl="1"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US" altLang="zh-TW" sz="3000" dirty="0">
              <a:ea typeface="新細明體" pitchFamily="18" charset="-120"/>
            </a:endParaRPr>
          </a:p>
          <a:p>
            <a:pPr marL="457200" lvl="1" indent="0" eaLnBrk="1" hangingPunct="1">
              <a:spcBef>
                <a:spcPts val="600"/>
              </a:spcBef>
              <a:buClr>
                <a:schemeClr val="tx2"/>
              </a:buClr>
              <a:buSzPct val="70000"/>
              <a:defRPr/>
            </a:pPr>
            <a:endParaRPr lang="en-US" altLang="zh-TW" sz="2600" dirty="0">
              <a:ea typeface="新細明體" pitchFamily="18" charset="-120"/>
            </a:endParaRPr>
          </a:p>
          <a:p>
            <a:pPr marL="57150" indent="0" eaLnBrk="1" hangingPunct="1">
              <a:spcBef>
                <a:spcPts val="600"/>
              </a:spcBef>
              <a:buClr>
                <a:schemeClr val="accent6"/>
              </a:buClr>
              <a:buSzPct val="70000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914400" lvl="1" indent="-457200" eaLnBrk="1" hangingPunct="1">
              <a:spcBef>
                <a:spcPts val="600"/>
              </a:spcBef>
              <a:buClr>
                <a:schemeClr val="accent6"/>
              </a:buClr>
              <a:buSzPct val="70000"/>
              <a:buFont typeface="Arial" pitchFamily="34" charset="0"/>
              <a:buChar char="–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914400" lvl="1" indent="-457200" eaLnBrk="1" hangingPunct="1">
              <a:spcBef>
                <a:spcPts val="600"/>
              </a:spcBef>
              <a:buClr>
                <a:schemeClr val="accent6"/>
              </a:buClr>
              <a:buSzPct val="70000"/>
              <a:buFont typeface="Arial" pitchFamily="34" charset="0"/>
              <a:buChar char="–"/>
              <a:defRPr/>
            </a:pPr>
            <a:endParaRPr lang="en-US" altLang="zh-TW" sz="3000" dirty="0">
              <a:ea typeface="新細明體" pitchFamily="18" charset="-12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US" altLang="zh-TW" sz="30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46730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Valuing Index Options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077200" cy="5105400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How to pricing index options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European index options, use the formula for an option on a stock paying a continuous dividend yield on Slides 15.6 or 15.7: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i="1" baseline="-25000" dirty="0" smtClean="0">
                        <a:latin typeface="Cambria Math"/>
                        <a:ea typeface="新細明體" pitchFamily="18" charset="-120"/>
                      </a:rPr>
                      <m:t>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to be the current index level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to be the expected dividend yield of the market index portfolio during the life of the option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European options, it may not be required to estimate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if the formulas on Slide 15.7 are used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pricing American options, it requires to estimate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Based on the put-call parity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𝑞𝑇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,</a:t>
                </a:r>
              </a:p>
              <a:p>
                <a:pPr marL="1258888" lvl="2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zh-TW" b="0" dirty="0">
                    <a:ea typeface="Cambria Math" panose="02040503050406030204" pitchFamily="18" charset="0"/>
                  </a:rPr>
                  <a:t>Implied dividend yield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𝑟𝑇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77200" cy="5105400"/>
              </a:xfrm>
              <a:blipFill>
                <a:blip r:embed="rId3"/>
                <a:stretch>
                  <a:fillRect l="-755" t="-1553" b="-1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164B6E11-FB33-4D04-8181-F2C61A77E620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Valuing Index Options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76400"/>
                <a:ext cx="8077200" cy="4648200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Use the binomial tree model introduced on Slides 15.8 and 15.9 to price both European and American index options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each iteration of the backward induction,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computed,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American options, the option value for each node equals the maximum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the early exercise value</a:t>
                </a: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077200" cy="4648200"/>
              </a:xfrm>
              <a:blipFill>
                <a:blip r:embed="rId3"/>
                <a:stretch>
                  <a:fillRect t="-1180" r="-17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164B6E11-FB33-4D04-8181-F2C61A77E620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7615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190625"/>
          </a:xfrm>
        </p:spPr>
        <p:txBody>
          <a:bodyPr/>
          <a:lstStyle/>
          <a:p>
            <a:pPr marL="1074738" indent="-1074738" algn="l">
              <a:spcBef>
                <a:spcPts val="600"/>
              </a:spcBef>
              <a:defRPr/>
            </a:pPr>
            <a:r>
              <a:rPr lang="en-US" altLang="zh-TW" sz="3800" dirty="0">
                <a:ea typeface="新細明體" charset="-120"/>
              </a:rPr>
              <a:t>15.3 </a:t>
            </a:r>
            <a:r>
              <a:rPr lang="en-US" altLang="zh-TW" sz="4000" dirty="0">
                <a:ea typeface="新細明體" pitchFamily="18" charset="-120"/>
              </a:rPr>
              <a:t>Currency Options</a:t>
            </a:r>
            <a:r>
              <a:rPr lang="zh-TW" altLang="en-US" sz="4000" dirty="0">
                <a:ea typeface="新細明體" pitchFamily="18" charset="-120"/>
              </a:rPr>
              <a:t> </a:t>
            </a:r>
            <a:r>
              <a:rPr lang="en-US" altLang="zh-TW" sz="4000" dirty="0">
                <a:ea typeface="新細明體" pitchFamily="18" charset="-120"/>
              </a:rPr>
              <a:t>(</a:t>
            </a:r>
            <a:r>
              <a:rPr lang="zh-TW" altLang="en-US" sz="4000" dirty="0">
                <a:ea typeface="新細明體" pitchFamily="18" charset="-120"/>
              </a:rPr>
              <a:t>貨幣選擇權</a:t>
            </a:r>
            <a:r>
              <a:rPr lang="en-US" altLang="zh-TW" sz="4000" dirty="0">
                <a:ea typeface="新細明體" pitchFamily="18" charset="-120"/>
              </a:rPr>
              <a:t>)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</a:t>
            </a:r>
            <a:r>
              <a:rPr lang="en-US" altLang="zh-TW" dirty="0"/>
              <a:t>5</a:t>
            </a:r>
            <a:r>
              <a:rPr lang="en-US" altLang="en-US" dirty="0"/>
              <a:t>.</a:t>
            </a:r>
            <a:fld id="{318AA49A-4F20-4677-A41A-D5F351D8E433}" type="slidenum">
              <a:rPr lang="en-US" altLang="en-US" smtClean="0"/>
              <a:pPr eaLnBrk="1" hangingPunct="1"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044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27200"/>
            <a:ext cx="8077200" cy="4521200"/>
          </a:xfrm>
          <a:noFill/>
        </p:spPr>
        <p:txBody>
          <a:bodyPr lIns="92075" tIns="46038" rIns="92075" bIns="46038"/>
          <a:lstStyle/>
          <a:p>
            <a:r>
              <a:rPr lang="en-US" altLang="zh-TW" sz="3200" dirty="0">
                <a:ea typeface="新細明體" charset="-120"/>
              </a:rPr>
              <a:t>Currency options trade on the NASDAQ OMX</a:t>
            </a: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There also exists an active over-the-counter (OTC) market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The exchange-traded market for currency options is much smaller than the OTC market</a:t>
            </a:r>
          </a:p>
          <a:p>
            <a:pPr eaLnBrk="1" hangingPunct="1"/>
            <a:r>
              <a:rPr lang="en-US" altLang="zh-TW" dirty="0">
                <a:ea typeface="新細明體" pitchFamily="18" charset="-120"/>
              </a:rPr>
              <a:t>Currency options are commonly used by corporations to buy insurance when they have an foreign exchange exposure</a:t>
            </a:r>
          </a:p>
          <a:p>
            <a:pPr algn="ctr" eaLnBrk="1" hangingPunct="1">
              <a:buFont typeface="Wingdings" pitchFamily="2" charset="2"/>
              <a:buNone/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2867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7CBB59C8-D105-4611-B983-4746A67CD6FA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Currency Options</a:t>
            </a:r>
            <a:endParaRPr lang="zh-TW" alt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676399"/>
                <a:ext cx="8153400" cy="4848225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Valuation of European currency options</a:t>
                </a:r>
                <a:endParaRPr lang="zh-TW" altLang="en-US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foreign currency can be regarded as an asset that provides a continuous “dividend yield” equal to the foreign 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TW" i="1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owner of one unit of the foreign currency can earn the continuous compounding foreign 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We can use the formula for an option on a stock paying a continuous dividend yield on Slide 15.6: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i="1" baseline="-25000" dirty="0" smtClean="0">
                        <a:latin typeface="Cambria Math"/>
                        <a:ea typeface="新細明體" pitchFamily="18" charset="-120"/>
                      </a:rPr>
                      <m:t>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to be the current exchange rate (the value of one unit of the foreign currency in terms of domestic dollars)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to be the foreign interest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𝑓</m:t>
                        </m:r>
                      </m:sub>
                    </m:sSub>
                  </m:oMath>
                </a14:m>
                <a:endParaRPr lang="zh-TW" altLang="en-US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76399"/>
                <a:ext cx="8153400" cy="4848225"/>
              </a:xfrm>
              <a:blipFill>
                <a:blip r:embed="rId3"/>
                <a:stretch>
                  <a:fillRect l="-748" t="-1635" r="-5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F14B5820-D87F-4D92-B0C1-54A8DEA8983D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Currency Options</a:t>
            </a:r>
            <a:endParaRPr lang="zh-TW" alt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533400" y="1676400"/>
                <a:ext cx="8153400" cy="4249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formulas for currency calls and puts</a:t>
                </a:r>
              </a:p>
              <a:p>
                <a:pPr marL="1792288" lvl="1" indent="0">
                  <a:spcBef>
                    <a:spcPts val="1800"/>
                  </a:spcBef>
                  <a:buNone/>
                  <a:tabLst>
                    <a:tab pos="1792288" algn="l"/>
                  </a:tabLst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𝑐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i="1" dirty="0"/>
                  <a:t>, </a:t>
                </a:r>
              </a:p>
              <a:p>
                <a:pPr marL="1792288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𝑝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i="1" dirty="0"/>
                  <a:t>,</a:t>
                </a:r>
              </a:p>
              <a:p>
                <a:pPr marL="625475" indent="0">
                  <a:spcBef>
                    <a:spcPts val="600"/>
                  </a:spcBef>
                  <a:buNone/>
                </a:pPr>
                <a:r>
                  <a:rPr lang="en-US" altLang="zh-TW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/>
                              </a:rPr>
                              <m:t>/2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altLang="zh-TW" sz="2400" dirty="0"/>
              </a:p>
              <a:p>
                <a:pPr marL="161131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/>
                              </a:rPr>
                              <m:t>/2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</a:p>
              <a:p>
                <a:pPr marL="630238" indent="-357188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2600" dirty="0">
                    <a:ea typeface="新細明體" pitchFamily="18" charset="-120"/>
                  </a:rPr>
                  <a:t>The symmetrical relationship between currency puts and calls:</a:t>
                </a:r>
              </a:p>
              <a:p>
                <a:pPr marL="630238" indent="0">
                  <a:spcBef>
                    <a:spcPts val="600"/>
                  </a:spcBef>
                  <a:buClr>
                    <a:schemeClr val="tx1"/>
                  </a:buClr>
                  <a:buSzPct val="100000"/>
                  <a:buNone/>
                </a:pPr>
                <a:r>
                  <a:rPr lang="en-US" altLang="zh-TW" sz="2600" dirty="0">
                    <a:ea typeface="新細明體" pitchFamily="18" charset="-120"/>
                  </a:rPr>
                  <a:t>A put option to sell currency A for currency B at a strike price </a:t>
                </a:r>
                <a14:m>
                  <m:oMath xmlns:m="http://schemas.openxmlformats.org/officeDocument/2006/math">
                    <m:r>
                      <a:rPr lang="en-US" altLang="zh-TW" sz="2600" i="1" dirty="0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is the same as a call option to buy currency B with currency A at a strike price of </a:t>
                </a:r>
                <a14:m>
                  <m:oMath xmlns:m="http://schemas.openxmlformats.org/officeDocument/2006/math">
                    <m:r>
                      <a:rPr lang="en-US" altLang="zh-TW" sz="2600" i="1" dirty="0" smtClean="0">
                        <a:latin typeface="Cambria Math"/>
                        <a:ea typeface="新細明體" pitchFamily="18" charset="-120"/>
                      </a:rPr>
                      <m:t>1/</m:t>
                    </m:r>
                    <m:r>
                      <a:rPr lang="en-US" altLang="zh-TW" sz="2600" i="1" dirty="0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endParaRPr lang="en-US" altLang="zh-TW" sz="2600" dirty="0">
                  <a:ea typeface="新細明體" pitchFamily="18" charset="-120"/>
                </a:endParaRPr>
              </a:p>
              <a:p>
                <a:pPr marL="273050" indent="0">
                  <a:spcBef>
                    <a:spcPts val="600"/>
                  </a:spcBef>
                  <a:buClr>
                    <a:schemeClr val="tx1"/>
                  </a:buClr>
                  <a:buSzPct val="100000"/>
                  <a:buNone/>
                </a:pPr>
                <a:endParaRPr lang="en-US" altLang="zh-TW" sz="26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76400"/>
                <a:ext cx="8153400" cy="4249738"/>
              </a:xfrm>
              <a:prstGeom prst="rect">
                <a:avLst/>
              </a:prstGeom>
              <a:blipFill>
                <a:blip r:embed="rId3"/>
                <a:stretch>
                  <a:fillRect t="-1291" b="-22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0A9D9798-3B45-44C5-B9A0-2995AB04A920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Currency Options</a:t>
            </a:r>
            <a:endParaRPr lang="zh-TW" alt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533400" y="1676400"/>
                <a:ext cx="8153400" cy="518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Alternative formulas for currency calls and puts using the forward exchange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i="1" dirty="0">
                  <a:ea typeface="新細明體" pitchFamily="18" charset="-120"/>
                </a:endParaRPr>
              </a:p>
              <a:p>
                <a:pPr marL="1792288" lvl="1" indent="0">
                  <a:spcBef>
                    <a:spcPts val="1800"/>
                  </a:spcBef>
                  <a:buNone/>
                  <a:tabLst>
                    <a:tab pos="1792288" algn="l"/>
                  </a:tabLst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𝑐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𝐾𝑁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2400" i="1" dirty="0"/>
                  <a:t>, </a:t>
                </a:r>
              </a:p>
              <a:p>
                <a:pPr marL="1792288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𝑝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[</m:t>
                    </m:r>
                    <m:r>
                      <a:rPr lang="en-US" altLang="zh-TW" sz="2400" i="1">
                        <a:latin typeface="Cambria Math"/>
                      </a:rPr>
                      <m:t>𝐾𝑁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2400" i="1" dirty="0"/>
                  <a:t>,</a:t>
                </a:r>
              </a:p>
              <a:p>
                <a:pPr marL="625475" indent="0">
                  <a:spcBef>
                    <a:spcPts val="600"/>
                  </a:spcBef>
                  <a:buNone/>
                </a:pPr>
                <a:r>
                  <a:rPr lang="en-US" altLang="zh-TW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/2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altLang="zh-TW" sz="2400" dirty="0"/>
              </a:p>
              <a:p>
                <a:pPr marL="161131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/2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It is more common in practice to employ the formulas involving observable forward exchange rates to price currency options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76400"/>
                <a:ext cx="8153400" cy="5181600"/>
              </a:xfrm>
              <a:prstGeom prst="rect">
                <a:avLst/>
              </a:prstGeom>
              <a:blipFill>
                <a:blip r:embed="rId3"/>
                <a:stretch>
                  <a:fillRect t="-10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0A9D9798-3B45-44C5-B9A0-2995AB04A920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Currency Options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99819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676400"/>
                <a:ext cx="8382000" cy="4572000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Valuation of American currency options</a:t>
                </a:r>
                <a:endParaRPr lang="zh-TW" altLang="en-US" dirty="0">
                  <a:ea typeface="新細明體" pitchFamily="18" charset="-120"/>
                </a:endParaRPr>
              </a:p>
              <a:p>
                <a:pPr lvl="1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Use the binomial tree model introduced on Slides 15.8 and 15.9 </a:t>
                </a: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each iteration of the backward induction,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computed,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pricing American currency options,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option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value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max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⁡(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early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exercise</m:t>
                    </m:r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value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for each node 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8382000" cy="4572000"/>
              </a:xfrm>
              <a:blipFill>
                <a:blip r:embed="rId3"/>
                <a:stretch>
                  <a:fillRect l="-727" t="-1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F14B5820-D87F-4D92-B0C1-54A8DEA8983D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Currency Options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74295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Extension of Results in Ch. 10 </a:t>
            </a:r>
          </a:p>
        </p:txBody>
      </p:sp>
      <p:sp>
        <p:nvSpPr>
          <p:cNvPr id="1536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608D5C17-0B96-4226-AE3D-9C75BD2DABB5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304800" y="1676400"/>
                <a:ext cx="8458200" cy="4454525"/>
              </a:xfrm>
              <a:prstGeom prst="rect">
                <a:avLst/>
              </a:prstGeom>
              <a:noFill/>
            </p:spPr>
            <p:txBody>
              <a:bodyPr lIns="92075" tIns="46038" rIns="92075" bIns="46038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lower bounds and the put-call parity for currency options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lower bounds for European currency calls and puts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𝑐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新細明體" pitchFamily="18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新細明體" pitchFamily="18" charset="-12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新細明體" pitchFamily="18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新細明體" pitchFamily="18" charset="-12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put-call parity for European options</a:t>
                </a:r>
              </a:p>
              <a:p>
                <a:pPr marL="1588" lvl="1" indent="0">
                  <a:spcBef>
                    <a:spcPts val="600"/>
                  </a:spcBef>
                  <a:buClr>
                    <a:srgbClr val="CC3300"/>
                  </a:buClr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𝑐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新細明體" pitchFamily="18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新細明體" pitchFamily="18" charset="-12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put-call parity for American options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新細明體" pitchFamily="18" charset="-12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新細明體" pitchFamily="18" charset="-12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𝑇</m:t>
                          </m:r>
                        </m:sup>
                      </m:sSup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i="1" kern="0">
                          <a:solidFill>
                            <a:srgbClr val="000000"/>
                          </a:solidFill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1588" lvl="1" indent="0">
                  <a:spcBef>
                    <a:spcPts val="600"/>
                  </a:spcBef>
                  <a:buClr>
                    <a:srgbClr val="CC3300"/>
                  </a:buClr>
                  <a:buNone/>
                  <a:tabLst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76400"/>
                <a:ext cx="8458200" cy="4454525"/>
              </a:xfrm>
              <a:prstGeom prst="rect">
                <a:avLst/>
              </a:prstGeom>
              <a:blipFill rotWithShape="1">
                <a:blip r:embed="rId3"/>
                <a:stretch>
                  <a:fillRect l="-648" t="-1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378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806152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Range Forward Contracts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8382000" cy="4833937"/>
              </a:xfrm>
            </p:spPr>
            <p:txBody>
              <a:bodyPr/>
              <a:lstStyle/>
              <a:p>
                <a:pPr eaLnBrk="1" hangingPunct="1"/>
                <a:r>
                  <a:rPr lang="en-US" altLang="zh-TW" dirty="0">
                    <a:ea typeface="新細明體" charset="-120"/>
                  </a:rPr>
                  <a:t>A range forward contract</a:t>
                </a:r>
                <a:r>
                  <a:rPr lang="zh-TW" altLang="en-US" dirty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(</a:t>
                </a:r>
                <a:r>
                  <a:rPr lang="zh-TW" altLang="en-US" dirty="0">
                    <a:ea typeface="新細明體" charset="-120"/>
                  </a:rPr>
                  <a:t>範圍遠期合約</a:t>
                </a:r>
                <a:r>
                  <a:rPr lang="en-US" altLang="zh-TW" dirty="0">
                    <a:ea typeface="新細明體" charset="-120"/>
                  </a:rPr>
                  <a:t>) is a variation on a standard forward contract for hedging foreign exchange risk</a:t>
                </a:r>
              </a:p>
              <a:p>
                <a:pPr lvl="1"/>
                <a:r>
                  <a:rPr lang="en-US" altLang="zh-TW" dirty="0">
                    <a:ea typeface="新細明體" charset="-120"/>
                  </a:rPr>
                  <a:t>Short (long) range forward: buying (selling) a European put with a strike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 and selling (buying) a European call with a strike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8382000" cy="4833937"/>
              </a:xfrm>
              <a:blipFill>
                <a:blip r:embed="rId3"/>
                <a:stretch>
                  <a:fillRect l="-727" t="-17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F88CE922-76D1-48AF-BF20-4F6B69540371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95300" y="4306027"/>
            <a:ext cx="3848100" cy="2446973"/>
            <a:chOff x="-38100" y="1791427"/>
            <a:chExt cx="3848100" cy="2446973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85800" y="2438400"/>
              <a:ext cx="0" cy="180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85800" y="335280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85800" y="2590800"/>
              <a:ext cx="762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447800" y="3352800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rot="21420000">
              <a:off x="2438400" y="33174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-38100" y="1791427"/>
              <a:ext cx="1790700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ea typeface="新細明體" charset="-120"/>
                </a:rPr>
                <a:t>Payoff of short range forward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743200" y="2743200"/>
              <a:ext cx="10668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ea typeface="新細明體" charset="-120"/>
                </a:rPr>
                <a:t>Asset Price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295400" y="33528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i="1" dirty="0">
                  <a:latin typeface="Times New Roman" pitchFamily="18" charset="0"/>
                  <a:ea typeface="新細明體" charset="-120"/>
                </a:rPr>
                <a:t>K</a:t>
              </a:r>
              <a:r>
                <a:rPr lang="en-US" altLang="zh-TW" baseline="-25000" dirty="0">
                  <a:ea typeface="新細明體" charset="-120"/>
                </a:rPr>
                <a:t>1</a:t>
              </a:r>
              <a:endParaRPr lang="en-US" altLang="zh-TW" dirty="0">
                <a:ea typeface="新細明體" charset="-12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209800" y="3352800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i="1">
                  <a:latin typeface="Times New Roman" pitchFamily="18" charset="0"/>
                  <a:ea typeface="新細明體" charset="-120"/>
                </a:rPr>
                <a:t>K</a:t>
              </a:r>
              <a:r>
                <a:rPr lang="en-US" altLang="zh-TW" baseline="-25000">
                  <a:ea typeface="新細明體" charset="-120"/>
                </a:rPr>
                <a:t>2</a:t>
              </a:r>
              <a:endParaRPr lang="en-US" altLang="zh-TW">
                <a:ea typeface="新細明體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389438" y="4267200"/>
            <a:ext cx="4221162" cy="2438400"/>
            <a:chOff x="4313238" y="1752600"/>
            <a:chExt cx="4221162" cy="2438400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105400" y="2362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5105400" y="3352800"/>
              <a:ext cx="266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5105400" y="3352800"/>
              <a:ext cx="8382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5943600" y="3352800"/>
              <a:ext cx="914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6858000" y="2743200"/>
              <a:ext cx="6858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zh-TW" altLang="en-US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313238" y="1752600"/>
              <a:ext cx="1858962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ea typeface="新細明體" charset="-120"/>
                </a:rPr>
                <a:t>Payoff of long range forward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543800" y="3352800"/>
              <a:ext cx="990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ea typeface="新細明體" charset="-120"/>
                </a:rPr>
                <a:t>Asset Price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5851525" y="3352800"/>
              <a:ext cx="5492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i="1">
                  <a:latin typeface="Times New Roman" pitchFamily="18" charset="0"/>
                  <a:ea typeface="新細明體" charset="-120"/>
                </a:rPr>
                <a:t>K</a:t>
              </a:r>
              <a:r>
                <a:rPr lang="en-US" altLang="zh-TW" baseline="-25000">
                  <a:ea typeface="新細明體" charset="-120"/>
                </a:rPr>
                <a:t>1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629400" y="33528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i="1">
                  <a:latin typeface="Times New Roman" pitchFamily="18" charset="0"/>
                  <a:ea typeface="新細明體" charset="-120"/>
                </a:rPr>
                <a:t>K</a:t>
              </a:r>
              <a:r>
                <a:rPr lang="en-US" altLang="zh-TW" baseline="-25000">
                  <a:ea typeface="新細明體" charset="-120"/>
                </a:rPr>
                <a:t>2</a:t>
              </a:r>
              <a:endParaRPr lang="en-US" altLang="zh-TW">
                <a:ea typeface="新細明體" charset="-120"/>
              </a:endParaRPr>
            </a:p>
          </p:txBody>
        </p:sp>
      </p:grpSp>
      <p:cxnSp>
        <p:nvCxnSpPr>
          <p:cNvPr id="3" name="直線接點 2"/>
          <p:cNvCxnSpPr/>
          <p:nvPr/>
        </p:nvCxnSpPr>
        <p:spPr bwMode="auto">
          <a:xfrm>
            <a:off x="1676400" y="5105400"/>
            <a:ext cx="1371600" cy="14278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文字方塊 3"/>
          <p:cNvSpPr txBox="1"/>
          <p:nvPr/>
        </p:nvSpPr>
        <p:spPr>
          <a:xfrm>
            <a:off x="2398922" y="655320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E9898"/>
                </a:solidFill>
              </a:rPr>
              <a:t>Short forward</a:t>
            </a:r>
            <a:endParaRPr lang="zh-TW" altLang="en-US" sz="1400" dirty="0">
              <a:solidFill>
                <a:srgbClr val="FE9898"/>
              </a:solidFill>
            </a:endParaRPr>
          </a:p>
        </p:txBody>
      </p:sp>
      <p:cxnSp>
        <p:nvCxnSpPr>
          <p:cNvPr id="30" name="直線接點 29"/>
          <p:cNvCxnSpPr/>
          <p:nvPr/>
        </p:nvCxnSpPr>
        <p:spPr bwMode="auto">
          <a:xfrm flipH="1">
            <a:off x="5847757" y="5275434"/>
            <a:ext cx="1238843" cy="12333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文字方塊 30"/>
          <p:cNvSpPr txBox="1"/>
          <p:nvPr/>
        </p:nvSpPr>
        <p:spPr>
          <a:xfrm>
            <a:off x="5410200" y="6508750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E9898"/>
                </a:solidFill>
              </a:rPr>
              <a:t>Long forward</a:t>
            </a:r>
            <a:endParaRPr lang="zh-TW" altLang="en-US" sz="1400" dirty="0">
              <a:solidFill>
                <a:srgbClr val="FE98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8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190625"/>
          </a:xfrm>
        </p:spPr>
        <p:txBody>
          <a:bodyPr/>
          <a:lstStyle/>
          <a:p>
            <a:pPr marL="1074738" indent="-1074738" algn="l">
              <a:spcBef>
                <a:spcPts val="600"/>
              </a:spcBef>
              <a:defRPr/>
            </a:pPr>
            <a:r>
              <a:rPr lang="en-US" altLang="zh-TW" sz="3800" dirty="0">
                <a:ea typeface="新細明體" charset="-120"/>
              </a:rPr>
              <a:t>15.1 </a:t>
            </a:r>
            <a:r>
              <a:rPr lang="en-US" altLang="zh-TW" sz="4000" dirty="0">
                <a:ea typeface="新細明體" pitchFamily="18" charset="-120"/>
              </a:rPr>
              <a:t>Dividend Yield and Option Pricing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15.</a:t>
            </a:r>
            <a:fld id="{318AA49A-4F20-4677-A41A-D5F351D8E433}" type="slidenum">
              <a:rPr lang="en-US" altLang="en-US" smtClean="0"/>
              <a:pPr eaLnBrk="1" hangingPunct="1"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585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806152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Range Forward Contracts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Consider a U.S. company that knows it will receive one million pounds sterling in three months</a:t>
                </a:r>
              </a:p>
              <a:p>
                <a:pPr marL="1071563" lvl="2" indent="-379413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+mj-lt"/>
                  <a:buAutoNum type="arabicPeriod"/>
                </a:pPr>
                <a:r>
                  <a:rPr lang="en-US" altLang="zh-TW" dirty="0">
                    <a:ea typeface="新細明體" charset="-120"/>
                  </a:rPr>
                  <a:t>Entering into a short forward contract with the delivery price to be $1.6200/</a:t>
                </a:r>
                <a:r>
                  <a:rPr lang="zh-TW" altLang="zh-TW" sz="2000" kern="1200" dirty="0">
                    <a:solidFill>
                      <a:srgbClr val="000000"/>
                    </a:solidFill>
                    <a:ea typeface="Arial Unicode MS"/>
                    <a:cs typeface="Arial"/>
                  </a:rPr>
                  <a:t>￡</a:t>
                </a:r>
                <a:endParaRPr lang="en-US" altLang="zh-TW" dirty="0">
                  <a:latin typeface="Arial" pitchFamily="34" charset="0"/>
                  <a:ea typeface="新細明體" charset="-120"/>
                  <a:cs typeface="Arial" pitchFamily="34" charset="0"/>
                </a:endParaRPr>
              </a:p>
              <a:p>
                <a:pPr marL="1071563" lvl="2" indent="-379413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+mj-lt"/>
                  <a:buAutoNum type="arabicPeriod"/>
                </a:pPr>
                <a:r>
                  <a:rPr lang="en-US" altLang="zh-TW" dirty="0">
                    <a:ea typeface="新細明體" charset="-120"/>
                  </a:rPr>
                  <a:t>Entering into a short range-forward contract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=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$1.6000/</a:t>
                </a:r>
                <a:r>
                  <a:rPr lang="zh-TW" altLang="zh-TW" sz="2000" kern="1200" dirty="0">
                    <a:solidFill>
                      <a:srgbClr val="000000"/>
                    </a:solidFill>
                    <a:ea typeface="Arial Unicode MS"/>
                    <a:cs typeface="Arial"/>
                  </a:rPr>
                  <a:t>￡</a:t>
                </a:r>
                <a:r>
                  <a:rPr lang="en-US" altLang="zh-TW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=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$1.6413/</a:t>
                </a:r>
                <a:r>
                  <a:rPr lang="zh-TW" altLang="zh-TW" sz="2000" kern="1200" dirty="0">
                    <a:solidFill>
                      <a:srgbClr val="000000"/>
                    </a:solidFill>
                    <a:ea typeface="Arial Unicode MS"/>
                    <a:cs typeface="Arial"/>
                  </a:rPr>
                  <a:t>￡</a:t>
                </a:r>
                <a:endParaRPr lang="en-US" altLang="zh-TW" dirty="0">
                  <a:latin typeface="Arial" pitchFamily="34" charset="0"/>
                  <a:ea typeface="新細明體" charset="-12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1243" r="-2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F88CE922-76D1-48AF-BF20-4F6B69540371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6626676"/>
                  </p:ext>
                </p:extLst>
              </p:nvPr>
            </p:nvGraphicFramePr>
            <p:xfrm>
              <a:off x="990600" y="4158734"/>
              <a:ext cx="7543800" cy="20827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38579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The</a:t>
                          </a:r>
                          <a:r>
                            <a:rPr lang="en-US" altLang="zh-TW" baseline="0" dirty="0"/>
                            <a:t> value of 1</a:t>
                          </a:r>
                          <a:r>
                            <a:rPr lang="zh-TW" altLang="zh-TW" sz="1800" kern="1200" dirty="0">
                              <a:solidFill>
                                <a:schemeClr val="bg1"/>
                              </a:solidFill>
                              <a:ea typeface="Arial Unicode MS"/>
                              <a:cs typeface="Arial"/>
                            </a:rPr>
                            <a:t>￡</a:t>
                          </a:r>
                          <a:r>
                            <a:rPr lang="en-US" altLang="zh-TW" baseline="0" dirty="0"/>
                            <a:t> in US$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Short forward contract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Short range-forward contract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1" i="1" smtClean="0">
                                          <a:latin typeface="Cambria Math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altLang="zh-TW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𝟔𝟎𝟎𝟎</m:t>
                                  </m:r>
                                </m:e>
                              </m:d>
                              <m:r>
                                <a:rPr lang="en-US" altLang="zh-TW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TW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TW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𝟔𝟒𝟏𝟑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dirty="0"/>
                            <a:t>)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8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$1.62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/>
                            <a:t> +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baseline="0" dirty="0"/>
                            <a:t> –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baseline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baseline="0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baseline="0" dirty="0"/>
                            <a:t>)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baseline="0" dirty="0"/>
                            <a:t> = 1.6000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8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$1.62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8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$1.62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baseline="0" dirty="0"/>
                            <a:t>–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baseline="0" dirty="0"/>
                            <a:t> –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baseline="0" dirty="0"/>
                            <a:t>)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baseline="0" dirty="0"/>
                            <a:t> = 1.6413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6626676"/>
                  </p:ext>
                </p:extLst>
              </p:nvPr>
            </p:nvGraphicFramePr>
            <p:xfrm>
              <a:off x="990600" y="4158734"/>
              <a:ext cx="7543800" cy="20827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76400"/>
                    <a:gridCol w="1752600"/>
                    <a:gridCol w="41148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The</a:t>
                          </a:r>
                          <a:r>
                            <a:rPr lang="en-US" altLang="zh-TW" baseline="0" dirty="0" smtClean="0"/>
                            <a:t> value of 1</a:t>
                          </a:r>
                          <a:r>
                            <a:rPr lang="zh-TW" altLang="zh-TW" sz="1800" kern="1200" dirty="0" smtClean="0">
                              <a:solidFill>
                                <a:schemeClr val="bg1"/>
                              </a:solidFill>
                              <a:ea typeface="Arial Unicode MS"/>
                              <a:cs typeface="Arial"/>
                            </a:rPr>
                            <a:t>￡</a:t>
                          </a:r>
                          <a:r>
                            <a:rPr lang="en-US" altLang="zh-TW" baseline="0" dirty="0" smtClean="0"/>
                            <a:t> in US$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Short forward contract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3407" t="-4762" b="-225714"/>
                          </a:stretch>
                        </a:blipFill>
                      </a:tcPr>
                    </a:tc>
                  </a:tr>
                  <a:tr h="48087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64" t="-139241" r="-34981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$1.62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3407" t="-139241" b="-200000"/>
                          </a:stretch>
                        </a:blipFill>
                      </a:tcPr>
                    </a:tc>
                  </a:tr>
                  <a:tr h="48087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64" t="-239241" r="-3498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$1.62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3407" t="-239241" b="-100000"/>
                          </a:stretch>
                        </a:blipFill>
                      </a:tcPr>
                    </a:tc>
                  </a:tr>
                  <a:tr h="48087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64" t="-339241" r="-349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$1.62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3407" t="-3392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90600" y="6216134"/>
                <a:ext cx="746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388" indent="-179388">
                  <a:buFont typeface="Arial" pitchFamily="34" charset="0"/>
                  <a:buChar char="*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denotes the final exchange rate after 3 months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216134"/>
                <a:ext cx="74676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71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99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806152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Range Forward Contracts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Bef>
                    <a:spcPts val="600"/>
                  </a:spcBef>
                </a:pPr>
                <a:endParaRPr lang="en-US" altLang="zh-TW" dirty="0">
                  <a:ea typeface="新細明體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dirty="0">
                  <a:ea typeface="新細明體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dirty="0">
                  <a:ea typeface="新細明體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dirty="0">
                  <a:ea typeface="新細明體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Range forward contracts have the effect of ensuring that the exchange rate paid or received will lie within a certain range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The U.S. company will receive </a:t>
                </a:r>
                <a:r>
                  <a:rPr lang="zh-TW" altLang="zh-TW" sz="2400" kern="1200" dirty="0">
                    <a:solidFill>
                      <a:srgbClr val="000000"/>
                    </a:solidFill>
                    <a:ea typeface="Arial Unicode MS"/>
                    <a:cs typeface="Arial"/>
                  </a:rPr>
                  <a:t>￡</a:t>
                </a:r>
                <a:r>
                  <a:rPr lang="en-US" altLang="zh-TW" sz="2400" kern="1200" dirty="0">
                    <a:solidFill>
                      <a:srgbClr val="000000"/>
                    </a:solidFill>
                    <a:ea typeface="Arial Unicode MS"/>
                    <a:cs typeface="Arial"/>
                  </a:rPr>
                  <a:t>1,000,000 </a:t>
                </a:r>
                <a:r>
                  <a:rPr lang="zh-TW" altLang="zh-TW" dirty="0"/>
                  <a:t>×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[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]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The U.S. company enjoys the gains (suffers the losses) of the appreciation (depreciation) of the British pounds but the gains (losses) are limited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rial" pitchFamily="34" charset="0"/>
                    <a:ea typeface="新細明體" charset="-12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latin typeface="Arial" pitchFamily="34" charset="0"/>
                    <a:ea typeface="新細明體" charset="-12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4"/>
                <a:stretch>
                  <a:fillRect r="-815" b="-168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F88CE922-76D1-48AF-BF20-4F6B69540371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15818"/>
              </p:ext>
            </p:extLst>
          </p:nvPr>
        </p:nvGraphicFramePr>
        <p:xfrm>
          <a:off x="2302592" y="1066800"/>
          <a:ext cx="348860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Visio" r:id="rId5" imgW="2574637" imgH="1968300" progId="Visio.Drawing.11">
                  <p:embed/>
                </p:oleObj>
              </mc:Choice>
              <mc:Fallback>
                <p:oleObj name="Visio" r:id="rId5" imgW="2574637" imgH="19683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2592" y="1066800"/>
                        <a:ext cx="3488608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331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806152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Range Forward Contracts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Normally the price of the put equals the price of the call in a range forward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Zero cost to construct a range forward contract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Similar to the case in which it costs nothing to enter into a forward contract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In the above numerical example, suppose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𝑟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 are both 5%, the spot exchange rate is $1.62/</a:t>
                </a:r>
                <a:r>
                  <a:rPr lang="zh-TW" altLang="zh-TW" sz="2400" kern="1200" dirty="0">
                    <a:solidFill>
                      <a:srgbClr val="000000"/>
                    </a:solidFill>
                    <a:ea typeface="Arial Unicode MS"/>
                    <a:cs typeface="Arial"/>
                  </a:rPr>
                  <a:t>￡</a:t>
                </a:r>
                <a:r>
                  <a:rPr lang="en-US" altLang="zh-TW" dirty="0">
                    <a:ea typeface="新細明體" charset="-120"/>
                  </a:rPr>
                  <a:t>, and the exchange rate volatility is 14% </a:t>
                </a:r>
                <a:r>
                  <a:rPr lang="en-US" altLang="zh-TW" dirty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sym typeface="Symbol"/>
                      </a:rPr>
                      <m:t>𝑝</m:t>
                    </m:r>
                    <m:r>
                      <a:rPr lang="en-US" altLang="zh-TW" b="0" i="1" smtClean="0">
                        <a:latin typeface="Cambria Math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sym typeface="Symbol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sym typeface="Symbol"/>
                      </a:rPr>
                      <m:t>=1.6000)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charset="-120"/>
                      </a:rPr>
                      <m:t>=1.6413)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are both worth $0.03521/</a:t>
                </a:r>
                <a:r>
                  <a:rPr lang="zh-TW" altLang="zh-TW" sz="2400" kern="1200" dirty="0">
                    <a:solidFill>
                      <a:srgbClr val="000000"/>
                    </a:solidFill>
                    <a:ea typeface="Arial Unicode MS"/>
                    <a:cs typeface="Arial"/>
                  </a:rPr>
                  <a:t>￡</a:t>
                </a:r>
                <a:endParaRPr lang="en-US" altLang="zh-TW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12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F88CE922-76D1-48AF-BF20-4F6B69540371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5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European Options on Stocks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Paying Dividend Yields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305800" cy="5181600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TW" dirty="0">
                    <a:ea typeface="新細明體" pitchFamily="18" charset="-120"/>
                  </a:rPr>
                  <a:t>The same probability distribution for the stock price can be obtained 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each of the following cases:</a:t>
                </a:r>
              </a:p>
              <a:p>
                <a:pPr marL="715963" lvl="1" indent="-371475">
                  <a:buFont typeface="Wingdings" pitchFamily="2" charset="2"/>
                  <a:buNone/>
                  <a:tabLst>
                    <a:tab pos="358775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	1. The stock starts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provides a dividend yield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endParaRPr lang="en-US" altLang="zh-TW" i="1" dirty="0">
                  <a:ea typeface="新細明體" pitchFamily="18" charset="-120"/>
                </a:endParaRPr>
              </a:p>
              <a:p>
                <a:pPr marL="1073150" lvl="2" indent="-371475">
                  <a:tabLst>
                    <a:tab pos="358775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To reflect the decline in the stock price due to the dividend yield payment, the expected growth rate of the stock price becomes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b="0" i="0" dirty="0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</a:p>
              <a:p>
                <a:pPr marL="715963" lvl="1" indent="-371475">
                  <a:buFont typeface="Wingdings" pitchFamily="2" charset="2"/>
                  <a:buNone/>
                  <a:tabLst>
                    <a:tab pos="358775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	2. The stock starts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𝑞𝑇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provides no dividend payments</a:t>
                </a:r>
              </a:p>
              <a:p>
                <a:pPr marL="358775" lvl="1" indent="-14288">
                  <a:buFont typeface="Wingdings" pitchFamily="2" charset="2"/>
                  <a:buNone/>
                  <a:tabLst>
                    <a:tab pos="358775" algn="l"/>
                  </a:tabLst>
                </a:pPr>
                <a:r>
                  <a:rPr lang="en-US" altLang="zh-TW" dirty="0">
                    <a:ea typeface="新細明體" pitchFamily="18" charset="-120"/>
                  </a:rPr>
                  <a:t>Check: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𝐸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the first case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𝐸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the second case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𝑞𝑇</m:t>
                        </m:r>
                      </m:sup>
                    </m:sSup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zh-TW" altLang="en-US" u="sng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5181600"/>
              </a:xfrm>
              <a:blipFill>
                <a:blip r:embed="rId3"/>
                <a:stretch>
                  <a:fillRect l="-734" t="-1529" r="-1467" b="-34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4B1D3C0C-2ADD-4AE6-B506-86E79E88A952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European Options on Stocks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Paying Dividend Yields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76400"/>
                <a:ext cx="8305800" cy="4483100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TW" dirty="0">
                    <a:ea typeface="新細明體" pitchFamily="18" charset="-120"/>
                  </a:rPr>
                  <a:t>Recall the general pricing rule based on the RNVR, i.e.,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𝐸</m:t>
                    </m:r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payoff</m:t>
                    </m:r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)|</m:t>
                    </m:r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in</m:t>
                    </m:r>
                    <m: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the</m:t>
                    </m:r>
                    <m: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risk</m:t>
                    </m:r>
                    <m:r>
                      <m:rPr>
                        <m:nor/>
                      </m:rPr>
                      <a:rPr lang="en-US" altLang="zh-TW" sz="2600" dirty="0">
                        <a:ea typeface="新細明體" pitchFamily="18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sz="2600" b="0" i="0" dirty="0" smtClean="0">
                        <a:latin typeface="Cambria Math"/>
                        <a:ea typeface="新細明體" pitchFamily="18" charset="-120"/>
                      </a:rPr>
                      <m:t>neutral</m:t>
                    </m:r>
                    <m:r>
                      <a:rPr lang="en-US" altLang="zh-TW" sz="2600" b="0" i="0" dirty="0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600" b="0" i="0" dirty="0" smtClean="0">
                        <a:latin typeface="Cambria Math"/>
                        <a:ea typeface="新細明體" pitchFamily="18" charset="-120"/>
                      </a:rPr>
                      <m:t>world</m:t>
                    </m:r>
                    <m:r>
                      <a:rPr lang="en-US" altLang="zh-TW" sz="2600" b="0" i="0" dirty="0" smtClean="0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</a:t>
                </a:r>
              </a:p>
              <a:p>
                <a:pPr marL="536575" lvl="1" indent="0">
                  <a:buClr>
                    <a:schemeClr val="tx2"/>
                  </a:buClr>
                  <a:buSzPct val="70000"/>
                  <a:buNone/>
                  <a:tabLst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nary>
                      <m:nary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payoff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r>
                  <a:rPr lang="en-US" altLang="zh-TW" dirty="0">
                    <a:ea typeface="新細明體" pitchFamily="18" charset="-120"/>
                  </a:rPr>
                  <a:t>Since the above two cases are with the identical probability density function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option values are the same under these two cases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305800" cy="4483100"/>
              </a:xfrm>
              <a:blipFill rotWithShape="1">
                <a:blip r:embed="rId3"/>
                <a:stretch>
                  <a:fillRect l="-660" t="-1769" r="-27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4B1D3C0C-2ADD-4AE6-B506-86E79E88A952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172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76400"/>
                <a:ext cx="8458200" cy="4953000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TW" dirty="0"/>
                  <a:t>To take the dividend yield into account, European options can be priced by simply reducing the current stock price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𝑞𝑇</m:t>
                        </m:r>
                      </m:sup>
                    </m:sSup>
                  </m:oMath>
                </a14:m>
                <a:r>
                  <a:rPr lang="en-US" altLang="zh-TW" dirty="0"/>
                  <a:t> in the BSM formula introduced on Slide 13.18</a:t>
                </a:r>
              </a:p>
              <a:p>
                <a:pPr marL="1792288" lvl="1" indent="0">
                  <a:spcBef>
                    <a:spcPts val="1800"/>
                  </a:spcBef>
                  <a:buNone/>
                  <a:tabLst>
                    <a:tab pos="1792288" algn="l"/>
                  </a:tabLst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+mn-ea"/>
                      </a:rPr>
                      <m:t>𝑐</m:t>
                    </m:r>
                    <m:r>
                      <a:rPr lang="en-US" altLang="zh-TW" sz="2400" i="1">
                        <a:latin typeface="Cambria Math"/>
                        <a:ea typeface="+mn-ea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𝑞𝑇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+mn-ea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+mn-ea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+mn-ea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  <a:ea typeface="+mn-ea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  <a:ea typeface="+mn-ea"/>
                      </a:rPr>
                      <m:t>𝐾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+mn-ea"/>
                      </a:rPr>
                      <m:t>𝑁</m:t>
                    </m:r>
                    <m:r>
                      <a:rPr lang="en-US" altLang="zh-TW" sz="2400" i="1">
                        <a:latin typeface="Cambria Math"/>
                        <a:ea typeface="+mn-ea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+mn-ea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+mn-ea"/>
                      </a:rPr>
                      <m:t>)</m:t>
                    </m:r>
                  </m:oMath>
                </a14:m>
                <a:r>
                  <a:rPr lang="en-US" altLang="zh-TW" sz="2400" i="1" dirty="0">
                    <a:ea typeface="+mn-ea"/>
                  </a:rPr>
                  <a:t>, </a:t>
                </a:r>
              </a:p>
              <a:p>
                <a:pPr marL="1792288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𝑝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𝑞𝑇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i="1" dirty="0"/>
                  <a:t>,</a:t>
                </a:r>
              </a:p>
              <a:p>
                <a:pPr marL="354013" indent="0">
                  <a:spcBef>
                    <a:spcPts val="600"/>
                  </a:spcBef>
                  <a:buNone/>
                </a:pPr>
                <a:r>
                  <a:rPr lang="en-US" altLang="zh-TW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𝑞𝑇</m:t>
                                    </m:r>
                                  </m:sup>
                                </m:s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/>
                              </a:rPr>
                              <m:t>/2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/>
                              </a:rPr>
                              <m:t>/2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altLang="zh-TW" sz="2400" dirty="0"/>
              </a:p>
              <a:p>
                <a:pPr marL="1265238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𝑞𝑇</m:t>
                                    </m:r>
                                  </m:sup>
                                </m:s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/>
                              </a:rPr>
                              <m:t>/2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/>
                              </a:rPr>
                              <m:t>/2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2400" dirty="0"/>
                  <a:t> </a:t>
                </a:r>
              </a:p>
              <a:p>
                <a:pPr marL="1704975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</a:rPr>
                        <m:t>−</m:t>
                      </m:r>
                      <m:r>
                        <a:rPr lang="en-US" altLang="zh-TW" sz="2400" i="1">
                          <a:latin typeface="Cambria Math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458200" cy="4953000"/>
              </a:xfrm>
              <a:blipFill>
                <a:blip r:embed="rId3"/>
                <a:stretch>
                  <a:fillRect l="-720" t="-15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942D7F45-9592-46A1-8098-04CD75B1EA04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European Options on Stocks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Paying Dividend Yields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533400" y="1676400"/>
                <a:ext cx="8153400" cy="510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Alternative formulas expressed based on the corresponding forward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i="1" dirty="0">
                  <a:ea typeface="新細明體" pitchFamily="18" charset="-120"/>
                </a:endParaRPr>
              </a:p>
              <a:p>
                <a:pPr marL="1792288" lvl="1" indent="0">
                  <a:spcBef>
                    <a:spcPts val="1800"/>
                  </a:spcBef>
                  <a:buNone/>
                  <a:tabLst>
                    <a:tab pos="1792288" algn="l"/>
                  </a:tabLst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𝑐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𝐾𝑁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2400" i="1" dirty="0"/>
                  <a:t>, </a:t>
                </a:r>
              </a:p>
              <a:p>
                <a:pPr marL="1792288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𝑝</m:t>
                    </m:r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[</m:t>
                    </m:r>
                    <m:r>
                      <a:rPr lang="en-US" altLang="zh-TW" sz="2400" i="1">
                        <a:latin typeface="Cambria Math"/>
                      </a:rPr>
                      <m:t>𝐾𝑁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TW" sz="2400" i="1" dirty="0"/>
                  <a:t>,</a:t>
                </a:r>
              </a:p>
              <a:p>
                <a:pPr marL="625475" indent="0">
                  <a:spcBef>
                    <a:spcPts val="600"/>
                  </a:spcBef>
                  <a:buNone/>
                </a:pPr>
                <a:r>
                  <a:rPr lang="en-US" altLang="zh-TW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/2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altLang="zh-TW" sz="2400" dirty="0"/>
              </a:p>
              <a:p>
                <a:pPr marL="161131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  <m:r>
                          <a:rPr lang="en-US" altLang="zh-TW" sz="2400" i="1">
                            <a:latin typeface="Cambria Math"/>
                          </a:rPr>
                          <m:t>/2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r>
                      <a:rPr lang="en-US" altLang="zh-TW" sz="2400" i="1">
                        <a:latin typeface="Cambria Math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400" i="1"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the above equations to be correct, the maturities of the forward and the option must be the same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advantage of the alternative formulas: they avoid the need to estimate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because all the information needed about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in the observable forward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76400"/>
                <a:ext cx="8153400" cy="5105400"/>
              </a:xfrm>
              <a:prstGeom prst="rect">
                <a:avLst/>
              </a:prstGeom>
              <a:blipFill>
                <a:blip r:embed="rId3"/>
                <a:stretch>
                  <a:fillRect t="-1074" b="-2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0A9D9798-3B45-44C5-B9A0-2995AB04A92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Currency Options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36494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76400"/>
                <a:ext cx="8458200" cy="4454525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TW" dirty="0">
                    <a:ea typeface="新細明體" pitchFamily="18" charset="-120"/>
                  </a:rPr>
                  <a:t>Capture the effect of dividend yield payments in the binomial tree model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Since the expected growth rate of the stock price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the risk-neutral world, the risk-neutral probability,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should be </a:t>
                </a:r>
              </a:p>
              <a:p>
                <a:pPr marL="1792288" lvl="1" indent="0">
                  <a:spcBef>
                    <a:spcPts val="600"/>
                  </a:spcBef>
                  <a:buNone/>
                  <a:tabLst>
                    <a:tab pos="1792288" algn="l"/>
                  </a:tabLst>
                </a:pPr>
                <a:endParaRPr lang="en-US" altLang="zh-TW" sz="24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458200" cy="4454525"/>
              </a:xfrm>
              <a:blipFill rotWithShape="1">
                <a:blip r:embed="rId3"/>
                <a:stretch>
                  <a:fillRect l="-648" t="-1778" r="-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0648"/>
            <a:ext cx="76515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Binomial Tree Model for Stocks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Paying Dividend Yields</a:t>
            </a:r>
          </a:p>
        </p:txBody>
      </p:sp>
      <p:sp>
        <p:nvSpPr>
          <p:cNvPr id="1741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BCE11510-F5F9-4768-B459-E88D959B02BD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283200" y="6008087"/>
                <a:ext cx="7174015" cy="84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0" y="6008087"/>
                <a:ext cx="7174015" cy="8499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2796331" y="3897868"/>
            <a:ext cx="2971800" cy="2350532"/>
            <a:chOff x="2761626" y="1535668"/>
            <a:chExt cx="2971800" cy="2350532"/>
          </a:xfrm>
        </p:grpSpPr>
        <p:sp>
          <p:nvSpPr>
            <p:cNvPr id="23" name="Line 2"/>
            <p:cNvSpPr>
              <a:spLocks noChangeShapeType="1"/>
            </p:cNvSpPr>
            <p:nvPr/>
          </p:nvSpPr>
          <p:spPr bwMode="auto">
            <a:xfrm flipV="1">
              <a:off x="3275342" y="1760675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3275342" y="2426155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6"/>
                <p:cNvSpPr>
                  <a:spLocks noChangeArrowheads="1"/>
                </p:cNvSpPr>
                <p:nvPr/>
              </p:nvSpPr>
              <p:spPr bwMode="auto">
                <a:xfrm>
                  <a:off x="4982232" y="1535668"/>
                  <a:ext cx="69342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𝑢</m:t>
                        </m:r>
                      </m:oMath>
                    </m:oMathPara>
                  </a14:m>
                  <a:endParaRPr lang="zh-TW" altLang="en-US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0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2232" y="1535668"/>
                  <a:ext cx="693420" cy="4007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7"/>
                <p:cNvSpPr>
                  <a:spLocks noChangeArrowheads="1"/>
                </p:cNvSpPr>
                <p:nvPr/>
              </p:nvSpPr>
              <p:spPr bwMode="auto">
                <a:xfrm>
                  <a:off x="4972060" y="2878559"/>
                  <a:ext cx="761366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dirty="0" smtClean="0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oMath>
                    </m:oMathPara>
                  </a14:m>
                  <a:endParaRPr lang="en-US" altLang="zh-TW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1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2060" y="2878559"/>
                  <a:ext cx="761366" cy="4007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2761626" y="2213079"/>
                  <a:ext cx="534512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altLang="zh-TW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2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1626" y="2213079"/>
                  <a:ext cx="534512" cy="4007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 rot="20400000">
                  <a:off x="3776563" y="1673727"/>
                  <a:ext cx="4010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00000">
                  <a:off x="3776563" y="1673727"/>
                  <a:ext cx="401007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 rot="1200000">
                  <a:off x="3552046" y="2788461"/>
                  <a:ext cx="850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0">
                  <a:off x="3552046" y="2788461"/>
                  <a:ext cx="850041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線接點 29"/>
            <p:cNvCxnSpPr/>
            <p:nvPr/>
          </p:nvCxnSpPr>
          <p:spPr bwMode="auto">
            <a:xfrm>
              <a:off x="3296138" y="32882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接點 30"/>
            <p:cNvCxnSpPr/>
            <p:nvPr/>
          </p:nvCxnSpPr>
          <p:spPr bwMode="auto">
            <a:xfrm>
              <a:off x="3296138" y="3370770"/>
              <a:ext cx="16568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接點 31"/>
            <p:cNvCxnSpPr/>
            <p:nvPr/>
          </p:nvCxnSpPr>
          <p:spPr bwMode="auto">
            <a:xfrm>
              <a:off x="4953000" y="32882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3102442" y="3502952"/>
                  <a:ext cx="3458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442" y="3502952"/>
                  <a:ext cx="34580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/>
                <p:cNvSpPr txBox="1"/>
                <p:nvPr/>
              </p:nvSpPr>
              <p:spPr>
                <a:xfrm>
                  <a:off x="4419600" y="3516868"/>
                  <a:ext cx="856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3516868"/>
                  <a:ext cx="85638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45100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76400"/>
                <a:ext cx="8458200" cy="4454525"/>
              </a:xfrm>
              <a:noFill/>
            </p:spPr>
            <p:txBody>
              <a:bodyPr lIns="92075" tIns="46038" rIns="92075" bIns="46038"/>
              <a:lstStyle/>
              <a:p>
                <a:pPr lvl="1"/>
                <a:r>
                  <a:rPr lang="en-US" altLang="zh-TW" dirty="0">
                    <a:ea typeface="新細明體" pitchFamily="18" charset="-120"/>
                  </a:rPr>
                  <a:t>Note that the dividend yield payment does not affect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so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altLang="zh-TW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the CRR binomial model still holds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For any derivative on this stock, it can be priced as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US" altLang="zh-TW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(Note that the discount rate is still the risk free interest rate)</a:t>
                </a:r>
              </a:p>
              <a:p>
                <a:pPr marL="1792288" lvl="1" indent="0">
                  <a:spcBef>
                    <a:spcPts val="600"/>
                  </a:spcBef>
                  <a:buNone/>
                  <a:tabLst>
                    <a:tab pos="1792288" algn="l"/>
                  </a:tabLst>
                </a:pPr>
                <a:endParaRPr lang="en-US" altLang="zh-TW" sz="24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458200" cy="4454525"/>
              </a:xfrm>
              <a:blipFill rotWithShape="1">
                <a:blip r:embed="rId3"/>
                <a:stretch>
                  <a:fillRect t="-1231" r="-2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0648"/>
            <a:ext cx="7651576" cy="930498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Binomial Tree Model for Stocks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Paying Dividend Yields</a:t>
            </a:r>
          </a:p>
        </p:txBody>
      </p:sp>
      <p:sp>
        <p:nvSpPr>
          <p:cNvPr id="1741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15.</a:t>
            </a:r>
            <a:fld id="{BCE11510-F5F9-4768-B459-E88D959B02BD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2741301" y="4431268"/>
            <a:ext cx="2821299" cy="2350532"/>
            <a:chOff x="2761626" y="1535668"/>
            <a:chExt cx="2821299" cy="2350532"/>
          </a:xfrm>
        </p:grpSpPr>
        <p:sp>
          <p:nvSpPr>
            <p:cNvPr id="23" name="Line 2"/>
            <p:cNvSpPr>
              <a:spLocks noChangeShapeType="1"/>
            </p:cNvSpPr>
            <p:nvPr/>
          </p:nvSpPr>
          <p:spPr bwMode="auto">
            <a:xfrm flipV="1">
              <a:off x="3275342" y="1760675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3275342" y="2426155"/>
              <a:ext cx="1689100" cy="652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6"/>
                <p:cNvSpPr>
                  <a:spLocks noChangeArrowheads="1"/>
                </p:cNvSpPr>
                <p:nvPr/>
              </p:nvSpPr>
              <p:spPr bwMode="auto">
                <a:xfrm>
                  <a:off x="4820925" y="1535668"/>
                  <a:ext cx="693420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 smtClean="0">
                                <a:latin typeface="Cambria Math"/>
                                <a:ea typeface="新細明體" pitchFamily="18" charset="-12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5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0925" y="1535668"/>
                  <a:ext cx="693420" cy="4007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7"/>
                <p:cNvSpPr>
                  <a:spLocks noChangeArrowheads="1"/>
                </p:cNvSpPr>
                <p:nvPr/>
              </p:nvSpPr>
              <p:spPr bwMode="auto">
                <a:xfrm>
                  <a:off x="4821559" y="2878559"/>
                  <a:ext cx="761366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 smtClean="0">
                                <a:latin typeface="Cambria Math"/>
                                <a:ea typeface="新細明體" pitchFamily="18" charset="-12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altLang="zh-TW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6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1559" y="2878559"/>
                  <a:ext cx="761366" cy="4007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2761626" y="2213079"/>
                  <a:ext cx="534512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i="1" smtClean="0">
                            <a:latin typeface="Cambria Math"/>
                            <a:ea typeface="新細明體" pitchFamily="18" charset="-120"/>
                          </a:rPr>
                          <m:t>𝑓</m:t>
                        </m:r>
                      </m:oMath>
                    </m:oMathPara>
                  </a14:m>
                  <a:endParaRPr lang="en-US" altLang="zh-TW" sz="2000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7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1626" y="2213079"/>
                  <a:ext cx="534512" cy="4007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 rot="20400000">
                  <a:off x="3776563" y="1673727"/>
                  <a:ext cx="4010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400000">
                  <a:off x="3776563" y="1673727"/>
                  <a:ext cx="40100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 rot="1200000">
                  <a:off x="3552046" y="2788461"/>
                  <a:ext cx="850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200000">
                  <a:off x="3552046" y="2788461"/>
                  <a:ext cx="85004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72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線接點 29"/>
            <p:cNvCxnSpPr/>
            <p:nvPr/>
          </p:nvCxnSpPr>
          <p:spPr bwMode="auto">
            <a:xfrm>
              <a:off x="3296138" y="32882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接點 30"/>
            <p:cNvCxnSpPr/>
            <p:nvPr/>
          </p:nvCxnSpPr>
          <p:spPr bwMode="auto">
            <a:xfrm>
              <a:off x="3296138" y="3370770"/>
              <a:ext cx="165686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接點 31"/>
            <p:cNvCxnSpPr/>
            <p:nvPr/>
          </p:nvCxnSpPr>
          <p:spPr bwMode="auto">
            <a:xfrm>
              <a:off x="4953000" y="32882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3102442" y="3502952"/>
                  <a:ext cx="3458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442" y="3502952"/>
                  <a:ext cx="34580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/>
                <p:cNvSpPr txBox="1"/>
                <p:nvPr/>
              </p:nvSpPr>
              <p:spPr>
                <a:xfrm>
                  <a:off x="4419600" y="3516868"/>
                  <a:ext cx="856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3516868"/>
                  <a:ext cx="85638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22734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Network">
  <a:themeElements>
    <a:clrScheme name="2_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2_Networ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OF_Ch13</Template>
  <TotalTime>1437</TotalTime>
  <Words>2481</Words>
  <Application>Microsoft Office PowerPoint</Application>
  <PresentationFormat>如螢幕大小 (4:3)</PresentationFormat>
  <Paragraphs>289</Paragraphs>
  <Slides>32</Slides>
  <Notes>32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Arial Unicode MS</vt:lpstr>
      <vt:lpstr>新細明體</vt:lpstr>
      <vt:lpstr>Arial</vt:lpstr>
      <vt:lpstr>Cambria Math</vt:lpstr>
      <vt:lpstr>Symbol</vt:lpstr>
      <vt:lpstr>Times New Roman</vt:lpstr>
      <vt:lpstr>Wingdings</vt:lpstr>
      <vt:lpstr>2_Network</vt:lpstr>
      <vt:lpstr>Document</vt:lpstr>
      <vt:lpstr>Visio</vt:lpstr>
      <vt:lpstr>Options on Stock Indices and Currencies</vt:lpstr>
      <vt:lpstr>Goals of Chapter 15</vt:lpstr>
      <vt:lpstr>15.1 Dividend Yield and Option Pricing</vt:lpstr>
      <vt:lpstr>European Options on Stocks Paying Dividend Yields</vt:lpstr>
      <vt:lpstr>European Options on Stocks Paying Dividend Yields</vt:lpstr>
      <vt:lpstr>European Options on Stocks Paying Dividend Yields</vt:lpstr>
      <vt:lpstr>Currency Options</vt:lpstr>
      <vt:lpstr>Binomial Tree Model for Stocks Paying Dividend Yields</vt:lpstr>
      <vt:lpstr>Binomial Tree Model for Stocks Paying Dividend Yields</vt:lpstr>
      <vt:lpstr>Extension of Results in Ch. 10 </vt:lpstr>
      <vt:lpstr>15.2 Index Options (指數選擇權)</vt:lpstr>
      <vt:lpstr>Index Options</vt:lpstr>
      <vt:lpstr>LEAPS</vt:lpstr>
      <vt:lpstr>Portfolio Insurance with Index Options</vt:lpstr>
      <vt:lpstr>Portfolio Insurance with Index Options</vt:lpstr>
      <vt:lpstr>Portfolio Insurance with Index Options</vt:lpstr>
      <vt:lpstr>Portfolio Insurance with Index Options</vt:lpstr>
      <vt:lpstr>PowerPoint 簡報</vt:lpstr>
      <vt:lpstr>PowerPoint 簡報</vt:lpstr>
      <vt:lpstr>Valuing Index Options</vt:lpstr>
      <vt:lpstr>Valuing Index Options</vt:lpstr>
      <vt:lpstr>15.3 Currency Options (貨幣選擇權)</vt:lpstr>
      <vt:lpstr>Currency Options</vt:lpstr>
      <vt:lpstr>Currency Options</vt:lpstr>
      <vt:lpstr>Currency Options</vt:lpstr>
      <vt:lpstr>Currency Options</vt:lpstr>
      <vt:lpstr>Currency Options</vt:lpstr>
      <vt:lpstr>Extension of Results in Ch. 10 </vt:lpstr>
      <vt:lpstr>Range Forward Contracts</vt:lpstr>
      <vt:lpstr>Range Forward Contracts</vt:lpstr>
      <vt:lpstr>Range Forward Contracts</vt:lpstr>
      <vt:lpstr>Range Forward Contracts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on Stock Indices and Currencies</dc:title>
  <dc:subject>Fundamentals of Futures and Options Markets, 5E</dc:subject>
  <dc:creator>JyWang</dc:creator>
  <cp:keywords>Chapter 13</cp:keywords>
  <cp:lastModifiedBy>Jr-Yan Wang</cp:lastModifiedBy>
  <cp:revision>153</cp:revision>
  <cp:lastPrinted>2012-06-12T12:32:04Z</cp:lastPrinted>
  <dcterms:created xsi:type="dcterms:W3CDTF">1999-07-02T13:34:17Z</dcterms:created>
  <dcterms:modified xsi:type="dcterms:W3CDTF">2021-06-25T04:28:20Z</dcterms:modified>
</cp:coreProperties>
</file>