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9" r:id="rId1"/>
  </p:sldMasterIdLst>
  <p:notesMasterIdLst>
    <p:notesMasterId r:id="rId39"/>
  </p:notesMasterIdLst>
  <p:handoutMasterIdLst>
    <p:handoutMasterId r:id="rId40"/>
  </p:handoutMasterIdLst>
  <p:sldIdLst>
    <p:sldId id="284" r:id="rId2"/>
    <p:sldId id="286" r:id="rId3"/>
    <p:sldId id="287" r:id="rId4"/>
    <p:sldId id="277" r:id="rId5"/>
    <p:sldId id="293" r:id="rId6"/>
    <p:sldId id="294" r:id="rId7"/>
    <p:sldId id="296" r:id="rId8"/>
    <p:sldId id="295" r:id="rId9"/>
    <p:sldId id="297" r:id="rId10"/>
    <p:sldId id="298" r:id="rId11"/>
    <p:sldId id="285" r:id="rId12"/>
    <p:sldId id="299" r:id="rId13"/>
    <p:sldId id="289" r:id="rId14"/>
    <p:sldId id="263" r:id="rId15"/>
    <p:sldId id="304" r:id="rId16"/>
    <p:sldId id="303" r:id="rId17"/>
    <p:sldId id="307" r:id="rId18"/>
    <p:sldId id="308" r:id="rId19"/>
    <p:sldId id="282" r:id="rId20"/>
    <p:sldId id="301" r:id="rId21"/>
    <p:sldId id="309" r:id="rId22"/>
    <p:sldId id="290" r:id="rId23"/>
    <p:sldId id="310" r:id="rId24"/>
    <p:sldId id="268" r:id="rId25"/>
    <p:sldId id="291" r:id="rId26"/>
    <p:sldId id="274" r:id="rId27"/>
    <p:sldId id="313" r:id="rId28"/>
    <p:sldId id="312" r:id="rId29"/>
    <p:sldId id="292" r:id="rId30"/>
    <p:sldId id="276" r:id="rId31"/>
    <p:sldId id="314" r:id="rId32"/>
    <p:sldId id="272" r:id="rId33"/>
    <p:sldId id="315" r:id="rId34"/>
    <p:sldId id="273" r:id="rId35"/>
    <p:sldId id="258" r:id="rId36"/>
    <p:sldId id="305" r:id="rId37"/>
    <p:sldId id="259" r:id="rId38"/>
  </p:sldIdLst>
  <p:sldSz cx="9144000" cy="6858000" type="letter"/>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varScale="1">
        <p:scale>
          <a:sx n="90" d="100"/>
          <a:sy n="90" d="100"/>
        </p:scale>
        <p:origin x="48" y="2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notesViewPr>
    <p:cSldViewPr>
      <p:cViewPr varScale="1">
        <p:scale>
          <a:sx n="72" d="100"/>
          <a:sy n="72" d="100"/>
        </p:scale>
        <p:origin x="151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31EBF615-910F-4EBB-AE15-42EFA4C13D26}"/>
              </a:ext>
            </a:extLst>
          </p:cNvPr>
          <p:cNvSpPr txBox="1">
            <a:spLocks noChangeArrowheads="1"/>
          </p:cNvSpPr>
          <p:nvPr/>
        </p:nvSpPr>
        <p:spPr bwMode="auto">
          <a:xfrm>
            <a:off x="5994401" y="9731376"/>
            <a:ext cx="1814513" cy="329899"/>
          </a:xfrm>
          <a:prstGeom prst="rect">
            <a:avLst/>
          </a:prstGeom>
          <a:noFill/>
          <a:ln w="9525">
            <a:noFill/>
            <a:miter lim="800000"/>
            <a:headEnd/>
            <a:tailEnd/>
          </a:ln>
          <a:effectLst/>
        </p:spPr>
        <p:txBody>
          <a:bodyPr lIns="98108" tIns="49054" rIns="98108" bIns="49054">
            <a:spAutoFit/>
          </a:bodyPr>
          <a:lstStyle/>
          <a:p>
            <a:pPr>
              <a:spcBef>
                <a:spcPct val="50000"/>
              </a:spcBef>
              <a:defRPr/>
            </a:pPr>
            <a:r>
              <a:rPr lang="en-US" altLang="zh-TW" sz="1500" dirty="0">
                <a:latin typeface="Times New Roman" pitchFamily="18" charset="0"/>
              </a:rPr>
              <a:t>13-</a:t>
            </a:r>
            <a:fld id="{9F5083B1-B204-4B1B-8374-545B611CE277}" type="slidenum">
              <a:rPr lang="en-US" altLang="zh-TW" sz="1500">
                <a:latin typeface="Times New Roman" pitchFamily="18" charset="0"/>
              </a:rPr>
              <a:pPr>
                <a:spcBef>
                  <a:spcPct val="50000"/>
                </a:spcBef>
                <a:defRPr/>
              </a:pPr>
              <a:t>‹#›</a:t>
            </a:fld>
            <a:endParaRPr lang="en-US" altLang="zh-TW" sz="1500" dirty="0">
              <a:latin typeface="Times New Roman" pitchFamily="18" charset="0"/>
            </a:endParaRPr>
          </a:p>
        </p:txBody>
      </p:sp>
    </p:spTree>
    <p:extLst>
      <p:ext uri="{BB962C8B-B14F-4D97-AF65-F5344CB8AC3E}">
        <p14:creationId xmlns:p14="http://schemas.microsoft.com/office/powerpoint/2010/main" val="955112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t" anchorCtr="0" compatLnSpc="1">
            <a:prstTxWarp prst="textNoShape">
              <a:avLst/>
            </a:prstTxWarp>
          </a:bodyPr>
          <a:lstStyle>
            <a:lvl1pPr defTabSz="822325" eaLnBrk="0" hangingPunct="0">
              <a:defRPr sz="1100" i="1" smtClean="0">
                <a:latin typeface="Times New Roman" pitchFamily="18" charset="0"/>
              </a:defRPr>
            </a:lvl1pPr>
          </a:lstStyle>
          <a:p>
            <a:pPr>
              <a:defRPr/>
            </a:pPr>
            <a:endParaRPr lang="en-US" altLang="zh-TW"/>
          </a:p>
        </p:txBody>
      </p:sp>
      <p:sp>
        <p:nvSpPr>
          <p:cNvPr id="2051"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t" anchorCtr="0" compatLnSpc="1">
            <a:prstTxWarp prst="textNoShape">
              <a:avLst/>
            </a:prstTxWarp>
          </a:bodyPr>
          <a:lstStyle>
            <a:lvl1pPr algn="r" defTabSz="822325" eaLnBrk="0" hangingPunct="0">
              <a:defRPr sz="1100" i="1" smtClean="0">
                <a:latin typeface="Times New Roman" pitchFamily="18" charset="0"/>
              </a:defRPr>
            </a:lvl1pPr>
          </a:lstStyle>
          <a:p>
            <a:pPr>
              <a:defRPr/>
            </a:pPr>
            <a:endParaRPr lang="en-US" altLang="zh-TW"/>
          </a:p>
        </p:txBody>
      </p:sp>
      <p:sp>
        <p:nvSpPr>
          <p:cNvPr id="2052" name="Rectangle 4"/>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b" anchorCtr="0" compatLnSpc="1">
            <a:prstTxWarp prst="textNoShape">
              <a:avLst/>
            </a:prstTxWarp>
          </a:bodyPr>
          <a:lstStyle>
            <a:lvl1pPr defTabSz="822325" eaLnBrk="0" hangingPunct="0">
              <a:defRPr sz="1100" i="1" smtClean="0">
                <a:latin typeface="Times New Roman" pitchFamily="18" charset="0"/>
              </a:defRPr>
            </a:lvl1pPr>
          </a:lstStyle>
          <a:p>
            <a:pPr>
              <a:defRPr/>
            </a:pPr>
            <a:endParaRPr lang="en-US" altLang="zh-TW"/>
          </a:p>
        </p:txBody>
      </p:sp>
      <p:sp>
        <p:nvSpPr>
          <p:cNvPr id="2053" name="Rectangle 5"/>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0553" tIns="0" rIns="20553" bIns="0" numCol="1" anchor="b" anchorCtr="0" compatLnSpc="1">
            <a:prstTxWarp prst="textNoShape">
              <a:avLst/>
            </a:prstTxWarp>
          </a:bodyPr>
          <a:lstStyle>
            <a:lvl1pPr algn="r" defTabSz="822325" eaLnBrk="0" hangingPunct="0">
              <a:defRPr sz="1100" i="1" smtClean="0">
                <a:latin typeface="Times New Roman" pitchFamily="18" charset="0"/>
              </a:defRPr>
            </a:lvl1pPr>
          </a:lstStyle>
          <a:p>
            <a:pPr>
              <a:defRPr/>
            </a:pPr>
            <a:fld id="{66D6CC08-D79D-4697-9692-5D6B1A3E7319}" type="slidenum">
              <a:rPr lang="zh-TW" altLang="en-US"/>
              <a:pPr>
                <a:defRPr/>
              </a:pPr>
              <a:t>‹#›</a:t>
            </a:fld>
            <a:endParaRPr lang="en-US" altLang="zh-TW"/>
          </a:p>
        </p:txBody>
      </p:sp>
      <p:sp>
        <p:nvSpPr>
          <p:cNvPr id="2054" name="Rectangle 6"/>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340" tIns="49670" rIns="99340" bIns="49670" numCol="1" anchor="t" anchorCtr="0" compatLnSpc="1">
            <a:prstTxWarp prst="textNoShape">
              <a:avLst/>
            </a:prstTxWarp>
          </a:bodyPr>
          <a:lstStyle/>
          <a:p>
            <a:pPr lvl="0"/>
            <a:r>
              <a:rPr lang="en-US" altLang="zh-TW" noProof="0"/>
              <a:t>Click to edit Master notes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34823" name="Rectangle 7"/>
          <p:cNvSpPr>
            <a:spLocks noGrp="1" noRot="1" noChangeAspect="1" noChangeArrowheads="1" noTextEdit="1"/>
          </p:cNvSpPr>
          <p:nvPr>
            <p:ph type="sldImg" idx="2"/>
          </p:nvPr>
        </p:nvSpPr>
        <p:spPr bwMode="auto">
          <a:xfrm>
            <a:off x="993775" y="769938"/>
            <a:ext cx="5111750" cy="38338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4024766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085620B7-4D9E-4BF1-B442-AE46AD505B8F}" type="slidenum">
              <a:rPr lang="zh-TW" altLang="en-US">
                <a:latin typeface="Times New Roman" pitchFamily="18" charset="0"/>
              </a:rPr>
              <a:pPr/>
              <a:t>1</a:t>
            </a:fld>
            <a:endParaRPr lang="en-US" altLang="zh-TW">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10</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F0C0860F-F313-4386-9F61-4A3C364B0C1D}" type="slidenum">
              <a:rPr lang="zh-TW" altLang="en-US">
                <a:latin typeface="Times New Roman" pitchFamily="18" charset="0"/>
              </a:rPr>
              <a:pPr/>
              <a:t>11</a:t>
            </a:fld>
            <a:endParaRPr lang="en-US" altLang="zh-TW">
              <a:latin typeface="Times New Roman" pitchFamily="18" charset="0"/>
            </a:endParaRPr>
          </a:p>
        </p:txBody>
      </p:sp>
      <p:sp>
        <p:nvSpPr>
          <p:cNvPr id="41987" name="Rectangle 2"/>
          <p:cNvSpPr>
            <a:spLocks noGrp="1" noRot="1" noChangeAspect="1" noChangeArrowheads="1" noTextEdit="1"/>
          </p:cNvSpPr>
          <p:nvPr>
            <p:ph type="sldImg"/>
          </p:nvPr>
        </p:nvSpPr>
        <p:spPr>
          <a:xfrm>
            <a:off x="995363" y="769938"/>
            <a:ext cx="5111750" cy="3833812"/>
          </a:xfrm>
          <a:ln/>
        </p:spPr>
      </p:sp>
      <p:sp>
        <p:nvSpPr>
          <p:cNvPr id="41988" name="Rectangle 3"/>
          <p:cNvSpPr>
            <a:spLocks noGrp="1" noChangeArrowheads="1"/>
          </p:cNvSpPr>
          <p:nvPr>
            <p:ph type="body" idx="1"/>
          </p:nvPr>
        </p:nvSpPr>
        <p:spPr>
          <a:noFill/>
        </p:spPr>
        <p:txBody>
          <a:bodyPr/>
          <a:lstStyle/>
          <a:p>
            <a:endParaRPr lang="en-CA"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12</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8643D33-E88A-435A-81C8-6B536F288DCD}" type="slidenum">
              <a:rPr lang="zh-TW" altLang="en-US">
                <a:latin typeface="Times New Roman" pitchFamily="18" charset="0"/>
              </a:rPr>
              <a:pPr/>
              <a:t>14</a:t>
            </a:fld>
            <a:endParaRPr lang="en-US" altLang="zh-TW">
              <a:latin typeface="Times New Roman" pitchFamily="18"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8643D33-E88A-435A-81C8-6B536F288DCD}" type="slidenum">
              <a:rPr lang="zh-TW" altLang="en-US">
                <a:latin typeface="Times New Roman" pitchFamily="18" charset="0"/>
              </a:rPr>
              <a:pPr/>
              <a:t>15</a:t>
            </a:fld>
            <a:endParaRPr lang="en-US" altLang="zh-TW">
              <a:latin typeface="Times New Roman" pitchFamily="18"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8643D33-E88A-435A-81C8-6B536F288DCD}" type="slidenum">
              <a:rPr lang="zh-TW" altLang="en-US">
                <a:latin typeface="Times New Roman" pitchFamily="18" charset="0"/>
              </a:rPr>
              <a:pPr/>
              <a:t>16</a:t>
            </a:fld>
            <a:endParaRPr lang="en-US" altLang="zh-TW">
              <a:latin typeface="Times New Roman" pitchFamily="18"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8643D33-E88A-435A-81C8-6B536F288DCD}" type="slidenum">
              <a:rPr lang="zh-TW" altLang="en-US">
                <a:latin typeface="Times New Roman" pitchFamily="18" charset="0"/>
              </a:rPr>
              <a:pPr/>
              <a:t>17</a:t>
            </a:fld>
            <a:endParaRPr lang="en-US" altLang="zh-TW">
              <a:latin typeface="Times New Roman" pitchFamily="18"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8643D33-E88A-435A-81C8-6B536F288DCD}" type="slidenum">
              <a:rPr lang="zh-TW" altLang="en-US">
                <a:latin typeface="Times New Roman" pitchFamily="18" charset="0"/>
              </a:rPr>
              <a:pPr/>
              <a:t>18</a:t>
            </a:fld>
            <a:endParaRPr lang="en-US" altLang="zh-TW">
              <a:latin typeface="Times New Roman" pitchFamily="18"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26A3089-40B5-44DE-982C-D15800002E3F}" type="slidenum">
              <a:rPr lang="zh-TW" altLang="en-US">
                <a:latin typeface="Times New Roman" pitchFamily="18" charset="0"/>
              </a:rPr>
              <a:pPr/>
              <a:t>19</a:t>
            </a:fld>
            <a:endParaRPr lang="en-US" altLang="zh-TW">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7" name="Rectangle 3"/>
          <p:cNvSpPr>
            <a:spLocks noChangeArrowheads="1"/>
          </p:cNvSpPr>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0635" tIns="0" rIns="20635" bIns="0" anchor="b"/>
          <a:lstStyle/>
          <a:p>
            <a:pPr algn="r" defTabSz="825500" eaLnBrk="0" hangingPunct="0"/>
            <a:r>
              <a:rPr lang="en-US" altLang="zh-TW" sz="1100" i="1">
                <a:latin typeface="Times New Roman" pitchFamily="18" charset="0"/>
              </a:rPr>
              <a:t>2</a:t>
            </a:r>
          </a:p>
        </p:txBody>
      </p:sp>
      <p:sp>
        <p:nvSpPr>
          <p:cNvPr id="47108" name="Rectangle 4"/>
          <p:cNvSpPr>
            <a:spLocks noChangeArrowheads="1"/>
          </p:cNvSpPr>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09" name="Rectangle 5"/>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7110" name="Rectangle 6"/>
          <p:cNvSpPr>
            <a:spLocks noGrp="1" noRot="1" noChangeAspect="1" noChangeArrowheads="1" noTextEdit="1"/>
          </p:cNvSpPr>
          <p:nvPr>
            <p:ph type="sldImg"/>
          </p:nvPr>
        </p:nvSpPr>
        <p:spPr>
          <a:xfrm>
            <a:off x="1000125" y="774700"/>
            <a:ext cx="5099050" cy="3824288"/>
          </a:xfrm>
          <a:ln w="12700" cap="flat">
            <a:solidFill>
              <a:schemeClr val="tx1"/>
            </a:solidFill>
          </a:ln>
        </p:spPr>
      </p:sp>
      <p:sp>
        <p:nvSpPr>
          <p:cNvPr id="47111" name="Rectangle 7"/>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8017" tIns="48148" rIns="98017" bIns="48148"/>
          <a:lstStyle/>
          <a:p>
            <a:pPr eaLnBrk="1" hangingPunct="1"/>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8643D33-E88A-435A-81C8-6B536F288DCD}" type="slidenum">
              <a:rPr lang="zh-TW" altLang="en-US">
                <a:latin typeface="Times New Roman" pitchFamily="18" charset="0"/>
              </a:rPr>
              <a:pPr/>
              <a:t>20</a:t>
            </a:fld>
            <a:endParaRPr lang="en-US" altLang="zh-TW">
              <a:latin typeface="Times New Roman" pitchFamily="18"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8643D33-E88A-435A-81C8-6B536F288DCD}" type="slidenum">
              <a:rPr lang="zh-TW" altLang="en-US">
                <a:latin typeface="Times New Roman" pitchFamily="18" charset="0"/>
              </a:rPr>
              <a:pPr/>
              <a:t>21</a:t>
            </a:fld>
            <a:endParaRPr lang="en-US" altLang="zh-TW">
              <a:latin typeface="Times New Roman" pitchFamily="18" charset="0"/>
            </a:endParaRPr>
          </a:p>
        </p:txBody>
      </p:sp>
      <p:sp>
        <p:nvSpPr>
          <p:cNvPr id="46083" name="Rectangle 2"/>
          <p:cNvSpPr>
            <a:spLocks noGrp="1" noRot="1" noChangeAspect="1" noChangeArrowheads="1" noTextEdit="1"/>
          </p:cNvSpPr>
          <p:nvPr>
            <p:ph type="sldImg"/>
          </p:nvPr>
        </p:nvSpPr>
        <p:spPr>
          <a:ln cap="flat"/>
        </p:spPr>
      </p:sp>
      <p:sp>
        <p:nvSpPr>
          <p:cNvPr id="4608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35B631C-7010-4E0E-ADFD-2B10E937F7C9}" type="slidenum">
              <a:rPr lang="zh-TW" altLang="en-US">
                <a:latin typeface="Times New Roman" pitchFamily="18" charset="0"/>
              </a:rPr>
              <a:pPr/>
              <a:t>23</a:t>
            </a:fld>
            <a:endParaRPr lang="en-US" altLang="zh-TW">
              <a:latin typeface="Times New Roman" pitchFamily="18" charset="0"/>
            </a:endParaRPr>
          </a:p>
        </p:txBody>
      </p:sp>
      <p:sp>
        <p:nvSpPr>
          <p:cNvPr id="50179" name="Rectangle 2"/>
          <p:cNvSpPr>
            <a:spLocks noGrp="1" noRot="1" noChangeAspect="1" noChangeArrowheads="1" noTextEdit="1"/>
          </p:cNvSpPr>
          <p:nvPr>
            <p:ph type="sldImg"/>
          </p:nvPr>
        </p:nvSpPr>
        <p:spPr>
          <a:ln cap="flat"/>
        </p:spPr>
      </p:sp>
      <p:sp>
        <p:nvSpPr>
          <p:cNvPr id="50180"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35B631C-7010-4E0E-ADFD-2B10E937F7C9}" type="slidenum">
              <a:rPr lang="zh-TW" altLang="en-US">
                <a:latin typeface="Times New Roman" pitchFamily="18" charset="0"/>
              </a:rPr>
              <a:pPr/>
              <a:t>24</a:t>
            </a:fld>
            <a:endParaRPr lang="en-US" altLang="zh-TW">
              <a:latin typeface="Times New Roman" pitchFamily="18" charset="0"/>
            </a:endParaRPr>
          </a:p>
        </p:txBody>
      </p:sp>
      <p:sp>
        <p:nvSpPr>
          <p:cNvPr id="50179" name="Rectangle 2"/>
          <p:cNvSpPr>
            <a:spLocks noGrp="1" noRot="1" noChangeAspect="1" noChangeArrowheads="1" noTextEdit="1"/>
          </p:cNvSpPr>
          <p:nvPr>
            <p:ph type="sldImg"/>
          </p:nvPr>
        </p:nvSpPr>
        <p:spPr>
          <a:ln cap="flat"/>
        </p:spPr>
      </p:sp>
      <p:sp>
        <p:nvSpPr>
          <p:cNvPr id="50180"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14BD789-2146-40F9-A5FE-829C879D3DB2}" type="slidenum">
              <a:rPr lang="zh-TW" altLang="en-US">
                <a:latin typeface="Times New Roman" pitchFamily="18" charset="0"/>
              </a:rPr>
              <a:pPr/>
              <a:t>26</a:t>
            </a:fld>
            <a:endParaRPr lang="en-US" altLang="zh-TW">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14BD789-2146-40F9-A5FE-829C879D3DB2}" type="slidenum">
              <a:rPr lang="zh-TW" altLang="en-US">
                <a:latin typeface="Times New Roman" pitchFamily="18" charset="0"/>
              </a:rPr>
              <a:pPr/>
              <a:t>27</a:t>
            </a:fld>
            <a:endParaRPr lang="en-US" altLang="zh-TW">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614BD789-2146-40F9-A5FE-829C879D3DB2}" type="slidenum">
              <a:rPr lang="zh-TW" altLang="en-US">
                <a:latin typeface="Times New Roman" pitchFamily="18" charset="0"/>
              </a:rPr>
              <a:pPr/>
              <a:t>28</a:t>
            </a:fld>
            <a:endParaRPr lang="en-US" altLang="zh-TW">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p:spPr>
        <p:txBody>
          <a:bodyPr/>
          <a:lstStyle/>
          <a:p>
            <a:pPr eaLnBrk="1" hangingPunct="1"/>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2C9C2952-51E8-4DCA-8C00-B26C6BD66337}" type="slidenum">
              <a:rPr lang="zh-TW" altLang="en-US">
                <a:latin typeface="Times New Roman" pitchFamily="18" charset="0"/>
              </a:rPr>
              <a:pPr/>
              <a:t>30</a:t>
            </a:fld>
            <a:endParaRPr lang="en-US" altLang="zh-TW">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2C9C2952-51E8-4DCA-8C00-B26C6BD66337}" type="slidenum">
              <a:rPr lang="zh-TW" altLang="en-US">
                <a:latin typeface="Times New Roman" pitchFamily="18" charset="0"/>
              </a:rPr>
              <a:pPr/>
              <a:t>31</a:t>
            </a:fld>
            <a:endParaRPr lang="en-US" altLang="zh-TW">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32FA5CD-51B0-4421-B77A-5A16AE54E195}" type="slidenum">
              <a:rPr lang="zh-TW" altLang="en-US">
                <a:latin typeface="Times New Roman" pitchFamily="18" charset="0"/>
              </a:rPr>
              <a:pPr/>
              <a:t>32</a:t>
            </a:fld>
            <a:endParaRPr lang="en-US" altLang="zh-TW">
              <a:latin typeface="Times New Roman" pitchFamily="18" charset="0"/>
            </a:endParaRPr>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32FA5CD-51B0-4421-B77A-5A16AE54E195}" type="slidenum">
              <a:rPr lang="zh-TW" altLang="en-US">
                <a:latin typeface="Times New Roman" pitchFamily="18" charset="0"/>
              </a:rPr>
              <a:pPr/>
              <a:t>33</a:t>
            </a:fld>
            <a:endParaRPr lang="en-US" altLang="zh-TW">
              <a:latin typeface="Times New Roman" pitchFamily="18" charset="0"/>
            </a:endParaRPr>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E1159FD5-844A-4D01-AFFF-50C8D213A24A}" type="slidenum">
              <a:rPr lang="zh-TW" altLang="en-US">
                <a:latin typeface="Times New Roman" pitchFamily="18" charset="0"/>
              </a:rPr>
              <a:pPr/>
              <a:t>34</a:t>
            </a:fld>
            <a:endParaRPr lang="en-US" altLang="zh-TW">
              <a:latin typeface="Times New Roman" pitchFamily="18" charset="0"/>
            </a:endParaRPr>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B342BE3B-7C62-4997-9CA1-7D0EC8798C97}" type="slidenum">
              <a:rPr lang="zh-TW" altLang="en-US">
                <a:latin typeface="Times New Roman" pitchFamily="18" charset="0"/>
              </a:rPr>
              <a:pPr/>
              <a:t>35</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xfrm>
            <a:off x="993775" y="769938"/>
            <a:ext cx="5111750" cy="3833812"/>
          </a:xfrm>
          <a:ln w="12700" cap="flat">
            <a:solidFill>
              <a:schemeClr val="tx1"/>
            </a:solidFill>
          </a:ln>
        </p:spPr>
      </p:sp>
      <p:sp>
        <p:nvSpPr>
          <p:cNvPr id="36868" name="Rectangle 3"/>
          <p:cNvSpPr>
            <a:spLocks noGrp="1" noChangeArrowheads="1"/>
          </p:cNvSpPr>
          <p:nvPr>
            <p:ph type="body" idx="1"/>
          </p:nvPr>
        </p:nvSpPr>
        <p:spPr>
          <a:noFill/>
        </p:spPr>
        <p:txBody>
          <a:bodyPr lIns="99736" tIns="49868" rIns="99736" bIns="49868"/>
          <a:lstStyle/>
          <a:p>
            <a:pPr defTabSz="990600">
              <a:spcBef>
                <a:spcPct val="0"/>
              </a:spcBef>
            </a:pPr>
            <a:endParaRPr lang="zh-TW" altLang="en-US" sz="26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B342BE3B-7C62-4997-9CA1-7D0EC8798C97}" type="slidenum">
              <a:rPr lang="zh-TW" altLang="en-US">
                <a:latin typeface="Times New Roman" pitchFamily="18" charset="0"/>
              </a:rPr>
              <a:pPr/>
              <a:t>36</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xfrm>
            <a:off x="993775" y="769938"/>
            <a:ext cx="5111750" cy="3833812"/>
          </a:xfrm>
          <a:ln w="12700" cap="flat">
            <a:solidFill>
              <a:schemeClr val="tx1"/>
            </a:solidFill>
          </a:ln>
        </p:spPr>
      </p:sp>
      <p:sp>
        <p:nvSpPr>
          <p:cNvPr id="36868" name="Rectangle 3"/>
          <p:cNvSpPr>
            <a:spLocks noGrp="1" noChangeArrowheads="1"/>
          </p:cNvSpPr>
          <p:nvPr>
            <p:ph type="body" idx="1"/>
          </p:nvPr>
        </p:nvSpPr>
        <p:spPr>
          <a:noFill/>
        </p:spPr>
        <p:txBody>
          <a:bodyPr lIns="99736" tIns="49868" rIns="99736" bIns="49868"/>
          <a:lstStyle/>
          <a:p>
            <a:pPr defTabSz="990600">
              <a:spcBef>
                <a:spcPct val="0"/>
              </a:spcBef>
            </a:pPr>
            <a:endParaRPr lang="zh-TW" altLang="en-US" sz="26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90600" eaLnBrk="0" hangingPunct="0">
              <a:defRPr>
                <a:solidFill>
                  <a:schemeClr val="tx1"/>
                </a:solidFill>
                <a:latin typeface="Arial" charset="0"/>
              </a:defRPr>
            </a:lvl1pPr>
            <a:lvl2pPr marL="742950" indent="-285750" defTabSz="990600" eaLnBrk="0" hangingPunct="0">
              <a:defRPr>
                <a:solidFill>
                  <a:schemeClr val="tx1"/>
                </a:solidFill>
                <a:latin typeface="Arial" charset="0"/>
              </a:defRPr>
            </a:lvl2pPr>
            <a:lvl3pPr marL="1143000" indent="-228600" defTabSz="990600" eaLnBrk="0" hangingPunct="0">
              <a:defRPr>
                <a:solidFill>
                  <a:schemeClr val="tx1"/>
                </a:solidFill>
                <a:latin typeface="Arial" charset="0"/>
              </a:defRPr>
            </a:lvl3pPr>
            <a:lvl4pPr marL="1600200" indent="-228600" defTabSz="990600" eaLnBrk="0" hangingPunct="0">
              <a:defRPr>
                <a:solidFill>
                  <a:schemeClr val="tx1"/>
                </a:solidFill>
                <a:latin typeface="Arial" charset="0"/>
              </a:defRPr>
            </a:lvl4pPr>
            <a:lvl5pPr marL="2057400" indent="-228600" defTabSz="990600" eaLnBrk="0" hangingPunct="0">
              <a:defRPr>
                <a:solidFill>
                  <a:schemeClr val="tx1"/>
                </a:solidFill>
                <a:latin typeface="Arial" charset="0"/>
              </a:defRPr>
            </a:lvl5pPr>
            <a:lvl6pPr marL="2514600" indent="-228600" defTabSz="990600" eaLnBrk="0" fontAlgn="base" hangingPunct="0">
              <a:spcBef>
                <a:spcPct val="0"/>
              </a:spcBef>
              <a:spcAft>
                <a:spcPct val="0"/>
              </a:spcAft>
              <a:defRPr>
                <a:solidFill>
                  <a:schemeClr val="tx1"/>
                </a:solidFill>
                <a:latin typeface="Arial" charset="0"/>
              </a:defRPr>
            </a:lvl6pPr>
            <a:lvl7pPr marL="2971800" indent="-228600" defTabSz="990600" eaLnBrk="0" fontAlgn="base" hangingPunct="0">
              <a:spcBef>
                <a:spcPct val="0"/>
              </a:spcBef>
              <a:spcAft>
                <a:spcPct val="0"/>
              </a:spcAft>
              <a:defRPr>
                <a:solidFill>
                  <a:schemeClr val="tx1"/>
                </a:solidFill>
                <a:latin typeface="Arial" charset="0"/>
              </a:defRPr>
            </a:lvl7pPr>
            <a:lvl8pPr marL="3429000" indent="-228600" defTabSz="990600" eaLnBrk="0" fontAlgn="base" hangingPunct="0">
              <a:spcBef>
                <a:spcPct val="0"/>
              </a:spcBef>
              <a:spcAft>
                <a:spcPct val="0"/>
              </a:spcAft>
              <a:defRPr>
                <a:solidFill>
                  <a:schemeClr val="tx1"/>
                </a:solidFill>
                <a:latin typeface="Arial" charset="0"/>
              </a:defRPr>
            </a:lvl8pPr>
            <a:lvl9pPr marL="3886200" indent="-228600" defTabSz="990600" eaLnBrk="0" fontAlgn="base" hangingPunct="0">
              <a:spcBef>
                <a:spcPct val="0"/>
              </a:spcBef>
              <a:spcAft>
                <a:spcPct val="0"/>
              </a:spcAft>
              <a:defRPr>
                <a:solidFill>
                  <a:schemeClr val="tx1"/>
                </a:solidFill>
                <a:latin typeface="Arial" charset="0"/>
              </a:defRPr>
            </a:lvl9pPr>
          </a:lstStyle>
          <a:p>
            <a:fld id="{B16F68F1-56AF-427E-9076-D80C169CF69E}" type="slidenum">
              <a:rPr lang="zh-TW" altLang="en-US">
                <a:latin typeface="Times New Roman" pitchFamily="18" charset="0"/>
              </a:rPr>
              <a:pPr/>
              <a:t>37</a:t>
            </a:fld>
            <a:endParaRPr lang="en-US" altLang="zh-TW">
              <a:latin typeface="Times New Roman" pitchFamily="18" charset="0"/>
            </a:endParaRPr>
          </a:p>
        </p:txBody>
      </p:sp>
      <p:sp>
        <p:nvSpPr>
          <p:cNvPr id="37891" name="Rectangle 2"/>
          <p:cNvSpPr>
            <a:spLocks noGrp="1" noRot="1" noChangeAspect="1" noChangeArrowheads="1" noTextEdit="1"/>
          </p:cNvSpPr>
          <p:nvPr>
            <p:ph type="sldImg"/>
          </p:nvPr>
        </p:nvSpPr>
        <p:spPr>
          <a:xfrm>
            <a:off x="993775" y="769938"/>
            <a:ext cx="5111750" cy="3833812"/>
          </a:xfrm>
          <a:ln w="12700" cap="flat">
            <a:solidFill>
              <a:schemeClr val="tx1"/>
            </a:solidFill>
          </a:ln>
        </p:spPr>
      </p:sp>
      <p:sp>
        <p:nvSpPr>
          <p:cNvPr id="37892" name="Rectangle 3"/>
          <p:cNvSpPr>
            <a:spLocks noGrp="1" noChangeArrowheads="1"/>
          </p:cNvSpPr>
          <p:nvPr>
            <p:ph type="body" idx="1"/>
          </p:nvPr>
        </p:nvSpPr>
        <p:spPr>
          <a:noFill/>
        </p:spPr>
        <p:txBody>
          <a:bodyPr lIns="99736" tIns="49868" rIns="99736" bIns="49868"/>
          <a:lstStyle/>
          <a:p>
            <a:pPr defTabSz="990600">
              <a:spcBef>
                <a:spcPct val="0"/>
              </a:spcBef>
            </a:pPr>
            <a:endParaRPr lang="zh-TW" altLang="en-US" sz="2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4</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5</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6</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7</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8</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lvl1pPr defTabSz="822325" eaLnBrk="0" hangingPunct="0">
              <a:defRPr>
                <a:solidFill>
                  <a:schemeClr val="tx1"/>
                </a:solidFill>
                <a:latin typeface="Arial" charset="0"/>
              </a:defRPr>
            </a:lvl1pPr>
            <a:lvl2pPr marL="742950" indent="-285750" defTabSz="822325" eaLnBrk="0" hangingPunct="0">
              <a:defRPr>
                <a:solidFill>
                  <a:schemeClr val="tx1"/>
                </a:solidFill>
                <a:latin typeface="Arial" charset="0"/>
              </a:defRPr>
            </a:lvl2pPr>
            <a:lvl3pPr marL="1143000" indent="-228600" defTabSz="822325" eaLnBrk="0" hangingPunct="0">
              <a:defRPr>
                <a:solidFill>
                  <a:schemeClr val="tx1"/>
                </a:solidFill>
                <a:latin typeface="Arial" charset="0"/>
              </a:defRPr>
            </a:lvl3pPr>
            <a:lvl4pPr marL="1600200" indent="-228600" defTabSz="822325" eaLnBrk="0" hangingPunct="0">
              <a:defRPr>
                <a:solidFill>
                  <a:schemeClr val="tx1"/>
                </a:solidFill>
                <a:latin typeface="Arial" charset="0"/>
              </a:defRPr>
            </a:lvl4pPr>
            <a:lvl5pPr marL="2057400" indent="-228600" defTabSz="822325" eaLnBrk="0" hangingPunct="0">
              <a:defRPr>
                <a:solidFill>
                  <a:schemeClr val="tx1"/>
                </a:solidFill>
                <a:latin typeface="Arial" charset="0"/>
              </a:defRPr>
            </a:lvl5pPr>
            <a:lvl6pPr marL="2514600" indent="-228600" defTabSz="822325" eaLnBrk="0" fontAlgn="base" hangingPunct="0">
              <a:spcBef>
                <a:spcPct val="0"/>
              </a:spcBef>
              <a:spcAft>
                <a:spcPct val="0"/>
              </a:spcAft>
              <a:defRPr>
                <a:solidFill>
                  <a:schemeClr val="tx1"/>
                </a:solidFill>
                <a:latin typeface="Arial" charset="0"/>
              </a:defRPr>
            </a:lvl6pPr>
            <a:lvl7pPr marL="2971800" indent="-228600" defTabSz="822325" eaLnBrk="0" fontAlgn="base" hangingPunct="0">
              <a:spcBef>
                <a:spcPct val="0"/>
              </a:spcBef>
              <a:spcAft>
                <a:spcPct val="0"/>
              </a:spcAft>
              <a:defRPr>
                <a:solidFill>
                  <a:schemeClr val="tx1"/>
                </a:solidFill>
                <a:latin typeface="Arial" charset="0"/>
              </a:defRPr>
            </a:lvl7pPr>
            <a:lvl8pPr marL="3429000" indent="-228600" defTabSz="822325" eaLnBrk="0" fontAlgn="base" hangingPunct="0">
              <a:spcBef>
                <a:spcPct val="0"/>
              </a:spcBef>
              <a:spcAft>
                <a:spcPct val="0"/>
              </a:spcAft>
              <a:defRPr>
                <a:solidFill>
                  <a:schemeClr val="tx1"/>
                </a:solidFill>
                <a:latin typeface="Arial" charset="0"/>
              </a:defRPr>
            </a:lvl8pPr>
            <a:lvl9pPr marL="3886200" indent="-228600" defTabSz="822325" eaLnBrk="0" fontAlgn="base" hangingPunct="0">
              <a:spcBef>
                <a:spcPct val="0"/>
              </a:spcBef>
              <a:spcAft>
                <a:spcPct val="0"/>
              </a:spcAft>
              <a:defRPr>
                <a:solidFill>
                  <a:schemeClr val="tx1"/>
                </a:solidFill>
                <a:latin typeface="Arial" charset="0"/>
              </a:defRPr>
            </a:lvl9pPr>
          </a:lstStyle>
          <a:p>
            <a:fld id="{3C8FC715-D1FD-48EB-88B8-72B09FC71956}" type="slidenum">
              <a:rPr lang="zh-TW" altLang="en-US">
                <a:latin typeface="Times New Roman" pitchFamily="18" charset="0"/>
              </a:rPr>
              <a:pPr/>
              <a:t>9</a:t>
            </a:fld>
            <a:endParaRPr lang="en-US" altLang="zh-TW">
              <a:latin typeface="Times New Roman"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210947" name="Rectangle 3"/>
          <p:cNvSpPr>
            <a:spLocks noGrp="1" noChangeArrowheads="1"/>
          </p:cNvSpPr>
          <p:nvPr>
            <p:ph type="ctrTitle"/>
          </p:nvPr>
        </p:nvSpPr>
        <p:spPr>
          <a:xfrm>
            <a:off x="315913" y="466725"/>
            <a:ext cx="6781800" cy="2133600"/>
          </a:xfrm>
        </p:spPr>
        <p:txBody>
          <a:bodyPr/>
          <a:lstStyle>
            <a:lvl1pPr algn="r">
              <a:defRPr sz="4800"/>
            </a:lvl1pPr>
          </a:lstStyle>
          <a:p>
            <a:pPr lvl="0"/>
            <a:r>
              <a:rPr lang="zh-TW" altLang="en-US" noProof="0"/>
              <a:t>按一下以編輯母片標題樣式</a:t>
            </a:r>
            <a:endParaRPr lang="en-US" altLang="en-US" noProof="0"/>
          </a:p>
        </p:txBody>
      </p:sp>
      <p:sp>
        <p:nvSpPr>
          <p:cNvPr id="21094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400"/>
            </a:lvl1pPr>
          </a:lstStyle>
          <a:p>
            <a:pPr lvl="0"/>
            <a:r>
              <a:rPr lang="zh-TW" altLang="en-US" noProof="0"/>
              <a:t>按一下以編輯母片副標題樣式</a:t>
            </a:r>
            <a:endParaRPr lang="en-US" altLang="en-US" noProof="0"/>
          </a:p>
        </p:txBody>
      </p:sp>
      <p:sp>
        <p:nvSpPr>
          <p:cNvPr id="39" name="Rectangle 7"/>
          <p:cNvSpPr>
            <a:spLocks noGrp="1" noChangeArrowheads="1"/>
          </p:cNvSpPr>
          <p:nvPr>
            <p:ph type="sldNum" sz="quarter" idx="11"/>
          </p:nvPr>
        </p:nvSpPr>
        <p:spPr>
          <a:xfrm>
            <a:off x="8388424" y="6524625"/>
            <a:ext cx="683568" cy="317500"/>
          </a:xfrm>
        </p:spPr>
        <p:txBody>
          <a:bodyPr/>
          <a:lstStyle>
            <a:lvl1pPr>
              <a:defRPr sz="1400"/>
            </a:lvl1pPr>
          </a:lstStyle>
          <a:p>
            <a:pPr>
              <a:defRPr/>
            </a:pPr>
            <a:r>
              <a:rPr lang="en-US" altLang="en-US"/>
              <a:t>13.</a:t>
            </a:r>
            <a:fld id="{FB701956-C50C-4E20-B6E9-C99134F1E857}" type="slidenum">
              <a:rPr lang="en-US" altLang="en-US" smtClean="0"/>
              <a:pPr>
                <a:defRPr/>
              </a:pPr>
              <a:t>‹#›</a:t>
            </a:fld>
            <a:endParaRPr lang="en-US" altLang="en-US"/>
          </a:p>
        </p:txBody>
      </p:sp>
    </p:spTree>
    <p:extLst>
      <p:ext uri="{BB962C8B-B14F-4D97-AF65-F5344CB8AC3E}">
        <p14:creationId xmlns:p14="http://schemas.microsoft.com/office/powerpoint/2010/main" val="339833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12.</a:t>
            </a:r>
            <a:fld id="{D677E00E-8D23-4BD7-9C05-40ECA10E9635}" type="slidenum">
              <a:rPr lang="en-US" altLang="en-US" smtClean="0"/>
              <a:pPr>
                <a:defRPr/>
              </a:pPr>
              <a:t>‹#›</a:t>
            </a:fld>
            <a:endParaRPr lang="en-US" altLang="en-US"/>
          </a:p>
        </p:txBody>
      </p:sp>
    </p:spTree>
    <p:extLst>
      <p:ext uri="{BB962C8B-B14F-4D97-AF65-F5344CB8AC3E}">
        <p14:creationId xmlns:p14="http://schemas.microsoft.com/office/powerpoint/2010/main" val="21059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12.</a:t>
            </a:r>
            <a:fld id="{F0E6C9BB-EE2A-42B0-B4DC-FB46EF8BB964}" type="slidenum">
              <a:rPr lang="en-US" altLang="en-US" smtClean="0"/>
              <a:pPr>
                <a:defRPr/>
              </a:pPr>
              <a:t>‹#›</a:t>
            </a:fld>
            <a:endParaRPr lang="en-US" altLang="en-US"/>
          </a:p>
        </p:txBody>
      </p:sp>
    </p:spTree>
    <p:extLst>
      <p:ext uri="{BB962C8B-B14F-4D97-AF65-F5344CB8AC3E}">
        <p14:creationId xmlns:p14="http://schemas.microsoft.com/office/powerpoint/2010/main" val="91133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719263"/>
            <a:ext cx="4038600" cy="21288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4000500"/>
            <a:ext cx="4038600" cy="21304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1"/>
          </p:nvPr>
        </p:nvSpPr>
        <p:spPr>
          <a:xfrm>
            <a:off x="6553200" y="6248400"/>
            <a:ext cx="2133600" cy="457200"/>
          </a:xfrm>
        </p:spPr>
        <p:txBody>
          <a:bodyPr/>
          <a:lstStyle>
            <a:lvl1pPr>
              <a:defRPr/>
            </a:lvl1pPr>
          </a:lstStyle>
          <a:p>
            <a:pPr>
              <a:defRPr/>
            </a:pPr>
            <a:r>
              <a:rPr lang="en-US" altLang="en-US"/>
              <a:t>13.</a:t>
            </a:r>
            <a:fld id="{6538B7E3-7DDF-4FD4-A0A5-6F824A94F354}" type="slidenum">
              <a:rPr lang="en-US" altLang="en-US" smtClean="0"/>
              <a:pPr>
                <a:defRPr/>
              </a:pPr>
              <a:t>‹#›</a:t>
            </a:fld>
            <a:endParaRPr lang="en-US" altLang="en-US" dirty="0"/>
          </a:p>
        </p:txBody>
      </p:sp>
    </p:spTree>
    <p:extLst>
      <p:ext uri="{BB962C8B-B14F-4D97-AF65-F5344CB8AC3E}">
        <p14:creationId xmlns:p14="http://schemas.microsoft.com/office/powerpoint/2010/main" val="46147059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投影片編號版面配置區 5"/>
          <p:cNvSpPr>
            <a:spLocks noGrp="1"/>
          </p:cNvSpPr>
          <p:nvPr>
            <p:ph type="sldNum" sz="quarter" idx="11"/>
          </p:nvPr>
        </p:nvSpPr>
        <p:spPr>
          <a:xfrm>
            <a:off x="6553200" y="6248400"/>
            <a:ext cx="2133600" cy="457200"/>
          </a:xfrm>
        </p:spPr>
        <p:txBody>
          <a:bodyPr/>
          <a:lstStyle>
            <a:lvl1pPr>
              <a:defRPr/>
            </a:lvl1pPr>
          </a:lstStyle>
          <a:p>
            <a:pPr>
              <a:defRPr/>
            </a:pPr>
            <a:r>
              <a:rPr lang="en-US" altLang="en-US"/>
              <a:t>12.</a:t>
            </a:r>
            <a:fld id="{0337DE40-26A4-4377-94C1-8E33DA3DC940}" type="slidenum">
              <a:rPr lang="en-US" altLang="en-US" smtClean="0"/>
              <a:pPr>
                <a:defRPr/>
              </a:pPr>
              <a:t>‹#›</a:t>
            </a:fld>
            <a:endParaRPr lang="en-US" altLang="en-US"/>
          </a:p>
        </p:txBody>
      </p:sp>
    </p:spTree>
    <p:extLst>
      <p:ext uri="{BB962C8B-B14F-4D97-AF65-F5344CB8AC3E}">
        <p14:creationId xmlns:p14="http://schemas.microsoft.com/office/powerpoint/2010/main" val="2905791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719263"/>
            <a:ext cx="8229600" cy="4411662"/>
          </a:xfrm>
        </p:spPr>
        <p:txBody>
          <a:bodyPr/>
          <a:lstStyle/>
          <a:p>
            <a:pPr lvl="0"/>
            <a:r>
              <a:rPr lang="zh-TW" altLang="en-US" noProof="0"/>
              <a:t>按一下圖示以新增表格</a:t>
            </a:r>
          </a:p>
        </p:txBody>
      </p:sp>
      <p:sp>
        <p:nvSpPr>
          <p:cNvPr id="4" name="日期版面配置區 3"/>
          <p:cNvSpPr>
            <a:spLocks noGrp="1"/>
          </p:cNvSpPr>
          <p:nvPr>
            <p:ph type="dt" sz="half" idx="10"/>
          </p:nvPr>
        </p:nvSpPr>
        <p:spPr>
          <a:xfrm>
            <a:off x="457200" y="6248400"/>
            <a:ext cx="2133600" cy="457200"/>
          </a:xfrm>
          <a:prstGeom prst="rect">
            <a:avLst/>
          </a:prstGeom>
        </p:spPr>
        <p:txBody>
          <a:bodyPr/>
          <a:lstStyle>
            <a:lvl1pPr>
              <a:defRPr smtClean="0"/>
            </a:lvl1pPr>
          </a:lstStyle>
          <a:p>
            <a:pPr>
              <a:defRPr/>
            </a:pPr>
            <a:endParaRPr lang="en-US" altLang="en-US"/>
          </a:p>
        </p:txBody>
      </p:sp>
      <p:sp>
        <p:nvSpPr>
          <p:cNvPr id="5" name="投影片編號版面配置區 4"/>
          <p:cNvSpPr>
            <a:spLocks noGrp="1"/>
          </p:cNvSpPr>
          <p:nvPr>
            <p:ph type="sldNum" sz="quarter" idx="11"/>
          </p:nvPr>
        </p:nvSpPr>
        <p:spPr>
          <a:xfrm>
            <a:off x="6553200" y="6248400"/>
            <a:ext cx="2133600" cy="457200"/>
          </a:xfrm>
        </p:spPr>
        <p:txBody>
          <a:bodyPr/>
          <a:lstStyle>
            <a:lvl1pPr>
              <a:defRPr smtClean="0"/>
            </a:lvl1pPr>
          </a:lstStyle>
          <a:p>
            <a:pPr>
              <a:defRPr/>
            </a:pPr>
            <a:r>
              <a:rPr lang="en-US" altLang="en-US"/>
              <a:t>13.</a:t>
            </a:r>
            <a:fld id="{6538B7E3-7DDF-4FD4-A0A5-6F824A94F354}" type="slidenum">
              <a:rPr lang="en-US" altLang="en-US" smtClean="0"/>
              <a:pPr>
                <a:defRPr/>
              </a:pPr>
              <a:t>‹#›</a:t>
            </a:fld>
            <a:endParaRPr lang="en-US" altLang="en-US" dirty="0"/>
          </a:p>
        </p:txBody>
      </p:sp>
    </p:spTree>
    <p:extLst>
      <p:ext uri="{BB962C8B-B14F-4D97-AF65-F5344CB8AC3E}">
        <p14:creationId xmlns:p14="http://schemas.microsoft.com/office/powerpoint/2010/main" val="233616819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499176" cy="930498"/>
          </a:xfrm>
        </p:spPr>
        <p:txBody>
          <a:body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lvl2pPr marL="627063" indent="-282575">
              <a:tabLst>
                <a:tab pos="627063" algn="l"/>
              </a:tabLst>
              <a:defRPr/>
            </a:lvl2pPr>
            <a:lvl3pPr marL="984250" indent="-290513">
              <a:defRPr/>
            </a:lvl3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7"/>
          <p:cNvSpPr>
            <a:spLocks noGrp="1" noChangeArrowheads="1"/>
          </p:cNvSpPr>
          <p:nvPr>
            <p:ph type="sldNum" sz="quarter" idx="11"/>
          </p:nvPr>
        </p:nvSpPr>
        <p:spPr>
          <a:xfrm>
            <a:off x="8388424" y="6524625"/>
            <a:ext cx="683568" cy="333375"/>
          </a:xfrm>
          <a:ln/>
        </p:spPr>
        <p:txBody>
          <a:bodyPr/>
          <a:lstStyle>
            <a:lvl1pPr>
              <a:defRPr/>
            </a:lvl1pPr>
          </a:lstStyle>
          <a:p>
            <a:pPr>
              <a:defRPr/>
            </a:pPr>
            <a:r>
              <a:rPr lang="en-US" altLang="en-US"/>
              <a:t>13.</a:t>
            </a:r>
            <a:fld id="{C1D6B200-7F35-4A0E-8312-738AC8B18D27}" type="slidenum">
              <a:rPr lang="en-US" altLang="en-US" smtClean="0"/>
              <a:pPr>
                <a:defRPr/>
              </a:pPr>
              <a:t>‹#›</a:t>
            </a:fld>
            <a:endParaRPr lang="en-US" altLang="en-US" dirty="0"/>
          </a:p>
        </p:txBody>
      </p:sp>
    </p:spTree>
    <p:extLst>
      <p:ext uri="{BB962C8B-B14F-4D97-AF65-F5344CB8AC3E}">
        <p14:creationId xmlns:p14="http://schemas.microsoft.com/office/powerpoint/2010/main" val="284115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5" name="Rectangle 7"/>
          <p:cNvSpPr>
            <a:spLocks noGrp="1" noChangeArrowheads="1"/>
          </p:cNvSpPr>
          <p:nvPr>
            <p:ph type="sldNum" sz="quarter" idx="11"/>
          </p:nvPr>
        </p:nvSpPr>
        <p:spPr>
          <a:ln/>
        </p:spPr>
        <p:txBody>
          <a:bodyPr/>
          <a:lstStyle>
            <a:lvl1pPr>
              <a:defRPr/>
            </a:lvl1pPr>
          </a:lstStyle>
          <a:p>
            <a:pPr>
              <a:defRPr/>
            </a:pPr>
            <a:r>
              <a:rPr lang="en-US" altLang="en-US"/>
              <a:t>12.</a:t>
            </a:r>
            <a:fld id="{D2ACAE86-FC62-47D9-9279-E586899E1999}" type="slidenum">
              <a:rPr lang="en-US" altLang="en-US" smtClean="0"/>
              <a:pPr>
                <a:defRPr/>
              </a:pPr>
              <a:t>‹#›</a:t>
            </a:fld>
            <a:endParaRPr lang="en-US" altLang="en-US"/>
          </a:p>
        </p:txBody>
      </p:sp>
    </p:spTree>
    <p:extLst>
      <p:ext uri="{BB962C8B-B14F-4D97-AF65-F5344CB8AC3E}">
        <p14:creationId xmlns:p14="http://schemas.microsoft.com/office/powerpoint/2010/main" val="351958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7"/>
          <p:cNvSpPr>
            <a:spLocks noGrp="1" noChangeArrowheads="1"/>
          </p:cNvSpPr>
          <p:nvPr>
            <p:ph type="sldNum" sz="quarter" idx="11"/>
          </p:nvPr>
        </p:nvSpPr>
        <p:spPr>
          <a:xfrm>
            <a:off x="8388424" y="6524625"/>
            <a:ext cx="654531" cy="333375"/>
          </a:xfrm>
          <a:ln/>
        </p:spPr>
        <p:txBody>
          <a:bodyPr/>
          <a:lstStyle>
            <a:lvl1pPr>
              <a:defRPr/>
            </a:lvl1pPr>
          </a:lstStyle>
          <a:p>
            <a:pPr>
              <a:defRPr/>
            </a:pPr>
            <a:r>
              <a:rPr lang="en-US" altLang="en-US"/>
              <a:t>12.</a:t>
            </a:r>
            <a:fld id="{B4493699-6BC6-4CCE-B3D6-F1BBC035FFC4}" type="slidenum">
              <a:rPr lang="en-US" altLang="en-US" smtClean="0"/>
              <a:pPr>
                <a:defRPr/>
              </a:pPr>
              <a:t>‹#›</a:t>
            </a:fld>
            <a:endParaRPr lang="en-US" altLang="en-US"/>
          </a:p>
        </p:txBody>
      </p:sp>
    </p:spTree>
    <p:extLst>
      <p:ext uri="{BB962C8B-B14F-4D97-AF65-F5344CB8AC3E}">
        <p14:creationId xmlns:p14="http://schemas.microsoft.com/office/powerpoint/2010/main" val="25016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Rectangle 7"/>
          <p:cNvSpPr>
            <a:spLocks noGrp="1" noChangeArrowheads="1"/>
          </p:cNvSpPr>
          <p:nvPr>
            <p:ph type="sldNum" sz="quarter" idx="11"/>
          </p:nvPr>
        </p:nvSpPr>
        <p:spPr>
          <a:ln/>
        </p:spPr>
        <p:txBody>
          <a:bodyPr/>
          <a:lstStyle>
            <a:lvl1pPr>
              <a:defRPr/>
            </a:lvl1pPr>
          </a:lstStyle>
          <a:p>
            <a:pPr>
              <a:defRPr/>
            </a:pPr>
            <a:r>
              <a:rPr lang="en-US" altLang="en-US"/>
              <a:t>12.</a:t>
            </a:r>
            <a:fld id="{247D5CF1-4B76-46E2-83ED-F957E2B2F09A}" type="slidenum">
              <a:rPr lang="en-US" altLang="en-US" smtClean="0"/>
              <a:pPr>
                <a:defRPr/>
              </a:pPr>
              <a:t>‹#›</a:t>
            </a:fld>
            <a:endParaRPr lang="en-US" altLang="en-US"/>
          </a:p>
        </p:txBody>
      </p:sp>
    </p:spTree>
    <p:extLst>
      <p:ext uri="{BB962C8B-B14F-4D97-AF65-F5344CB8AC3E}">
        <p14:creationId xmlns:p14="http://schemas.microsoft.com/office/powerpoint/2010/main" val="40633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Rectangle 7"/>
          <p:cNvSpPr>
            <a:spLocks noGrp="1" noChangeArrowheads="1"/>
          </p:cNvSpPr>
          <p:nvPr>
            <p:ph type="sldNum" sz="quarter" idx="11"/>
          </p:nvPr>
        </p:nvSpPr>
        <p:spPr>
          <a:ln/>
        </p:spPr>
        <p:txBody>
          <a:bodyPr/>
          <a:lstStyle>
            <a:lvl1pPr>
              <a:defRPr/>
            </a:lvl1pPr>
          </a:lstStyle>
          <a:p>
            <a:pPr>
              <a:defRPr/>
            </a:pPr>
            <a:r>
              <a:rPr lang="en-US" altLang="en-US"/>
              <a:t>12.</a:t>
            </a:r>
            <a:fld id="{FEB0211E-DEB3-44FC-ACA3-DE8F1F2023ED}" type="slidenum">
              <a:rPr lang="en-US" altLang="en-US" smtClean="0"/>
              <a:pPr>
                <a:defRPr/>
              </a:pPr>
              <a:t>‹#›</a:t>
            </a:fld>
            <a:endParaRPr lang="en-US" altLang="en-US"/>
          </a:p>
        </p:txBody>
      </p:sp>
    </p:spTree>
    <p:extLst>
      <p:ext uri="{BB962C8B-B14F-4D97-AF65-F5344CB8AC3E}">
        <p14:creationId xmlns:p14="http://schemas.microsoft.com/office/powerpoint/2010/main" val="73777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7"/>
          <p:cNvSpPr>
            <a:spLocks noGrp="1" noChangeArrowheads="1"/>
          </p:cNvSpPr>
          <p:nvPr>
            <p:ph type="sldNum" sz="quarter" idx="11"/>
          </p:nvPr>
        </p:nvSpPr>
        <p:spPr>
          <a:ln/>
        </p:spPr>
        <p:txBody>
          <a:bodyPr/>
          <a:lstStyle>
            <a:lvl1pPr>
              <a:defRPr/>
            </a:lvl1pPr>
          </a:lstStyle>
          <a:p>
            <a:pPr>
              <a:defRPr/>
            </a:pPr>
            <a:r>
              <a:rPr lang="en-US" altLang="en-US"/>
              <a:t>12.</a:t>
            </a:r>
            <a:fld id="{7DDA5B95-2BE4-4A92-99D0-7F1243192831}" type="slidenum">
              <a:rPr lang="en-US" altLang="en-US" smtClean="0"/>
              <a:pPr>
                <a:defRPr/>
              </a:pPr>
              <a:t>‹#›</a:t>
            </a:fld>
            <a:endParaRPr lang="en-US" altLang="en-US"/>
          </a:p>
        </p:txBody>
      </p:sp>
    </p:spTree>
    <p:extLst>
      <p:ext uri="{BB962C8B-B14F-4D97-AF65-F5344CB8AC3E}">
        <p14:creationId xmlns:p14="http://schemas.microsoft.com/office/powerpoint/2010/main" val="213884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12.</a:t>
            </a:r>
            <a:fld id="{D58EFC66-89CC-45BB-A8D3-F3941D213891}" type="slidenum">
              <a:rPr lang="en-US" altLang="en-US" smtClean="0"/>
              <a:pPr>
                <a:defRPr/>
              </a:pPr>
              <a:t>‹#›</a:t>
            </a:fld>
            <a:endParaRPr lang="en-US" altLang="en-US"/>
          </a:p>
        </p:txBody>
      </p:sp>
    </p:spTree>
    <p:extLst>
      <p:ext uri="{BB962C8B-B14F-4D97-AF65-F5344CB8AC3E}">
        <p14:creationId xmlns:p14="http://schemas.microsoft.com/office/powerpoint/2010/main" val="209034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7"/>
          <p:cNvSpPr>
            <a:spLocks noGrp="1" noChangeArrowheads="1"/>
          </p:cNvSpPr>
          <p:nvPr>
            <p:ph type="sldNum" sz="quarter" idx="11"/>
          </p:nvPr>
        </p:nvSpPr>
        <p:spPr>
          <a:ln/>
        </p:spPr>
        <p:txBody>
          <a:bodyPr/>
          <a:lstStyle>
            <a:lvl1pPr>
              <a:defRPr/>
            </a:lvl1pPr>
          </a:lstStyle>
          <a:p>
            <a:pPr>
              <a:defRPr/>
            </a:pPr>
            <a:r>
              <a:rPr lang="en-US" altLang="en-US"/>
              <a:t>12.</a:t>
            </a:r>
            <a:fld id="{CF161C4E-3694-4222-BF0C-CC049346DA74}" type="slidenum">
              <a:rPr lang="en-US" altLang="en-US" smtClean="0"/>
              <a:pPr>
                <a:defRPr/>
              </a:pPr>
              <a:t>‹#›</a:t>
            </a:fld>
            <a:endParaRPr lang="en-US" altLang="en-US"/>
          </a:p>
        </p:txBody>
      </p:sp>
    </p:spTree>
    <p:extLst>
      <p:ext uri="{BB962C8B-B14F-4D97-AF65-F5344CB8AC3E}">
        <p14:creationId xmlns:p14="http://schemas.microsoft.com/office/powerpoint/2010/main" val="4155632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027" name="Rectangle 3"/>
          <p:cNvSpPr>
            <a:spLocks noGrp="1" noChangeArrowheads="1"/>
          </p:cNvSpPr>
          <p:nvPr>
            <p:ph type="title"/>
          </p:nvPr>
        </p:nvSpPr>
        <p:spPr bwMode="auto">
          <a:xfrm>
            <a:off x="457200" y="212725"/>
            <a:ext cx="7505700"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endParaRPr lang="en-US" altLang="en-US"/>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 (30pt)</a:t>
            </a:r>
          </a:p>
          <a:p>
            <a:pPr lvl="1"/>
            <a:r>
              <a:rPr lang="en-US" altLang="en-US"/>
              <a:t>Second level (26pt)</a:t>
            </a:r>
          </a:p>
          <a:p>
            <a:pPr lvl="2"/>
            <a:r>
              <a:rPr lang="en-US" altLang="en-US"/>
              <a:t>Third level (22pt)</a:t>
            </a:r>
          </a:p>
          <a:p>
            <a:pPr lvl="3"/>
            <a:r>
              <a:rPr lang="en-US" altLang="en-US"/>
              <a:t>Fourth level (20pt)</a:t>
            </a:r>
          </a:p>
          <a:p>
            <a:pPr lvl="4"/>
            <a:r>
              <a:rPr lang="en-US" altLang="en-US"/>
              <a:t>Fifth level (18pt)</a:t>
            </a:r>
          </a:p>
        </p:txBody>
      </p:sp>
      <p:sp>
        <p:nvSpPr>
          <p:cNvPr id="209927" name="Rectangle 7"/>
          <p:cNvSpPr>
            <a:spLocks noGrp="1" noChangeArrowheads="1"/>
          </p:cNvSpPr>
          <p:nvPr>
            <p:ph type="sldNum" sz="quarter" idx="4"/>
          </p:nvPr>
        </p:nvSpPr>
        <p:spPr bwMode="auto">
          <a:xfrm>
            <a:off x="8388424" y="6524625"/>
            <a:ext cx="654531"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pPr>
              <a:defRPr/>
            </a:pPr>
            <a:r>
              <a:rPr lang="en-US" altLang="en-US"/>
              <a:t>13.</a:t>
            </a:r>
            <a:fld id="{6538B7E3-7DDF-4FD4-A0A5-6F824A94F354}" type="slidenum">
              <a:rPr lang="en-US" altLang="en-US" smtClean="0"/>
              <a:pPr>
                <a:defRPr/>
              </a:pPr>
              <a:t>‹#›</a:t>
            </a:fld>
            <a:endParaRPr lang="en-US" altLang="en-US" dirty="0"/>
          </a:p>
        </p:txBody>
      </p:sp>
      <p:grpSp>
        <p:nvGrpSpPr>
          <p:cNvPr id="1031" name="Group 8"/>
          <p:cNvGrpSpPr>
            <a:grpSpLocks/>
          </p:cNvGrpSpPr>
          <p:nvPr/>
        </p:nvGrpSpPr>
        <p:grpSpPr bwMode="auto">
          <a:xfrm>
            <a:off x="8153400" y="152400"/>
            <a:ext cx="792163" cy="1295400"/>
            <a:chOff x="5136" y="960"/>
            <a:chExt cx="528" cy="864"/>
          </a:xfrm>
        </p:grpSpPr>
        <p:sp>
          <p:nvSpPr>
            <p:cNvPr id="1032"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3"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4"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5"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6"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7"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8"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39"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0"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1"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2"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3"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4"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5"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6"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7"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8"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49"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0"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1"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2"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3"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4"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5"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6"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7"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8"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59"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0"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1"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1062"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gr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hf hdr="0" ftr="0" dt="0"/>
  <p:txStyles>
    <p:titleStyle>
      <a:lvl1pPr algn="l" rtl="0" eaLnBrk="1" fontAlgn="base" hangingPunct="1">
        <a:spcBef>
          <a:spcPct val="0"/>
        </a:spcBef>
        <a:spcAft>
          <a:spcPct val="0"/>
        </a:spcAft>
        <a:defRPr sz="3800" b="1">
          <a:solidFill>
            <a:schemeClr val="tx2"/>
          </a:solidFill>
          <a:latin typeface="+mn-lt"/>
          <a:ea typeface="+mj-ea"/>
          <a:cs typeface="+mj-cs"/>
        </a:defRPr>
      </a:lvl1pPr>
      <a:lvl2pPr algn="l" rtl="0" eaLnBrk="1" fontAlgn="base" hangingPunct="1">
        <a:spcBef>
          <a:spcPct val="0"/>
        </a:spcBef>
        <a:spcAft>
          <a:spcPct val="0"/>
        </a:spcAft>
        <a:defRPr sz="3800" b="1">
          <a:solidFill>
            <a:schemeClr val="tx2"/>
          </a:solidFill>
          <a:latin typeface="Arial" charset="0"/>
        </a:defRPr>
      </a:lvl2pPr>
      <a:lvl3pPr algn="l" rtl="0" eaLnBrk="1" fontAlgn="base" hangingPunct="1">
        <a:spcBef>
          <a:spcPct val="0"/>
        </a:spcBef>
        <a:spcAft>
          <a:spcPct val="0"/>
        </a:spcAft>
        <a:defRPr sz="3800" b="1">
          <a:solidFill>
            <a:schemeClr val="tx2"/>
          </a:solidFill>
          <a:latin typeface="Arial" charset="0"/>
        </a:defRPr>
      </a:lvl3pPr>
      <a:lvl4pPr algn="l" rtl="0" eaLnBrk="1" fontAlgn="base" hangingPunct="1">
        <a:spcBef>
          <a:spcPct val="0"/>
        </a:spcBef>
        <a:spcAft>
          <a:spcPct val="0"/>
        </a:spcAft>
        <a:defRPr sz="3800" b="1">
          <a:solidFill>
            <a:schemeClr val="tx2"/>
          </a:solidFill>
          <a:latin typeface="Arial" charset="0"/>
        </a:defRPr>
      </a:lvl4pPr>
      <a:lvl5pPr algn="l" rtl="0" eaLnBrk="1" fontAlgn="base" hangingPunct="1">
        <a:spcBef>
          <a:spcPct val="0"/>
        </a:spcBef>
        <a:spcAft>
          <a:spcPct val="0"/>
        </a:spcAft>
        <a:defRPr sz="38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Times New Roman" pitchFamily="18" charset="0"/>
        </a:defRPr>
      </a:lvl6pPr>
      <a:lvl7pPr marL="914400" algn="l" rtl="0" eaLnBrk="1" fontAlgn="base" hangingPunct="1">
        <a:spcBef>
          <a:spcPct val="0"/>
        </a:spcBef>
        <a:spcAft>
          <a:spcPct val="0"/>
        </a:spcAft>
        <a:defRPr sz="3900" b="1">
          <a:solidFill>
            <a:schemeClr val="tx2"/>
          </a:solidFill>
          <a:latin typeface="Times New Roman" pitchFamily="18" charset="0"/>
        </a:defRPr>
      </a:lvl7pPr>
      <a:lvl8pPr marL="1371600" algn="l" rtl="0" eaLnBrk="1" fontAlgn="base" hangingPunct="1">
        <a:spcBef>
          <a:spcPct val="0"/>
        </a:spcBef>
        <a:spcAft>
          <a:spcPct val="0"/>
        </a:spcAft>
        <a:defRPr sz="3900" b="1">
          <a:solidFill>
            <a:schemeClr val="tx2"/>
          </a:solidFill>
          <a:latin typeface="Times New Roman" pitchFamily="18" charset="0"/>
        </a:defRPr>
      </a:lvl8pPr>
      <a:lvl9pPr marL="1828800" algn="l" rtl="0" eaLnBrk="1" fontAlgn="base" hangingPunct="1">
        <a:spcBef>
          <a:spcPct val="0"/>
        </a:spcBef>
        <a:spcAft>
          <a:spcPct val="0"/>
        </a:spcAft>
        <a:defRPr sz="39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27063" indent="-282575" algn="l" rtl="0" eaLnBrk="1" fontAlgn="base" hangingPunct="1">
        <a:spcBef>
          <a:spcPct val="20000"/>
        </a:spcBef>
        <a:spcAft>
          <a:spcPct val="0"/>
        </a:spcAft>
        <a:buClr>
          <a:schemeClr val="accent2"/>
        </a:buClr>
        <a:buSzPct val="100000"/>
        <a:buFont typeface="Arial" charset="0"/>
        <a:buChar char="–"/>
        <a:tabLst>
          <a:tab pos="627063" algn="l"/>
        </a:tabLst>
        <a:defRPr sz="2600">
          <a:solidFill>
            <a:schemeClr val="tx1"/>
          </a:solidFill>
          <a:latin typeface="+mn-lt"/>
        </a:defRPr>
      </a:lvl2pPr>
      <a:lvl3pPr marL="987425" indent="-293688" algn="l" rtl="0" eaLnBrk="1" fontAlgn="base" hangingPunct="1">
        <a:spcBef>
          <a:spcPct val="20000"/>
        </a:spcBef>
        <a:spcAft>
          <a:spcPct val="0"/>
        </a:spcAft>
        <a:buClr>
          <a:schemeClr val="accent2"/>
        </a:buClr>
        <a:buSzPct val="70000"/>
        <a:buFont typeface="Wingdings" pitchFamily="2" charset="2"/>
        <a:buChar char="n"/>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100000"/>
        <a:buFont typeface="Arial" charset="0"/>
        <a:buChar char="–"/>
        <a:defRPr sz="2000">
          <a:solidFill>
            <a:schemeClr val="tx1"/>
          </a:solidFill>
          <a:latin typeface="+mn-lt"/>
        </a:defRPr>
      </a:lvl4pPr>
      <a:lvl5pPr marL="1598613" indent="-315913" algn="l" rtl="0" eaLnBrk="1" fontAlgn="base" hangingPunct="1">
        <a:spcBef>
          <a:spcPct val="20000"/>
        </a:spcBef>
        <a:spcAft>
          <a:spcPct val="0"/>
        </a:spcAft>
        <a:buClr>
          <a:schemeClr val="bg2"/>
        </a:buClr>
        <a:buSzPct val="80000"/>
        <a:buFont typeface="Wingdings" pitchFamily="2" charset="2"/>
        <a:buChar char="u"/>
        <a:defRPr>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a:xfrm>
            <a:off x="152400" y="466725"/>
            <a:ext cx="7162799" cy="2133600"/>
          </a:xfrm>
        </p:spPr>
        <p:txBody>
          <a:bodyPr/>
          <a:lstStyle/>
          <a:p>
            <a:r>
              <a:rPr lang="en-US" altLang="zh-TW" sz="4400" dirty="0">
                <a:ea typeface="新細明體" pitchFamily="18" charset="-120"/>
              </a:rPr>
              <a:t>Valuing Stock Options: The Black</a:t>
            </a:r>
            <a:r>
              <a:rPr lang="en-US" altLang="zh-TW" sz="4400" dirty="0">
                <a:ea typeface="新細明體" charset="-120"/>
              </a:rPr>
              <a:t>–</a:t>
            </a:r>
            <a:r>
              <a:rPr lang="en-US" altLang="zh-TW" sz="4400" dirty="0">
                <a:ea typeface="新細明體" pitchFamily="18" charset="-120"/>
              </a:rPr>
              <a:t>Scholes</a:t>
            </a:r>
            <a:r>
              <a:rPr lang="en-US" altLang="zh-TW" sz="4400" dirty="0">
                <a:ea typeface="新細明體" charset="-120"/>
              </a:rPr>
              <a:t>–</a:t>
            </a:r>
            <a:r>
              <a:rPr lang="en-US" altLang="zh-TW" sz="4400" dirty="0">
                <a:ea typeface="新細明體" pitchFamily="18" charset="-120"/>
              </a:rPr>
              <a:t>Merton Model</a:t>
            </a:r>
          </a:p>
        </p:txBody>
      </p:sp>
      <p:sp>
        <p:nvSpPr>
          <p:cNvPr id="13315" name="Rectangle 5"/>
          <p:cNvSpPr>
            <a:spLocks noGrp="1" noChangeArrowheads="1"/>
          </p:cNvSpPr>
          <p:nvPr>
            <p:ph type="subTitle" idx="1"/>
          </p:nvPr>
        </p:nvSpPr>
        <p:spPr/>
        <p:txBody>
          <a:bodyPr/>
          <a:lstStyle/>
          <a:p>
            <a:pPr eaLnBrk="1" hangingPunct="1"/>
            <a:r>
              <a:rPr lang="en-US" altLang="zh-TW" dirty="0">
                <a:ea typeface="新細明體" pitchFamily="18" charset="-120"/>
              </a:rPr>
              <a:t>Chapter 13</a:t>
            </a:r>
          </a:p>
        </p:txBody>
      </p:sp>
      <p:sp>
        <p:nvSpPr>
          <p:cNvPr id="1331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94081B8D-B081-446C-9B39-1776042310E1}" type="slidenum">
              <a:rPr lang="en-US" altLang="en-US"/>
              <a:pPr eaLnBrk="1" hangingPunct="1"/>
              <a:t>1</a:t>
            </a:fld>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81000" y="1600200"/>
                <a:ext cx="8458200" cy="5105400"/>
              </a:xfrm>
            </p:spPr>
            <p:txBody>
              <a:bodyPr/>
              <a:lstStyle/>
              <a:p>
                <a:pPr lvl="2">
                  <a:lnSpc>
                    <a:spcPct val="98000"/>
                  </a:lnSpc>
                  <a:spcBef>
                    <a:spcPts val="300"/>
                  </a:spcBef>
                </a:pPr>
                <a:r>
                  <a:rPr lang="en-US" altLang="zh-TW" dirty="0">
                    <a:ea typeface="新細明體" pitchFamily="18" charset="-120"/>
                  </a:rPr>
                  <a:t>The arithmetic average and variance of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𝑢</m:t>
                        </m:r>
                      </m:e>
                      <m:sub>
                        <m:r>
                          <a:rPr lang="en-US" altLang="zh-TW" b="0" i="1" smtClean="0">
                            <a:latin typeface="Cambria Math"/>
                            <a:ea typeface="新細明體" pitchFamily="18" charset="-120"/>
                          </a:rPr>
                          <m:t>𝑖</m:t>
                        </m:r>
                      </m:sub>
                    </m:sSub>
                    <m:r>
                      <a:rPr lang="en-US" altLang="zh-TW" b="0" i="1" smtClean="0">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r>
                                  <a:rPr lang="en-US" altLang="zh-TW" i="1">
                                    <a:latin typeface="Cambria Math"/>
                                    <a:ea typeface="新細明體" pitchFamily="18" charset="-120"/>
                                  </a:rPr>
                                  <m:t>𝑖</m:t>
                                </m:r>
                                <m:r>
                                  <a:rPr lang="en-US" altLang="zh-TW" i="1">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𝑖</m:t>
                                    </m:r>
                                    <m:r>
                                      <a:rPr lang="en-US" altLang="zh-TW" i="1">
                                        <a:latin typeface="Cambria Math"/>
                                        <a:ea typeface="新細明體" pitchFamily="18" charset="-120"/>
                                      </a:rPr>
                                      <m:t>−1</m:t>
                                    </m:r>
                                  </m:e>
                                </m:d>
                                <m:r>
                                  <a:rPr lang="en-US" altLang="zh-TW" i="1">
                                    <a:latin typeface="Cambria Math"/>
                                    <a:ea typeface="新細明體" pitchFamily="18" charset="-120"/>
                                  </a:rPr>
                                  <m:t>𝜏</m:t>
                                </m:r>
                              </m:sub>
                            </m:sSub>
                          </m:den>
                        </m:f>
                      </m:e>
                    </m:func>
                  </m:oMath>
                </a14:m>
                <a:r>
                  <a:rPr lang="en-US" altLang="zh-TW" dirty="0">
                    <a:ea typeface="新細明體" pitchFamily="18" charset="-120"/>
                  </a:rPr>
                  <a:t> can be used to estimate </a:t>
                </a:r>
                <a14:m>
                  <m:oMath xmlns:m="http://schemas.openxmlformats.org/officeDocument/2006/math">
                    <m:r>
                      <a:rPr lang="en-US" altLang="zh-TW" i="1">
                        <a:latin typeface="Cambria Math"/>
                        <a:ea typeface="新細明體" pitchFamily="18" charset="-120"/>
                      </a:rPr>
                      <m:t>(</m:t>
                    </m:r>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i="1">
                        <a:latin typeface="Cambria Math"/>
                        <a:ea typeface="新細明體" pitchFamily="18" charset="-120"/>
                      </a:rPr>
                      <m:t>)</m:t>
                    </m:r>
                    <m:r>
                      <a:rPr lang="en-US" altLang="zh-TW" i="1">
                        <a:latin typeface="Cambria Math"/>
                        <a:ea typeface="新細明體" pitchFamily="18" charset="-120"/>
                      </a:rPr>
                      <m:t>𝜏</m:t>
                    </m:r>
                  </m:oMath>
                </a14:m>
                <a:r>
                  <a:rPr lang="en-US" altLang="zh-TW" dirty="0">
                    <a:ea typeface="新細明體" pitchFamily="18" charset="-120"/>
                  </a:rPr>
                  <a:t> and </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𝜏</m:t>
                    </m:r>
                  </m:oMath>
                </a14:m>
                <a:r>
                  <a:rPr lang="en-US" altLang="zh-TW" dirty="0">
                    <a:ea typeface="新細明體" pitchFamily="18" charset="-120"/>
                  </a:rPr>
                  <a:t>, respectively</a:t>
                </a:r>
              </a:p>
              <a:p>
                <a:pPr lvl="3">
                  <a:lnSpc>
                    <a:spcPct val="98000"/>
                  </a:lnSpc>
                  <a:spcBef>
                    <a:spcPts val="300"/>
                  </a:spcBef>
                </a:pPr>
                <a14:m>
                  <m:oMath xmlns:m="http://schemas.openxmlformats.org/officeDocument/2006/math">
                    <m:r>
                      <a:rPr lang="en-US" altLang="zh-TW" b="0" i="1" smtClean="0">
                        <a:latin typeface="Cambria Math"/>
                        <a:ea typeface="新細明體" pitchFamily="18" charset="-120"/>
                      </a:rPr>
                      <m:t>(</m:t>
                    </m:r>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b="0" i="1" smtClean="0">
                        <a:latin typeface="Cambria Math"/>
                        <a:ea typeface="新細明體" pitchFamily="18" charset="-120"/>
                      </a:rPr>
                      <m:t>)</m:t>
                    </m:r>
                    <m:r>
                      <a:rPr lang="en-US" altLang="zh-TW" i="1">
                        <a:latin typeface="Cambria Math"/>
                        <a:ea typeface="新細明體" pitchFamily="18" charset="-120"/>
                      </a:rPr>
                      <m:t>𝜏</m:t>
                    </m:r>
                    <m:r>
                      <a:rPr lang="en-US" altLang="zh-TW" b="0" i="1" smtClean="0">
                        <a:latin typeface="Cambria Math"/>
                        <a:ea typeface="新細明體" pitchFamily="18" charset="-120"/>
                      </a:rPr>
                      <m:t>=</m:t>
                    </m:r>
                    <m:acc>
                      <m:accPr>
                        <m:chr m:val="̅"/>
                        <m:ctrlPr>
                          <a:rPr lang="en-US" altLang="zh-TW" b="0" i="1" smtClean="0">
                            <a:latin typeface="Cambria Math" panose="02040503050406030204" pitchFamily="18" charset="0"/>
                            <a:ea typeface="新細明體" pitchFamily="18" charset="-120"/>
                          </a:rPr>
                        </m:ctrlPr>
                      </m:accPr>
                      <m:e>
                        <m:r>
                          <a:rPr lang="en-US" altLang="zh-TW" b="0" i="1" smtClean="0">
                            <a:latin typeface="Cambria Math"/>
                            <a:ea typeface="新細明體" pitchFamily="18" charset="-120"/>
                          </a:rPr>
                          <m:t>𝑢</m:t>
                        </m:r>
                      </m:e>
                    </m:acc>
                    <m:r>
                      <a:rPr lang="en-US" altLang="zh-TW" b="0" i="1" smtClean="0">
                        <a:latin typeface="Cambria Math"/>
                        <a:ea typeface="新細明體" pitchFamily="18" charset="-120"/>
                      </a:rPr>
                      <m:t>=</m:t>
                    </m:r>
                    <m:f>
                      <m:fPr>
                        <m:ctrlPr>
                          <a:rPr lang="en-US" altLang="zh-TW" b="0" i="1" smtClean="0">
                            <a:latin typeface="Cambria Math" panose="02040503050406030204" pitchFamily="18" charset="0"/>
                            <a:ea typeface="新細明體" pitchFamily="18" charset="-120"/>
                          </a:rPr>
                        </m:ctrlPr>
                      </m:fPr>
                      <m:num>
                        <m:r>
                          <a:rPr lang="en-US" altLang="zh-TW" b="0" i="1" smtClean="0">
                            <a:latin typeface="Cambria Math"/>
                            <a:ea typeface="新細明體" pitchFamily="18" charset="-120"/>
                          </a:rPr>
                          <m:t>1</m:t>
                        </m:r>
                      </m:num>
                      <m:den>
                        <m:r>
                          <a:rPr lang="en-US" altLang="zh-TW" b="0" i="1" smtClean="0">
                            <a:latin typeface="Cambria Math"/>
                            <a:ea typeface="新細明體" pitchFamily="18" charset="-120"/>
                          </a:rPr>
                          <m:t>𝑛</m:t>
                        </m:r>
                      </m:den>
                    </m:f>
                    <m:r>
                      <a:rPr lang="en-US" altLang="zh-TW" b="0" i="0" smtClean="0">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r>
                                  <a:rPr lang="en-US" altLang="zh-TW" i="1">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den>
                        </m:f>
                      </m:e>
                    </m:func>
                    <m:r>
                      <a:rPr lang="en-US" altLang="zh-TW" b="0" i="1" smtClean="0">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+2</m:t>
                                </m:r>
                                <m:r>
                                  <a:rPr lang="en-US" altLang="zh-TW" i="1">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b="0" i="1" smtClean="0">
                                    <a:latin typeface="Cambria Math"/>
                                    <a:ea typeface="新細明體" pitchFamily="18" charset="-120"/>
                                  </a:rPr>
                                  <m:t>+</m:t>
                                </m:r>
                                <m:r>
                                  <a:rPr lang="en-US" altLang="zh-TW" b="0" i="1" smtClean="0">
                                    <a:latin typeface="Cambria Math"/>
                                    <a:ea typeface="新細明體" pitchFamily="18" charset="-120"/>
                                  </a:rPr>
                                  <m:t>𝜏</m:t>
                                </m:r>
                              </m:sub>
                            </m:sSub>
                          </m:den>
                        </m:f>
                      </m:e>
                    </m:func>
                    <m:r>
                      <a:rPr lang="en-US" altLang="zh-TW" b="0" i="1" smtClean="0">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r>
                                  <a:rPr lang="en-US" altLang="zh-TW" b="0" i="1" smtClean="0">
                                    <a:latin typeface="Cambria Math"/>
                                    <a:ea typeface="新細明體" pitchFamily="18" charset="-120"/>
                                  </a:rPr>
                                  <m:t>𝑛</m:t>
                                </m:r>
                                <m:r>
                                  <a:rPr lang="en-US" altLang="zh-TW" i="1">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d>
                                  <m:dPr>
                                    <m:ctrlPr>
                                      <a:rPr lang="en-US" altLang="zh-TW" b="0" i="1" smtClean="0">
                                        <a:latin typeface="Cambria Math" panose="02040503050406030204" pitchFamily="18" charset="0"/>
                                        <a:ea typeface="新細明體" pitchFamily="18" charset="-120"/>
                                      </a:rPr>
                                    </m:ctrlPr>
                                  </m:dPr>
                                  <m:e>
                                    <m:r>
                                      <a:rPr lang="en-US" altLang="zh-TW" b="0" i="1" smtClean="0">
                                        <a:latin typeface="Cambria Math"/>
                                        <a:ea typeface="新細明體" pitchFamily="18" charset="-120"/>
                                      </a:rPr>
                                      <m:t>𝑛</m:t>
                                    </m:r>
                                    <m:r>
                                      <a:rPr lang="en-US" altLang="zh-TW" b="0" i="1" smtClean="0">
                                        <a:latin typeface="Cambria Math"/>
                                        <a:ea typeface="新細明體" pitchFamily="18" charset="-120"/>
                                      </a:rPr>
                                      <m:t>−1</m:t>
                                    </m:r>
                                  </m:e>
                                </m:d>
                                <m:r>
                                  <a:rPr lang="en-US" altLang="zh-TW" i="1">
                                    <a:latin typeface="Cambria Math"/>
                                    <a:ea typeface="新細明體" pitchFamily="18" charset="-120"/>
                                  </a:rPr>
                                  <m:t>𝜏</m:t>
                                </m:r>
                              </m:sub>
                            </m:sSub>
                          </m:den>
                        </m:f>
                      </m:e>
                    </m:func>
                    <m:r>
                      <a:rPr lang="en-US" altLang="zh-TW" b="0" i="1" smtClean="0">
                        <a:latin typeface="Cambria Math"/>
                        <a:ea typeface="新細明體" pitchFamily="18" charset="-120"/>
                      </a:rPr>
                      <m:t>)</m:t>
                    </m:r>
                  </m:oMath>
                </a14:m>
                <a:r>
                  <a:rPr lang="en-US" altLang="zh-TW" dirty="0">
                    <a:ea typeface="新細明體" pitchFamily="18" charset="-120"/>
                  </a:rPr>
                  <a:t> </a:t>
                </a:r>
              </a:p>
              <a:p>
                <a:pPr marL="2873375" lvl="2" indent="0">
                  <a:lnSpc>
                    <a:spcPct val="98000"/>
                  </a:lnSpc>
                  <a:spcBef>
                    <a:spcPts val="300"/>
                  </a:spcBef>
                  <a:buNone/>
                </a:pPr>
                <a14:m>
                  <m:oMathPara xmlns:m="http://schemas.openxmlformats.org/officeDocument/2006/math">
                    <m:oMathParaPr>
                      <m:jc m:val="centerGroup"/>
                    </m:oMathParaPr>
                    <m:oMath xmlns:m="http://schemas.openxmlformats.org/officeDocument/2006/math">
                      <m:r>
                        <a:rPr lang="en-US" altLang="zh-TW" sz="2000" b="0" i="1" smtClean="0">
                          <a:latin typeface="Cambria Math"/>
                          <a:ea typeface="新細明體" pitchFamily="18" charset="-120"/>
                        </a:rPr>
                        <m:t>=</m:t>
                      </m:r>
                      <m:f>
                        <m:fPr>
                          <m:ctrlPr>
                            <a:rPr lang="en-US" altLang="zh-TW" sz="2000" i="1">
                              <a:latin typeface="Cambria Math" panose="02040503050406030204" pitchFamily="18" charset="0"/>
                              <a:ea typeface="新細明體" pitchFamily="18" charset="-120"/>
                            </a:rPr>
                          </m:ctrlPr>
                        </m:fPr>
                        <m:num>
                          <m:r>
                            <a:rPr lang="en-US" altLang="zh-TW" sz="2000" i="1">
                              <a:latin typeface="Cambria Math"/>
                              <a:ea typeface="新細明體" pitchFamily="18" charset="-120"/>
                            </a:rPr>
                            <m:t>1</m:t>
                          </m:r>
                        </m:num>
                        <m:den>
                          <m:r>
                            <a:rPr lang="en-US" altLang="zh-TW" sz="2000" i="1">
                              <a:latin typeface="Cambria Math"/>
                              <a:ea typeface="新細明體" pitchFamily="18" charset="-120"/>
                            </a:rPr>
                            <m:t>𝑛</m:t>
                          </m:r>
                        </m:den>
                      </m:f>
                      <m:r>
                        <a:rPr lang="en-US" altLang="zh-TW" sz="2000">
                          <a:latin typeface="Cambria Math"/>
                          <a:ea typeface="新細明體" pitchFamily="18" charset="-120"/>
                        </a:rPr>
                        <m:t>(</m:t>
                      </m:r>
                      <m:func>
                        <m:funcPr>
                          <m:ctrlPr>
                            <a:rPr lang="en-US" altLang="zh-TW" sz="2000" i="1">
                              <a:latin typeface="Cambria Math" panose="02040503050406030204" pitchFamily="18" charset="0"/>
                              <a:ea typeface="新細明體" pitchFamily="18" charset="-120"/>
                            </a:rPr>
                          </m:ctrlPr>
                        </m:funcPr>
                        <m:fName>
                          <m:r>
                            <m:rPr>
                              <m:sty m:val="p"/>
                            </m:rPr>
                            <a:rPr lang="en-US" altLang="zh-TW" sz="2000">
                              <a:latin typeface="Cambria Math"/>
                              <a:ea typeface="新細明體" pitchFamily="18" charset="-120"/>
                            </a:rPr>
                            <m:t>ln</m:t>
                          </m:r>
                        </m:fName>
                        <m:e>
                          <m:sSub>
                            <m:sSubPr>
                              <m:ctrlPr>
                                <a:rPr lang="en-US" altLang="zh-TW" sz="2000" i="1" smtClean="0">
                                  <a:latin typeface="Cambria Math" panose="02040503050406030204" pitchFamily="18" charset="0"/>
                                  <a:ea typeface="新細明體" pitchFamily="18" charset="-120"/>
                                </a:rPr>
                              </m:ctrlPr>
                            </m:sSubPr>
                            <m:e>
                              <m:r>
                                <a:rPr lang="en-US" altLang="zh-TW" sz="2000" b="0" i="1" smtClean="0">
                                  <a:latin typeface="Cambria Math"/>
                                  <a:ea typeface="新細明體" pitchFamily="18" charset="-120"/>
                                </a:rPr>
                                <m:t>𝑅</m:t>
                              </m:r>
                            </m:e>
                            <m:sub>
                              <m:r>
                                <a:rPr lang="en-US" altLang="zh-TW" sz="2000" b="0" i="1" smtClean="0">
                                  <a:latin typeface="Cambria Math"/>
                                  <a:ea typeface="新細明體" pitchFamily="18" charset="-120"/>
                                </a:rPr>
                                <m:t>1</m:t>
                              </m:r>
                            </m:sub>
                          </m:sSub>
                        </m:e>
                      </m:func>
                      <m:r>
                        <a:rPr lang="en-US" altLang="zh-TW" sz="2000" i="1">
                          <a:latin typeface="Cambria Math"/>
                          <a:ea typeface="新細明體" pitchFamily="18" charset="-120"/>
                        </a:rPr>
                        <m:t>+</m:t>
                      </m:r>
                      <m:func>
                        <m:funcPr>
                          <m:ctrlPr>
                            <a:rPr lang="en-US" altLang="zh-TW" sz="2000" i="1">
                              <a:latin typeface="Cambria Math" panose="02040503050406030204" pitchFamily="18" charset="0"/>
                              <a:ea typeface="新細明體" pitchFamily="18" charset="-120"/>
                            </a:rPr>
                          </m:ctrlPr>
                        </m:funcPr>
                        <m:fName>
                          <m:r>
                            <m:rPr>
                              <m:sty m:val="p"/>
                            </m:rPr>
                            <a:rPr lang="en-US" altLang="zh-TW" sz="2000">
                              <a:latin typeface="Cambria Math"/>
                              <a:ea typeface="新細明體" pitchFamily="18" charset="-120"/>
                            </a:rPr>
                            <m:t>ln</m:t>
                          </m:r>
                        </m:fName>
                        <m:e>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b="0" i="1" smtClean="0">
                                  <a:latin typeface="Cambria Math"/>
                                  <a:ea typeface="新細明體" pitchFamily="18" charset="-120"/>
                                </a:rPr>
                                <m:t>2</m:t>
                              </m:r>
                            </m:sub>
                          </m:sSub>
                        </m:e>
                      </m:func>
                      <m:r>
                        <a:rPr lang="en-US" altLang="zh-TW" sz="2000" i="1">
                          <a:latin typeface="Cambria Math"/>
                          <a:ea typeface="新細明體" pitchFamily="18" charset="-120"/>
                        </a:rPr>
                        <m:t>+…+</m:t>
                      </m:r>
                      <m:func>
                        <m:funcPr>
                          <m:ctrlPr>
                            <a:rPr lang="en-US" altLang="zh-TW" sz="2000" i="1">
                              <a:latin typeface="Cambria Math" panose="02040503050406030204" pitchFamily="18" charset="0"/>
                              <a:ea typeface="新細明體" pitchFamily="18" charset="-120"/>
                            </a:rPr>
                          </m:ctrlPr>
                        </m:funcPr>
                        <m:fName>
                          <m:r>
                            <m:rPr>
                              <m:sty m:val="p"/>
                            </m:rPr>
                            <a:rPr lang="en-US" altLang="zh-TW" sz="2000">
                              <a:latin typeface="Cambria Math"/>
                              <a:ea typeface="新細明體" pitchFamily="18" charset="-120"/>
                            </a:rPr>
                            <m:t>ln</m:t>
                          </m:r>
                        </m:fName>
                        <m:e>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b="0" i="1" smtClean="0">
                                  <a:latin typeface="Cambria Math"/>
                                  <a:ea typeface="新細明體" pitchFamily="18" charset="-120"/>
                                </a:rPr>
                                <m:t>𝑛</m:t>
                              </m:r>
                            </m:sub>
                          </m:sSub>
                        </m:e>
                      </m:func>
                      <m:r>
                        <a:rPr lang="en-US" altLang="zh-TW" sz="2000" i="1">
                          <a:latin typeface="Cambria Math"/>
                          <a:ea typeface="新細明體" pitchFamily="18" charset="-120"/>
                        </a:rPr>
                        <m:t>)=</m:t>
                      </m:r>
                      <m:func>
                        <m:funcPr>
                          <m:ctrlPr>
                            <a:rPr lang="en-US" altLang="zh-TW" sz="2000" i="1">
                              <a:latin typeface="Cambria Math" panose="02040503050406030204" pitchFamily="18" charset="0"/>
                              <a:ea typeface="新細明體" pitchFamily="18" charset="-120"/>
                            </a:rPr>
                          </m:ctrlPr>
                        </m:funcPr>
                        <m:fName>
                          <m:r>
                            <m:rPr>
                              <m:sty m:val="p"/>
                            </m:rPr>
                            <a:rPr lang="en-US" altLang="zh-TW" sz="2000">
                              <a:latin typeface="Cambria Math"/>
                              <a:ea typeface="新細明體" pitchFamily="18" charset="-120"/>
                            </a:rPr>
                            <m:t>ln</m:t>
                          </m:r>
                          <m:r>
                            <a:rPr lang="en-US" altLang="zh-TW" sz="2000" i="1">
                              <a:latin typeface="Cambria Math"/>
                              <a:ea typeface="新細明體" pitchFamily="18" charset="-120"/>
                            </a:rPr>
                            <m:t>(</m:t>
                          </m:r>
                        </m:fName>
                        <m:e>
                          <m:sSup>
                            <m:sSupPr>
                              <m:ctrlPr>
                                <a:rPr lang="en-US" altLang="zh-TW" sz="2000" i="1" smtClean="0">
                                  <a:latin typeface="Cambria Math" panose="02040503050406030204" pitchFamily="18" charset="0"/>
                                  <a:ea typeface="新細明體" pitchFamily="18" charset="-120"/>
                                </a:rPr>
                              </m:ctrlPr>
                            </m:sSupPr>
                            <m:e>
                              <m:r>
                                <a:rPr lang="en-US" altLang="zh-TW" sz="2000" b="0" i="1" smtClean="0">
                                  <a:latin typeface="Cambria Math"/>
                                  <a:ea typeface="新細明體" pitchFamily="18" charset="-120"/>
                                </a:rPr>
                                <m: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i="1">
                                      <a:latin typeface="Cambria Math"/>
                                      <a:ea typeface="新細明體" pitchFamily="18" charset="-120"/>
                                    </a:rPr>
                                    <m:t>1</m:t>
                                  </m:r>
                                </m:sub>
                              </m:sSub>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i="1">
                                      <a:latin typeface="Cambria Math"/>
                                      <a:ea typeface="新細明體" pitchFamily="18" charset="-120"/>
                                    </a:rPr>
                                    <m:t>2</m:t>
                                  </m:r>
                                </m:sub>
                              </m:sSub>
                              <m:r>
                                <a:rPr lang="en-US" altLang="zh-TW" sz="2000" i="1">
                                  <a:latin typeface="Cambria Math"/>
                                  <a:ea typeface="新細明體" pitchFamily="18" charset="-120"/>
                                </a:rPr>
                                <m: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i="1">
                                      <a:latin typeface="Cambria Math"/>
                                      <a:ea typeface="新細明體" pitchFamily="18" charset="-120"/>
                                    </a:rPr>
                                    <m:t>𝑛</m:t>
                                  </m:r>
                                </m:sub>
                              </m:sSub>
                              <m:r>
                                <a:rPr lang="en-US" altLang="zh-TW" sz="2000" b="0" i="1" smtClean="0">
                                  <a:latin typeface="Cambria Math"/>
                                  <a:ea typeface="新細明體" pitchFamily="18" charset="-120"/>
                                </a:rPr>
                                <m:t>)</m:t>
                              </m:r>
                            </m:e>
                            <m:sup>
                              <m:f>
                                <m:fPr>
                                  <m:ctrlPr>
                                    <a:rPr lang="en-US" altLang="zh-TW" sz="2000" i="1">
                                      <a:latin typeface="Cambria Math" panose="02040503050406030204" pitchFamily="18" charset="0"/>
                                      <a:ea typeface="新細明體" pitchFamily="18" charset="-120"/>
                                    </a:rPr>
                                  </m:ctrlPr>
                                </m:fPr>
                                <m:num>
                                  <m:r>
                                    <a:rPr lang="en-US" altLang="zh-TW" sz="2000" i="1">
                                      <a:latin typeface="Cambria Math"/>
                                      <a:ea typeface="新細明體" pitchFamily="18" charset="-120"/>
                                    </a:rPr>
                                    <m:t>1</m:t>
                                  </m:r>
                                </m:num>
                                <m:den>
                                  <m:r>
                                    <a:rPr lang="en-US" altLang="zh-TW" sz="2000" i="1">
                                      <a:latin typeface="Cambria Math"/>
                                      <a:ea typeface="新細明體" pitchFamily="18" charset="-120"/>
                                    </a:rPr>
                                    <m:t>𝑛</m:t>
                                  </m:r>
                                </m:den>
                              </m:f>
                            </m:sup>
                          </m:sSup>
                          <m:r>
                            <a:rPr lang="en-US" altLang="zh-TW" sz="2000" i="1">
                              <a:latin typeface="Cambria Math"/>
                              <a:ea typeface="新細明體" pitchFamily="18" charset="-120"/>
                            </a:rPr>
                            <m:t>)</m:t>
                          </m:r>
                        </m:e>
                      </m:func>
                      <m:r>
                        <a:rPr lang="en-US" altLang="zh-TW" sz="2000" i="1">
                          <a:latin typeface="Cambria Math"/>
                          <a:ea typeface="新細明體" pitchFamily="18" charset="-120"/>
                        </a:rPr>
                        <m:t>=</m:t>
                      </m:r>
                      <m:func>
                        <m:funcPr>
                          <m:ctrlPr>
                            <a:rPr lang="en-US" altLang="zh-TW" sz="2000" i="1">
                              <a:latin typeface="Cambria Math" panose="02040503050406030204" pitchFamily="18" charset="0"/>
                              <a:ea typeface="新細明體" pitchFamily="18" charset="-120"/>
                            </a:rPr>
                          </m:ctrlPr>
                        </m:funcPr>
                        <m:fName>
                          <m:r>
                            <m:rPr>
                              <m:sty m:val="p"/>
                            </m:rPr>
                            <a:rPr lang="en-US" altLang="zh-TW" sz="2000">
                              <a:latin typeface="Cambria Math"/>
                              <a:ea typeface="新細明體" pitchFamily="18" charset="-120"/>
                            </a:rPr>
                            <m:t>ln</m:t>
                          </m:r>
                          <m:r>
                            <a:rPr lang="en-US" altLang="zh-TW" sz="2000" b="0" i="1" smtClean="0">
                              <a:latin typeface="Cambria Math"/>
                              <a:ea typeface="新細明體" pitchFamily="18" charset="-120"/>
                            </a:rPr>
                            <m:t>(</m:t>
                          </m:r>
                        </m:fName>
                        <m:e>
                          <m:rad>
                            <m:radPr>
                              <m:ctrlPr>
                                <a:rPr lang="en-US" altLang="zh-TW" sz="2000" i="1" smtClean="0">
                                  <a:latin typeface="Cambria Math" panose="02040503050406030204" pitchFamily="18" charset="0"/>
                                  <a:ea typeface="新細明體" pitchFamily="18" charset="-120"/>
                                </a:rPr>
                              </m:ctrlPr>
                            </m:radPr>
                            <m:deg>
                              <m:r>
                                <m:rPr>
                                  <m:brk m:alnAt="7"/>
                                </m:rPr>
                                <a:rPr lang="en-US" altLang="zh-TW" sz="2000" b="0" i="1" smtClean="0">
                                  <a:latin typeface="Cambria Math"/>
                                  <a:ea typeface="新細明體" pitchFamily="18" charset="-120"/>
                                </a:rPr>
                                <m:t>𝑛</m:t>
                              </m:r>
                            </m:deg>
                            <m:e>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i="1">
                                      <a:latin typeface="Cambria Math"/>
                                      <a:ea typeface="新細明體" pitchFamily="18" charset="-120"/>
                                    </a:rPr>
                                    <m:t>1</m:t>
                                  </m:r>
                                </m:sub>
                              </m:sSub>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i="1">
                                      <a:latin typeface="Cambria Math"/>
                                      <a:ea typeface="新細明體" pitchFamily="18" charset="-120"/>
                                    </a:rPr>
                                    <m:t>2</m:t>
                                  </m:r>
                                </m:sub>
                              </m:sSub>
                              <m:r>
                                <a:rPr lang="en-US" altLang="zh-TW" sz="2000" b="0" i="1" smtClean="0">
                                  <a:latin typeface="Cambria Math"/>
                                  <a:ea typeface="新細明體" pitchFamily="18" charset="-120"/>
                                </a:rPr>
                                <m:t>…</m:t>
                              </m:r>
                              <m:sSub>
                                <m:sSubPr>
                                  <m:ctrlPr>
                                    <a:rPr lang="en-US" altLang="zh-TW" sz="2000" i="1">
                                      <a:latin typeface="Cambria Math" panose="02040503050406030204" pitchFamily="18" charset="0"/>
                                      <a:ea typeface="新細明體" pitchFamily="18" charset="-120"/>
                                    </a:rPr>
                                  </m:ctrlPr>
                                </m:sSubPr>
                                <m:e>
                                  <m:r>
                                    <a:rPr lang="en-US" altLang="zh-TW" sz="2000" i="1">
                                      <a:latin typeface="Cambria Math"/>
                                      <a:ea typeface="新細明體" pitchFamily="18" charset="-120"/>
                                    </a:rPr>
                                    <m:t>𝑅</m:t>
                                  </m:r>
                                </m:e>
                                <m:sub>
                                  <m:r>
                                    <a:rPr lang="en-US" altLang="zh-TW" sz="2000" i="1">
                                      <a:latin typeface="Cambria Math"/>
                                      <a:ea typeface="新細明體" pitchFamily="18" charset="-120"/>
                                    </a:rPr>
                                    <m:t>𝑛</m:t>
                                  </m:r>
                                </m:sub>
                              </m:sSub>
                            </m:e>
                          </m:rad>
                          <m:r>
                            <a:rPr lang="en-US" altLang="zh-TW" sz="2000" b="0" i="1" smtClean="0">
                              <a:latin typeface="Cambria Math"/>
                              <a:ea typeface="新細明體" pitchFamily="18" charset="-120"/>
                            </a:rPr>
                            <m:t>)</m:t>
                          </m:r>
                        </m:e>
                      </m:func>
                    </m:oMath>
                  </m:oMathPara>
                </a14:m>
                <a:endParaRPr lang="en-US" altLang="zh-TW" sz="2000" dirty="0">
                  <a:ea typeface="新細明體" pitchFamily="18" charset="-120"/>
                </a:endParaRPr>
              </a:p>
              <a:p>
                <a:pPr marL="1258888" lvl="2" indent="0">
                  <a:lnSpc>
                    <a:spcPct val="98000"/>
                  </a:lnSpc>
                  <a:spcBef>
                    <a:spcPts val="300"/>
                  </a:spcBef>
                  <a:buNone/>
                </a:pPr>
                <a14:m>
                  <m:oMath xmlns:m="http://schemas.openxmlformats.org/officeDocument/2006/math">
                    <m:r>
                      <a:rPr lang="en-US" altLang="zh-TW" sz="2000" i="1" smtClean="0">
                        <a:latin typeface="Cambria Math"/>
                        <a:ea typeface="Cambria Math"/>
                      </a:rPr>
                      <m:t>⇒</m:t>
                    </m:r>
                    <m:r>
                      <a:rPr lang="en-US" altLang="zh-TW" sz="2000" i="1">
                        <a:latin typeface="Cambria Math"/>
                        <a:ea typeface="新細明體" pitchFamily="18" charset="-120"/>
                      </a:rPr>
                      <m:t>𝜇</m:t>
                    </m:r>
                    <m:r>
                      <a:rPr lang="en-US" altLang="zh-TW" sz="2000" i="1">
                        <a:latin typeface="Cambria Math"/>
                        <a:ea typeface="新細明體" pitchFamily="18" charset="-120"/>
                      </a:rPr>
                      <m:t>−</m:t>
                    </m:r>
                    <m:f>
                      <m:fPr>
                        <m:ctrlPr>
                          <a:rPr lang="en-US" altLang="zh-TW" sz="2000" i="1">
                            <a:latin typeface="Cambria Math" panose="02040503050406030204" pitchFamily="18" charset="0"/>
                            <a:ea typeface="新細明體" pitchFamily="18" charset="-120"/>
                          </a:rPr>
                        </m:ctrlPr>
                      </m:fPr>
                      <m:num>
                        <m:sSup>
                          <m:sSupPr>
                            <m:ctrlPr>
                              <a:rPr lang="en-US" altLang="zh-TW" sz="2000" i="1">
                                <a:latin typeface="Cambria Math" panose="02040503050406030204" pitchFamily="18" charset="0"/>
                                <a:ea typeface="新細明體" pitchFamily="18" charset="-120"/>
                              </a:rPr>
                            </m:ctrlPr>
                          </m:sSupPr>
                          <m:e>
                            <m:r>
                              <a:rPr lang="en-US" altLang="zh-TW" sz="2000" i="1">
                                <a:latin typeface="Cambria Math"/>
                                <a:ea typeface="新細明體" pitchFamily="18" charset="-120"/>
                              </a:rPr>
                              <m:t>𝜎</m:t>
                            </m:r>
                          </m:e>
                          <m:sup>
                            <m:r>
                              <a:rPr lang="en-US" altLang="zh-TW" sz="2000" i="1">
                                <a:latin typeface="Cambria Math"/>
                                <a:ea typeface="新細明體" pitchFamily="18" charset="-120"/>
                              </a:rPr>
                              <m:t>2</m:t>
                            </m:r>
                          </m:sup>
                        </m:sSup>
                      </m:num>
                      <m:den>
                        <m:r>
                          <a:rPr lang="en-US" altLang="zh-TW" sz="2000" i="1">
                            <a:latin typeface="Cambria Math"/>
                            <a:ea typeface="新細明體" pitchFamily="18" charset="-120"/>
                          </a:rPr>
                          <m:t>2</m:t>
                        </m:r>
                      </m:den>
                    </m:f>
                    <m:r>
                      <a:rPr lang="en-US" altLang="zh-TW" sz="2000" b="0" i="1" smtClean="0">
                        <a:latin typeface="Cambria Math"/>
                        <a:ea typeface="新細明體" pitchFamily="18" charset="-120"/>
                      </a:rPr>
                      <m:t>=</m:t>
                    </m:r>
                    <m:f>
                      <m:fPr>
                        <m:ctrlPr>
                          <a:rPr lang="en-US" altLang="zh-TW" sz="2000" b="0" i="1" smtClean="0">
                            <a:latin typeface="Cambria Math" panose="02040503050406030204" pitchFamily="18" charset="0"/>
                            <a:ea typeface="新細明體" pitchFamily="18" charset="-120"/>
                          </a:rPr>
                        </m:ctrlPr>
                      </m:fPr>
                      <m:num>
                        <m:acc>
                          <m:accPr>
                            <m:chr m:val="̅"/>
                            <m:ctrlPr>
                              <a:rPr lang="en-US" altLang="zh-TW" sz="2000" i="1">
                                <a:latin typeface="Cambria Math" panose="02040503050406030204" pitchFamily="18" charset="0"/>
                                <a:ea typeface="新細明體" pitchFamily="18" charset="-120"/>
                              </a:rPr>
                            </m:ctrlPr>
                          </m:accPr>
                          <m:e>
                            <m:r>
                              <a:rPr lang="en-US" altLang="zh-TW" sz="2000" i="1">
                                <a:latin typeface="Cambria Math"/>
                                <a:ea typeface="新細明體" pitchFamily="18" charset="-120"/>
                              </a:rPr>
                              <m:t>𝑢</m:t>
                            </m:r>
                          </m:e>
                        </m:acc>
                      </m:num>
                      <m:den>
                        <m:r>
                          <a:rPr lang="en-US" altLang="zh-TW" sz="2000" b="0" i="1" smtClean="0">
                            <a:latin typeface="Cambria Math"/>
                            <a:ea typeface="新細明體" pitchFamily="18" charset="-120"/>
                          </a:rPr>
                          <m:t>𝜏</m:t>
                        </m:r>
                      </m:den>
                    </m:f>
                  </m:oMath>
                </a14:m>
                <a:r>
                  <a:rPr lang="en-US" altLang="zh-TW" sz="2000" dirty="0">
                    <a:ea typeface="新細明體" pitchFamily="18" charset="-120"/>
                  </a:rPr>
                  <a:t> </a:t>
                </a:r>
              </a:p>
              <a:p>
                <a:pPr marL="1255713" lvl="2" indent="0">
                  <a:lnSpc>
                    <a:spcPct val="98000"/>
                  </a:lnSpc>
                  <a:spcBef>
                    <a:spcPts val="300"/>
                  </a:spcBef>
                  <a:buNone/>
                </a:pPr>
                <a:r>
                  <a:rPr lang="en-US" altLang="zh-TW" sz="2000" dirty="0">
                    <a:ea typeface="新細明體" pitchFamily="18" charset="-120"/>
                  </a:rPr>
                  <a:t>(Note that </a:t>
                </a:r>
                <a14:m>
                  <m:oMath xmlns:m="http://schemas.openxmlformats.org/officeDocument/2006/math">
                    <m:r>
                      <a:rPr lang="en-US" altLang="zh-TW" sz="2000" i="1">
                        <a:latin typeface="Cambria Math"/>
                        <a:ea typeface="新細明體" pitchFamily="18" charset="-120"/>
                      </a:rPr>
                      <m:t>(</m:t>
                    </m:r>
                    <m:r>
                      <a:rPr lang="en-US" altLang="zh-TW" sz="2000" i="1">
                        <a:latin typeface="Cambria Math"/>
                        <a:ea typeface="新細明體" pitchFamily="18" charset="-120"/>
                      </a:rPr>
                      <m:t>𝜇</m:t>
                    </m:r>
                    <m:r>
                      <a:rPr lang="en-US" altLang="zh-TW" sz="2000" i="1">
                        <a:latin typeface="Cambria Math"/>
                        <a:ea typeface="新細明體" pitchFamily="18" charset="-120"/>
                      </a:rPr>
                      <m:t>−</m:t>
                    </m:r>
                    <m:f>
                      <m:fPr>
                        <m:ctrlPr>
                          <a:rPr lang="en-US" altLang="zh-TW" sz="2000" i="1">
                            <a:latin typeface="Cambria Math" panose="02040503050406030204" pitchFamily="18" charset="0"/>
                            <a:ea typeface="新細明體" pitchFamily="18" charset="-120"/>
                          </a:rPr>
                        </m:ctrlPr>
                      </m:fPr>
                      <m:num>
                        <m:sSup>
                          <m:sSupPr>
                            <m:ctrlPr>
                              <a:rPr lang="en-US" altLang="zh-TW" sz="2000" i="1">
                                <a:latin typeface="Cambria Math" panose="02040503050406030204" pitchFamily="18" charset="0"/>
                                <a:ea typeface="新細明體" pitchFamily="18" charset="-120"/>
                              </a:rPr>
                            </m:ctrlPr>
                          </m:sSupPr>
                          <m:e>
                            <m:r>
                              <a:rPr lang="en-US" altLang="zh-TW" sz="2000" i="1">
                                <a:latin typeface="Cambria Math"/>
                                <a:ea typeface="新細明體" pitchFamily="18" charset="-120"/>
                              </a:rPr>
                              <m:t>𝜎</m:t>
                            </m:r>
                          </m:e>
                          <m:sup>
                            <m:r>
                              <a:rPr lang="en-US" altLang="zh-TW" sz="2000" i="1">
                                <a:latin typeface="Cambria Math"/>
                                <a:ea typeface="新細明體" pitchFamily="18" charset="-120"/>
                              </a:rPr>
                              <m:t>2</m:t>
                            </m:r>
                          </m:sup>
                        </m:sSup>
                      </m:num>
                      <m:den>
                        <m:r>
                          <a:rPr lang="en-US" altLang="zh-TW" sz="2000" i="1">
                            <a:latin typeface="Cambria Math"/>
                            <a:ea typeface="新細明體" pitchFamily="18" charset="-120"/>
                          </a:rPr>
                          <m:t>2</m:t>
                        </m:r>
                      </m:den>
                    </m:f>
                    <m:r>
                      <a:rPr lang="en-US" altLang="zh-TW" sz="2000" i="1">
                        <a:latin typeface="Cambria Math"/>
                        <a:ea typeface="新細明體" pitchFamily="18" charset="-120"/>
                      </a:rPr>
                      <m:t>)</m:t>
                    </m:r>
                  </m:oMath>
                </a14:m>
                <a:r>
                  <a:rPr lang="en-US" altLang="zh-TW" sz="2000" dirty="0">
                    <a:ea typeface="新細明體" pitchFamily="18" charset="-120"/>
                  </a:rPr>
                  <a:t> is the annualized geometric average of the stock returns) (in continuous compounding)</a:t>
                </a:r>
              </a:p>
              <a:p>
                <a:pPr marL="1262063" lvl="3" indent="-342900">
                  <a:lnSpc>
                    <a:spcPct val="98000"/>
                  </a:lnSpc>
                  <a:spcBef>
                    <a:spcPts val="300"/>
                  </a:spcBef>
                  <a:tabLst>
                    <a:tab pos="1258888" algn="l"/>
                  </a:tabLst>
                </a:pP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𝜏</m:t>
                    </m:r>
                    <m:r>
                      <a:rPr lang="en-US" altLang="zh-TW" b="0" i="1" smtClean="0">
                        <a:latin typeface="Cambria Math"/>
                        <a:ea typeface="新細明體" pitchFamily="18" charset="-120"/>
                      </a:rPr>
                      <m:t>=</m:t>
                    </m:r>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𝑠</m:t>
                        </m:r>
                      </m:e>
                      <m:sup>
                        <m:r>
                          <a:rPr lang="en-US" altLang="zh-TW" b="0" i="1" smtClean="0">
                            <a:latin typeface="Cambria Math"/>
                            <a:ea typeface="新細明體" pitchFamily="18" charset="-120"/>
                          </a:rPr>
                          <m:t>2</m:t>
                        </m:r>
                      </m:sup>
                    </m:sSup>
                    <m:r>
                      <a:rPr lang="en-US" altLang="zh-TW" b="0" i="1" smtClean="0">
                        <a:latin typeface="Cambria Math"/>
                        <a:ea typeface="新細明體" pitchFamily="18" charset="-120"/>
                      </a:rPr>
                      <m:t>=</m:t>
                    </m:r>
                    <m:f>
                      <m:fPr>
                        <m:ctrlPr>
                          <a:rPr lang="en-US" altLang="zh-TW" b="0" i="1" smtClean="0">
                            <a:latin typeface="Cambria Math" panose="02040503050406030204" pitchFamily="18" charset="0"/>
                            <a:ea typeface="新細明體" pitchFamily="18" charset="-120"/>
                          </a:rPr>
                        </m:ctrlPr>
                      </m:fPr>
                      <m:num>
                        <m:r>
                          <a:rPr lang="en-US" altLang="zh-TW" b="0" i="1" smtClean="0">
                            <a:latin typeface="Cambria Math"/>
                            <a:ea typeface="新細明體" pitchFamily="18" charset="-120"/>
                          </a:rPr>
                          <m:t>1</m:t>
                        </m:r>
                      </m:num>
                      <m:den>
                        <m:r>
                          <a:rPr lang="en-US" altLang="zh-TW" b="0" i="1" smtClean="0">
                            <a:latin typeface="Cambria Math"/>
                            <a:ea typeface="新細明體" pitchFamily="18" charset="-120"/>
                          </a:rPr>
                          <m:t>𝑛</m:t>
                        </m:r>
                        <m:r>
                          <a:rPr lang="en-US" altLang="zh-TW" b="0" i="1" smtClean="0">
                            <a:latin typeface="Cambria Math"/>
                            <a:ea typeface="新細明體" pitchFamily="18" charset="-120"/>
                          </a:rPr>
                          <m:t>−1</m:t>
                        </m:r>
                      </m:den>
                    </m:f>
                    <m:nary>
                      <m:naryPr>
                        <m:chr m:val="∑"/>
                        <m:limLoc m:val="subSup"/>
                        <m:ctrlPr>
                          <a:rPr lang="en-US" altLang="zh-TW" b="0" i="1" smtClean="0">
                            <a:latin typeface="Cambria Math" panose="02040503050406030204" pitchFamily="18" charset="0"/>
                            <a:ea typeface="新細明體" pitchFamily="18" charset="-120"/>
                          </a:rPr>
                        </m:ctrlPr>
                      </m:naryPr>
                      <m:sub>
                        <m:r>
                          <m:rPr>
                            <m:brk m:alnAt="25"/>
                          </m:rPr>
                          <a:rPr lang="en-US" altLang="zh-TW" b="0" i="1" smtClean="0">
                            <a:latin typeface="Cambria Math"/>
                            <a:ea typeface="新細明體" pitchFamily="18" charset="-120"/>
                          </a:rPr>
                          <m:t>𝑖</m:t>
                        </m:r>
                        <m:r>
                          <a:rPr lang="en-US" altLang="zh-TW" b="0" i="1" smtClean="0">
                            <a:latin typeface="Cambria Math"/>
                            <a:ea typeface="新細明體" pitchFamily="18" charset="-120"/>
                          </a:rPr>
                          <m:t>=1</m:t>
                        </m:r>
                      </m:sub>
                      <m:sup>
                        <m:r>
                          <a:rPr lang="en-US" altLang="zh-TW" b="0" i="1" smtClean="0">
                            <a:latin typeface="Cambria Math"/>
                            <a:ea typeface="新細明體" pitchFamily="18" charset="-120"/>
                          </a:rPr>
                          <m:t>𝑛</m:t>
                        </m:r>
                      </m:sup>
                      <m:e>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𝑢</m:t>
                                </m:r>
                              </m:e>
                              <m:sub>
                                <m:r>
                                  <a:rPr lang="en-US" altLang="zh-TW" i="1">
                                    <a:latin typeface="Cambria Math"/>
                                    <a:ea typeface="新細明體" pitchFamily="18" charset="-120"/>
                                  </a:rPr>
                                  <m:t>𝑖</m:t>
                                </m:r>
                              </m:sub>
                            </m:sSub>
                            <m:r>
                              <a:rPr lang="en-US" altLang="zh-TW" b="0" i="1" smtClean="0">
                                <a:latin typeface="Cambria Math"/>
                                <a:ea typeface="新細明體" pitchFamily="18" charset="-120"/>
                              </a:rPr>
                              <m:t>−</m:t>
                            </m:r>
                            <m:acc>
                              <m:accPr>
                                <m:chr m:val="̅"/>
                                <m:ctrlPr>
                                  <a:rPr lang="en-US" altLang="zh-TW" i="1">
                                    <a:latin typeface="Cambria Math" panose="02040503050406030204" pitchFamily="18" charset="0"/>
                                    <a:ea typeface="新細明體" pitchFamily="18" charset="-120"/>
                                  </a:rPr>
                                </m:ctrlPr>
                              </m:accPr>
                              <m:e>
                                <m:r>
                                  <a:rPr lang="en-US" altLang="zh-TW" i="1">
                                    <a:latin typeface="Cambria Math"/>
                                    <a:ea typeface="新細明體" pitchFamily="18" charset="-120"/>
                                  </a:rPr>
                                  <m:t>𝑢</m:t>
                                </m:r>
                              </m:e>
                            </m:acc>
                            <m:r>
                              <a:rPr lang="en-US" altLang="zh-TW">
                                <a:latin typeface="Cambria Math"/>
                                <a:ea typeface="新細明體" pitchFamily="18" charset="-120"/>
                              </a:rPr>
                              <m:t>)</m:t>
                            </m:r>
                          </m:e>
                          <m:sup>
                            <m:r>
                              <a:rPr lang="en-US" altLang="zh-TW" b="0" i="1" smtClean="0">
                                <a:latin typeface="Cambria Math"/>
                                <a:ea typeface="新細明體" pitchFamily="18" charset="-120"/>
                              </a:rPr>
                              <m:t>2</m:t>
                            </m:r>
                          </m:sup>
                        </m:sSup>
                      </m:e>
                    </m:nary>
                  </m:oMath>
                </a14:m>
                <a:endParaRPr lang="en-US" altLang="zh-TW" dirty="0">
                  <a:ea typeface="新細明體" pitchFamily="18" charset="-120"/>
                </a:endParaRPr>
              </a:p>
              <a:p>
                <a:pPr marL="1254125" lvl="3" indent="0">
                  <a:lnSpc>
                    <a:spcPct val="98000"/>
                  </a:lnSpc>
                  <a:spcBef>
                    <a:spcPts val="300"/>
                  </a:spcBef>
                  <a:buNone/>
                  <a:tabLst>
                    <a:tab pos="1258888" algn="l"/>
                  </a:tabLst>
                </a:pPr>
                <a:r>
                  <a:rPr lang="en-US" altLang="zh-TW" dirty="0">
                    <a:ea typeface="Cambria Math"/>
                  </a:rPr>
                  <a:t>	</a:t>
                </a:r>
                <a14:m>
                  <m:oMath xmlns:m="http://schemas.openxmlformats.org/officeDocument/2006/math">
                    <m:r>
                      <a:rPr lang="en-US" altLang="zh-TW" i="1">
                        <a:latin typeface="Cambria Math"/>
                        <a:ea typeface="Cambria Math"/>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𝑠</m:t>
                            </m:r>
                          </m:e>
                          <m:sup>
                            <m:r>
                              <a:rPr lang="en-US" altLang="zh-TW" i="1">
                                <a:latin typeface="Cambria Math"/>
                                <a:ea typeface="新細明體" pitchFamily="18" charset="-120"/>
                              </a:rPr>
                              <m:t>2</m:t>
                            </m:r>
                          </m:sup>
                        </m:sSup>
                      </m:num>
                      <m:den>
                        <m:r>
                          <a:rPr lang="en-US" altLang="zh-TW" i="1">
                            <a:latin typeface="Cambria Math"/>
                            <a:ea typeface="新細明體" pitchFamily="18" charset="-120"/>
                          </a:rPr>
                          <m:t>𝜏</m:t>
                        </m:r>
                      </m:den>
                    </m:f>
                    <m:r>
                      <a:rPr lang="en-US" altLang="zh-TW" i="1">
                        <a:latin typeface="Cambria Math"/>
                        <a:ea typeface="Cambria Math"/>
                      </a:rPr>
                      <m:t>⇒</m:t>
                    </m:r>
                    <m:r>
                      <a:rPr lang="en-US" altLang="zh-TW" i="1">
                        <a:latin typeface="Cambria Math"/>
                        <a:ea typeface="新細明體" pitchFamily="18" charset="-120"/>
                      </a:rPr>
                      <m:t>𝜎</m:t>
                    </m:r>
                    <m:r>
                      <a:rPr lang="en-US" altLang="zh-TW" b="0" i="1" smtClean="0">
                        <a:latin typeface="Cambria Math"/>
                        <a:ea typeface="新細明體" pitchFamily="18" charset="-120"/>
                      </a:rPr>
                      <m:t>=</m:t>
                    </m:r>
                    <m:f>
                      <m:fPr>
                        <m:ctrlPr>
                          <a:rPr lang="en-US" altLang="zh-TW" b="0" i="1" smtClean="0">
                            <a:latin typeface="Cambria Math" panose="02040503050406030204" pitchFamily="18" charset="0"/>
                            <a:ea typeface="新細明體" pitchFamily="18" charset="-120"/>
                          </a:rPr>
                        </m:ctrlPr>
                      </m:fPr>
                      <m:num>
                        <m:r>
                          <a:rPr lang="en-US" altLang="zh-TW" b="0" i="1" smtClean="0">
                            <a:latin typeface="Cambria Math"/>
                            <a:ea typeface="新細明體" pitchFamily="18" charset="-120"/>
                          </a:rPr>
                          <m:t>𝑠</m:t>
                        </m:r>
                      </m:num>
                      <m:den>
                        <m:rad>
                          <m:radPr>
                            <m:degHide m:val="on"/>
                            <m:ctrlPr>
                              <a:rPr lang="en-US" altLang="zh-TW" b="0" i="1" smtClean="0">
                                <a:latin typeface="Cambria Math" panose="02040503050406030204" pitchFamily="18" charset="0"/>
                                <a:ea typeface="新細明體" pitchFamily="18" charset="-120"/>
                              </a:rPr>
                            </m:ctrlPr>
                          </m:radPr>
                          <m:deg/>
                          <m:e>
                            <m:r>
                              <a:rPr lang="en-US" altLang="zh-TW" b="0" i="1" smtClean="0">
                                <a:latin typeface="Cambria Math"/>
                                <a:ea typeface="新細明體" pitchFamily="18" charset="-120"/>
                              </a:rPr>
                              <m:t>𝜏</m:t>
                            </m:r>
                          </m:e>
                        </m:rad>
                      </m:den>
                    </m:f>
                  </m:oMath>
                </a14:m>
                <a:endParaRPr lang="en-US" altLang="zh-TW" dirty="0">
                  <a:ea typeface="新細明體" pitchFamily="18" charset="-120"/>
                </a:endParaRPr>
              </a:p>
              <a:p>
                <a:pPr marL="693737" lvl="2" indent="0">
                  <a:lnSpc>
                    <a:spcPct val="98000"/>
                  </a:lnSpc>
                  <a:spcBef>
                    <a:spcPts val="300"/>
                  </a:spcBef>
                  <a:buNone/>
                </a:pPr>
                <a:endParaRPr lang="en-US" altLang="zh-TW" dirty="0">
                  <a:ea typeface="新細明體" pitchFamily="18" charset="-120"/>
                </a:endParaRPr>
              </a:p>
              <a:p>
                <a:pPr marL="344488" lvl="1" indent="0">
                  <a:lnSpc>
                    <a:spcPct val="98000"/>
                  </a:lnSpc>
                  <a:spcBef>
                    <a:spcPts val="300"/>
                  </a:spcBef>
                  <a:buNone/>
                </a:pPr>
                <a:endParaRPr lang="en-US" altLang="zh-TW" sz="2200" dirty="0">
                  <a:ea typeface="新細明體" pitchFamily="18" charset="-120"/>
                </a:endParaRP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81000" y="1600200"/>
                <a:ext cx="8458200" cy="5105400"/>
              </a:xfrm>
              <a:blipFill>
                <a:blip r:embed="rId3"/>
                <a:stretch>
                  <a:fillRect r="-649" b="-1553"/>
                </a:stretch>
              </a:blipFill>
            </p:spPr>
            <p:txBody>
              <a:bodyPr/>
              <a:lstStyle/>
              <a:p>
                <a:r>
                  <a:rPr lang="zh-TW" altLang="en-US">
                    <a:noFill/>
                  </a:rPr>
                  <a:t> </a:t>
                </a:r>
              </a:p>
            </p:txBody>
          </p:sp>
        </mc:Fallback>
      </mc:AlternateContent>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10</a:t>
            </a:fld>
            <a:endParaRPr lang="en-US" altLang="en-US" dirty="0"/>
          </a:p>
        </p:txBody>
      </p:sp>
      <p:sp>
        <p:nvSpPr>
          <p:cNvPr id="6" name="標題 1"/>
          <p:cNvSpPr>
            <a:spLocks noGrp="1"/>
          </p:cNvSpPr>
          <p:nvPr>
            <p:ph type="title"/>
          </p:nvPr>
        </p:nvSpPr>
        <p:spPr/>
        <p:txBody>
          <a:bodyPr/>
          <a:lstStyle/>
          <a:p>
            <a:r>
              <a:rPr lang="en-US" altLang="zh-TW" dirty="0"/>
              <a:t>Distribution of The Stock Price</a:t>
            </a:r>
            <a:endParaRPr lang="zh-TW" altLang="en-US" dirty="0"/>
          </a:p>
        </p:txBody>
      </p:sp>
    </p:spTree>
    <p:extLst>
      <p:ext uri="{BB962C8B-B14F-4D97-AF65-F5344CB8AC3E}">
        <p14:creationId xmlns:p14="http://schemas.microsoft.com/office/powerpoint/2010/main" val="65004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9" name="Rectangle 3"/>
              <p:cNvSpPr>
                <a:spLocks noGrp="1" noChangeArrowheads="1"/>
              </p:cNvSpPr>
              <p:nvPr>
                <p:ph idx="1"/>
              </p:nvPr>
            </p:nvSpPr>
            <p:spPr>
              <a:xfrm>
                <a:off x="304800" y="1732200"/>
                <a:ext cx="8458200" cy="4592400"/>
              </a:xfrm>
            </p:spPr>
            <p:txBody>
              <a:bodyPr/>
              <a:lstStyle/>
              <a:p>
                <a:pPr>
                  <a:spcBef>
                    <a:spcPts val="600"/>
                  </a:spcBef>
                </a:pPr>
                <a:r>
                  <a:rPr lang="en-CA" altLang="zh-TW" dirty="0">
                    <a:solidFill>
                      <a:schemeClr val="tx1"/>
                    </a:solidFill>
                    <a:ea typeface="新細明體" pitchFamily="18" charset="-120"/>
                  </a:rPr>
                  <a:t>Suppose that returns in successive 5 years are 15%, 20%, 30%, –20% and 25%</a:t>
                </a:r>
              </a:p>
              <a:p>
                <a:pPr lvl="1">
                  <a:spcBef>
                    <a:spcPts val="600"/>
                  </a:spcBef>
                </a:pPr>
                <a:r>
                  <a:rPr lang="en-CA" altLang="zh-TW" dirty="0">
                    <a:solidFill>
                      <a:schemeClr val="tx1"/>
                    </a:solidFill>
                    <a:ea typeface="新細明體" pitchFamily="18" charset="-120"/>
                  </a:rPr>
                  <a:t>The geometric average of the annual returns is 12.40% (</a:t>
                </a:r>
                <a14:m>
                  <m:oMath xmlns:m="http://schemas.openxmlformats.org/officeDocument/2006/math">
                    <m:r>
                      <a:rPr lang="en-US" altLang="zh-TW" b="0" i="0" smtClean="0">
                        <a:solidFill>
                          <a:schemeClr val="tx1"/>
                        </a:solidFill>
                        <a:latin typeface="Cambria Math"/>
                        <a:ea typeface="新細明體" pitchFamily="18" charset="-120"/>
                      </a:rPr>
                      <m:t>=</m:t>
                    </m:r>
                    <m:r>
                      <a:rPr lang="en-US" altLang="zh-TW" i="1">
                        <a:solidFill>
                          <a:schemeClr val="tx1"/>
                        </a:solidFill>
                        <a:latin typeface="Cambria Math"/>
                        <a:ea typeface="新細明體" pitchFamily="18" charset="-120"/>
                      </a:rPr>
                      <m:t>𝜇</m:t>
                    </m:r>
                    <m:r>
                      <a:rPr lang="en-US" altLang="zh-TW" b="0" i="1" smtClean="0">
                        <a:solidFill>
                          <a:schemeClr val="tx1"/>
                        </a:solidFill>
                        <a:latin typeface="Cambria Math"/>
                        <a:ea typeface="新細明體" pitchFamily="18" charset="-120"/>
                      </a:rPr>
                      <m:t>−</m:t>
                    </m:r>
                    <m:f>
                      <m:fPr>
                        <m:ctrlPr>
                          <a:rPr lang="en-US" altLang="zh-TW" b="0" i="1" smtClean="0">
                            <a:solidFill>
                              <a:schemeClr val="tx1"/>
                            </a:solidFill>
                            <a:latin typeface="Cambria Math" panose="02040503050406030204" pitchFamily="18" charset="0"/>
                            <a:ea typeface="新細明體" pitchFamily="18" charset="-120"/>
                          </a:rPr>
                        </m:ctrlPr>
                      </m:fPr>
                      <m:num>
                        <m:sSup>
                          <m:sSupPr>
                            <m:ctrlPr>
                              <a:rPr lang="en-US" altLang="zh-TW" b="0" i="1" smtClean="0">
                                <a:solidFill>
                                  <a:schemeClr val="tx1"/>
                                </a:solidFill>
                                <a:latin typeface="Cambria Math" panose="02040503050406030204" pitchFamily="18" charset="0"/>
                                <a:ea typeface="新細明體" pitchFamily="18" charset="-120"/>
                              </a:rPr>
                            </m:ctrlPr>
                          </m:sSupPr>
                          <m:e>
                            <m:r>
                              <a:rPr lang="en-US" altLang="zh-TW" b="0" i="1" smtClean="0">
                                <a:solidFill>
                                  <a:schemeClr val="tx1"/>
                                </a:solidFill>
                                <a:latin typeface="Cambria Math"/>
                                <a:ea typeface="新細明體" pitchFamily="18" charset="-120"/>
                              </a:rPr>
                              <m:t>𝜎</m:t>
                            </m:r>
                          </m:e>
                          <m:sup>
                            <m:r>
                              <a:rPr lang="en-US" altLang="zh-TW" b="0" i="1" smtClean="0">
                                <a:solidFill>
                                  <a:schemeClr val="tx1"/>
                                </a:solidFill>
                                <a:latin typeface="Cambria Math"/>
                                <a:ea typeface="新細明體" pitchFamily="18" charset="-120"/>
                              </a:rPr>
                              <m:t>2</m:t>
                            </m:r>
                          </m:sup>
                        </m:sSup>
                      </m:num>
                      <m:den>
                        <m:r>
                          <a:rPr lang="en-US" altLang="zh-TW" b="0" i="1" smtClean="0">
                            <a:solidFill>
                              <a:schemeClr val="tx1"/>
                            </a:solidFill>
                            <a:latin typeface="Cambria Math"/>
                            <a:ea typeface="新細明體" pitchFamily="18" charset="-120"/>
                          </a:rPr>
                          <m:t>2</m:t>
                        </m:r>
                      </m:den>
                    </m:f>
                  </m:oMath>
                </a14:m>
                <a:r>
                  <a:rPr lang="en-US" altLang="zh-TW" dirty="0">
                    <a:solidFill>
                      <a:schemeClr val="tx1"/>
                    </a:solidFill>
                    <a:ea typeface="新細明體" pitchFamily="18" charset="-120"/>
                  </a:rPr>
                  <a:t> in annual compounding)</a:t>
                </a:r>
              </a:p>
              <a:p>
                <a:pPr lvl="2">
                  <a:spcBef>
                    <a:spcPts val="600"/>
                  </a:spcBef>
                </a:pPr>
                <a:r>
                  <a:rPr lang="en-CA" altLang="zh-TW" dirty="0">
                    <a:solidFill>
                      <a:schemeClr val="tx1"/>
                    </a:solidFill>
                    <a:ea typeface="新細明體" pitchFamily="18" charset="-120"/>
                  </a:rPr>
                  <a:t>Based on the formula on Slide 13.10,</a:t>
                </a:r>
                <a:r>
                  <a:rPr lang="en-US" altLang="zh-TW" dirty="0">
                    <a:solidFill>
                      <a:schemeClr val="tx1"/>
                    </a:solidFill>
                    <a:ea typeface="新細明體" pitchFamily="18" charset="-120"/>
                  </a:rPr>
                  <a:t> </a:t>
                </a:r>
                <a14:m>
                  <m:oMath xmlns:m="http://schemas.openxmlformats.org/officeDocument/2006/math">
                    <m:r>
                      <a:rPr lang="en-US" altLang="zh-TW" i="1">
                        <a:solidFill>
                          <a:schemeClr val="tx1"/>
                        </a:solidFill>
                        <a:latin typeface="Cambria Math"/>
                        <a:ea typeface="新細明體" pitchFamily="18" charset="-120"/>
                      </a:rPr>
                      <m:t>𝜇</m:t>
                    </m:r>
                    <m:r>
                      <a:rPr lang="en-US" altLang="zh-TW" i="1">
                        <a:solidFill>
                          <a:schemeClr val="tx1"/>
                        </a:solidFill>
                        <a:latin typeface="Cambria Math"/>
                        <a:ea typeface="新細明體" pitchFamily="18" charset="-120"/>
                      </a:rPr>
                      <m:t>−</m:t>
                    </m:r>
                    <m:f>
                      <m:fPr>
                        <m:ctrlPr>
                          <a:rPr lang="en-US" altLang="zh-TW" i="1">
                            <a:solidFill>
                              <a:schemeClr val="tx1"/>
                            </a:solidFill>
                            <a:latin typeface="Cambria Math" panose="02040503050406030204" pitchFamily="18" charset="0"/>
                            <a:ea typeface="新細明體" pitchFamily="18" charset="-120"/>
                          </a:rPr>
                        </m:ctrlPr>
                      </m:fPr>
                      <m:num>
                        <m:sSup>
                          <m:sSupPr>
                            <m:ctrlPr>
                              <a:rPr lang="en-US" altLang="zh-TW" i="1">
                                <a:solidFill>
                                  <a:schemeClr val="tx1"/>
                                </a:solidFill>
                                <a:latin typeface="Cambria Math" panose="02040503050406030204" pitchFamily="18" charset="0"/>
                                <a:ea typeface="新細明體" pitchFamily="18" charset="-120"/>
                              </a:rPr>
                            </m:ctrlPr>
                          </m:sSupPr>
                          <m:e>
                            <m:r>
                              <a:rPr lang="en-US" altLang="zh-TW" i="1">
                                <a:solidFill>
                                  <a:schemeClr val="tx1"/>
                                </a:solidFill>
                                <a:latin typeface="Cambria Math"/>
                                <a:ea typeface="新細明體" pitchFamily="18" charset="-120"/>
                              </a:rPr>
                              <m:t>𝜎</m:t>
                            </m:r>
                          </m:e>
                          <m:sup>
                            <m:r>
                              <a:rPr lang="en-US" altLang="zh-TW" i="1">
                                <a:solidFill>
                                  <a:schemeClr val="tx1"/>
                                </a:solidFill>
                                <a:latin typeface="Cambria Math"/>
                                <a:ea typeface="新細明體" pitchFamily="18" charset="-120"/>
                              </a:rPr>
                              <m:t>2</m:t>
                            </m:r>
                          </m:sup>
                        </m:sSup>
                      </m:num>
                      <m:den>
                        <m:r>
                          <a:rPr lang="en-US" altLang="zh-TW" i="1">
                            <a:solidFill>
                              <a:schemeClr val="tx1"/>
                            </a:solidFill>
                            <a:latin typeface="Cambria Math"/>
                            <a:ea typeface="新細明體" pitchFamily="18" charset="-120"/>
                          </a:rPr>
                          <m:t>2</m:t>
                        </m:r>
                      </m:den>
                    </m:f>
                    <m:r>
                      <a:rPr lang="en-US" altLang="zh-TW" b="0" i="1" smtClean="0">
                        <a:solidFill>
                          <a:schemeClr val="tx1"/>
                        </a:solidFill>
                        <a:latin typeface="Cambria Math"/>
                        <a:ea typeface="新細明體" pitchFamily="18" charset="-120"/>
                      </a:rPr>
                      <m:t>=</m:t>
                    </m:r>
                    <m:f>
                      <m:fPr>
                        <m:ctrlPr>
                          <a:rPr lang="en-US" altLang="zh-TW" i="1">
                            <a:solidFill>
                              <a:schemeClr val="tx1"/>
                            </a:solidFill>
                            <a:latin typeface="Cambria Math" panose="02040503050406030204" pitchFamily="18" charset="0"/>
                            <a:ea typeface="新細明體" pitchFamily="18" charset="-120"/>
                          </a:rPr>
                        </m:ctrlPr>
                      </m:fPr>
                      <m:num>
                        <m:acc>
                          <m:accPr>
                            <m:chr m:val="̅"/>
                            <m:ctrlPr>
                              <a:rPr lang="en-US" altLang="zh-TW" i="1">
                                <a:solidFill>
                                  <a:schemeClr val="tx1"/>
                                </a:solidFill>
                                <a:latin typeface="Cambria Math" panose="02040503050406030204" pitchFamily="18" charset="0"/>
                                <a:ea typeface="新細明體" pitchFamily="18" charset="-120"/>
                              </a:rPr>
                            </m:ctrlPr>
                          </m:accPr>
                          <m:e>
                            <m:r>
                              <a:rPr lang="en-US" altLang="zh-TW" i="1">
                                <a:solidFill>
                                  <a:schemeClr val="tx1"/>
                                </a:solidFill>
                                <a:latin typeface="Cambria Math"/>
                                <a:ea typeface="新細明體" pitchFamily="18" charset="-120"/>
                              </a:rPr>
                              <m:t>𝑢</m:t>
                            </m:r>
                          </m:e>
                        </m:acc>
                      </m:num>
                      <m:den>
                        <m:r>
                          <a:rPr lang="en-US" altLang="zh-TW" i="1">
                            <a:solidFill>
                              <a:schemeClr val="tx1"/>
                            </a:solidFill>
                            <a:latin typeface="Cambria Math"/>
                            <a:ea typeface="新細明體" pitchFamily="18" charset="-120"/>
                          </a:rPr>
                          <m:t>𝜏</m:t>
                        </m:r>
                      </m:den>
                    </m:f>
                    <m:r>
                      <a:rPr lang="en-US" altLang="zh-TW" b="0" i="1" smtClean="0">
                        <a:solidFill>
                          <a:schemeClr val="tx1"/>
                        </a:solidFill>
                        <a:latin typeface="Cambria Math"/>
                        <a:ea typeface="新細明體" pitchFamily="18" charset="-120"/>
                      </a:rPr>
                      <m:t>=</m:t>
                    </m:r>
                    <m:f>
                      <m:fPr>
                        <m:ctrlPr>
                          <a:rPr lang="en-US" altLang="zh-TW" i="1">
                            <a:solidFill>
                              <a:schemeClr val="tx1"/>
                            </a:solidFill>
                            <a:latin typeface="Cambria Math" panose="02040503050406030204" pitchFamily="18" charset="0"/>
                            <a:ea typeface="新細明體" pitchFamily="18" charset="-120"/>
                          </a:rPr>
                        </m:ctrlPr>
                      </m:fPr>
                      <m:num>
                        <m:acc>
                          <m:accPr>
                            <m:chr m:val="̅"/>
                            <m:ctrlPr>
                              <a:rPr lang="en-US" altLang="zh-TW" i="1">
                                <a:solidFill>
                                  <a:schemeClr val="tx1"/>
                                </a:solidFill>
                                <a:latin typeface="Cambria Math" panose="02040503050406030204" pitchFamily="18" charset="0"/>
                                <a:ea typeface="新細明體" pitchFamily="18" charset="-120"/>
                              </a:rPr>
                            </m:ctrlPr>
                          </m:accPr>
                          <m:e>
                            <m:r>
                              <a:rPr lang="en-US" altLang="zh-TW" i="1">
                                <a:solidFill>
                                  <a:schemeClr val="tx1"/>
                                </a:solidFill>
                                <a:latin typeface="Cambria Math"/>
                                <a:ea typeface="新細明體" pitchFamily="18" charset="-120"/>
                              </a:rPr>
                              <m:t>𝑢</m:t>
                            </m:r>
                          </m:e>
                        </m:acc>
                      </m:num>
                      <m:den>
                        <m:r>
                          <a:rPr lang="en-US" altLang="zh-TW" b="0" i="1" smtClean="0">
                            <a:solidFill>
                              <a:schemeClr val="tx1"/>
                            </a:solidFill>
                            <a:latin typeface="Cambria Math" panose="02040503050406030204" pitchFamily="18" charset="0"/>
                            <a:ea typeface="新細明體" pitchFamily="18" charset="-120"/>
                          </a:rPr>
                          <m:t>1</m:t>
                        </m:r>
                      </m:den>
                    </m:f>
                    <m:r>
                      <a:rPr lang="en-US" altLang="zh-TW" i="1">
                        <a:solidFill>
                          <a:schemeClr val="tx1"/>
                        </a:solidFill>
                        <a:latin typeface="Cambria Math"/>
                        <a:ea typeface="新細明體" pitchFamily="18" charset="-120"/>
                      </a:rPr>
                      <m:t>=11.69%</m:t>
                    </m:r>
                  </m:oMath>
                </a14:m>
                <a:r>
                  <a:rPr lang="en-CA" altLang="zh-TW" dirty="0">
                    <a:solidFill>
                      <a:schemeClr val="tx1"/>
                    </a:solidFill>
                    <a:ea typeface="新細明體" pitchFamily="18" charset="-120"/>
                  </a:rPr>
                  <a:t> </a:t>
                </a:r>
                <a:r>
                  <a:rPr lang="en-CA" altLang="zh-TW" dirty="0">
                    <a:ea typeface="新細明體" pitchFamily="18" charset="-120"/>
                  </a:rPr>
                  <a:t>(</a:t>
                </a:r>
                <a:r>
                  <a:rPr lang="en-CA" altLang="zh-TW" dirty="0">
                    <a:solidFill>
                      <a:schemeClr val="tx1"/>
                    </a:solidFill>
                    <a:ea typeface="新細明體" pitchFamily="18" charset="-120"/>
                  </a:rPr>
                  <a:t>expressed in continuously compounding)</a:t>
                </a:r>
              </a:p>
              <a:p>
                <a:pPr marL="715963" lvl="1" indent="-371475">
                  <a:spcBef>
                    <a:spcPts val="600"/>
                  </a:spcBef>
                  <a:buClr>
                    <a:schemeClr val="tx1"/>
                  </a:buClr>
                  <a:buFont typeface="新細明體" pitchFamily="18" charset="-120"/>
                  <a:buChar char="※"/>
                  <a:tabLst>
                    <a:tab pos="715963" algn="l"/>
                  </a:tabLst>
                </a:pPr>
                <a:r>
                  <a:rPr lang="en-CA" altLang="zh-TW" sz="2200" dirty="0">
                    <a:solidFill>
                      <a:schemeClr val="tx1"/>
                    </a:solidFill>
                    <a:ea typeface="新細明體" pitchFamily="18" charset="-120"/>
                  </a:rPr>
                  <a:t>The transformation to continuous compounding results can be derived from </a:t>
                </a:r>
                <a14:m>
                  <m:oMath xmlns:m="http://schemas.openxmlformats.org/officeDocument/2006/math">
                    <m:sSub>
                      <m:sSubPr>
                        <m:ctrlPr>
                          <a:rPr lang="en-US" altLang="zh-TW" sz="2200" i="1">
                            <a:solidFill>
                              <a:schemeClr val="tx1"/>
                            </a:solidFill>
                            <a:latin typeface="Cambria Math" panose="02040503050406030204" pitchFamily="18" charset="0"/>
                            <a:ea typeface="新細明體" pitchFamily="18" charset="-120"/>
                          </a:rPr>
                        </m:ctrlPr>
                      </m:sSubPr>
                      <m:e>
                        <m:r>
                          <a:rPr lang="en-US" altLang="zh-TW" sz="2200" i="1">
                            <a:solidFill>
                              <a:schemeClr val="tx1"/>
                            </a:solidFill>
                            <a:latin typeface="Cambria Math"/>
                            <a:ea typeface="新細明體" pitchFamily="18" charset="-120"/>
                          </a:rPr>
                          <m:t>𝑅</m:t>
                        </m:r>
                      </m:e>
                      <m:sub>
                        <m:r>
                          <a:rPr lang="en-US" altLang="zh-TW" sz="2200" i="1">
                            <a:solidFill>
                              <a:schemeClr val="tx1"/>
                            </a:solidFill>
                            <a:latin typeface="Cambria Math"/>
                            <a:ea typeface="新細明體" pitchFamily="18" charset="-120"/>
                          </a:rPr>
                          <m:t>𝑐</m:t>
                        </m:r>
                      </m:sub>
                    </m:sSub>
                    <m:r>
                      <a:rPr lang="en-US" altLang="zh-TW" sz="2200" i="1">
                        <a:solidFill>
                          <a:schemeClr val="tx1"/>
                        </a:solidFill>
                        <a:latin typeface="Cambria Math"/>
                        <a:ea typeface="新細明體" pitchFamily="18" charset="-120"/>
                      </a:rPr>
                      <m:t>=</m:t>
                    </m:r>
                    <m:r>
                      <a:rPr lang="en-US" altLang="zh-TW" sz="2200" i="1">
                        <a:solidFill>
                          <a:schemeClr val="tx1"/>
                        </a:solidFill>
                        <a:latin typeface="Cambria Math"/>
                        <a:ea typeface="新細明體" pitchFamily="18" charset="-120"/>
                      </a:rPr>
                      <m:t>𝑚</m:t>
                    </m:r>
                    <m:r>
                      <a:rPr lang="en-US" altLang="zh-TW" sz="2200" i="1" smtClean="0">
                        <a:solidFill>
                          <a:schemeClr val="tx1"/>
                        </a:solidFill>
                        <a:latin typeface="Cambria Math"/>
                        <a:ea typeface="新細明體" pitchFamily="18" charset="-120"/>
                      </a:rPr>
                      <m:t> </m:t>
                    </m:r>
                    <m:r>
                      <m:rPr>
                        <m:sty m:val="p"/>
                      </m:rPr>
                      <a:rPr lang="en-US" altLang="zh-TW" sz="2200">
                        <a:solidFill>
                          <a:schemeClr val="tx1"/>
                        </a:solidFill>
                        <a:latin typeface="Cambria Math"/>
                        <a:ea typeface="新細明體" pitchFamily="18" charset="-120"/>
                      </a:rPr>
                      <m:t>ln</m:t>
                    </m:r>
                    <m:d>
                      <m:dPr>
                        <m:ctrlPr>
                          <a:rPr lang="en-US" altLang="zh-TW" sz="2200" i="1">
                            <a:solidFill>
                              <a:schemeClr val="tx1"/>
                            </a:solidFill>
                            <a:latin typeface="Cambria Math" panose="02040503050406030204" pitchFamily="18" charset="0"/>
                            <a:ea typeface="新細明體" pitchFamily="18" charset="-120"/>
                          </a:rPr>
                        </m:ctrlPr>
                      </m:dPr>
                      <m:e>
                        <m:r>
                          <a:rPr lang="en-US" altLang="zh-TW" sz="2200" i="1">
                            <a:solidFill>
                              <a:schemeClr val="tx1"/>
                            </a:solidFill>
                            <a:latin typeface="Cambria Math"/>
                            <a:ea typeface="新細明體" pitchFamily="18" charset="-120"/>
                          </a:rPr>
                          <m:t>1+</m:t>
                        </m:r>
                        <m:f>
                          <m:fPr>
                            <m:ctrlPr>
                              <a:rPr lang="en-US" altLang="zh-TW" sz="2200" i="1">
                                <a:solidFill>
                                  <a:schemeClr val="tx1"/>
                                </a:solidFill>
                                <a:latin typeface="Cambria Math" panose="02040503050406030204" pitchFamily="18" charset="0"/>
                                <a:ea typeface="新細明體" pitchFamily="18" charset="-120"/>
                              </a:rPr>
                            </m:ctrlPr>
                          </m:fPr>
                          <m:num>
                            <m:sSub>
                              <m:sSubPr>
                                <m:ctrlPr>
                                  <a:rPr lang="en-US" altLang="zh-TW" sz="2200" i="1">
                                    <a:solidFill>
                                      <a:schemeClr val="tx1"/>
                                    </a:solidFill>
                                    <a:latin typeface="Cambria Math" panose="02040503050406030204" pitchFamily="18" charset="0"/>
                                    <a:ea typeface="新細明體" pitchFamily="18" charset="-120"/>
                                  </a:rPr>
                                </m:ctrlPr>
                              </m:sSubPr>
                              <m:e>
                                <m:r>
                                  <a:rPr lang="en-US" altLang="zh-TW" sz="2200" i="1">
                                    <a:solidFill>
                                      <a:schemeClr val="tx1"/>
                                    </a:solidFill>
                                    <a:latin typeface="Cambria Math"/>
                                    <a:ea typeface="新細明體" pitchFamily="18" charset="-120"/>
                                  </a:rPr>
                                  <m:t>𝑅</m:t>
                                </m:r>
                              </m:e>
                              <m:sub>
                                <m:r>
                                  <a:rPr lang="en-US" altLang="zh-TW" sz="2200" i="1">
                                    <a:solidFill>
                                      <a:schemeClr val="tx1"/>
                                    </a:solidFill>
                                    <a:latin typeface="Cambria Math"/>
                                    <a:ea typeface="新細明體" pitchFamily="18" charset="-120"/>
                                  </a:rPr>
                                  <m:t>𝑚</m:t>
                                </m:r>
                              </m:sub>
                            </m:sSub>
                          </m:num>
                          <m:den>
                            <m:r>
                              <a:rPr lang="en-US" altLang="zh-TW" sz="2200" i="1">
                                <a:solidFill>
                                  <a:schemeClr val="tx1"/>
                                </a:solidFill>
                                <a:latin typeface="Cambria Math"/>
                                <a:ea typeface="新細明體" pitchFamily="18" charset="-120"/>
                              </a:rPr>
                              <m:t>𝑚</m:t>
                            </m:r>
                          </m:den>
                        </m:f>
                      </m:e>
                    </m:d>
                  </m:oMath>
                </a14:m>
                <a:r>
                  <a:rPr lang="en-CA" altLang="zh-TW" sz="2200" dirty="0">
                    <a:solidFill>
                      <a:schemeClr val="tx1"/>
                    </a:solidFill>
                    <a:ea typeface="新細明體" pitchFamily="18" charset="-120"/>
                  </a:rPr>
                  <a:t> with </a:t>
                </a:r>
                <a14:m>
                  <m:oMath xmlns:m="http://schemas.openxmlformats.org/officeDocument/2006/math">
                    <m:r>
                      <a:rPr lang="en-US" altLang="zh-TW" sz="2200" i="1">
                        <a:solidFill>
                          <a:schemeClr val="tx1"/>
                        </a:solidFill>
                        <a:latin typeface="Cambria Math"/>
                        <a:ea typeface="新細明體" pitchFamily="18" charset="-120"/>
                      </a:rPr>
                      <m:t>𝑚</m:t>
                    </m:r>
                    <m:r>
                      <a:rPr lang="en-US" altLang="zh-TW" sz="2200" b="0" i="1" smtClean="0">
                        <a:solidFill>
                          <a:schemeClr val="tx1"/>
                        </a:solidFill>
                        <a:latin typeface="Cambria Math"/>
                        <a:ea typeface="新細明體" pitchFamily="18" charset="-120"/>
                      </a:rPr>
                      <m:t>=1</m:t>
                    </m:r>
                  </m:oMath>
                </a14:m>
                <a:r>
                  <a:rPr lang="en-CA" altLang="zh-TW" sz="2200" dirty="0">
                    <a:solidFill>
                      <a:schemeClr val="tx1"/>
                    </a:solidFill>
                    <a:ea typeface="新細明體" pitchFamily="18" charset="-120"/>
                  </a:rPr>
                  <a:t>, i.e</a:t>
                </a:r>
                <a:r>
                  <a:rPr lang="en-CA" altLang="zh-TW" sz="2200" dirty="0">
                    <a:ea typeface="新細明體" pitchFamily="18" charset="-120"/>
                  </a:rPr>
                  <a:t>., </a:t>
                </a:r>
                <a14:m>
                  <m:oMath xmlns:m="http://schemas.openxmlformats.org/officeDocument/2006/math">
                    <m:r>
                      <a:rPr lang="en-US" altLang="zh-TW" sz="2200" b="0" i="0" smtClean="0">
                        <a:latin typeface="Cambria Math" panose="02040503050406030204" pitchFamily="18" charset="0"/>
                        <a:ea typeface="新細明體" pitchFamily="18" charset="-120"/>
                      </a:rPr>
                      <m:t>11.69%</m:t>
                    </m:r>
                    <m:r>
                      <a:rPr lang="en-US" altLang="zh-TW" sz="2200" i="1">
                        <a:latin typeface="Cambria Math"/>
                        <a:ea typeface="新細明體" pitchFamily="18" charset="-120"/>
                      </a:rPr>
                      <m:t>=</m:t>
                    </m:r>
                    <m:r>
                      <a:rPr lang="en-US" altLang="zh-TW" sz="2200" b="0" i="1" smtClean="0">
                        <a:latin typeface="Cambria Math" panose="02040503050406030204" pitchFamily="18" charset="0"/>
                        <a:ea typeface="新細明體" pitchFamily="18" charset="-120"/>
                      </a:rPr>
                      <m:t>1⋅</m:t>
                    </m:r>
                    <m:r>
                      <m:rPr>
                        <m:sty m:val="p"/>
                      </m:rPr>
                      <a:rPr lang="en-US" altLang="zh-TW" sz="2200">
                        <a:latin typeface="Cambria Math"/>
                        <a:ea typeface="新細明體" pitchFamily="18" charset="-120"/>
                      </a:rPr>
                      <m:t>ln</m:t>
                    </m:r>
                    <m:d>
                      <m:dPr>
                        <m:ctrlPr>
                          <a:rPr lang="en-US" altLang="zh-TW" sz="2200" i="1">
                            <a:latin typeface="Cambria Math" panose="02040503050406030204" pitchFamily="18" charset="0"/>
                            <a:ea typeface="新細明體" pitchFamily="18" charset="-120"/>
                          </a:rPr>
                        </m:ctrlPr>
                      </m:dPr>
                      <m:e>
                        <m:r>
                          <a:rPr lang="en-US" altLang="zh-TW" sz="2200" i="1">
                            <a:latin typeface="Cambria Math"/>
                            <a:ea typeface="新細明體" pitchFamily="18" charset="-120"/>
                          </a:rPr>
                          <m:t>1+</m:t>
                        </m:r>
                        <m:f>
                          <m:fPr>
                            <m:ctrlPr>
                              <a:rPr lang="en-US" altLang="zh-TW" sz="2200" i="1">
                                <a:latin typeface="Cambria Math" panose="02040503050406030204" pitchFamily="18" charset="0"/>
                                <a:ea typeface="新細明體" pitchFamily="18" charset="-120"/>
                              </a:rPr>
                            </m:ctrlPr>
                          </m:fPr>
                          <m:num>
                            <m:r>
                              <a:rPr lang="en-US" altLang="zh-TW" sz="2200" b="0" i="1" smtClean="0">
                                <a:latin typeface="Cambria Math" panose="02040503050406030204" pitchFamily="18" charset="0"/>
                                <a:ea typeface="新細明體" pitchFamily="18" charset="-120"/>
                              </a:rPr>
                              <m:t>12.40%</m:t>
                            </m:r>
                          </m:num>
                          <m:den>
                            <m:r>
                              <a:rPr lang="en-US" altLang="zh-TW" sz="2200" b="0" i="1" smtClean="0">
                                <a:latin typeface="Cambria Math" panose="02040503050406030204" pitchFamily="18" charset="0"/>
                                <a:ea typeface="新細明體" pitchFamily="18" charset="-120"/>
                              </a:rPr>
                              <m:t>1</m:t>
                            </m:r>
                          </m:den>
                        </m:f>
                      </m:e>
                    </m:d>
                  </m:oMath>
                </a14:m>
                <a:endParaRPr lang="en-CA" altLang="zh-TW" sz="2200" dirty="0">
                  <a:solidFill>
                    <a:schemeClr val="tx1"/>
                  </a:solidFill>
                  <a:ea typeface="新細明體" pitchFamily="18" charset="-120"/>
                </a:endParaRPr>
              </a:p>
            </p:txBody>
          </p:sp>
        </mc:Choice>
        <mc:Fallback xmlns="">
          <p:sp>
            <p:nvSpPr>
              <p:cNvPr id="19459" name="Rectangle 3"/>
              <p:cNvSpPr>
                <a:spLocks noGrp="1" noRot="1" noChangeAspect="1" noMove="1" noResize="1" noEditPoints="1" noAdjustHandles="1" noChangeArrowheads="1" noChangeShapeType="1" noTextEdit="1"/>
              </p:cNvSpPr>
              <p:nvPr>
                <p:ph idx="1"/>
              </p:nvPr>
            </p:nvSpPr>
            <p:spPr>
              <a:xfrm>
                <a:off x="304800" y="1732200"/>
                <a:ext cx="8458200" cy="4592400"/>
              </a:xfrm>
              <a:blipFill>
                <a:blip r:embed="rId3"/>
                <a:stretch>
                  <a:fillRect l="-720" t="-1724" r="-2594"/>
                </a:stretch>
              </a:blipFill>
            </p:spPr>
            <p:txBody>
              <a:bodyPr/>
              <a:lstStyle/>
              <a:p>
                <a:r>
                  <a:rPr lang="zh-TW" altLang="en-US">
                    <a:noFill/>
                  </a:rPr>
                  <a:t> </a:t>
                </a:r>
              </a:p>
            </p:txBody>
          </p:sp>
        </mc:Fallback>
      </mc:AlternateContent>
      <p:sp>
        <p:nvSpPr>
          <p:cNvPr id="19460"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AB102F35-6AEE-407D-96A4-A55ECE0CD6CE}" type="slidenum">
              <a:rPr lang="en-US" altLang="en-US"/>
              <a:pPr eaLnBrk="1" hangingPunct="1"/>
              <a:t>11</a:t>
            </a:fld>
            <a:endParaRPr lang="en-US" altLang="en-US"/>
          </a:p>
        </p:txBody>
      </p:sp>
      <p:sp>
        <p:nvSpPr>
          <p:cNvPr id="7" name="標題 1"/>
          <p:cNvSpPr>
            <a:spLocks noGrp="1"/>
          </p:cNvSpPr>
          <p:nvPr>
            <p:ph type="title"/>
          </p:nvPr>
        </p:nvSpPr>
        <p:spPr/>
        <p:txBody>
          <a:bodyPr/>
          <a:lstStyle/>
          <a:p>
            <a:r>
              <a:rPr lang="en-US" altLang="zh-TW" dirty="0"/>
              <a:t>Distribution of The Stock Price</a:t>
            </a:r>
            <a:endParaRPr lang="zh-TW"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04800" y="1600200"/>
                <a:ext cx="8534400" cy="5062538"/>
              </a:xfrm>
            </p:spPr>
            <p:txBody>
              <a:bodyPr/>
              <a:lstStyle/>
              <a:p>
                <a:pPr lvl="1">
                  <a:lnSpc>
                    <a:spcPct val="98000"/>
                  </a:lnSpc>
                  <a:spcBef>
                    <a:spcPts val="300"/>
                  </a:spcBef>
                </a:pPr>
                <a:r>
                  <a:rPr lang="en-US" altLang="zh-TW" dirty="0">
                    <a:ea typeface="新細明體" pitchFamily="18" charset="-120"/>
                  </a:rPr>
                  <a:t>Trading days vs. Calendar days</a:t>
                </a:r>
              </a:p>
              <a:p>
                <a:pPr lvl="2">
                  <a:lnSpc>
                    <a:spcPct val="98000"/>
                  </a:lnSpc>
                  <a:spcBef>
                    <a:spcPts val="300"/>
                  </a:spcBef>
                </a:pPr>
                <a:r>
                  <a:rPr lang="en-US" altLang="zh-TW" dirty="0">
                    <a:ea typeface="新細明體" pitchFamily="18" charset="-120"/>
                  </a:rPr>
                  <a:t>Usually the daily observations of stock prices are used to estimate </a:t>
                </a:r>
                <a14:m>
                  <m:oMath xmlns:m="http://schemas.openxmlformats.org/officeDocument/2006/math">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oMath>
                </a14:m>
                <a:r>
                  <a:rPr lang="en-US" altLang="zh-TW" dirty="0">
                    <a:ea typeface="新細明體" pitchFamily="18" charset="-120"/>
                  </a:rPr>
                  <a:t> and </a:t>
                </a:r>
                <a14:m>
                  <m:oMath xmlns:m="http://schemas.openxmlformats.org/officeDocument/2006/math">
                    <m:r>
                      <a:rPr lang="en-US" altLang="zh-TW" i="1">
                        <a:latin typeface="Cambria Math"/>
                        <a:ea typeface="新細明體" pitchFamily="18" charset="-120"/>
                      </a:rPr>
                      <m:t>𝜎</m:t>
                    </m:r>
                  </m:oMath>
                </a14:m>
                <a:r>
                  <a:rPr lang="en-US" altLang="zh-TW" dirty="0">
                    <a:ea typeface="新細明體" pitchFamily="18" charset="-120"/>
                  </a:rPr>
                  <a:t> </a:t>
                </a:r>
              </a:p>
              <a:p>
                <a:pPr lvl="2">
                  <a:lnSpc>
                    <a:spcPct val="98000"/>
                  </a:lnSpc>
                  <a:spcBef>
                    <a:spcPts val="300"/>
                  </a:spcBef>
                </a:pPr>
                <a:r>
                  <a:rPr lang="en-US" altLang="zh-TW" dirty="0">
                    <a:ea typeface="新細明體" pitchFamily="18" charset="-120"/>
                  </a:rPr>
                  <a:t>Since the variation (or the volatility) of stock prices occurs only on trading days, so only trading days are counted to estimate </a:t>
                </a:r>
                <a14:m>
                  <m:oMath xmlns:m="http://schemas.openxmlformats.org/officeDocument/2006/math">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oMath>
                </a14:m>
                <a:r>
                  <a:rPr lang="en-US" altLang="zh-TW" dirty="0">
                    <a:ea typeface="新細明體" pitchFamily="18" charset="-120"/>
                  </a:rPr>
                  <a:t> and </a:t>
                </a:r>
                <a14:m>
                  <m:oMath xmlns:m="http://schemas.openxmlformats.org/officeDocument/2006/math">
                    <m:r>
                      <a:rPr lang="en-US" altLang="zh-TW" i="1">
                        <a:latin typeface="Cambria Math"/>
                        <a:ea typeface="新細明體" pitchFamily="18" charset="-120"/>
                      </a:rPr>
                      <m:t>𝜎</m:t>
                    </m:r>
                  </m:oMath>
                </a14:m>
                <a:r>
                  <a:rPr lang="en-US" altLang="zh-TW" dirty="0">
                    <a:ea typeface="新細明體" pitchFamily="18" charset="-120"/>
                  </a:rPr>
                  <a:t> </a:t>
                </a:r>
              </a:p>
              <a:p>
                <a:pPr lvl="3">
                  <a:lnSpc>
                    <a:spcPct val="98000"/>
                  </a:lnSpc>
                  <a:spcBef>
                    <a:spcPts val="300"/>
                  </a:spcBef>
                </a:pPr>
                <a:r>
                  <a:rPr lang="en-US" altLang="zh-TW" dirty="0">
                    <a:ea typeface="新細明體" pitchFamily="18" charset="-120"/>
                  </a:rPr>
                  <a:t>When the market is closed, the variation of stock prices is zero</a:t>
                </a:r>
              </a:p>
              <a:p>
                <a:pPr lvl="2">
                  <a:lnSpc>
                    <a:spcPct val="98000"/>
                  </a:lnSpc>
                  <a:spcBef>
                    <a:spcPts val="300"/>
                  </a:spcBef>
                </a:pPr>
                <a:r>
                  <a:rPr lang="en-US" altLang="zh-TW" dirty="0">
                    <a:ea typeface="新細明體" pitchFamily="18" charset="-120"/>
                  </a:rPr>
                  <a:t>As a result, </a:t>
                </a:r>
                <a14:m>
                  <m:oMath xmlns:m="http://schemas.openxmlformats.org/officeDocument/2006/math">
                    <m:r>
                      <a:rPr lang="en-US" altLang="zh-TW" b="0" i="1" smtClean="0">
                        <a:latin typeface="Cambria Math"/>
                        <a:ea typeface="新細明體" pitchFamily="18" charset="-120"/>
                      </a:rPr>
                      <m:t>𝜏</m:t>
                    </m:r>
                  </m:oMath>
                </a14:m>
                <a:r>
                  <a:rPr lang="en-US" altLang="zh-TW" dirty="0">
                    <a:ea typeface="新細明體" pitchFamily="18" charset="-120"/>
                  </a:rPr>
                  <a:t> is set to </a:t>
                </a:r>
                <a14:m>
                  <m:oMath xmlns:m="http://schemas.openxmlformats.org/officeDocument/2006/math">
                    <m:f>
                      <m:fPr>
                        <m:ctrlPr>
                          <a:rPr lang="en-US" altLang="zh-TW" i="1" smtClean="0">
                            <a:latin typeface="Cambria Math" panose="02040503050406030204" pitchFamily="18" charset="0"/>
                            <a:ea typeface="新細明體" pitchFamily="18" charset="-120"/>
                          </a:rPr>
                        </m:ctrlPr>
                      </m:fPr>
                      <m:num>
                        <m:r>
                          <a:rPr lang="en-US" altLang="zh-TW" b="0" i="1" smtClean="0">
                            <a:latin typeface="Cambria Math"/>
                            <a:ea typeface="新細明體" pitchFamily="18" charset="-120"/>
                          </a:rPr>
                          <m:t>1</m:t>
                        </m:r>
                      </m:num>
                      <m:den>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of</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trading</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days</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per</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year</m:t>
                        </m:r>
                      </m:den>
                    </m:f>
                  </m:oMath>
                </a14:m>
                <a:r>
                  <a:rPr lang="en-US" altLang="zh-TW" dirty="0">
                    <a:ea typeface="新細明體" pitchFamily="18" charset="-120"/>
                  </a:rPr>
                  <a:t> and the number of trading days in a year is usually to be 252 in the U.S.</a:t>
                </a:r>
              </a:p>
              <a:p>
                <a:pPr lvl="2">
                  <a:lnSpc>
                    <a:spcPct val="98000"/>
                  </a:lnSpc>
                  <a:spcBef>
                    <a:spcPts val="300"/>
                  </a:spcBef>
                </a:pPr>
                <a:r>
                  <a:rPr lang="en-US" altLang="zh-TW" dirty="0">
                    <a:ea typeface="新細明體" pitchFamily="18" charset="-120"/>
                  </a:rPr>
                  <a:t>Finally, </a:t>
                </a:r>
                <a14:m>
                  <m:oMath xmlns:m="http://schemas.openxmlformats.org/officeDocument/2006/math">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i="1">
                        <a:latin typeface="Cambria Math"/>
                        <a:ea typeface="新細明體" pitchFamily="18" charset="-120"/>
                      </a:rPr>
                      <m:t>=</m:t>
                    </m:r>
                    <m:f>
                      <m:fPr>
                        <m:ctrlPr>
                          <a:rPr lang="en-US" altLang="zh-TW" i="1" smtClean="0">
                            <a:latin typeface="Cambria Math" panose="02040503050406030204" pitchFamily="18" charset="0"/>
                            <a:ea typeface="新細明體" pitchFamily="18" charset="-120"/>
                          </a:rPr>
                        </m:ctrlPr>
                      </m:fPr>
                      <m:num>
                        <m:acc>
                          <m:accPr>
                            <m:chr m:val="̅"/>
                            <m:ctrlPr>
                              <a:rPr lang="en-US" altLang="zh-TW" i="1" smtClean="0">
                                <a:latin typeface="Cambria Math" panose="02040503050406030204" pitchFamily="18" charset="0"/>
                                <a:ea typeface="新細明體" pitchFamily="18" charset="-120"/>
                              </a:rPr>
                            </m:ctrlPr>
                          </m:accPr>
                          <m:e>
                            <m:r>
                              <a:rPr lang="en-US" altLang="zh-TW" i="1">
                                <a:latin typeface="Cambria Math"/>
                                <a:ea typeface="新細明體" pitchFamily="18" charset="-120"/>
                              </a:rPr>
                              <m:t>𝑢</m:t>
                            </m:r>
                          </m:e>
                        </m:acc>
                      </m:num>
                      <m:den>
                        <m:r>
                          <a:rPr lang="en-US" altLang="zh-TW" i="1">
                            <a:latin typeface="Cambria Math"/>
                            <a:ea typeface="新細明體" pitchFamily="18" charset="-120"/>
                          </a:rPr>
                          <m:t>𝜏</m:t>
                        </m:r>
                      </m:den>
                    </m:f>
                    <m:r>
                      <a:rPr lang="en-US" altLang="zh-TW" b="0" i="1" smtClean="0">
                        <a:latin typeface="Cambria Math"/>
                        <a:ea typeface="新細明體" pitchFamily="18" charset="-120"/>
                      </a:rPr>
                      <m:t>=</m:t>
                    </m:r>
                    <m:acc>
                      <m:accPr>
                        <m:chr m:val="̅"/>
                        <m:ctrlPr>
                          <a:rPr lang="en-US" altLang="zh-TW" i="1">
                            <a:latin typeface="Cambria Math" panose="02040503050406030204" pitchFamily="18" charset="0"/>
                            <a:ea typeface="新細明體" pitchFamily="18" charset="-120"/>
                          </a:rPr>
                        </m:ctrlPr>
                      </m:accPr>
                      <m:e>
                        <m:r>
                          <a:rPr lang="en-US" altLang="zh-TW" i="1">
                            <a:latin typeface="Cambria Math"/>
                            <a:ea typeface="新細明體" pitchFamily="18" charset="-120"/>
                          </a:rPr>
                          <m:t>𝑢</m:t>
                        </m:r>
                      </m:e>
                    </m:acc>
                    <m:r>
                      <a:rPr lang="en-US" altLang="zh-TW" i="1" smtClean="0">
                        <a:latin typeface="Cambria Math"/>
                        <a:ea typeface="Cambria Math"/>
                      </a:rPr>
                      <m:t>∙</m:t>
                    </m:r>
                    <m:r>
                      <a:rPr lang="en-US" altLang="zh-TW" b="0" i="1" smtClean="0">
                        <a:latin typeface="Cambria Math"/>
                        <a:ea typeface="Cambria Math"/>
                      </a:rPr>
                      <m:t>252</m:t>
                    </m:r>
                  </m:oMath>
                </a14:m>
                <a:r>
                  <a:rPr lang="en-US" altLang="zh-TW" dirty="0">
                    <a:ea typeface="新細明體" pitchFamily="18" charset="-120"/>
                  </a:rPr>
                  <a:t> and </a:t>
                </a:r>
                <a14:m>
                  <m:oMath xmlns:m="http://schemas.openxmlformats.org/officeDocument/2006/math">
                    <m:r>
                      <a:rPr lang="en-US" altLang="zh-TW" i="1">
                        <a:latin typeface="Cambria Math"/>
                        <a:ea typeface="新細明體" pitchFamily="18" charset="-120"/>
                      </a:rPr>
                      <m:t>𝜎</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r>
                          <a:rPr lang="en-US" altLang="zh-TW" i="1">
                            <a:latin typeface="Cambria Math"/>
                            <a:ea typeface="新細明體" pitchFamily="18" charset="-120"/>
                          </a:rPr>
                          <m:t>𝑠</m:t>
                        </m:r>
                      </m:num>
                      <m:den>
                        <m:rad>
                          <m:radPr>
                            <m:degHide m:val="on"/>
                            <m:ctrlPr>
                              <a:rPr lang="en-US" altLang="zh-TW" i="1">
                                <a:latin typeface="Cambria Math" panose="02040503050406030204" pitchFamily="18" charset="0"/>
                                <a:ea typeface="新細明體" pitchFamily="18" charset="-120"/>
                              </a:rPr>
                            </m:ctrlPr>
                          </m:radPr>
                          <m:deg/>
                          <m:e>
                            <m:r>
                              <a:rPr lang="en-US" altLang="zh-TW" i="1">
                                <a:latin typeface="Cambria Math"/>
                                <a:ea typeface="新細明體" pitchFamily="18" charset="-120"/>
                              </a:rPr>
                              <m:t>𝜏</m:t>
                            </m:r>
                          </m:e>
                        </m:rad>
                      </m:den>
                    </m:f>
                    <m:r>
                      <a:rPr lang="en-US" altLang="zh-TW" b="0" i="1" smtClean="0">
                        <a:latin typeface="Cambria Math"/>
                        <a:ea typeface="新細明體" pitchFamily="18" charset="-120"/>
                      </a:rPr>
                      <m:t>=</m:t>
                    </m:r>
                    <m:r>
                      <a:rPr lang="en-US" altLang="zh-TW" b="0" i="1" smtClean="0">
                        <a:latin typeface="Cambria Math"/>
                        <a:ea typeface="新細明體" pitchFamily="18" charset="-120"/>
                      </a:rPr>
                      <m:t>𝑠</m:t>
                    </m:r>
                    <m:r>
                      <a:rPr lang="en-US" altLang="zh-TW" b="0" i="1" smtClean="0">
                        <a:latin typeface="Cambria Math"/>
                        <a:ea typeface="Cambria Math"/>
                      </a:rPr>
                      <m:t>∙</m:t>
                    </m:r>
                    <m:rad>
                      <m:radPr>
                        <m:degHide m:val="on"/>
                        <m:ctrlPr>
                          <a:rPr lang="en-US" altLang="zh-TW" b="0" i="1" smtClean="0">
                            <a:latin typeface="Cambria Math" panose="02040503050406030204" pitchFamily="18" charset="0"/>
                            <a:ea typeface="Cambria Math"/>
                          </a:rPr>
                        </m:ctrlPr>
                      </m:radPr>
                      <m:deg/>
                      <m:e>
                        <m:r>
                          <a:rPr lang="en-US" altLang="zh-TW" b="0" i="1" smtClean="0">
                            <a:latin typeface="Cambria Math"/>
                            <a:ea typeface="Cambria Math"/>
                          </a:rPr>
                          <m:t>252</m:t>
                        </m:r>
                      </m:e>
                    </m:rad>
                  </m:oMath>
                </a14:m>
                <a:endParaRPr lang="en-US" altLang="zh-TW" dirty="0">
                  <a:ea typeface="新細明體" pitchFamily="18" charset="-120"/>
                </a:endParaRPr>
              </a:p>
              <a:p>
                <a:pPr marL="969963" lvl="1" indent="-342900">
                  <a:lnSpc>
                    <a:spcPct val="98000"/>
                  </a:lnSpc>
                  <a:spcBef>
                    <a:spcPts val="300"/>
                  </a:spcBef>
                  <a:buClr>
                    <a:schemeClr val="tx1"/>
                  </a:buClr>
                  <a:buFont typeface="新細明體" pitchFamily="18" charset="-120"/>
                  <a:buChar char="※"/>
                </a:pPr>
                <a:r>
                  <a:rPr lang="en-US" altLang="zh-TW" sz="2200" dirty="0">
                    <a:ea typeface="新細明體" pitchFamily="18" charset="-120"/>
                  </a:rPr>
                  <a:t>Note that if the number of calendar days is used, then </a:t>
                </a:r>
                <a14:m>
                  <m:oMath xmlns:m="http://schemas.openxmlformats.org/officeDocument/2006/math">
                    <m:r>
                      <a:rPr lang="en-US" altLang="zh-TW" sz="2200" i="1">
                        <a:latin typeface="Cambria Math"/>
                        <a:ea typeface="新細明體" pitchFamily="18" charset="-120"/>
                      </a:rPr>
                      <m:t>𝜇</m:t>
                    </m:r>
                    <m:r>
                      <a:rPr lang="en-US" altLang="zh-TW" sz="2200" i="1">
                        <a:latin typeface="Cambria Math"/>
                        <a:ea typeface="新細明體" pitchFamily="18" charset="-120"/>
                      </a:rPr>
                      <m:t>−</m:t>
                    </m:r>
                    <m:f>
                      <m:fPr>
                        <m:ctrlPr>
                          <a:rPr lang="en-US" altLang="zh-TW" sz="2200" i="1">
                            <a:latin typeface="Cambria Math" panose="02040503050406030204" pitchFamily="18" charset="0"/>
                            <a:ea typeface="新細明體" pitchFamily="18" charset="-120"/>
                          </a:rPr>
                        </m:ctrlPr>
                      </m:fPr>
                      <m:num>
                        <m:sSup>
                          <m:sSupPr>
                            <m:ctrlPr>
                              <a:rPr lang="en-US" altLang="zh-TW" sz="2200" i="1">
                                <a:latin typeface="Cambria Math" panose="02040503050406030204" pitchFamily="18" charset="0"/>
                                <a:ea typeface="新細明體" pitchFamily="18" charset="-120"/>
                              </a:rPr>
                            </m:ctrlPr>
                          </m:sSupPr>
                          <m:e>
                            <m:r>
                              <a:rPr lang="en-US" altLang="zh-TW" sz="2200" i="1">
                                <a:latin typeface="Cambria Math"/>
                                <a:ea typeface="新細明體" pitchFamily="18" charset="-120"/>
                              </a:rPr>
                              <m:t>𝜎</m:t>
                            </m:r>
                          </m:e>
                          <m:sup>
                            <m:r>
                              <a:rPr lang="en-US" altLang="zh-TW" sz="2200" i="1">
                                <a:latin typeface="Cambria Math"/>
                                <a:ea typeface="新細明體" pitchFamily="18" charset="-120"/>
                              </a:rPr>
                              <m:t>2</m:t>
                            </m:r>
                          </m:sup>
                        </m:sSup>
                      </m:num>
                      <m:den>
                        <m:r>
                          <a:rPr lang="en-US" altLang="zh-TW" sz="2200" i="1">
                            <a:latin typeface="Cambria Math"/>
                            <a:ea typeface="新細明體" pitchFamily="18" charset="-120"/>
                          </a:rPr>
                          <m:t>2</m:t>
                        </m:r>
                      </m:den>
                    </m:f>
                    <m:r>
                      <a:rPr lang="en-US" altLang="zh-TW" sz="2200" i="1">
                        <a:latin typeface="Cambria Math"/>
                        <a:ea typeface="新細明體" pitchFamily="18" charset="-120"/>
                      </a:rPr>
                      <m:t>=</m:t>
                    </m:r>
                    <m:acc>
                      <m:accPr>
                        <m:chr m:val="̅"/>
                        <m:ctrlPr>
                          <a:rPr lang="en-US" altLang="zh-TW" sz="2200" i="1">
                            <a:latin typeface="Cambria Math" panose="02040503050406030204" pitchFamily="18" charset="0"/>
                            <a:ea typeface="新細明體" pitchFamily="18" charset="-120"/>
                          </a:rPr>
                        </m:ctrlPr>
                      </m:accPr>
                      <m:e>
                        <m:r>
                          <a:rPr lang="en-US" altLang="zh-TW" sz="2200" i="1">
                            <a:latin typeface="Cambria Math"/>
                            <a:ea typeface="新細明體" pitchFamily="18" charset="-120"/>
                          </a:rPr>
                          <m:t>𝑢</m:t>
                        </m:r>
                      </m:e>
                    </m:acc>
                    <m:r>
                      <a:rPr lang="en-US" altLang="zh-TW" sz="2200" i="1">
                        <a:latin typeface="Cambria Math"/>
                        <a:ea typeface="Cambria Math"/>
                      </a:rPr>
                      <m:t>∙</m:t>
                    </m:r>
                    <m:r>
                      <a:rPr lang="en-US" altLang="zh-TW" sz="2200" b="0" i="1" smtClean="0">
                        <a:latin typeface="Cambria Math"/>
                        <a:ea typeface="Cambria Math"/>
                      </a:rPr>
                      <m:t>365</m:t>
                    </m:r>
                  </m:oMath>
                </a14:m>
                <a:r>
                  <a:rPr lang="en-US" altLang="zh-TW" sz="2200" dirty="0">
                    <a:ea typeface="新細明體" pitchFamily="18" charset="-120"/>
                  </a:rPr>
                  <a:t> and </a:t>
                </a:r>
                <a14:m>
                  <m:oMath xmlns:m="http://schemas.openxmlformats.org/officeDocument/2006/math">
                    <m:r>
                      <a:rPr lang="en-US" altLang="zh-TW" sz="2200" i="1">
                        <a:latin typeface="Cambria Math"/>
                        <a:ea typeface="新細明體" pitchFamily="18" charset="-120"/>
                      </a:rPr>
                      <m:t>𝜎</m:t>
                    </m:r>
                    <m:r>
                      <a:rPr lang="en-US" altLang="zh-TW" sz="2200" b="0" i="1" smtClean="0">
                        <a:latin typeface="Cambria Math"/>
                        <a:ea typeface="新細明體" pitchFamily="18" charset="-120"/>
                      </a:rPr>
                      <m:t>=</m:t>
                    </m:r>
                    <m:r>
                      <a:rPr lang="en-US" altLang="zh-TW" sz="2200" i="1">
                        <a:latin typeface="Cambria Math"/>
                        <a:ea typeface="新細明體" pitchFamily="18" charset="-120"/>
                      </a:rPr>
                      <m:t>𝑠</m:t>
                    </m:r>
                    <m:r>
                      <a:rPr lang="en-US" altLang="zh-TW" sz="2200" i="1">
                        <a:latin typeface="Cambria Math"/>
                        <a:ea typeface="Cambria Math"/>
                      </a:rPr>
                      <m:t>∙</m:t>
                    </m:r>
                    <m:rad>
                      <m:radPr>
                        <m:degHide m:val="on"/>
                        <m:ctrlPr>
                          <a:rPr lang="en-US" altLang="zh-TW" sz="2200" i="1">
                            <a:latin typeface="Cambria Math" panose="02040503050406030204" pitchFamily="18" charset="0"/>
                            <a:ea typeface="Cambria Math"/>
                          </a:rPr>
                        </m:ctrlPr>
                      </m:radPr>
                      <m:deg/>
                      <m:e>
                        <m:r>
                          <a:rPr lang="en-US" altLang="zh-TW" sz="2200" b="0" i="1" smtClean="0">
                            <a:latin typeface="Cambria Math"/>
                            <a:ea typeface="Cambria Math"/>
                          </a:rPr>
                          <m:t>365</m:t>
                        </m:r>
                      </m:e>
                    </m:rad>
                  </m:oMath>
                </a14:m>
                <a:r>
                  <a:rPr lang="en-US" altLang="zh-TW" sz="2200" dirty="0">
                    <a:ea typeface="新細明體" pitchFamily="18" charset="-120"/>
                  </a:rPr>
                  <a:t> are overestimated</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04800" y="1600200"/>
                <a:ext cx="8534400" cy="5062538"/>
              </a:xfrm>
              <a:blipFill>
                <a:blip r:embed="rId3"/>
                <a:stretch>
                  <a:fillRect t="-1446" r="-643" b="-3855"/>
                </a:stretch>
              </a:blipFill>
            </p:spPr>
            <p:txBody>
              <a:bodyPr/>
              <a:lstStyle/>
              <a:p>
                <a:r>
                  <a:rPr lang="zh-TW" altLang="en-US">
                    <a:noFill/>
                  </a:rPr>
                  <a:t> </a:t>
                </a:r>
              </a:p>
            </p:txBody>
          </p:sp>
        </mc:Fallback>
      </mc:AlternateContent>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12</a:t>
            </a:fld>
            <a:endParaRPr lang="en-US" altLang="en-US" dirty="0"/>
          </a:p>
        </p:txBody>
      </p:sp>
      <p:sp>
        <p:nvSpPr>
          <p:cNvPr id="6" name="標題 1"/>
          <p:cNvSpPr>
            <a:spLocks noGrp="1"/>
          </p:cNvSpPr>
          <p:nvPr>
            <p:ph type="title"/>
          </p:nvPr>
        </p:nvSpPr>
        <p:spPr/>
        <p:txBody>
          <a:bodyPr/>
          <a:lstStyle/>
          <a:p>
            <a:r>
              <a:rPr lang="en-US" altLang="zh-TW" dirty="0"/>
              <a:t>Distribution of The Stock Price</a:t>
            </a:r>
            <a:endParaRPr lang="zh-TW" altLang="en-US" dirty="0"/>
          </a:p>
        </p:txBody>
      </p:sp>
    </p:spTree>
    <p:extLst>
      <p:ext uri="{BB962C8B-B14F-4D97-AF65-F5344CB8AC3E}">
        <p14:creationId xmlns:p14="http://schemas.microsoft.com/office/powerpoint/2010/main" val="177562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819400"/>
            <a:ext cx="6781800" cy="2438400"/>
          </a:xfrm>
        </p:spPr>
        <p:txBody>
          <a:bodyPr/>
          <a:lstStyle/>
          <a:p>
            <a:pPr marL="1077913" indent="-1077913" algn="l"/>
            <a:r>
              <a:rPr lang="en-US" altLang="zh-TW" sz="3800" dirty="0">
                <a:ea typeface="新細明體" charset="-120"/>
              </a:rPr>
              <a:t>13.2 Risk-Neutral Valuation Relationship and Black</a:t>
            </a:r>
            <a:r>
              <a:rPr lang="en-US" altLang="zh-TW" sz="3600" dirty="0">
                <a:ea typeface="新細明體" charset="-120"/>
              </a:rPr>
              <a:t>–</a:t>
            </a:r>
            <a:r>
              <a:rPr lang="en-US" altLang="zh-TW" sz="3800" dirty="0">
                <a:ea typeface="新細明體" charset="-120"/>
              </a:rPr>
              <a:t>Scholes</a:t>
            </a:r>
            <a:r>
              <a:rPr lang="en-US" altLang="zh-TW" sz="3600" dirty="0">
                <a:ea typeface="新細明體" charset="-120"/>
              </a:rPr>
              <a:t>–</a:t>
            </a:r>
            <a:r>
              <a:rPr lang="en-US" altLang="zh-TW" sz="3800" dirty="0">
                <a:ea typeface="新細明體" charset="-120"/>
              </a:rPr>
              <a:t>Merton option pricing formulae</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318AA49A-4F20-4677-A41A-D5F351D8E433}" type="slidenum">
              <a:rPr lang="en-US" altLang="en-US" smtClean="0"/>
              <a:pPr eaLnBrk="1" hangingPunct="1"/>
              <a:t>13</a:t>
            </a:fld>
            <a:endParaRPr lang="en-US" altLang="en-US" dirty="0"/>
          </a:p>
        </p:txBody>
      </p:sp>
    </p:spTree>
    <p:extLst>
      <p:ext uri="{BB962C8B-B14F-4D97-AF65-F5344CB8AC3E}">
        <p14:creationId xmlns:p14="http://schemas.microsoft.com/office/powerpoint/2010/main" val="284185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and BSM model</a:t>
            </a:r>
          </a:p>
        </p:txBody>
      </p:sp>
      <mc:AlternateContent xmlns:mc="http://schemas.openxmlformats.org/markup-compatibility/2006" xmlns:a14="http://schemas.microsoft.com/office/drawing/2010/main">
        <mc:Choice Requires="a14">
          <p:sp>
            <p:nvSpPr>
              <p:cNvPr id="23555" name="Rectangle 3"/>
              <p:cNvSpPr>
                <a:spLocks noGrp="1" noChangeArrowheads="1"/>
              </p:cNvSpPr>
              <p:nvPr>
                <p:ph idx="1"/>
              </p:nvPr>
            </p:nvSpPr>
            <p:spPr>
              <a:xfrm>
                <a:off x="381000" y="1656000"/>
                <a:ext cx="8305800" cy="4897200"/>
              </a:xfrm>
              <a:noFill/>
            </p:spPr>
            <p:txBody>
              <a:bodyPr lIns="92075" tIns="46038" rIns="92075" bIns="46038"/>
              <a:lstStyle/>
              <a:p>
                <a:pPr marL="342900" lvl="1" indent="-342900">
                  <a:spcBef>
                    <a:spcPts val="600"/>
                  </a:spcBef>
                  <a:buClr>
                    <a:schemeClr val="tx2"/>
                  </a:buClr>
                  <a:buSzPct val="70000"/>
                  <a:buFont typeface="Wingdings" pitchFamily="2" charset="2"/>
                  <a:buChar char="l"/>
                  <a:tabLst/>
                </a:pPr>
                <a:r>
                  <a:rPr lang="en-US" altLang="zh-TW" sz="3000" dirty="0">
                    <a:ea typeface="新細明體" pitchFamily="18" charset="-120"/>
                  </a:rPr>
                  <a:t>Assumptions underlying the BSM model</a:t>
                </a:r>
              </a:p>
              <a:p>
                <a:pPr lvl="1">
                  <a:spcBef>
                    <a:spcPts val="600"/>
                  </a:spcBef>
                </a:pPr>
                <a:r>
                  <a:rPr lang="en-US" altLang="zh-TW" dirty="0">
                    <a:ea typeface="新細明體" pitchFamily="18" charset="-120"/>
                  </a:rPr>
                  <a:t>Stock price behavior follows the lognormal model mentioned on Slides 13.6 and 13.7</a:t>
                </a:r>
              </a:p>
              <a:p>
                <a:pPr lvl="1">
                  <a:spcBef>
                    <a:spcPts val="600"/>
                  </a:spcBef>
                </a:pPr>
                <a:r>
                  <a:rPr lang="en-US" altLang="zh-TW" dirty="0">
                    <a:ea typeface="新細明體" pitchFamily="18" charset="-120"/>
                  </a:rPr>
                  <a:t>There are no transaction costs or taxes</a:t>
                </a:r>
              </a:p>
              <a:p>
                <a:pPr lvl="1">
                  <a:spcBef>
                    <a:spcPts val="600"/>
                  </a:spcBef>
                </a:pPr>
                <a:r>
                  <a:rPr lang="en-US" altLang="zh-TW" dirty="0">
                    <a:ea typeface="新細明體" pitchFamily="18" charset="-120"/>
                  </a:rPr>
                  <a:t>All securities are perfectly divisible, e.g., you can buy 0.00013 stock shares </a:t>
                </a:r>
              </a:p>
              <a:p>
                <a:pPr lvl="1">
                  <a:spcBef>
                    <a:spcPts val="600"/>
                  </a:spcBef>
                </a:pPr>
                <a:r>
                  <a:rPr lang="en-US" altLang="zh-TW" dirty="0">
                    <a:ea typeface="新細明體" pitchFamily="18" charset="-120"/>
                  </a:rPr>
                  <a:t>There are no dividends on the stock in </a:t>
                </a:r>
                <a14:m>
                  <m:oMath xmlns:m="http://schemas.openxmlformats.org/officeDocument/2006/math">
                    <m:r>
                      <a:rPr lang="en-US" altLang="zh-TW" b="0" i="1" smtClean="0">
                        <a:latin typeface="Cambria Math"/>
                        <a:ea typeface="新細明體" pitchFamily="18" charset="-120"/>
                      </a:rPr>
                      <m:t>[0,</m:t>
                    </m:r>
                    <m:r>
                      <a:rPr lang="en-US" altLang="zh-TW" b="0" i="1" smtClean="0">
                        <a:latin typeface="Cambria Math"/>
                        <a:ea typeface="新細明體" pitchFamily="18" charset="-120"/>
                      </a:rPr>
                      <m:t>𝑇</m:t>
                    </m:r>
                    <m:r>
                      <a:rPr lang="en-US" altLang="zh-TW" b="0" i="1" smtClean="0">
                        <a:latin typeface="Cambria Math"/>
                        <a:ea typeface="新細明體" pitchFamily="18" charset="-120"/>
                      </a:rPr>
                      <m:t>]</m:t>
                    </m:r>
                  </m:oMath>
                </a14:m>
                <a:endParaRPr lang="en-US" altLang="zh-TW" dirty="0">
                  <a:ea typeface="新細明體" pitchFamily="18" charset="-120"/>
                </a:endParaRPr>
              </a:p>
              <a:p>
                <a:pPr lvl="1">
                  <a:spcBef>
                    <a:spcPts val="600"/>
                  </a:spcBef>
                </a:pPr>
                <a:r>
                  <a:rPr lang="en-US" altLang="zh-TW" dirty="0">
                    <a:ea typeface="新細明體" pitchFamily="18" charset="-120"/>
                  </a:rPr>
                  <a:t>There are no riskless arbitrage opportunities</a:t>
                </a:r>
              </a:p>
              <a:p>
                <a:pPr lvl="1">
                  <a:spcBef>
                    <a:spcPts val="600"/>
                  </a:spcBef>
                </a:pPr>
                <a:r>
                  <a:rPr lang="en-US" altLang="zh-TW" dirty="0">
                    <a:ea typeface="新細明體" pitchFamily="18" charset="-120"/>
                  </a:rPr>
                  <a:t>Security can be traded continuously</a:t>
                </a:r>
              </a:p>
              <a:p>
                <a:pPr lvl="1">
                  <a:spcBef>
                    <a:spcPts val="600"/>
                  </a:spcBef>
                </a:pPr>
                <a:r>
                  <a:rPr lang="en-US" altLang="zh-TW" dirty="0">
                    <a:ea typeface="新細明體" pitchFamily="18" charset="-120"/>
                  </a:rPr>
                  <a:t>The risk-free interest rate, </a:t>
                </a:r>
                <a14:m>
                  <m:oMath xmlns:m="http://schemas.openxmlformats.org/officeDocument/2006/math">
                    <m:r>
                      <a:rPr lang="en-US" altLang="zh-TW" i="1">
                        <a:latin typeface="Cambria Math"/>
                        <a:ea typeface="新細明體" pitchFamily="18" charset="-120"/>
                      </a:rPr>
                      <m:t>𝑟</m:t>
                    </m:r>
                  </m:oMath>
                </a14:m>
                <a:r>
                  <a:rPr lang="en-US" altLang="zh-TW" dirty="0">
                    <a:ea typeface="新細明體" pitchFamily="18" charset="-120"/>
                  </a:rPr>
                  <a:t>, is constant in </a:t>
                </a:r>
                <a14:m>
                  <m:oMath xmlns:m="http://schemas.openxmlformats.org/officeDocument/2006/math">
                    <m:r>
                      <a:rPr lang="en-US" altLang="zh-TW" i="1">
                        <a:latin typeface="Cambria Math"/>
                        <a:ea typeface="新細明體" pitchFamily="18" charset="-120"/>
                      </a:rPr>
                      <m:t>[0,</m:t>
                    </m:r>
                    <m:r>
                      <a:rPr lang="en-US" altLang="zh-TW" i="1">
                        <a:latin typeface="Cambria Math"/>
                        <a:ea typeface="新細明體" pitchFamily="18" charset="-120"/>
                      </a:rPr>
                      <m:t>𝑇</m:t>
                    </m:r>
                    <m:r>
                      <a:rPr lang="en-US" altLang="zh-TW" i="1">
                        <a:latin typeface="Cambria Math"/>
                        <a:ea typeface="新細明體" pitchFamily="18" charset="-120"/>
                      </a:rPr>
                      <m:t>]</m:t>
                    </m:r>
                  </m:oMath>
                </a14:m>
                <a:endParaRPr lang="en-US" altLang="zh-TW" dirty="0">
                  <a:ea typeface="新細明體" pitchFamily="18" charset="-120"/>
                </a:endParaRPr>
              </a:p>
              <a:p>
                <a:pPr lvl="1">
                  <a:spcBef>
                    <a:spcPts val="600"/>
                  </a:spcBef>
                </a:pPr>
                <a:r>
                  <a:rPr lang="en-US" altLang="zh-TW" dirty="0">
                    <a:ea typeface="新細明體" pitchFamily="18" charset="-120"/>
                  </a:rPr>
                  <a:t>Investors can borrow or lend at </a:t>
                </a:r>
                <a14:m>
                  <m:oMath xmlns:m="http://schemas.openxmlformats.org/officeDocument/2006/math">
                    <m:r>
                      <a:rPr lang="en-US" altLang="zh-TW" b="0" i="1" smtClean="0">
                        <a:latin typeface="Cambria Math"/>
                        <a:ea typeface="新細明體" pitchFamily="18" charset="-120"/>
                      </a:rPr>
                      <m:t>𝑟</m:t>
                    </m:r>
                  </m:oMath>
                </a14:m>
                <a:r>
                  <a:rPr lang="en-US" altLang="zh-TW" dirty="0">
                    <a:ea typeface="新細明體" pitchFamily="18" charset="-120"/>
                  </a:rPr>
                  <a:t> unlimitedly</a:t>
                </a:r>
              </a:p>
            </p:txBody>
          </p:sp>
        </mc:Choice>
        <mc:Fallback xmlns="">
          <p:sp>
            <p:nvSpPr>
              <p:cNvPr id="23555" name="Rectangle 3"/>
              <p:cNvSpPr>
                <a:spLocks noGrp="1" noRot="1" noChangeAspect="1" noMove="1" noResize="1" noEditPoints="1" noAdjustHandles="1" noChangeArrowheads="1" noChangeShapeType="1" noTextEdit="1"/>
              </p:cNvSpPr>
              <p:nvPr>
                <p:ph idx="1"/>
              </p:nvPr>
            </p:nvSpPr>
            <p:spPr>
              <a:xfrm>
                <a:off x="381000" y="1656000"/>
                <a:ext cx="8305800" cy="4897200"/>
              </a:xfrm>
              <a:blipFill>
                <a:blip r:embed="rId3"/>
                <a:stretch>
                  <a:fillRect l="-734" t="-1619" b="-7721"/>
                </a:stretch>
              </a:blipFill>
            </p:spPr>
            <p:txBody>
              <a:bodyPr/>
              <a:lstStyle/>
              <a:p>
                <a:r>
                  <a:rPr lang="zh-TW" altLang="en-US">
                    <a:noFill/>
                  </a:rPr>
                  <a:t> </a:t>
                </a:r>
              </a:p>
            </p:txBody>
          </p:sp>
        </mc:Fallback>
      </mc:AlternateContent>
      <p:sp>
        <p:nvSpPr>
          <p:cNvPr id="2355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7618CFB3-CA85-4C25-A9C8-C1924EB48572}" type="slidenum">
              <a:rPr lang="en-US" altLang="en-US"/>
              <a:pPr eaLnBrk="1" hangingPunct="1"/>
              <a:t>14</a:t>
            </a:fld>
            <a:endParaRPr lang="en-US" alt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and BSM model</a:t>
            </a:r>
          </a:p>
        </p:txBody>
      </p:sp>
      <mc:AlternateContent xmlns:mc="http://schemas.openxmlformats.org/markup-compatibility/2006" xmlns:a14="http://schemas.microsoft.com/office/drawing/2010/main">
        <mc:Choice Requires="a14">
          <p:sp>
            <p:nvSpPr>
              <p:cNvPr id="23555" name="Rectangle 3"/>
              <p:cNvSpPr>
                <a:spLocks noGrp="1" noChangeArrowheads="1"/>
              </p:cNvSpPr>
              <p:nvPr>
                <p:ph idx="1"/>
              </p:nvPr>
            </p:nvSpPr>
            <p:spPr>
              <a:xfrm>
                <a:off x="304800" y="1656000"/>
                <a:ext cx="8534400" cy="5125800"/>
              </a:xfrm>
              <a:noFill/>
            </p:spPr>
            <p:txBody>
              <a:bodyPr lIns="92075" tIns="46038" rIns="92075" bIns="46038"/>
              <a:lstStyle/>
              <a:p>
                <a:pPr marL="342900" lvl="1" indent="-342900">
                  <a:spcBef>
                    <a:spcPts val="500"/>
                  </a:spcBef>
                  <a:buClr>
                    <a:schemeClr val="tx2"/>
                  </a:buClr>
                  <a:buSzPct val="70000"/>
                  <a:buFont typeface="Wingdings" pitchFamily="2" charset="2"/>
                  <a:buChar char="l"/>
                  <a:tabLst/>
                </a:pPr>
                <a:r>
                  <a:rPr lang="en-US" altLang="zh-TW" sz="3000" dirty="0">
                    <a:ea typeface="新細明體" pitchFamily="18" charset="-120"/>
                  </a:rPr>
                  <a:t>RNVR states that given a constant </a:t>
                </a:r>
                <a14:m>
                  <m:oMath xmlns:m="http://schemas.openxmlformats.org/officeDocument/2006/math">
                    <m:r>
                      <a:rPr lang="en-US" altLang="zh-TW" sz="3200" i="1">
                        <a:latin typeface="Cambria Math"/>
                        <a:ea typeface="新細明體" pitchFamily="18" charset="-120"/>
                      </a:rPr>
                      <m:t>𝑟</m:t>
                    </m:r>
                  </m:oMath>
                </a14:m>
                <a:r>
                  <a:rPr lang="en-US" altLang="zh-TW" sz="3000" dirty="0">
                    <a:ea typeface="新細明體" pitchFamily="18" charset="-120"/>
                  </a:rPr>
                  <a:t>, any derivative can be priced as the PV of its expected payoff if it and its underlying asset were in the risk-neutral world</a:t>
                </a:r>
              </a:p>
              <a:p>
                <a:pPr lvl="1">
                  <a:spcBef>
                    <a:spcPts val="500"/>
                  </a:spcBef>
                </a:pPr>
                <a:r>
                  <a:rPr lang="en-US" altLang="zh-TW" dirty="0">
                    <a:ea typeface="新細明體" pitchFamily="18" charset="-120"/>
                  </a:rPr>
                  <a:t>Without dividend payments, the stock return in the risk-neutral world is </a:t>
                </a:r>
                <a14:m>
                  <m:oMath xmlns:m="http://schemas.openxmlformats.org/officeDocument/2006/math">
                    <m:r>
                      <a:rPr lang="en-US" altLang="zh-TW" b="0" i="1" smtClean="0">
                        <a:latin typeface="Cambria Math"/>
                        <a:ea typeface="新細明體" pitchFamily="18" charset="-120"/>
                      </a:rPr>
                      <m:t>𝑟</m:t>
                    </m:r>
                  </m:oMath>
                </a14:m>
                <a:r>
                  <a:rPr lang="en-US" altLang="zh-TW" dirty="0">
                    <a:ea typeface="新細明體" pitchFamily="18" charset="-120"/>
                  </a:rPr>
                  <a:t>, i.e.,</a:t>
                </a:r>
              </a:p>
              <a:p>
                <a:pPr marL="344488" lvl="1" indent="0" algn="ctr">
                  <a:spcBef>
                    <a:spcPts val="500"/>
                  </a:spcBef>
                  <a:buNone/>
                </a:pPr>
                <a14:m>
                  <m:oMath xmlns:m="http://schemas.openxmlformats.org/officeDocument/2006/math">
                    <m:f>
                      <m:fPr>
                        <m:ctrlPr>
                          <a:rPr lang="en-US" altLang="zh-TW" i="1">
                            <a:latin typeface="Cambria Math" panose="02040503050406030204" pitchFamily="18" charset="0"/>
                            <a:ea typeface="新細明體" pitchFamily="18" charset="-120"/>
                          </a:rPr>
                        </m:ctrlPr>
                      </m:fPr>
                      <m:num>
                        <m:r>
                          <m:rPr>
                            <m:sty m:val="p"/>
                          </m:rPr>
                          <a:rPr lang="en-US" altLang="zh-TW">
                            <a:latin typeface="Cambria Math"/>
                            <a:ea typeface="新細明體" pitchFamily="18" charset="-120"/>
                          </a:rPr>
                          <m:t>Δ</m:t>
                        </m:r>
                        <m:r>
                          <a:rPr lang="en-US" altLang="zh-TW" i="1">
                            <a:latin typeface="Cambria Math"/>
                            <a:ea typeface="新細明體" pitchFamily="18" charset="-120"/>
                          </a:rPr>
                          <m:t>𝑆</m:t>
                        </m:r>
                      </m:num>
                      <m:den>
                        <m:r>
                          <a:rPr lang="en-US" altLang="zh-TW" i="1">
                            <a:latin typeface="Cambria Math"/>
                            <a:ea typeface="新細明體" pitchFamily="18" charset="-120"/>
                          </a:rPr>
                          <m:t>𝑆</m:t>
                        </m:r>
                      </m:den>
                    </m:f>
                    <m:r>
                      <a:rPr lang="en-US" altLang="zh-TW" i="1">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i="1">
                        <a:latin typeface="Cambria Math"/>
                        <a:ea typeface="新細明體" pitchFamily="18" charset="-120"/>
                      </a:rPr>
                      <m:t>(</m:t>
                    </m:r>
                    <m:r>
                      <a:rPr lang="en-US" altLang="zh-TW" b="0" i="1" smtClean="0">
                        <a:latin typeface="Cambria Math"/>
                        <a:ea typeface="新細明體" pitchFamily="18" charset="-120"/>
                      </a:rPr>
                      <m:t>𝑟</m:t>
                    </m:r>
                    <m:r>
                      <m:rPr>
                        <m:sty m:val="p"/>
                      </m:rPr>
                      <a:rPr lang="en-US" altLang="zh-TW">
                        <a:latin typeface="Cambria Math"/>
                        <a:ea typeface="新細明體" pitchFamily="18" charset="-120"/>
                      </a:rPr>
                      <m:t>Δ</m:t>
                    </m:r>
                    <m:r>
                      <a:rPr lang="en-US" altLang="zh-TW" i="1">
                        <a:latin typeface="Cambria Math"/>
                        <a:ea typeface="新細明體" pitchFamily="18" charset="-120"/>
                      </a:rPr>
                      <m:t>𝑡</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m:rPr>
                        <m:sty m:val="p"/>
                      </m:rPr>
                      <a:rPr lang="en-US" altLang="zh-TW">
                        <a:latin typeface="Cambria Math"/>
                        <a:ea typeface="新細明體" pitchFamily="18" charset="-120"/>
                      </a:rPr>
                      <m:t>Δ</m:t>
                    </m:r>
                    <m:r>
                      <a:rPr lang="en-US" altLang="zh-TW" i="1">
                        <a:latin typeface="Cambria Math"/>
                        <a:ea typeface="新細明體" pitchFamily="18" charset="-120"/>
                      </a:rPr>
                      <m:t>𝑡</m:t>
                    </m:r>
                    <m:r>
                      <a:rPr lang="en-US" altLang="zh-TW" i="1">
                        <a:latin typeface="Cambria Math"/>
                        <a:ea typeface="新細明體" pitchFamily="18" charset="-120"/>
                      </a:rPr>
                      <m:t>)</m:t>
                    </m:r>
                  </m:oMath>
                </a14:m>
                <a:r>
                  <a:rPr lang="en-US" altLang="zh-TW" dirty="0">
                    <a:ea typeface="新細明體" pitchFamily="18" charset="-120"/>
                  </a:rPr>
                  <a:t> </a:t>
                </a:r>
              </a:p>
              <a:p>
                <a:pPr lvl="1">
                  <a:spcBef>
                    <a:spcPts val="500"/>
                  </a:spcBef>
                </a:pPr>
                <a:r>
                  <a:rPr lang="en-US" altLang="zh-TW" dirty="0">
                    <a:ea typeface="新細明體" pitchFamily="18" charset="-120"/>
                  </a:rPr>
                  <a:t>Then, the lognormal distribution of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oMath>
                </a14:m>
                <a:r>
                  <a:rPr lang="en-US" altLang="zh-TW" dirty="0">
                    <a:ea typeface="新細明體" pitchFamily="18" charset="-120"/>
                  </a:rPr>
                  <a:t> becomes</a:t>
                </a:r>
              </a:p>
              <a:p>
                <a:pPr marL="344488" lvl="1" indent="0" algn="ctr">
                  <a:spcBef>
                    <a:spcPts val="500"/>
                  </a:spcBef>
                  <a:buNone/>
                </a:pPr>
                <a14:m>
                  <m:oMath xmlns:m="http://schemas.openxmlformats.org/officeDocument/2006/math">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func>
                    <m:r>
                      <a:rPr lang="en-US" altLang="zh-TW" i="1">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i="1">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e>
                    </m:func>
                    <m:r>
                      <a:rPr lang="en-US" altLang="zh-TW" i="1">
                        <a:latin typeface="Cambria Math"/>
                        <a:ea typeface="新細明體" pitchFamily="18" charset="-120"/>
                      </a:rPr>
                      <m:t>+</m:t>
                    </m:r>
                    <m:r>
                      <a:rPr lang="en-US" altLang="zh-TW" b="0" i="1" smtClean="0">
                        <a:latin typeface="Cambria Math"/>
                        <a:ea typeface="新細明體" pitchFamily="18" charset="-120"/>
                      </a:rPr>
                      <m:t>(</m:t>
                    </m:r>
                    <m:r>
                      <a:rPr lang="en-US" altLang="zh-TW" b="0" i="1" smtClean="0">
                        <a:latin typeface="Cambria Math"/>
                        <a:ea typeface="新細明體" pitchFamily="18" charset="-120"/>
                      </a:rPr>
                      <m:t>𝑟</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b="0" i="1" smtClean="0">
                        <a:latin typeface="Cambria Math"/>
                        <a:ea typeface="新細明體" pitchFamily="18" charset="-120"/>
                      </a:rPr>
                      <m:t>)</m:t>
                    </m:r>
                    <m:r>
                      <a:rPr lang="en-US" altLang="zh-TW" i="1">
                        <a:latin typeface="Cambria Math"/>
                        <a:ea typeface="新細明體" pitchFamily="18" charset="-120"/>
                      </a:rPr>
                      <m:t>𝑇</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𝑇</m:t>
                    </m:r>
                    <m:r>
                      <a:rPr lang="en-US" altLang="zh-TW" i="1">
                        <a:latin typeface="Cambria Math"/>
                        <a:ea typeface="新細明體" pitchFamily="18" charset="-120"/>
                      </a:rPr>
                      <m:t>)</m:t>
                    </m:r>
                  </m:oMath>
                </a14:m>
                <a:r>
                  <a:rPr lang="en-US" altLang="zh-TW" dirty="0">
                    <a:ea typeface="新細明體" pitchFamily="18" charset="-120"/>
                  </a:rPr>
                  <a:t> </a:t>
                </a:r>
              </a:p>
            </p:txBody>
          </p:sp>
        </mc:Choice>
        <mc:Fallback xmlns="">
          <p:sp>
            <p:nvSpPr>
              <p:cNvPr id="23555" name="Rectangle 3"/>
              <p:cNvSpPr>
                <a:spLocks noGrp="1" noRot="1" noChangeAspect="1" noMove="1" noResize="1" noEditPoints="1" noAdjustHandles="1" noChangeArrowheads="1" noChangeShapeType="1" noTextEdit="1"/>
              </p:cNvSpPr>
              <p:nvPr>
                <p:ph idx="1"/>
              </p:nvPr>
            </p:nvSpPr>
            <p:spPr>
              <a:xfrm>
                <a:off x="304800" y="1656000"/>
                <a:ext cx="8534400" cy="5125800"/>
              </a:xfrm>
              <a:blipFill>
                <a:blip r:embed="rId3"/>
                <a:stretch>
                  <a:fillRect l="-714" t="-1308"/>
                </a:stretch>
              </a:blipFill>
            </p:spPr>
            <p:txBody>
              <a:bodyPr/>
              <a:lstStyle/>
              <a:p>
                <a:r>
                  <a:rPr lang="zh-TW" altLang="en-US">
                    <a:noFill/>
                  </a:rPr>
                  <a:t> </a:t>
                </a:r>
              </a:p>
            </p:txBody>
          </p:sp>
        </mc:Fallback>
      </mc:AlternateContent>
      <p:sp>
        <p:nvSpPr>
          <p:cNvPr id="2355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7618CFB3-CA85-4C25-A9C8-C1924EB48572}" type="slidenum">
              <a:rPr lang="en-US" altLang="en-US"/>
              <a:pPr eaLnBrk="1" hangingPunct="1"/>
              <a:t>15</a:t>
            </a:fld>
            <a:endParaRPr lang="en-US" altLang="en-US"/>
          </a:p>
        </p:txBody>
      </p:sp>
    </p:spTree>
    <p:extLst>
      <p:ext uri="{BB962C8B-B14F-4D97-AF65-F5344CB8AC3E}">
        <p14:creationId xmlns:p14="http://schemas.microsoft.com/office/powerpoint/2010/main" val="123493081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and BSM model</a:t>
            </a:r>
          </a:p>
        </p:txBody>
      </p:sp>
      <mc:AlternateContent xmlns:mc="http://schemas.openxmlformats.org/markup-compatibility/2006" xmlns:a14="http://schemas.microsoft.com/office/drawing/2010/main">
        <mc:Choice Requires="a14">
          <p:sp>
            <p:nvSpPr>
              <p:cNvPr id="23555" name="Rectangle 3"/>
              <p:cNvSpPr>
                <a:spLocks noGrp="1" noChangeArrowheads="1"/>
              </p:cNvSpPr>
              <p:nvPr>
                <p:ph idx="1"/>
              </p:nvPr>
            </p:nvSpPr>
            <p:spPr>
              <a:xfrm>
                <a:off x="381000" y="1600200"/>
                <a:ext cx="8305800" cy="4973400"/>
              </a:xfrm>
              <a:noFill/>
            </p:spPr>
            <p:txBody>
              <a:bodyPr lIns="92075" tIns="46038" rIns="92075" bIns="46038"/>
              <a:lstStyle/>
              <a:p>
                <a:pPr lvl="1">
                  <a:lnSpc>
                    <a:spcPct val="99000"/>
                  </a:lnSpc>
                  <a:spcBef>
                    <a:spcPts val="500"/>
                  </a:spcBef>
                </a:pPr>
                <a:r>
                  <a:rPr lang="en-US" altLang="zh-TW" dirty="0">
                    <a:ea typeface="新細明體" pitchFamily="18" charset="-120"/>
                  </a:rPr>
                  <a:t>Thus, the probability density function for the lognormally distributed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oMath>
                </a14:m>
                <a:r>
                  <a:rPr lang="en-US" altLang="zh-TW" dirty="0">
                    <a:ea typeface="新細明體" pitchFamily="18" charset="-120"/>
                  </a:rPr>
                  <a:t> is </a:t>
                </a:r>
              </a:p>
              <a:p>
                <a:pPr marL="344488" lvl="1" indent="0" algn="ctr">
                  <a:lnSpc>
                    <a:spcPct val="99000"/>
                  </a:lnSpc>
                  <a:spcBef>
                    <a:spcPts val="500"/>
                  </a:spcBef>
                  <a:buNone/>
                </a:pPr>
                <a14:m>
                  <m:oMath xmlns:m="http://schemas.openxmlformats.org/officeDocument/2006/math">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b="0" i="0" smtClean="0">
                        <a:latin typeface="Cambria Math"/>
                        <a:ea typeface="新細明體" pitchFamily="18" charset="-120"/>
                      </a:rPr>
                      <m:t>=</m:t>
                    </m:r>
                    <m:f>
                      <m:fPr>
                        <m:ctrlPr>
                          <a:rPr lang="en-US" altLang="zh-TW" b="0" i="1" smtClean="0">
                            <a:latin typeface="Cambria Math" panose="02040503050406030204" pitchFamily="18" charset="0"/>
                            <a:ea typeface="新細明體" pitchFamily="18" charset="-120"/>
                          </a:rPr>
                        </m:ctrlPr>
                      </m:fPr>
                      <m:num>
                        <m:r>
                          <a:rPr lang="en-US" altLang="zh-TW" b="0" i="1" smtClean="0">
                            <a:latin typeface="Cambria Math"/>
                            <a:ea typeface="新細明體" pitchFamily="18" charset="-120"/>
                          </a:rPr>
                          <m:t>1</m:t>
                        </m:r>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𝜎</m:t>
                        </m:r>
                        <m:rad>
                          <m:radPr>
                            <m:degHide m:val="on"/>
                            <m:ctrlPr>
                              <a:rPr lang="en-US" altLang="zh-TW" i="1">
                                <a:latin typeface="Cambria Math" panose="02040503050406030204" pitchFamily="18" charset="0"/>
                                <a:ea typeface="新細明體" pitchFamily="18" charset="-120"/>
                              </a:rPr>
                            </m:ctrlPr>
                          </m:radPr>
                          <m:deg/>
                          <m:e>
                            <m:r>
                              <a:rPr lang="en-US" altLang="zh-TW" i="1">
                                <a:latin typeface="Cambria Math"/>
                                <a:ea typeface="新細明體" pitchFamily="18" charset="-120"/>
                              </a:rPr>
                              <m:t>𝑇</m:t>
                            </m:r>
                          </m:e>
                        </m:rad>
                        <m:rad>
                          <m:radPr>
                            <m:degHide m:val="on"/>
                            <m:ctrlPr>
                              <a:rPr lang="en-US" altLang="zh-TW" b="0" i="1" smtClean="0">
                                <a:latin typeface="Cambria Math" panose="02040503050406030204" pitchFamily="18" charset="0"/>
                                <a:ea typeface="新細明體" pitchFamily="18" charset="-120"/>
                              </a:rPr>
                            </m:ctrlPr>
                          </m:radPr>
                          <m:deg/>
                          <m:e>
                            <m:r>
                              <a:rPr lang="en-US" altLang="zh-TW" b="0" i="1" smtClean="0">
                                <a:latin typeface="Cambria Math"/>
                                <a:ea typeface="新細明體" pitchFamily="18" charset="-120"/>
                              </a:rPr>
                              <m:t>2</m:t>
                            </m:r>
                            <m:r>
                              <a:rPr lang="en-US" altLang="zh-TW" b="0" i="1" smtClean="0">
                                <a:latin typeface="Cambria Math"/>
                                <a:ea typeface="新細明體" pitchFamily="18" charset="-120"/>
                              </a:rPr>
                              <m:t>𝜋</m:t>
                            </m:r>
                          </m:e>
                        </m:rad>
                      </m:den>
                    </m:f>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m:t>
                        </m:r>
                        <m:f>
                          <m:fPr>
                            <m:ctrlPr>
                              <a:rPr lang="en-US" altLang="zh-TW" b="0" i="1" smtClean="0">
                                <a:latin typeface="Cambria Math" panose="02040503050406030204" pitchFamily="18" charset="0"/>
                                <a:ea typeface="新細明體" pitchFamily="18" charset="-120"/>
                              </a:rPr>
                            </m:ctrlPr>
                          </m:fPr>
                          <m:num>
                            <m:r>
                              <a:rPr lang="en-US" altLang="zh-TW" b="0" i="1" smtClean="0">
                                <a:latin typeface="Cambria Math"/>
                                <a:ea typeface="新細明體" pitchFamily="18" charset="-120"/>
                              </a:rPr>
                              <m:t>1</m:t>
                            </m:r>
                          </m:num>
                          <m:den>
                            <m:r>
                              <a:rPr lang="en-US" altLang="zh-TW" b="0" i="1" smtClean="0">
                                <a:latin typeface="Cambria Math"/>
                                <a:ea typeface="新細明體" pitchFamily="18" charset="-120"/>
                              </a:rPr>
                              <m:t>2</m:t>
                            </m:r>
                          </m:den>
                        </m:f>
                        <m:sSup>
                          <m:sSupPr>
                            <m:ctrlPr>
                              <a:rPr lang="en-US" altLang="zh-TW" b="0" i="1" smtClean="0">
                                <a:latin typeface="Cambria Math" panose="02040503050406030204" pitchFamily="18" charset="0"/>
                                <a:ea typeface="新細明體" pitchFamily="18" charset="-120"/>
                              </a:rPr>
                            </m:ctrlPr>
                          </m:sSupPr>
                          <m:e>
                            <m:d>
                              <m:dPr>
                                <m:ctrlPr>
                                  <a:rPr lang="en-US" altLang="zh-TW" b="0" i="1" smtClean="0">
                                    <a:latin typeface="Cambria Math" panose="02040503050406030204" pitchFamily="18" charset="0"/>
                                    <a:ea typeface="新細明體" pitchFamily="18" charset="-120"/>
                                  </a:rPr>
                                </m:ctrlPr>
                              </m:dPr>
                              <m:e>
                                <m:f>
                                  <m:fPr>
                                    <m:ctrlPr>
                                      <a:rPr lang="en-US" altLang="zh-TW" b="0" i="1" smtClean="0">
                                        <a:latin typeface="Cambria Math" panose="02040503050406030204" pitchFamily="18" charset="0"/>
                                        <a:ea typeface="新細明體" pitchFamily="18" charset="-120"/>
                                      </a:rPr>
                                    </m:ctrlPr>
                                  </m:fPr>
                                  <m:num>
                                    <m:r>
                                      <m:rPr>
                                        <m:sty m:val="p"/>
                                      </m:rPr>
                                      <a:rPr lang="en-US" altLang="zh-TW" b="0" i="0" smtClean="0">
                                        <a:latin typeface="Cambria Math"/>
                                        <a:ea typeface="新細明體" pitchFamily="18" charset="-120"/>
                                      </a:rPr>
                                      <m:t>ln</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b="0" i="1" smtClean="0">
                                        <a:latin typeface="Cambria Math"/>
                                        <a:ea typeface="新細明體" pitchFamily="18" charset="-120"/>
                                      </a:rPr>
                                      <m:t>−</m:t>
                                    </m:r>
                                    <m:r>
                                      <a:rPr lang="en-US" altLang="zh-TW" i="1">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e>
                                    </m:func>
                                    <m:r>
                                      <a:rPr lang="en-US" altLang="zh-TW" i="1">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𝑟</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e>
                                    </m:d>
                                    <m:r>
                                      <a:rPr lang="en-US" altLang="zh-TW" i="1">
                                        <a:latin typeface="Cambria Math"/>
                                        <a:ea typeface="新細明體" pitchFamily="18" charset="-120"/>
                                      </a:rPr>
                                      <m:t>𝑇</m:t>
                                    </m:r>
                                    <m:r>
                                      <a:rPr lang="en-US" altLang="zh-TW" b="0" i="1" smtClean="0">
                                        <a:latin typeface="Cambria Math"/>
                                        <a:ea typeface="新細明體" pitchFamily="18" charset="-120"/>
                                      </a:rPr>
                                      <m:t>)</m:t>
                                    </m:r>
                                  </m:num>
                                  <m:den>
                                    <m:r>
                                      <a:rPr lang="en-US" altLang="zh-TW" i="1">
                                        <a:latin typeface="Cambria Math"/>
                                        <a:ea typeface="新細明體" pitchFamily="18" charset="-120"/>
                                      </a:rPr>
                                      <m:t>𝜎</m:t>
                                    </m:r>
                                    <m:rad>
                                      <m:radPr>
                                        <m:degHide m:val="on"/>
                                        <m:ctrlPr>
                                          <a:rPr lang="en-US" altLang="zh-TW" i="1">
                                            <a:latin typeface="Cambria Math" panose="02040503050406030204" pitchFamily="18" charset="0"/>
                                            <a:ea typeface="新細明體" pitchFamily="18" charset="-120"/>
                                          </a:rPr>
                                        </m:ctrlPr>
                                      </m:radPr>
                                      <m:deg/>
                                      <m:e>
                                        <m:r>
                                          <a:rPr lang="en-US" altLang="zh-TW" i="1">
                                            <a:latin typeface="Cambria Math"/>
                                            <a:ea typeface="新細明體" pitchFamily="18" charset="-120"/>
                                          </a:rPr>
                                          <m:t>𝑇</m:t>
                                        </m:r>
                                      </m:e>
                                    </m:rad>
                                  </m:den>
                                </m:f>
                              </m:e>
                            </m:d>
                          </m:e>
                          <m:sup>
                            <m:r>
                              <a:rPr lang="en-US" altLang="zh-TW" b="0" i="1" smtClean="0">
                                <a:latin typeface="Cambria Math"/>
                                <a:ea typeface="新細明體" pitchFamily="18" charset="-120"/>
                              </a:rPr>
                              <m:t>2</m:t>
                            </m:r>
                          </m:sup>
                        </m:sSup>
                      </m:sup>
                    </m:sSup>
                  </m:oMath>
                </a14:m>
                <a:r>
                  <a:rPr lang="en-US" altLang="zh-TW" dirty="0">
                    <a:ea typeface="新細明體" pitchFamily="18" charset="-120"/>
                  </a:rPr>
                  <a:t> </a:t>
                </a:r>
              </a:p>
              <a:p>
                <a:pPr lvl="1">
                  <a:lnSpc>
                    <a:spcPct val="99000"/>
                  </a:lnSpc>
                  <a:spcBef>
                    <a:spcPts val="500"/>
                  </a:spcBef>
                </a:pPr>
                <a:r>
                  <a:rPr lang="en-US" altLang="zh-TW" dirty="0">
                    <a:ea typeface="新細明體" pitchFamily="18" charset="-120"/>
                  </a:rPr>
                  <a:t>In addition, based on RNVR, the risk-free interest rate should be employed to discount the expected payoff of any derivative</a:t>
                </a:r>
              </a:p>
              <a:p>
                <a:pPr lvl="1">
                  <a:lnSpc>
                    <a:spcPct val="99000"/>
                  </a:lnSpc>
                  <a:spcBef>
                    <a:spcPts val="500"/>
                  </a:spcBef>
                </a:pPr>
                <a:r>
                  <a:rPr lang="en-US" altLang="zh-TW" dirty="0">
                    <a:ea typeface="新細明體" pitchFamily="18" charset="-120"/>
                  </a:rPr>
                  <a:t>As a result, European calls can be valued as</a:t>
                </a:r>
              </a:p>
              <a:p>
                <a:pPr marL="622300" lvl="1" indent="0">
                  <a:lnSpc>
                    <a:spcPct val="99000"/>
                  </a:lnSpc>
                  <a:spcBef>
                    <a:spcPts val="500"/>
                  </a:spcBef>
                  <a:buNone/>
                </a:pPr>
                <a14:m>
                  <m:oMath xmlns:m="http://schemas.openxmlformats.org/officeDocument/2006/math">
                    <m:r>
                      <a:rPr lang="en-US" altLang="zh-TW" i="1">
                        <a:latin typeface="Cambria Math"/>
                        <a:ea typeface="新細明體" pitchFamily="18" charset="-120"/>
                      </a:rPr>
                      <m:t>𝑐</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r>
                      <a:rPr lang="en-US" altLang="zh-TW" i="1">
                        <a:latin typeface="Cambria Math"/>
                        <a:ea typeface="新細明體" pitchFamily="18" charset="-120"/>
                      </a:rPr>
                      <m:t>𝐸</m:t>
                    </m:r>
                    <m:r>
                      <a:rPr lang="en-US" altLang="zh-TW" i="1">
                        <a:latin typeface="Cambria Math"/>
                        <a:ea typeface="新細明體" pitchFamily="18" charset="-120"/>
                      </a:rPr>
                      <m:t>[</m:t>
                    </m:r>
                    <m:r>
                      <m:rPr>
                        <m:sty m:val="p"/>
                      </m:rPr>
                      <a:rPr lang="en-US" altLang="zh-TW">
                        <a:latin typeface="Cambria Math"/>
                        <a:ea typeface="新細明體" pitchFamily="18" charset="-120"/>
                      </a:rPr>
                      <m:t>max</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i="1">
                        <a:latin typeface="Cambria Math"/>
                        <a:ea typeface="新細明體" pitchFamily="18" charset="-120"/>
                      </a:rPr>
                      <m:t>,0</m:t>
                    </m:r>
                    <m:r>
                      <a:rPr lang="en-US" altLang="zh-TW">
                        <a:latin typeface="Cambria Math"/>
                        <a:ea typeface="新細明體" pitchFamily="18" charset="-120"/>
                      </a:rPr>
                      <m:t>)|</m:t>
                    </m:r>
                    <m:r>
                      <m:rPr>
                        <m:sty m:val="p"/>
                      </m:rPr>
                      <a:rPr lang="en-US" altLang="zh-TW">
                        <a:latin typeface="Cambria Math"/>
                        <a:ea typeface="新細明體" pitchFamily="18" charset="-120"/>
                      </a:rPr>
                      <m:t>in</m:t>
                    </m:r>
                    <m:r>
                      <a:rPr lang="en-US" altLang="zh-TW">
                        <a:latin typeface="Cambria Math"/>
                        <a:ea typeface="新細明體" pitchFamily="18" charset="-120"/>
                      </a:rPr>
                      <m:t> </m:t>
                    </m:r>
                    <m:r>
                      <m:rPr>
                        <m:sty m:val="p"/>
                      </m:rPr>
                      <a:rPr lang="en-US" altLang="zh-TW">
                        <a:latin typeface="Cambria Math"/>
                        <a:ea typeface="新細明體" pitchFamily="18" charset="-120"/>
                      </a:rPr>
                      <m:t>the</m:t>
                    </m:r>
                    <m:r>
                      <a:rPr lang="en-US" altLang="zh-TW">
                        <a:latin typeface="Cambria Math"/>
                        <a:ea typeface="新細明體" pitchFamily="18" charset="-120"/>
                      </a:rPr>
                      <m:t> </m:t>
                    </m:r>
                    <m:r>
                      <m:rPr>
                        <m:sty m:val="p"/>
                      </m:rPr>
                      <a:rPr lang="en-US" altLang="zh-TW">
                        <a:latin typeface="Cambria Math"/>
                        <a:ea typeface="新細明體" pitchFamily="18" charset="-120"/>
                      </a:rPr>
                      <m:t>risk</m:t>
                    </m:r>
                    <m:r>
                      <m:rPr>
                        <m:nor/>
                      </m:rPr>
                      <a:rPr lang="en-US" altLang="zh-TW" dirty="0">
                        <a:ea typeface="新細明體" pitchFamily="18" charset="-120"/>
                      </a:rPr>
                      <m:t>−</m:t>
                    </m:r>
                    <m:r>
                      <m:rPr>
                        <m:sty m:val="p"/>
                      </m:rPr>
                      <a:rPr lang="en-US" altLang="zh-TW">
                        <a:latin typeface="Cambria Math"/>
                        <a:ea typeface="新細明體" pitchFamily="18" charset="-120"/>
                      </a:rPr>
                      <m:t>neutral</m:t>
                    </m:r>
                    <m:r>
                      <a:rPr lang="en-US" altLang="zh-TW">
                        <a:latin typeface="Cambria Math"/>
                        <a:ea typeface="新細明體" pitchFamily="18" charset="-120"/>
                      </a:rPr>
                      <m:t> </m:t>
                    </m:r>
                    <m:r>
                      <m:rPr>
                        <m:sty m:val="p"/>
                      </m:rPr>
                      <a:rPr lang="en-US" altLang="zh-TW">
                        <a:latin typeface="Cambria Math"/>
                        <a:ea typeface="新細明體" pitchFamily="18" charset="-120"/>
                      </a:rPr>
                      <m:t>world</m:t>
                    </m:r>
                    <m:r>
                      <a:rPr lang="en-US" altLang="zh-TW">
                        <a:latin typeface="Cambria Math"/>
                        <a:ea typeface="新細明體" pitchFamily="18" charset="-120"/>
                      </a:rPr>
                      <m:t>]</m:t>
                    </m:r>
                  </m:oMath>
                </a14:m>
                <a:r>
                  <a:rPr lang="en-US" altLang="zh-TW" dirty="0">
                    <a:ea typeface="新細明體" pitchFamily="18" charset="-120"/>
                  </a:rPr>
                  <a:t> </a:t>
                </a:r>
              </a:p>
              <a:p>
                <a:pPr marL="892175" lvl="1" indent="0">
                  <a:lnSpc>
                    <a:spcPct val="99000"/>
                  </a:lnSpc>
                  <a:spcBef>
                    <a:spcPts val="500"/>
                  </a:spcBef>
                  <a:buNone/>
                  <a:tabLst>
                    <a:tab pos="893763" algn="l"/>
                  </a:tabLst>
                </a:pPr>
                <a14:m>
                  <m:oMath xmlns:m="http://schemas.openxmlformats.org/officeDocument/2006/math">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nary>
                      <m:naryPr>
                        <m:ctrlPr>
                          <a:rPr lang="en-US" altLang="zh-TW" i="1">
                            <a:latin typeface="Cambria Math" panose="02040503050406030204" pitchFamily="18" charset="0"/>
                            <a:ea typeface="新細明體" pitchFamily="18" charset="-120"/>
                          </a:rPr>
                        </m:ctrlPr>
                      </m:naryPr>
                      <m:sub>
                        <m:r>
                          <m:rPr>
                            <m:brk m:alnAt="23"/>
                          </m:rPr>
                          <a:rPr lang="en-US" altLang="zh-TW" i="1">
                            <a:latin typeface="Cambria Math"/>
                            <a:ea typeface="新細明體" pitchFamily="18" charset="-120"/>
                          </a:rPr>
                          <m:t>0</m:t>
                        </m:r>
                      </m:sub>
                      <m:sup>
                        <m:r>
                          <a:rPr lang="en-US" altLang="zh-TW" i="1">
                            <a:latin typeface="Cambria Math"/>
                            <a:ea typeface="新細明體" pitchFamily="18" charset="-120"/>
                          </a:rPr>
                          <m:t>∞</m:t>
                        </m:r>
                      </m:sup>
                      <m:e>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max</m:t>
                            </m:r>
                          </m:fName>
                          <m:e>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i="1">
                                    <a:latin typeface="Cambria Math"/>
                                    <a:ea typeface="新細明體" pitchFamily="18" charset="-120"/>
                                  </a:rPr>
                                  <m:t>,0</m:t>
                                </m:r>
                              </m:e>
                            </m:d>
                          </m:e>
                        </m:func>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i="1">
                            <a:latin typeface="Cambria Math"/>
                            <a:ea typeface="新細明體" pitchFamily="18" charset="-120"/>
                          </a:rPr>
                          <m:t>𝑑</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nary>
                  </m:oMath>
                </a14:m>
                <a:r>
                  <a:rPr lang="en-US" altLang="zh-TW" dirty="0">
                    <a:ea typeface="新細明體" pitchFamily="18" charset="-120"/>
                  </a:rPr>
                  <a:t>,</a:t>
                </a:r>
              </a:p>
              <a:p>
                <a:pPr marL="892175" lvl="1" indent="0">
                  <a:lnSpc>
                    <a:spcPct val="99000"/>
                  </a:lnSpc>
                  <a:spcBef>
                    <a:spcPts val="500"/>
                  </a:spcBef>
                  <a:buNone/>
                  <a:tabLst>
                    <a:tab pos="893763" algn="l"/>
                  </a:tabLst>
                </a:pPr>
                <a14:m>
                  <m:oMath xmlns:m="http://schemas.openxmlformats.org/officeDocument/2006/math">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nary>
                      <m:naryPr>
                        <m:ctrlPr>
                          <a:rPr lang="en-US" altLang="zh-TW" i="1">
                            <a:latin typeface="Cambria Math" panose="02040503050406030204" pitchFamily="18" charset="0"/>
                            <a:ea typeface="新細明體" pitchFamily="18" charset="-120"/>
                          </a:rPr>
                        </m:ctrlPr>
                      </m:naryPr>
                      <m:sub>
                        <m:r>
                          <a:rPr lang="en-US" altLang="zh-TW" b="0" i="1" smtClean="0">
                            <a:latin typeface="Cambria Math"/>
                            <a:ea typeface="新細明體" pitchFamily="18" charset="-120"/>
                          </a:rPr>
                          <m:t>𝐾</m:t>
                        </m:r>
                      </m:sub>
                      <m:sup>
                        <m:r>
                          <a:rPr lang="en-US" altLang="zh-TW" i="1">
                            <a:latin typeface="Cambria Math"/>
                            <a:ea typeface="新細明體" pitchFamily="18" charset="-120"/>
                          </a:rPr>
                          <m:t>∞</m:t>
                        </m:r>
                      </m:sup>
                      <m:e>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b="0" i="1" smtClean="0">
                            <a:latin typeface="Cambria Math"/>
                            <a:ea typeface="新細明體" pitchFamily="18" charset="-120"/>
                          </a:rPr>
                          <m:t>)</m:t>
                        </m:r>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i="1">
                            <a:latin typeface="Cambria Math"/>
                            <a:ea typeface="新細明體" pitchFamily="18" charset="-120"/>
                          </a:rPr>
                          <m:t>𝑑</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nary>
                  </m:oMath>
                </a14:m>
                <a:r>
                  <a:rPr lang="en-US" altLang="zh-TW" dirty="0">
                    <a:ea typeface="新細明體" pitchFamily="18" charset="-120"/>
                  </a:rPr>
                  <a:t> </a:t>
                </a:r>
              </a:p>
            </p:txBody>
          </p:sp>
        </mc:Choice>
        <mc:Fallback xmlns="">
          <p:sp>
            <p:nvSpPr>
              <p:cNvPr id="23555" name="Rectangle 3"/>
              <p:cNvSpPr>
                <a:spLocks noGrp="1" noRot="1" noChangeAspect="1" noMove="1" noResize="1" noEditPoints="1" noAdjustHandles="1" noChangeArrowheads="1" noChangeShapeType="1" noTextEdit="1"/>
              </p:cNvSpPr>
              <p:nvPr>
                <p:ph idx="1"/>
              </p:nvPr>
            </p:nvSpPr>
            <p:spPr>
              <a:xfrm>
                <a:off x="381000" y="1600200"/>
                <a:ext cx="8305800" cy="4973400"/>
              </a:xfrm>
              <a:blipFill>
                <a:blip r:embed="rId3"/>
                <a:stretch>
                  <a:fillRect t="-1350" r="-147" b="-4294"/>
                </a:stretch>
              </a:blipFill>
            </p:spPr>
            <p:txBody>
              <a:bodyPr/>
              <a:lstStyle/>
              <a:p>
                <a:r>
                  <a:rPr lang="zh-TW" altLang="en-US">
                    <a:noFill/>
                  </a:rPr>
                  <a:t> </a:t>
                </a:r>
              </a:p>
            </p:txBody>
          </p:sp>
        </mc:Fallback>
      </mc:AlternateContent>
      <p:sp>
        <p:nvSpPr>
          <p:cNvPr id="2355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7618CFB3-CA85-4C25-A9C8-C1924EB48572}" type="slidenum">
              <a:rPr lang="en-US" altLang="en-US"/>
              <a:pPr eaLnBrk="1" hangingPunct="1"/>
              <a:t>16</a:t>
            </a:fld>
            <a:endParaRPr lang="en-US" altLang="en-US" dirty="0"/>
          </a:p>
        </p:txBody>
      </p:sp>
    </p:spTree>
    <p:extLst>
      <p:ext uri="{BB962C8B-B14F-4D97-AF65-F5344CB8AC3E}">
        <p14:creationId xmlns:p14="http://schemas.microsoft.com/office/powerpoint/2010/main" val="211465804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and BSM model</a:t>
            </a:r>
          </a:p>
        </p:txBody>
      </p:sp>
      <mc:AlternateContent xmlns:mc="http://schemas.openxmlformats.org/markup-compatibility/2006">
        <mc:Choice xmlns:a14="http://schemas.microsoft.com/office/drawing/2010/main" Requires="a14">
          <p:sp>
            <p:nvSpPr>
              <p:cNvPr id="23555" name="Rectangle 3"/>
              <p:cNvSpPr>
                <a:spLocks noGrp="1" noChangeArrowheads="1"/>
              </p:cNvSpPr>
              <p:nvPr>
                <p:ph idx="1"/>
              </p:nvPr>
            </p:nvSpPr>
            <p:spPr>
              <a:xfrm>
                <a:off x="228600" y="1600200"/>
                <a:ext cx="8686800" cy="4973400"/>
              </a:xfrm>
              <a:noFill/>
            </p:spPr>
            <p:txBody>
              <a:bodyPr lIns="92075" tIns="46038" rIns="92075" bIns="46038"/>
              <a:lstStyle/>
              <a:p>
                <a:pPr lvl="1">
                  <a:spcBef>
                    <a:spcPts val="600"/>
                  </a:spcBef>
                </a:pPr>
                <a:r>
                  <a:rPr lang="en-US" altLang="zh-TW" dirty="0">
                    <a:ea typeface="新細明體" pitchFamily="18" charset="-120"/>
                  </a:rPr>
                  <a:t>European puts can be valued as</a:t>
                </a:r>
              </a:p>
              <a:p>
                <a:pPr marL="358775" lvl="1" indent="0" algn="ctr">
                  <a:spcBef>
                    <a:spcPts val="600"/>
                  </a:spcBef>
                  <a:buNone/>
                  <a:tabLst>
                    <a:tab pos="361950" algn="l"/>
                  </a:tabLst>
                </a:pPr>
                <a14:m>
                  <m:oMath xmlns:m="http://schemas.openxmlformats.org/officeDocument/2006/math">
                    <m:r>
                      <a:rPr lang="en-US" altLang="zh-TW" b="0" i="1" smtClean="0">
                        <a:latin typeface="Cambria Math"/>
                        <a:ea typeface="新細明體" pitchFamily="18" charset="-120"/>
                      </a:rPr>
                      <m:t>𝑝</m:t>
                    </m:r>
                    <m:r>
                      <a:rPr lang="en-US" altLang="zh-TW" i="1">
                        <a:latin typeface="Cambria Math"/>
                        <a:ea typeface="新細明體" pitchFamily="18" charset="-120"/>
                      </a:rPr>
                      <m:t>=</m:t>
                    </m:r>
                  </m:oMath>
                </a14:m>
                <a:r>
                  <a:rPr lang="en-US" altLang="zh-TW" dirty="0">
                    <a:ea typeface="新細明體" pitchFamily="18" charset="-120"/>
                  </a:rPr>
                  <a:t> </a:t>
                </a: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nary>
                      <m:naryPr>
                        <m:ctrlPr>
                          <a:rPr lang="en-US" altLang="zh-TW" i="1">
                            <a:latin typeface="Cambria Math" panose="02040503050406030204" pitchFamily="18" charset="0"/>
                            <a:ea typeface="新細明體" pitchFamily="18" charset="-120"/>
                          </a:rPr>
                        </m:ctrlPr>
                      </m:naryPr>
                      <m:sub>
                        <m:r>
                          <a:rPr lang="en-US" altLang="zh-TW" b="0" i="1" smtClean="0">
                            <a:latin typeface="Cambria Math"/>
                            <a:ea typeface="新細明體" pitchFamily="18" charset="-120"/>
                          </a:rPr>
                          <m:t>0</m:t>
                        </m:r>
                      </m:sub>
                      <m:sup>
                        <m:r>
                          <a:rPr lang="en-US" altLang="zh-TW" b="0" i="1" smtClean="0">
                            <a:latin typeface="Cambria Math"/>
                            <a:ea typeface="新細明體" pitchFamily="18" charset="-120"/>
                          </a:rPr>
                          <m:t>𝐾</m:t>
                        </m:r>
                      </m:sup>
                      <m:e>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i="1">
                            <a:latin typeface="Cambria Math"/>
                            <a:ea typeface="新細明體" pitchFamily="18" charset="-120"/>
                          </a:rPr>
                          <m:t>𝑑</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nary>
                  </m:oMath>
                </a14:m>
                <a:r>
                  <a:rPr lang="en-US" altLang="zh-TW" dirty="0">
                    <a:ea typeface="新細明體" pitchFamily="18" charset="-120"/>
                  </a:rPr>
                  <a:t> </a:t>
                </a:r>
              </a:p>
              <a:p>
                <a:pPr marL="622300" lvl="1" indent="-260350">
                  <a:spcBef>
                    <a:spcPts val="600"/>
                  </a:spcBef>
                </a:pPr>
                <a:r>
                  <a:rPr lang="en-US" altLang="zh-TW" dirty="0">
                    <a:ea typeface="新細明體" pitchFamily="18" charset="-120"/>
                  </a:rPr>
                  <a:t>The BSM option price formulas can be derived by evaluating the above </a:t>
                </a:r>
                <a:r>
                  <a:rPr lang="en-US" altLang="zh-TW">
                    <a:ea typeface="新細明體" pitchFamily="18" charset="-120"/>
                  </a:rPr>
                  <a:t>two integrals:</a:t>
                </a:r>
                <a:endParaRPr lang="en-US" altLang="zh-TW" dirty="0">
                  <a:ea typeface="新細明體" pitchFamily="18" charset="-120"/>
                </a:endParaRPr>
              </a:p>
              <a:p>
                <a:pPr marL="1792288" lvl="1" indent="0">
                  <a:spcBef>
                    <a:spcPts val="600"/>
                  </a:spcBef>
                  <a:buNone/>
                  <a:tabLst>
                    <a:tab pos="1792288" algn="l"/>
                  </a:tabLst>
                </a:pPr>
                <a14:m>
                  <m:oMath xmlns:m="http://schemas.openxmlformats.org/officeDocument/2006/math">
                    <m:r>
                      <a:rPr lang="en-US" altLang="zh-TW" i="1">
                        <a:latin typeface="Cambria Math"/>
                      </a:rPr>
                      <m:t>𝑐</m:t>
                    </m:r>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i="1">
                        <a:latin typeface="Cambria Math"/>
                      </a:rPr>
                      <m:t>−</m:t>
                    </m:r>
                    <m:r>
                      <a:rPr lang="en-US" altLang="zh-TW" i="1">
                        <a:latin typeface="Cambria Math"/>
                      </a:rPr>
                      <m:t>𝐾</m:t>
                    </m:r>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𝑟𝑇</m:t>
                        </m:r>
                      </m:sup>
                    </m:sSup>
                    <m:r>
                      <a:rPr lang="en-US" altLang="zh-TW" i="1">
                        <a:latin typeface="Cambria Math"/>
                      </a:rPr>
                      <m:t>𝑁</m:t>
                    </m:r>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r>
                      <a:rPr lang="en-US" altLang="zh-TW" i="1">
                        <a:latin typeface="Cambria Math"/>
                      </a:rPr>
                      <m:t>)</m:t>
                    </m:r>
                  </m:oMath>
                </a14:m>
                <a:r>
                  <a:rPr lang="en-US" altLang="zh-TW" i="1" dirty="0"/>
                  <a:t>, </a:t>
                </a:r>
              </a:p>
              <a:p>
                <a:pPr marL="1792288" indent="0">
                  <a:spcBef>
                    <a:spcPts val="600"/>
                  </a:spcBef>
                  <a:buNone/>
                </a:pPr>
                <a14:m>
                  <m:oMath xmlns:m="http://schemas.openxmlformats.org/officeDocument/2006/math">
                    <m:r>
                      <a:rPr lang="en-US" altLang="zh-TW" sz="2600" i="1">
                        <a:latin typeface="Cambria Math"/>
                      </a:rPr>
                      <m:t>𝑝</m:t>
                    </m:r>
                    <m:r>
                      <a:rPr lang="en-US" altLang="zh-TW" sz="2600" i="1">
                        <a:latin typeface="Cambria Math"/>
                      </a:rPr>
                      <m:t>=</m:t>
                    </m:r>
                    <m:r>
                      <a:rPr lang="en-US" altLang="zh-TW" sz="2600" i="1">
                        <a:latin typeface="Cambria Math"/>
                      </a:rPr>
                      <m:t>𝐾</m:t>
                    </m:r>
                    <m:sSup>
                      <m:sSupPr>
                        <m:ctrlPr>
                          <a:rPr lang="en-US" altLang="zh-TW" sz="2600" i="1">
                            <a:latin typeface="Cambria Math" panose="02040503050406030204" pitchFamily="18" charset="0"/>
                          </a:rPr>
                        </m:ctrlPr>
                      </m:sSupPr>
                      <m:e>
                        <m:r>
                          <a:rPr lang="en-US" altLang="zh-TW" sz="2600" i="1">
                            <a:latin typeface="Cambria Math"/>
                          </a:rPr>
                          <m:t>𝑒</m:t>
                        </m:r>
                      </m:e>
                      <m:sup>
                        <m:r>
                          <a:rPr lang="en-US" altLang="zh-TW" sz="2600" i="1">
                            <a:latin typeface="Cambria Math"/>
                          </a:rPr>
                          <m:t>−</m:t>
                        </m:r>
                        <m:r>
                          <a:rPr lang="en-US" altLang="zh-TW" sz="2600" i="1">
                            <a:latin typeface="Cambria Math"/>
                          </a:rPr>
                          <m:t>𝑟𝑇</m:t>
                        </m:r>
                      </m:sup>
                    </m:sSup>
                    <m:r>
                      <a:rPr lang="en-US" altLang="zh-TW" sz="2600" i="1">
                        <a:latin typeface="Cambria Math"/>
                      </a:rPr>
                      <m:t>𝑁</m:t>
                    </m:r>
                    <m:d>
                      <m:dPr>
                        <m:ctrlPr>
                          <a:rPr lang="en-US" altLang="zh-TW" sz="2600" i="1">
                            <a:latin typeface="Cambria Math" panose="02040503050406030204" pitchFamily="18" charset="0"/>
                          </a:rPr>
                        </m:ctrlPr>
                      </m:dPr>
                      <m:e>
                        <m:r>
                          <a:rPr lang="en-US" altLang="zh-TW" sz="2600" i="1">
                            <a:latin typeface="Cambria Math"/>
                          </a:rPr>
                          <m:t>−</m:t>
                        </m:r>
                        <m:sSub>
                          <m:sSubPr>
                            <m:ctrlPr>
                              <a:rPr lang="en-US" altLang="zh-TW" sz="2600" i="1">
                                <a:latin typeface="Cambria Math" panose="02040503050406030204" pitchFamily="18" charset="0"/>
                              </a:rPr>
                            </m:ctrlPr>
                          </m:sSubPr>
                          <m:e>
                            <m:r>
                              <a:rPr lang="en-US" altLang="zh-TW" sz="2600" i="1">
                                <a:latin typeface="Cambria Math"/>
                              </a:rPr>
                              <m:t>𝑑</m:t>
                            </m:r>
                          </m:e>
                          <m:sub>
                            <m:r>
                              <a:rPr lang="en-US" altLang="zh-TW" sz="2600" i="1">
                                <a:latin typeface="Cambria Math"/>
                              </a:rPr>
                              <m:t>2</m:t>
                            </m:r>
                          </m:sub>
                        </m:sSub>
                      </m:e>
                    </m:d>
                    <m:r>
                      <a:rPr lang="en-US" altLang="zh-TW" sz="2600" i="1">
                        <a:latin typeface="Cambria Math"/>
                      </a:rPr>
                      <m:t>−</m:t>
                    </m:r>
                    <m:sSub>
                      <m:sSubPr>
                        <m:ctrlPr>
                          <a:rPr lang="en-US" altLang="zh-TW" sz="2600" i="1">
                            <a:latin typeface="Cambria Math" panose="02040503050406030204" pitchFamily="18" charset="0"/>
                          </a:rPr>
                        </m:ctrlPr>
                      </m:sSubPr>
                      <m:e>
                        <m:r>
                          <a:rPr lang="en-US" altLang="zh-TW" sz="2600" i="1">
                            <a:latin typeface="Cambria Math"/>
                          </a:rPr>
                          <m:t>𝑆</m:t>
                        </m:r>
                      </m:e>
                      <m:sub>
                        <m:r>
                          <a:rPr lang="en-US" altLang="zh-TW" sz="2600" i="1">
                            <a:latin typeface="Cambria Math"/>
                          </a:rPr>
                          <m:t>0</m:t>
                        </m:r>
                      </m:sub>
                    </m:sSub>
                    <m:r>
                      <a:rPr lang="en-US" altLang="zh-TW" sz="2600" i="1">
                        <a:latin typeface="Cambria Math"/>
                      </a:rPr>
                      <m:t>𝑁</m:t>
                    </m:r>
                    <m:d>
                      <m:dPr>
                        <m:ctrlPr>
                          <a:rPr lang="en-US" altLang="zh-TW" sz="2600" i="1">
                            <a:latin typeface="Cambria Math" panose="02040503050406030204" pitchFamily="18" charset="0"/>
                          </a:rPr>
                        </m:ctrlPr>
                      </m:dPr>
                      <m:e>
                        <m:r>
                          <a:rPr lang="en-US" altLang="zh-TW" sz="2600" i="1">
                            <a:latin typeface="Cambria Math"/>
                          </a:rPr>
                          <m:t>−</m:t>
                        </m:r>
                        <m:sSub>
                          <m:sSubPr>
                            <m:ctrlPr>
                              <a:rPr lang="en-US" altLang="zh-TW" sz="2600" i="1">
                                <a:latin typeface="Cambria Math" panose="02040503050406030204" pitchFamily="18" charset="0"/>
                              </a:rPr>
                            </m:ctrlPr>
                          </m:sSubPr>
                          <m:e>
                            <m:r>
                              <a:rPr lang="en-US" altLang="zh-TW" sz="2600" i="1">
                                <a:latin typeface="Cambria Math"/>
                              </a:rPr>
                              <m:t>𝑑</m:t>
                            </m:r>
                          </m:e>
                          <m:sub>
                            <m:r>
                              <a:rPr lang="en-US" altLang="zh-TW" sz="2600" i="1">
                                <a:latin typeface="Cambria Math"/>
                              </a:rPr>
                              <m:t>1</m:t>
                            </m:r>
                          </m:sub>
                        </m:sSub>
                      </m:e>
                    </m:d>
                  </m:oMath>
                </a14:m>
                <a:r>
                  <a:rPr lang="en-US" altLang="zh-TW" sz="2600" i="1" dirty="0"/>
                  <a:t>,</a:t>
                </a:r>
              </a:p>
              <a:p>
                <a:pPr marL="625475" indent="0">
                  <a:spcBef>
                    <a:spcPts val="600"/>
                  </a:spcBef>
                  <a:buNone/>
                </a:pPr>
                <a:r>
                  <a:rPr lang="en-US" altLang="zh-TW" sz="2600" dirty="0"/>
                  <a:t>where </a:t>
                </a:r>
                <a14:m>
                  <m:oMath xmlns:m="http://schemas.openxmlformats.org/officeDocument/2006/math">
                    <m:sSub>
                      <m:sSubPr>
                        <m:ctrlPr>
                          <a:rPr lang="en-US" altLang="zh-TW" sz="2600" i="1">
                            <a:latin typeface="Cambria Math" panose="02040503050406030204" pitchFamily="18" charset="0"/>
                          </a:rPr>
                        </m:ctrlPr>
                      </m:sSubPr>
                      <m:e>
                        <m:r>
                          <a:rPr lang="en-US" altLang="zh-TW" sz="2600" i="1">
                            <a:latin typeface="Cambria Math"/>
                          </a:rPr>
                          <m:t>𝑑</m:t>
                        </m:r>
                      </m:e>
                      <m:sub>
                        <m:r>
                          <a:rPr lang="en-US" altLang="zh-TW" sz="2600" i="1">
                            <a:latin typeface="Cambria Math"/>
                          </a:rPr>
                          <m:t>1</m:t>
                        </m:r>
                      </m:sub>
                    </m:sSub>
                    <m:r>
                      <a:rPr lang="en-US" altLang="zh-TW" sz="2600" i="1">
                        <a:latin typeface="Cambria Math"/>
                      </a:rPr>
                      <m:t>=</m:t>
                    </m:r>
                    <m:f>
                      <m:fPr>
                        <m:ctrlPr>
                          <a:rPr lang="en-US" altLang="zh-TW" sz="2600" i="1">
                            <a:latin typeface="Cambria Math" panose="02040503050406030204" pitchFamily="18" charset="0"/>
                          </a:rPr>
                        </m:ctrlPr>
                      </m:fPr>
                      <m:num>
                        <m:func>
                          <m:funcPr>
                            <m:ctrlPr>
                              <a:rPr lang="en-US" altLang="zh-TW" sz="2600" i="1">
                                <a:latin typeface="Cambria Math" panose="02040503050406030204" pitchFamily="18" charset="0"/>
                              </a:rPr>
                            </m:ctrlPr>
                          </m:funcPr>
                          <m:fName>
                            <m:r>
                              <m:rPr>
                                <m:sty m:val="p"/>
                              </m:rPr>
                              <a:rPr lang="en-US" altLang="zh-TW" sz="2600">
                                <a:latin typeface="Cambria Math"/>
                              </a:rPr>
                              <m:t>ln</m:t>
                            </m:r>
                          </m:fName>
                          <m:e>
                            <m:d>
                              <m:dPr>
                                <m:ctrlPr>
                                  <a:rPr lang="en-US" altLang="zh-TW" sz="2600" i="1">
                                    <a:latin typeface="Cambria Math" panose="02040503050406030204" pitchFamily="18" charset="0"/>
                                  </a:rPr>
                                </m:ctrlPr>
                              </m:dPr>
                              <m:e>
                                <m:sSub>
                                  <m:sSubPr>
                                    <m:ctrlPr>
                                      <a:rPr lang="en-US" altLang="zh-TW" sz="2600" i="1" smtClean="0">
                                        <a:latin typeface="Cambria Math" panose="02040503050406030204" pitchFamily="18" charset="0"/>
                                      </a:rPr>
                                    </m:ctrlPr>
                                  </m:sSubPr>
                                  <m:e>
                                    <m:r>
                                      <a:rPr lang="en-US" altLang="zh-TW" sz="2600" b="0" i="1" smtClean="0">
                                        <a:latin typeface="Cambria Math"/>
                                      </a:rPr>
                                      <m:t>𝑆</m:t>
                                    </m:r>
                                  </m:e>
                                  <m:sub>
                                    <m:r>
                                      <a:rPr lang="en-US" altLang="zh-TW" sz="2600" b="0" i="1" smtClean="0">
                                        <a:latin typeface="Cambria Math"/>
                                      </a:rPr>
                                      <m:t>0</m:t>
                                    </m:r>
                                  </m:sub>
                                </m:sSub>
                                <m:r>
                                  <a:rPr lang="en-US" altLang="zh-TW" sz="2600" b="0" i="1" smtClean="0">
                                    <a:latin typeface="Cambria Math"/>
                                  </a:rPr>
                                  <m:t>/</m:t>
                                </m:r>
                                <m:r>
                                  <a:rPr lang="en-US" altLang="zh-TW" sz="2600" b="0" i="1" smtClean="0">
                                    <a:latin typeface="Cambria Math"/>
                                  </a:rPr>
                                  <m:t>𝐾</m:t>
                                </m:r>
                              </m:e>
                            </m:d>
                          </m:e>
                        </m:func>
                        <m:r>
                          <a:rPr lang="en-US" altLang="zh-TW" sz="2600" i="1">
                            <a:latin typeface="Cambria Math"/>
                          </a:rPr>
                          <m:t>+</m:t>
                        </m:r>
                        <m:d>
                          <m:dPr>
                            <m:ctrlPr>
                              <a:rPr lang="en-US" altLang="zh-TW" sz="2600" i="1">
                                <a:latin typeface="Cambria Math" panose="02040503050406030204" pitchFamily="18" charset="0"/>
                              </a:rPr>
                            </m:ctrlPr>
                          </m:dPr>
                          <m:e>
                            <m:r>
                              <a:rPr lang="en-US" altLang="zh-TW" sz="2600" i="1">
                                <a:latin typeface="Cambria Math"/>
                              </a:rPr>
                              <m:t>𝑟</m:t>
                            </m:r>
                            <m:r>
                              <a:rPr lang="en-US" altLang="zh-TW" sz="2600" i="1">
                                <a:latin typeface="Cambria Math"/>
                              </a:rPr>
                              <m:t>+</m:t>
                            </m:r>
                            <m:sSup>
                              <m:sSupPr>
                                <m:ctrlPr>
                                  <a:rPr lang="en-US" altLang="zh-TW" sz="2600" i="1">
                                    <a:latin typeface="Cambria Math" panose="02040503050406030204" pitchFamily="18" charset="0"/>
                                  </a:rPr>
                                </m:ctrlPr>
                              </m:sSupPr>
                              <m:e>
                                <m:r>
                                  <a:rPr lang="en-US" altLang="zh-TW" sz="2600" i="1">
                                    <a:latin typeface="Cambria Math"/>
                                  </a:rPr>
                                  <m:t>𝜎</m:t>
                                </m:r>
                              </m:e>
                              <m:sup>
                                <m:r>
                                  <a:rPr lang="en-US" altLang="zh-TW" sz="2600" i="1">
                                    <a:latin typeface="Cambria Math"/>
                                  </a:rPr>
                                  <m:t>2</m:t>
                                </m:r>
                              </m:sup>
                            </m:sSup>
                            <m:r>
                              <a:rPr lang="en-US" altLang="zh-TW" sz="2600" b="0" i="1" smtClean="0">
                                <a:latin typeface="Cambria Math"/>
                              </a:rPr>
                              <m:t>/2</m:t>
                            </m:r>
                          </m:e>
                        </m:d>
                        <m:r>
                          <a:rPr lang="en-US" altLang="zh-TW" sz="2600" i="1">
                            <a:latin typeface="Cambria Math"/>
                          </a:rPr>
                          <m:t>𝑇</m:t>
                        </m:r>
                      </m:num>
                      <m:den>
                        <m:r>
                          <a:rPr lang="en-US" altLang="zh-TW" sz="2600" i="1">
                            <a:latin typeface="Cambria Math"/>
                          </a:rPr>
                          <m:t>𝜎</m:t>
                        </m:r>
                        <m:rad>
                          <m:radPr>
                            <m:degHide m:val="on"/>
                            <m:ctrlPr>
                              <a:rPr lang="en-US" altLang="zh-TW" sz="2600" i="1">
                                <a:latin typeface="Cambria Math" panose="02040503050406030204" pitchFamily="18" charset="0"/>
                              </a:rPr>
                            </m:ctrlPr>
                          </m:radPr>
                          <m:deg/>
                          <m:e>
                            <m:r>
                              <a:rPr lang="en-US" altLang="zh-TW" sz="2600" i="1">
                                <a:latin typeface="Cambria Math"/>
                              </a:rPr>
                              <m:t>𝑇</m:t>
                            </m:r>
                          </m:e>
                        </m:rad>
                      </m:den>
                    </m:f>
                  </m:oMath>
                </a14:m>
                <a:r>
                  <a:rPr lang="en-US" altLang="zh-TW" sz="2600" dirty="0"/>
                  <a:t> </a:t>
                </a:r>
              </a:p>
              <a:p>
                <a:pPr marL="1611313" indent="0">
                  <a:spcBef>
                    <a:spcPts val="600"/>
                  </a:spcBef>
                  <a:buNone/>
                </a:pPr>
                <a14:m>
                  <m:oMath xmlns:m="http://schemas.openxmlformats.org/officeDocument/2006/math">
                    <m:sSub>
                      <m:sSubPr>
                        <m:ctrlPr>
                          <a:rPr lang="en-US" altLang="zh-TW" sz="2600" i="1">
                            <a:latin typeface="Cambria Math" panose="02040503050406030204" pitchFamily="18" charset="0"/>
                          </a:rPr>
                        </m:ctrlPr>
                      </m:sSubPr>
                      <m:e>
                        <m:r>
                          <a:rPr lang="en-US" altLang="zh-TW" sz="2600" i="1">
                            <a:latin typeface="Cambria Math"/>
                          </a:rPr>
                          <m:t>𝑑</m:t>
                        </m:r>
                      </m:e>
                      <m:sub>
                        <m:r>
                          <a:rPr lang="en-US" altLang="zh-TW" sz="2600" i="1">
                            <a:latin typeface="Cambria Math"/>
                          </a:rPr>
                          <m:t>2</m:t>
                        </m:r>
                      </m:sub>
                    </m:sSub>
                    <m:r>
                      <a:rPr lang="en-US" altLang="zh-TW" sz="2600" i="1">
                        <a:latin typeface="Cambria Math"/>
                      </a:rPr>
                      <m:t>=</m:t>
                    </m:r>
                    <m:f>
                      <m:fPr>
                        <m:ctrlPr>
                          <a:rPr lang="en-US" altLang="zh-TW" sz="2600" i="1">
                            <a:latin typeface="Cambria Math" panose="02040503050406030204" pitchFamily="18" charset="0"/>
                          </a:rPr>
                        </m:ctrlPr>
                      </m:fPr>
                      <m:num>
                        <m:func>
                          <m:funcPr>
                            <m:ctrlPr>
                              <a:rPr lang="en-US" altLang="zh-TW" sz="2600" i="1">
                                <a:latin typeface="Cambria Math" panose="02040503050406030204" pitchFamily="18" charset="0"/>
                              </a:rPr>
                            </m:ctrlPr>
                          </m:funcPr>
                          <m:fName>
                            <m:r>
                              <m:rPr>
                                <m:sty m:val="p"/>
                              </m:rPr>
                              <a:rPr lang="en-US" altLang="zh-TW" sz="2600">
                                <a:latin typeface="Cambria Math"/>
                              </a:rPr>
                              <m:t>ln</m:t>
                            </m:r>
                          </m:fName>
                          <m:e>
                            <m:d>
                              <m:dPr>
                                <m:ctrlPr>
                                  <a:rPr lang="en-US" altLang="zh-TW" sz="2600" i="1">
                                    <a:latin typeface="Cambria Math" panose="02040503050406030204" pitchFamily="18" charset="0"/>
                                  </a:rPr>
                                </m:ctrlPr>
                              </m:dPr>
                              <m:e>
                                <m:sSub>
                                  <m:sSubPr>
                                    <m:ctrlPr>
                                      <a:rPr lang="en-US" altLang="zh-TW" sz="2600" i="1">
                                        <a:latin typeface="Cambria Math" panose="02040503050406030204" pitchFamily="18" charset="0"/>
                                      </a:rPr>
                                    </m:ctrlPr>
                                  </m:sSubPr>
                                  <m:e>
                                    <m:r>
                                      <a:rPr lang="en-US" altLang="zh-TW" sz="2600" i="1">
                                        <a:latin typeface="Cambria Math"/>
                                      </a:rPr>
                                      <m:t>𝑆</m:t>
                                    </m:r>
                                  </m:e>
                                  <m:sub>
                                    <m:r>
                                      <a:rPr lang="en-US" altLang="zh-TW" sz="2600" i="1">
                                        <a:latin typeface="Cambria Math"/>
                                      </a:rPr>
                                      <m:t>0</m:t>
                                    </m:r>
                                  </m:sub>
                                </m:sSub>
                                <m:r>
                                  <a:rPr lang="en-US" altLang="zh-TW" sz="2600" i="1">
                                    <a:latin typeface="Cambria Math"/>
                                  </a:rPr>
                                  <m:t>/</m:t>
                                </m:r>
                                <m:r>
                                  <a:rPr lang="en-US" altLang="zh-TW" sz="2600" i="1">
                                    <a:latin typeface="Cambria Math"/>
                                  </a:rPr>
                                  <m:t>𝐾</m:t>
                                </m:r>
                              </m:e>
                            </m:d>
                          </m:e>
                        </m:func>
                        <m:r>
                          <a:rPr lang="en-US" altLang="zh-TW" sz="2600" i="1">
                            <a:latin typeface="Cambria Math"/>
                          </a:rPr>
                          <m:t>+</m:t>
                        </m:r>
                        <m:d>
                          <m:dPr>
                            <m:ctrlPr>
                              <a:rPr lang="en-US" altLang="zh-TW" sz="2600" i="1">
                                <a:latin typeface="Cambria Math" panose="02040503050406030204" pitchFamily="18" charset="0"/>
                              </a:rPr>
                            </m:ctrlPr>
                          </m:dPr>
                          <m:e>
                            <m:r>
                              <a:rPr lang="en-US" altLang="zh-TW" sz="2600" i="1">
                                <a:latin typeface="Cambria Math"/>
                              </a:rPr>
                              <m:t>𝑟</m:t>
                            </m:r>
                            <m:r>
                              <a:rPr lang="en-US" altLang="zh-TW" sz="2600" i="1">
                                <a:latin typeface="Cambria Math"/>
                              </a:rPr>
                              <m:t>−</m:t>
                            </m:r>
                            <m:sSup>
                              <m:sSupPr>
                                <m:ctrlPr>
                                  <a:rPr lang="en-US" altLang="zh-TW" sz="2600" i="1">
                                    <a:latin typeface="Cambria Math" panose="02040503050406030204" pitchFamily="18" charset="0"/>
                                  </a:rPr>
                                </m:ctrlPr>
                              </m:sSupPr>
                              <m:e>
                                <m:r>
                                  <a:rPr lang="en-US" altLang="zh-TW" sz="2600" i="1">
                                    <a:latin typeface="Cambria Math"/>
                                  </a:rPr>
                                  <m:t>𝜎</m:t>
                                </m:r>
                              </m:e>
                              <m:sup>
                                <m:r>
                                  <a:rPr lang="en-US" altLang="zh-TW" sz="2600" i="1">
                                    <a:latin typeface="Cambria Math"/>
                                  </a:rPr>
                                  <m:t>2</m:t>
                                </m:r>
                              </m:sup>
                            </m:sSup>
                            <m:r>
                              <a:rPr lang="en-US" altLang="zh-TW" sz="2600" b="0" i="1" smtClean="0">
                                <a:latin typeface="Cambria Math"/>
                              </a:rPr>
                              <m:t>/2</m:t>
                            </m:r>
                          </m:e>
                        </m:d>
                        <m:r>
                          <a:rPr lang="en-US" altLang="zh-TW" sz="2600" i="1">
                            <a:latin typeface="Cambria Math"/>
                          </a:rPr>
                          <m:t>𝑇</m:t>
                        </m:r>
                      </m:num>
                      <m:den>
                        <m:r>
                          <a:rPr lang="en-US" altLang="zh-TW" sz="2600" i="1">
                            <a:latin typeface="Cambria Math"/>
                          </a:rPr>
                          <m:t>𝜎</m:t>
                        </m:r>
                        <m:rad>
                          <m:radPr>
                            <m:degHide m:val="on"/>
                            <m:ctrlPr>
                              <a:rPr lang="en-US" altLang="zh-TW" sz="2600" i="1">
                                <a:latin typeface="Cambria Math" panose="02040503050406030204" pitchFamily="18" charset="0"/>
                              </a:rPr>
                            </m:ctrlPr>
                          </m:radPr>
                          <m:deg/>
                          <m:e>
                            <m:r>
                              <a:rPr lang="en-US" altLang="zh-TW" sz="2600" i="1">
                                <a:latin typeface="Cambria Math"/>
                              </a:rPr>
                              <m:t>𝑇</m:t>
                            </m:r>
                          </m:e>
                        </m:rad>
                      </m:den>
                    </m:f>
                    <m:r>
                      <a:rPr lang="en-US" altLang="zh-TW" sz="2600" i="1">
                        <a:latin typeface="Cambria Math"/>
                      </a:rPr>
                      <m:t>=</m:t>
                    </m:r>
                    <m:sSub>
                      <m:sSubPr>
                        <m:ctrlPr>
                          <a:rPr lang="en-US" altLang="zh-TW" sz="2600" i="1">
                            <a:latin typeface="Cambria Math" panose="02040503050406030204" pitchFamily="18" charset="0"/>
                          </a:rPr>
                        </m:ctrlPr>
                      </m:sSubPr>
                      <m:e>
                        <m:r>
                          <a:rPr lang="en-US" altLang="zh-TW" sz="2600" i="1">
                            <a:latin typeface="Cambria Math"/>
                          </a:rPr>
                          <m:t>𝑑</m:t>
                        </m:r>
                      </m:e>
                      <m:sub>
                        <m:r>
                          <a:rPr lang="en-US" altLang="zh-TW" sz="2600" i="1">
                            <a:latin typeface="Cambria Math"/>
                          </a:rPr>
                          <m:t>1</m:t>
                        </m:r>
                      </m:sub>
                    </m:sSub>
                    <m:r>
                      <a:rPr lang="en-US" altLang="zh-TW" sz="2600" i="1">
                        <a:latin typeface="Cambria Math"/>
                      </a:rPr>
                      <m:t>−</m:t>
                    </m:r>
                    <m:r>
                      <a:rPr lang="en-US" altLang="zh-TW" sz="2600" i="1">
                        <a:latin typeface="Cambria Math"/>
                      </a:rPr>
                      <m:t>𝜎</m:t>
                    </m:r>
                    <m:rad>
                      <m:radPr>
                        <m:degHide m:val="on"/>
                        <m:ctrlPr>
                          <a:rPr lang="en-US" altLang="zh-TW" sz="2600" i="1">
                            <a:latin typeface="Cambria Math" panose="02040503050406030204" pitchFamily="18" charset="0"/>
                          </a:rPr>
                        </m:ctrlPr>
                      </m:radPr>
                      <m:deg/>
                      <m:e>
                        <m:r>
                          <a:rPr lang="en-US" altLang="zh-TW" sz="2600" i="1">
                            <a:latin typeface="Cambria Math"/>
                          </a:rPr>
                          <m:t>𝑇</m:t>
                        </m:r>
                      </m:e>
                    </m:rad>
                  </m:oMath>
                </a14:m>
                <a:r>
                  <a:rPr lang="en-US" altLang="zh-TW" sz="2600" dirty="0">
                    <a:ea typeface="新細明體" pitchFamily="18" charset="-120"/>
                  </a:rPr>
                  <a:t> </a:t>
                </a:r>
                <a:endParaRPr lang="en-US" altLang="zh-TW" dirty="0">
                  <a:ea typeface="新細明體" pitchFamily="18" charset="-120"/>
                </a:endParaRPr>
              </a:p>
            </p:txBody>
          </p:sp>
        </mc:Choice>
        <mc:Fallback>
          <p:sp>
            <p:nvSpPr>
              <p:cNvPr id="23555" name="Rectangle 3"/>
              <p:cNvSpPr>
                <a:spLocks noGrp="1" noRot="1" noChangeAspect="1" noMove="1" noResize="1" noEditPoints="1" noAdjustHandles="1" noChangeArrowheads="1" noChangeShapeType="1" noTextEdit="1"/>
              </p:cNvSpPr>
              <p:nvPr>
                <p:ph idx="1"/>
              </p:nvPr>
            </p:nvSpPr>
            <p:spPr>
              <a:xfrm>
                <a:off x="228600" y="1600200"/>
                <a:ext cx="8686800" cy="4973400"/>
              </a:xfrm>
              <a:blipFill>
                <a:blip r:embed="rId3"/>
                <a:stretch>
                  <a:fillRect t="-1227"/>
                </a:stretch>
              </a:blipFill>
            </p:spPr>
            <p:txBody>
              <a:bodyPr/>
              <a:lstStyle/>
              <a:p>
                <a:r>
                  <a:rPr lang="zh-TW" altLang="en-US">
                    <a:noFill/>
                  </a:rPr>
                  <a:t> </a:t>
                </a:r>
              </a:p>
            </p:txBody>
          </p:sp>
        </mc:Fallback>
      </mc:AlternateContent>
      <p:sp>
        <p:nvSpPr>
          <p:cNvPr id="2355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7618CFB3-CA85-4C25-A9C8-C1924EB48572}" type="slidenum">
              <a:rPr lang="en-US" altLang="en-US"/>
              <a:pPr eaLnBrk="1" hangingPunct="1"/>
              <a:t>17</a:t>
            </a:fld>
            <a:endParaRPr lang="en-US" altLang="en-US"/>
          </a:p>
        </p:txBody>
      </p:sp>
    </p:spTree>
    <p:extLst>
      <p:ext uri="{BB962C8B-B14F-4D97-AF65-F5344CB8AC3E}">
        <p14:creationId xmlns:p14="http://schemas.microsoft.com/office/powerpoint/2010/main" val="12408410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555" name="Rectangle 3"/>
              <p:cNvSpPr>
                <a:spLocks noGrp="1" noChangeArrowheads="1"/>
              </p:cNvSpPr>
              <p:nvPr>
                <p:ph idx="1"/>
              </p:nvPr>
            </p:nvSpPr>
            <p:spPr>
              <a:xfrm>
                <a:off x="228600" y="1600200"/>
                <a:ext cx="8843392" cy="5181600"/>
              </a:xfrm>
              <a:noFill/>
            </p:spPr>
            <p:txBody>
              <a:bodyPr lIns="92075" tIns="46038" rIns="92075" bIns="46038"/>
              <a:lstStyle/>
              <a:p>
                <a:pPr lvl="1">
                  <a:lnSpc>
                    <a:spcPct val="95000"/>
                  </a:lnSpc>
                  <a:spcBef>
                    <a:spcPts val="200"/>
                  </a:spcBef>
                </a:pPr>
                <a14:m>
                  <m:oMath xmlns:m="http://schemas.openxmlformats.org/officeDocument/2006/math">
                    <m:r>
                      <a:rPr lang="en-US" altLang="zh-TW" sz="2600" b="0" i="1" smtClean="0">
                        <a:latin typeface="Cambria Math"/>
                        <a:ea typeface="新細明體" pitchFamily="18" charset="-120"/>
                      </a:rPr>
                      <m:t>𝑁</m:t>
                    </m:r>
                    <m:r>
                      <a:rPr lang="en-US" altLang="zh-TW" sz="2600" b="0" i="1" smtClean="0">
                        <a:latin typeface="Cambria Math"/>
                        <a:ea typeface="新細明體" pitchFamily="18" charset="-120"/>
                      </a:rPr>
                      <m:t>(</m:t>
                    </m:r>
                    <m:r>
                      <a:rPr lang="en-US" altLang="zh-TW" sz="2600" b="0" i="1" smtClean="0">
                        <a:latin typeface="Cambria Math"/>
                        <a:ea typeface="新細明體" pitchFamily="18" charset="-120"/>
                      </a:rPr>
                      <m:t>𝑑</m:t>
                    </m:r>
                    <m:r>
                      <a:rPr lang="en-US" altLang="zh-TW" sz="2600" b="0" i="1" smtClean="0">
                        <a:latin typeface="Cambria Math"/>
                        <a:ea typeface="Cambria Math"/>
                      </a:rPr>
                      <m:t>)</m:t>
                    </m:r>
                  </m:oMath>
                </a14:m>
                <a:r>
                  <a:rPr lang="en-US" altLang="zh-TW" sz="2600" dirty="0">
                    <a:ea typeface="新細明體" pitchFamily="18" charset="-120"/>
                  </a:rPr>
                  <a:t> is the cumulative distribution function for the </a:t>
                </a:r>
                <a:r>
                  <a:rPr lang="en-US" altLang="zh-TW" dirty="0">
                    <a:ea typeface="新細明體" pitchFamily="18" charset="-120"/>
                  </a:rPr>
                  <a:t>standard normal distribution</a:t>
                </a:r>
                <a:endParaRPr lang="en-US" altLang="zh-TW" sz="2600" dirty="0">
                  <a:ea typeface="新細明體" pitchFamily="18" charset="-120"/>
                </a:endParaRPr>
              </a:p>
              <a:p>
                <a:pPr lvl="2">
                  <a:lnSpc>
                    <a:spcPct val="95000"/>
                  </a:lnSpc>
                  <a:spcBef>
                    <a:spcPts val="200"/>
                  </a:spcBef>
                </a:pPr>
                <a:r>
                  <a:rPr lang="en-US" altLang="zh-TW" dirty="0">
                    <a:ea typeface="新細明體" pitchFamily="18" charset="-120"/>
                  </a:rPr>
                  <a:t>It returns the probability for a random variable following the standard normal distribution to be less than a constant </a:t>
                </a:r>
                <a14:m>
                  <m:oMath xmlns:m="http://schemas.openxmlformats.org/officeDocument/2006/math">
                    <m:r>
                      <a:rPr lang="en-US" altLang="zh-TW" b="0" i="1" smtClean="0">
                        <a:latin typeface="Cambria Math"/>
                        <a:ea typeface="新細明體" pitchFamily="18" charset="-120"/>
                      </a:rPr>
                      <m:t>𝑑</m:t>
                    </m:r>
                  </m:oMath>
                </a14:m>
                <a:endParaRPr lang="en-US" altLang="zh-TW" dirty="0">
                  <a:ea typeface="新細明體" pitchFamily="18" charset="-120"/>
                </a:endParaRPr>
              </a:p>
              <a:p>
                <a:pPr lvl="2">
                  <a:lnSpc>
                    <a:spcPct val="95000"/>
                  </a:lnSpc>
                  <a:spcBef>
                    <a:spcPts val="200"/>
                  </a:spcBef>
                </a:pPr>
                <a14:m>
                  <m:oMath xmlns:m="http://schemas.openxmlformats.org/officeDocument/2006/math">
                    <m:r>
                      <a:rPr lang="en-US" altLang="zh-TW" i="1">
                        <a:latin typeface="Cambria Math"/>
                        <a:ea typeface="新細明體" pitchFamily="18" charset="-120"/>
                      </a:rPr>
                      <m:t>𝑁</m:t>
                    </m:r>
                    <m:d>
                      <m:dPr>
                        <m:ctrlPr>
                          <a:rPr lang="en-US" altLang="zh-TW" i="1">
                            <a:latin typeface="Cambria Math" panose="02040503050406030204" pitchFamily="18" charset="0"/>
                            <a:ea typeface="新細明體" pitchFamily="18" charset="-120"/>
                          </a:rPr>
                        </m:ctrlPr>
                      </m:dPr>
                      <m:e>
                        <m:r>
                          <a:rPr lang="en-US" altLang="zh-TW" b="0" i="1" smtClean="0">
                            <a:latin typeface="Cambria Math"/>
                            <a:ea typeface="Cambria Math"/>
                          </a:rPr>
                          <m:t>𝑑</m:t>
                        </m:r>
                      </m:e>
                    </m:d>
                    <m:r>
                      <a:rPr lang="en-US" altLang="zh-TW" b="0" i="1" smtClean="0">
                        <a:latin typeface="Cambria Math"/>
                        <a:ea typeface="Cambria Math"/>
                      </a:rPr>
                      <m:t>=</m:t>
                    </m:r>
                    <m:nary>
                      <m:naryPr>
                        <m:ctrlPr>
                          <a:rPr lang="en-US" altLang="zh-TW" b="0" i="1" smtClean="0">
                            <a:latin typeface="Cambria Math" panose="02040503050406030204" pitchFamily="18" charset="0"/>
                            <a:ea typeface="Cambria Math"/>
                          </a:rPr>
                        </m:ctrlPr>
                      </m:naryPr>
                      <m:sub>
                        <m:r>
                          <m:rPr>
                            <m:brk m:alnAt="23"/>
                          </m:rPr>
                          <a:rPr lang="en-US" altLang="zh-TW" b="0" i="1" smtClean="0">
                            <a:latin typeface="Cambria Math"/>
                            <a:ea typeface="Cambria Math"/>
                          </a:rPr>
                          <m:t>−</m:t>
                        </m:r>
                        <m:r>
                          <a:rPr lang="en-US" altLang="zh-TW" b="0" i="1" smtClean="0">
                            <a:latin typeface="Cambria Math"/>
                            <a:ea typeface="Cambria Math"/>
                          </a:rPr>
                          <m:t>∞</m:t>
                        </m:r>
                      </m:sub>
                      <m:sup>
                        <m:r>
                          <a:rPr lang="en-US" altLang="zh-TW" b="0" i="1" smtClean="0">
                            <a:latin typeface="Cambria Math"/>
                            <a:ea typeface="Cambria Math"/>
                          </a:rPr>
                          <m:t>𝑑</m:t>
                        </m:r>
                      </m:sup>
                      <m:e>
                        <m:r>
                          <a:rPr lang="en-US" altLang="zh-TW" b="0" i="1" smtClean="0">
                            <a:latin typeface="Cambria Math"/>
                            <a:ea typeface="Cambria Math"/>
                          </a:rPr>
                          <m:t>𝑛</m:t>
                        </m:r>
                        <m:d>
                          <m:dPr>
                            <m:ctrlPr>
                              <a:rPr lang="en-US" altLang="zh-TW" b="0" i="1" smtClean="0">
                                <a:latin typeface="Cambria Math" panose="02040503050406030204" pitchFamily="18" charset="0"/>
                                <a:ea typeface="Cambria Math"/>
                              </a:rPr>
                            </m:ctrlPr>
                          </m:dPr>
                          <m:e>
                            <m:r>
                              <a:rPr lang="en-US" altLang="zh-TW" b="0" i="1" smtClean="0">
                                <a:latin typeface="Cambria Math"/>
                                <a:ea typeface="Cambria Math"/>
                              </a:rPr>
                              <m:t>𝑥</m:t>
                            </m:r>
                          </m:e>
                        </m:d>
                        <m:r>
                          <a:rPr lang="en-US" altLang="zh-TW" b="0" i="1" smtClean="0">
                            <a:latin typeface="Cambria Math"/>
                            <a:ea typeface="Cambria Math"/>
                          </a:rPr>
                          <m:t>𝑑𝑥</m:t>
                        </m:r>
                      </m:e>
                    </m:nary>
                    <m:r>
                      <a:rPr lang="en-US" altLang="zh-TW" b="0" i="1" smtClean="0">
                        <a:latin typeface="Cambria Math"/>
                        <a:ea typeface="Cambria Math"/>
                      </a:rPr>
                      <m:t>=</m:t>
                    </m:r>
                    <m:nary>
                      <m:naryPr>
                        <m:ctrlPr>
                          <a:rPr lang="en-US" altLang="zh-TW" i="1">
                            <a:latin typeface="Cambria Math" panose="02040503050406030204" pitchFamily="18" charset="0"/>
                            <a:ea typeface="Cambria Math"/>
                          </a:rPr>
                        </m:ctrlPr>
                      </m:naryPr>
                      <m:sub>
                        <m:r>
                          <m:rPr>
                            <m:brk m:alnAt="23"/>
                          </m:rPr>
                          <a:rPr lang="en-US" altLang="zh-TW" i="1">
                            <a:latin typeface="Cambria Math"/>
                            <a:ea typeface="Cambria Math"/>
                          </a:rPr>
                          <m:t>−</m:t>
                        </m:r>
                        <m:r>
                          <a:rPr lang="en-US" altLang="zh-TW" i="1">
                            <a:latin typeface="Cambria Math"/>
                            <a:ea typeface="Cambria Math"/>
                          </a:rPr>
                          <m:t>∞</m:t>
                        </m:r>
                      </m:sub>
                      <m:sup>
                        <m:r>
                          <a:rPr lang="en-US" altLang="zh-TW" b="0" i="1" smtClean="0">
                            <a:latin typeface="Cambria Math"/>
                            <a:ea typeface="Cambria Math"/>
                          </a:rPr>
                          <m:t>𝑑</m:t>
                        </m:r>
                      </m:sup>
                      <m:e>
                        <m:f>
                          <m:fPr>
                            <m:ctrlPr>
                              <a:rPr lang="en-US" altLang="zh-TW" i="1" smtClean="0">
                                <a:latin typeface="Cambria Math" panose="02040503050406030204" pitchFamily="18" charset="0"/>
                                <a:ea typeface="Cambria Math"/>
                              </a:rPr>
                            </m:ctrlPr>
                          </m:fPr>
                          <m:num>
                            <m:r>
                              <a:rPr lang="en-US" altLang="zh-TW" b="0" i="1" smtClean="0">
                                <a:latin typeface="Cambria Math"/>
                                <a:ea typeface="Cambria Math"/>
                              </a:rPr>
                              <m:t>1</m:t>
                            </m:r>
                          </m:num>
                          <m:den>
                            <m:rad>
                              <m:radPr>
                                <m:degHide m:val="on"/>
                                <m:ctrlPr>
                                  <a:rPr lang="en-US" altLang="zh-TW" i="1" smtClean="0">
                                    <a:latin typeface="Cambria Math" panose="02040503050406030204" pitchFamily="18" charset="0"/>
                                    <a:ea typeface="Cambria Math"/>
                                  </a:rPr>
                                </m:ctrlPr>
                              </m:radPr>
                              <m:deg/>
                              <m:e>
                                <m:r>
                                  <a:rPr lang="en-US" altLang="zh-TW" b="0" i="1" smtClean="0">
                                    <a:latin typeface="Cambria Math"/>
                                    <a:ea typeface="Cambria Math"/>
                                  </a:rPr>
                                  <m:t>2</m:t>
                                </m:r>
                                <m:r>
                                  <a:rPr lang="en-US" altLang="zh-TW" b="0" i="1" smtClean="0">
                                    <a:latin typeface="Cambria Math"/>
                                    <a:ea typeface="Cambria Math"/>
                                  </a:rPr>
                                  <m:t>𝜋</m:t>
                                </m:r>
                              </m:e>
                            </m:rad>
                          </m:den>
                        </m:f>
                        <m:sSup>
                          <m:sSupPr>
                            <m:ctrlPr>
                              <a:rPr lang="en-US" altLang="zh-TW" i="1" smtClean="0">
                                <a:latin typeface="Cambria Math" panose="02040503050406030204" pitchFamily="18" charset="0"/>
                                <a:ea typeface="Cambria Math"/>
                              </a:rPr>
                            </m:ctrlPr>
                          </m:sSupPr>
                          <m:e>
                            <m:r>
                              <a:rPr lang="en-US" altLang="zh-TW" b="0" i="1" smtClean="0">
                                <a:latin typeface="Cambria Math"/>
                                <a:ea typeface="Cambria Math"/>
                              </a:rPr>
                              <m:t>𝑒</m:t>
                            </m:r>
                          </m:e>
                          <m:sup>
                            <m:r>
                              <a:rPr lang="en-US" altLang="zh-TW" b="0" i="1" smtClean="0">
                                <a:latin typeface="Cambria Math"/>
                                <a:ea typeface="Cambria Math"/>
                              </a:rPr>
                              <m:t>−</m:t>
                            </m:r>
                            <m:f>
                              <m:fPr>
                                <m:ctrlPr>
                                  <a:rPr lang="en-US" altLang="zh-TW" b="0" i="1" smtClean="0">
                                    <a:latin typeface="Cambria Math" panose="02040503050406030204" pitchFamily="18" charset="0"/>
                                    <a:ea typeface="Cambria Math"/>
                                  </a:rPr>
                                </m:ctrlPr>
                              </m:fPr>
                              <m:num>
                                <m:r>
                                  <a:rPr lang="en-US" altLang="zh-TW" b="0" i="1" smtClean="0">
                                    <a:latin typeface="Cambria Math"/>
                                    <a:ea typeface="Cambria Math"/>
                                  </a:rPr>
                                  <m:t>1</m:t>
                                </m:r>
                              </m:num>
                              <m:den>
                                <m:r>
                                  <a:rPr lang="en-US" altLang="zh-TW" b="0" i="1" smtClean="0">
                                    <a:latin typeface="Cambria Math"/>
                                    <a:ea typeface="Cambria Math"/>
                                  </a:rPr>
                                  <m:t>2</m:t>
                                </m:r>
                              </m:den>
                            </m:f>
                            <m:sSup>
                              <m:sSupPr>
                                <m:ctrlPr>
                                  <a:rPr lang="en-US" altLang="zh-TW" i="1">
                                    <a:latin typeface="Cambria Math" panose="02040503050406030204" pitchFamily="18" charset="0"/>
                                    <a:ea typeface="Cambria Math"/>
                                  </a:rPr>
                                </m:ctrlPr>
                              </m:sSupPr>
                              <m:e>
                                <m:r>
                                  <a:rPr lang="en-US" altLang="zh-TW" i="1">
                                    <a:latin typeface="Cambria Math"/>
                                    <a:ea typeface="Cambria Math"/>
                                  </a:rPr>
                                  <m:t>𝑥</m:t>
                                </m:r>
                              </m:e>
                              <m:sup>
                                <m:r>
                                  <a:rPr lang="en-US" altLang="zh-TW" i="1">
                                    <a:latin typeface="Cambria Math"/>
                                    <a:ea typeface="Cambria Math"/>
                                  </a:rPr>
                                  <m:t>2</m:t>
                                </m:r>
                              </m:sup>
                            </m:sSup>
                          </m:sup>
                        </m:sSup>
                        <m:r>
                          <a:rPr lang="en-US" altLang="zh-TW" i="1">
                            <a:latin typeface="Cambria Math"/>
                            <a:ea typeface="Cambria Math"/>
                          </a:rPr>
                          <m:t>𝑑𝑥</m:t>
                        </m:r>
                      </m:e>
                    </m:nary>
                  </m:oMath>
                </a14:m>
                <a:r>
                  <a:rPr lang="en-US" altLang="zh-TW" dirty="0">
                    <a:ea typeface="新細明體" pitchFamily="18" charset="-120"/>
                  </a:rPr>
                  <a:t>, where </a:t>
                </a:r>
                <a14:m>
                  <m:oMath xmlns:m="http://schemas.openxmlformats.org/officeDocument/2006/math">
                    <m:r>
                      <a:rPr lang="en-US" altLang="zh-TW" i="1">
                        <a:latin typeface="Cambria Math"/>
                        <a:ea typeface="Cambria Math"/>
                      </a:rPr>
                      <m:t>𝑛</m:t>
                    </m:r>
                    <m:d>
                      <m:dPr>
                        <m:ctrlPr>
                          <a:rPr lang="en-US" altLang="zh-TW" i="1">
                            <a:latin typeface="Cambria Math" panose="02040503050406030204" pitchFamily="18" charset="0"/>
                            <a:ea typeface="Cambria Math"/>
                          </a:rPr>
                        </m:ctrlPr>
                      </m:dPr>
                      <m:e>
                        <m:r>
                          <a:rPr lang="en-US" altLang="zh-TW" i="1">
                            <a:latin typeface="Cambria Math"/>
                            <a:ea typeface="Cambria Math"/>
                          </a:rPr>
                          <m:t>𝑥</m:t>
                        </m:r>
                      </m:e>
                    </m:d>
                  </m:oMath>
                </a14:m>
                <a:r>
                  <a:rPr lang="en-US" altLang="zh-TW" dirty="0">
                    <a:ea typeface="新細明體" pitchFamily="18" charset="-120"/>
                  </a:rPr>
                  <a:t> is the probability density function of the standard normal distribution</a:t>
                </a:r>
              </a:p>
              <a:p>
                <a:pPr marL="693737" lvl="2" indent="0" algn="ctr">
                  <a:lnSpc>
                    <a:spcPct val="95000"/>
                  </a:lnSpc>
                  <a:spcBef>
                    <a:spcPts val="200"/>
                  </a:spcBef>
                  <a:buNone/>
                </a:pPr>
                <a:endParaRPr lang="en-US" altLang="zh-TW" dirty="0">
                  <a:ea typeface="新細明體" pitchFamily="18" charset="-120"/>
                </a:endParaRPr>
              </a:p>
              <a:p>
                <a:pPr marL="693737" lvl="2" indent="0" algn="ctr">
                  <a:lnSpc>
                    <a:spcPct val="95000"/>
                  </a:lnSpc>
                  <a:spcBef>
                    <a:spcPts val="200"/>
                  </a:spcBef>
                  <a:buNone/>
                </a:pPr>
                <a:endParaRPr lang="en-US" altLang="zh-TW" dirty="0">
                  <a:ea typeface="新細明體" pitchFamily="18" charset="-120"/>
                </a:endParaRPr>
              </a:p>
              <a:p>
                <a:pPr marL="693737" lvl="2" indent="0" algn="ctr">
                  <a:lnSpc>
                    <a:spcPct val="95000"/>
                  </a:lnSpc>
                  <a:spcBef>
                    <a:spcPts val="200"/>
                  </a:spcBef>
                  <a:buNone/>
                </a:pPr>
                <a:endParaRPr lang="en-US" altLang="zh-TW" dirty="0">
                  <a:ea typeface="新細明體" pitchFamily="18" charset="-120"/>
                </a:endParaRPr>
              </a:p>
              <a:p>
                <a:pPr marL="693737" lvl="2" indent="0" algn="ctr">
                  <a:lnSpc>
                    <a:spcPct val="95000"/>
                  </a:lnSpc>
                  <a:spcBef>
                    <a:spcPts val="200"/>
                  </a:spcBef>
                  <a:buNone/>
                </a:pPr>
                <a:endParaRPr lang="en-US" altLang="zh-TW" dirty="0">
                  <a:ea typeface="新細明體" pitchFamily="18" charset="-120"/>
                </a:endParaRPr>
              </a:p>
              <a:p>
                <a:pPr marL="693737" lvl="2" indent="0" algn="ctr">
                  <a:lnSpc>
                    <a:spcPct val="95000"/>
                  </a:lnSpc>
                  <a:spcBef>
                    <a:spcPts val="200"/>
                  </a:spcBef>
                  <a:buNone/>
                </a:pPr>
                <a:endParaRPr lang="en-US" altLang="zh-TW" sz="1200" dirty="0">
                  <a:ea typeface="新細明體" pitchFamily="18" charset="-120"/>
                </a:endParaRPr>
              </a:p>
              <a:p>
                <a:pPr lvl="2">
                  <a:lnSpc>
                    <a:spcPct val="95000"/>
                  </a:lnSpc>
                  <a:spcBef>
                    <a:spcPts val="200"/>
                  </a:spcBef>
                </a:pPr>
                <a14:m>
                  <m:oMath xmlns:m="http://schemas.openxmlformats.org/officeDocument/2006/math">
                    <m:r>
                      <a:rPr lang="en-US" altLang="zh-TW" b="0" i="1" smtClean="0">
                        <a:latin typeface="Cambria Math"/>
                        <a:ea typeface="新細明體" pitchFamily="18" charset="-120"/>
                      </a:rPr>
                      <m:t>𝑁</m:t>
                    </m:r>
                    <m:d>
                      <m:dPr>
                        <m:ctrlPr>
                          <a:rPr lang="en-US" altLang="zh-TW" b="0" i="1" smtClean="0">
                            <a:latin typeface="Cambria Math" panose="02040503050406030204" pitchFamily="18" charset="0"/>
                            <a:ea typeface="新細明體" pitchFamily="18" charset="-120"/>
                          </a:rPr>
                        </m:ctrlPr>
                      </m:dPr>
                      <m:e>
                        <m:r>
                          <a:rPr lang="en-US" altLang="zh-TW" b="0" i="1" smtClean="0">
                            <a:latin typeface="Cambria Math"/>
                            <a:ea typeface="新細明體" pitchFamily="18" charset="-120"/>
                          </a:rPr>
                          <m:t>𝑑</m:t>
                        </m:r>
                      </m:e>
                    </m:d>
                  </m:oMath>
                </a14:m>
                <a:r>
                  <a:rPr lang="en-US" altLang="zh-TW" dirty="0">
                    <a:ea typeface="新細明體" pitchFamily="18" charset="-120"/>
                  </a:rPr>
                  <a:t> needs to be solved with numerical techniques</a:t>
                </a:r>
              </a:p>
              <a:p>
                <a:pPr lvl="2">
                  <a:lnSpc>
                    <a:spcPct val="95000"/>
                  </a:lnSpc>
                  <a:spcBef>
                    <a:spcPts val="200"/>
                  </a:spcBef>
                </a:pPr>
                <a:r>
                  <a:rPr lang="en-US" altLang="zh-TW" dirty="0">
                    <a:ea typeface="新細明體" pitchFamily="18" charset="-120"/>
                  </a:rPr>
                  <a:t>In Excel 2019 or </a:t>
                </a:r>
                <a:r>
                  <a:rPr lang="en-US" altLang="zh-TW">
                    <a:ea typeface="新細明體" pitchFamily="18" charset="-120"/>
                  </a:rPr>
                  <a:t>later versions, </a:t>
                </a:r>
                <a:r>
                  <a:rPr lang="en-US" altLang="zh-TW" dirty="0">
                    <a:ea typeface="新細明體" pitchFamily="18" charset="-120"/>
                  </a:rPr>
                  <a:t>“NORM.S.DIST(</a:t>
                </a:r>
                <a14:m>
                  <m:oMath xmlns:m="http://schemas.openxmlformats.org/officeDocument/2006/math">
                    <m:r>
                      <a:rPr lang="en-US" altLang="zh-TW" i="1">
                        <a:latin typeface="Cambria Math" panose="02040503050406030204" pitchFamily="18" charset="0"/>
                        <a:ea typeface="Cambria Math"/>
                      </a:rPr>
                      <m:t>𝑑</m:t>
                    </m:r>
                  </m:oMath>
                </a14:m>
                <a:r>
                  <a:rPr lang="en-US" altLang="zh-TW" dirty="0">
                    <a:ea typeface="新細明體" pitchFamily="18" charset="-120"/>
                  </a:rPr>
                  <a:t>,1)” returns</a:t>
                </a:r>
                <a:r>
                  <a:rPr lang="en-US" altLang="zh-TW" dirty="0"/>
                  <a:t> </a:t>
                </a:r>
                <a14:m>
                  <m:oMath xmlns:m="http://schemas.openxmlformats.org/officeDocument/2006/math">
                    <m:r>
                      <a:rPr lang="en-US" altLang="zh-TW" i="1">
                        <a:latin typeface="Cambria Math"/>
                        <a:ea typeface="新細明體" pitchFamily="18" charset="-120"/>
                      </a:rPr>
                      <m:t>𝑁</m:t>
                    </m:r>
                    <m:d>
                      <m:dPr>
                        <m:ctrlPr>
                          <a:rPr lang="en-US" altLang="zh-TW" i="1">
                            <a:latin typeface="Cambria Math" panose="02040503050406030204" pitchFamily="18" charset="0"/>
                            <a:ea typeface="新細明體" pitchFamily="18" charset="-120"/>
                          </a:rPr>
                        </m:ctrlPr>
                      </m:dPr>
                      <m:e>
                        <m:r>
                          <a:rPr lang="en-US" altLang="zh-TW" b="0" i="1" smtClean="0">
                            <a:latin typeface="Cambria Math" panose="02040503050406030204" pitchFamily="18" charset="0"/>
                            <a:ea typeface="Cambria Math"/>
                          </a:rPr>
                          <m:t>𝑑</m:t>
                        </m:r>
                      </m:e>
                    </m:d>
                  </m:oMath>
                </a14:m>
                <a:r>
                  <a:rPr lang="en-US" altLang="zh-TW" dirty="0">
                    <a:ea typeface="新細明體" pitchFamily="18" charset="-120"/>
                  </a:rPr>
                  <a:t> and “NORM.S.DIST(</a:t>
                </a:r>
                <a14:m>
                  <m:oMath xmlns:m="http://schemas.openxmlformats.org/officeDocument/2006/math">
                    <m:r>
                      <a:rPr lang="en-US" altLang="zh-TW" i="1">
                        <a:latin typeface="Cambria Math" panose="02040503050406030204" pitchFamily="18" charset="0"/>
                        <a:ea typeface="Cambria Math"/>
                      </a:rPr>
                      <m:t>𝑑</m:t>
                    </m:r>
                  </m:oMath>
                </a14:m>
                <a:r>
                  <a:rPr lang="en-US" altLang="zh-TW" dirty="0">
                    <a:ea typeface="新細明體" pitchFamily="18" charset="-120"/>
                  </a:rPr>
                  <a:t>,0)” </a:t>
                </a:r>
                <a:r>
                  <a:rPr lang="en-US" altLang="zh-TW" dirty="0"/>
                  <a:t>returns </a:t>
                </a:r>
                <a14:m>
                  <m:oMath xmlns:m="http://schemas.openxmlformats.org/officeDocument/2006/math">
                    <m:r>
                      <a:rPr lang="en-US" altLang="zh-TW" b="0" i="1" smtClean="0">
                        <a:latin typeface="Cambria Math"/>
                        <a:ea typeface="新細明體" pitchFamily="18" charset="-120"/>
                      </a:rPr>
                      <m:t>𝑛</m:t>
                    </m:r>
                    <m:d>
                      <m:dPr>
                        <m:ctrlPr>
                          <a:rPr lang="en-US" altLang="zh-TW" i="1">
                            <a:latin typeface="Cambria Math" panose="02040503050406030204" pitchFamily="18" charset="0"/>
                            <a:ea typeface="新細明體" pitchFamily="18" charset="-120"/>
                          </a:rPr>
                        </m:ctrlPr>
                      </m:dPr>
                      <m:e>
                        <m:r>
                          <a:rPr lang="en-US" altLang="zh-TW" b="0" i="1" smtClean="0">
                            <a:latin typeface="Cambria Math" panose="02040503050406030204" pitchFamily="18" charset="0"/>
                            <a:ea typeface="新細明體" pitchFamily="18" charset="-120"/>
                          </a:rPr>
                          <m:t>𝑑</m:t>
                        </m:r>
                      </m:e>
                    </m:d>
                  </m:oMath>
                </a14:m>
                <a:endParaRPr lang="en-US" altLang="zh-TW" dirty="0">
                  <a:ea typeface="新細明體" pitchFamily="18" charset="-120"/>
                </a:endParaRPr>
              </a:p>
              <a:p>
                <a:pPr lvl="2">
                  <a:lnSpc>
                    <a:spcPct val="95000"/>
                  </a:lnSpc>
                  <a:spcBef>
                    <a:spcPts val="200"/>
                  </a:spcBef>
                </a:pPr>
                <a:r>
                  <a:rPr lang="en-US" altLang="zh-TW" dirty="0">
                    <a:ea typeface="新細明體" pitchFamily="18" charset="-120"/>
                  </a:rPr>
                  <a:t>In the final exam, a table to find </a:t>
                </a:r>
                <a14:m>
                  <m:oMath xmlns:m="http://schemas.openxmlformats.org/officeDocument/2006/math">
                    <m:r>
                      <a:rPr lang="en-US" altLang="zh-TW" i="1">
                        <a:latin typeface="Cambria Math"/>
                        <a:ea typeface="新細明體" pitchFamily="18" charset="-120"/>
                      </a:rPr>
                      <m:t>𝑁</m:t>
                    </m:r>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𝑑</m:t>
                        </m:r>
                      </m:e>
                    </m:d>
                  </m:oMath>
                </a14:m>
                <a:r>
                  <a:rPr lang="en-US" altLang="zh-TW" dirty="0">
                    <a:ea typeface="新細明體" pitchFamily="18" charset="-120"/>
                  </a:rPr>
                  <a:t> will be offered</a:t>
                </a:r>
              </a:p>
            </p:txBody>
          </p:sp>
        </mc:Choice>
        <mc:Fallback xmlns="">
          <p:sp>
            <p:nvSpPr>
              <p:cNvPr id="23555" name="Rectangle 3"/>
              <p:cNvSpPr>
                <a:spLocks noGrp="1" noRot="1" noChangeAspect="1" noMove="1" noResize="1" noEditPoints="1" noAdjustHandles="1" noChangeArrowheads="1" noChangeShapeType="1" noTextEdit="1"/>
              </p:cNvSpPr>
              <p:nvPr>
                <p:ph idx="1"/>
              </p:nvPr>
            </p:nvSpPr>
            <p:spPr>
              <a:xfrm>
                <a:off x="228600" y="1600200"/>
                <a:ext cx="8843392" cy="5181600"/>
              </a:xfrm>
              <a:blipFill>
                <a:blip r:embed="rId3"/>
                <a:stretch>
                  <a:fillRect t="-1647" r="-276" b="-4824"/>
                </a:stretch>
              </a:blipFill>
            </p:spPr>
            <p:txBody>
              <a:bodyPr/>
              <a:lstStyle/>
              <a:p>
                <a:r>
                  <a:rPr lang="zh-TW" altLang="en-US">
                    <a:noFill/>
                  </a:rPr>
                  <a:t> </a:t>
                </a:r>
              </a:p>
            </p:txBody>
          </p:sp>
        </mc:Fallback>
      </mc:AlternateContent>
      <p:grpSp>
        <p:nvGrpSpPr>
          <p:cNvPr id="7" name="群組 6"/>
          <p:cNvGrpSpPr>
            <a:grpSpLocks noChangeAspect="1"/>
          </p:cNvGrpSpPr>
          <p:nvPr/>
        </p:nvGrpSpPr>
        <p:grpSpPr>
          <a:xfrm>
            <a:off x="2545082" y="3939984"/>
            <a:ext cx="3931918" cy="1698816"/>
            <a:chOff x="2241613" y="3800665"/>
            <a:chExt cx="4692587" cy="2027468"/>
          </a:xfrm>
        </p:grpSpPr>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1613" y="3800665"/>
              <a:ext cx="4692587" cy="171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矩形 1"/>
                <p:cNvSpPr/>
                <p:nvPr/>
              </p:nvSpPr>
              <p:spPr>
                <a:xfrm>
                  <a:off x="4945380" y="5458801"/>
                  <a:ext cx="38914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ea typeface="Cambria Math"/>
                          </a:rPr>
                          <m:t>𝑑</m:t>
                        </m:r>
                      </m:oMath>
                    </m:oMathPara>
                  </a14:m>
                  <a:endParaRPr lang="zh-TW" altLang="en-US" dirty="0"/>
                </a:p>
              </p:txBody>
            </p:sp>
          </mc:Choice>
          <mc:Fallback xmlns="">
            <p:sp>
              <p:nvSpPr>
                <p:cNvPr id="2" name="矩形 1"/>
                <p:cNvSpPr>
                  <a:spLocks noRot="1" noChangeAspect="1" noMove="1" noResize="1" noEditPoints="1" noAdjustHandles="1" noChangeArrowheads="1" noChangeShapeType="1" noTextEdit="1"/>
                </p:cNvSpPr>
                <p:nvPr/>
              </p:nvSpPr>
              <p:spPr>
                <a:xfrm>
                  <a:off x="4945380" y="5458801"/>
                  <a:ext cx="389145" cy="369332"/>
                </a:xfrm>
                <a:prstGeom prst="rect">
                  <a:avLst/>
                </a:prstGeom>
                <a:blipFill rotWithShape="1">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 name="文字方塊 3"/>
                <p:cNvSpPr txBox="1"/>
                <p:nvPr/>
              </p:nvSpPr>
              <p:spPr>
                <a:xfrm>
                  <a:off x="2743200" y="4114800"/>
                  <a:ext cx="7085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𝑛</m:t>
                        </m:r>
                        <m:r>
                          <a:rPr lang="en-US" altLang="zh-TW" b="0" i="1" smtClean="0">
                            <a:latin typeface="Cambria Math"/>
                          </a:rPr>
                          <m:t>(</m:t>
                        </m:r>
                        <m:r>
                          <a:rPr lang="en-US" altLang="zh-TW" b="0" i="1" smtClean="0">
                            <a:latin typeface="Cambria Math"/>
                          </a:rPr>
                          <m:t>𝑥</m:t>
                        </m:r>
                        <m:r>
                          <a:rPr lang="en-US" altLang="zh-TW" b="0" i="1" smtClean="0">
                            <a:latin typeface="Cambria Math"/>
                          </a:rPr>
                          <m:t>)</m:t>
                        </m:r>
                      </m:oMath>
                    </m:oMathPara>
                  </a14:m>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2743200" y="4114800"/>
                  <a:ext cx="708592" cy="369332"/>
                </a:xfrm>
                <a:prstGeom prst="rect">
                  <a:avLst/>
                </a:prstGeom>
                <a:blipFill rotWithShape="1">
                  <a:blip r:embed="rId6"/>
                  <a:stretch>
                    <a:fillRect b="-13115"/>
                  </a:stretch>
                </a:blipFill>
              </p:spPr>
              <p:txBody>
                <a:bodyPr/>
                <a:lstStyle/>
                <a:p>
                  <a:r>
                    <a:rPr lang="zh-TW" altLang="en-US">
                      <a:noFill/>
                    </a:rPr>
                    <a:t> </a:t>
                  </a:r>
                </a:p>
              </p:txBody>
            </p:sp>
          </mc:Fallback>
        </mc:AlternateContent>
        <p:cxnSp>
          <p:nvCxnSpPr>
            <p:cNvPr id="6" name="直線單箭頭接點 5"/>
            <p:cNvCxnSpPr/>
            <p:nvPr/>
          </p:nvCxnSpPr>
          <p:spPr bwMode="auto">
            <a:xfrm>
              <a:off x="3402296" y="4407932"/>
              <a:ext cx="636304" cy="25084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0" name="文字方塊 9"/>
                <p:cNvSpPr txBox="1"/>
                <p:nvPr/>
              </p:nvSpPr>
              <p:spPr>
                <a:xfrm>
                  <a:off x="5365426" y="4114800"/>
                  <a:ext cx="75546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a:rPr>
                          <m:t>𝑁</m:t>
                        </m:r>
                        <m:r>
                          <a:rPr lang="en-US" altLang="zh-TW" b="0" i="1" smtClean="0">
                            <a:latin typeface="Cambria Math"/>
                          </a:rPr>
                          <m:t>(</m:t>
                        </m:r>
                        <m:r>
                          <a:rPr lang="en-US" altLang="zh-TW" b="0" i="1" smtClean="0">
                            <a:latin typeface="Cambria Math"/>
                          </a:rPr>
                          <m:t>𝑑</m:t>
                        </m:r>
                        <m:r>
                          <a:rPr lang="en-US" altLang="zh-TW" b="0" i="1" smtClean="0">
                            <a:latin typeface="Cambria Math"/>
                          </a:rPr>
                          <m:t>)</m:t>
                        </m:r>
                      </m:oMath>
                    </m:oMathPara>
                  </a14:m>
                  <a:endParaRPr lang="zh-TW" altLang="en-US" dirty="0"/>
                </a:p>
              </p:txBody>
            </p:sp>
          </mc:Choice>
          <mc:Fallback xmlns="">
            <p:sp>
              <p:nvSpPr>
                <p:cNvPr id="10" name="文字方塊 9"/>
                <p:cNvSpPr txBox="1">
                  <a:spLocks noRot="1" noChangeAspect="1" noMove="1" noResize="1" noEditPoints="1" noAdjustHandles="1" noChangeArrowheads="1" noChangeShapeType="1" noTextEdit="1"/>
                </p:cNvSpPr>
                <p:nvPr/>
              </p:nvSpPr>
              <p:spPr>
                <a:xfrm>
                  <a:off x="5365426" y="4114800"/>
                  <a:ext cx="755463" cy="369332"/>
                </a:xfrm>
                <a:prstGeom prst="rect">
                  <a:avLst/>
                </a:prstGeom>
                <a:blipFill rotWithShape="1">
                  <a:blip r:embed="rId7"/>
                  <a:stretch>
                    <a:fillRect r="-4505" b="-27778"/>
                  </a:stretch>
                </a:blipFill>
              </p:spPr>
              <p:txBody>
                <a:bodyPr/>
                <a:lstStyle/>
                <a:p>
                  <a:r>
                    <a:rPr lang="zh-TW" altLang="en-US">
                      <a:noFill/>
                    </a:rPr>
                    <a:t> </a:t>
                  </a:r>
                </a:p>
              </p:txBody>
            </p:sp>
          </mc:Fallback>
        </mc:AlternateContent>
        <p:cxnSp>
          <p:nvCxnSpPr>
            <p:cNvPr id="11" name="直線單箭頭接點 10"/>
            <p:cNvCxnSpPr/>
            <p:nvPr/>
          </p:nvCxnSpPr>
          <p:spPr bwMode="auto">
            <a:xfrm flipH="1">
              <a:off x="4648200" y="4484132"/>
              <a:ext cx="717226" cy="174640"/>
            </a:xfrm>
            <a:prstGeom prst="straightConnector1">
              <a:avLst/>
            </a:prstGeom>
            <a:solidFill>
              <a:schemeClr val="accent1"/>
            </a:solidFill>
            <a:ln w="12700" cap="flat" cmpd="sng" algn="ctr">
              <a:solidFill>
                <a:schemeClr val="tx1"/>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55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and BSM model</a:t>
            </a:r>
          </a:p>
        </p:txBody>
      </p:sp>
      <p:sp>
        <p:nvSpPr>
          <p:cNvPr id="2355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7618CFB3-CA85-4C25-A9C8-C1924EB48572}" type="slidenum">
              <a:rPr lang="en-US" altLang="en-US"/>
              <a:pPr eaLnBrk="1" hangingPunct="1"/>
              <a:t>18</a:t>
            </a:fld>
            <a:endParaRPr lang="en-US" altLang="en-US" dirty="0"/>
          </a:p>
        </p:txBody>
      </p:sp>
    </p:spTree>
    <p:extLst>
      <p:ext uri="{BB962C8B-B14F-4D97-AF65-F5344CB8AC3E}">
        <p14:creationId xmlns:p14="http://schemas.microsoft.com/office/powerpoint/2010/main" val="5346315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6627" name="Rectangle 3"/>
              <p:cNvSpPr>
                <a:spLocks noGrp="1" noChangeArrowheads="1"/>
              </p:cNvSpPr>
              <p:nvPr>
                <p:ph idx="1"/>
              </p:nvPr>
            </p:nvSpPr>
            <p:spPr>
              <a:xfrm>
                <a:off x="381000" y="1641475"/>
                <a:ext cx="8458200" cy="5140325"/>
              </a:xfrm>
              <a:noFill/>
              <a:extLst>
                <a:ext uri="{91240B29-F687-4F45-9708-019B960494DF}">
                  <a14:hiddenLine w="12700">
                    <a:solidFill>
                      <a:schemeClr val="tx1"/>
                    </a:solidFill>
                    <a:miter lim="800000"/>
                    <a:headEnd/>
                    <a:tailEnd/>
                  </a14:hiddenLine>
                </a:ext>
              </a:extLst>
            </p:spPr>
            <p:txBody>
              <a:bodyPr lIns="90488" tIns="44450" rIns="90488" bIns="44450"/>
              <a:lstStyle/>
              <a:p>
                <a:pPr eaLnBrk="1" hangingPunct="1">
                  <a:lnSpc>
                    <a:spcPct val="95000"/>
                  </a:lnSpc>
                  <a:spcBef>
                    <a:spcPts val="300"/>
                  </a:spcBef>
                </a:pPr>
                <a:r>
                  <a:rPr lang="en-US" altLang="zh-TW" sz="3200" dirty="0">
                    <a:ea typeface="新細明體" pitchFamily="18" charset="-120"/>
                  </a:rPr>
                  <a:t>European calls and puts converge to their lower bounds when they are extremely ITM or OTM</a:t>
                </a:r>
                <a:endParaRPr lang="en-US" altLang="zh-TW" dirty="0">
                  <a:ea typeface="新細明體" pitchFamily="18" charset="-120"/>
                </a:endParaRPr>
              </a:p>
              <a:p>
                <a:pPr lvl="1">
                  <a:lnSpc>
                    <a:spcPct val="95000"/>
                  </a:lnSpc>
                  <a:spcBef>
                    <a:spcPts val="300"/>
                  </a:spcBef>
                </a:pPr>
                <a:r>
                  <a:rPr lang="en-US" altLang="zh-TW" dirty="0">
                    <a:ea typeface="新細明體" pitchFamily="18" charset="-120"/>
                  </a:rPr>
                  <a:t>As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oMath>
                </a14:m>
                <a:r>
                  <a:rPr lang="en-US" altLang="zh-TW" dirty="0">
                    <a:ea typeface="新細明體" pitchFamily="18" charset="-120"/>
                  </a:rPr>
                  <a:t> becomes very large, calls (puts) are extremely ITM (OTM)</a:t>
                </a:r>
              </a:p>
              <a:p>
                <a:pPr lvl="2">
                  <a:lnSpc>
                    <a:spcPct val="95000"/>
                  </a:lnSpc>
                  <a:spcBef>
                    <a:spcPts val="300"/>
                  </a:spcBef>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r>
                      <a:rPr lang="en-US" altLang="zh-TW" i="1" smtClean="0">
                        <a:latin typeface="Cambria Math"/>
                        <a:ea typeface="Cambria Math"/>
                      </a:rPr>
                      <m:t>→</m:t>
                    </m:r>
                    <m:r>
                      <a:rPr lang="en-US" altLang="zh-TW" b="0" i="1" smtClean="0">
                        <a:latin typeface="Cambria Math"/>
                        <a:ea typeface="Cambria Math"/>
                      </a:rPr>
                      <m:t>∞</m:t>
                    </m:r>
                    <m:r>
                      <a:rPr lang="en-US" altLang="zh-TW" dirty="0">
                        <a:latin typeface="Cambria Math"/>
                        <a:ea typeface="Cambria Math"/>
                      </a:rPr>
                      <m:t>⇒</m:t>
                    </m:r>
                    <m:r>
                      <a:rPr lang="en-US" altLang="zh-TW" b="0" i="1" smtClean="0">
                        <a:latin typeface="Cambria Math"/>
                      </a:rPr>
                      <m:t>𝑁</m:t>
                    </m:r>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b="0" i="1" smtClean="0">
                        <a:latin typeface="Cambria Math" panose="02040503050406030204" pitchFamily="18" charset="0"/>
                      </a:rPr>
                      <m:t>,</m:t>
                    </m:r>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e>
                    </m:d>
                    <m:r>
                      <a:rPr lang="en-US" altLang="zh-TW" i="1">
                        <a:latin typeface="Cambria Math"/>
                        <a:ea typeface="Cambria Math"/>
                      </a:rPr>
                      <m:t>→</m:t>
                    </m:r>
                    <m:r>
                      <a:rPr lang="en-US" altLang="zh-TW" b="0" i="1" smtClean="0">
                        <a:latin typeface="Cambria Math"/>
                        <a:ea typeface="Cambria Math"/>
                      </a:rPr>
                      <m:t>1</m:t>
                    </m:r>
                    <m:r>
                      <a:rPr lang="en-US" altLang="zh-TW" dirty="0">
                        <a:latin typeface="Cambria Math"/>
                        <a:ea typeface="Cambria Math"/>
                      </a:rPr>
                      <m:t>⇒</m:t>
                    </m:r>
                    <m:r>
                      <a:rPr lang="en-US" altLang="zh-TW" i="1">
                        <a:latin typeface="Cambria Math"/>
                      </a:rPr>
                      <m:t>𝑁</m:t>
                    </m:r>
                    <m:d>
                      <m:dPr>
                        <m:ctrlPr>
                          <a:rPr lang="en-US" altLang="zh-TW" i="1">
                            <a:latin typeface="Cambria Math" panose="02040503050406030204" pitchFamily="18" charset="0"/>
                          </a:rPr>
                        </m:ctrlPr>
                      </m:dPr>
                      <m:e>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b="0" i="1" smtClean="0">
                        <a:latin typeface="Cambria Math" panose="02040503050406030204" pitchFamily="18" charset="0"/>
                      </a:rPr>
                      <m:t>,</m:t>
                    </m:r>
                    <m:r>
                      <a:rPr lang="en-US" altLang="zh-TW" i="1">
                        <a:latin typeface="Cambria Math"/>
                      </a:rPr>
                      <m:t>𝑁</m:t>
                    </m:r>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r>
                      <a:rPr lang="en-US" altLang="zh-TW" i="1">
                        <a:latin typeface="Cambria Math"/>
                      </a:rPr>
                      <m:t>)</m:t>
                    </m:r>
                    <m:r>
                      <a:rPr lang="en-US" altLang="zh-TW" i="1">
                        <a:latin typeface="Cambria Math"/>
                        <a:ea typeface="Cambria Math"/>
                      </a:rPr>
                      <m:t>→</m:t>
                    </m:r>
                    <m:r>
                      <a:rPr lang="en-US" altLang="zh-TW" b="0" i="1" smtClean="0">
                        <a:latin typeface="Cambria Math"/>
                        <a:ea typeface="Cambria Math"/>
                      </a:rPr>
                      <m:t>0</m:t>
                    </m:r>
                  </m:oMath>
                </a14:m>
                <a:endParaRPr lang="en-US" altLang="zh-TW" dirty="0">
                  <a:ea typeface="新細明體" pitchFamily="18" charset="-120"/>
                </a:endParaRPr>
              </a:p>
              <a:p>
                <a:pPr lvl="2">
                  <a:lnSpc>
                    <a:spcPct val="95000"/>
                  </a:lnSpc>
                  <a:spcBef>
                    <a:spcPts val="300"/>
                  </a:spcBef>
                </a:pPr>
                <a:r>
                  <a:rPr lang="en-US" altLang="zh-TW" dirty="0">
                    <a:ea typeface="新細明體" pitchFamily="18" charset="-120"/>
                  </a:rPr>
                  <a:t>The call value </a:t>
                </a:r>
                <a14:m>
                  <m:oMath xmlns:m="http://schemas.openxmlformats.org/officeDocument/2006/math">
                    <m:r>
                      <a:rPr lang="en-US" altLang="zh-TW" b="0" i="1" smtClean="0">
                        <a:latin typeface="Cambria Math"/>
                      </a:rPr>
                      <m:t>𝑐</m:t>
                    </m:r>
                    <m:r>
                      <a:rPr lang="en-US" altLang="zh-TW" b="0" i="0" smtClean="0">
                        <a:latin typeface="Cambria Math"/>
                      </a:rPr>
                      <m:t>=</m:t>
                    </m:r>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i="1">
                        <a:latin typeface="Cambria Math"/>
                      </a:rPr>
                      <m:t>−</m:t>
                    </m:r>
                    <m:r>
                      <a:rPr lang="en-US" altLang="zh-TW" i="1">
                        <a:latin typeface="Cambria Math"/>
                      </a:rPr>
                      <m:t>𝐾</m:t>
                    </m:r>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𝑟𝑇</m:t>
                        </m:r>
                      </m:sup>
                    </m:sSup>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e>
                    </m:d>
                    <m:r>
                      <a:rPr lang="en-US" altLang="zh-TW" i="1" smtClean="0">
                        <a:latin typeface="Cambria Math"/>
                        <a:ea typeface="Cambria Math"/>
                      </a:rPr>
                      <m:t>→</m:t>
                    </m:r>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r>
                      <a:rPr lang="en-US" altLang="zh-TW" b="0" i="1" smtClean="0">
                        <a:latin typeface="Cambria Math"/>
                      </a:rPr>
                      <m:t>−</m:t>
                    </m:r>
                    <m:r>
                      <a:rPr lang="en-US" altLang="zh-TW" i="1">
                        <a:latin typeface="Cambria Math"/>
                      </a:rPr>
                      <m:t>𝐾</m:t>
                    </m:r>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𝑟𝑇</m:t>
                        </m:r>
                      </m:sup>
                    </m:sSup>
                  </m:oMath>
                </a14:m>
                <a:endParaRPr lang="en-US" altLang="zh-TW" dirty="0">
                  <a:ea typeface="新細明體" pitchFamily="18" charset="-120"/>
                </a:endParaRPr>
              </a:p>
              <a:p>
                <a:pPr lvl="2">
                  <a:lnSpc>
                    <a:spcPct val="95000"/>
                  </a:lnSpc>
                  <a:spcBef>
                    <a:spcPts val="300"/>
                  </a:spcBef>
                </a:pPr>
                <a:r>
                  <a:rPr lang="en-US" altLang="zh-TW" dirty="0">
                    <a:ea typeface="新細明體" pitchFamily="18" charset="-120"/>
                  </a:rPr>
                  <a:t>The put value</a:t>
                </a:r>
                <a:r>
                  <a:rPr lang="en-US" altLang="zh-TW" i="1" dirty="0">
                    <a:ea typeface="新細明體" pitchFamily="18" charset="-120"/>
                  </a:rPr>
                  <a:t> </a:t>
                </a:r>
                <a14:m>
                  <m:oMath xmlns:m="http://schemas.openxmlformats.org/officeDocument/2006/math">
                    <m:r>
                      <a:rPr lang="en-US" altLang="zh-TW" i="1">
                        <a:latin typeface="Cambria Math"/>
                      </a:rPr>
                      <m:t>𝑝</m:t>
                    </m:r>
                    <m:r>
                      <a:rPr lang="en-US" altLang="zh-TW" i="1">
                        <a:latin typeface="Cambria Math"/>
                      </a:rPr>
                      <m:t>=</m:t>
                    </m:r>
                    <m:r>
                      <a:rPr lang="en-US" altLang="zh-TW" i="1">
                        <a:latin typeface="Cambria Math"/>
                      </a:rPr>
                      <m:t>𝐾</m:t>
                    </m:r>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𝑟𝑇</m:t>
                        </m:r>
                      </m:sup>
                    </m:sSup>
                    <m:r>
                      <a:rPr lang="en-US" altLang="zh-TW" i="1">
                        <a:latin typeface="Cambria Math"/>
                      </a:rPr>
                      <m:t>𝑁</m:t>
                    </m:r>
                    <m:d>
                      <m:dPr>
                        <m:ctrlPr>
                          <a:rPr lang="en-US" altLang="zh-TW" i="1">
                            <a:latin typeface="Cambria Math" panose="02040503050406030204" pitchFamily="18" charset="0"/>
                          </a:rPr>
                        </m:ctrlPr>
                      </m:dPr>
                      <m:e>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e>
                    </m:d>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r>
                      <a:rPr lang="en-US" altLang="zh-TW" i="1">
                        <a:latin typeface="Cambria Math"/>
                      </a:rPr>
                      <m:t>𝑁</m:t>
                    </m:r>
                    <m:d>
                      <m:dPr>
                        <m:ctrlPr>
                          <a:rPr lang="en-US" altLang="zh-TW" i="1">
                            <a:latin typeface="Cambria Math" panose="02040503050406030204" pitchFamily="18" charset="0"/>
                          </a:rPr>
                        </m:ctrlPr>
                      </m:dPr>
                      <m:e>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i="1">
                        <a:latin typeface="Cambria Math"/>
                        <a:ea typeface="Cambria Math"/>
                      </a:rPr>
                      <m:t>→</m:t>
                    </m:r>
                    <m:r>
                      <a:rPr lang="en-US" altLang="zh-TW" b="0" i="1" smtClean="0">
                        <a:latin typeface="Cambria Math"/>
                        <a:ea typeface="Cambria Math"/>
                      </a:rPr>
                      <m:t>0</m:t>
                    </m:r>
                  </m:oMath>
                </a14:m>
                <a:endParaRPr lang="en-US" altLang="zh-TW" dirty="0">
                  <a:ea typeface="新細明體" pitchFamily="18" charset="-120"/>
                </a:endParaRPr>
              </a:p>
              <a:p>
                <a:pPr lvl="1">
                  <a:lnSpc>
                    <a:spcPct val="95000"/>
                  </a:lnSpc>
                  <a:spcBef>
                    <a:spcPts val="300"/>
                  </a:spcBef>
                </a:pPr>
                <a:r>
                  <a:rPr lang="en-US" altLang="zh-TW" dirty="0">
                    <a:ea typeface="新細明體" pitchFamily="18" charset="-120"/>
                  </a:rPr>
                  <a:t>As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becomes very small, calls (puts) are extremely OTM (ITM)</a:t>
                </a:r>
              </a:p>
              <a:p>
                <a:pPr lvl="2">
                  <a:lnSpc>
                    <a:spcPct val="95000"/>
                  </a:lnSpc>
                  <a:spcBef>
                    <a:spcPts val="300"/>
                  </a:spcBef>
                </a:pP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r>
                      <a:rPr lang="en-US" altLang="zh-TW" b="0" i="1" smtClean="0">
                        <a:latin typeface="Cambria Math" panose="02040503050406030204" pitchFamily="18" charset="0"/>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r>
                      <a:rPr lang="en-US" altLang="zh-TW" i="1">
                        <a:latin typeface="Cambria Math"/>
                        <a:ea typeface="Cambria Math"/>
                      </a:rPr>
                      <m:t>→</m:t>
                    </m:r>
                    <m:r>
                      <a:rPr lang="en-US" altLang="zh-TW" b="0" i="1" smtClean="0">
                        <a:latin typeface="Cambria Math"/>
                        <a:ea typeface="Cambria Math"/>
                      </a:rPr>
                      <m:t>−</m:t>
                    </m:r>
                    <m:r>
                      <a:rPr lang="en-US" altLang="zh-TW" i="1">
                        <a:latin typeface="Cambria Math"/>
                        <a:ea typeface="Cambria Math"/>
                      </a:rPr>
                      <m:t>∞</m:t>
                    </m:r>
                    <m:r>
                      <a:rPr lang="en-US" altLang="zh-TW" dirty="0">
                        <a:latin typeface="Cambria Math"/>
                        <a:ea typeface="Cambria Math"/>
                      </a:rPr>
                      <m:t>⇒</m:t>
                    </m:r>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b="0" i="1" smtClean="0">
                        <a:latin typeface="Cambria Math" panose="02040503050406030204" pitchFamily="18" charset="0"/>
                      </a:rPr>
                      <m:t>,</m:t>
                    </m:r>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e>
                    </m:d>
                    <m:r>
                      <a:rPr lang="en-US" altLang="zh-TW" i="1">
                        <a:latin typeface="Cambria Math"/>
                        <a:ea typeface="Cambria Math"/>
                      </a:rPr>
                      <m:t>→</m:t>
                    </m:r>
                    <m:r>
                      <a:rPr lang="en-US" altLang="zh-TW" b="0" i="1" smtClean="0">
                        <a:latin typeface="Cambria Math"/>
                        <a:ea typeface="Cambria Math"/>
                      </a:rPr>
                      <m:t>0</m:t>
                    </m:r>
                    <m:r>
                      <a:rPr lang="en-US" altLang="zh-TW" dirty="0">
                        <a:latin typeface="Cambria Math"/>
                        <a:ea typeface="Cambria Math"/>
                      </a:rPr>
                      <m:t>⇒</m:t>
                    </m:r>
                    <m:r>
                      <a:rPr lang="en-US" altLang="zh-TW" i="1">
                        <a:latin typeface="Cambria Math"/>
                      </a:rPr>
                      <m:t>𝑁</m:t>
                    </m:r>
                    <m:d>
                      <m:dPr>
                        <m:ctrlPr>
                          <a:rPr lang="en-US" altLang="zh-TW" i="1">
                            <a:latin typeface="Cambria Math" panose="02040503050406030204" pitchFamily="18" charset="0"/>
                          </a:rPr>
                        </m:ctrlPr>
                      </m:dPr>
                      <m:e>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b="0" i="1" smtClean="0">
                        <a:latin typeface="Cambria Math" panose="02040503050406030204" pitchFamily="18" charset="0"/>
                      </a:rPr>
                      <m:t>,</m:t>
                    </m:r>
                    <m:r>
                      <a:rPr lang="en-US" altLang="zh-TW" i="1">
                        <a:latin typeface="Cambria Math"/>
                      </a:rPr>
                      <m:t>𝑁</m:t>
                    </m:r>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r>
                      <a:rPr lang="en-US" altLang="zh-TW" i="1">
                        <a:latin typeface="Cambria Math"/>
                      </a:rPr>
                      <m:t>)</m:t>
                    </m:r>
                    <m:r>
                      <a:rPr lang="en-US" altLang="zh-TW" i="1">
                        <a:latin typeface="Cambria Math"/>
                        <a:ea typeface="Cambria Math"/>
                      </a:rPr>
                      <m:t>→</m:t>
                    </m:r>
                    <m:r>
                      <a:rPr lang="en-US" altLang="zh-TW" b="0" i="1" smtClean="0">
                        <a:latin typeface="Cambria Math"/>
                        <a:ea typeface="Cambria Math"/>
                      </a:rPr>
                      <m:t>1</m:t>
                    </m:r>
                  </m:oMath>
                </a14:m>
                <a:endParaRPr lang="en-US" altLang="zh-TW" dirty="0">
                  <a:ea typeface="新細明體" pitchFamily="18" charset="-120"/>
                </a:endParaRPr>
              </a:p>
              <a:p>
                <a:pPr lvl="2">
                  <a:lnSpc>
                    <a:spcPct val="95000"/>
                  </a:lnSpc>
                  <a:spcBef>
                    <a:spcPts val="300"/>
                  </a:spcBef>
                </a:pPr>
                <a:r>
                  <a:rPr lang="en-US" altLang="zh-TW" dirty="0">
                    <a:ea typeface="新細明體" pitchFamily="18" charset="-120"/>
                  </a:rPr>
                  <a:t>The call value </a:t>
                </a:r>
                <a14:m>
                  <m:oMath xmlns:m="http://schemas.openxmlformats.org/officeDocument/2006/math">
                    <m:r>
                      <a:rPr lang="en-US" altLang="zh-TW" i="1">
                        <a:latin typeface="Cambria Math"/>
                      </a:rPr>
                      <m:t>𝑐</m:t>
                    </m:r>
                    <m:r>
                      <a:rPr lang="en-US" altLang="zh-TW">
                        <a:latin typeface="Cambria Math"/>
                      </a:rPr>
                      <m:t>=</m:t>
                    </m:r>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i="1">
                        <a:latin typeface="Cambria Math"/>
                      </a:rPr>
                      <m:t>−</m:t>
                    </m:r>
                    <m:r>
                      <a:rPr lang="en-US" altLang="zh-TW" i="1">
                        <a:latin typeface="Cambria Math"/>
                      </a:rPr>
                      <m:t>𝐾</m:t>
                    </m:r>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𝑟𝑇</m:t>
                        </m:r>
                      </m:sup>
                    </m:sSup>
                    <m:r>
                      <a:rPr lang="en-US" altLang="zh-TW" i="1">
                        <a:latin typeface="Cambria Math"/>
                      </a:rPr>
                      <m:t>𝑁</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e>
                    </m:d>
                    <m:r>
                      <a:rPr lang="en-US" altLang="zh-TW" i="1">
                        <a:latin typeface="Cambria Math"/>
                        <a:ea typeface="Cambria Math"/>
                      </a:rPr>
                      <m:t>→</m:t>
                    </m:r>
                    <m:r>
                      <a:rPr lang="en-US" altLang="zh-TW" b="0" i="1" smtClean="0">
                        <a:latin typeface="Cambria Math"/>
                      </a:rPr>
                      <m:t>0</m:t>
                    </m:r>
                  </m:oMath>
                </a14:m>
                <a:endParaRPr lang="en-US" altLang="zh-TW" i="1" baseline="30000" dirty="0">
                  <a:ea typeface="新細明體" pitchFamily="18" charset="-120"/>
                </a:endParaRPr>
              </a:p>
              <a:p>
                <a:pPr lvl="2">
                  <a:lnSpc>
                    <a:spcPct val="95000"/>
                  </a:lnSpc>
                  <a:spcBef>
                    <a:spcPts val="300"/>
                  </a:spcBef>
                </a:pPr>
                <a:r>
                  <a:rPr lang="en-US" altLang="zh-TW" dirty="0">
                    <a:ea typeface="新細明體" pitchFamily="18" charset="-120"/>
                  </a:rPr>
                  <a:t>The put value</a:t>
                </a:r>
                <a:r>
                  <a:rPr lang="en-US" altLang="zh-TW" i="1" dirty="0">
                    <a:ea typeface="新細明體" pitchFamily="18" charset="-120"/>
                  </a:rPr>
                  <a:t> </a:t>
                </a:r>
                <a14:m>
                  <m:oMath xmlns:m="http://schemas.openxmlformats.org/officeDocument/2006/math">
                    <m:r>
                      <a:rPr lang="en-US" altLang="zh-TW" i="1">
                        <a:latin typeface="Cambria Math"/>
                      </a:rPr>
                      <m:t>𝑝</m:t>
                    </m:r>
                    <m:r>
                      <a:rPr lang="en-US" altLang="zh-TW" i="1">
                        <a:latin typeface="Cambria Math"/>
                      </a:rPr>
                      <m:t>=</m:t>
                    </m:r>
                    <m:r>
                      <a:rPr lang="en-US" altLang="zh-TW" i="1">
                        <a:latin typeface="Cambria Math"/>
                      </a:rPr>
                      <m:t>𝐾</m:t>
                    </m:r>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𝑟𝑇</m:t>
                        </m:r>
                      </m:sup>
                    </m:sSup>
                    <m:r>
                      <a:rPr lang="en-US" altLang="zh-TW" i="1">
                        <a:latin typeface="Cambria Math"/>
                      </a:rPr>
                      <m:t>𝑁</m:t>
                    </m:r>
                    <m:d>
                      <m:dPr>
                        <m:ctrlPr>
                          <a:rPr lang="en-US" altLang="zh-TW" i="1">
                            <a:latin typeface="Cambria Math" panose="02040503050406030204" pitchFamily="18" charset="0"/>
                          </a:rPr>
                        </m:ctrlPr>
                      </m:dPr>
                      <m:e>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2</m:t>
                            </m:r>
                          </m:sub>
                        </m:sSub>
                      </m:e>
                    </m:d>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r>
                      <a:rPr lang="en-US" altLang="zh-TW" i="1">
                        <a:latin typeface="Cambria Math"/>
                      </a:rPr>
                      <m:t>𝑁</m:t>
                    </m:r>
                    <m:d>
                      <m:dPr>
                        <m:ctrlPr>
                          <a:rPr lang="en-US" altLang="zh-TW" i="1">
                            <a:latin typeface="Cambria Math" panose="02040503050406030204" pitchFamily="18" charset="0"/>
                          </a:rPr>
                        </m:ctrlPr>
                      </m:dPr>
                      <m:e>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𝑑</m:t>
                            </m:r>
                          </m:e>
                          <m:sub>
                            <m:r>
                              <a:rPr lang="en-US" altLang="zh-TW" i="1">
                                <a:latin typeface="Cambria Math"/>
                              </a:rPr>
                              <m:t>1</m:t>
                            </m:r>
                          </m:sub>
                        </m:sSub>
                      </m:e>
                    </m:d>
                    <m:r>
                      <a:rPr lang="en-US" altLang="zh-TW" i="1">
                        <a:latin typeface="Cambria Math"/>
                        <a:ea typeface="Cambria Math"/>
                      </a:rPr>
                      <m:t>→</m:t>
                    </m:r>
                    <m:r>
                      <a:rPr lang="en-US" altLang="zh-TW" i="1">
                        <a:latin typeface="Cambria Math"/>
                      </a:rPr>
                      <m:t>𝐾</m:t>
                    </m:r>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𝑟𝑇</m:t>
                        </m:r>
                      </m:sup>
                    </m:sSup>
                    <m:r>
                      <a:rPr lang="en-US" altLang="zh-TW" i="1">
                        <a:latin typeface="Cambria Math"/>
                      </a:rPr>
                      <m:t>−</m:t>
                    </m:r>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oMath>
                </a14:m>
                <a:endParaRPr lang="en-US" altLang="zh-TW" dirty="0">
                  <a:ea typeface="新細明體" pitchFamily="18" charset="-120"/>
                </a:endParaRPr>
              </a:p>
            </p:txBody>
          </p:sp>
        </mc:Choice>
        <mc:Fallback xmlns="">
          <p:sp>
            <p:nvSpPr>
              <p:cNvPr id="26627" name="Rectangle 3"/>
              <p:cNvSpPr>
                <a:spLocks noGrp="1" noRot="1" noChangeAspect="1" noMove="1" noResize="1" noEditPoints="1" noAdjustHandles="1" noChangeArrowheads="1" noChangeShapeType="1" noTextEdit="1"/>
              </p:cNvSpPr>
              <p:nvPr>
                <p:ph idx="1"/>
              </p:nvPr>
            </p:nvSpPr>
            <p:spPr>
              <a:xfrm>
                <a:off x="381000" y="1641475"/>
                <a:ext cx="8458200" cy="5140325"/>
              </a:xfrm>
              <a:blipFill>
                <a:blip r:embed="rId3"/>
                <a:stretch>
                  <a:fillRect l="-865" t="-2014" r="-2235" b="-3673"/>
                </a:stretch>
              </a:blipFill>
              <a:extLst>
                <a:ext uri="{91240B29-F687-4F45-9708-019B960494DF}">
                  <a14:hiddenLine xmlns:a14="http://schemas.microsoft.com/office/drawing/2010/main" w="12700">
                    <a:solidFill>
                      <a:schemeClr val="tx1"/>
                    </a:solidFill>
                    <a:miter lim="800000"/>
                    <a:headEnd/>
                    <a:tailEnd/>
                  </a14:hiddenLine>
                </a:ext>
              </a:extLst>
            </p:spPr>
            <p:txBody>
              <a:bodyPr/>
              <a:lstStyle/>
              <a:p>
                <a:r>
                  <a:rPr lang="zh-TW" altLang="en-US">
                    <a:noFill/>
                  </a:rPr>
                  <a:t> </a:t>
                </a:r>
              </a:p>
            </p:txBody>
          </p:sp>
        </mc:Fallback>
      </mc:AlternateContent>
      <p:sp>
        <p:nvSpPr>
          <p:cNvPr id="26628"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AFF4F4EC-0945-410E-A560-F27163270A57}" type="slidenum">
              <a:rPr lang="en-US" altLang="en-US"/>
              <a:pPr eaLnBrk="1" hangingPunct="1"/>
              <a:t>19</a:t>
            </a:fld>
            <a:endParaRPr lang="en-US" altLang="en-US" dirty="0"/>
          </a:p>
        </p:txBody>
      </p:sp>
      <p:sp>
        <p:nvSpPr>
          <p:cNvPr id="6" name="Rectangle 2"/>
          <p:cNvSpPr>
            <a:spLocks noGrp="1" noChangeArrowheads="1"/>
          </p:cNvSpPr>
          <p:nvPr>
            <p:ph type="title"/>
          </p:nvPr>
        </p:nvSpPr>
        <p:spPr>
          <a:xfrm>
            <a:off x="457200" y="260648"/>
            <a:ext cx="7499176" cy="930498"/>
          </a:xfrm>
          <a:noFill/>
        </p:spPr>
        <p:txBody>
          <a:bodyPr lIns="92075" tIns="46038" rIns="92075" bIns="46038" anchor="ctr"/>
          <a:lstStyle/>
          <a:p>
            <a:pPr eaLnBrk="1" hangingPunct="1"/>
            <a:r>
              <a:rPr lang="en-US" altLang="zh-TW" dirty="0">
                <a:ea typeface="新細明體" pitchFamily="18" charset="-120"/>
              </a:rPr>
              <a:t>RNVR and BSM model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p>
            <a:pPr eaLnBrk="1" hangingPunct="1"/>
            <a:r>
              <a:rPr lang="en-US" altLang="zh-TW">
                <a:ea typeface="新細明體" charset="-120"/>
              </a:rPr>
              <a:t>Goals </a:t>
            </a:r>
            <a:r>
              <a:rPr lang="en-US" altLang="zh-TW" dirty="0">
                <a:ea typeface="新細明體" charset="-120"/>
              </a:rPr>
              <a:t>of Chapter 13</a:t>
            </a:r>
          </a:p>
        </p:txBody>
      </p:sp>
      <p:sp>
        <p:nvSpPr>
          <p:cNvPr id="6146" name="投影片編號版面配置區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6459F47D-D016-4E99-B4CA-0BA973F17661}" type="slidenum">
              <a:rPr lang="en-US" altLang="en-US" smtClean="0"/>
              <a:pPr eaLnBrk="1" hangingPunct="1"/>
              <a:t>2</a:t>
            </a:fld>
            <a:endParaRPr lang="en-US" altLang="en-US" dirty="0"/>
          </a:p>
        </p:txBody>
      </p:sp>
      <p:sp>
        <p:nvSpPr>
          <p:cNvPr id="6147"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6148"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ea typeface="新細明體" charset="-120"/>
            </a:endParaRPr>
          </a:p>
        </p:txBody>
      </p:sp>
      <p:sp>
        <p:nvSpPr>
          <p:cNvPr id="6150" name="Rectangle 5"/>
          <p:cNvSpPr txBox="1">
            <a:spLocks noChangeArrowheads="1"/>
          </p:cNvSpPr>
          <p:nvPr/>
        </p:nvSpPr>
        <p:spPr bwMode="auto">
          <a:xfrm>
            <a:off x="457200" y="1728788"/>
            <a:ext cx="8280400" cy="497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The stock price distribution in Black</a:t>
            </a:r>
            <a:r>
              <a:rPr lang="en-US" altLang="zh-TW" sz="3000" dirty="0"/>
              <a:t>–</a:t>
            </a:r>
            <a:r>
              <a:rPr lang="en-US" altLang="zh-TW" sz="3000" dirty="0">
                <a:ea typeface="新細明體" pitchFamily="18" charset="-120"/>
              </a:rPr>
              <a:t>Scholes</a:t>
            </a:r>
            <a:r>
              <a:rPr lang="en-US" altLang="zh-TW" sz="3000" dirty="0"/>
              <a:t>–</a:t>
            </a:r>
            <a:r>
              <a:rPr lang="en-US" altLang="zh-TW" sz="3000" dirty="0">
                <a:ea typeface="新細明體" pitchFamily="18" charset="-120"/>
              </a:rPr>
              <a:t>Merton (BSM) model and the estimation of its parameters</a:t>
            </a:r>
          </a:p>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The risk-neutral valuation relationship (RNVR) and BSM option pricing formula</a:t>
            </a:r>
          </a:p>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Extension of RNVR on pricing forward contracts</a:t>
            </a:r>
          </a:p>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Implied volatilities (</a:t>
            </a:r>
            <a:r>
              <a:rPr lang="zh-TW" altLang="en-US" sz="3000" dirty="0">
                <a:ea typeface="新細明體" pitchFamily="18" charset="-120"/>
              </a:rPr>
              <a:t>隱含波動度</a:t>
            </a:r>
            <a:r>
              <a:rPr lang="en-US" altLang="zh-TW" sz="3000" dirty="0">
                <a:ea typeface="新細明體" pitchFamily="18" charset="-120"/>
              </a:rPr>
              <a:t>) of options</a:t>
            </a:r>
          </a:p>
          <a:p>
            <a:pPr eaLnBrk="1" hangingPunct="1">
              <a:spcBef>
                <a:spcPts val="600"/>
              </a:spcBef>
              <a:buClr>
                <a:schemeClr val="tx2"/>
              </a:buClr>
              <a:buSzPct val="70000"/>
              <a:buFont typeface="Wingdings" pitchFamily="2" charset="2"/>
              <a:buChar char="l"/>
              <a:defRPr/>
            </a:pPr>
            <a:r>
              <a:rPr lang="en-US" altLang="zh-TW" sz="3000" dirty="0">
                <a:ea typeface="新細明體" pitchFamily="18" charset="-120"/>
              </a:rPr>
              <a:t>Effects of cash dividends or dividend yield on option values</a:t>
            </a:r>
          </a:p>
        </p:txBody>
      </p:sp>
    </p:spTree>
    <p:extLst>
      <p:ext uri="{BB962C8B-B14F-4D97-AF65-F5344CB8AC3E}">
        <p14:creationId xmlns:p14="http://schemas.microsoft.com/office/powerpoint/2010/main" val="92467300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and BSM model</a:t>
            </a:r>
          </a:p>
        </p:txBody>
      </p:sp>
      <p:sp>
        <p:nvSpPr>
          <p:cNvPr id="23555" name="Rectangle 3"/>
          <p:cNvSpPr>
            <a:spLocks noGrp="1" noChangeArrowheads="1"/>
          </p:cNvSpPr>
          <p:nvPr>
            <p:ph idx="1"/>
          </p:nvPr>
        </p:nvSpPr>
        <p:spPr>
          <a:xfrm>
            <a:off x="304800" y="1676401"/>
            <a:ext cx="8686800" cy="5105400"/>
          </a:xfrm>
          <a:noFill/>
        </p:spPr>
        <p:txBody>
          <a:bodyPr lIns="92075" tIns="46038" rIns="92075" bIns="46038"/>
          <a:lstStyle/>
          <a:p>
            <a:pPr eaLnBrk="1" hangingPunct="1">
              <a:spcBef>
                <a:spcPts val="500"/>
              </a:spcBef>
            </a:pPr>
            <a:r>
              <a:rPr lang="en-US" altLang="zh-TW" dirty="0">
                <a:solidFill>
                  <a:schemeClr val="bg1">
                    <a:lumMod val="50000"/>
                  </a:schemeClr>
                </a:solidFill>
                <a:ea typeface="新細明體" pitchFamily="18" charset="-120"/>
              </a:rPr>
              <a:t>A full proof of the BSM formulas is beyond the scope of this course</a:t>
            </a:r>
          </a:p>
          <a:p>
            <a:pPr lvl="1">
              <a:spcBef>
                <a:spcPts val="500"/>
              </a:spcBef>
            </a:pPr>
            <a:r>
              <a:rPr lang="en-US" altLang="zh-TW" dirty="0">
                <a:solidFill>
                  <a:schemeClr val="bg1">
                    <a:lumMod val="50000"/>
                  </a:schemeClr>
                </a:solidFill>
                <a:ea typeface="新細明體" pitchFamily="18" charset="-120"/>
              </a:rPr>
              <a:t>In fact, Black and Scholes derived the option pricing formula in another way which is similar to what the binomial tree model does</a:t>
            </a:r>
          </a:p>
          <a:p>
            <a:pPr lvl="2">
              <a:spcBef>
                <a:spcPts val="500"/>
              </a:spcBef>
            </a:pPr>
            <a:r>
              <a:rPr lang="en-US" altLang="zh-TW" dirty="0">
                <a:solidFill>
                  <a:schemeClr val="bg1">
                    <a:lumMod val="50000"/>
                  </a:schemeClr>
                </a:solidFill>
                <a:ea typeface="新細明體" pitchFamily="18" charset="-120"/>
              </a:rPr>
              <a:t>Basic idea is to construct a riskless portfolio by determining proper weights for the option and its underlying asset </a:t>
            </a:r>
          </a:p>
          <a:p>
            <a:pPr lvl="2">
              <a:spcBef>
                <a:spcPts val="500"/>
              </a:spcBef>
            </a:pPr>
            <a:r>
              <a:rPr lang="en-US" altLang="zh-TW" dirty="0">
                <a:solidFill>
                  <a:schemeClr val="bg1">
                    <a:lumMod val="50000"/>
                  </a:schemeClr>
                </a:solidFill>
                <a:ea typeface="新細明體" pitchFamily="18" charset="-120"/>
              </a:rPr>
              <a:t>This is because the option price and the underlying asset price share the same source of uncertainty</a:t>
            </a:r>
          </a:p>
          <a:p>
            <a:pPr lvl="2">
              <a:spcBef>
                <a:spcPts val="500"/>
              </a:spcBef>
            </a:pPr>
            <a:r>
              <a:rPr lang="en-US" altLang="zh-TW" dirty="0">
                <a:solidFill>
                  <a:schemeClr val="bg1">
                    <a:lumMod val="50000"/>
                  </a:schemeClr>
                </a:solidFill>
                <a:ea typeface="新細明體" pitchFamily="18" charset="-120"/>
              </a:rPr>
              <a:t>The portfolio is instantaneously riskless and must instantaneously earn the risk-free rate</a:t>
            </a:r>
          </a:p>
          <a:p>
            <a:pPr lvl="2">
              <a:spcBef>
                <a:spcPts val="500"/>
              </a:spcBef>
            </a:pPr>
            <a:r>
              <a:rPr lang="en-US" altLang="zh-TW" dirty="0">
                <a:solidFill>
                  <a:schemeClr val="bg1">
                    <a:lumMod val="50000"/>
                  </a:schemeClr>
                </a:solidFill>
                <a:ea typeface="新細明體" pitchFamily="18" charset="-120"/>
              </a:rPr>
              <a:t>Thus, a partial differential equation (</a:t>
            </a:r>
            <a:r>
              <a:rPr lang="zh-TW" altLang="en-US" dirty="0">
                <a:solidFill>
                  <a:schemeClr val="bg1">
                    <a:lumMod val="50000"/>
                  </a:schemeClr>
                </a:solidFill>
                <a:ea typeface="新細明體" pitchFamily="18" charset="-120"/>
              </a:rPr>
              <a:t>偏微分方程式</a:t>
            </a:r>
            <a:r>
              <a:rPr lang="en-US" altLang="zh-TW" dirty="0">
                <a:solidFill>
                  <a:schemeClr val="bg1">
                    <a:lumMod val="50000"/>
                  </a:schemeClr>
                </a:solidFill>
                <a:ea typeface="新細明體" pitchFamily="18" charset="-120"/>
              </a:rPr>
              <a:t>) is derived, and the solution of it is the BSM option pricing formula</a:t>
            </a:r>
            <a:endParaRPr lang="en-US" altLang="zh-TW" sz="2400" dirty="0">
              <a:ea typeface="新細明體" pitchFamily="18" charset="-120"/>
            </a:endParaRPr>
          </a:p>
        </p:txBody>
      </p:sp>
      <p:sp>
        <p:nvSpPr>
          <p:cNvPr id="2355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7618CFB3-CA85-4C25-A9C8-C1924EB48572}" type="slidenum">
              <a:rPr lang="en-US" altLang="en-US"/>
              <a:pPr eaLnBrk="1" hangingPunct="1"/>
              <a:t>20</a:t>
            </a:fld>
            <a:endParaRPr lang="en-US" altLang="en-US"/>
          </a:p>
        </p:txBody>
      </p:sp>
    </p:spTree>
    <p:extLst>
      <p:ext uri="{BB962C8B-B14F-4D97-AF65-F5344CB8AC3E}">
        <p14:creationId xmlns:p14="http://schemas.microsoft.com/office/powerpoint/2010/main" val="10110098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and BSM model</a:t>
            </a:r>
          </a:p>
        </p:txBody>
      </p:sp>
      <mc:AlternateContent xmlns:mc="http://schemas.openxmlformats.org/markup-compatibility/2006" xmlns:a14="http://schemas.microsoft.com/office/drawing/2010/main">
        <mc:Choice Requires="a14">
          <p:sp>
            <p:nvSpPr>
              <p:cNvPr id="23555" name="Rectangle 3"/>
              <p:cNvSpPr>
                <a:spLocks noGrp="1" noChangeArrowheads="1"/>
              </p:cNvSpPr>
              <p:nvPr>
                <p:ph idx="1"/>
              </p:nvPr>
            </p:nvSpPr>
            <p:spPr>
              <a:xfrm>
                <a:off x="457200" y="1641475"/>
                <a:ext cx="8305800" cy="5140325"/>
              </a:xfrm>
              <a:noFill/>
            </p:spPr>
            <p:txBody>
              <a:bodyPr lIns="92075" tIns="46038" rIns="92075" bIns="46038"/>
              <a:lstStyle/>
              <a:p>
                <a:pPr lvl="1">
                  <a:spcBef>
                    <a:spcPts val="600"/>
                  </a:spcBef>
                </a:pPr>
                <a:r>
                  <a:rPr lang="en-US" altLang="zh-TW" dirty="0">
                    <a:solidFill>
                      <a:schemeClr val="bg1">
                        <a:lumMod val="50000"/>
                      </a:schemeClr>
                    </a:solidFill>
                    <a:ea typeface="新細明體" pitchFamily="18" charset="-120"/>
                  </a:rPr>
                  <a:t>Similar to the binomial tree model, the procedure to derive the BSM model also leads to the RNVR</a:t>
                </a:r>
              </a:p>
              <a:p>
                <a:pPr lvl="2">
                  <a:spcBef>
                    <a:spcPts val="600"/>
                  </a:spcBef>
                </a:pPr>
                <a:r>
                  <a:rPr lang="en-US" altLang="zh-TW" dirty="0">
                    <a:solidFill>
                      <a:schemeClr val="bg1">
                        <a:lumMod val="50000"/>
                      </a:schemeClr>
                    </a:solidFill>
                    <a:ea typeface="新細明體" pitchFamily="18" charset="-120"/>
                  </a:rPr>
                  <a:t>The no arbitrage argument implies the return of the riskless portfolio should be the risk free interest rate</a:t>
                </a:r>
              </a:p>
              <a:p>
                <a:pPr lvl="2">
                  <a:spcBef>
                    <a:spcPts val="600"/>
                  </a:spcBef>
                </a:pPr>
                <a:r>
                  <a:rPr lang="en-US" altLang="zh-TW" dirty="0">
                    <a:solidFill>
                      <a:schemeClr val="bg1">
                        <a:lumMod val="50000"/>
                      </a:schemeClr>
                    </a:solidFill>
                    <a:ea typeface="新細明體" pitchFamily="18" charset="-120"/>
                  </a:rPr>
                  <a:t>Therefore, we can obtain that the expected growth rates for both the underlying asset price and the option price  are the same to be the risk-free interest rate</a:t>
                </a:r>
              </a:p>
              <a:p>
                <a:pPr lvl="2">
                  <a:spcBef>
                    <a:spcPts val="600"/>
                  </a:spcBef>
                </a:pPr>
                <a:r>
                  <a:rPr lang="en-US" altLang="zh-TW" dirty="0">
                    <a:solidFill>
                      <a:schemeClr val="bg1">
                        <a:lumMod val="50000"/>
                      </a:schemeClr>
                    </a:solidFill>
                    <a:ea typeface="新細明體" pitchFamily="18" charset="-120"/>
                  </a:rPr>
                  <a:t>As a result, an option can be priced as if it and its underlying asset were in the risk neutral world</a:t>
                </a:r>
              </a:p>
              <a:p>
                <a:pPr lvl="3">
                  <a:spcBef>
                    <a:spcPts val="600"/>
                  </a:spcBef>
                </a:pPr>
                <a:r>
                  <a:rPr lang="en-US" altLang="zh-TW" dirty="0">
                    <a:solidFill>
                      <a:schemeClr val="bg1">
                        <a:lumMod val="50000"/>
                      </a:schemeClr>
                    </a:solidFill>
                    <a:ea typeface="新細明體" pitchFamily="18" charset="-120"/>
                  </a:rPr>
                  <a:t>The general rule (given a constant </a:t>
                </a:r>
                <a14:m>
                  <m:oMath xmlns:m="http://schemas.openxmlformats.org/officeDocument/2006/math">
                    <m:r>
                      <a:rPr lang="en-US" altLang="zh-TW" i="1">
                        <a:solidFill>
                          <a:schemeClr val="bg1">
                            <a:lumMod val="50000"/>
                          </a:schemeClr>
                        </a:solidFill>
                        <a:latin typeface="Cambria Math"/>
                        <a:ea typeface="新細明體" pitchFamily="18" charset="-120"/>
                      </a:rPr>
                      <m:t>𝑟</m:t>
                    </m:r>
                  </m:oMath>
                </a14:m>
                <a:r>
                  <a:rPr lang="en-US" altLang="zh-TW" dirty="0">
                    <a:solidFill>
                      <a:schemeClr val="bg1">
                        <a:lumMod val="50000"/>
                      </a:schemeClr>
                    </a:solidFill>
                    <a:ea typeface="新細明體" pitchFamily="18" charset="-120"/>
                  </a:rPr>
                  <a:t>) to price an option as the PV of its expected payoff in the risk neutral world, i.e., </a:t>
                </a:r>
              </a:p>
              <a:p>
                <a:pPr marL="989013" lvl="3" indent="0" algn="ctr">
                  <a:spcBef>
                    <a:spcPts val="600"/>
                  </a:spcBef>
                  <a:buNone/>
                </a:pPr>
                <a14:m>
                  <m:oMath xmlns:m="http://schemas.openxmlformats.org/officeDocument/2006/math">
                    <m:sSup>
                      <m:sSupPr>
                        <m:ctrlPr>
                          <a:rPr lang="en-US" altLang="zh-TW" i="1">
                            <a:solidFill>
                              <a:schemeClr val="bg1">
                                <a:lumMod val="50000"/>
                              </a:schemeClr>
                            </a:solidFill>
                            <a:latin typeface="Cambria Math" panose="02040503050406030204" pitchFamily="18" charset="0"/>
                            <a:ea typeface="新細明體" pitchFamily="18" charset="-120"/>
                          </a:rPr>
                        </m:ctrlPr>
                      </m:sSupPr>
                      <m:e>
                        <m:r>
                          <a:rPr lang="en-US" altLang="zh-TW" i="1">
                            <a:solidFill>
                              <a:schemeClr val="bg1">
                                <a:lumMod val="50000"/>
                              </a:schemeClr>
                            </a:solidFill>
                            <a:latin typeface="Cambria Math"/>
                            <a:ea typeface="新細明體" pitchFamily="18" charset="-120"/>
                          </a:rPr>
                          <m:t>𝑒</m:t>
                        </m:r>
                      </m:e>
                      <m:sup>
                        <m:r>
                          <a:rPr lang="en-US" altLang="zh-TW" i="1">
                            <a:solidFill>
                              <a:schemeClr val="bg1">
                                <a:lumMod val="50000"/>
                              </a:schemeClr>
                            </a:solidFill>
                            <a:latin typeface="Cambria Math"/>
                            <a:ea typeface="新細明體" pitchFamily="18" charset="-120"/>
                          </a:rPr>
                          <m:t>−</m:t>
                        </m:r>
                        <m:r>
                          <a:rPr lang="en-US" altLang="zh-TW" i="1">
                            <a:solidFill>
                              <a:schemeClr val="bg1">
                                <a:lumMod val="50000"/>
                              </a:schemeClr>
                            </a:solidFill>
                            <a:latin typeface="Cambria Math"/>
                            <a:ea typeface="新細明體" pitchFamily="18" charset="-120"/>
                          </a:rPr>
                          <m:t>𝑟𝑇</m:t>
                        </m:r>
                      </m:sup>
                    </m:sSup>
                    <m:r>
                      <a:rPr lang="en-US" altLang="zh-TW" i="1">
                        <a:solidFill>
                          <a:schemeClr val="bg1">
                            <a:lumMod val="50000"/>
                          </a:schemeClr>
                        </a:solidFill>
                        <a:latin typeface="Cambria Math"/>
                        <a:ea typeface="新細明體" pitchFamily="18" charset="-120"/>
                      </a:rPr>
                      <m:t>𝐸</m:t>
                    </m:r>
                    <m:r>
                      <a:rPr lang="en-US" altLang="zh-TW" i="1">
                        <a:solidFill>
                          <a:schemeClr val="bg1">
                            <a:lumMod val="50000"/>
                          </a:schemeClr>
                        </a:solidFill>
                        <a:latin typeface="Cambria Math"/>
                        <a:ea typeface="新細明體" pitchFamily="18" charset="-120"/>
                      </a:rPr>
                      <m:t>[</m:t>
                    </m:r>
                    <m:r>
                      <m:rPr>
                        <m:sty m:val="p"/>
                      </m:rPr>
                      <a:rPr lang="en-US" altLang="zh-TW" b="0" i="0" smtClean="0">
                        <a:solidFill>
                          <a:schemeClr val="bg1">
                            <a:lumMod val="50000"/>
                          </a:schemeClr>
                        </a:solidFill>
                        <a:latin typeface="Cambria Math"/>
                        <a:ea typeface="新細明體" pitchFamily="18" charset="-120"/>
                      </a:rPr>
                      <m:t>payoff</m:t>
                    </m:r>
                    <m:r>
                      <a:rPr lang="en-US" altLang="zh-TW" b="0" i="0" smtClean="0">
                        <a:solidFill>
                          <a:schemeClr val="bg1">
                            <a:lumMod val="50000"/>
                          </a:schemeClr>
                        </a:solidFill>
                        <a:latin typeface="Cambria Math"/>
                        <a:ea typeface="新細明體" pitchFamily="18" charset="-120"/>
                      </a:rPr>
                      <m:t>(</m:t>
                    </m:r>
                    <m:sSub>
                      <m:sSubPr>
                        <m:ctrlPr>
                          <a:rPr lang="en-US" altLang="zh-TW" b="0" i="1" smtClean="0">
                            <a:solidFill>
                              <a:schemeClr val="bg1">
                                <a:lumMod val="50000"/>
                              </a:schemeClr>
                            </a:solidFill>
                            <a:latin typeface="Cambria Math" panose="02040503050406030204" pitchFamily="18" charset="0"/>
                            <a:ea typeface="新細明體" pitchFamily="18" charset="-120"/>
                          </a:rPr>
                        </m:ctrlPr>
                      </m:sSubPr>
                      <m:e>
                        <m:r>
                          <a:rPr lang="en-US" altLang="zh-TW" b="0" i="1" smtClean="0">
                            <a:solidFill>
                              <a:schemeClr val="bg1">
                                <a:lumMod val="50000"/>
                              </a:schemeClr>
                            </a:solidFill>
                            <a:latin typeface="Cambria Math"/>
                            <a:ea typeface="新細明體" pitchFamily="18" charset="-120"/>
                          </a:rPr>
                          <m:t>𝑆</m:t>
                        </m:r>
                      </m:e>
                      <m:sub>
                        <m:r>
                          <a:rPr lang="en-US" altLang="zh-TW" b="0" i="1" smtClean="0">
                            <a:solidFill>
                              <a:schemeClr val="bg1">
                                <a:lumMod val="50000"/>
                              </a:schemeClr>
                            </a:solidFill>
                            <a:latin typeface="Cambria Math"/>
                            <a:ea typeface="新細明體" pitchFamily="18" charset="-120"/>
                          </a:rPr>
                          <m:t>𝑇</m:t>
                        </m:r>
                      </m:sub>
                    </m:sSub>
                    <m:r>
                      <a:rPr lang="en-US" altLang="zh-TW" b="0" i="0" smtClean="0">
                        <a:solidFill>
                          <a:schemeClr val="bg1">
                            <a:lumMod val="50000"/>
                          </a:schemeClr>
                        </a:solidFill>
                        <a:latin typeface="Cambria Math"/>
                        <a:ea typeface="新細明體" pitchFamily="18" charset="-120"/>
                      </a:rPr>
                      <m:t>)</m:t>
                    </m:r>
                    <m:r>
                      <a:rPr lang="en-US" altLang="zh-TW">
                        <a:solidFill>
                          <a:schemeClr val="bg1">
                            <a:lumMod val="50000"/>
                          </a:schemeClr>
                        </a:solidFill>
                        <a:latin typeface="Cambria Math"/>
                        <a:ea typeface="新細明體" pitchFamily="18" charset="-120"/>
                      </a:rPr>
                      <m:t>|</m:t>
                    </m:r>
                    <m:r>
                      <m:rPr>
                        <m:sty m:val="p"/>
                      </m:rPr>
                      <a:rPr lang="en-US" altLang="zh-TW">
                        <a:solidFill>
                          <a:schemeClr val="bg1">
                            <a:lumMod val="50000"/>
                          </a:schemeClr>
                        </a:solidFill>
                        <a:latin typeface="Cambria Math"/>
                        <a:ea typeface="新細明體" pitchFamily="18" charset="-120"/>
                      </a:rPr>
                      <m:t>in</m:t>
                    </m:r>
                    <m:r>
                      <a:rPr lang="en-US" altLang="zh-TW">
                        <a:solidFill>
                          <a:schemeClr val="bg1">
                            <a:lumMod val="50000"/>
                          </a:schemeClr>
                        </a:solidFill>
                        <a:latin typeface="Cambria Math"/>
                        <a:ea typeface="新細明體" pitchFamily="18" charset="-120"/>
                      </a:rPr>
                      <m:t> </m:t>
                    </m:r>
                    <m:r>
                      <m:rPr>
                        <m:sty m:val="p"/>
                      </m:rPr>
                      <a:rPr lang="en-US" altLang="zh-TW">
                        <a:solidFill>
                          <a:schemeClr val="bg1">
                            <a:lumMod val="50000"/>
                          </a:schemeClr>
                        </a:solidFill>
                        <a:latin typeface="Cambria Math"/>
                        <a:ea typeface="新細明體" pitchFamily="18" charset="-120"/>
                      </a:rPr>
                      <m:t>the</m:t>
                    </m:r>
                    <m:r>
                      <a:rPr lang="en-US" altLang="zh-TW">
                        <a:solidFill>
                          <a:schemeClr val="bg1">
                            <a:lumMod val="50000"/>
                          </a:schemeClr>
                        </a:solidFill>
                        <a:latin typeface="Cambria Math"/>
                        <a:ea typeface="新細明體" pitchFamily="18" charset="-120"/>
                      </a:rPr>
                      <m:t> </m:t>
                    </m:r>
                    <m:r>
                      <m:rPr>
                        <m:sty m:val="p"/>
                      </m:rPr>
                      <a:rPr lang="en-US" altLang="zh-TW">
                        <a:solidFill>
                          <a:schemeClr val="bg1">
                            <a:lumMod val="50000"/>
                          </a:schemeClr>
                        </a:solidFill>
                        <a:latin typeface="Cambria Math"/>
                        <a:ea typeface="新細明體" pitchFamily="18" charset="-120"/>
                      </a:rPr>
                      <m:t>risk</m:t>
                    </m:r>
                    <m:r>
                      <m:rPr>
                        <m:nor/>
                      </m:rPr>
                      <a:rPr lang="en-US" altLang="zh-TW" dirty="0">
                        <a:solidFill>
                          <a:schemeClr val="bg1">
                            <a:lumMod val="50000"/>
                          </a:schemeClr>
                        </a:solidFill>
                        <a:ea typeface="新細明體" pitchFamily="18" charset="-120"/>
                      </a:rPr>
                      <m:t>−</m:t>
                    </m:r>
                    <m:r>
                      <m:rPr>
                        <m:sty m:val="p"/>
                      </m:rPr>
                      <a:rPr lang="en-US" altLang="zh-TW">
                        <a:solidFill>
                          <a:schemeClr val="bg1">
                            <a:lumMod val="50000"/>
                          </a:schemeClr>
                        </a:solidFill>
                        <a:latin typeface="Cambria Math"/>
                        <a:ea typeface="新細明體" pitchFamily="18" charset="-120"/>
                      </a:rPr>
                      <m:t>neutral</m:t>
                    </m:r>
                    <m:r>
                      <a:rPr lang="en-US" altLang="zh-TW">
                        <a:solidFill>
                          <a:schemeClr val="bg1">
                            <a:lumMod val="50000"/>
                          </a:schemeClr>
                        </a:solidFill>
                        <a:latin typeface="Cambria Math"/>
                        <a:ea typeface="新細明體" pitchFamily="18" charset="-120"/>
                      </a:rPr>
                      <m:t> </m:t>
                    </m:r>
                    <m:r>
                      <m:rPr>
                        <m:sty m:val="p"/>
                      </m:rPr>
                      <a:rPr lang="en-US" altLang="zh-TW">
                        <a:solidFill>
                          <a:schemeClr val="bg1">
                            <a:lumMod val="50000"/>
                          </a:schemeClr>
                        </a:solidFill>
                        <a:latin typeface="Cambria Math"/>
                        <a:ea typeface="新細明體" pitchFamily="18" charset="-120"/>
                      </a:rPr>
                      <m:t>world</m:t>
                    </m:r>
                    <m:r>
                      <a:rPr lang="en-US" altLang="zh-TW">
                        <a:solidFill>
                          <a:schemeClr val="bg1">
                            <a:lumMod val="50000"/>
                          </a:schemeClr>
                        </a:solidFill>
                        <a:latin typeface="Cambria Math"/>
                        <a:ea typeface="新細明體" pitchFamily="18" charset="-120"/>
                      </a:rPr>
                      <m:t>]</m:t>
                    </m:r>
                  </m:oMath>
                </a14:m>
                <a:r>
                  <a:rPr lang="en-US" altLang="zh-TW" dirty="0">
                    <a:solidFill>
                      <a:schemeClr val="bg1">
                        <a:lumMod val="50000"/>
                      </a:schemeClr>
                    </a:solidFill>
                    <a:ea typeface="新細明體" pitchFamily="18" charset="-120"/>
                  </a:rPr>
                  <a:t>,</a:t>
                </a:r>
              </a:p>
              <a:p>
                <a:pPr marL="1260475" lvl="3" indent="0">
                  <a:spcBef>
                    <a:spcPts val="600"/>
                  </a:spcBef>
                  <a:buNone/>
                </a:pPr>
                <a:r>
                  <a:rPr lang="en-US" altLang="zh-TW" dirty="0">
                    <a:solidFill>
                      <a:schemeClr val="bg1">
                        <a:lumMod val="50000"/>
                      </a:schemeClr>
                    </a:solidFill>
                    <a:ea typeface="新細明體" pitchFamily="18" charset="-120"/>
                  </a:rPr>
                  <a:t>is actually the unique solution of the partial differential equation derived in the BSM model </a:t>
                </a:r>
              </a:p>
              <a:p>
                <a:pPr lvl="3">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lvl="2">
                  <a:spcBef>
                    <a:spcPts val="600"/>
                  </a:spcBef>
                </a:pPr>
                <a:endParaRPr lang="en-US" altLang="zh-TW" dirty="0">
                  <a:ea typeface="新細明體" pitchFamily="18" charset="-120"/>
                </a:endParaRPr>
              </a:p>
              <a:p>
                <a:pPr eaLnBrk="1" hangingPunct="1">
                  <a:spcBef>
                    <a:spcPts val="600"/>
                  </a:spcBef>
                </a:pPr>
                <a:endParaRPr lang="en-US" altLang="zh-TW" sz="2400" dirty="0">
                  <a:ea typeface="新細明體" pitchFamily="18" charset="-120"/>
                </a:endParaRPr>
              </a:p>
            </p:txBody>
          </p:sp>
        </mc:Choice>
        <mc:Fallback xmlns="">
          <p:sp>
            <p:nvSpPr>
              <p:cNvPr id="23555" name="Rectangle 3"/>
              <p:cNvSpPr>
                <a:spLocks noGrp="1" noRot="1" noChangeAspect="1" noMove="1" noResize="1" noEditPoints="1" noAdjustHandles="1" noChangeArrowheads="1" noChangeShapeType="1" noTextEdit="1"/>
              </p:cNvSpPr>
              <p:nvPr>
                <p:ph idx="1"/>
              </p:nvPr>
            </p:nvSpPr>
            <p:spPr>
              <a:xfrm>
                <a:off x="457200" y="1641475"/>
                <a:ext cx="8305800" cy="5140325"/>
              </a:xfrm>
              <a:blipFill>
                <a:blip r:embed="rId3"/>
                <a:stretch>
                  <a:fillRect t="-1066" b="-3555"/>
                </a:stretch>
              </a:blipFill>
            </p:spPr>
            <p:txBody>
              <a:bodyPr/>
              <a:lstStyle/>
              <a:p>
                <a:r>
                  <a:rPr lang="zh-TW" altLang="en-US">
                    <a:noFill/>
                  </a:rPr>
                  <a:t> </a:t>
                </a:r>
              </a:p>
            </p:txBody>
          </p:sp>
        </mc:Fallback>
      </mc:AlternateContent>
      <p:sp>
        <p:nvSpPr>
          <p:cNvPr id="2355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7618CFB3-CA85-4C25-A9C8-C1924EB48572}" type="slidenum">
              <a:rPr lang="en-US" altLang="en-US"/>
              <a:pPr eaLnBrk="1" hangingPunct="1"/>
              <a:t>21</a:t>
            </a:fld>
            <a:endParaRPr lang="en-US" altLang="en-US"/>
          </a:p>
        </p:txBody>
      </p:sp>
    </p:spTree>
    <p:extLst>
      <p:ext uri="{BB962C8B-B14F-4D97-AF65-F5344CB8AC3E}">
        <p14:creationId xmlns:p14="http://schemas.microsoft.com/office/powerpoint/2010/main" val="175552465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819400"/>
            <a:ext cx="6781800" cy="2438400"/>
          </a:xfrm>
        </p:spPr>
        <p:txBody>
          <a:bodyPr/>
          <a:lstStyle/>
          <a:p>
            <a:pPr marL="1077913" indent="-1077913" algn="l"/>
            <a:r>
              <a:rPr lang="en-US" altLang="zh-TW" sz="3800" dirty="0">
                <a:ea typeface="新細明體" charset="-120"/>
              </a:rPr>
              <a:t>13.3 Apply Risk-Neutral Valuation Relationship to Pricing Forward Contracts</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318AA49A-4F20-4677-A41A-D5F351D8E433}" type="slidenum">
              <a:rPr lang="en-US" altLang="en-US" smtClean="0"/>
              <a:pPr eaLnBrk="1" hangingPunct="1"/>
              <a:t>22</a:t>
            </a:fld>
            <a:endParaRPr lang="en-US" altLang="en-US" dirty="0"/>
          </a:p>
        </p:txBody>
      </p:sp>
    </p:spTree>
    <p:extLst>
      <p:ext uri="{BB962C8B-B14F-4D97-AF65-F5344CB8AC3E}">
        <p14:creationId xmlns:p14="http://schemas.microsoft.com/office/powerpoint/2010/main" val="420575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for Forward Contracts</a:t>
            </a: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a:xfrm>
                <a:off x="457200" y="1676400"/>
                <a:ext cx="8229600" cy="4953000"/>
              </a:xfrm>
              <a:noFill/>
            </p:spPr>
            <p:txBody>
              <a:bodyPr lIns="92075" tIns="46038" rIns="92075" bIns="46038"/>
              <a:lstStyle/>
              <a:p>
                <a:pPr eaLnBrk="1" hangingPunct="1">
                  <a:spcBef>
                    <a:spcPts val="600"/>
                  </a:spcBef>
                </a:pPr>
                <a:r>
                  <a:rPr lang="en-US" altLang="zh-TW" dirty="0">
                    <a:ea typeface="新細明體" pitchFamily="18" charset="-120"/>
                  </a:rPr>
                  <a:t>The RNVR is valid for pricing all derivatives, including futures, forwards, swaps, and options</a:t>
                </a:r>
              </a:p>
              <a:p>
                <a:pPr lvl="1">
                  <a:spcBef>
                    <a:spcPts val="600"/>
                  </a:spcBef>
                </a:pPr>
                <a:r>
                  <a:rPr lang="en-US" altLang="zh-TW" dirty="0">
                    <a:ea typeface="新細明體" pitchFamily="18" charset="-120"/>
                  </a:rPr>
                  <a:t>Three steps to evaluate any derivative with the general rule of the RNVR: </a:t>
                </a:r>
                <a:endParaRPr lang="en-US" altLang="zh-TW" sz="400" dirty="0">
                  <a:ea typeface="新細明體" pitchFamily="18" charset="-120"/>
                </a:endParaRPr>
              </a:p>
              <a:p>
                <a:pPr marL="344488" lvl="1" indent="0" algn="ctr">
                  <a:spcBef>
                    <a:spcPts val="600"/>
                  </a:spcBef>
                  <a:buNone/>
                </a:pP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r>
                      <a:rPr lang="en-US" altLang="zh-TW" i="1">
                        <a:latin typeface="Cambria Math"/>
                        <a:ea typeface="新細明體" pitchFamily="18" charset="-120"/>
                      </a:rPr>
                      <m:t>𝐸</m:t>
                    </m:r>
                    <m:d>
                      <m:dPr>
                        <m:begChr m:val="["/>
                        <m:endChr m:val="]"/>
                        <m:ctrlPr>
                          <a:rPr lang="en-US" altLang="zh-TW" i="1">
                            <a:latin typeface="Cambria Math" panose="02040503050406030204" pitchFamily="18" charset="0"/>
                            <a:ea typeface="新細明體" pitchFamily="18" charset="-120"/>
                          </a:rPr>
                        </m:ctrlPr>
                      </m:dPr>
                      <m:e>
                        <m:r>
                          <m:rPr>
                            <m:sty m:val="p"/>
                          </m:rPr>
                          <a:rPr lang="en-US" altLang="zh-TW">
                            <a:latin typeface="Cambria Math"/>
                            <a:ea typeface="新細明體" pitchFamily="18" charset="-120"/>
                          </a:rPr>
                          <m:t>payoff</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e>
                      <m:e>
                        <m:r>
                          <m:rPr>
                            <m:sty m:val="p"/>
                          </m:rPr>
                          <a:rPr lang="en-US" altLang="zh-TW">
                            <a:latin typeface="Cambria Math"/>
                            <a:ea typeface="新細明體" pitchFamily="18" charset="-120"/>
                          </a:rPr>
                          <m:t>in</m:t>
                        </m:r>
                        <m:r>
                          <a:rPr lang="en-US" altLang="zh-TW">
                            <a:latin typeface="Cambria Math"/>
                            <a:ea typeface="新細明體" pitchFamily="18" charset="-120"/>
                          </a:rPr>
                          <m:t> </m:t>
                        </m:r>
                        <m:r>
                          <m:rPr>
                            <m:sty m:val="p"/>
                          </m:rPr>
                          <a:rPr lang="en-US" altLang="zh-TW">
                            <a:latin typeface="Cambria Math"/>
                            <a:ea typeface="新細明體" pitchFamily="18" charset="-120"/>
                          </a:rPr>
                          <m:t>the</m:t>
                        </m:r>
                        <m:r>
                          <a:rPr lang="en-US" altLang="zh-TW">
                            <a:latin typeface="Cambria Math"/>
                            <a:ea typeface="新細明體" pitchFamily="18" charset="-120"/>
                          </a:rPr>
                          <m:t> </m:t>
                        </m:r>
                        <m:r>
                          <m:rPr>
                            <m:sty m:val="p"/>
                          </m:rPr>
                          <a:rPr lang="en-US" altLang="zh-TW">
                            <a:latin typeface="Cambria Math"/>
                            <a:ea typeface="新細明體" pitchFamily="18" charset="-120"/>
                          </a:rPr>
                          <m:t>risk</m:t>
                        </m:r>
                        <m:r>
                          <m:rPr>
                            <m:nor/>
                          </m:rPr>
                          <a:rPr lang="en-US" altLang="zh-TW" dirty="0">
                            <a:ea typeface="新細明體" pitchFamily="18" charset="-120"/>
                          </a:rPr>
                          <m:t>−</m:t>
                        </m:r>
                        <m:r>
                          <m:rPr>
                            <m:sty m:val="p"/>
                          </m:rPr>
                          <a:rPr lang="en-US" altLang="zh-TW">
                            <a:latin typeface="Cambria Math"/>
                            <a:ea typeface="新細明體" pitchFamily="18" charset="-120"/>
                          </a:rPr>
                          <m:t>neutral</m:t>
                        </m:r>
                        <m:r>
                          <a:rPr lang="en-US" altLang="zh-TW">
                            <a:latin typeface="Cambria Math"/>
                            <a:ea typeface="新細明體" pitchFamily="18" charset="-120"/>
                          </a:rPr>
                          <m:t> </m:t>
                        </m:r>
                        <m:r>
                          <m:rPr>
                            <m:sty m:val="p"/>
                          </m:rPr>
                          <a:rPr lang="en-US" altLang="zh-TW">
                            <a:latin typeface="Cambria Math"/>
                            <a:ea typeface="新細明體" pitchFamily="18" charset="-120"/>
                          </a:rPr>
                          <m:t>world</m:t>
                        </m:r>
                      </m:e>
                    </m:d>
                  </m:oMath>
                </a14:m>
                <a:r>
                  <a:rPr lang="en-US" altLang="zh-TW" dirty="0">
                    <a:ea typeface="新細明體" pitchFamily="18" charset="-120"/>
                  </a:rPr>
                  <a:t> </a:t>
                </a:r>
              </a:p>
              <a:p>
                <a:pPr marL="344488" lvl="1" indent="0" algn="ctr">
                  <a:spcBef>
                    <a:spcPts val="600"/>
                  </a:spcBef>
                  <a:buNone/>
                </a:pPr>
                <a:endParaRPr lang="en-US" altLang="zh-TW" sz="400" dirty="0">
                  <a:ea typeface="新細明體" pitchFamily="18" charset="-120"/>
                </a:endParaRPr>
              </a:p>
              <a:p>
                <a:pPr marL="1701800" lvl="2" indent="-1009650">
                  <a:spcBef>
                    <a:spcPts val="600"/>
                  </a:spcBef>
                  <a:buClr>
                    <a:schemeClr val="tx1"/>
                  </a:buClr>
                  <a:buSzPct val="100000"/>
                  <a:buNone/>
                </a:pPr>
                <a:r>
                  <a:rPr lang="en-US" altLang="zh-TW" dirty="0">
                    <a:ea typeface="新細明體" pitchFamily="18" charset="-120"/>
                  </a:rPr>
                  <a:t>Step 1: Identify the payoff function of the derivative</a:t>
                </a:r>
              </a:p>
              <a:p>
                <a:pPr marL="1701800" lvl="2" indent="-1009650">
                  <a:spcBef>
                    <a:spcPts val="600"/>
                  </a:spcBef>
                  <a:buClr>
                    <a:schemeClr val="tx1"/>
                  </a:buClr>
                  <a:buSzPct val="100000"/>
                  <a:buNone/>
                </a:pPr>
                <a:r>
                  <a:rPr lang="en-US" altLang="zh-TW" dirty="0">
                    <a:ea typeface="新細明體" pitchFamily="18" charset="-120"/>
                  </a:rPr>
                  <a:t>Step 2: When calculating the expected payoff, assume that the expected growth rate of the underlying asset price is the risk-free rate</a:t>
                </a:r>
              </a:p>
              <a:p>
                <a:pPr marL="1701800" lvl="2" indent="-1009650">
                  <a:spcBef>
                    <a:spcPts val="600"/>
                  </a:spcBef>
                  <a:buClr>
                    <a:schemeClr val="tx1"/>
                  </a:buClr>
                  <a:buSzPct val="100000"/>
                  <a:buNone/>
                </a:pPr>
                <a:r>
                  <a:rPr lang="en-US" altLang="zh-TW" dirty="0">
                    <a:ea typeface="新細明體" pitchFamily="18" charset="-120"/>
                  </a:rPr>
                  <a:t>Step 3: Discount the expected payoff at the risk-free rate</a:t>
                </a:r>
              </a:p>
              <a:p>
                <a:pPr lvl="1">
                  <a:spcBef>
                    <a:spcPts val="600"/>
                  </a:spcBef>
                </a:pPr>
                <a:endParaRPr lang="en-US" altLang="zh-TW" dirty="0">
                  <a:ea typeface="新細明體" pitchFamily="18" charset="-120"/>
                </a:endParaRPr>
              </a:p>
            </p:txBody>
          </p:sp>
        </mc:Choice>
        <mc:Fallback xmlns="">
          <p:sp>
            <p:nvSpPr>
              <p:cNvPr id="27651" name="Rectangle 3"/>
              <p:cNvSpPr>
                <a:spLocks noGrp="1" noRot="1" noChangeAspect="1" noMove="1" noResize="1" noEditPoints="1" noAdjustHandles="1" noChangeArrowheads="1" noChangeShapeType="1" noTextEdit="1"/>
              </p:cNvSpPr>
              <p:nvPr>
                <p:ph idx="1"/>
              </p:nvPr>
            </p:nvSpPr>
            <p:spPr>
              <a:xfrm>
                <a:off x="457200" y="1676400"/>
                <a:ext cx="8229600" cy="4953000"/>
              </a:xfrm>
              <a:blipFill>
                <a:blip r:embed="rId3"/>
                <a:stretch>
                  <a:fillRect l="-741" t="-1599" r="-1185" b="-492"/>
                </a:stretch>
              </a:blipFill>
            </p:spPr>
            <p:txBody>
              <a:bodyPr/>
              <a:lstStyle/>
              <a:p>
                <a:r>
                  <a:rPr lang="zh-TW" altLang="en-US">
                    <a:noFill/>
                  </a:rPr>
                  <a:t> </a:t>
                </a:r>
              </a:p>
            </p:txBody>
          </p:sp>
        </mc:Fallback>
      </mc:AlternateContent>
      <p:sp>
        <p:nvSpPr>
          <p:cNvPr id="27652"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C551C449-A419-4BC1-BA72-43CEDB70F34C}" type="slidenum">
              <a:rPr lang="en-US" altLang="en-US"/>
              <a:pPr eaLnBrk="1" hangingPunct="1"/>
              <a:t>23</a:t>
            </a:fld>
            <a:endParaRPr lang="en-US" altLang="en-US"/>
          </a:p>
        </p:txBody>
      </p:sp>
    </p:spTree>
    <p:extLst>
      <p:ext uri="{BB962C8B-B14F-4D97-AF65-F5344CB8AC3E}">
        <p14:creationId xmlns:p14="http://schemas.microsoft.com/office/powerpoint/2010/main" val="236623785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lIns="92075" tIns="46038" rIns="92075" bIns="46038" anchor="ctr"/>
          <a:lstStyle/>
          <a:p>
            <a:pPr eaLnBrk="1" hangingPunct="1"/>
            <a:r>
              <a:rPr lang="en-US" altLang="zh-TW" dirty="0">
                <a:ea typeface="新細明體" pitchFamily="18" charset="-120"/>
              </a:rPr>
              <a:t>RNVR for Forward Contracts</a:t>
            </a:r>
          </a:p>
        </p:txBody>
      </p:sp>
      <mc:AlternateContent xmlns:mc="http://schemas.openxmlformats.org/markup-compatibility/2006" xmlns:a14="http://schemas.microsoft.com/office/drawing/2010/main">
        <mc:Choice Requires="a14">
          <p:sp>
            <p:nvSpPr>
              <p:cNvPr id="27651" name="Rectangle 3"/>
              <p:cNvSpPr>
                <a:spLocks noGrp="1" noChangeArrowheads="1"/>
              </p:cNvSpPr>
              <p:nvPr>
                <p:ph idx="1"/>
              </p:nvPr>
            </p:nvSpPr>
            <p:spPr>
              <a:xfrm>
                <a:off x="457200" y="1600200"/>
                <a:ext cx="8458200" cy="5181600"/>
              </a:xfrm>
              <a:noFill/>
            </p:spPr>
            <p:txBody>
              <a:bodyPr lIns="92075" tIns="46038" rIns="92075" bIns="46038"/>
              <a:lstStyle/>
              <a:p>
                <a:pPr eaLnBrk="1" hangingPunct="1">
                  <a:spcBef>
                    <a:spcPts val="600"/>
                  </a:spcBef>
                </a:pPr>
                <a:r>
                  <a:rPr lang="en-US" altLang="zh-TW" dirty="0">
                    <a:ea typeface="新細明體" pitchFamily="18" charset="-120"/>
                  </a:rPr>
                  <a:t>Apply the RNVR to deriving the theoretical value of the forward contracts today</a:t>
                </a:r>
              </a:p>
              <a:p>
                <a:pPr lvl="1">
                  <a:spcBef>
                    <a:spcPts val="600"/>
                  </a:spcBef>
                </a:pPr>
                <a:r>
                  <a:rPr lang="en-US" altLang="zh-TW" dirty="0">
                    <a:ea typeface="新細明體" pitchFamily="18" charset="-120"/>
                  </a:rPr>
                  <a:t>Consider a long forward contract that matures at time </a:t>
                </a:r>
                <a14:m>
                  <m:oMath xmlns:m="http://schemas.openxmlformats.org/officeDocument/2006/math">
                    <m:r>
                      <a:rPr lang="en-US" altLang="zh-TW" b="0" i="1" smtClean="0">
                        <a:latin typeface="Cambria Math"/>
                        <a:ea typeface="新細明體" pitchFamily="18" charset="-120"/>
                      </a:rPr>
                      <m:t>𝑇</m:t>
                    </m:r>
                  </m:oMath>
                </a14:m>
                <a:r>
                  <a:rPr lang="en-US" altLang="zh-TW" dirty="0">
                    <a:ea typeface="新細明體" pitchFamily="18" charset="-120"/>
                  </a:rPr>
                  <a:t> with the delivery price </a:t>
                </a:r>
                <a14:m>
                  <m:oMath xmlns:m="http://schemas.openxmlformats.org/officeDocument/2006/math">
                    <m:r>
                      <a:rPr lang="en-US" altLang="zh-TW" b="0" i="1" smtClean="0">
                        <a:latin typeface="Cambria Math"/>
                        <a:ea typeface="新細明體" pitchFamily="18" charset="-120"/>
                      </a:rPr>
                      <m:t>𝐾</m:t>
                    </m:r>
                  </m:oMath>
                </a14:m>
                <a:endParaRPr lang="en-US" altLang="zh-TW" dirty="0">
                  <a:ea typeface="新細明體" pitchFamily="18" charset="-120"/>
                </a:endParaRPr>
              </a:p>
              <a:p>
                <a:pPr marL="693737" lvl="2" indent="0">
                  <a:spcBef>
                    <a:spcPts val="600"/>
                  </a:spcBef>
                  <a:buNone/>
                </a:pPr>
                <a:r>
                  <a:rPr lang="en-US" altLang="zh-TW" dirty="0">
                    <a:ea typeface="新細明體" pitchFamily="18" charset="-120"/>
                  </a:rPr>
                  <a:t>Step 1: The payoff of the contract at maturity is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r>
                      <a:rPr lang="en-US" altLang="zh-TW" b="0" i="1" smtClean="0">
                        <a:latin typeface="Cambria Math"/>
                        <a:ea typeface="新細明體" pitchFamily="18" charset="-120"/>
                      </a:rPr>
                      <m:t>−</m:t>
                    </m:r>
                    <m:r>
                      <a:rPr lang="en-US" altLang="zh-TW" b="0" i="1" smtClean="0">
                        <a:latin typeface="Cambria Math"/>
                        <a:ea typeface="新細明體" pitchFamily="18" charset="-120"/>
                      </a:rPr>
                      <m:t>𝐾</m:t>
                    </m:r>
                  </m:oMath>
                </a14:m>
                <a:endParaRPr lang="en-US" altLang="zh-TW" dirty="0">
                  <a:ea typeface="新細明體" pitchFamily="18" charset="-120"/>
                </a:endParaRPr>
              </a:p>
              <a:p>
                <a:pPr marL="693737" lvl="2" indent="0">
                  <a:spcBef>
                    <a:spcPts val="600"/>
                  </a:spcBef>
                  <a:buNone/>
                </a:pPr>
                <a:r>
                  <a:rPr lang="en-US" altLang="zh-TW" dirty="0">
                    <a:ea typeface="新細明體" pitchFamily="18" charset="-120"/>
                  </a:rPr>
                  <a:t>Step 2: The expected payoff in the risk-neutral world is</a:t>
                </a:r>
              </a:p>
              <a:p>
                <a:pPr marL="693737" lvl="2" indent="0">
                  <a:spcBef>
                    <a:spcPts val="600"/>
                  </a:spcBef>
                  <a:buNone/>
                </a:pPr>
                <a14:m>
                  <m:oMathPara xmlns:m="http://schemas.openxmlformats.org/officeDocument/2006/math">
                    <m:oMathParaPr>
                      <m:jc m:val="centerGroup"/>
                    </m:oMathParaPr>
                    <m:oMath xmlns:m="http://schemas.openxmlformats.org/officeDocument/2006/math">
                      <m:r>
                        <a:rPr lang="en-US" altLang="zh-TW" b="0" i="1" smtClean="0">
                          <a:latin typeface="Cambria Math"/>
                          <a:ea typeface="新細明體" pitchFamily="18" charset="-120"/>
                        </a:rPr>
                        <m:t>𝐸</m:t>
                      </m:r>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b="0" i="1" smtClean="0">
                          <a:latin typeface="Cambria Math"/>
                          <a:ea typeface="新細明體" pitchFamily="18" charset="-120"/>
                        </a:rPr>
                        <m:t>|</m:t>
                      </m:r>
                      <m:r>
                        <m:rPr>
                          <m:sty m:val="p"/>
                        </m:rPr>
                        <a:rPr lang="en-US" altLang="zh-TW" b="0" i="0" smtClean="0">
                          <a:latin typeface="Cambria Math"/>
                          <a:ea typeface="新細明體" pitchFamily="18" charset="-120"/>
                        </a:rPr>
                        <m:t>in</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the</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ri</m:t>
                      </m:r>
                      <m:r>
                        <m:rPr>
                          <m:nor/>
                        </m:rPr>
                        <a:rPr lang="en-US" altLang="zh-TW" b="0" i="0" smtClean="0">
                          <a:latin typeface="Cambria Math"/>
                          <a:ea typeface="新細明體" pitchFamily="18" charset="-120"/>
                        </a:rPr>
                        <m:t>sk</m:t>
                      </m:r>
                      <m:r>
                        <m:rPr>
                          <m:nor/>
                        </m:rPr>
                        <a:rPr lang="en-US" altLang="zh-TW" dirty="0">
                          <a:ea typeface="新細明體" pitchFamily="18" charset="-120"/>
                        </a:rPr>
                        <m:t>−</m:t>
                      </m:r>
                      <m:r>
                        <m:rPr>
                          <m:nor/>
                        </m:rPr>
                        <a:rPr lang="en-US" altLang="zh-TW" b="0" i="0" smtClean="0">
                          <a:latin typeface="Cambria Math"/>
                          <a:ea typeface="新細明體" pitchFamily="18" charset="-120"/>
                        </a:rPr>
                        <m:t>neutral</m:t>
                      </m:r>
                      <m:r>
                        <m:rPr>
                          <m:nor/>
                        </m:rPr>
                        <a:rPr lang="en-US" altLang="zh-TW" b="0" i="0" smtClean="0">
                          <a:latin typeface="Cambria Math"/>
                          <a:ea typeface="新細明體" pitchFamily="18" charset="-120"/>
                        </a:rPr>
                        <m:t> </m:t>
                      </m:r>
                      <m:r>
                        <m:rPr>
                          <m:nor/>
                        </m:rPr>
                        <a:rPr lang="en-US" altLang="zh-TW" b="0" i="0" smtClean="0">
                          <a:latin typeface="Cambria Math"/>
                          <a:ea typeface="新細明體" pitchFamily="18" charset="-120"/>
                        </a:rPr>
                        <m:t>world</m:t>
                      </m:r>
                      <m:r>
                        <m:rPr>
                          <m:nor/>
                        </m:rPr>
                        <a:rPr lang="en-US" altLang="zh-TW">
                          <a:latin typeface="Cambria Math"/>
                          <a:ea typeface="新細明體" pitchFamily="18" charset="-120"/>
                        </a:rPr>
                        <m:t>]</m:t>
                      </m:r>
                    </m:oMath>
                  </m:oMathPara>
                </a14:m>
                <a:endParaRPr lang="en-US" altLang="zh-TW" dirty="0">
                  <a:ea typeface="新細明體" pitchFamily="18" charset="-120"/>
                </a:endParaRPr>
              </a:p>
              <a:p>
                <a:pPr marL="1255713" lvl="2" indent="0">
                  <a:spcBef>
                    <a:spcPts val="600"/>
                  </a:spcBef>
                  <a:buNone/>
                </a:pPr>
                <a14:m>
                  <m:oMathPara xmlns:m="http://schemas.openxmlformats.org/officeDocument/2006/math">
                    <m:oMathParaPr>
                      <m:jc m:val="centerGroup"/>
                    </m:oMathParaPr>
                    <m:oMath xmlns:m="http://schemas.openxmlformats.org/officeDocument/2006/math">
                      <m:r>
                        <a:rPr lang="en-US" altLang="zh-TW" b="0" i="1" smtClean="0">
                          <a:latin typeface="Cambria Math"/>
                          <a:ea typeface="新細明體" pitchFamily="18" charset="-120"/>
                        </a:rPr>
                        <m:t>=</m:t>
                      </m:r>
                      <m:r>
                        <a:rPr lang="en-US" altLang="zh-TW" i="1">
                          <a:latin typeface="Cambria Math"/>
                          <a:ea typeface="新細明體" pitchFamily="18" charset="-120"/>
                        </a:rPr>
                        <m:t>𝐸</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m:rPr>
                          <m:sty m:val="p"/>
                        </m:rPr>
                        <a:rPr lang="en-US" altLang="zh-TW">
                          <a:latin typeface="Cambria Math"/>
                          <a:ea typeface="新細明體" pitchFamily="18" charset="-120"/>
                        </a:rPr>
                        <m:t>in</m:t>
                      </m:r>
                      <m:r>
                        <a:rPr lang="en-US" altLang="zh-TW">
                          <a:latin typeface="Cambria Math"/>
                          <a:ea typeface="新細明體" pitchFamily="18" charset="-120"/>
                        </a:rPr>
                        <m:t> </m:t>
                      </m:r>
                      <m:r>
                        <m:rPr>
                          <m:sty m:val="p"/>
                        </m:rPr>
                        <a:rPr lang="en-US" altLang="zh-TW">
                          <a:latin typeface="Cambria Math"/>
                          <a:ea typeface="新細明體" pitchFamily="18" charset="-120"/>
                        </a:rPr>
                        <m:t>the</m:t>
                      </m:r>
                      <m:r>
                        <a:rPr lang="en-US" altLang="zh-TW" b="0" i="0" smtClean="0">
                          <a:latin typeface="Cambria Math"/>
                          <a:ea typeface="新細明體" pitchFamily="18" charset="-120"/>
                        </a:rPr>
                        <m:t> </m:t>
                      </m:r>
                      <m:r>
                        <m:rPr>
                          <m:sty m:val="p"/>
                        </m:rPr>
                        <a:rPr lang="en-US" altLang="zh-TW">
                          <a:latin typeface="Cambria Math"/>
                          <a:ea typeface="新細明體" pitchFamily="18" charset="-120"/>
                        </a:rPr>
                        <m:t>ri</m:t>
                      </m:r>
                      <m:r>
                        <m:rPr>
                          <m:nor/>
                        </m:rPr>
                        <a:rPr lang="en-US" altLang="zh-TW">
                          <a:latin typeface="Cambria Math"/>
                          <a:ea typeface="新細明體" pitchFamily="18" charset="-120"/>
                        </a:rPr>
                        <m:t>sk</m:t>
                      </m:r>
                      <m:r>
                        <m:rPr>
                          <m:nor/>
                        </m:rPr>
                        <a:rPr lang="en-US" altLang="zh-TW" dirty="0">
                          <a:ea typeface="新細明體" pitchFamily="18" charset="-120"/>
                        </a:rPr>
                        <m:t>−</m:t>
                      </m:r>
                      <m:r>
                        <m:rPr>
                          <m:nor/>
                        </m:rPr>
                        <a:rPr lang="en-US" altLang="zh-TW">
                          <a:latin typeface="Cambria Math"/>
                          <a:ea typeface="新細明體" pitchFamily="18" charset="-120"/>
                        </a:rPr>
                        <m:t>neutral</m:t>
                      </m:r>
                      <m:r>
                        <m:rPr>
                          <m:nor/>
                        </m:rPr>
                        <a:rPr lang="en-US" altLang="zh-TW" b="0" i="0" smtClean="0">
                          <a:latin typeface="Cambria Math"/>
                          <a:ea typeface="新細明體" pitchFamily="18" charset="-120"/>
                        </a:rPr>
                        <m:t> </m:t>
                      </m:r>
                      <m:r>
                        <m:rPr>
                          <m:nor/>
                        </m:rPr>
                        <a:rPr lang="en-US" altLang="zh-TW">
                          <a:latin typeface="Cambria Math"/>
                          <a:ea typeface="新細明體" pitchFamily="18" charset="-120"/>
                        </a:rPr>
                        <m:t>world</m:t>
                      </m:r>
                      <m:r>
                        <m:rPr>
                          <m:nor/>
                        </m:rPr>
                        <a:rPr lang="en-US" altLang="zh-TW">
                          <a:latin typeface="Cambria Math"/>
                          <a:ea typeface="新細明體" pitchFamily="18" charset="-120"/>
                        </a:rPr>
                        <m:t>]</m:t>
                      </m:r>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i="1">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𝑟𝑇</m:t>
                          </m:r>
                        </m:sup>
                      </m:sSup>
                      <m:r>
                        <a:rPr lang="en-US" altLang="zh-TW" i="1">
                          <a:latin typeface="Cambria Math"/>
                          <a:ea typeface="新細明體" pitchFamily="18" charset="-120"/>
                        </a:rPr>
                        <m:t>−</m:t>
                      </m:r>
                      <m:r>
                        <a:rPr lang="en-US" altLang="zh-TW" i="1">
                          <a:latin typeface="Cambria Math"/>
                          <a:ea typeface="新細明體" pitchFamily="18" charset="-120"/>
                        </a:rPr>
                        <m:t>𝐾</m:t>
                      </m:r>
                    </m:oMath>
                  </m:oMathPara>
                </a14:m>
                <a:endParaRPr lang="en-US" altLang="zh-TW" dirty="0">
                  <a:ea typeface="新細明體" pitchFamily="18" charset="-120"/>
                </a:endParaRPr>
              </a:p>
              <a:p>
                <a:pPr marL="712788" lvl="2" indent="0">
                  <a:spcBef>
                    <a:spcPts val="600"/>
                  </a:spcBef>
                  <a:buNone/>
                </a:pPr>
                <a:r>
                  <a:rPr lang="en-US" altLang="zh-TW" dirty="0">
                    <a:ea typeface="新細明體" pitchFamily="18" charset="-120"/>
                  </a:rPr>
                  <a:t>Step 3: The theoretical value of the forward contract today is </a:t>
                </a:r>
              </a:p>
              <a:p>
                <a:pPr marL="712788" lvl="2" indent="0" algn="ctr">
                  <a:spcBef>
                    <a:spcPts val="600"/>
                  </a:spcBef>
                  <a:buNone/>
                </a:pP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𝑓</m:t>
                        </m:r>
                        <m:r>
                          <a:rPr lang="en-US" altLang="zh-TW" b="0" i="1" smtClean="0">
                            <a:latin typeface="Cambria Math"/>
                            <a:ea typeface="新細明體" pitchFamily="18" charset="-120"/>
                          </a:rPr>
                          <m:t>=</m:t>
                        </m:r>
                        <m:r>
                          <a:rPr lang="en-US" altLang="zh-TW" i="1">
                            <a:latin typeface="Cambria Math"/>
                            <a:ea typeface="新細明體" pitchFamily="18" charset="-120"/>
                          </a:rPr>
                          <m:t>𝑒</m:t>
                        </m:r>
                      </m:e>
                      <m:sup>
                        <m:r>
                          <a:rPr lang="en-US" altLang="zh-TW" b="0" i="1" smtClean="0">
                            <a:latin typeface="Cambria Math"/>
                            <a:ea typeface="新細明體" pitchFamily="18" charset="-120"/>
                          </a:rPr>
                          <m:t>−</m:t>
                        </m:r>
                        <m:r>
                          <a:rPr lang="en-US" altLang="zh-TW" i="1">
                            <a:latin typeface="Cambria Math"/>
                            <a:ea typeface="新細明體" pitchFamily="18" charset="-120"/>
                          </a:rPr>
                          <m:t>𝑟𝑇</m:t>
                        </m:r>
                      </m:sup>
                    </m:sSup>
                    <m:d>
                      <m:dPr>
                        <m:ctrlPr>
                          <a:rPr lang="en-US" altLang="zh-TW" b="0" i="1" smtClean="0">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𝑟𝑇</m:t>
                            </m:r>
                          </m:sup>
                        </m:sSup>
                        <m:r>
                          <a:rPr lang="en-US" altLang="zh-TW" i="1">
                            <a:latin typeface="Cambria Math"/>
                            <a:ea typeface="新細明體" pitchFamily="18" charset="-120"/>
                          </a:rPr>
                          <m:t>−</m:t>
                        </m:r>
                        <m:r>
                          <a:rPr lang="en-US" altLang="zh-TW" i="1">
                            <a:latin typeface="Cambria Math"/>
                            <a:ea typeface="新細明體" pitchFamily="18" charset="-120"/>
                          </a:rPr>
                          <m:t>𝐾</m:t>
                        </m:r>
                      </m:e>
                    </m:d>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r>
                      <a:rPr lang="en-US" altLang="zh-TW" b="0" i="1" smtClean="0">
                        <a:latin typeface="Cambria Math"/>
                        <a:ea typeface="新細明體" pitchFamily="18" charset="-120"/>
                      </a:rPr>
                      <m:t>−</m:t>
                    </m:r>
                    <m:r>
                      <a:rPr lang="en-US" altLang="zh-TW" b="0" i="1" smtClean="0">
                        <a:latin typeface="Cambria Math"/>
                        <a:ea typeface="新細明體" pitchFamily="18" charset="-120"/>
                      </a:rPr>
                      <m:t>𝐾</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a:ea typeface="新細明體" pitchFamily="18" charset="-120"/>
                          </a:rPr>
                          <m:t>−</m:t>
                        </m:r>
                        <m:r>
                          <a:rPr lang="en-US" altLang="zh-TW" i="1">
                            <a:latin typeface="Cambria Math"/>
                            <a:ea typeface="新細明體" pitchFamily="18" charset="-120"/>
                          </a:rPr>
                          <m:t>𝑟𝑇</m:t>
                        </m:r>
                      </m:sup>
                    </m:sSup>
                  </m:oMath>
                </a14:m>
                <a:r>
                  <a:rPr lang="en-US" altLang="zh-TW" dirty="0">
                    <a:ea typeface="新細明體" pitchFamily="18" charset="-120"/>
                  </a:rPr>
                  <a:t> </a:t>
                </a:r>
              </a:p>
              <a:p>
                <a:pPr marL="1074738" lvl="2" indent="-382588">
                  <a:spcBef>
                    <a:spcPts val="600"/>
                  </a:spcBef>
                  <a:buNone/>
                </a:pPr>
                <a:r>
                  <a:rPr lang="en-US" altLang="zh-TW" dirty="0">
                    <a:latin typeface="+mn-ea"/>
                    <a:ea typeface="+mn-ea"/>
                  </a:rPr>
                  <a:t>※ The above formula is identical to the formula of the forward value (for the underlying asset without any income) on Slide 5.30</a:t>
                </a:r>
              </a:p>
            </p:txBody>
          </p:sp>
        </mc:Choice>
        <mc:Fallback xmlns="">
          <p:sp>
            <p:nvSpPr>
              <p:cNvPr id="27651" name="Rectangle 3"/>
              <p:cNvSpPr>
                <a:spLocks noGrp="1" noRot="1" noChangeAspect="1" noMove="1" noResize="1" noEditPoints="1" noAdjustHandles="1" noChangeArrowheads="1" noChangeShapeType="1" noTextEdit="1"/>
              </p:cNvSpPr>
              <p:nvPr>
                <p:ph idx="1"/>
              </p:nvPr>
            </p:nvSpPr>
            <p:spPr>
              <a:xfrm>
                <a:off x="457200" y="1600200"/>
                <a:ext cx="8458200" cy="5181600"/>
              </a:xfrm>
              <a:blipFill>
                <a:blip r:embed="rId3"/>
                <a:stretch>
                  <a:fillRect l="-720" t="-1529" r="-648" b="-4235"/>
                </a:stretch>
              </a:blipFill>
            </p:spPr>
            <p:txBody>
              <a:bodyPr/>
              <a:lstStyle/>
              <a:p>
                <a:r>
                  <a:rPr lang="zh-TW" altLang="en-US">
                    <a:noFill/>
                  </a:rPr>
                  <a:t> </a:t>
                </a:r>
              </a:p>
            </p:txBody>
          </p:sp>
        </mc:Fallback>
      </mc:AlternateContent>
      <p:sp>
        <p:nvSpPr>
          <p:cNvPr id="27652"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C551C449-A419-4BC1-BA72-43CEDB70F34C}" type="slidenum">
              <a:rPr lang="en-US" altLang="en-US"/>
              <a:pPr eaLnBrk="1" hangingPunct="1"/>
              <a:t>24</a:t>
            </a:fld>
            <a:endParaRPr lang="en-US"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819400"/>
            <a:ext cx="6781800" cy="762000"/>
          </a:xfrm>
        </p:spPr>
        <p:txBody>
          <a:bodyPr/>
          <a:lstStyle/>
          <a:p>
            <a:pPr marL="1077913" indent="-1077913" algn="l"/>
            <a:r>
              <a:rPr lang="en-US" altLang="zh-TW" sz="3800" dirty="0">
                <a:ea typeface="新細明體" charset="-120"/>
              </a:rPr>
              <a:t>13.4 Implied Volatility</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318AA49A-4F20-4677-A41A-D5F351D8E433}" type="slidenum">
              <a:rPr lang="en-US" altLang="en-US" smtClean="0"/>
              <a:pPr eaLnBrk="1" hangingPunct="1"/>
              <a:t>25</a:t>
            </a:fld>
            <a:endParaRPr lang="en-US" altLang="en-US" dirty="0"/>
          </a:p>
        </p:txBody>
      </p:sp>
    </p:spTree>
    <p:extLst>
      <p:ext uri="{BB962C8B-B14F-4D97-AF65-F5344CB8AC3E}">
        <p14:creationId xmlns:p14="http://schemas.microsoft.com/office/powerpoint/2010/main" val="2016878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Implied Volatility</a:t>
            </a:r>
          </a:p>
        </p:txBody>
      </p:sp>
      <mc:AlternateContent xmlns:mc="http://schemas.openxmlformats.org/markup-compatibility/2006" xmlns:a14="http://schemas.microsoft.com/office/drawing/2010/main">
        <mc:Choice Requires="a14">
          <p:sp>
            <p:nvSpPr>
              <p:cNvPr id="30723" name="Rectangle 1027"/>
              <p:cNvSpPr>
                <a:spLocks noGrp="1" noChangeArrowheads="1"/>
              </p:cNvSpPr>
              <p:nvPr>
                <p:ph idx="1"/>
              </p:nvPr>
            </p:nvSpPr>
            <p:spPr>
              <a:xfrm>
                <a:off x="381000" y="1676400"/>
                <a:ext cx="8458200" cy="5181600"/>
              </a:xfrm>
              <a:noFill/>
            </p:spPr>
            <p:txBody>
              <a:bodyPr lIns="92075" tIns="46038" rIns="92075" bIns="46038"/>
              <a:lstStyle/>
              <a:p>
                <a:pPr eaLnBrk="1" hangingPunct="1">
                  <a:spcBef>
                    <a:spcPts val="400"/>
                  </a:spcBef>
                </a:pPr>
                <a:r>
                  <a:rPr lang="en-US" altLang="zh-TW" dirty="0">
                    <a:ea typeface="新細明體" pitchFamily="18" charset="-120"/>
                  </a:rPr>
                  <a:t>The only unobservable parameter in the BSM pricing formulas is the stock price volatility</a:t>
                </a:r>
              </a:p>
              <a:p>
                <a:pPr lvl="1">
                  <a:spcBef>
                    <a:spcPts val="400"/>
                  </a:spcBef>
                </a:pPr>
                <a:r>
                  <a:rPr lang="en-US" altLang="zh-TW" dirty="0">
                    <a:ea typeface="新細明體" pitchFamily="18" charset="-120"/>
                  </a:rPr>
                  <a:t>BSM’s parameters include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oMath>
                </a14:m>
                <a:r>
                  <a:rPr lang="en-US" altLang="zh-TW" dirty="0">
                    <a:ea typeface="新細明體" pitchFamily="18" charset="-120"/>
                  </a:rPr>
                  <a:t>, </a:t>
                </a:r>
                <a14:m>
                  <m:oMath xmlns:m="http://schemas.openxmlformats.org/officeDocument/2006/math">
                    <m:r>
                      <a:rPr lang="en-US" altLang="zh-TW" b="0" i="1" dirty="0" smtClean="0">
                        <a:latin typeface="Cambria Math"/>
                        <a:ea typeface="新細明體" pitchFamily="18" charset="-120"/>
                      </a:rPr>
                      <m:t>𝐾</m:t>
                    </m:r>
                  </m:oMath>
                </a14:m>
                <a:r>
                  <a:rPr lang="en-US" altLang="zh-TW" dirty="0">
                    <a:ea typeface="新細明體" pitchFamily="18" charset="-120"/>
                  </a:rPr>
                  <a:t>, </a:t>
                </a:r>
                <a14:m>
                  <m:oMath xmlns:m="http://schemas.openxmlformats.org/officeDocument/2006/math">
                    <m:r>
                      <a:rPr lang="en-US" altLang="zh-TW" b="0" i="1" smtClean="0">
                        <a:latin typeface="Cambria Math"/>
                        <a:ea typeface="新細明體" pitchFamily="18" charset="-120"/>
                      </a:rPr>
                      <m:t>𝑟</m:t>
                    </m:r>
                  </m:oMath>
                </a14:m>
                <a:r>
                  <a:rPr lang="en-US" altLang="zh-TW" dirty="0">
                    <a:ea typeface="新細明體" pitchFamily="18" charset="-120"/>
                  </a:rPr>
                  <a:t>, </a:t>
                </a:r>
                <a14:m>
                  <m:oMath xmlns:m="http://schemas.openxmlformats.org/officeDocument/2006/math">
                    <m:r>
                      <a:rPr lang="en-US" altLang="zh-TW" b="0" i="1" smtClean="0">
                        <a:latin typeface="Cambria Math"/>
                        <a:ea typeface="新細明體" pitchFamily="18" charset="-120"/>
                      </a:rPr>
                      <m:t>𝜎</m:t>
                    </m:r>
                  </m:oMath>
                </a14:m>
                <a:r>
                  <a:rPr lang="en-US" altLang="zh-TW" dirty="0">
                    <a:ea typeface="新細明體" pitchFamily="18" charset="-120"/>
                  </a:rPr>
                  <a:t>, and </a:t>
                </a:r>
                <a14:m>
                  <m:oMath xmlns:m="http://schemas.openxmlformats.org/officeDocument/2006/math">
                    <m:r>
                      <a:rPr lang="en-US" altLang="zh-TW" b="0" i="1" smtClean="0">
                        <a:latin typeface="Cambria Math"/>
                        <a:ea typeface="新細明體" pitchFamily="18" charset="-120"/>
                      </a:rPr>
                      <m:t>𝑇</m:t>
                    </m:r>
                  </m:oMath>
                </a14:m>
                <a:endParaRPr lang="en-US" altLang="zh-TW" dirty="0">
                  <a:ea typeface="新細明體" pitchFamily="18" charset="-120"/>
                </a:endParaRPr>
              </a:p>
              <a:p>
                <a:pPr lvl="1">
                  <a:spcBef>
                    <a:spcPts val="400"/>
                  </a:spcBef>
                </a:pPr>
                <a:r>
                  <a:rPr lang="en-US" altLang="zh-TW" dirty="0">
                    <a:ea typeface="新細明體" pitchFamily="18" charset="-120"/>
                  </a:rPr>
                  <a:t>The implied volatility (IV) of an option is defined as the volatility for which the BSM option price equals the market price</a:t>
                </a:r>
              </a:p>
              <a:p>
                <a:pPr lvl="2">
                  <a:spcBef>
                    <a:spcPts val="400"/>
                  </a:spcBef>
                </a:pPr>
                <a:r>
                  <a:rPr lang="en-US" altLang="zh-TW" dirty="0">
                    <a:ea typeface="新細明體" pitchFamily="18" charset="-120"/>
                  </a:rPr>
                  <a:t>The is a one-to-one correspondence between prices and IVs</a:t>
                </a:r>
              </a:p>
              <a:p>
                <a:pPr lvl="2">
                  <a:spcBef>
                    <a:spcPts val="400"/>
                  </a:spcBef>
                </a:pPr>
                <a:r>
                  <a:rPr lang="en-US" altLang="zh-TW" dirty="0">
                    <a:ea typeface="新細明體" pitchFamily="18" charset="-120"/>
                  </a:rPr>
                  <a:t>Use the bisection method (</a:t>
                </a:r>
                <a:r>
                  <a:rPr lang="zh-TW" altLang="en-US" dirty="0">
                    <a:ea typeface="新細明體" pitchFamily="18" charset="-120"/>
                  </a:rPr>
                  <a:t>二分逼近法</a:t>
                </a:r>
                <a:r>
                  <a:rPr lang="en-US" altLang="zh-TW" dirty="0">
                    <a:ea typeface="新細明體" pitchFamily="18" charset="-120"/>
                  </a:rPr>
                  <a:t>)</a:t>
                </a:r>
                <a:r>
                  <a:rPr lang="zh-TW" altLang="en-US" dirty="0">
                    <a:ea typeface="新細明體" pitchFamily="18" charset="-120"/>
                  </a:rPr>
                  <a:t> </a:t>
                </a:r>
                <a:r>
                  <a:rPr lang="en-US" altLang="zh-TW" dirty="0">
                    <a:ea typeface="新細明體" pitchFamily="18" charset="-120"/>
                  </a:rPr>
                  <a:t>to solve the IV</a:t>
                </a:r>
                <a:r>
                  <a:rPr lang="zh-TW" altLang="en-US" dirty="0">
                    <a:ea typeface="新細明體" pitchFamily="18" charset="-120"/>
                  </a:rPr>
                  <a:t> </a:t>
                </a:r>
                <a:r>
                  <a:rPr lang="en-US" altLang="zh-TW" dirty="0">
                    <a:ea typeface="新細明體" pitchFamily="18" charset="-120"/>
                  </a:rPr>
                  <a:t>given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r>
                      <a:rPr lang="en-US" altLang="zh-TW" b="0" i="1" smtClean="0">
                        <a:latin typeface="Cambria Math"/>
                        <a:ea typeface="新細明體" pitchFamily="18" charset="-120"/>
                      </a:rPr>
                      <m:t>=21</m:t>
                    </m:r>
                  </m:oMath>
                </a14:m>
                <a:r>
                  <a:rPr lang="en-US" altLang="zh-TW" dirty="0">
                    <a:ea typeface="新細明體" pitchFamily="18" charset="-120"/>
                  </a:rPr>
                  <a:t>, </a:t>
                </a:r>
                <a14:m>
                  <m:oMath xmlns:m="http://schemas.openxmlformats.org/officeDocument/2006/math">
                    <m:r>
                      <a:rPr lang="en-US" altLang="zh-TW" i="1" dirty="0">
                        <a:latin typeface="Cambria Math"/>
                        <a:ea typeface="新細明體" pitchFamily="18" charset="-120"/>
                      </a:rPr>
                      <m:t>𝐾</m:t>
                    </m:r>
                    <m:r>
                      <a:rPr lang="en-US" altLang="zh-TW" b="0" i="1" dirty="0" smtClean="0">
                        <a:latin typeface="Cambria Math"/>
                        <a:ea typeface="新細明體" pitchFamily="18" charset="-120"/>
                      </a:rPr>
                      <m:t>=20</m:t>
                    </m:r>
                  </m:oMath>
                </a14:m>
                <a:r>
                  <a:rPr lang="en-US" altLang="zh-TW" dirty="0">
                    <a:ea typeface="新細明體" pitchFamily="18" charset="-120"/>
                  </a:rPr>
                  <a:t>, </a:t>
                </a:r>
                <a14:m>
                  <m:oMath xmlns:m="http://schemas.openxmlformats.org/officeDocument/2006/math">
                    <m:r>
                      <a:rPr lang="en-US" altLang="zh-TW" i="1">
                        <a:latin typeface="Cambria Math"/>
                        <a:ea typeface="新細明體" pitchFamily="18" charset="-120"/>
                      </a:rPr>
                      <m:t>𝑟</m:t>
                    </m:r>
                    <m:r>
                      <a:rPr lang="en-US" altLang="zh-TW" b="0" i="1" smtClean="0">
                        <a:latin typeface="Cambria Math"/>
                        <a:ea typeface="新細明體" pitchFamily="18" charset="-120"/>
                      </a:rPr>
                      <m:t>=0.1</m:t>
                    </m:r>
                  </m:oMath>
                </a14:m>
                <a:r>
                  <a:rPr lang="en-US" altLang="zh-TW" dirty="0">
                    <a:ea typeface="新細明體" pitchFamily="18" charset="-120"/>
                  </a:rPr>
                  <a:t>, </a:t>
                </a:r>
                <a14:m>
                  <m:oMath xmlns:m="http://schemas.openxmlformats.org/officeDocument/2006/math">
                    <m:r>
                      <a:rPr lang="en-US" altLang="zh-TW" i="1">
                        <a:latin typeface="Cambria Math"/>
                        <a:ea typeface="新細明體" pitchFamily="18" charset="-120"/>
                      </a:rPr>
                      <m:t>𝑇</m:t>
                    </m:r>
                    <m:r>
                      <a:rPr lang="en-US" altLang="zh-TW" b="0" i="1" smtClean="0">
                        <a:latin typeface="Cambria Math"/>
                        <a:ea typeface="新細明體" pitchFamily="18" charset="-120"/>
                      </a:rPr>
                      <m:t>=0.25</m:t>
                    </m:r>
                  </m:oMath>
                </a14:m>
                <a:r>
                  <a:rPr lang="en-US" altLang="zh-TW" dirty="0">
                    <a:ea typeface="新細明體" pitchFamily="18" charset="-120"/>
                  </a:rPr>
                  <a:t>, and </a:t>
                </a:r>
                <a14:m>
                  <m:oMath xmlns:m="http://schemas.openxmlformats.org/officeDocument/2006/math">
                    <m:r>
                      <a:rPr lang="en-US" altLang="zh-TW" b="0" i="1" smtClean="0">
                        <a:latin typeface="Cambria Math"/>
                        <a:ea typeface="新細明體" pitchFamily="18" charset="-120"/>
                      </a:rPr>
                      <m:t>𝑐</m:t>
                    </m:r>
                    <m:r>
                      <a:rPr lang="en-US" altLang="zh-TW" b="0" i="1" smtClean="0">
                        <a:latin typeface="Cambria Math"/>
                        <a:ea typeface="新細明體" pitchFamily="18" charset="-120"/>
                      </a:rPr>
                      <m:t>=1.9</m:t>
                    </m:r>
                  </m:oMath>
                </a14:m>
                <a:r>
                  <a:rPr lang="en-US" altLang="zh-TW" dirty="0">
                    <a:ea typeface="新細明體" pitchFamily="18" charset="-120"/>
                  </a:rPr>
                  <a:t> </a:t>
                </a:r>
                <a14:m>
                  <m:oMath xmlns:m="http://schemas.openxmlformats.org/officeDocument/2006/math">
                    <m:r>
                      <a:rPr lang="en-US" altLang="zh-TW" i="1" dirty="0" smtClean="0">
                        <a:latin typeface="Cambria Math"/>
                        <a:ea typeface="Cambria Math"/>
                      </a:rPr>
                      <m:t>⇒</m:t>
                    </m:r>
                  </m:oMath>
                </a14:m>
                <a:r>
                  <a:rPr lang="en-US" altLang="zh-TW" dirty="0">
                    <a:ea typeface="新細明體" pitchFamily="18" charset="-120"/>
                  </a:rPr>
                  <a:t> The implied volatility is </a:t>
                </a:r>
                <a14:m>
                  <m:oMath xmlns:m="http://schemas.openxmlformats.org/officeDocument/2006/math">
                    <m:r>
                      <a:rPr lang="en-US" altLang="zh-TW" b="0" i="1" smtClean="0">
                        <a:latin typeface="Cambria Math"/>
                        <a:ea typeface="新細明體" pitchFamily="18" charset="-120"/>
                      </a:rPr>
                      <m:t>24.2%</m:t>
                    </m:r>
                  </m:oMath>
                </a14:m>
                <a:endParaRPr lang="en-US" altLang="zh-TW" dirty="0">
                  <a:ea typeface="新細明體" pitchFamily="18" charset="-120"/>
                </a:endParaRPr>
              </a:p>
              <a:p>
                <a:pPr lvl="2">
                  <a:spcBef>
                    <a:spcPts val="400"/>
                  </a:spcBef>
                </a:pPr>
                <a:r>
                  <a:rPr lang="en-US" altLang="zh-TW" dirty="0">
                    <a:ea typeface="新細明體" pitchFamily="18" charset="-120"/>
                  </a:rPr>
                  <a:t>The IV of an option contract DOES depend on its strike price and time to maturity</a:t>
                </a:r>
              </a:p>
            </p:txBody>
          </p:sp>
        </mc:Choice>
        <mc:Fallback xmlns="">
          <p:sp>
            <p:nvSpPr>
              <p:cNvPr id="30723" name="Rectangle 1027"/>
              <p:cNvSpPr>
                <a:spLocks noGrp="1" noRot="1" noChangeAspect="1" noMove="1" noResize="1" noEditPoints="1" noAdjustHandles="1" noChangeArrowheads="1" noChangeShapeType="1" noTextEdit="1"/>
              </p:cNvSpPr>
              <p:nvPr>
                <p:ph idx="1"/>
              </p:nvPr>
            </p:nvSpPr>
            <p:spPr>
              <a:xfrm>
                <a:off x="381000" y="1676400"/>
                <a:ext cx="8458200" cy="5181600"/>
              </a:xfrm>
              <a:blipFill>
                <a:blip r:embed="rId3"/>
                <a:stretch>
                  <a:fillRect l="-721" t="-1529" b="-2706"/>
                </a:stretch>
              </a:blipFill>
            </p:spPr>
            <p:txBody>
              <a:bodyPr/>
              <a:lstStyle/>
              <a:p>
                <a:r>
                  <a:rPr lang="zh-TW" altLang="en-US">
                    <a:noFill/>
                  </a:rPr>
                  <a:t> </a:t>
                </a:r>
              </a:p>
            </p:txBody>
          </p:sp>
        </mc:Fallback>
      </mc:AlternateContent>
      <p:sp>
        <p:nvSpPr>
          <p:cNvPr id="30724"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C78443C1-F23F-4F4F-9DBC-FD70D1C27561}" type="slidenum">
              <a:rPr lang="en-US" altLang="en-US"/>
              <a:pPr eaLnBrk="1" hangingPunct="1"/>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Implied Volatility</a:t>
            </a:r>
          </a:p>
        </p:txBody>
      </p:sp>
      <mc:AlternateContent xmlns:mc="http://schemas.openxmlformats.org/markup-compatibility/2006" xmlns:a14="http://schemas.microsoft.com/office/drawing/2010/main">
        <mc:Choice Requires="a14">
          <p:sp>
            <p:nvSpPr>
              <p:cNvPr id="30723" name="Rectangle 1027"/>
              <p:cNvSpPr>
                <a:spLocks noGrp="1" noChangeArrowheads="1"/>
              </p:cNvSpPr>
              <p:nvPr>
                <p:ph idx="1"/>
              </p:nvPr>
            </p:nvSpPr>
            <p:spPr>
              <a:xfrm>
                <a:off x="457200" y="1600200"/>
                <a:ext cx="8382000" cy="5173662"/>
              </a:xfrm>
              <a:noFill/>
            </p:spPr>
            <p:txBody>
              <a:bodyPr lIns="92075" tIns="46038" rIns="92075" bIns="46038"/>
              <a:lstStyle/>
              <a:p>
                <a:pPr lvl="1">
                  <a:lnSpc>
                    <a:spcPct val="95000"/>
                  </a:lnSpc>
                  <a:spcBef>
                    <a:spcPts val="300"/>
                  </a:spcBef>
                </a:pPr>
                <a:r>
                  <a:rPr lang="en-US" altLang="zh-TW" dirty="0">
                    <a:ea typeface="新細明體" pitchFamily="18" charset="-120"/>
                  </a:rPr>
                  <a:t>The </a:t>
                </a:r>
                <a:r>
                  <a:rPr lang="en-US" altLang="zh-TW" b="1" i="1" dirty="0">
                    <a:ea typeface="新細明體" pitchFamily="18" charset="-120"/>
                  </a:rPr>
                  <a:t>IV </a:t>
                </a:r>
                <a:r>
                  <a:rPr lang="en-US" altLang="zh-TW" dirty="0">
                    <a:ea typeface="新細明體" pitchFamily="18" charset="-120"/>
                  </a:rPr>
                  <a:t>reflects the consensus of traders in the option market regarding the </a:t>
                </a:r>
                <a:r>
                  <a:rPr lang="en-US" altLang="zh-TW" b="1" i="1" dirty="0">
                    <a:ea typeface="新細明體" pitchFamily="18" charset="-120"/>
                  </a:rPr>
                  <a:t>volatility</a:t>
                </a:r>
                <a:r>
                  <a:rPr lang="en-US" altLang="zh-TW" dirty="0">
                    <a:ea typeface="新細明體" pitchFamily="18" charset="-120"/>
                  </a:rPr>
                  <a:t> of the underlying asset price </a:t>
                </a:r>
                <a:r>
                  <a:rPr lang="en-US" altLang="zh-TW" b="1" i="1" dirty="0">
                    <a:ea typeface="新細明體" pitchFamily="18" charset="-120"/>
                  </a:rPr>
                  <a:t>for a future period</a:t>
                </a:r>
              </a:p>
              <a:p>
                <a:pPr lvl="2">
                  <a:lnSpc>
                    <a:spcPct val="95000"/>
                  </a:lnSpc>
                  <a:spcBef>
                    <a:spcPts val="300"/>
                  </a:spcBef>
                </a:pPr>
                <a:r>
                  <a:rPr lang="en-US" altLang="zh-TW" dirty="0">
                    <a:ea typeface="新細明體" pitchFamily="18" charset="-120"/>
                  </a:rPr>
                  <a:t>Option prices are determined by the option traders’ investment decisions, which are formed based on their estimation of stock price volatility in the future option life</a:t>
                </a:r>
              </a:p>
              <a:p>
                <a:pPr lvl="2">
                  <a:lnSpc>
                    <a:spcPct val="95000"/>
                  </a:lnSpc>
                  <a:spcBef>
                    <a:spcPts val="300"/>
                  </a:spcBef>
                </a:pPr>
                <a:r>
                  <a:rPr lang="en-US" altLang="zh-TW" dirty="0">
                    <a:ea typeface="新細明體" pitchFamily="18" charset="-120"/>
                  </a:rPr>
                  <a:t>The IV is a forward-looking estimation, </a:t>
                </a:r>
                <a:r>
                  <a:rPr lang="en-US" altLang="zh-TW" dirty="0">
                    <a:ea typeface="新細明體" charset="-120"/>
                  </a:rPr>
                  <a:t>which is the expected volatility in the following option life</a:t>
                </a:r>
              </a:p>
              <a:p>
                <a:pPr lvl="2">
                  <a:lnSpc>
                    <a:spcPct val="95000"/>
                  </a:lnSpc>
                  <a:spcBef>
                    <a:spcPts val="300"/>
                  </a:spcBef>
                </a:pPr>
                <a:r>
                  <a:rPr lang="en-US" altLang="zh-TW" dirty="0">
                    <a:ea typeface="新細明體" charset="-120"/>
                  </a:rPr>
                  <a:t>The historical volatility (see Slides 13.9 and 13.10) works well only if the price behavior of the underlying asset in the immediate future is the same as that in the recent past</a:t>
                </a:r>
                <a:endParaRPr lang="en-US" altLang="zh-TW" dirty="0">
                  <a:ea typeface="新細明體" pitchFamily="18" charset="-120"/>
                </a:endParaRPr>
              </a:p>
              <a:p>
                <a:pPr lvl="1">
                  <a:lnSpc>
                    <a:spcPct val="95000"/>
                  </a:lnSpc>
                  <a:spcBef>
                    <a:spcPts val="300"/>
                  </a:spcBef>
                </a:pPr>
                <a:r>
                  <a:rPr lang="en-US" altLang="zh-TW" dirty="0">
                    <a:ea typeface="新細明體" pitchFamily="18" charset="-120"/>
                  </a:rPr>
                  <a:t>Often quote IVs rather than dollar prices</a:t>
                </a:r>
              </a:p>
              <a:p>
                <a:pPr lvl="2">
                  <a:lnSpc>
                    <a:spcPct val="95000"/>
                  </a:lnSpc>
                  <a:spcBef>
                    <a:spcPts val="300"/>
                  </a:spcBef>
                </a:pPr>
                <a:r>
                  <a:rPr lang="en-US" altLang="zh-TW" dirty="0">
                    <a:ea typeface="新細明體" pitchFamily="18" charset="-120"/>
                  </a:rPr>
                  <a:t>Facilitate identifying overvalued or undervalued options, e.g., you estimate the volatility in the future option life is 30% vs. IV is 24.2%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ea typeface="新細明體" pitchFamily="18" charset="-120"/>
                  </a:rPr>
                  <a:t> the option is undervalued to you</a:t>
                </a:r>
              </a:p>
            </p:txBody>
          </p:sp>
        </mc:Choice>
        <mc:Fallback xmlns="">
          <p:sp>
            <p:nvSpPr>
              <p:cNvPr id="30723" name="Rectangle 1027"/>
              <p:cNvSpPr>
                <a:spLocks noGrp="1" noRot="1" noChangeAspect="1" noMove="1" noResize="1" noEditPoints="1" noAdjustHandles="1" noChangeArrowheads="1" noChangeShapeType="1" noTextEdit="1"/>
              </p:cNvSpPr>
              <p:nvPr>
                <p:ph idx="1"/>
              </p:nvPr>
            </p:nvSpPr>
            <p:spPr>
              <a:xfrm>
                <a:off x="457200" y="1600200"/>
                <a:ext cx="8382000" cy="5173662"/>
              </a:xfrm>
              <a:blipFill>
                <a:blip r:embed="rId3"/>
                <a:stretch>
                  <a:fillRect t="-1651" r="-873" b="-4835"/>
                </a:stretch>
              </a:blipFill>
            </p:spPr>
            <p:txBody>
              <a:bodyPr/>
              <a:lstStyle/>
              <a:p>
                <a:r>
                  <a:rPr lang="zh-TW" altLang="en-US">
                    <a:noFill/>
                  </a:rPr>
                  <a:t> </a:t>
                </a:r>
              </a:p>
            </p:txBody>
          </p:sp>
        </mc:Fallback>
      </mc:AlternateContent>
      <p:sp>
        <p:nvSpPr>
          <p:cNvPr id="30724"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78443C1-F23F-4F4F-9DBC-FD70D1C27561}" type="slidenum">
              <a:rPr lang="en-US" altLang="en-US"/>
              <a:pPr eaLnBrk="1" hangingPunct="1"/>
              <a:t>27</a:t>
            </a:fld>
            <a:endParaRPr lang="en-US" altLang="en-US" dirty="0"/>
          </a:p>
        </p:txBody>
      </p:sp>
    </p:spTree>
    <p:extLst>
      <p:ext uri="{BB962C8B-B14F-4D97-AF65-F5344CB8AC3E}">
        <p14:creationId xmlns:p14="http://schemas.microsoft.com/office/powerpoint/2010/main" val="3271519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a:noFill/>
        </p:spPr>
        <p:txBody>
          <a:bodyPr lIns="92075" tIns="46038" rIns="92075" bIns="46038" anchor="ctr"/>
          <a:lstStyle/>
          <a:p>
            <a:pPr eaLnBrk="1" hangingPunct="1"/>
            <a:r>
              <a:rPr lang="en-US" altLang="zh-TW">
                <a:ea typeface="新細明體" pitchFamily="18" charset="-120"/>
              </a:rPr>
              <a:t>Implied Volatility</a:t>
            </a:r>
          </a:p>
        </p:txBody>
      </p:sp>
      <mc:AlternateContent xmlns:mc="http://schemas.openxmlformats.org/markup-compatibility/2006" xmlns:a14="http://schemas.microsoft.com/office/drawing/2010/main">
        <mc:Choice Requires="a14">
          <p:sp>
            <p:nvSpPr>
              <p:cNvPr id="30723" name="Rectangle 1027"/>
              <p:cNvSpPr>
                <a:spLocks noGrp="1" noChangeArrowheads="1"/>
              </p:cNvSpPr>
              <p:nvPr>
                <p:ph idx="1"/>
              </p:nvPr>
            </p:nvSpPr>
            <p:spPr>
              <a:xfrm>
                <a:off x="228600" y="1600200"/>
                <a:ext cx="8610600" cy="5257800"/>
              </a:xfrm>
              <a:noFill/>
            </p:spPr>
            <p:txBody>
              <a:bodyPr lIns="92075" tIns="46038" rIns="92075" bIns="46038"/>
              <a:lstStyle/>
              <a:p>
                <a:pPr>
                  <a:lnSpc>
                    <a:spcPct val="97000"/>
                  </a:lnSpc>
                  <a:spcBef>
                    <a:spcPts val="400"/>
                  </a:spcBef>
                </a:pPr>
                <a:r>
                  <a:rPr lang="en-US" altLang="zh-TW" dirty="0">
                    <a:ea typeface="新細明體" pitchFamily="18" charset="-120"/>
                  </a:rPr>
                  <a:t>VIX (volatility index)</a:t>
                </a:r>
              </a:p>
              <a:p>
                <a:pPr lvl="1">
                  <a:lnSpc>
                    <a:spcPct val="97000"/>
                  </a:lnSpc>
                  <a:spcBef>
                    <a:spcPts val="400"/>
                  </a:spcBef>
                </a:pPr>
                <a:r>
                  <a:rPr lang="en-US" altLang="zh-TW" dirty="0">
                    <a:ea typeface="新細明體" pitchFamily="18" charset="-120"/>
                  </a:rPr>
                  <a:t>CBOE publishes indices of implied volatilities</a:t>
                </a:r>
              </a:p>
              <a:p>
                <a:pPr lvl="1">
                  <a:lnSpc>
                    <a:spcPct val="97000"/>
                  </a:lnSpc>
                  <a:spcBef>
                    <a:spcPts val="400"/>
                  </a:spcBef>
                </a:pPr>
                <a:r>
                  <a:rPr lang="en-US" altLang="zh-TW" dirty="0">
                    <a:ea typeface="新細明體" pitchFamily="18" charset="-120"/>
                  </a:rPr>
                  <a:t>The most popular index, the S&amp;P VIX, is an index of the implied volatility of 30-day S&amp;P 500 index options calculated from a wide range of calls and puts</a:t>
                </a:r>
              </a:p>
              <a:p>
                <a:pPr lvl="1">
                  <a:lnSpc>
                    <a:spcPct val="97000"/>
                  </a:lnSpc>
                  <a:spcBef>
                    <a:spcPts val="400"/>
                  </a:spcBef>
                </a:pPr>
                <a:r>
                  <a:rPr lang="en-US" altLang="zh-TW" dirty="0">
                    <a:ea typeface="新細明體" pitchFamily="18" charset="-120"/>
                  </a:rPr>
                  <a:t>S&amp;P VIX, normally ranging between 15% and 25%, can be interpreted as the expectation of the volatility of the S&amp;P 500 index in the future one month</a:t>
                </a:r>
              </a:p>
              <a:p>
                <a:pPr lvl="1">
                  <a:lnSpc>
                    <a:spcPct val="97000"/>
                  </a:lnSpc>
                  <a:spcBef>
                    <a:spcPts val="400"/>
                  </a:spcBef>
                </a:pPr>
                <a:r>
                  <a:rPr lang="en-US" altLang="zh-TW" dirty="0">
                    <a:ea typeface="新細明體" pitchFamily="18" charset="-120"/>
                  </a:rPr>
                  <a:t>Trading in futures on the VIX started in 2004 and trading in options on the VIX started in 2006</a:t>
                </a:r>
              </a:p>
              <a:p>
                <a:pPr lvl="2">
                  <a:lnSpc>
                    <a:spcPct val="97000"/>
                  </a:lnSpc>
                  <a:spcBef>
                    <a:spcPts val="400"/>
                  </a:spcBef>
                </a:pPr>
                <a:r>
                  <a:rPr lang="en-US" altLang="zh-TW" dirty="0">
                    <a:ea typeface="新細明體" pitchFamily="18" charset="-120"/>
                  </a:rPr>
                  <a:t>Note that the underlying asset of those derivatives is the VIX</a:t>
                </a:r>
                <a:r>
                  <a:rPr lang="zh-TW" altLang="en-US" dirty="0">
                    <a:ea typeface="新細明體" pitchFamily="18" charset="-120"/>
                  </a:rPr>
                  <a:t> </a:t>
                </a:r>
                <a:r>
                  <a:rPr lang="en-US" altLang="zh-TW" dirty="0">
                    <a:ea typeface="新細明體" pitchFamily="18" charset="-120"/>
                  </a:rPr>
                  <a:t>index, which is not a tradable asset</a:t>
                </a:r>
              </a:p>
              <a:p>
                <a:pPr lvl="2">
                  <a:lnSpc>
                    <a:spcPct val="97000"/>
                  </a:lnSpc>
                  <a:spcBef>
                    <a:spcPts val="400"/>
                  </a:spcBef>
                </a:pPr>
                <a:r>
                  <a:rPr lang="en-US" altLang="zh-TW" dirty="0">
                    <a:ea typeface="新細明體" pitchFamily="18" charset="-120"/>
                  </a:rPr>
                  <a:t>0.01 index points (0.01%</a:t>
                </a:r>
                <a:r>
                  <a:rPr lang="zh-TW" altLang="en-US" dirty="0">
                    <a:ea typeface="新細明體" pitchFamily="18" charset="-120"/>
                  </a:rPr>
                  <a:t> </a:t>
                </a:r>
                <a:r>
                  <a:rPr lang="en-US" altLang="zh-TW" dirty="0">
                    <a:ea typeface="新細明體" pitchFamily="18" charset="-120"/>
                  </a:rPr>
                  <a:t>in volatility) gains/losses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$10</m:t>
                    </m:r>
                  </m:oMath>
                </a14:m>
                <a:endParaRPr lang="en-US" altLang="zh-TW" dirty="0">
                  <a:ea typeface="新細明體" pitchFamily="18" charset="-120"/>
                </a:endParaRPr>
              </a:p>
            </p:txBody>
          </p:sp>
        </mc:Choice>
        <mc:Fallback xmlns="">
          <p:sp>
            <p:nvSpPr>
              <p:cNvPr id="30723" name="Rectangle 1027"/>
              <p:cNvSpPr>
                <a:spLocks noGrp="1" noRot="1" noChangeAspect="1" noMove="1" noResize="1" noEditPoints="1" noAdjustHandles="1" noChangeArrowheads="1" noChangeShapeType="1" noTextEdit="1"/>
              </p:cNvSpPr>
              <p:nvPr>
                <p:ph idx="1"/>
              </p:nvPr>
            </p:nvSpPr>
            <p:spPr>
              <a:xfrm>
                <a:off x="228600" y="1600200"/>
                <a:ext cx="8610600" cy="5257800"/>
              </a:xfrm>
              <a:blipFill>
                <a:blip r:embed="rId3"/>
                <a:stretch>
                  <a:fillRect l="-708" t="-1740" r="-2125" b="-2784"/>
                </a:stretch>
              </a:blipFill>
            </p:spPr>
            <p:txBody>
              <a:bodyPr/>
              <a:lstStyle/>
              <a:p>
                <a:r>
                  <a:rPr lang="zh-TW" altLang="en-US">
                    <a:noFill/>
                  </a:rPr>
                  <a:t> </a:t>
                </a:r>
              </a:p>
            </p:txBody>
          </p:sp>
        </mc:Fallback>
      </mc:AlternateContent>
      <p:sp>
        <p:nvSpPr>
          <p:cNvPr id="30724"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C78443C1-F23F-4F4F-9DBC-FD70D1C27561}" type="slidenum">
              <a:rPr lang="en-US" altLang="en-US"/>
              <a:pPr eaLnBrk="1" hangingPunct="1"/>
              <a:t>28</a:t>
            </a:fld>
            <a:endParaRPr lang="en-US" altLang="en-US"/>
          </a:p>
        </p:txBody>
      </p:sp>
    </p:spTree>
    <p:extLst>
      <p:ext uri="{BB962C8B-B14F-4D97-AF65-F5344CB8AC3E}">
        <p14:creationId xmlns:p14="http://schemas.microsoft.com/office/powerpoint/2010/main" val="21539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819400"/>
            <a:ext cx="6781800" cy="1905000"/>
          </a:xfrm>
        </p:spPr>
        <p:txBody>
          <a:bodyPr/>
          <a:lstStyle/>
          <a:p>
            <a:pPr marL="1077913" indent="-1077913" algn="l"/>
            <a:r>
              <a:rPr lang="en-US" altLang="zh-TW" sz="3800" dirty="0">
                <a:ea typeface="新細明體" charset="-120"/>
              </a:rPr>
              <a:t>13.5 Effects of Cash Dividends or Dividend Yield on Option Values</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318AA49A-4F20-4677-A41A-D5F351D8E433}" type="slidenum">
              <a:rPr lang="en-US" altLang="en-US" smtClean="0"/>
              <a:pPr eaLnBrk="1" hangingPunct="1"/>
              <a:t>29</a:t>
            </a:fld>
            <a:endParaRPr lang="en-US" altLang="en-US" dirty="0"/>
          </a:p>
        </p:txBody>
      </p:sp>
    </p:spTree>
    <p:extLst>
      <p:ext uri="{BB962C8B-B14F-4D97-AF65-F5344CB8AC3E}">
        <p14:creationId xmlns:p14="http://schemas.microsoft.com/office/powerpoint/2010/main" val="235026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ctrTitle"/>
          </p:nvPr>
        </p:nvSpPr>
        <p:spPr>
          <a:xfrm>
            <a:off x="468313" y="2819400"/>
            <a:ext cx="6781800" cy="1952625"/>
          </a:xfrm>
        </p:spPr>
        <p:txBody>
          <a:bodyPr/>
          <a:lstStyle/>
          <a:p>
            <a:pPr marL="1077913" indent="-1077913" algn="l"/>
            <a:r>
              <a:rPr lang="en-US" altLang="zh-TW" sz="3800" dirty="0">
                <a:ea typeface="新細明體" charset="-120"/>
              </a:rPr>
              <a:t>13.1 Distribution of the Stock Price in Black–Scholes–Merton Model</a:t>
            </a:r>
          </a:p>
        </p:txBody>
      </p:sp>
      <p:sp>
        <p:nvSpPr>
          <p:cNvPr id="7170" name="Rectangle 7"/>
          <p:cNvSpPr>
            <a:spLocks noGrp="1" noChangeArrowheads="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318AA49A-4F20-4677-A41A-D5F351D8E433}" type="slidenum">
              <a:rPr lang="en-US" altLang="en-US" smtClean="0"/>
              <a:pPr eaLnBrk="1" hangingPunct="1"/>
              <a:t>3</a:t>
            </a:fld>
            <a:endParaRPr lang="en-US" altLang="en-US" dirty="0"/>
          </a:p>
        </p:txBody>
      </p:sp>
    </p:spTree>
    <p:extLst>
      <p:ext uri="{BB962C8B-B14F-4D97-AF65-F5344CB8AC3E}">
        <p14:creationId xmlns:p14="http://schemas.microsoft.com/office/powerpoint/2010/main" val="1008585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a:spLocks noGrp="1" noChangeArrowheads="1"/>
              </p:cNvSpPr>
              <p:nvPr>
                <p:ph idx="1"/>
              </p:nvPr>
            </p:nvSpPr>
            <p:spPr>
              <a:xfrm>
                <a:off x="457200" y="1676400"/>
                <a:ext cx="8229600" cy="5181600"/>
              </a:xfrm>
              <a:noFill/>
            </p:spPr>
            <p:txBody>
              <a:bodyPr lIns="92075" tIns="46038" rIns="92075" bIns="46038"/>
              <a:lstStyle/>
              <a:p>
                <a:r>
                  <a:rPr lang="en-US" altLang="zh-TW" dirty="0">
                    <a:ea typeface="新細明體" pitchFamily="18" charset="-120"/>
                  </a:rPr>
                  <a:t>European options on dividend-paying stocks are valued by substituting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oMath>
                </a14:m>
                <a:r>
                  <a:rPr lang="en-US" altLang="zh-TW" dirty="0">
                    <a:ea typeface="新細明體" pitchFamily="18" charset="-120"/>
                  </a:rPr>
                  <a:t> for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𝐷</m:t>
                        </m:r>
                      </m:e>
                      <m:sub>
                        <m:r>
                          <a:rPr lang="en-US" altLang="zh-TW" b="0" i="1" smtClean="0">
                            <a:latin typeface="Cambria Math"/>
                            <a:ea typeface="新細明體" pitchFamily="18" charset="-120"/>
                          </a:rPr>
                          <m:t>0</m:t>
                        </m:r>
                      </m:sub>
                    </m:sSub>
                  </m:oMath>
                </a14:m>
                <a:r>
                  <a:rPr lang="en-US" altLang="zh-TW" dirty="0">
                    <a:ea typeface="新細明體" pitchFamily="18" charset="-120"/>
                  </a:rPr>
                  <a:t> in the BSM or the binomial tree models</a:t>
                </a:r>
              </a:p>
              <a:p>
                <a:pPr lvl="1"/>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𝐷</m:t>
                        </m:r>
                      </m:e>
                      <m:sub>
                        <m:r>
                          <a:rPr lang="en-US" altLang="zh-TW" i="1">
                            <a:latin typeface="Cambria Math"/>
                            <a:ea typeface="新細明體" pitchFamily="18" charset="-120"/>
                          </a:rPr>
                          <m:t>0</m:t>
                        </m:r>
                      </m:sub>
                    </m:sSub>
                  </m:oMath>
                </a14:m>
                <a:r>
                  <a:rPr lang="en-US" altLang="zh-TW" dirty="0">
                    <a:ea typeface="新細明體" pitchFamily="18" charset="-120"/>
                  </a:rPr>
                  <a:t> is the sum of the PV (discounted at </a:t>
                </a:r>
                <a14:m>
                  <m:oMath xmlns:m="http://schemas.openxmlformats.org/officeDocument/2006/math">
                    <m:r>
                      <a:rPr lang="en-US" altLang="zh-TW" b="0" i="1" smtClean="0">
                        <a:latin typeface="Cambria Math"/>
                        <a:ea typeface="新細明體" pitchFamily="18" charset="-120"/>
                      </a:rPr>
                      <m:t>𝑟</m:t>
                    </m:r>
                  </m:oMath>
                </a14:m>
                <a:r>
                  <a:rPr lang="en-US" altLang="zh-TW" dirty="0">
                    <a:ea typeface="新細明體" pitchFamily="18" charset="-120"/>
                  </a:rPr>
                  <a:t>) of the dividend payments during the life of the option</a:t>
                </a:r>
              </a:p>
              <a:p>
                <a:pPr lvl="1"/>
                <a:r>
                  <a:rPr lang="en-US" altLang="zh-TW" dirty="0">
                    <a:ea typeface="新細明體" pitchFamily="18" charset="-120"/>
                  </a:rPr>
                  <a:t>Note that this technique is used to determine the forward price in Ch. 5 and to modify the lower bounds and the put-call parity of options in Ch. 10</a:t>
                </a:r>
              </a:p>
              <a:p>
                <a:pPr lvl="1"/>
                <a:r>
                  <a:rPr lang="en-US" altLang="zh-TW" dirty="0">
                    <a:ea typeface="新細明體" pitchFamily="18" charset="-120"/>
                  </a:rPr>
                  <a:t>Reasons for this replacement method:</a:t>
                </a:r>
              </a:p>
              <a:p>
                <a:pPr lvl="2"/>
                <a:r>
                  <a:rPr lang="en-US" altLang="zh-TW" dirty="0">
                    <a:ea typeface="新細明體" pitchFamily="18" charset="-120"/>
                  </a:rPr>
                  <a:t>Note that that on the ex-dividend dates (</a:t>
                </a:r>
                <a:r>
                  <a:rPr lang="zh-TW" altLang="en-US" dirty="0">
                    <a:ea typeface="新細明體" pitchFamily="18" charset="-120"/>
                  </a:rPr>
                  <a:t>除息日</a:t>
                </a:r>
                <a:r>
                  <a:rPr lang="en-US" altLang="zh-TW" dirty="0">
                    <a:ea typeface="新細明體" pitchFamily="18" charset="-120"/>
                  </a:rPr>
                  <a:t>), the stock prices are expected to reduce by the amounts of the dividend payments</a:t>
                </a:r>
              </a:p>
            </p:txBody>
          </p:sp>
        </mc:Choice>
        <mc:Fallback xmlns="">
          <p:sp>
            <p:nvSpPr>
              <p:cNvPr id="31747" name="Rectangle 3"/>
              <p:cNvSpPr>
                <a:spLocks noGrp="1" noRot="1" noChangeAspect="1" noMove="1" noResize="1" noEditPoints="1" noAdjustHandles="1" noChangeArrowheads="1" noChangeShapeType="1" noTextEdit="1"/>
              </p:cNvSpPr>
              <p:nvPr>
                <p:ph idx="1"/>
              </p:nvPr>
            </p:nvSpPr>
            <p:spPr>
              <a:xfrm>
                <a:off x="457200" y="1676400"/>
                <a:ext cx="8229600" cy="5181600"/>
              </a:xfrm>
              <a:blipFill>
                <a:blip r:embed="rId3"/>
                <a:stretch>
                  <a:fillRect l="-741" t="-1529" r="-74" b="-2000"/>
                </a:stretch>
              </a:blipFill>
            </p:spPr>
            <p:txBody>
              <a:bodyPr/>
              <a:lstStyle/>
              <a:p>
                <a:r>
                  <a:rPr lang="zh-TW" altLang="en-US">
                    <a:noFill/>
                  </a:rPr>
                  <a:t> </a:t>
                </a:r>
              </a:p>
            </p:txBody>
          </p:sp>
        </mc:Fallback>
      </mc:AlternateContent>
      <p:sp>
        <p:nvSpPr>
          <p:cNvPr id="31748"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CA70E042-E1F8-40AC-9EEC-6410B406336C}" type="slidenum">
              <a:rPr lang="en-US" altLang="en-US"/>
              <a:pPr eaLnBrk="1" hangingPunct="1"/>
              <a:t>30</a:t>
            </a:fld>
            <a:endParaRPr lang="en-US" altLang="en-US"/>
          </a:p>
        </p:txBody>
      </p:sp>
      <p:sp>
        <p:nvSpPr>
          <p:cNvPr id="2" name="標題 1"/>
          <p:cNvSpPr>
            <a:spLocks noGrp="1"/>
          </p:cNvSpPr>
          <p:nvPr>
            <p:ph type="title"/>
          </p:nvPr>
        </p:nvSpPr>
        <p:spPr>
          <a:xfrm>
            <a:off x="457200" y="260648"/>
            <a:ext cx="7499176" cy="1187152"/>
          </a:xfrm>
        </p:spPr>
        <p:txBody>
          <a:bodyPr/>
          <a:lstStyle/>
          <a:p>
            <a:r>
              <a:rPr lang="en-US" altLang="zh-TW" dirty="0">
                <a:ea typeface="新細明體" charset="-120"/>
              </a:rPr>
              <a:t>Effects of Cash Dividend Payments on Option Prices</a:t>
            </a:r>
            <a:endParaRPr lang="zh-TW"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1747" name="Rectangle 3"/>
              <p:cNvSpPr>
                <a:spLocks noGrp="1" noChangeArrowheads="1"/>
              </p:cNvSpPr>
              <p:nvPr>
                <p:ph idx="1"/>
              </p:nvPr>
            </p:nvSpPr>
            <p:spPr>
              <a:xfrm>
                <a:off x="457200" y="1676400"/>
                <a:ext cx="8229600" cy="4953000"/>
              </a:xfrm>
              <a:noFill/>
            </p:spPr>
            <p:txBody>
              <a:bodyPr lIns="92075" tIns="46038" rIns="92075" bIns="46038"/>
              <a:lstStyle/>
              <a:p>
                <a:pPr lvl="2">
                  <a:spcBef>
                    <a:spcPts val="600"/>
                  </a:spcBef>
                </a:pPr>
                <a:r>
                  <a:rPr lang="en-US" altLang="zh-TW" dirty="0">
                    <a:ea typeface="新細明體" pitchFamily="18" charset="-120"/>
                  </a:rPr>
                  <a:t>Therefore, the distributions of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oMath>
                </a14:m>
                <a:r>
                  <a:rPr lang="en-US" altLang="zh-TW" dirty="0">
                    <a:ea typeface="新細明體" pitchFamily="18" charset="-120"/>
                  </a:rPr>
                  <a:t> are identical under the following two situations</a:t>
                </a:r>
              </a:p>
              <a:p>
                <a:pPr marL="1284288" lvl="3" indent="-295275">
                  <a:spcBef>
                    <a:spcPts val="600"/>
                  </a:spcBef>
                  <a:buClr>
                    <a:schemeClr val="tx1"/>
                  </a:buClr>
                  <a:buFont typeface="+mj-lt"/>
                  <a:buAutoNum type="arabicPeriod"/>
                </a:pPr>
                <a:r>
                  <a:rPr lang="en-US" altLang="zh-TW" dirty="0">
                    <a:ea typeface="新細明體" pitchFamily="18" charset="-120"/>
                  </a:rPr>
                  <a:t>The initial stock price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a:ea typeface="新細明體" pitchFamily="18" charset="-120"/>
                          </a:rPr>
                          <m:t>0</m:t>
                        </m:r>
                      </m:sub>
                    </m:sSub>
                  </m:oMath>
                </a14:m>
                <a:r>
                  <a:rPr lang="en-US" altLang="zh-TW" dirty="0">
                    <a:ea typeface="新細明體" pitchFamily="18" charset="-120"/>
                  </a:rPr>
                  <a:t> and there are dividend payments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𝐷</m:t>
                        </m:r>
                      </m:e>
                      <m:sub>
                        <m:r>
                          <a:rPr lang="en-US" altLang="zh-TW" b="0" i="1" smtClean="0">
                            <a:latin typeface="Cambria Math"/>
                            <a:ea typeface="新細明體" pitchFamily="18" charset="-120"/>
                          </a:rPr>
                          <m:t>𝑡</m:t>
                        </m:r>
                      </m:sub>
                    </m:sSub>
                  </m:oMath>
                </a14:m>
                <a:r>
                  <a:rPr lang="en-US" altLang="zh-TW" dirty="0">
                    <a:ea typeface="新細明體" pitchFamily="18" charset="-120"/>
                  </a:rPr>
                  <a:t>’s during the life of the option</a:t>
                </a:r>
              </a:p>
              <a:p>
                <a:pPr marL="1284288" lvl="3" indent="-295275">
                  <a:spcBef>
                    <a:spcPts val="600"/>
                  </a:spcBef>
                  <a:buClr>
                    <a:schemeClr val="tx1"/>
                  </a:buClr>
                  <a:buFont typeface="+mj-lt"/>
                  <a:buAutoNum type="arabicPeriod"/>
                </a:pPr>
                <a:r>
                  <a:rPr lang="en-US" altLang="zh-TW" dirty="0">
                    <a:ea typeface="新細明體" pitchFamily="18" charset="-120"/>
                  </a:rPr>
                  <a:t>The initial stock price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r>
                      <a:rPr lang="en-US" altLang="zh-TW" b="0" i="0"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𝐷</m:t>
                        </m:r>
                      </m:e>
                      <m:sub>
                        <m:r>
                          <a:rPr lang="en-US" altLang="zh-TW" b="0" i="0" smtClean="0">
                            <a:latin typeface="Cambria Math"/>
                            <a:ea typeface="新細明體" pitchFamily="18" charset="-120"/>
                          </a:rPr>
                          <m:t>0</m:t>
                        </m:r>
                      </m:sub>
                    </m:sSub>
                  </m:oMath>
                </a14:m>
                <a:r>
                  <a:rPr lang="en-US" altLang="zh-TW" dirty="0">
                    <a:ea typeface="新細明體" pitchFamily="18" charset="-120"/>
                  </a:rPr>
                  <a:t> and there is no dividend payment during the life of the option</a:t>
                </a:r>
              </a:p>
              <a:p>
                <a:pPr lvl="3">
                  <a:spcBef>
                    <a:spcPts val="2400"/>
                  </a:spcBef>
                  <a:buClr>
                    <a:schemeClr val="tx1"/>
                  </a:buClr>
                  <a:buFont typeface="新細明體" pitchFamily="18" charset="-120"/>
                  <a:buChar char="※"/>
                </a:pPr>
                <a:r>
                  <a:rPr lang="en-US" altLang="zh-TW" dirty="0">
                    <a:ea typeface="新細明體" pitchFamily="18" charset="-120"/>
                  </a:rPr>
                  <a:t>Since the value of a European option depends on the distribution of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oMath>
                </a14:m>
                <a:r>
                  <a:rPr lang="en-US" altLang="zh-TW" dirty="0">
                    <a:ea typeface="新細明體" pitchFamily="18" charset="-120"/>
                  </a:rPr>
                  <a:t> as </a:t>
                </a:r>
              </a:p>
              <a:p>
                <a:pPr marL="990600" lvl="3" indent="0" algn="ctr">
                  <a:spcBef>
                    <a:spcPts val="600"/>
                  </a:spcBef>
                  <a:buClr>
                    <a:schemeClr val="tx1"/>
                  </a:buClr>
                  <a:buNone/>
                </a:pPr>
                <a14:m>
                  <m:oMath xmlns:m="http://schemas.openxmlformats.org/officeDocument/2006/math">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r>
                      <a:rPr lang="en-US" altLang="zh-TW" i="1">
                        <a:latin typeface="Cambria Math"/>
                        <a:ea typeface="新細明體" pitchFamily="18" charset="-120"/>
                      </a:rPr>
                      <m:t>𝐸</m:t>
                    </m:r>
                    <m:r>
                      <a:rPr lang="en-US" altLang="zh-TW" i="1">
                        <a:latin typeface="Cambria Math"/>
                        <a:ea typeface="新細明體" pitchFamily="18" charset="-120"/>
                      </a:rPr>
                      <m:t>[</m:t>
                    </m:r>
                    <m:r>
                      <m:rPr>
                        <m:sty m:val="p"/>
                      </m:rPr>
                      <a:rPr lang="en-US" altLang="zh-TW" b="0" i="0" smtClean="0">
                        <a:latin typeface="Cambria Math"/>
                        <a:ea typeface="新細明體" pitchFamily="18" charset="-120"/>
                      </a:rPr>
                      <m:t>payoff</m:t>
                    </m:r>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r>
                      <a:rPr lang="en-US" altLang="zh-TW" b="0" i="1" smtClean="0">
                        <a:latin typeface="Cambria Math"/>
                        <a:ea typeface="新細明體" pitchFamily="18" charset="-120"/>
                      </a:rPr>
                      <m:t>)</m:t>
                    </m:r>
                    <m:r>
                      <a:rPr lang="en-US" altLang="zh-TW">
                        <a:latin typeface="Cambria Math"/>
                        <a:ea typeface="新細明體" pitchFamily="18" charset="-120"/>
                      </a:rPr>
                      <m:t>|</m:t>
                    </m:r>
                    <m:r>
                      <m:rPr>
                        <m:sty m:val="p"/>
                      </m:rPr>
                      <a:rPr lang="en-US" altLang="zh-TW">
                        <a:latin typeface="Cambria Math"/>
                        <a:ea typeface="新細明體" pitchFamily="18" charset="-120"/>
                      </a:rPr>
                      <m:t>in</m:t>
                    </m:r>
                    <m:r>
                      <a:rPr lang="en-US" altLang="zh-TW">
                        <a:latin typeface="Cambria Math"/>
                        <a:ea typeface="新細明體" pitchFamily="18" charset="-120"/>
                      </a:rPr>
                      <m:t> </m:t>
                    </m:r>
                    <m:r>
                      <m:rPr>
                        <m:sty m:val="p"/>
                      </m:rPr>
                      <a:rPr lang="en-US" altLang="zh-TW">
                        <a:latin typeface="Cambria Math"/>
                        <a:ea typeface="新細明體" pitchFamily="18" charset="-120"/>
                      </a:rPr>
                      <m:t>the</m:t>
                    </m:r>
                    <m:r>
                      <a:rPr lang="en-US" altLang="zh-TW">
                        <a:latin typeface="Cambria Math"/>
                        <a:ea typeface="新細明體" pitchFamily="18" charset="-120"/>
                      </a:rPr>
                      <m:t> </m:t>
                    </m:r>
                    <m:r>
                      <m:rPr>
                        <m:sty m:val="p"/>
                      </m:rPr>
                      <a:rPr lang="en-US" altLang="zh-TW">
                        <a:latin typeface="Cambria Math"/>
                        <a:ea typeface="新細明體" pitchFamily="18" charset="-120"/>
                      </a:rPr>
                      <m:t>risk</m:t>
                    </m:r>
                    <m:r>
                      <m:rPr>
                        <m:nor/>
                      </m:rPr>
                      <a:rPr lang="en-US" altLang="zh-TW" dirty="0">
                        <a:ea typeface="新細明體" pitchFamily="18" charset="-120"/>
                      </a:rPr>
                      <m:t>−</m:t>
                    </m:r>
                    <m:r>
                      <m:rPr>
                        <m:sty m:val="p"/>
                      </m:rPr>
                      <a:rPr lang="en-US" altLang="zh-TW">
                        <a:latin typeface="Cambria Math"/>
                        <a:ea typeface="新細明體" pitchFamily="18" charset="-120"/>
                      </a:rPr>
                      <m:t>neutral</m:t>
                    </m:r>
                    <m:r>
                      <a:rPr lang="en-US" altLang="zh-TW">
                        <a:latin typeface="Cambria Math"/>
                        <a:ea typeface="新細明體" pitchFamily="18" charset="-120"/>
                      </a:rPr>
                      <m:t> </m:t>
                    </m:r>
                    <m:r>
                      <m:rPr>
                        <m:sty m:val="p"/>
                      </m:rPr>
                      <a:rPr lang="en-US" altLang="zh-TW">
                        <a:latin typeface="Cambria Math"/>
                        <a:ea typeface="新細明體" pitchFamily="18" charset="-120"/>
                      </a:rPr>
                      <m:t>world</m:t>
                    </m:r>
                    <m:r>
                      <a:rPr lang="en-US" altLang="zh-TW">
                        <a:latin typeface="Cambria Math"/>
                        <a:ea typeface="新細明體" pitchFamily="18" charset="-120"/>
                      </a:rPr>
                      <m:t>]</m:t>
                    </m:r>
                  </m:oMath>
                </a14:m>
                <a:r>
                  <a:rPr lang="en-US" altLang="zh-TW" dirty="0">
                    <a:ea typeface="新細明體" pitchFamily="18" charset="-120"/>
                  </a:rPr>
                  <a:t> </a:t>
                </a:r>
              </a:p>
              <a:p>
                <a:pPr marL="1814513" lvl="3" indent="0">
                  <a:spcBef>
                    <a:spcPts val="600"/>
                  </a:spcBef>
                  <a:buClr>
                    <a:schemeClr val="tx1"/>
                  </a:buClr>
                  <a:buNone/>
                </a:pPr>
                <a14:m>
                  <m:oMath xmlns:m="http://schemas.openxmlformats.org/officeDocument/2006/math">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nary>
                      <m:naryPr>
                        <m:ctrlPr>
                          <a:rPr lang="en-US" altLang="zh-TW" i="1">
                            <a:latin typeface="Cambria Math" panose="02040503050406030204" pitchFamily="18" charset="0"/>
                            <a:ea typeface="新細明體" pitchFamily="18" charset="-120"/>
                          </a:rPr>
                        </m:ctrlPr>
                      </m:naryPr>
                      <m:sub>
                        <m:r>
                          <a:rPr lang="en-US" altLang="zh-TW" b="0" i="1" smtClean="0">
                            <a:latin typeface="Cambria Math"/>
                            <a:ea typeface="新細明體" pitchFamily="18" charset="-120"/>
                          </a:rPr>
                          <m:t>0</m:t>
                        </m:r>
                      </m:sub>
                      <m:sup>
                        <m:r>
                          <a:rPr lang="en-US" altLang="zh-TW" i="1">
                            <a:latin typeface="Cambria Math"/>
                            <a:ea typeface="新細明體" pitchFamily="18" charset="-120"/>
                          </a:rPr>
                          <m:t>∞</m:t>
                        </m:r>
                      </m:sup>
                      <m:e>
                        <m:r>
                          <m:rPr>
                            <m:sty m:val="p"/>
                          </m:rPr>
                          <a:rPr lang="en-US" altLang="zh-TW">
                            <a:latin typeface="Cambria Math"/>
                            <a:ea typeface="新細明體" pitchFamily="18" charset="-120"/>
                          </a:rPr>
                          <m:t>payoff</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i="1">
                            <a:latin typeface="Cambria Math"/>
                            <a:ea typeface="新細明體" pitchFamily="18" charset="-120"/>
                          </a:rPr>
                          <m:t>𝑑</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nary>
                  </m:oMath>
                </a14:m>
                <a:r>
                  <a:rPr lang="en-US" altLang="zh-TW" dirty="0">
                    <a:ea typeface="新細明體" pitchFamily="18" charset="-120"/>
                  </a:rPr>
                  <a:t>,</a:t>
                </a:r>
              </a:p>
              <a:p>
                <a:pPr lvl="3" indent="0">
                  <a:spcBef>
                    <a:spcPts val="600"/>
                  </a:spcBef>
                  <a:buClr>
                    <a:schemeClr val="tx1"/>
                  </a:buClr>
                  <a:buNone/>
                </a:pPr>
                <a:r>
                  <a:rPr lang="en-US" altLang="zh-TW" dirty="0">
                    <a:ea typeface="新細明體" pitchFamily="18" charset="-120"/>
                  </a:rPr>
                  <a:t>it can be expected that the option value should be the same under the above two situations due to the identical probability density function </a:t>
                </a:r>
                <a14:m>
                  <m:oMath xmlns:m="http://schemas.openxmlformats.org/officeDocument/2006/math">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oMath>
                </a14:m>
                <a:endParaRPr lang="en-US" altLang="zh-TW" dirty="0">
                  <a:ea typeface="新細明體" pitchFamily="18" charset="-120"/>
                </a:endParaRPr>
              </a:p>
              <a:p>
                <a:pPr lvl="2">
                  <a:spcBef>
                    <a:spcPts val="600"/>
                  </a:spcBef>
                </a:pPr>
                <a:endParaRPr lang="en-US" altLang="zh-TW" dirty="0">
                  <a:ea typeface="新細明體" pitchFamily="18" charset="-120"/>
                </a:endParaRPr>
              </a:p>
            </p:txBody>
          </p:sp>
        </mc:Choice>
        <mc:Fallback xmlns="">
          <p:sp>
            <p:nvSpPr>
              <p:cNvPr id="31747" name="Rectangle 3"/>
              <p:cNvSpPr>
                <a:spLocks noGrp="1" noRot="1" noChangeAspect="1" noMove="1" noResize="1" noEditPoints="1" noAdjustHandles="1" noChangeArrowheads="1" noChangeShapeType="1" noTextEdit="1"/>
              </p:cNvSpPr>
              <p:nvPr>
                <p:ph idx="1"/>
              </p:nvPr>
            </p:nvSpPr>
            <p:spPr>
              <a:xfrm>
                <a:off x="457200" y="1676400"/>
                <a:ext cx="8229600" cy="4953000"/>
              </a:xfrm>
              <a:blipFill>
                <a:blip r:embed="rId3"/>
                <a:stretch>
                  <a:fillRect t="-738" r="-963" b="-861"/>
                </a:stretch>
              </a:blipFill>
            </p:spPr>
            <p:txBody>
              <a:bodyPr/>
              <a:lstStyle/>
              <a:p>
                <a:r>
                  <a:rPr lang="zh-TW" altLang="en-US">
                    <a:noFill/>
                  </a:rPr>
                  <a:t> </a:t>
                </a:r>
              </a:p>
            </p:txBody>
          </p:sp>
        </mc:Fallback>
      </mc:AlternateContent>
      <p:sp>
        <p:nvSpPr>
          <p:cNvPr id="31748"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CA70E042-E1F8-40AC-9EEC-6410B406336C}" type="slidenum">
              <a:rPr lang="en-US" altLang="en-US"/>
              <a:pPr eaLnBrk="1" hangingPunct="1"/>
              <a:t>31</a:t>
            </a:fld>
            <a:endParaRPr lang="en-US" altLang="en-US"/>
          </a:p>
        </p:txBody>
      </p:sp>
      <p:sp>
        <p:nvSpPr>
          <p:cNvPr id="2" name="標題 1"/>
          <p:cNvSpPr>
            <a:spLocks noGrp="1"/>
          </p:cNvSpPr>
          <p:nvPr>
            <p:ph type="title"/>
          </p:nvPr>
        </p:nvSpPr>
        <p:spPr>
          <a:xfrm>
            <a:off x="457200" y="260648"/>
            <a:ext cx="7499176" cy="1187152"/>
          </a:xfrm>
        </p:spPr>
        <p:txBody>
          <a:bodyPr/>
          <a:lstStyle/>
          <a:p>
            <a:r>
              <a:rPr lang="en-US" altLang="zh-TW" dirty="0">
                <a:ea typeface="新細明體" charset="-120"/>
              </a:rPr>
              <a:t>Effects of Cash Dividend Payments on Option Prices</a:t>
            </a:r>
            <a:endParaRPr lang="zh-TW" altLang="en-US" dirty="0"/>
          </a:p>
        </p:txBody>
      </p:sp>
    </p:spTree>
    <p:extLst>
      <p:ext uri="{BB962C8B-B14F-4D97-AF65-F5344CB8AC3E}">
        <p14:creationId xmlns:p14="http://schemas.microsoft.com/office/powerpoint/2010/main" val="2941517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2771" name="Rectangle 3"/>
              <p:cNvSpPr>
                <a:spLocks noGrp="1" noChangeArrowheads="1"/>
              </p:cNvSpPr>
              <p:nvPr>
                <p:ph idx="1"/>
              </p:nvPr>
            </p:nvSpPr>
            <p:spPr>
              <a:xfrm>
                <a:off x="381000" y="1676400"/>
                <a:ext cx="8382000" cy="4876800"/>
              </a:xfrm>
              <a:noFill/>
            </p:spPr>
            <p:txBody>
              <a:bodyPr lIns="92075" tIns="46038" rIns="92075" bIns="46038"/>
              <a:lstStyle/>
              <a:p>
                <a:pPr eaLnBrk="1" hangingPunct="1"/>
                <a:r>
                  <a:rPr lang="en-US" altLang="zh-TW" dirty="0">
                    <a:ea typeface="新細明體" pitchFamily="18" charset="-120"/>
                  </a:rPr>
                  <a:t>For American options, it can be priced with only some numerical methods like the binomial tree model</a:t>
                </a:r>
              </a:p>
              <a:p>
                <a:pPr lvl="1"/>
                <a:r>
                  <a:rPr lang="en-US" altLang="zh-TW" dirty="0">
                    <a:ea typeface="新細明體" pitchFamily="18" charset="-120"/>
                  </a:rPr>
                  <a:t>To take the dividend payments into account, the technique of replacing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with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r>
                      <a:rPr lang="en-US" altLang="zh-TW">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𝐷</m:t>
                        </m:r>
                      </m:e>
                      <m:sub>
                        <m:r>
                          <a:rPr lang="en-US" altLang="zh-TW">
                            <a:latin typeface="Cambria Math"/>
                            <a:ea typeface="新細明體" pitchFamily="18" charset="-120"/>
                          </a:rPr>
                          <m:t>0</m:t>
                        </m:r>
                      </m:sub>
                    </m:sSub>
                  </m:oMath>
                </a14:m>
                <a:r>
                  <a:rPr lang="en-US" altLang="zh-TW" dirty="0">
                    <a:ea typeface="新細明體" pitchFamily="18" charset="-120"/>
                  </a:rPr>
                  <a:t> is no more valid</a:t>
                </a:r>
              </a:p>
              <a:p>
                <a:pPr lvl="1"/>
                <a:r>
                  <a:rPr lang="en-US" altLang="zh-TW" dirty="0">
                    <a:ea typeface="新細明體" pitchFamily="18" charset="-120"/>
                  </a:rPr>
                  <a:t>This is because in order to make optimal early exercise decisions, we need the correct probability distribution of the stock price at all time points </a:t>
                </a:r>
                <a14:m>
                  <m:oMath xmlns:m="http://schemas.openxmlformats.org/officeDocument/2006/math">
                    <m:r>
                      <a:rPr lang="en-US" altLang="zh-TW" b="0" i="1" smtClean="0">
                        <a:latin typeface="Cambria Math"/>
                        <a:ea typeface="新細明體" pitchFamily="18" charset="-120"/>
                      </a:rPr>
                      <m:t>𝑡</m:t>
                    </m:r>
                  </m:oMath>
                </a14:m>
                <a:r>
                  <a:rPr lang="en-US" altLang="zh-TW" dirty="0">
                    <a:ea typeface="新細明體" pitchFamily="18" charset="-120"/>
                  </a:rPr>
                  <a:t>, which cannot be achieved by the replacement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with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r>
                      <a:rPr lang="en-US" altLang="zh-TW">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𝐷</m:t>
                        </m:r>
                      </m:e>
                      <m:sub>
                        <m:r>
                          <a:rPr lang="en-US" altLang="zh-TW">
                            <a:latin typeface="Cambria Math"/>
                            <a:ea typeface="新細明體" pitchFamily="18" charset="-120"/>
                          </a:rPr>
                          <m:t>0</m:t>
                        </m:r>
                      </m:sub>
                    </m:sSub>
                  </m:oMath>
                </a14:m>
                <a:endParaRPr lang="en-US" altLang="zh-TW" dirty="0">
                  <a:ea typeface="新細明體" pitchFamily="18" charset="-120"/>
                </a:endParaRPr>
              </a:p>
            </p:txBody>
          </p:sp>
        </mc:Choice>
        <mc:Fallback xmlns="">
          <p:sp>
            <p:nvSpPr>
              <p:cNvPr id="32771" name="Rectangle 3"/>
              <p:cNvSpPr>
                <a:spLocks noGrp="1" noRot="1" noChangeAspect="1" noMove="1" noResize="1" noEditPoints="1" noAdjustHandles="1" noChangeArrowheads="1" noChangeShapeType="1" noTextEdit="1"/>
              </p:cNvSpPr>
              <p:nvPr>
                <p:ph idx="1"/>
              </p:nvPr>
            </p:nvSpPr>
            <p:spPr>
              <a:xfrm>
                <a:off x="381000" y="1676400"/>
                <a:ext cx="8382000" cy="4876800"/>
              </a:xfrm>
              <a:blipFill>
                <a:blip r:embed="rId3"/>
                <a:stretch>
                  <a:fillRect l="-727" t="-1625" r="-218" b="-1500"/>
                </a:stretch>
              </a:blipFill>
            </p:spPr>
            <p:txBody>
              <a:bodyPr/>
              <a:lstStyle/>
              <a:p>
                <a:r>
                  <a:rPr lang="zh-TW" altLang="en-US">
                    <a:noFill/>
                  </a:rPr>
                  <a:t> </a:t>
                </a:r>
              </a:p>
            </p:txBody>
          </p:sp>
        </mc:Fallback>
      </mc:AlternateContent>
      <p:sp>
        <p:nvSpPr>
          <p:cNvPr id="32772"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AEE61F15-96AD-4A1C-8422-A6872ACC8F76}" type="slidenum">
              <a:rPr lang="en-US" altLang="en-US"/>
              <a:pPr eaLnBrk="1" hangingPunct="1"/>
              <a:t>32</a:t>
            </a:fld>
            <a:endParaRPr lang="en-US" altLang="en-US"/>
          </a:p>
        </p:txBody>
      </p:sp>
      <p:sp>
        <p:nvSpPr>
          <p:cNvPr id="7" name="標題 1"/>
          <p:cNvSpPr>
            <a:spLocks noGrp="1"/>
          </p:cNvSpPr>
          <p:nvPr>
            <p:ph type="title"/>
          </p:nvPr>
        </p:nvSpPr>
        <p:spPr>
          <a:xfrm>
            <a:off x="457200" y="260648"/>
            <a:ext cx="7499176" cy="1187152"/>
          </a:xfrm>
        </p:spPr>
        <p:txBody>
          <a:bodyPr/>
          <a:lstStyle/>
          <a:p>
            <a:r>
              <a:rPr lang="en-US" altLang="zh-TW" dirty="0">
                <a:ea typeface="新細明體" charset="-120"/>
              </a:rPr>
              <a:t>Effects of Cash Dividend Payments on Option Prices</a:t>
            </a:r>
            <a:endParaRPr lang="zh-TW" altLang="en-US"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381000" y="1676400"/>
            <a:ext cx="8382000" cy="4102100"/>
          </a:xfrm>
          <a:noFill/>
        </p:spPr>
        <p:txBody>
          <a:bodyPr lIns="92075" tIns="46038" rIns="92075" bIns="46038"/>
          <a:lstStyle/>
          <a:p>
            <a:r>
              <a:rPr lang="en-US" altLang="zh-TW" dirty="0">
                <a:ea typeface="新細明體" pitchFamily="18" charset="-120"/>
              </a:rPr>
              <a:t>Fischer Black proposed an approximation for the value of an American call based on the BSM model if there are dividend payments during the life of the option</a:t>
            </a:r>
          </a:p>
          <a:p>
            <a:pPr lvl="1"/>
            <a:r>
              <a:rPr lang="en-US" altLang="zh-TW" dirty="0">
                <a:ea typeface="新細明體" pitchFamily="18" charset="-120"/>
              </a:rPr>
              <a:t>The well-known early exercise behavior of American calls</a:t>
            </a:r>
          </a:p>
          <a:p>
            <a:pPr lvl="2"/>
            <a:r>
              <a:rPr lang="en-US" altLang="zh-TW" dirty="0">
                <a:ea typeface="新細明體" pitchFamily="18" charset="-120"/>
              </a:rPr>
              <a:t>An American call on a non-dividend-paying stock should never be exercised early</a:t>
            </a:r>
          </a:p>
          <a:p>
            <a:pPr lvl="2"/>
            <a:r>
              <a:rPr lang="en-US" altLang="zh-TW" dirty="0">
                <a:ea typeface="新細明體" pitchFamily="18" charset="-120"/>
              </a:rPr>
              <a:t>An American call on a dividend-paying stock should only  be exercised immediately prior to an ex-dividend date</a:t>
            </a:r>
          </a:p>
          <a:p>
            <a:pPr marL="0" indent="0">
              <a:buNone/>
            </a:pPr>
            <a:endParaRPr lang="en-US" altLang="zh-TW" dirty="0">
              <a:ea typeface="新細明體" pitchFamily="18" charset="-120"/>
            </a:endParaRPr>
          </a:p>
        </p:txBody>
      </p:sp>
      <p:sp>
        <p:nvSpPr>
          <p:cNvPr id="32772"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AEE61F15-96AD-4A1C-8422-A6872ACC8F76}" type="slidenum">
              <a:rPr lang="en-US" altLang="en-US"/>
              <a:pPr eaLnBrk="1" hangingPunct="1"/>
              <a:t>33</a:t>
            </a:fld>
            <a:endParaRPr lang="en-US" altLang="en-US"/>
          </a:p>
        </p:txBody>
      </p:sp>
      <p:sp>
        <p:nvSpPr>
          <p:cNvPr id="7" name="標題 1"/>
          <p:cNvSpPr>
            <a:spLocks noGrp="1"/>
          </p:cNvSpPr>
          <p:nvPr>
            <p:ph type="title"/>
          </p:nvPr>
        </p:nvSpPr>
        <p:spPr>
          <a:xfrm>
            <a:off x="457200" y="260648"/>
            <a:ext cx="7499176" cy="1187152"/>
          </a:xfrm>
        </p:spPr>
        <p:txBody>
          <a:bodyPr/>
          <a:lstStyle/>
          <a:p>
            <a:r>
              <a:rPr lang="en-US" altLang="zh-TW" dirty="0">
                <a:ea typeface="新細明體" charset="-120"/>
              </a:rPr>
              <a:t>Effects of Cash Dividend Payments on Option Prices</a:t>
            </a:r>
            <a:endParaRPr lang="zh-TW" altLang="en-US" dirty="0"/>
          </a:p>
        </p:txBody>
      </p:sp>
    </p:spTree>
    <p:extLst>
      <p:ext uri="{BB962C8B-B14F-4D97-AF65-F5344CB8AC3E}">
        <p14:creationId xmlns:p14="http://schemas.microsoft.com/office/powerpoint/2010/main" val="7748134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609600" y="1676400"/>
            <a:ext cx="8001000" cy="5105400"/>
          </a:xfrm>
          <a:noFill/>
        </p:spPr>
        <p:txBody>
          <a:bodyPr lIns="92075" tIns="46038" rIns="92075" bIns="46038"/>
          <a:lstStyle/>
          <a:p>
            <a:pPr lvl="1"/>
            <a:r>
              <a:rPr lang="en-US" altLang="zh-TW" dirty="0">
                <a:ea typeface="新細明體" pitchFamily="18" charset="-120"/>
              </a:rPr>
              <a:t>Approximate the American call equal to the maximum of two European option prices:</a:t>
            </a:r>
          </a:p>
          <a:p>
            <a:pPr marL="987425" lvl="2" indent="-295275">
              <a:buClr>
                <a:schemeClr val="tx1"/>
              </a:buClr>
              <a:buSzPct val="100000"/>
              <a:buFont typeface="+mj-lt"/>
              <a:buAutoNum type="arabicPeriod"/>
            </a:pPr>
            <a:r>
              <a:rPr lang="en-US" altLang="zh-TW" dirty="0">
                <a:ea typeface="新細明體" pitchFamily="18" charset="-120"/>
              </a:rPr>
              <a:t>The 1st European option price is for an option maturing at the same time as the American option</a:t>
            </a:r>
          </a:p>
          <a:p>
            <a:pPr marL="987425" lvl="2" indent="-295275">
              <a:buClr>
                <a:schemeClr val="tx1"/>
              </a:buClr>
              <a:buSzPct val="100000"/>
              <a:buFont typeface="+mj-lt"/>
              <a:buAutoNum type="arabicPeriod"/>
            </a:pPr>
            <a:r>
              <a:rPr lang="en-US" altLang="zh-TW" dirty="0">
                <a:ea typeface="新細明體" pitchFamily="18" charset="-120"/>
              </a:rPr>
              <a:t>The 2nd European option price is for an option maturing just before the final ex-dividend date</a:t>
            </a:r>
          </a:p>
          <a:p>
            <a:pPr marL="692150" lvl="2" indent="0">
              <a:buClr>
                <a:schemeClr val="tx1"/>
              </a:buClr>
              <a:buSzPct val="100000"/>
              <a:buNone/>
            </a:pPr>
            <a:r>
              <a:rPr lang="en-US" altLang="zh-TW" dirty="0">
                <a:ea typeface="新細明體" pitchFamily="18" charset="-120"/>
              </a:rPr>
              <a:t>(The strike price, initial stock price, risk-free interest rate, and the volatility are the same for the options under consideration)</a:t>
            </a:r>
          </a:p>
          <a:p>
            <a:pPr marL="715963" lvl="1" indent="-381000">
              <a:buClr>
                <a:schemeClr val="tx1"/>
              </a:buClr>
              <a:buFont typeface="新細明體" pitchFamily="18" charset="-120"/>
              <a:buChar char="※"/>
              <a:tabLst>
                <a:tab pos="715963" algn="l"/>
              </a:tabLst>
            </a:pPr>
            <a:r>
              <a:rPr lang="en-US" altLang="zh-TW" dirty="0">
                <a:ea typeface="新細明體" pitchFamily="18" charset="-120"/>
              </a:rPr>
              <a:t>Note that the binomial tree model can evaluate American calls or puts accurately with proper modifications for dealing with the cash dividend payments (beyond the scope of this course)</a:t>
            </a:r>
          </a:p>
        </p:txBody>
      </p:sp>
      <p:sp>
        <p:nvSpPr>
          <p:cNvPr id="33796"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13.</a:t>
            </a:r>
            <a:fld id="{C207A823-828F-4BF6-8E16-888422C0DE89}" type="slidenum">
              <a:rPr lang="en-US" altLang="en-US"/>
              <a:pPr eaLnBrk="1" hangingPunct="1"/>
              <a:t>34</a:t>
            </a:fld>
            <a:endParaRPr lang="en-US" altLang="en-US"/>
          </a:p>
        </p:txBody>
      </p:sp>
      <p:sp>
        <p:nvSpPr>
          <p:cNvPr id="6" name="標題 1"/>
          <p:cNvSpPr>
            <a:spLocks noGrp="1"/>
          </p:cNvSpPr>
          <p:nvPr>
            <p:ph type="title"/>
          </p:nvPr>
        </p:nvSpPr>
        <p:spPr>
          <a:xfrm>
            <a:off x="457200" y="260648"/>
            <a:ext cx="7499176" cy="1187152"/>
          </a:xfrm>
        </p:spPr>
        <p:txBody>
          <a:bodyPr/>
          <a:lstStyle/>
          <a:p>
            <a:r>
              <a:rPr lang="en-US" altLang="zh-TW" dirty="0">
                <a:ea typeface="新細明體" charset="-120"/>
              </a:rPr>
              <a:t>Effects of Cash Dividend Payments on Option Prices</a:t>
            </a:r>
            <a:endParaRPr lang="zh-TW" altLang="en-US"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7467600" cy="1143000"/>
          </a:xfrm>
          <a:noFill/>
        </p:spPr>
        <p:txBody>
          <a:bodyPr lIns="92075" tIns="46038" rIns="92075" bIns="46038" anchor="ctr"/>
          <a:lstStyle/>
          <a:p>
            <a:r>
              <a:rPr lang="en-US" altLang="zh-TW" sz="3200" dirty="0">
                <a:ea typeface="新細明體" pitchFamily="18" charset="-120"/>
              </a:rPr>
              <a:t>(Material in Ch. 15) European Options on Stocks Paying Dividend Yields</a:t>
            </a:r>
          </a:p>
        </p:txBody>
      </p:sp>
      <mc:AlternateContent xmlns:mc="http://schemas.openxmlformats.org/markup-compatibility/2006" xmlns:a14="http://schemas.microsoft.com/office/drawing/2010/main">
        <mc:Choice Requires="a14">
          <p:sp>
            <p:nvSpPr>
              <p:cNvPr id="13315" name="Rectangle 3"/>
              <p:cNvSpPr>
                <a:spLocks noGrp="1" noChangeArrowheads="1"/>
              </p:cNvSpPr>
              <p:nvPr>
                <p:ph idx="1"/>
              </p:nvPr>
            </p:nvSpPr>
            <p:spPr>
              <a:xfrm>
                <a:off x="457200" y="1600200"/>
                <a:ext cx="8305800" cy="5257800"/>
              </a:xfrm>
              <a:noFill/>
            </p:spPr>
            <p:txBody>
              <a:bodyPr lIns="92075" tIns="46038" rIns="92075" bIns="46038"/>
              <a:lstStyle/>
              <a:p>
                <a:r>
                  <a:rPr lang="en-US" altLang="zh-TW" dirty="0">
                    <a:ea typeface="新細明體" pitchFamily="18" charset="-120"/>
                  </a:rPr>
                  <a:t>The same probability distribution for the stock price can be obtained at time </a:t>
                </a:r>
                <a14:m>
                  <m:oMath xmlns:m="http://schemas.openxmlformats.org/officeDocument/2006/math">
                    <m:r>
                      <a:rPr lang="en-US" altLang="zh-TW" i="1" dirty="0" smtClean="0">
                        <a:latin typeface="Cambria Math"/>
                        <a:ea typeface="新細明體" pitchFamily="18" charset="-120"/>
                      </a:rPr>
                      <m:t>𝑇</m:t>
                    </m:r>
                  </m:oMath>
                </a14:m>
                <a:r>
                  <a:rPr lang="en-US" altLang="zh-TW" dirty="0">
                    <a:ea typeface="新細明體" pitchFamily="18" charset="-120"/>
                  </a:rPr>
                  <a:t> in each of the following cases:</a:t>
                </a:r>
              </a:p>
              <a:p>
                <a:pPr marL="715963" lvl="1" indent="-371475">
                  <a:buFont typeface="Wingdings" pitchFamily="2" charset="2"/>
                  <a:buNone/>
                  <a:tabLst>
                    <a:tab pos="358775" algn="l"/>
                  </a:tabLst>
                </a:pPr>
                <a:r>
                  <a:rPr lang="en-US" altLang="zh-TW" dirty="0">
                    <a:ea typeface="新細明體" pitchFamily="18" charset="-120"/>
                  </a:rPr>
                  <a:t>	1. The stock starts at price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oMath>
                </a14:m>
                <a:r>
                  <a:rPr lang="en-US" altLang="zh-TW" dirty="0">
                    <a:ea typeface="新細明體" pitchFamily="18" charset="-120"/>
                  </a:rPr>
                  <a:t> and provides a dividend yield </a:t>
                </a:r>
                <a14:m>
                  <m:oMath xmlns:m="http://schemas.openxmlformats.org/officeDocument/2006/math">
                    <m:r>
                      <a:rPr lang="en-US" altLang="zh-TW" i="1" dirty="0" smtClean="0">
                        <a:latin typeface="Cambria Math"/>
                        <a:ea typeface="新細明體" pitchFamily="18" charset="-120"/>
                      </a:rPr>
                      <m:t>𝑞</m:t>
                    </m:r>
                  </m:oMath>
                </a14:m>
                <a:endParaRPr lang="en-US" altLang="zh-TW" i="1" dirty="0">
                  <a:ea typeface="新細明體" pitchFamily="18" charset="-120"/>
                </a:endParaRPr>
              </a:p>
              <a:p>
                <a:pPr marL="1073150" lvl="2" indent="-371475">
                  <a:tabLst>
                    <a:tab pos="358775" algn="l"/>
                  </a:tabLst>
                </a:pPr>
                <a:r>
                  <a:rPr lang="en-US" altLang="zh-TW" dirty="0">
                    <a:ea typeface="新細明體" pitchFamily="18" charset="-120"/>
                  </a:rPr>
                  <a:t>To reflect the decline in the stock price due to the dividend yield payment, the expected growth rate of the stock price becomes </a:t>
                </a:r>
                <a14:m>
                  <m:oMath xmlns:m="http://schemas.openxmlformats.org/officeDocument/2006/math">
                    <m:r>
                      <a:rPr lang="en-US" altLang="zh-TW" b="0" i="1" dirty="0" smtClean="0">
                        <a:latin typeface="Cambria Math"/>
                        <a:ea typeface="新細明體" pitchFamily="18" charset="-120"/>
                      </a:rPr>
                      <m:t>𝑟</m:t>
                    </m:r>
                    <m:r>
                      <a:rPr lang="en-US" altLang="zh-TW" b="0" i="0" dirty="0" smtClean="0">
                        <a:latin typeface="Cambria Math"/>
                        <a:ea typeface="新細明體" pitchFamily="18" charset="-120"/>
                      </a:rPr>
                      <m:t>−</m:t>
                    </m:r>
                    <m:r>
                      <a:rPr lang="en-US" altLang="zh-TW" i="1" dirty="0">
                        <a:latin typeface="Cambria Math"/>
                        <a:ea typeface="新細明體" pitchFamily="18" charset="-120"/>
                      </a:rPr>
                      <m:t>𝑞</m:t>
                    </m:r>
                  </m:oMath>
                </a14:m>
                <a:r>
                  <a:rPr lang="en-US" altLang="zh-TW" i="1" dirty="0">
                    <a:ea typeface="新細明體" pitchFamily="18" charset="-120"/>
                  </a:rPr>
                  <a:t> </a:t>
                </a:r>
              </a:p>
              <a:p>
                <a:pPr marL="715963" lvl="1" indent="-371475">
                  <a:buFont typeface="Wingdings" pitchFamily="2" charset="2"/>
                  <a:buNone/>
                  <a:tabLst>
                    <a:tab pos="358775" algn="l"/>
                  </a:tabLst>
                </a:pPr>
                <a:r>
                  <a:rPr lang="en-US" altLang="zh-TW" dirty="0">
                    <a:ea typeface="新細明體" pitchFamily="18" charset="-120"/>
                  </a:rPr>
                  <a:t>	2. The stock starts at price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0</m:t>
                        </m:r>
                      </m:sub>
                    </m:sSub>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m:t>
                        </m:r>
                        <m:r>
                          <a:rPr lang="en-US" altLang="zh-TW" b="0" i="1" smtClean="0">
                            <a:latin typeface="Cambria Math"/>
                            <a:ea typeface="新細明體" pitchFamily="18" charset="-120"/>
                          </a:rPr>
                          <m:t>𝑞𝑇</m:t>
                        </m:r>
                      </m:sup>
                    </m:sSup>
                  </m:oMath>
                </a14:m>
                <a:r>
                  <a:rPr lang="en-US" altLang="zh-TW" dirty="0">
                    <a:ea typeface="新細明體" pitchFamily="18" charset="-120"/>
                  </a:rPr>
                  <a:t> and provides no dividend payments</a:t>
                </a:r>
              </a:p>
              <a:p>
                <a:pPr marL="358775" lvl="1" indent="-14288">
                  <a:buFont typeface="Wingdings" pitchFamily="2" charset="2"/>
                  <a:buNone/>
                  <a:tabLst>
                    <a:tab pos="358775" algn="l"/>
                  </a:tabLst>
                </a:pPr>
                <a:r>
                  <a:rPr lang="en-US" altLang="zh-TW" dirty="0">
                    <a:ea typeface="新細明體" pitchFamily="18" charset="-120"/>
                  </a:rPr>
                  <a:t>Check: </a:t>
                </a:r>
                <a14:m>
                  <m:oMath xmlns:m="http://schemas.openxmlformats.org/officeDocument/2006/math">
                    <m:r>
                      <a:rPr lang="en-US" altLang="zh-TW" b="0" i="1" smtClean="0">
                        <a:latin typeface="Cambria Math"/>
                        <a:ea typeface="新細明體" pitchFamily="18" charset="-120"/>
                      </a:rPr>
                      <m:t>𝐸</m:t>
                    </m:r>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a:ea typeface="新細明體" pitchFamily="18" charset="-120"/>
                          </a:rPr>
                          <m:t>𝑇</m:t>
                        </m:r>
                      </m:sub>
                    </m:sSub>
                    <m:r>
                      <a:rPr lang="en-US" altLang="zh-TW" b="0" i="1" smtClean="0">
                        <a:latin typeface="Cambria Math"/>
                        <a:ea typeface="新細明體" pitchFamily="18" charset="-120"/>
                      </a:rPr>
                      <m:t>]</m:t>
                    </m:r>
                  </m:oMath>
                </a14:m>
                <a:r>
                  <a:rPr lang="en-US" altLang="zh-TW" dirty="0">
                    <a:ea typeface="新細明體" pitchFamily="18" charset="-120"/>
                  </a:rPr>
                  <a:t> in the first case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d>
                          <m:dPr>
                            <m:ctrlPr>
                              <a:rPr lang="en-US" altLang="zh-TW" b="0" i="1" smtClean="0">
                                <a:latin typeface="Cambria Math" panose="02040503050406030204" pitchFamily="18" charset="0"/>
                                <a:ea typeface="新細明體" pitchFamily="18" charset="-120"/>
                              </a:rPr>
                            </m:ctrlPr>
                          </m:dPr>
                          <m:e>
                            <m:r>
                              <a:rPr lang="en-US" altLang="zh-TW" b="0" i="1" smtClean="0">
                                <a:latin typeface="Cambria Math"/>
                                <a:ea typeface="新細明體" pitchFamily="18" charset="-120"/>
                              </a:rPr>
                              <m:t>𝑟</m:t>
                            </m:r>
                            <m:r>
                              <a:rPr lang="en-US" altLang="zh-TW" b="0" i="1" smtClean="0">
                                <a:latin typeface="Cambria Math"/>
                                <a:ea typeface="新細明體" pitchFamily="18" charset="-120"/>
                              </a:rPr>
                              <m:t>−</m:t>
                            </m:r>
                            <m:r>
                              <a:rPr lang="en-US" altLang="zh-TW" b="0" i="1" smtClean="0">
                                <a:latin typeface="Cambria Math"/>
                                <a:ea typeface="新細明體" pitchFamily="18" charset="-120"/>
                              </a:rPr>
                              <m:t>𝑞</m:t>
                            </m:r>
                          </m:e>
                        </m:d>
                        <m:r>
                          <a:rPr lang="en-US" altLang="zh-TW" b="0" i="1" smtClean="0">
                            <a:latin typeface="Cambria Math"/>
                            <a:ea typeface="新細明體" pitchFamily="18" charset="-120"/>
                          </a:rPr>
                          <m:t>𝑇</m:t>
                        </m:r>
                      </m:sup>
                    </m:sSup>
                  </m:oMath>
                </a14:m>
                <a:r>
                  <a:rPr lang="en-US" altLang="zh-TW" dirty="0">
                    <a:ea typeface="新細明體" pitchFamily="18" charset="-120"/>
                  </a:rPr>
                  <a:t> and </a:t>
                </a:r>
                <a14:m>
                  <m:oMath xmlns:m="http://schemas.openxmlformats.org/officeDocument/2006/math">
                    <m:r>
                      <a:rPr lang="en-US" altLang="zh-TW" i="1">
                        <a:latin typeface="Cambria Math"/>
                        <a:ea typeface="新細明體" pitchFamily="18" charset="-120"/>
                      </a:rPr>
                      <m:t>𝐸</m:t>
                    </m:r>
                    <m:r>
                      <a:rPr lang="en-US" altLang="zh-TW" i="1">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oMath>
                </a14:m>
                <a:r>
                  <a:rPr lang="en-US" altLang="zh-TW" dirty="0">
                    <a:ea typeface="新細明體" pitchFamily="18" charset="-120"/>
                  </a:rPr>
                  <a:t> in the second case is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b="0" i="1" smtClean="0">
                            <a:latin typeface="Cambria Math"/>
                            <a:ea typeface="新細明體" pitchFamily="18" charset="-120"/>
                          </a:rPr>
                          <m:t>−</m:t>
                        </m:r>
                        <m:r>
                          <a:rPr lang="en-US" altLang="zh-TW" b="0" i="1" smtClean="0">
                            <a:latin typeface="Cambria Math"/>
                            <a:ea typeface="新細明體" pitchFamily="18" charset="-120"/>
                          </a:rPr>
                          <m:t>𝑞𝑇</m:t>
                        </m:r>
                      </m:sup>
                    </m:sSup>
                    <m:r>
                      <a:rPr lang="en-US" altLang="zh-TW" i="1" smtClean="0">
                        <a:latin typeface="Cambria Math"/>
                        <a:ea typeface="Cambria Math"/>
                      </a:rPr>
                      <m:t>∙</m:t>
                    </m:r>
                    <m:sSup>
                      <m:sSupPr>
                        <m:ctrlPr>
                          <a:rPr lang="en-US" altLang="zh-TW" b="0" i="1" smtClean="0">
                            <a:latin typeface="Cambria Math" panose="02040503050406030204" pitchFamily="18" charset="0"/>
                            <a:ea typeface="Cambria Math"/>
                          </a:rPr>
                        </m:ctrlPr>
                      </m:sSupPr>
                      <m:e>
                        <m:r>
                          <a:rPr lang="en-US" altLang="zh-TW" b="0" i="1" smtClean="0">
                            <a:latin typeface="Cambria Math"/>
                            <a:ea typeface="Cambria Math"/>
                          </a:rPr>
                          <m:t>𝑒</m:t>
                        </m:r>
                      </m:e>
                      <m:sup>
                        <m:r>
                          <a:rPr lang="en-US" altLang="zh-TW" b="0" i="1" smtClean="0">
                            <a:latin typeface="Cambria Math"/>
                            <a:ea typeface="Cambria Math"/>
                          </a:rPr>
                          <m:t>𝑟𝑇</m:t>
                        </m:r>
                      </m:sup>
                    </m:sSup>
                    <m:r>
                      <a:rPr lang="en-US" altLang="zh-TW" b="0" i="1" smtClean="0">
                        <a:latin typeface="Cambria Math"/>
                        <a:ea typeface="Cambria Math"/>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𝑟</m:t>
                            </m:r>
                            <m:r>
                              <a:rPr lang="en-US" altLang="zh-TW" i="1">
                                <a:latin typeface="Cambria Math"/>
                                <a:ea typeface="新細明體" pitchFamily="18" charset="-120"/>
                              </a:rPr>
                              <m:t>−</m:t>
                            </m:r>
                            <m:r>
                              <a:rPr lang="en-US" altLang="zh-TW" i="1">
                                <a:latin typeface="Cambria Math"/>
                                <a:ea typeface="新細明體" pitchFamily="18" charset="-120"/>
                              </a:rPr>
                              <m:t>𝑞</m:t>
                            </m:r>
                          </m:e>
                        </m:d>
                        <m:r>
                          <a:rPr lang="en-US" altLang="zh-TW" i="1">
                            <a:latin typeface="Cambria Math"/>
                            <a:ea typeface="新細明體" pitchFamily="18" charset="-120"/>
                          </a:rPr>
                          <m:t>𝑇</m:t>
                        </m:r>
                      </m:sup>
                    </m:sSup>
                  </m:oMath>
                </a14:m>
                <a:endParaRPr lang="en-US" altLang="zh-TW" dirty="0">
                  <a:ea typeface="新細明體" pitchFamily="18" charset="-120"/>
                </a:endParaRPr>
              </a:p>
              <a:p>
                <a:pPr eaLnBrk="1" hangingPunct="1">
                  <a:buFont typeface="Wingdings" pitchFamily="2" charset="2"/>
                  <a:buNone/>
                </a:pPr>
                <a:endParaRPr lang="zh-TW" altLang="en-US" u="sng" dirty="0">
                  <a:ea typeface="新細明體" pitchFamily="18" charset="-120"/>
                </a:endParaRPr>
              </a:p>
            </p:txBody>
          </p:sp>
        </mc:Choice>
        <mc:Fallback xmlns="">
          <p:sp>
            <p:nvSpPr>
              <p:cNvPr id="13315" name="Rectangle 3"/>
              <p:cNvSpPr>
                <a:spLocks noGrp="1" noRot="1" noChangeAspect="1" noMove="1" noResize="1" noEditPoints="1" noAdjustHandles="1" noChangeArrowheads="1" noChangeShapeType="1" noTextEdit="1"/>
              </p:cNvSpPr>
              <p:nvPr>
                <p:ph idx="1"/>
              </p:nvPr>
            </p:nvSpPr>
            <p:spPr>
              <a:xfrm>
                <a:off x="457200" y="1600200"/>
                <a:ext cx="8305800" cy="5257800"/>
              </a:xfrm>
              <a:blipFill>
                <a:blip r:embed="rId3"/>
                <a:stretch>
                  <a:fillRect l="-734" t="-1508" r="-1467" b="-1972"/>
                </a:stretch>
              </a:blipFill>
            </p:spPr>
            <p:txBody>
              <a:bodyPr/>
              <a:lstStyle/>
              <a:p>
                <a:r>
                  <a:rPr lang="zh-TW" altLang="en-US">
                    <a:noFill/>
                  </a:rPr>
                  <a:t> </a:t>
                </a:r>
              </a:p>
            </p:txBody>
          </p:sp>
        </mc:Fallback>
      </mc:AlternateContent>
      <p:sp>
        <p:nvSpPr>
          <p:cNvPr id="13316" name="投影片編號版面配置區 2"/>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4B1D3C0C-2ADD-4AE6-B506-86E79E88A952}" type="slidenum">
              <a:rPr lang="en-US" altLang="en-US" smtClean="0"/>
              <a:pPr eaLnBrk="1" hangingPunct="1"/>
              <a:t>35</a:t>
            </a:fld>
            <a:endParaRPr lang="en-US" altLang="en-US"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315" name="Rectangle 3"/>
              <p:cNvSpPr>
                <a:spLocks noGrp="1" noChangeArrowheads="1"/>
              </p:cNvSpPr>
              <p:nvPr>
                <p:ph idx="1"/>
              </p:nvPr>
            </p:nvSpPr>
            <p:spPr>
              <a:xfrm>
                <a:off x="457200" y="1676400"/>
                <a:ext cx="8305800" cy="4483100"/>
              </a:xfrm>
              <a:noFill/>
            </p:spPr>
            <p:txBody>
              <a:bodyPr lIns="92075" tIns="46038" rIns="92075" bIns="46038"/>
              <a:lstStyle/>
              <a:p>
                <a:r>
                  <a:rPr lang="en-US" altLang="zh-TW" dirty="0">
                    <a:ea typeface="新細明體" pitchFamily="18" charset="-120"/>
                  </a:rPr>
                  <a:t>Recall the general pricing rule based on the RNVR, i.e.,  </a:t>
                </a:r>
              </a:p>
              <a:p>
                <a:pPr marL="0" indent="0" algn="ctr">
                  <a:buNone/>
                </a:pPr>
                <a14:m>
                  <m:oMath xmlns:m="http://schemas.openxmlformats.org/officeDocument/2006/math">
                    <m:sSup>
                      <m:sSupPr>
                        <m:ctrlPr>
                          <a:rPr lang="en-US" altLang="zh-TW" sz="2600" i="1" smtClean="0">
                            <a:latin typeface="Cambria Math" panose="02040503050406030204" pitchFamily="18" charset="0"/>
                            <a:ea typeface="新細明體" pitchFamily="18" charset="-120"/>
                          </a:rPr>
                        </m:ctrlPr>
                      </m:sSupPr>
                      <m:e>
                        <m:r>
                          <a:rPr lang="en-US" altLang="zh-TW" sz="2600" i="1">
                            <a:latin typeface="Cambria Math"/>
                            <a:ea typeface="新細明體" pitchFamily="18" charset="-120"/>
                          </a:rPr>
                          <m:t>𝑒</m:t>
                        </m:r>
                      </m:e>
                      <m:sup>
                        <m:r>
                          <a:rPr lang="en-US" altLang="zh-TW" sz="2600" i="1">
                            <a:latin typeface="Cambria Math"/>
                            <a:ea typeface="新細明體" pitchFamily="18" charset="-120"/>
                          </a:rPr>
                          <m:t>−</m:t>
                        </m:r>
                        <m:r>
                          <a:rPr lang="en-US" altLang="zh-TW" sz="2600" i="1">
                            <a:latin typeface="Cambria Math"/>
                            <a:ea typeface="新細明體" pitchFamily="18" charset="-120"/>
                          </a:rPr>
                          <m:t>𝑟𝑇</m:t>
                        </m:r>
                      </m:sup>
                    </m:sSup>
                    <m:r>
                      <a:rPr lang="en-US" altLang="zh-TW" sz="2600" i="1">
                        <a:latin typeface="Cambria Math"/>
                        <a:ea typeface="新細明體" pitchFamily="18" charset="-120"/>
                      </a:rPr>
                      <m:t>𝐸</m:t>
                    </m:r>
                    <m:r>
                      <a:rPr lang="en-US" altLang="zh-TW" sz="2600" b="0" i="1" smtClean="0">
                        <a:latin typeface="Cambria Math"/>
                        <a:ea typeface="新細明體" pitchFamily="18" charset="-120"/>
                      </a:rPr>
                      <m:t>[</m:t>
                    </m:r>
                    <m:r>
                      <m:rPr>
                        <m:sty m:val="p"/>
                      </m:rPr>
                      <a:rPr lang="en-US" altLang="zh-TW" sz="2600" b="0" i="0" smtClean="0">
                        <a:latin typeface="Cambria Math"/>
                        <a:ea typeface="新細明體" pitchFamily="18" charset="-120"/>
                      </a:rPr>
                      <m:t>payoff</m:t>
                    </m:r>
                    <m:r>
                      <a:rPr lang="en-US" altLang="zh-TW" sz="2600" b="0" i="1" smtClean="0">
                        <a:latin typeface="Cambria Math"/>
                        <a:ea typeface="新細明體" pitchFamily="18" charset="-120"/>
                      </a:rPr>
                      <m:t>(</m:t>
                    </m:r>
                    <m:sSub>
                      <m:sSubPr>
                        <m:ctrlPr>
                          <a:rPr lang="en-US" altLang="zh-TW" sz="2600" b="0" i="1" smtClean="0">
                            <a:latin typeface="Cambria Math" panose="02040503050406030204" pitchFamily="18" charset="0"/>
                            <a:ea typeface="新細明體" pitchFamily="18" charset="-120"/>
                          </a:rPr>
                        </m:ctrlPr>
                      </m:sSubPr>
                      <m:e>
                        <m:r>
                          <a:rPr lang="en-US" altLang="zh-TW" sz="2600" b="0" i="1" smtClean="0">
                            <a:latin typeface="Cambria Math"/>
                            <a:ea typeface="新細明體" pitchFamily="18" charset="-120"/>
                          </a:rPr>
                          <m:t>𝑆</m:t>
                        </m:r>
                      </m:e>
                      <m:sub>
                        <m:r>
                          <a:rPr lang="en-US" altLang="zh-TW" sz="2600" b="0" i="1" smtClean="0">
                            <a:latin typeface="Cambria Math"/>
                            <a:ea typeface="新細明體" pitchFamily="18" charset="-120"/>
                          </a:rPr>
                          <m:t>𝑇</m:t>
                        </m:r>
                      </m:sub>
                    </m:sSub>
                    <m:r>
                      <a:rPr lang="en-US" altLang="zh-TW" sz="2600" b="0" i="1" smtClean="0">
                        <a:latin typeface="Cambria Math"/>
                        <a:ea typeface="新細明體" pitchFamily="18" charset="-120"/>
                      </a:rPr>
                      <m:t>)|</m:t>
                    </m:r>
                    <m:r>
                      <m:rPr>
                        <m:sty m:val="p"/>
                      </m:rPr>
                      <a:rPr lang="en-US" altLang="zh-TW" sz="2600" b="0" i="0" smtClean="0">
                        <a:latin typeface="Cambria Math"/>
                        <a:ea typeface="新細明體" pitchFamily="18" charset="-120"/>
                      </a:rPr>
                      <m:t>in</m:t>
                    </m:r>
                    <m:r>
                      <a:rPr lang="en-US" altLang="zh-TW" sz="2600" b="0" i="0" smtClean="0">
                        <a:latin typeface="Cambria Math"/>
                        <a:ea typeface="新細明體" pitchFamily="18" charset="-120"/>
                      </a:rPr>
                      <m:t> </m:t>
                    </m:r>
                    <m:r>
                      <m:rPr>
                        <m:sty m:val="p"/>
                      </m:rPr>
                      <a:rPr lang="en-US" altLang="zh-TW" sz="2600" b="0" i="0" smtClean="0">
                        <a:latin typeface="Cambria Math"/>
                        <a:ea typeface="新細明體" pitchFamily="18" charset="-120"/>
                      </a:rPr>
                      <m:t>the</m:t>
                    </m:r>
                    <m:r>
                      <a:rPr lang="en-US" altLang="zh-TW" sz="2600" b="0" i="0" smtClean="0">
                        <a:latin typeface="Cambria Math"/>
                        <a:ea typeface="新細明體" pitchFamily="18" charset="-120"/>
                      </a:rPr>
                      <m:t> </m:t>
                    </m:r>
                    <m:r>
                      <m:rPr>
                        <m:sty m:val="p"/>
                      </m:rPr>
                      <a:rPr lang="en-US" altLang="zh-TW" sz="2600" b="0" i="0" smtClean="0">
                        <a:latin typeface="Cambria Math"/>
                        <a:ea typeface="新細明體" pitchFamily="18" charset="-120"/>
                      </a:rPr>
                      <m:t>risk</m:t>
                    </m:r>
                    <m:r>
                      <m:rPr>
                        <m:nor/>
                      </m:rPr>
                      <a:rPr lang="en-US" altLang="zh-TW" sz="2600" dirty="0">
                        <a:ea typeface="新細明體" pitchFamily="18" charset="-120"/>
                      </a:rPr>
                      <m:t>−</m:t>
                    </m:r>
                    <m:r>
                      <m:rPr>
                        <m:sty m:val="p"/>
                      </m:rPr>
                      <a:rPr lang="en-US" altLang="zh-TW" sz="2600" b="0" i="0" dirty="0" smtClean="0">
                        <a:latin typeface="Cambria Math"/>
                        <a:ea typeface="新細明體" pitchFamily="18" charset="-120"/>
                      </a:rPr>
                      <m:t>neutral</m:t>
                    </m:r>
                    <m:r>
                      <a:rPr lang="en-US" altLang="zh-TW" sz="2600" b="0" i="0" dirty="0" smtClean="0">
                        <a:latin typeface="Cambria Math"/>
                        <a:ea typeface="新細明體" pitchFamily="18" charset="-120"/>
                      </a:rPr>
                      <m:t> </m:t>
                    </m:r>
                    <m:r>
                      <m:rPr>
                        <m:sty m:val="p"/>
                      </m:rPr>
                      <a:rPr lang="en-US" altLang="zh-TW" sz="2600" b="0" i="0" dirty="0" smtClean="0">
                        <a:latin typeface="Cambria Math"/>
                        <a:ea typeface="新細明體" pitchFamily="18" charset="-120"/>
                      </a:rPr>
                      <m:t>world</m:t>
                    </m:r>
                    <m:r>
                      <a:rPr lang="en-US" altLang="zh-TW" sz="2600" b="0" i="0" dirty="0" smtClean="0">
                        <a:latin typeface="Cambria Math"/>
                        <a:ea typeface="新細明體" pitchFamily="18" charset="-120"/>
                      </a:rPr>
                      <m:t>]</m:t>
                    </m:r>
                  </m:oMath>
                </a14:m>
                <a:r>
                  <a:rPr lang="en-US" altLang="zh-TW" sz="2600" dirty="0">
                    <a:ea typeface="新細明體" pitchFamily="18" charset="-120"/>
                  </a:rPr>
                  <a:t> </a:t>
                </a:r>
              </a:p>
              <a:p>
                <a:pPr marL="536575" lvl="1" indent="0">
                  <a:buClr>
                    <a:schemeClr val="tx2"/>
                  </a:buClr>
                  <a:buSzPct val="70000"/>
                  <a:buNone/>
                  <a:tabLst/>
                </a:pPr>
                <a14:m>
                  <m:oMath xmlns:m="http://schemas.openxmlformats.org/officeDocument/2006/math">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nary>
                      <m:naryPr>
                        <m:ctrlPr>
                          <a:rPr lang="en-US" altLang="zh-TW" i="1">
                            <a:latin typeface="Cambria Math" panose="02040503050406030204" pitchFamily="18" charset="0"/>
                            <a:ea typeface="新細明體" pitchFamily="18" charset="-120"/>
                          </a:rPr>
                        </m:ctrlPr>
                      </m:naryPr>
                      <m:sub>
                        <m:r>
                          <m:rPr>
                            <m:brk m:alnAt="23"/>
                          </m:rPr>
                          <a:rPr lang="en-US" altLang="zh-TW" i="1">
                            <a:latin typeface="Cambria Math"/>
                            <a:ea typeface="新細明體" pitchFamily="18" charset="-120"/>
                          </a:rPr>
                          <m:t>0</m:t>
                        </m:r>
                      </m:sub>
                      <m:sup>
                        <m:r>
                          <a:rPr lang="en-US" altLang="zh-TW" i="1">
                            <a:latin typeface="Cambria Math"/>
                            <a:ea typeface="新細明體" pitchFamily="18" charset="-120"/>
                          </a:rPr>
                          <m:t>∞</m:t>
                        </m:r>
                      </m:sup>
                      <m:e>
                        <m:r>
                          <m:rPr>
                            <m:sty m:val="p"/>
                          </m:rPr>
                          <a:rPr lang="en-US" altLang="zh-TW">
                            <a:latin typeface="Cambria Math"/>
                            <a:ea typeface="新細明體" pitchFamily="18" charset="-120"/>
                          </a:rPr>
                          <m:t>payoff</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i="1">
                            <a:latin typeface="Cambria Math"/>
                            <a:ea typeface="新細明體" pitchFamily="18" charset="-120"/>
                          </a:rPr>
                          <m:t>𝑑</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nary>
                  </m:oMath>
                </a14:m>
                <a:r>
                  <a:rPr lang="en-US" altLang="zh-TW" dirty="0">
                    <a:ea typeface="新細明體" pitchFamily="18" charset="-120"/>
                  </a:rPr>
                  <a:t> </a:t>
                </a:r>
              </a:p>
              <a:p>
                <a:r>
                  <a:rPr lang="en-US" altLang="zh-TW" dirty="0">
                    <a:ea typeface="新細明體" pitchFamily="18" charset="-120"/>
                  </a:rPr>
                  <a:t>Since the above two cases are with the identical probability density function </a:t>
                </a:r>
                <a14:m>
                  <m:oMath xmlns:m="http://schemas.openxmlformats.org/officeDocument/2006/math">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oMath>
                </a14:m>
                <a:r>
                  <a:rPr lang="en-US" altLang="zh-TW" dirty="0">
                    <a:ea typeface="新細明體" pitchFamily="18" charset="-120"/>
                  </a:rPr>
                  <a:t>, the option values are the same under these two cases</a:t>
                </a:r>
              </a:p>
            </p:txBody>
          </p:sp>
        </mc:Choice>
        <mc:Fallback xmlns="">
          <p:sp>
            <p:nvSpPr>
              <p:cNvPr id="13315" name="Rectangle 3"/>
              <p:cNvSpPr>
                <a:spLocks noGrp="1" noRot="1" noChangeAspect="1" noMove="1" noResize="1" noEditPoints="1" noAdjustHandles="1" noChangeArrowheads="1" noChangeShapeType="1" noTextEdit="1"/>
              </p:cNvSpPr>
              <p:nvPr>
                <p:ph idx="1"/>
              </p:nvPr>
            </p:nvSpPr>
            <p:spPr>
              <a:xfrm>
                <a:off x="457200" y="1676400"/>
                <a:ext cx="8305800" cy="4483100"/>
              </a:xfrm>
              <a:blipFill rotWithShape="1">
                <a:blip r:embed="rId3"/>
                <a:stretch>
                  <a:fillRect l="-660" t="-1769" r="-2788"/>
                </a:stretch>
              </a:blipFill>
            </p:spPr>
            <p:txBody>
              <a:bodyPr/>
              <a:lstStyle/>
              <a:p>
                <a:r>
                  <a:rPr lang="zh-TW" altLang="en-US">
                    <a:noFill/>
                  </a:rPr>
                  <a:t> </a:t>
                </a:r>
              </a:p>
            </p:txBody>
          </p:sp>
        </mc:Fallback>
      </mc:AlternateContent>
      <p:sp>
        <p:nvSpPr>
          <p:cNvPr id="13316" name="投影片編號版面配置區 2"/>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4B1D3C0C-2ADD-4AE6-B506-86E79E88A952}" type="slidenum">
              <a:rPr lang="en-US" altLang="en-US" smtClean="0"/>
              <a:pPr eaLnBrk="1" hangingPunct="1"/>
              <a:t>36</a:t>
            </a:fld>
            <a:endParaRPr lang="en-US" altLang="en-US" dirty="0"/>
          </a:p>
        </p:txBody>
      </p:sp>
      <p:sp>
        <p:nvSpPr>
          <p:cNvPr id="8" name="Rectangle 2">
            <a:extLst>
              <a:ext uri="{FF2B5EF4-FFF2-40B4-BE49-F238E27FC236}">
                <a16:creationId xmlns:a16="http://schemas.microsoft.com/office/drawing/2014/main" id="{E5CF8409-FEAA-41BF-A188-22181B462ED1}"/>
              </a:ext>
            </a:extLst>
          </p:cNvPr>
          <p:cNvSpPr>
            <a:spLocks noGrp="1" noChangeArrowheads="1"/>
          </p:cNvSpPr>
          <p:nvPr>
            <p:ph type="title"/>
          </p:nvPr>
        </p:nvSpPr>
        <p:spPr>
          <a:xfrm>
            <a:off x="457200" y="228600"/>
            <a:ext cx="7467600" cy="1143000"/>
          </a:xfrm>
          <a:noFill/>
        </p:spPr>
        <p:txBody>
          <a:bodyPr lIns="92075" tIns="46038" rIns="92075" bIns="46038" anchor="ctr"/>
          <a:lstStyle/>
          <a:p>
            <a:pPr eaLnBrk="1" hangingPunct="1"/>
            <a:r>
              <a:rPr lang="en-US" altLang="zh-TW" sz="3200" dirty="0">
                <a:ea typeface="新細明體" pitchFamily="18" charset="-120"/>
              </a:rPr>
              <a:t>(Material in Ch. 15) European Options on Stocks Paying Dividend Yields</a:t>
            </a:r>
          </a:p>
        </p:txBody>
      </p:sp>
    </p:spTree>
    <p:extLst>
      <p:ext uri="{BB962C8B-B14F-4D97-AF65-F5344CB8AC3E}">
        <p14:creationId xmlns:p14="http://schemas.microsoft.com/office/powerpoint/2010/main" val="172791723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04800" y="1676400"/>
                <a:ext cx="8458200" cy="4953000"/>
              </a:xfrm>
              <a:noFill/>
            </p:spPr>
            <p:txBody>
              <a:bodyPr lIns="92075" tIns="46038" rIns="92075" bIns="46038"/>
              <a:lstStyle/>
              <a:p>
                <a:r>
                  <a:rPr lang="en-US" altLang="zh-TW" dirty="0"/>
                  <a:t>To take the dividend yield into account, we simply modify the BSM formulas on Slide 13.17 by replacing </a:t>
                </a:r>
                <a14:m>
                  <m:oMath xmlns:m="http://schemas.openxmlformats.org/officeDocument/2006/math">
                    <m:sSub>
                      <m:sSubPr>
                        <m:ctrlPr>
                          <a:rPr lang="en-US" altLang="zh-TW" i="1" smtClean="0">
                            <a:latin typeface="Cambria Math" panose="02040503050406030204" pitchFamily="18" charset="0"/>
                          </a:rPr>
                        </m:ctrlPr>
                      </m:sSubPr>
                      <m:e>
                        <m:r>
                          <a:rPr lang="en-US" altLang="zh-TW" i="1">
                            <a:latin typeface="Cambria Math"/>
                          </a:rPr>
                          <m:t>𝑆</m:t>
                        </m:r>
                      </m:e>
                      <m:sub>
                        <m:r>
                          <a:rPr lang="en-US" altLang="zh-TW" i="1">
                            <a:latin typeface="Cambria Math"/>
                          </a:rPr>
                          <m:t>0</m:t>
                        </m:r>
                      </m:sub>
                    </m:sSub>
                  </m:oMath>
                </a14:m>
                <a:r>
                  <a:rPr lang="en-US" altLang="zh-TW" dirty="0"/>
                  <a:t> with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a:rPr>
                          <m:t>𝑆</m:t>
                        </m:r>
                      </m:e>
                      <m:sub>
                        <m:r>
                          <a:rPr lang="en-US" altLang="zh-TW" i="1">
                            <a:latin typeface="Cambria Math"/>
                          </a:rPr>
                          <m:t>0</m:t>
                        </m:r>
                      </m:sub>
                    </m:sSub>
                    <m:sSup>
                      <m:sSupPr>
                        <m:ctrlPr>
                          <a:rPr lang="en-US" altLang="zh-TW" i="1">
                            <a:latin typeface="Cambria Math" panose="02040503050406030204" pitchFamily="18" charset="0"/>
                          </a:rPr>
                        </m:ctrlPr>
                      </m:sSupPr>
                      <m:e>
                        <m:r>
                          <a:rPr lang="en-US" altLang="zh-TW" i="1">
                            <a:latin typeface="Cambria Math"/>
                          </a:rPr>
                          <m:t>𝑒</m:t>
                        </m:r>
                      </m:e>
                      <m:sup>
                        <m:r>
                          <a:rPr lang="en-US" altLang="zh-TW" i="1">
                            <a:latin typeface="Cambria Math"/>
                          </a:rPr>
                          <m:t>−</m:t>
                        </m:r>
                        <m:r>
                          <a:rPr lang="en-US" altLang="zh-TW" i="1">
                            <a:latin typeface="Cambria Math"/>
                          </a:rPr>
                          <m:t>𝑞𝑇</m:t>
                        </m:r>
                      </m:sup>
                    </m:sSup>
                  </m:oMath>
                </a14:m>
                <a:r>
                  <a:rPr lang="en-US" altLang="zh-TW" dirty="0"/>
                  <a:t> and </a:t>
                </a:r>
                <a:r>
                  <a:rPr lang="en-US" altLang="zh-TW"/>
                  <a:t>then obtain</a:t>
                </a:r>
                <a:endParaRPr lang="en-US" altLang="zh-TW" dirty="0"/>
              </a:p>
              <a:p>
                <a:pPr marL="1792288" lvl="1" indent="0">
                  <a:spcBef>
                    <a:spcPts val="1800"/>
                  </a:spcBef>
                  <a:buNone/>
                  <a:tabLst>
                    <a:tab pos="1792288" algn="l"/>
                  </a:tabLst>
                </a:pPr>
                <a14:m>
                  <m:oMath xmlns:m="http://schemas.openxmlformats.org/officeDocument/2006/math">
                    <m:r>
                      <a:rPr lang="en-US" altLang="zh-TW" sz="2400" i="1">
                        <a:latin typeface="Cambria Math"/>
                        <a:ea typeface="+mn-ea"/>
                      </a:rPr>
                      <m:t>𝑐</m:t>
                    </m:r>
                    <m:r>
                      <a:rPr lang="en-US" altLang="zh-TW" sz="2400" i="1">
                        <a:latin typeface="Cambria Math"/>
                        <a:ea typeface="+mn-ea"/>
                      </a:rPr>
                      <m:t>=</m:t>
                    </m:r>
                    <m:sSub>
                      <m:sSubPr>
                        <m:ctrlPr>
                          <a:rPr lang="en-US" altLang="zh-TW" sz="2400" i="1">
                            <a:latin typeface="Cambria Math" panose="02040503050406030204" pitchFamily="18" charset="0"/>
                            <a:ea typeface="+mn-ea"/>
                          </a:rPr>
                        </m:ctrlPr>
                      </m:sSubPr>
                      <m:e>
                        <m:r>
                          <a:rPr lang="en-US" altLang="zh-TW" sz="2400" i="1">
                            <a:latin typeface="Cambria Math"/>
                            <a:ea typeface="+mn-ea"/>
                          </a:rPr>
                          <m:t>𝑆</m:t>
                        </m:r>
                      </m:e>
                      <m:sub>
                        <m:r>
                          <a:rPr lang="en-US" altLang="zh-TW" sz="2400" i="1">
                            <a:latin typeface="Cambria Math"/>
                            <a:ea typeface="+mn-ea"/>
                          </a:rPr>
                          <m:t>0</m:t>
                        </m:r>
                      </m:sub>
                    </m:sSub>
                    <m:sSup>
                      <m:sSupPr>
                        <m:ctrlPr>
                          <a:rPr lang="en-US" altLang="zh-TW" sz="2400" i="1">
                            <a:latin typeface="Cambria Math" panose="02040503050406030204" pitchFamily="18" charset="0"/>
                            <a:ea typeface="+mn-ea"/>
                          </a:rPr>
                        </m:ctrlPr>
                      </m:sSupPr>
                      <m:e>
                        <m:r>
                          <a:rPr lang="en-US" altLang="zh-TW" sz="2400" i="1">
                            <a:latin typeface="Cambria Math"/>
                            <a:ea typeface="+mn-ea"/>
                          </a:rPr>
                          <m:t>𝑒</m:t>
                        </m:r>
                      </m:e>
                      <m:sup>
                        <m:r>
                          <a:rPr lang="en-US" altLang="zh-TW" sz="2400" i="1">
                            <a:latin typeface="Cambria Math"/>
                            <a:ea typeface="+mn-ea"/>
                          </a:rPr>
                          <m:t>−</m:t>
                        </m:r>
                        <m:r>
                          <a:rPr lang="en-US" altLang="zh-TW" sz="2400" i="1">
                            <a:latin typeface="Cambria Math"/>
                            <a:ea typeface="+mn-ea"/>
                          </a:rPr>
                          <m:t>𝑞𝑇</m:t>
                        </m:r>
                      </m:sup>
                    </m:sSup>
                    <m:r>
                      <a:rPr lang="en-US" altLang="zh-TW" sz="2400" i="1">
                        <a:latin typeface="Cambria Math"/>
                        <a:ea typeface="+mn-ea"/>
                      </a:rPr>
                      <m:t>𝑁</m:t>
                    </m:r>
                    <m:d>
                      <m:dPr>
                        <m:ctrlPr>
                          <a:rPr lang="en-US" altLang="zh-TW" sz="2400" i="1">
                            <a:latin typeface="Cambria Math" panose="02040503050406030204" pitchFamily="18" charset="0"/>
                            <a:ea typeface="+mn-ea"/>
                          </a:rPr>
                        </m:ctrlPr>
                      </m:dPr>
                      <m:e>
                        <m:sSub>
                          <m:sSubPr>
                            <m:ctrlPr>
                              <a:rPr lang="en-US" altLang="zh-TW" sz="2400" i="1">
                                <a:latin typeface="Cambria Math" panose="02040503050406030204" pitchFamily="18" charset="0"/>
                                <a:ea typeface="+mn-ea"/>
                              </a:rPr>
                            </m:ctrlPr>
                          </m:sSubPr>
                          <m:e>
                            <m:r>
                              <a:rPr lang="en-US" altLang="zh-TW" sz="2400" i="1">
                                <a:latin typeface="Cambria Math"/>
                                <a:ea typeface="+mn-ea"/>
                              </a:rPr>
                              <m:t>𝑑</m:t>
                            </m:r>
                          </m:e>
                          <m:sub>
                            <m:r>
                              <a:rPr lang="en-US" altLang="zh-TW" sz="2400" i="1">
                                <a:latin typeface="Cambria Math"/>
                                <a:ea typeface="+mn-ea"/>
                              </a:rPr>
                              <m:t>1</m:t>
                            </m:r>
                          </m:sub>
                        </m:sSub>
                      </m:e>
                    </m:d>
                    <m:r>
                      <a:rPr lang="en-US" altLang="zh-TW" sz="2400" i="1">
                        <a:latin typeface="Cambria Math"/>
                        <a:ea typeface="+mn-ea"/>
                      </a:rPr>
                      <m:t>−</m:t>
                    </m:r>
                    <m:r>
                      <a:rPr lang="en-US" altLang="zh-TW" sz="2400" i="1">
                        <a:latin typeface="Cambria Math"/>
                        <a:ea typeface="+mn-ea"/>
                      </a:rPr>
                      <m:t>𝐾</m:t>
                    </m:r>
                    <m:sSup>
                      <m:sSupPr>
                        <m:ctrlPr>
                          <a:rPr lang="en-US" altLang="zh-TW" sz="2400" i="1">
                            <a:latin typeface="Cambria Math" panose="02040503050406030204" pitchFamily="18" charset="0"/>
                            <a:ea typeface="+mn-ea"/>
                          </a:rPr>
                        </m:ctrlPr>
                      </m:sSupPr>
                      <m:e>
                        <m:r>
                          <a:rPr lang="en-US" altLang="zh-TW" sz="2400" i="1">
                            <a:latin typeface="Cambria Math"/>
                            <a:ea typeface="+mn-ea"/>
                          </a:rPr>
                          <m:t>𝑒</m:t>
                        </m:r>
                      </m:e>
                      <m:sup>
                        <m:r>
                          <a:rPr lang="en-US" altLang="zh-TW" sz="2400" i="1">
                            <a:latin typeface="Cambria Math"/>
                            <a:ea typeface="+mn-ea"/>
                          </a:rPr>
                          <m:t>−</m:t>
                        </m:r>
                        <m:r>
                          <a:rPr lang="en-US" altLang="zh-TW" sz="2400" i="1">
                            <a:latin typeface="Cambria Math"/>
                            <a:ea typeface="+mn-ea"/>
                          </a:rPr>
                          <m:t>𝑟𝑇</m:t>
                        </m:r>
                      </m:sup>
                    </m:sSup>
                    <m:r>
                      <a:rPr lang="en-US" altLang="zh-TW" sz="2400" i="1">
                        <a:latin typeface="Cambria Math"/>
                        <a:ea typeface="+mn-ea"/>
                      </a:rPr>
                      <m:t>𝑁</m:t>
                    </m:r>
                    <m:r>
                      <a:rPr lang="en-US" altLang="zh-TW" sz="2400" i="1">
                        <a:latin typeface="Cambria Math"/>
                        <a:ea typeface="+mn-ea"/>
                      </a:rPr>
                      <m:t>(</m:t>
                    </m:r>
                    <m:sSub>
                      <m:sSubPr>
                        <m:ctrlPr>
                          <a:rPr lang="en-US" altLang="zh-TW" sz="2400" i="1">
                            <a:latin typeface="Cambria Math" panose="02040503050406030204" pitchFamily="18" charset="0"/>
                            <a:ea typeface="+mn-ea"/>
                          </a:rPr>
                        </m:ctrlPr>
                      </m:sSubPr>
                      <m:e>
                        <m:r>
                          <a:rPr lang="en-US" altLang="zh-TW" sz="2400" i="1">
                            <a:latin typeface="Cambria Math"/>
                            <a:ea typeface="+mn-ea"/>
                          </a:rPr>
                          <m:t>𝑑</m:t>
                        </m:r>
                      </m:e>
                      <m:sub>
                        <m:r>
                          <a:rPr lang="en-US" altLang="zh-TW" sz="2400" i="1">
                            <a:latin typeface="Cambria Math"/>
                            <a:ea typeface="+mn-ea"/>
                          </a:rPr>
                          <m:t>2</m:t>
                        </m:r>
                      </m:sub>
                    </m:sSub>
                    <m:r>
                      <a:rPr lang="en-US" altLang="zh-TW" sz="2400" i="1">
                        <a:latin typeface="Cambria Math"/>
                        <a:ea typeface="+mn-ea"/>
                      </a:rPr>
                      <m:t>)</m:t>
                    </m:r>
                  </m:oMath>
                </a14:m>
                <a:r>
                  <a:rPr lang="en-US" altLang="zh-TW" sz="2400" i="1" dirty="0">
                    <a:ea typeface="+mn-ea"/>
                  </a:rPr>
                  <a:t>, </a:t>
                </a:r>
              </a:p>
              <a:p>
                <a:pPr marL="1792288" indent="0">
                  <a:spcBef>
                    <a:spcPts val="600"/>
                  </a:spcBef>
                  <a:buNone/>
                </a:pPr>
                <a14:m>
                  <m:oMath xmlns:m="http://schemas.openxmlformats.org/officeDocument/2006/math">
                    <m:r>
                      <a:rPr lang="en-US" altLang="zh-TW" sz="2400" i="1">
                        <a:latin typeface="Cambria Math"/>
                      </a:rPr>
                      <m:t>𝑝</m:t>
                    </m:r>
                    <m:r>
                      <a:rPr lang="en-US" altLang="zh-TW" sz="2400" i="1">
                        <a:latin typeface="Cambria Math"/>
                      </a:rPr>
                      <m:t>=</m:t>
                    </m:r>
                    <m:r>
                      <a:rPr lang="en-US" altLang="zh-TW" sz="2400" i="1">
                        <a:latin typeface="Cambria Math"/>
                      </a:rPr>
                      <m:t>𝐾</m:t>
                    </m:r>
                    <m:sSup>
                      <m:sSupPr>
                        <m:ctrlPr>
                          <a:rPr lang="en-US" altLang="zh-TW" sz="2400" i="1">
                            <a:latin typeface="Cambria Math" panose="02040503050406030204" pitchFamily="18" charset="0"/>
                          </a:rPr>
                        </m:ctrlPr>
                      </m:sSupPr>
                      <m:e>
                        <m:r>
                          <a:rPr lang="en-US" altLang="zh-TW" sz="2400" i="1">
                            <a:latin typeface="Cambria Math"/>
                          </a:rPr>
                          <m:t>𝑒</m:t>
                        </m:r>
                      </m:e>
                      <m:sup>
                        <m:r>
                          <a:rPr lang="en-US" altLang="zh-TW" sz="2400" i="1">
                            <a:latin typeface="Cambria Math"/>
                          </a:rPr>
                          <m:t>−</m:t>
                        </m:r>
                        <m:r>
                          <a:rPr lang="en-US" altLang="zh-TW" sz="2400" i="1">
                            <a:latin typeface="Cambria Math"/>
                          </a:rPr>
                          <m:t>𝑟𝑇</m:t>
                        </m:r>
                      </m:sup>
                    </m:sSup>
                    <m:r>
                      <a:rPr lang="en-US" altLang="zh-TW" sz="2400" i="1">
                        <a:latin typeface="Cambria Math"/>
                      </a:rPr>
                      <m:t>𝑁</m:t>
                    </m:r>
                    <m:d>
                      <m:dPr>
                        <m:ctrlPr>
                          <a:rPr lang="en-US" altLang="zh-TW" sz="2400" i="1">
                            <a:latin typeface="Cambria Math" panose="02040503050406030204" pitchFamily="18" charset="0"/>
                          </a:rPr>
                        </m:ctrlPr>
                      </m:dPr>
                      <m:e>
                        <m:r>
                          <a:rPr lang="en-US" altLang="zh-TW" sz="2400" i="1">
                            <a:latin typeface="Cambria Math"/>
                          </a:rPr>
                          <m:t>−</m:t>
                        </m:r>
                        <m:sSub>
                          <m:sSubPr>
                            <m:ctrlPr>
                              <a:rPr lang="en-US" altLang="zh-TW" sz="2400" i="1">
                                <a:latin typeface="Cambria Math" panose="02040503050406030204" pitchFamily="18" charset="0"/>
                              </a:rPr>
                            </m:ctrlPr>
                          </m:sSubPr>
                          <m:e>
                            <m:r>
                              <a:rPr lang="en-US" altLang="zh-TW" sz="2400" i="1">
                                <a:latin typeface="Cambria Math"/>
                              </a:rPr>
                              <m:t>𝑑</m:t>
                            </m:r>
                          </m:e>
                          <m:sub>
                            <m:r>
                              <a:rPr lang="en-US" altLang="zh-TW" sz="2400" i="1">
                                <a:latin typeface="Cambria Math"/>
                              </a:rPr>
                              <m:t>2</m:t>
                            </m:r>
                          </m:sub>
                        </m:sSub>
                      </m:e>
                    </m:d>
                    <m:r>
                      <a:rPr lang="en-US" altLang="zh-TW" sz="2400" i="1">
                        <a:latin typeface="Cambria Math"/>
                      </a:rPr>
                      <m:t>−</m:t>
                    </m:r>
                    <m:sSub>
                      <m:sSubPr>
                        <m:ctrlPr>
                          <a:rPr lang="en-US" altLang="zh-TW" sz="2400" i="1">
                            <a:latin typeface="Cambria Math" panose="02040503050406030204" pitchFamily="18" charset="0"/>
                          </a:rPr>
                        </m:ctrlPr>
                      </m:sSubPr>
                      <m:e>
                        <m:r>
                          <a:rPr lang="en-US" altLang="zh-TW" sz="2400" i="1">
                            <a:latin typeface="Cambria Math"/>
                          </a:rPr>
                          <m:t>𝑆</m:t>
                        </m:r>
                      </m:e>
                      <m:sub>
                        <m:r>
                          <a:rPr lang="en-US" altLang="zh-TW" sz="2400" i="1">
                            <a:latin typeface="Cambria Math"/>
                          </a:rPr>
                          <m:t>0</m:t>
                        </m:r>
                      </m:sub>
                    </m:sSub>
                    <m:sSup>
                      <m:sSupPr>
                        <m:ctrlPr>
                          <a:rPr lang="en-US" altLang="zh-TW" sz="2400" i="1">
                            <a:latin typeface="Cambria Math" panose="02040503050406030204" pitchFamily="18" charset="0"/>
                          </a:rPr>
                        </m:ctrlPr>
                      </m:sSupPr>
                      <m:e>
                        <m:r>
                          <a:rPr lang="en-US" altLang="zh-TW" sz="2400" i="1">
                            <a:latin typeface="Cambria Math"/>
                          </a:rPr>
                          <m:t>𝑒</m:t>
                        </m:r>
                      </m:e>
                      <m:sup>
                        <m:r>
                          <a:rPr lang="en-US" altLang="zh-TW" sz="2400" i="1">
                            <a:latin typeface="Cambria Math"/>
                          </a:rPr>
                          <m:t>−</m:t>
                        </m:r>
                        <m:r>
                          <a:rPr lang="en-US" altLang="zh-TW" sz="2400" i="1">
                            <a:latin typeface="Cambria Math"/>
                          </a:rPr>
                          <m:t>𝑞𝑇</m:t>
                        </m:r>
                      </m:sup>
                    </m:sSup>
                    <m:r>
                      <a:rPr lang="en-US" altLang="zh-TW" sz="2400" i="1">
                        <a:latin typeface="Cambria Math"/>
                      </a:rPr>
                      <m:t>𝑁</m:t>
                    </m:r>
                    <m:d>
                      <m:dPr>
                        <m:ctrlPr>
                          <a:rPr lang="en-US" altLang="zh-TW" sz="2400" i="1">
                            <a:latin typeface="Cambria Math" panose="02040503050406030204" pitchFamily="18" charset="0"/>
                          </a:rPr>
                        </m:ctrlPr>
                      </m:dPr>
                      <m:e>
                        <m:r>
                          <a:rPr lang="en-US" altLang="zh-TW" sz="2400" i="1">
                            <a:latin typeface="Cambria Math"/>
                          </a:rPr>
                          <m:t>−</m:t>
                        </m:r>
                        <m:sSub>
                          <m:sSubPr>
                            <m:ctrlPr>
                              <a:rPr lang="en-US" altLang="zh-TW" sz="2400" i="1">
                                <a:latin typeface="Cambria Math" panose="02040503050406030204" pitchFamily="18" charset="0"/>
                              </a:rPr>
                            </m:ctrlPr>
                          </m:sSubPr>
                          <m:e>
                            <m:r>
                              <a:rPr lang="en-US" altLang="zh-TW" sz="2400" i="1">
                                <a:latin typeface="Cambria Math"/>
                              </a:rPr>
                              <m:t>𝑑</m:t>
                            </m:r>
                          </m:e>
                          <m:sub>
                            <m:r>
                              <a:rPr lang="en-US" altLang="zh-TW" sz="2400" i="1">
                                <a:latin typeface="Cambria Math"/>
                              </a:rPr>
                              <m:t>1</m:t>
                            </m:r>
                          </m:sub>
                        </m:sSub>
                      </m:e>
                    </m:d>
                  </m:oMath>
                </a14:m>
                <a:r>
                  <a:rPr lang="en-US" altLang="zh-TW" sz="2400" i="1" dirty="0"/>
                  <a:t>,</a:t>
                </a:r>
              </a:p>
              <a:p>
                <a:pPr marL="354013" indent="0">
                  <a:spcBef>
                    <a:spcPts val="600"/>
                  </a:spcBef>
                  <a:buNone/>
                </a:pPr>
                <a:r>
                  <a:rPr lang="en-US" altLang="zh-TW" sz="2400" dirty="0"/>
                  <a:t>where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a:rPr>
                          <m:t>𝑑</m:t>
                        </m:r>
                      </m:e>
                      <m:sub>
                        <m:r>
                          <a:rPr lang="en-US" altLang="zh-TW" sz="2400" i="1">
                            <a:latin typeface="Cambria Math"/>
                          </a:rPr>
                          <m:t>1</m:t>
                        </m:r>
                      </m:sub>
                    </m:sSub>
                    <m:r>
                      <a:rPr lang="en-US" altLang="zh-TW" sz="2400" i="1">
                        <a:latin typeface="Cambria Math"/>
                      </a:rPr>
                      <m:t>=</m:t>
                    </m:r>
                    <m:f>
                      <m:fPr>
                        <m:ctrlPr>
                          <a:rPr lang="en-US" altLang="zh-TW" sz="2400" i="1">
                            <a:latin typeface="Cambria Math" panose="02040503050406030204" pitchFamily="18" charset="0"/>
                          </a:rPr>
                        </m:ctrlPr>
                      </m:fPr>
                      <m:num>
                        <m:func>
                          <m:funcPr>
                            <m:ctrlPr>
                              <a:rPr lang="en-US" altLang="zh-TW" sz="2400" i="1">
                                <a:latin typeface="Cambria Math" panose="02040503050406030204" pitchFamily="18" charset="0"/>
                              </a:rPr>
                            </m:ctrlPr>
                          </m:funcPr>
                          <m:fName>
                            <m:r>
                              <m:rPr>
                                <m:sty m:val="p"/>
                              </m:rPr>
                              <a:rPr lang="en-US" altLang="zh-TW" sz="2400">
                                <a:latin typeface="Cambria Math"/>
                              </a:rPr>
                              <m:t>ln</m:t>
                            </m:r>
                          </m:fName>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a:rPr>
                                      <m:t>𝑆</m:t>
                                    </m:r>
                                  </m:e>
                                  <m:sub>
                                    <m:r>
                                      <a:rPr lang="en-US" altLang="zh-TW" sz="2400" i="1">
                                        <a:latin typeface="Cambria Math"/>
                                      </a:rPr>
                                      <m:t>0</m:t>
                                    </m:r>
                                  </m:sub>
                                </m:sSub>
                                <m:sSup>
                                  <m:sSupPr>
                                    <m:ctrlPr>
                                      <a:rPr lang="en-US" altLang="zh-TW" sz="2400" i="1">
                                        <a:latin typeface="Cambria Math" panose="02040503050406030204" pitchFamily="18" charset="0"/>
                                      </a:rPr>
                                    </m:ctrlPr>
                                  </m:sSupPr>
                                  <m:e>
                                    <m:r>
                                      <a:rPr lang="en-US" altLang="zh-TW" sz="2400" i="1">
                                        <a:latin typeface="Cambria Math"/>
                                      </a:rPr>
                                      <m:t>𝑒</m:t>
                                    </m:r>
                                  </m:e>
                                  <m:sup>
                                    <m:r>
                                      <a:rPr lang="en-US" altLang="zh-TW" sz="2400" i="1">
                                        <a:latin typeface="Cambria Math"/>
                                      </a:rPr>
                                      <m:t>−</m:t>
                                    </m:r>
                                    <m:r>
                                      <a:rPr lang="en-US" altLang="zh-TW" sz="2400" i="1">
                                        <a:latin typeface="Cambria Math"/>
                                      </a:rPr>
                                      <m:t>𝑞𝑇</m:t>
                                    </m:r>
                                  </m:sup>
                                </m:sSup>
                                <m:r>
                                  <a:rPr lang="en-US" altLang="zh-TW" sz="2400" i="1">
                                    <a:latin typeface="Cambria Math"/>
                                  </a:rPr>
                                  <m:t>/</m:t>
                                </m:r>
                                <m:r>
                                  <a:rPr lang="en-US" altLang="zh-TW" sz="2400" i="1">
                                    <a:latin typeface="Cambria Math"/>
                                  </a:rPr>
                                  <m:t>𝐾</m:t>
                                </m:r>
                              </m:e>
                            </m:d>
                          </m:e>
                        </m:func>
                        <m:r>
                          <a:rPr lang="en-US" altLang="zh-TW" sz="2400" i="1">
                            <a:latin typeface="Cambria Math"/>
                          </a:rPr>
                          <m:t>+</m:t>
                        </m:r>
                        <m:d>
                          <m:dPr>
                            <m:ctrlPr>
                              <a:rPr lang="en-US" altLang="zh-TW" sz="2400" i="1">
                                <a:latin typeface="Cambria Math" panose="02040503050406030204" pitchFamily="18" charset="0"/>
                              </a:rPr>
                            </m:ctrlPr>
                          </m:dPr>
                          <m:e>
                            <m:r>
                              <a:rPr lang="en-US" altLang="zh-TW" sz="2400" i="1">
                                <a:latin typeface="Cambria Math"/>
                              </a:rPr>
                              <m:t>𝑟</m:t>
                            </m:r>
                            <m:r>
                              <a:rPr lang="en-US" altLang="zh-TW" sz="2400" i="1">
                                <a:latin typeface="Cambria Math"/>
                              </a:rPr>
                              <m:t>+</m:t>
                            </m:r>
                            <m:sSup>
                              <m:sSupPr>
                                <m:ctrlPr>
                                  <a:rPr lang="en-US" altLang="zh-TW" sz="2400" i="1">
                                    <a:latin typeface="Cambria Math" panose="02040503050406030204" pitchFamily="18" charset="0"/>
                                  </a:rPr>
                                </m:ctrlPr>
                              </m:sSupPr>
                              <m:e>
                                <m:r>
                                  <a:rPr lang="en-US" altLang="zh-TW" sz="2400" i="1">
                                    <a:latin typeface="Cambria Math"/>
                                  </a:rPr>
                                  <m:t>𝜎</m:t>
                                </m:r>
                              </m:e>
                              <m:sup>
                                <m:r>
                                  <a:rPr lang="en-US" altLang="zh-TW" sz="2400" i="1">
                                    <a:latin typeface="Cambria Math"/>
                                  </a:rPr>
                                  <m:t>2</m:t>
                                </m:r>
                              </m:sup>
                            </m:sSup>
                            <m:r>
                              <a:rPr lang="en-US" altLang="zh-TW" sz="2400" i="1">
                                <a:latin typeface="Cambria Math"/>
                              </a:rPr>
                              <m:t>/2</m:t>
                            </m:r>
                          </m:e>
                        </m:d>
                        <m:r>
                          <a:rPr lang="en-US" altLang="zh-TW" sz="2400" i="1">
                            <a:latin typeface="Cambria Math"/>
                          </a:rPr>
                          <m:t>𝑇</m:t>
                        </m:r>
                      </m:num>
                      <m:den>
                        <m:r>
                          <a:rPr lang="en-US" altLang="zh-TW" sz="2400" i="1">
                            <a:latin typeface="Cambria Math"/>
                          </a:rPr>
                          <m:t>𝜎</m:t>
                        </m:r>
                        <m:rad>
                          <m:radPr>
                            <m:degHide m:val="on"/>
                            <m:ctrlPr>
                              <a:rPr lang="en-US" altLang="zh-TW" sz="2400" i="1">
                                <a:latin typeface="Cambria Math" panose="02040503050406030204" pitchFamily="18" charset="0"/>
                              </a:rPr>
                            </m:ctrlPr>
                          </m:radPr>
                          <m:deg/>
                          <m:e>
                            <m:r>
                              <a:rPr lang="en-US" altLang="zh-TW" sz="2400" i="1">
                                <a:latin typeface="Cambria Math"/>
                              </a:rPr>
                              <m:t>𝑇</m:t>
                            </m:r>
                          </m:e>
                        </m:rad>
                      </m:den>
                    </m:f>
                    <m:r>
                      <a:rPr lang="en-US" altLang="zh-TW" sz="2400" b="0" i="1" smtClean="0">
                        <a:latin typeface="Cambria Math"/>
                      </a:rPr>
                      <m:t>=</m:t>
                    </m:r>
                    <m:f>
                      <m:fPr>
                        <m:ctrlPr>
                          <a:rPr lang="en-US" altLang="zh-TW" sz="2400" i="1">
                            <a:latin typeface="Cambria Math" panose="02040503050406030204" pitchFamily="18" charset="0"/>
                          </a:rPr>
                        </m:ctrlPr>
                      </m:fPr>
                      <m:num>
                        <m:func>
                          <m:funcPr>
                            <m:ctrlPr>
                              <a:rPr lang="en-US" altLang="zh-TW" sz="2400" i="1">
                                <a:latin typeface="Cambria Math" panose="02040503050406030204" pitchFamily="18" charset="0"/>
                              </a:rPr>
                            </m:ctrlPr>
                          </m:funcPr>
                          <m:fName>
                            <m:r>
                              <m:rPr>
                                <m:sty m:val="p"/>
                              </m:rPr>
                              <a:rPr lang="en-US" altLang="zh-TW" sz="2400">
                                <a:latin typeface="Cambria Math"/>
                              </a:rPr>
                              <m:t>ln</m:t>
                            </m:r>
                          </m:fName>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a:rPr>
                                      <m:t>𝑆</m:t>
                                    </m:r>
                                  </m:e>
                                  <m:sub>
                                    <m:r>
                                      <a:rPr lang="en-US" altLang="zh-TW" sz="2400" i="1">
                                        <a:latin typeface="Cambria Math"/>
                                      </a:rPr>
                                      <m:t>0</m:t>
                                    </m:r>
                                  </m:sub>
                                </m:sSub>
                                <m:r>
                                  <a:rPr lang="en-US" altLang="zh-TW" sz="2400" i="1">
                                    <a:latin typeface="Cambria Math"/>
                                  </a:rPr>
                                  <m:t>/</m:t>
                                </m:r>
                                <m:r>
                                  <a:rPr lang="en-US" altLang="zh-TW" sz="2400" i="1">
                                    <a:latin typeface="Cambria Math"/>
                                  </a:rPr>
                                  <m:t>𝐾</m:t>
                                </m:r>
                              </m:e>
                            </m:d>
                          </m:e>
                        </m:func>
                        <m:r>
                          <a:rPr lang="en-US" altLang="zh-TW" sz="2400" i="1">
                            <a:latin typeface="Cambria Math"/>
                          </a:rPr>
                          <m:t>+</m:t>
                        </m:r>
                        <m:d>
                          <m:dPr>
                            <m:ctrlPr>
                              <a:rPr lang="en-US" altLang="zh-TW" sz="2400" i="1">
                                <a:latin typeface="Cambria Math" panose="02040503050406030204" pitchFamily="18" charset="0"/>
                              </a:rPr>
                            </m:ctrlPr>
                          </m:dPr>
                          <m:e>
                            <m:r>
                              <a:rPr lang="en-US" altLang="zh-TW" sz="2400" i="1">
                                <a:latin typeface="Cambria Math"/>
                              </a:rPr>
                              <m:t>𝑟</m:t>
                            </m:r>
                            <m:r>
                              <a:rPr lang="en-US" altLang="zh-TW" sz="2400" b="0" i="1" smtClean="0">
                                <a:latin typeface="Cambria Math"/>
                              </a:rPr>
                              <m:t>−</m:t>
                            </m:r>
                            <m:r>
                              <a:rPr lang="en-US" altLang="zh-TW" sz="2400" b="0" i="1" smtClean="0">
                                <a:latin typeface="Cambria Math"/>
                              </a:rPr>
                              <m:t>𝑞</m:t>
                            </m:r>
                            <m:r>
                              <a:rPr lang="en-US" altLang="zh-TW" sz="2400" i="1">
                                <a:latin typeface="Cambria Math"/>
                              </a:rPr>
                              <m:t>+</m:t>
                            </m:r>
                            <m:sSup>
                              <m:sSupPr>
                                <m:ctrlPr>
                                  <a:rPr lang="en-US" altLang="zh-TW" sz="2400" i="1">
                                    <a:latin typeface="Cambria Math" panose="02040503050406030204" pitchFamily="18" charset="0"/>
                                  </a:rPr>
                                </m:ctrlPr>
                              </m:sSupPr>
                              <m:e>
                                <m:r>
                                  <a:rPr lang="en-US" altLang="zh-TW" sz="2400" i="1">
                                    <a:latin typeface="Cambria Math"/>
                                  </a:rPr>
                                  <m:t>𝜎</m:t>
                                </m:r>
                              </m:e>
                              <m:sup>
                                <m:r>
                                  <a:rPr lang="en-US" altLang="zh-TW" sz="2400" i="1">
                                    <a:latin typeface="Cambria Math"/>
                                  </a:rPr>
                                  <m:t>2</m:t>
                                </m:r>
                              </m:sup>
                            </m:sSup>
                            <m:r>
                              <a:rPr lang="en-US" altLang="zh-TW" sz="2400" i="1">
                                <a:latin typeface="Cambria Math"/>
                              </a:rPr>
                              <m:t>/2</m:t>
                            </m:r>
                          </m:e>
                        </m:d>
                        <m:r>
                          <a:rPr lang="en-US" altLang="zh-TW" sz="2400" i="1">
                            <a:latin typeface="Cambria Math"/>
                          </a:rPr>
                          <m:t>𝑇</m:t>
                        </m:r>
                      </m:num>
                      <m:den>
                        <m:r>
                          <a:rPr lang="en-US" altLang="zh-TW" sz="2400" i="1">
                            <a:latin typeface="Cambria Math"/>
                          </a:rPr>
                          <m:t>𝜎</m:t>
                        </m:r>
                        <m:rad>
                          <m:radPr>
                            <m:degHide m:val="on"/>
                            <m:ctrlPr>
                              <a:rPr lang="en-US" altLang="zh-TW" sz="2400" i="1">
                                <a:latin typeface="Cambria Math" panose="02040503050406030204" pitchFamily="18" charset="0"/>
                              </a:rPr>
                            </m:ctrlPr>
                          </m:radPr>
                          <m:deg/>
                          <m:e>
                            <m:r>
                              <a:rPr lang="en-US" altLang="zh-TW" sz="2400" i="1">
                                <a:latin typeface="Cambria Math"/>
                              </a:rPr>
                              <m:t>𝑇</m:t>
                            </m:r>
                          </m:e>
                        </m:rad>
                      </m:den>
                    </m:f>
                  </m:oMath>
                </a14:m>
                <a:endParaRPr lang="en-US" altLang="zh-TW" sz="2400" dirty="0"/>
              </a:p>
              <a:p>
                <a:pPr marL="1265238" indent="0">
                  <a:spcBef>
                    <a:spcPts val="600"/>
                  </a:spcBef>
                  <a:buNone/>
                </a:pP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a:rPr>
                          <m:t>𝑑</m:t>
                        </m:r>
                      </m:e>
                      <m:sub>
                        <m:r>
                          <a:rPr lang="en-US" altLang="zh-TW" sz="2400" i="1">
                            <a:latin typeface="Cambria Math"/>
                          </a:rPr>
                          <m:t>2</m:t>
                        </m:r>
                      </m:sub>
                    </m:sSub>
                    <m:r>
                      <a:rPr lang="en-US" altLang="zh-TW" sz="2400" i="1">
                        <a:latin typeface="Cambria Math"/>
                      </a:rPr>
                      <m:t>=</m:t>
                    </m:r>
                    <m:f>
                      <m:fPr>
                        <m:ctrlPr>
                          <a:rPr lang="en-US" altLang="zh-TW" sz="2400" i="1">
                            <a:latin typeface="Cambria Math" panose="02040503050406030204" pitchFamily="18" charset="0"/>
                          </a:rPr>
                        </m:ctrlPr>
                      </m:fPr>
                      <m:num>
                        <m:func>
                          <m:funcPr>
                            <m:ctrlPr>
                              <a:rPr lang="en-US" altLang="zh-TW" sz="2400" i="1">
                                <a:latin typeface="Cambria Math" panose="02040503050406030204" pitchFamily="18" charset="0"/>
                              </a:rPr>
                            </m:ctrlPr>
                          </m:funcPr>
                          <m:fName>
                            <m:r>
                              <m:rPr>
                                <m:sty m:val="p"/>
                              </m:rPr>
                              <a:rPr lang="en-US" altLang="zh-TW" sz="2400">
                                <a:latin typeface="Cambria Math"/>
                              </a:rPr>
                              <m:t>ln</m:t>
                            </m:r>
                          </m:fName>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a:rPr>
                                      <m:t>𝑆</m:t>
                                    </m:r>
                                  </m:e>
                                  <m:sub>
                                    <m:r>
                                      <a:rPr lang="en-US" altLang="zh-TW" sz="2400" i="1">
                                        <a:latin typeface="Cambria Math"/>
                                      </a:rPr>
                                      <m:t>0</m:t>
                                    </m:r>
                                  </m:sub>
                                </m:sSub>
                                <m:sSup>
                                  <m:sSupPr>
                                    <m:ctrlPr>
                                      <a:rPr lang="en-US" altLang="zh-TW" sz="2400" i="1">
                                        <a:latin typeface="Cambria Math" panose="02040503050406030204" pitchFamily="18" charset="0"/>
                                      </a:rPr>
                                    </m:ctrlPr>
                                  </m:sSupPr>
                                  <m:e>
                                    <m:r>
                                      <a:rPr lang="en-US" altLang="zh-TW" sz="2400" i="1">
                                        <a:latin typeface="Cambria Math"/>
                                      </a:rPr>
                                      <m:t>𝑒</m:t>
                                    </m:r>
                                  </m:e>
                                  <m:sup>
                                    <m:r>
                                      <a:rPr lang="en-US" altLang="zh-TW" sz="2400" i="1">
                                        <a:latin typeface="Cambria Math"/>
                                      </a:rPr>
                                      <m:t>−</m:t>
                                    </m:r>
                                    <m:r>
                                      <a:rPr lang="en-US" altLang="zh-TW" sz="2400" i="1">
                                        <a:latin typeface="Cambria Math"/>
                                      </a:rPr>
                                      <m:t>𝑞𝑇</m:t>
                                    </m:r>
                                  </m:sup>
                                </m:sSup>
                                <m:r>
                                  <a:rPr lang="en-US" altLang="zh-TW" sz="2400" i="1">
                                    <a:latin typeface="Cambria Math"/>
                                  </a:rPr>
                                  <m:t>/</m:t>
                                </m:r>
                                <m:r>
                                  <a:rPr lang="en-US" altLang="zh-TW" sz="2400" i="1">
                                    <a:latin typeface="Cambria Math"/>
                                  </a:rPr>
                                  <m:t>𝐾</m:t>
                                </m:r>
                              </m:e>
                            </m:d>
                          </m:e>
                        </m:func>
                        <m:r>
                          <a:rPr lang="en-US" altLang="zh-TW" sz="2400" i="1">
                            <a:latin typeface="Cambria Math"/>
                          </a:rPr>
                          <m:t>+</m:t>
                        </m:r>
                        <m:d>
                          <m:dPr>
                            <m:ctrlPr>
                              <a:rPr lang="en-US" altLang="zh-TW" sz="2400" i="1">
                                <a:latin typeface="Cambria Math" panose="02040503050406030204" pitchFamily="18" charset="0"/>
                              </a:rPr>
                            </m:ctrlPr>
                          </m:dPr>
                          <m:e>
                            <m:r>
                              <a:rPr lang="en-US" altLang="zh-TW" sz="2400" i="1">
                                <a:latin typeface="Cambria Math"/>
                              </a:rPr>
                              <m:t>𝑟</m:t>
                            </m:r>
                            <m:r>
                              <a:rPr lang="en-US" altLang="zh-TW" sz="2400" i="1">
                                <a:latin typeface="Cambria Math"/>
                              </a:rPr>
                              <m:t>−</m:t>
                            </m:r>
                            <m:sSup>
                              <m:sSupPr>
                                <m:ctrlPr>
                                  <a:rPr lang="en-US" altLang="zh-TW" sz="2400" i="1">
                                    <a:latin typeface="Cambria Math" panose="02040503050406030204" pitchFamily="18" charset="0"/>
                                  </a:rPr>
                                </m:ctrlPr>
                              </m:sSupPr>
                              <m:e>
                                <m:r>
                                  <a:rPr lang="en-US" altLang="zh-TW" sz="2400" i="1">
                                    <a:latin typeface="Cambria Math"/>
                                  </a:rPr>
                                  <m:t>𝜎</m:t>
                                </m:r>
                              </m:e>
                              <m:sup>
                                <m:r>
                                  <a:rPr lang="en-US" altLang="zh-TW" sz="2400" i="1">
                                    <a:latin typeface="Cambria Math"/>
                                  </a:rPr>
                                  <m:t>2</m:t>
                                </m:r>
                              </m:sup>
                            </m:sSup>
                            <m:r>
                              <a:rPr lang="en-US" altLang="zh-TW" sz="2400" i="1">
                                <a:latin typeface="Cambria Math"/>
                              </a:rPr>
                              <m:t>/2</m:t>
                            </m:r>
                          </m:e>
                        </m:d>
                        <m:r>
                          <a:rPr lang="en-US" altLang="zh-TW" sz="2400" i="1">
                            <a:latin typeface="Cambria Math"/>
                          </a:rPr>
                          <m:t>𝑇</m:t>
                        </m:r>
                      </m:num>
                      <m:den>
                        <m:r>
                          <a:rPr lang="en-US" altLang="zh-TW" sz="2400" i="1">
                            <a:latin typeface="Cambria Math"/>
                          </a:rPr>
                          <m:t>𝜎</m:t>
                        </m:r>
                        <m:rad>
                          <m:radPr>
                            <m:degHide m:val="on"/>
                            <m:ctrlPr>
                              <a:rPr lang="en-US" altLang="zh-TW" sz="2400" i="1">
                                <a:latin typeface="Cambria Math" panose="02040503050406030204" pitchFamily="18" charset="0"/>
                              </a:rPr>
                            </m:ctrlPr>
                          </m:radPr>
                          <m:deg/>
                          <m:e>
                            <m:r>
                              <a:rPr lang="en-US" altLang="zh-TW" sz="2400" i="1">
                                <a:latin typeface="Cambria Math"/>
                              </a:rPr>
                              <m:t>𝑇</m:t>
                            </m:r>
                          </m:e>
                        </m:rad>
                      </m:den>
                    </m:f>
                    <m:r>
                      <a:rPr lang="en-US" altLang="zh-TW" sz="2400" i="1">
                        <a:latin typeface="Cambria Math"/>
                      </a:rPr>
                      <m:t>=</m:t>
                    </m:r>
                    <m:f>
                      <m:fPr>
                        <m:ctrlPr>
                          <a:rPr lang="en-US" altLang="zh-TW" sz="2400" i="1">
                            <a:latin typeface="Cambria Math" panose="02040503050406030204" pitchFamily="18" charset="0"/>
                          </a:rPr>
                        </m:ctrlPr>
                      </m:fPr>
                      <m:num>
                        <m:func>
                          <m:funcPr>
                            <m:ctrlPr>
                              <a:rPr lang="en-US" altLang="zh-TW" sz="2400" i="1">
                                <a:latin typeface="Cambria Math" panose="02040503050406030204" pitchFamily="18" charset="0"/>
                              </a:rPr>
                            </m:ctrlPr>
                          </m:funcPr>
                          <m:fName>
                            <m:r>
                              <m:rPr>
                                <m:sty m:val="p"/>
                              </m:rPr>
                              <a:rPr lang="en-US" altLang="zh-TW" sz="2400">
                                <a:latin typeface="Cambria Math"/>
                              </a:rPr>
                              <m:t>ln</m:t>
                            </m:r>
                          </m:fName>
                          <m:e>
                            <m:d>
                              <m:dPr>
                                <m:ctrlPr>
                                  <a:rPr lang="en-US" altLang="zh-TW" sz="2400" i="1">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a:rPr>
                                      <m:t>𝑆</m:t>
                                    </m:r>
                                  </m:e>
                                  <m:sub>
                                    <m:r>
                                      <a:rPr lang="en-US" altLang="zh-TW" sz="2400" i="1">
                                        <a:latin typeface="Cambria Math"/>
                                      </a:rPr>
                                      <m:t>0</m:t>
                                    </m:r>
                                  </m:sub>
                                </m:sSub>
                                <m:r>
                                  <a:rPr lang="en-US" altLang="zh-TW" sz="2400" i="1">
                                    <a:latin typeface="Cambria Math"/>
                                  </a:rPr>
                                  <m:t>/</m:t>
                                </m:r>
                                <m:r>
                                  <a:rPr lang="en-US" altLang="zh-TW" sz="2400" i="1">
                                    <a:latin typeface="Cambria Math"/>
                                  </a:rPr>
                                  <m:t>𝐾</m:t>
                                </m:r>
                              </m:e>
                            </m:d>
                          </m:e>
                        </m:func>
                        <m:r>
                          <a:rPr lang="en-US" altLang="zh-TW" sz="2400" i="1">
                            <a:latin typeface="Cambria Math"/>
                          </a:rPr>
                          <m:t>+</m:t>
                        </m:r>
                        <m:d>
                          <m:dPr>
                            <m:ctrlPr>
                              <a:rPr lang="en-US" altLang="zh-TW" sz="2400" i="1">
                                <a:latin typeface="Cambria Math" panose="02040503050406030204" pitchFamily="18" charset="0"/>
                              </a:rPr>
                            </m:ctrlPr>
                          </m:dPr>
                          <m:e>
                            <m:r>
                              <a:rPr lang="en-US" altLang="zh-TW" sz="2400" i="1">
                                <a:latin typeface="Cambria Math"/>
                              </a:rPr>
                              <m:t>𝑟</m:t>
                            </m:r>
                            <m:r>
                              <a:rPr lang="en-US" altLang="zh-TW" sz="2400" b="0" i="1" smtClean="0">
                                <a:latin typeface="Cambria Math"/>
                              </a:rPr>
                              <m:t>−</m:t>
                            </m:r>
                            <m:r>
                              <a:rPr lang="en-US" altLang="zh-TW" sz="2400" b="0" i="1" smtClean="0">
                                <a:latin typeface="Cambria Math"/>
                              </a:rPr>
                              <m:t>𝑞</m:t>
                            </m:r>
                            <m:r>
                              <a:rPr lang="en-US" altLang="zh-TW" sz="2400" b="0" i="1" smtClean="0">
                                <a:latin typeface="Cambria Math"/>
                              </a:rPr>
                              <m:t>−</m:t>
                            </m:r>
                            <m:sSup>
                              <m:sSupPr>
                                <m:ctrlPr>
                                  <a:rPr lang="en-US" altLang="zh-TW" sz="2400" i="1">
                                    <a:latin typeface="Cambria Math" panose="02040503050406030204" pitchFamily="18" charset="0"/>
                                  </a:rPr>
                                </m:ctrlPr>
                              </m:sSupPr>
                              <m:e>
                                <m:r>
                                  <a:rPr lang="en-US" altLang="zh-TW" sz="2400" i="1">
                                    <a:latin typeface="Cambria Math"/>
                                  </a:rPr>
                                  <m:t>𝜎</m:t>
                                </m:r>
                              </m:e>
                              <m:sup>
                                <m:r>
                                  <a:rPr lang="en-US" altLang="zh-TW" sz="2400" i="1">
                                    <a:latin typeface="Cambria Math"/>
                                  </a:rPr>
                                  <m:t>2</m:t>
                                </m:r>
                              </m:sup>
                            </m:sSup>
                            <m:r>
                              <a:rPr lang="en-US" altLang="zh-TW" sz="2400" i="1">
                                <a:latin typeface="Cambria Math"/>
                              </a:rPr>
                              <m:t>/2</m:t>
                            </m:r>
                          </m:e>
                        </m:d>
                        <m:r>
                          <a:rPr lang="en-US" altLang="zh-TW" sz="2400" i="1">
                            <a:latin typeface="Cambria Math"/>
                          </a:rPr>
                          <m:t>𝑇</m:t>
                        </m:r>
                      </m:num>
                      <m:den>
                        <m:r>
                          <a:rPr lang="en-US" altLang="zh-TW" sz="2400" i="1">
                            <a:latin typeface="Cambria Math"/>
                          </a:rPr>
                          <m:t>𝜎</m:t>
                        </m:r>
                        <m:rad>
                          <m:radPr>
                            <m:degHide m:val="on"/>
                            <m:ctrlPr>
                              <a:rPr lang="en-US" altLang="zh-TW" sz="2400" i="1">
                                <a:latin typeface="Cambria Math" panose="02040503050406030204" pitchFamily="18" charset="0"/>
                              </a:rPr>
                            </m:ctrlPr>
                          </m:radPr>
                          <m:deg/>
                          <m:e>
                            <m:r>
                              <a:rPr lang="en-US" altLang="zh-TW" sz="2400" i="1">
                                <a:latin typeface="Cambria Math"/>
                              </a:rPr>
                              <m:t>𝑇</m:t>
                            </m:r>
                          </m:e>
                        </m:rad>
                      </m:den>
                    </m:f>
                  </m:oMath>
                </a14:m>
                <a:r>
                  <a:rPr lang="en-US" altLang="zh-TW" sz="2400" dirty="0"/>
                  <a:t> </a:t>
                </a:r>
              </a:p>
              <a:p>
                <a:pPr marL="1704975" indent="0">
                  <a:spcBef>
                    <a:spcPts val="600"/>
                  </a:spcBef>
                  <a:buNone/>
                </a:pPr>
                <a14:m>
                  <m:oMathPara xmlns:m="http://schemas.openxmlformats.org/officeDocument/2006/math">
                    <m:oMathParaPr>
                      <m:jc m:val="left"/>
                    </m:oMathParaPr>
                    <m:oMath xmlns:m="http://schemas.openxmlformats.org/officeDocument/2006/math">
                      <m:r>
                        <a:rPr lang="en-US" altLang="zh-TW" sz="2400" i="1">
                          <a:latin typeface="Cambria Math"/>
                        </a:rPr>
                        <m:t>=</m:t>
                      </m:r>
                      <m:sSub>
                        <m:sSubPr>
                          <m:ctrlPr>
                            <a:rPr lang="en-US" altLang="zh-TW" sz="2400" i="1">
                              <a:latin typeface="Cambria Math" panose="02040503050406030204" pitchFamily="18" charset="0"/>
                            </a:rPr>
                          </m:ctrlPr>
                        </m:sSubPr>
                        <m:e>
                          <m:r>
                            <a:rPr lang="en-US" altLang="zh-TW" sz="2400" i="1">
                              <a:latin typeface="Cambria Math"/>
                            </a:rPr>
                            <m:t>𝑑</m:t>
                          </m:r>
                        </m:e>
                        <m:sub>
                          <m:r>
                            <a:rPr lang="en-US" altLang="zh-TW" sz="2400" i="1">
                              <a:latin typeface="Cambria Math"/>
                            </a:rPr>
                            <m:t>1</m:t>
                          </m:r>
                        </m:sub>
                      </m:sSub>
                      <m:r>
                        <a:rPr lang="en-US" altLang="zh-TW" sz="2400" i="1">
                          <a:latin typeface="Cambria Math"/>
                        </a:rPr>
                        <m:t>−</m:t>
                      </m:r>
                      <m:r>
                        <a:rPr lang="en-US" altLang="zh-TW" sz="2400" i="1">
                          <a:latin typeface="Cambria Math"/>
                        </a:rPr>
                        <m:t>𝜎</m:t>
                      </m:r>
                      <m:rad>
                        <m:radPr>
                          <m:degHide m:val="on"/>
                          <m:ctrlPr>
                            <a:rPr lang="en-US" altLang="zh-TW" sz="2400" i="1">
                              <a:latin typeface="Cambria Math" panose="02040503050406030204" pitchFamily="18" charset="0"/>
                            </a:rPr>
                          </m:ctrlPr>
                        </m:radPr>
                        <m:deg/>
                        <m:e>
                          <m:r>
                            <a:rPr lang="en-US" altLang="zh-TW" sz="2400" i="1">
                              <a:latin typeface="Cambria Math"/>
                            </a:rPr>
                            <m:t>𝑇</m:t>
                          </m:r>
                        </m:e>
                      </m:rad>
                    </m:oMath>
                  </m:oMathPara>
                </a14:m>
                <a:endParaRPr lang="en-US" altLang="zh-TW" sz="2400" dirty="0"/>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04800" y="1676400"/>
                <a:ext cx="8458200" cy="4953000"/>
              </a:xfrm>
              <a:blipFill>
                <a:blip r:embed="rId3"/>
                <a:stretch>
                  <a:fillRect l="-720" t="-1599"/>
                </a:stretch>
              </a:blipFill>
            </p:spPr>
            <p:txBody>
              <a:bodyPr/>
              <a:lstStyle/>
              <a:p>
                <a:r>
                  <a:rPr lang="zh-TW" altLang="en-US">
                    <a:noFill/>
                  </a:rPr>
                  <a:t> </a:t>
                </a:r>
              </a:p>
            </p:txBody>
          </p:sp>
        </mc:Fallback>
      </mc:AlternateContent>
      <p:sp>
        <p:nvSpPr>
          <p:cNvPr id="14340" name="投影片編號版面配置區 2"/>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942D7F45-9592-46A1-8098-04CD75B1EA04}" type="slidenum">
              <a:rPr lang="en-US" altLang="en-US" smtClean="0"/>
              <a:pPr eaLnBrk="1" hangingPunct="1"/>
              <a:t>37</a:t>
            </a:fld>
            <a:endParaRPr lang="en-US" altLang="en-US" dirty="0"/>
          </a:p>
        </p:txBody>
      </p:sp>
      <p:sp>
        <p:nvSpPr>
          <p:cNvPr id="6" name="Rectangle 2"/>
          <p:cNvSpPr>
            <a:spLocks noGrp="1" noChangeArrowheads="1"/>
          </p:cNvSpPr>
          <p:nvPr>
            <p:ph type="title"/>
          </p:nvPr>
        </p:nvSpPr>
        <p:spPr>
          <a:xfrm>
            <a:off x="457200" y="228600"/>
            <a:ext cx="7467600" cy="1143000"/>
          </a:xfrm>
          <a:noFill/>
        </p:spPr>
        <p:txBody>
          <a:bodyPr lIns="92075" tIns="46038" rIns="92075" bIns="46038" anchor="ctr"/>
          <a:lstStyle/>
          <a:p>
            <a:r>
              <a:rPr lang="en-US" altLang="zh-TW" sz="3200" dirty="0">
                <a:solidFill>
                  <a:srgbClr val="7C1302"/>
                </a:solidFill>
                <a:ea typeface="新細明體" pitchFamily="18" charset="-120"/>
              </a:rPr>
              <a:t>(Material from Ch. 15) European Options on Stocks Paying Dividend Yields</a:t>
            </a:r>
            <a:endParaRPr lang="en-US" altLang="zh-TW" dirty="0">
              <a:ea typeface="新細明體" pitchFamily="18" charset="-12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381000" y="1719262"/>
            <a:ext cx="8458200" cy="5062538"/>
          </a:xfrm>
        </p:spPr>
        <p:txBody>
          <a:bodyPr/>
          <a:lstStyle/>
          <a:p>
            <a:pPr eaLnBrk="1" hangingPunct="1"/>
            <a:r>
              <a:rPr lang="en-US" altLang="zh-TW" dirty="0">
                <a:ea typeface="新細明體" pitchFamily="18" charset="-120"/>
              </a:rPr>
              <a:t>In 1973, Fischer Black, Myron Scholes, and Robert Merton achieved a major breakthrough in pricing European options</a:t>
            </a:r>
          </a:p>
          <a:p>
            <a:pPr lvl="1"/>
            <a:r>
              <a:rPr lang="en-US" altLang="zh-TW" dirty="0">
                <a:ea typeface="新細明體" pitchFamily="18" charset="-120"/>
              </a:rPr>
              <a:t>They developed pricing formulas for European options, which are known as the Black</a:t>
            </a:r>
            <a:r>
              <a:rPr lang="en-US" altLang="zh-TW" sz="2800" dirty="0">
                <a:ea typeface="新細明體" charset="-120"/>
              </a:rPr>
              <a:t>–</a:t>
            </a:r>
            <a:r>
              <a:rPr lang="en-US" altLang="zh-TW" dirty="0">
                <a:ea typeface="新細明體" pitchFamily="18" charset="-120"/>
              </a:rPr>
              <a:t>Scholes</a:t>
            </a:r>
            <a:r>
              <a:rPr lang="en-US" altLang="zh-TW" sz="2800" dirty="0">
                <a:ea typeface="新細明體" charset="-120"/>
              </a:rPr>
              <a:t>–</a:t>
            </a:r>
            <a:r>
              <a:rPr lang="en-US" altLang="zh-TW" dirty="0">
                <a:ea typeface="新細明體" pitchFamily="18" charset="-120"/>
              </a:rPr>
              <a:t>Merton (or simply Black</a:t>
            </a:r>
            <a:r>
              <a:rPr lang="en-US" altLang="zh-TW" sz="2400" dirty="0">
                <a:ea typeface="新細明體" charset="-120"/>
              </a:rPr>
              <a:t>–</a:t>
            </a:r>
            <a:r>
              <a:rPr lang="en-US" altLang="zh-TW" dirty="0">
                <a:ea typeface="新細明體" pitchFamily="18" charset="-120"/>
              </a:rPr>
              <a:t>Scholes) model</a:t>
            </a:r>
          </a:p>
          <a:p>
            <a:pPr lvl="1"/>
            <a:r>
              <a:rPr lang="en-US" altLang="zh-TW" dirty="0">
                <a:ea typeface="新細明體" pitchFamily="18" charset="-120"/>
              </a:rPr>
              <a:t>Merton and Scholes won Nobel Prize in 1997 with this achievement</a:t>
            </a:r>
          </a:p>
          <a:p>
            <a:pPr lvl="1"/>
            <a:r>
              <a:rPr lang="en-US" altLang="zh-TW" dirty="0">
                <a:ea typeface="新細明體" pitchFamily="18" charset="-120"/>
              </a:rPr>
              <a:t>This chapter presents the Black</a:t>
            </a:r>
            <a:r>
              <a:rPr lang="en-US" altLang="zh-TW" sz="2400" dirty="0">
                <a:ea typeface="新細明體" charset="-120"/>
              </a:rPr>
              <a:t>–</a:t>
            </a:r>
            <a:r>
              <a:rPr lang="en-US" altLang="zh-TW" dirty="0">
                <a:ea typeface="新細明體" pitchFamily="18" charset="-120"/>
              </a:rPr>
              <a:t>Scholes</a:t>
            </a:r>
            <a:r>
              <a:rPr lang="en-US" altLang="zh-TW" sz="2400" dirty="0">
                <a:ea typeface="新細明體" charset="-120"/>
              </a:rPr>
              <a:t>–</a:t>
            </a:r>
            <a:r>
              <a:rPr lang="en-US" altLang="zh-TW" dirty="0">
                <a:ea typeface="新細明體" pitchFamily="18" charset="-120"/>
              </a:rPr>
              <a:t>Merton model for valuing European calls and puts on a non-dividend-paying stock first</a:t>
            </a:r>
            <a:endParaRPr lang="zh-TW" altLang="en-US" dirty="0">
              <a:ea typeface="新細明體" pitchFamily="18" charset="-120"/>
            </a:endParaRPr>
          </a:p>
        </p:txBody>
      </p:sp>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4</a:t>
            </a:fld>
            <a:endParaRPr lang="en-US" altLang="en-US" dirty="0"/>
          </a:p>
        </p:txBody>
      </p:sp>
      <p:sp>
        <p:nvSpPr>
          <p:cNvPr id="2" name="標題 1"/>
          <p:cNvSpPr>
            <a:spLocks noGrp="1"/>
          </p:cNvSpPr>
          <p:nvPr>
            <p:ph type="title"/>
          </p:nvPr>
        </p:nvSpPr>
        <p:spPr/>
        <p:txBody>
          <a:bodyPr/>
          <a:lstStyle/>
          <a:p>
            <a:r>
              <a:rPr lang="en-US" altLang="zh-TW" dirty="0"/>
              <a:t>Distribution of The Stock Price</a:t>
            </a:r>
            <a:endParaRPr lang="zh-TW"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81000" y="1676400"/>
                <a:ext cx="8458200" cy="5138738"/>
              </a:xfrm>
            </p:spPr>
            <p:txBody>
              <a:bodyPr/>
              <a:lstStyle/>
              <a:p>
                <a:r>
                  <a:rPr lang="en-US" altLang="zh-TW" dirty="0">
                    <a:ea typeface="新細明體" pitchFamily="18" charset="-120"/>
                  </a:rPr>
                  <a:t>Based on the RNVR and given a constant </a:t>
                </a:r>
                <a14:m>
                  <m:oMath xmlns:m="http://schemas.openxmlformats.org/officeDocument/2006/math">
                    <m:r>
                      <a:rPr lang="en-US" altLang="zh-TW" i="1">
                        <a:latin typeface="Cambria Math"/>
                        <a:ea typeface="新細明體" pitchFamily="18" charset="-120"/>
                      </a:rPr>
                      <m:t>𝑟</m:t>
                    </m:r>
                  </m:oMath>
                </a14:m>
                <a:r>
                  <a:rPr lang="en-US" altLang="zh-TW" dirty="0">
                    <a:ea typeface="新細明體" pitchFamily="18" charset="-120"/>
                  </a:rPr>
                  <a:t>, any derivative can be priced as the PV of its expected payoff in the risk-neutral world</a:t>
                </a:r>
              </a:p>
              <a:p>
                <a:pPr lvl="1"/>
                <a:r>
                  <a:rPr lang="en-US" altLang="zh-TW" dirty="0">
                    <a:ea typeface="新細明體" pitchFamily="18" charset="-120"/>
                  </a:rPr>
                  <a:t>Consider a European call option, its value today is</a:t>
                </a:r>
              </a:p>
              <a:p>
                <a:pPr marL="344488" lvl="1" indent="0">
                  <a:buNone/>
                </a:pPr>
                <a14:m>
                  <m:oMath xmlns:m="http://schemas.openxmlformats.org/officeDocument/2006/math">
                    <m:r>
                      <a:rPr lang="en-US" altLang="zh-TW" b="0" i="1" smtClean="0">
                        <a:latin typeface="Cambria Math"/>
                        <a:ea typeface="新細明體" pitchFamily="18" charset="-120"/>
                      </a:rPr>
                      <m:t>𝑐</m:t>
                    </m:r>
                    <m:r>
                      <a:rPr lang="en-US" altLang="zh-TW" b="0" i="1" smtClean="0">
                        <a:latin typeface="Cambria Math"/>
                        <a:ea typeface="新細明體" pitchFamily="18" charset="-120"/>
                      </a:rPr>
                      <m:t>=</m:t>
                    </m:r>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𝑒</m:t>
                        </m:r>
                      </m:e>
                      <m:sup>
                        <m:r>
                          <a:rPr lang="en-US" altLang="zh-TW" b="0" i="1" smtClean="0">
                            <a:latin typeface="Cambria Math"/>
                            <a:ea typeface="新細明體" pitchFamily="18" charset="-120"/>
                          </a:rPr>
                          <m:t>−</m:t>
                        </m:r>
                        <m:r>
                          <a:rPr lang="en-US" altLang="zh-TW" b="0" i="1" smtClean="0">
                            <a:latin typeface="Cambria Math"/>
                            <a:ea typeface="新細明體" pitchFamily="18" charset="-120"/>
                          </a:rPr>
                          <m:t>𝑟𝑇</m:t>
                        </m:r>
                      </m:sup>
                    </m:sSup>
                    <m:r>
                      <a:rPr lang="en-US" altLang="zh-TW" b="0" i="1" smtClean="0">
                        <a:latin typeface="Cambria Math"/>
                        <a:ea typeface="新細明體" pitchFamily="18" charset="-120"/>
                      </a:rPr>
                      <m:t>𝐸</m:t>
                    </m:r>
                    <m:r>
                      <a:rPr lang="en-US" altLang="zh-TW" b="0" i="1" smtClean="0">
                        <a:latin typeface="Cambria Math"/>
                        <a:ea typeface="新細明體" pitchFamily="18" charset="-120"/>
                      </a:rPr>
                      <m:t>[</m:t>
                    </m:r>
                    <m:r>
                      <m:rPr>
                        <m:sty m:val="p"/>
                      </m:rPr>
                      <a:rPr lang="en-US" altLang="zh-TW" b="0" i="0" smtClean="0">
                        <a:latin typeface="Cambria Math"/>
                        <a:ea typeface="新細明體" pitchFamily="18" charset="-120"/>
                      </a:rPr>
                      <m:t>max</m:t>
                    </m:r>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r>
                      <a:rPr lang="en-US" altLang="zh-TW" b="0" i="1" smtClean="0">
                        <a:latin typeface="Cambria Math"/>
                        <a:ea typeface="新細明體" pitchFamily="18" charset="-120"/>
                      </a:rPr>
                      <m:t>−</m:t>
                    </m:r>
                    <m:r>
                      <a:rPr lang="en-US" altLang="zh-TW" b="0" i="1" smtClean="0">
                        <a:latin typeface="Cambria Math"/>
                        <a:ea typeface="新細明體" pitchFamily="18" charset="-120"/>
                      </a:rPr>
                      <m:t>𝐾</m:t>
                    </m:r>
                    <m:r>
                      <a:rPr lang="en-US" altLang="zh-TW" b="0" i="1" smtClean="0">
                        <a:latin typeface="Cambria Math"/>
                        <a:ea typeface="新細明體" pitchFamily="18" charset="-120"/>
                      </a:rPr>
                      <m:t>,0</m:t>
                    </m:r>
                    <m:r>
                      <a:rPr lang="en-US" altLang="zh-TW" b="0" i="0" smtClean="0">
                        <a:latin typeface="Cambria Math"/>
                        <a:ea typeface="新細明體" pitchFamily="18" charset="-120"/>
                      </a:rPr>
                      <m:t>)|</m:t>
                    </m:r>
                    <m:r>
                      <m:rPr>
                        <m:sty m:val="p"/>
                      </m:rPr>
                      <a:rPr lang="en-US" altLang="zh-TW" b="0" i="0" smtClean="0">
                        <a:latin typeface="Cambria Math"/>
                        <a:ea typeface="新細明體" pitchFamily="18" charset="-120"/>
                      </a:rPr>
                      <m:t>in</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the</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risk</m:t>
                    </m:r>
                    <m:r>
                      <m:rPr>
                        <m:nor/>
                      </m:rPr>
                      <a:rPr lang="en-US" altLang="zh-TW" dirty="0">
                        <a:ea typeface="新細明體" pitchFamily="18" charset="-120"/>
                      </a:rPr>
                      <m:t>−</m:t>
                    </m:r>
                    <m:r>
                      <m:rPr>
                        <m:sty m:val="p"/>
                      </m:rPr>
                      <a:rPr lang="en-US" altLang="zh-TW" b="0" i="0" smtClean="0">
                        <a:latin typeface="Cambria Math"/>
                        <a:ea typeface="新細明體" pitchFamily="18" charset="-120"/>
                      </a:rPr>
                      <m:t>neutral</m:t>
                    </m:r>
                    <m:r>
                      <a:rPr lang="en-US" altLang="zh-TW" b="0" i="0" smtClean="0">
                        <a:latin typeface="Cambria Math"/>
                        <a:ea typeface="新細明體" pitchFamily="18" charset="-120"/>
                      </a:rPr>
                      <m:t> </m:t>
                    </m:r>
                    <m:r>
                      <m:rPr>
                        <m:sty m:val="p"/>
                      </m:rPr>
                      <a:rPr lang="en-US" altLang="zh-TW" b="0" i="0" smtClean="0">
                        <a:latin typeface="Cambria Math"/>
                        <a:ea typeface="新細明體" pitchFamily="18" charset="-120"/>
                      </a:rPr>
                      <m:t>world</m:t>
                    </m:r>
                    <m:r>
                      <a:rPr lang="en-US" altLang="zh-TW" b="0" i="0" smtClean="0">
                        <a:latin typeface="Cambria Math"/>
                        <a:ea typeface="新細明體" pitchFamily="18" charset="-120"/>
                      </a:rPr>
                      <m:t>]</m:t>
                    </m:r>
                  </m:oMath>
                </a14:m>
                <a:r>
                  <a:rPr lang="en-US" altLang="zh-TW" dirty="0">
                    <a:ea typeface="新細明體" pitchFamily="18" charset="-120"/>
                  </a:rPr>
                  <a:t> </a:t>
                </a:r>
              </a:p>
              <a:p>
                <a:pPr marL="625475" lvl="1" indent="0">
                  <a:buNone/>
                </a:pPr>
                <a14:m>
                  <m:oMath xmlns:m="http://schemas.openxmlformats.org/officeDocument/2006/math">
                    <m:r>
                      <a:rPr lang="en-US" altLang="zh-TW" b="0" i="1" smtClean="0">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r>
                          <a:rPr lang="en-US" altLang="zh-TW" i="1">
                            <a:latin typeface="Cambria Math"/>
                            <a:ea typeface="新細明體" pitchFamily="18" charset="-120"/>
                          </a:rPr>
                          <m:t>𝑟𝑇</m:t>
                        </m:r>
                      </m:sup>
                    </m:sSup>
                    <m:nary>
                      <m:naryPr>
                        <m:ctrlPr>
                          <a:rPr lang="en-US" altLang="zh-TW" i="1" smtClean="0">
                            <a:latin typeface="Cambria Math" panose="02040503050406030204" pitchFamily="18" charset="0"/>
                            <a:ea typeface="新細明體" pitchFamily="18" charset="-120"/>
                          </a:rPr>
                        </m:ctrlPr>
                      </m:naryPr>
                      <m:sub>
                        <m:r>
                          <m:rPr>
                            <m:brk m:alnAt="23"/>
                          </m:rPr>
                          <a:rPr lang="en-US" altLang="zh-TW" b="0" i="1" smtClean="0">
                            <a:latin typeface="Cambria Math"/>
                            <a:ea typeface="新細明體" pitchFamily="18" charset="-120"/>
                          </a:rPr>
                          <m:t>0</m:t>
                        </m:r>
                      </m:sub>
                      <m:sup>
                        <m:r>
                          <a:rPr lang="en-US" altLang="zh-TW" b="0" i="1" smtClean="0">
                            <a:latin typeface="Cambria Math"/>
                            <a:ea typeface="新細明體" pitchFamily="18" charset="-120"/>
                          </a:rPr>
                          <m:t>∞</m:t>
                        </m:r>
                      </m:sup>
                      <m:e>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max</m:t>
                            </m:r>
                          </m:fName>
                          <m:e>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m:t>
                                </m:r>
                                <m:r>
                                  <a:rPr lang="en-US" altLang="zh-TW" i="1">
                                    <a:latin typeface="Cambria Math"/>
                                    <a:ea typeface="新細明體" pitchFamily="18" charset="-120"/>
                                  </a:rPr>
                                  <m:t>𝐾</m:t>
                                </m:r>
                                <m:r>
                                  <a:rPr lang="en-US" altLang="zh-TW" i="1">
                                    <a:latin typeface="Cambria Math"/>
                                    <a:ea typeface="新細明體" pitchFamily="18" charset="-120"/>
                                  </a:rPr>
                                  <m:t>,0</m:t>
                                </m:r>
                              </m:e>
                            </m:d>
                          </m:e>
                        </m:func>
                        <m:r>
                          <a:rPr lang="en-US" altLang="zh-TW" b="0" i="1" smtClean="0">
                            <a:latin typeface="Cambria Math"/>
                            <a:ea typeface="新細明體" pitchFamily="18" charset="-120"/>
                          </a:rPr>
                          <m:t>𝑓</m:t>
                        </m:r>
                        <m:d>
                          <m:dPr>
                            <m:ctrlPr>
                              <a:rPr lang="en-US" altLang="zh-TW" b="0" i="1" smtClean="0">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r>
                          <a:rPr lang="en-US" altLang="zh-TW" b="0" i="1" smtClean="0">
                            <a:latin typeface="Cambria Math"/>
                            <a:ea typeface="新細明體" pitchFamily="18" charset="-120"/>
                          </a:rPr>
                          <m:t>𝑑</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nary>
                  </m:oMath>
                </a14:m>
                <a:r>
                  <a:rPr lang="en-US" altLang="zh-TW" dirty="0">
                    <a:ea typeface="新細明體" pitchFamily="18" charset="-120"/>
                  </a:rPr>
                  <a:t>,</a:t>
                </a:r>
              </a:p>
              <a:p>
                <a:pPr marL="625475" lvl="1" indent="0">
                  <a:buNone/>
                </a:pPr>
                <a:r>
                  <a:rPr lang="en-US" altLang="zh-TW" dirty="0">
                    <a:ea typeface="新細明體" pitchFamily="18" charset="-120"/>
                  </a:rPr>
                  <a:t>where </a:t>
                </a:r>
                <a14:m>
                  <m:oMath xmlns:m="http://schemas.openxmlformats.org/officeDocument/2006/math">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d>
                  </m:oMath>
                </a14:m>
                <a:r>
                  <a:rPr lang="en-US" altLang="zh-TW" dirty="0">
                    <a:ea typeface="新細明體" pitchFamily="18" charset="-120"/>
                  </a:rPr>
                  <a:t> is the probability density function (PDF)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oMath>
                </a14:m>
                <a:r>
                  <a:rPr lang="en-US" altLang="zh-TW" dirty="0">
                    <a:ea typeface="新細明體" pitchFamily="18" charset="-120"/>
                  </a:rPr>
                  <a:t> in the risk-neutral world</a:t>
                </a:r>
              </a:p>
              <a:p>
                <a:pPr lvl="1"/>
                <a:r>
                  <a:rPr lang="en-US" altLang="zh-TW" dirty="0">
                    <a:ea typeface="新細明體" pitchFamily="18" charset="-120"/>
                  </a:rPr>
                  <a:t>Therefore, to identify the distribution and thus the PDF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r>
                      <a:rPr lang="en-US" altLang="zh-TW" i="1">
                        <a:latin typeface="Cambria Math"/>
                        <a:ea typeface="新細明體" pitchFamily="18" charset="-120"/>
                      </a:rPr>
                      <m:t> </m:t>
                    </m:r>
                  </m:oMath>
                </a14:m>
                <a:r>
                  <a:rPr lang="en-US" altLang="zh-TW" dirty="0">
                    <a:ea typeface="新細明體" pitchFamily="18" charset="-120"/>
                  </a:rPr>
                  <a:t>in the risk-neutral world is the critical step to derive the option pricing formula</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81000" y="1676400"/>
                <a:ext cx="8458200" cy="5138738"/>
              </a:xfrm>
              <a:blipFill>
                <a:blip r:embed="rId3"/>
                <a:stretch>
                  <a:fillRect l="-721" t="-1542" r="-2235" b="-3321"/>
                </a:stretch>
              </a:blipFill>
            </p:spPr>
            <p:txBody>
              <a:bodyPr/>
              <a:lstStyle/>
              <a:p>
                <a:r>
                  <a:rPr lang="zh-TW" altLang="en-US">
                    <a:noFill/>
                  </a:rPr>
                  <a:t> </a:t>
                </a:r>
              </a:p>
            </p:txBody>
          </p:sp>
        </mc:Fallback>
      </mc:AlternateContent>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5</a:t>
            </a:fld>
            <a:endParaRPr lang="en-US" altLang="en-US" dirty="0"/>
          </a:p>
        </p:txBody>
      </p:sp>
      <p:sp>
        <p:nvSpPr>
          <p:cNvPr id="7" name="標題 1"/>
          <p:cNvSpPr>
            <a:spLocks noGrp="1"/>
          </p:cNvSpPr>
          <p:nvPr>
            <p:ph type="title"/>
          </p:nvPr>
        </p:nvSpPr>
        <p:spPr/>
        <p:txBody>
          <a:bodyPr/>
          <a:lstStyle/>
          <a:p>
            <a:r>
              <a:rPr lang="en-US" altLang="zh-TW" dirty="0"/>
              <a:t>Distribution of The Stock Price</a:t>
            </a:r>
            <a:endParaRPr lang="zh-TW" altLang="en-US" dirty="0"/>
          </a:p>
        </p:txBody>
      </p:sp>
    </p:spTree>
    <p:extLst>
      <p:ext uri="{BB962C8B-B14F-4D97-AF65-F5344CB8AC3E}">
        <p14:creationId xmlns:p14="http://schemas.microsoft.com/office/powerpoint/2010/main" val="261836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81000" y="1719262"/>
                <a:ext cx="8458200" cy="5062538"/>
              </a:xfrm>
            </p:spPr>
            <p:txBody>
              <a:bodyPr/>
              <a:lstStyle/>
              <a:p>
                <a:r>
                  <a:rPr lang="en-US" altLang="zh-TW" dirty="0">
                    <a:ea typeface="新細明體" pitchFamily="18" charset="-120"/>
                  </a:rPr>
                  <a:t>The distribution of </a:t>
                </a:r>
                <a14:m>
                  <m:oMath xmlns:m="http://schemas.openxmlformats.org/officeDocument/2006/math">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oMath>
                </a14:m>
                <a:r>
                  <a:rPr lang="en-US" altLang="zh-TW" dirty="0">
                    <a:ea typeface="新細明體" pitchFamily="18" charset="-120"/>
                  </a:rPr>
                  <a:t> of the BSM model in the real world</a:t>
                </a:r>
              </a:p>
              <a:p>
                <a:pPr lvl="1"/>
                <a:r>
                  <a:rPr lang="en-US" altLang="zh-TW" dirty="0">
                    <a:ea typeface="新細明體" pitchFamily="18" charset="-120"/>
                  </a:rPr>
                  <a:t>The BSM model considers a non-dividend-paying stock and assumes the return on the stock in a short period of time is normally distributed, i.e., </a:t>
                </a:r>
              </a:p>
              <a:p>
                <a:pPr marL="344488" lvl="1" indent="0" algn="ctr">
                  <a:buNone/>
                </a:pPr>
                <a14:m>
                  <m:oMath xmlns:m="http://schemas.openxmlformats.org/officeDocument/2006/math">
                    <m:f>
                      <m:fPr>
                        <m:ctrlPr>
                          <a:rPr lang="en-US" altLang="zh-TW" i="1" smtClean="0">
                            <a:latin typeface="Cambria Math" panose="02040503050406030204" pitchFamily="18" charset="0"/>
                            <a:ea typeface="新細明體" pitchFamily="18" charset="-120"/>
                          </a:rPr>
                        </m:ctrlPr>
                      </m:fPr>
                      <m:num>
                        <m:r>
                          <m:rPr>
                            <m:sty m:val="p"/>
                          </m:rPr>
                          <a:rPr lang="en-US" altLang="zh-TW" b="0" i="0" smtClean="0">
                            <a:latin typeface="Cambria Math"/>
                            <a:ea typeface="新細明體" pitchFamily="18" charset="-120"/>
                          </a:rPr>
                          <m:t>Δ</m:t>
                        </m:r>
                        <m:r>
                          <a:rPr lang="en-US" altLang="zh-TW" b="0" i="1" smtClean="0">
                            <a:latin typeface="Cambria Math"/>
                            <a:ea typeface="新細明體" pitchFamily="18" charset="-120"/>
                          </a:rPr>
                          <m:t>𝑆</m:t>
                        </m:r>
                      </m:num>
                      <m:den>
                        <m:r>
                          <a:rPr lang="en-US" altLang="zh-TW" b="0" i="1" smtClean="0">
                            <a:latin typeface="Cambria Math"/>
                            <a:ea typeface="新細明體" pitchFamily="18" charset="-120"/>
                          </a:rPr>
                          <m:t>𝑆</m:t>
                        </m:r>
                      </m:den>
                    </m:f>
                    <m:r>
                      <a:rPr lang="en-US" altLang="zh-TW" b="0" i="1" smtClean="0">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b="0" i="1" smtClean="0">
                        <a:latin typeface="Cambria Math"/>
                        <a:ea typeface="新細明體" pitchFamily="18" charset="-120"/>
                      </a:rPr>
                      <m:t>(</m:t>
                    </m:r>
                    <m:r>
                      <a:rPr lang="en-US" altLang="zh-TW" b="0" i="1" smtClean="0">
                        <a:latin typeface="Cambria Math"/>
                        <a:ea typeface="新細明體" pitchFamily="18" charset="-120"/>
                      </a:rPr>
                      <m:t>𝜇</m:t>
                    </m:r>
                    <m:r>
                      <m:rPr>
                        <m:sty m:val="p"/>
                      </m:rPr>
                      <a:rPr lang="en-US" altLang="zh-TW" b="0" i="0" smtClean="0">
                        <a:latin typeface="Cambria Math"/>
                        <a:ea typeface="新細明體" pitchFamily="18" charset="-120"/>
                      </a:rPr>
                      <m:t>Δ</m:t>
                    </m:r>
                    <m:r>
                      <a:rPr lang="en-US" altLang="zh-TW" b="0" i="1" smtClean="0">
                        <a:latin typeface="Cambria Math"/>
                        <a:ea typeface="新細明體" pitchFamily="18" charset="-120"/>
                      </a:rPr>
                      <m:t>𝑡</m:t>
                    </m:r>
                    <m:r>
                      <a:rPr lang="en-US" altLang="zh-TW" b="0" i="1" smtClean="0">
                        <a:latin typeface="Cambria Math"/>
                        <a:ea typeface="新細明體" pitchFamily="18" charset="-120"/>
                      </a:rPr>
                      <m:t>,</m:t>
                    </m:r>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𝜎</m:t>
                        </m:r>
                      </m:e>
                      <m:sup>
                        <m:r>
                          <a:rPr lang="en-US" altLang="zh-TW" b="0" i="1" smtClean="0">
                            <a:latin typeface="Cambria Math"/>
                            <a:ea typeface="新細明體" pitchFamily="18" charset="-120"/>
                          </a:rPr>
                          <m:t>2</m:t>
                        </m:r>
                      </m:sup>
                    </m:sSup>
                    <m:r>
                      <m:rPr>
                        <m:sty m:val="p"/>
                      </m:rPr>
                      <a:rPr lang="en-US" altLang="zh-TW" b="0" i="0" smtClean="0">
                        <a:latin typeface="Cambria Math"/>
                        <a:ea typeface="新細明體" pitchFamily="18" charset="-120"/>
                      </a:rPr>
                      <m:t>Δ</m:t>
                    </m:r>
                    <m:r>
                      <a:rPr lang="en-US" altLang="zh-TW" b="0" i="1" smtClean="0">
                        <a:latin typeface="Cambria Math"/>
                        <a:ea typeface="新細明體" pitchFamily="18" charset="-120"/>
                      </a:rPr>
                      <m:t>𝑡</m:t>
                    </m:r>
                    <m:r>
                      <a:rPr lang="en-US" altLang="zh-TW" b="0" i="1" smtClean="0">
                        <a:latin typeface="Cambria Math"/>
                        <a:ea typeface="新細明體" pitchFamily="18" charset="-120"/>
                      </a:rPr>
                      <m:t>)</m:t>
                    </m:r>
                  </m:oMath>
                </a14:m>
                <a:r>
                  <a:rPr lang="en-US" altLang="zh-TW" dirty="0">
                    <a:ea typeface="新細明體" pitchFamily="18" charset="-120"/>
                  </a:rPr>
                  <a:t>,</a:t>
                </a:r>
              </a:p>
              <a:p>
                <a:pPr marL="625475" lvl="1" indent="-17463">
                  <a:buNone/>
                  <a:tabLst>
                    <a:tab pos="625475" algn="l"/>
                    <a:tab pos="627063" algn="l"/>
                  </a:tabLst>
                </a:pPr>
                <a:r>
                  <a:rPr lang="en-US" altLang="zh-TW" dirty="0">
                    <a:ea typeface="新細明體" pitchFamily="18" charset="-120"/>
                  </a:rPr>
                  <a:t>where </a:t>
                </a:r>
                <a14:m>
                  <m:oMath xmlns:m="http://schemas.openxmlformats.org/officeDocument/2006/math">
                    <m:r>
                      <m:rPr>
                        <m:sty m:val="p"/>
                      </m:rPr>
                      <a:rPr lang="en-US" altLang="zh-TW">
                        <a:latin typeface="Cambria Math"/>
                        <a:ea typeface="新細明體" pitchFamily="18" charset="-120"/>
                      </a:rPr>
                      <m:t>Δ</m:t>
                    </m:r>
                    <m:r>
                      <a:rPr lang="en-US" altLang="zh-TW" i="1">
                        <a:latin typeface="Cambria Math"/>
                        <a:ea typeface="新細明體" pitchFamily="18" charset="-120"/>
                      </a:rPr>
                      <m:t>𝑆</m:t>
                    </m:r>
                  </m:oMath>
                </a14:m>
                <a:r>
                  <a:rPr lang="en-US" altLang="zh-TW" dirty="0">
                    <a:ea typeface="新細明體" pitchFamily="18" charset="-120"/>
                  </a:rPr>
                  <a:t> is the change in the stock price in a short period of time </a:t>
                </a:r>
                <a14:m>
                  <m:oMath xmlns:m="http://schemas.openxmlformats.org/officeDocument/2006/math">
                    <m:r>
                      <m:rPr>
                        <m:sty m:val="p"/>
                      </m:rPr>
                      <a:rPr lang="en-US" altLang="zh-TW" b="0" i="0" smtClean="0">
                        <a:latin typeface="Cambria Math"/>
                        <a:ea typeface="新細明體" pitchFamily="18" charset="-120"/>
                      </a:rPr>
                      <m:t>Δ</m:t>
                    </m:r>
                    <m:r>
                      <a:rPr lang="en-US" altLang="zh-TW" b="0" i="1" smtClean="0">
                        <a:latin typeface="Cambria Math"/>
                        <a:ea typeface="新細明體" pitchFamily="18" charset="-120"/>
                      </a:rPr>
                      <m:t>𝑡</m:t>
                    </m:r>
                  </m:oMath>
                </a14:m>
                <a:r>
                  <a:rPr lang="en-US" altLang="zh-TW" dirty="0">
                    <a:ea typeface="新細明體" pitchFamily="18" charset="-120"/>
                  </a:rPr>
                  <a:t>, the mean of the return is </a:t>
                </a:r>
                <a14:m>
                  <m:oMath xmlns:m="http://schemas.openxmlformats.org/officeDocument/2006/math">
                    <m:r>
                      <a:rPr lang="en-US" altLang="zh-TW" b="0" i="1" smtClean="0">
                        <a:latin typeface="Cambria Math"/>
                        <a:ea typeface="新細明體" pitchFamily="18" charset="-120"/>
                      </a:rPr>
                      <m:t>𝜇</m:t>
                    </m:r>
                    <m:r>
                      <m:rPr>
                        <m:sty m:val="p"/>
                      </m:rPr>
                      <a:rPr lang="en-US" altLang="zh-TW" b="0" i="0" smtClean="0">
                        <a:latin typeface="Cambria Math"/>
                        <a:ea typeface="新細明體" pitchFamily="18" charset="-120"/>
                      </a:rPr>
                      <m:t>Δ</m:t>
                    </m:r>
                    <m:r>
                      <a:rPr lang="en-US" altLang="zh-TW" b="0" i="1" smtClean="0">
                        <a:latin typeface="Cambria Math"/>
                        <a:ea typeface="新細明體" pitchFamily="18" charset="-120"/>
                      </a:rPr>
                      <m:t>𝑡</m:t>
                    </m:r>
                  </m:oMath>
                </a14:m>
                <a:r>
                  <a:rPr lang="en-US" altLang="zh-TW" dirty="0">
                    <a:ea typeface="新細明體" pitchFamily="18" charset="-120"/>
                  </a:rPr>
                  <a:t>, and the standard deviation of the return is </a:t>
                </a:r>
                <a14:m>
                  <m:oMath xmlns:m="http://schemas.openxmlformats.org/officeDocument/2006/math">
                    <m:r>
                      <a:rPr lang="en-US" altLang="zh-TW" b="0" i="1" smtClean="0">
                        <a:latin typeface="Cambria Math"/>
                        <a:ea typeface="新細明體" pitchFamily="18" charset="-120"/>
                      </a:rPr>
                      <m:t>𝜎</m:t>
                    </m:r>
                    <m:rad>
                      <m:radPr>
                        <m:degHide m:val="on"/>
                        <m:ctrlPr>
                          <a:rPr lang="en-US" altLang="zh-TW" b="0" i="1" smtClean="0">
                            <a:latin typeface="Cambria Math" panose="02040503050406030204" pitchFamily="18" charset="0"/>
                            <a:ea typeface="新細明體" pitchFamily="18" charset="-120"/>
                          </a:rPr>
                        </m:ctrlPr>
                      </m:radPr>
                      <m:deg/>
                      <m:e>
                        <m:r>
                          <m:rPr>
                            <m:sty m:val="p"/>
                          </m:rPr>
                          <a:rPr lang="en-US" altLang="zh-TW" b="0" i="0" smtClean="0">
                            <a:latin typeface="Cambria Math"/>
                            <a:ea typeface="新細明體" pitchFamily="18" charset="-120"/>
                          </a:rPr>
                          <m:t>Δ</m:t>
                        </m:r>
                        <m:r>
                          <a:rPr lang="en-US" altLang="zh-TW" b="0" i="1" smtClean="0">
                            <a:latin typeface="Cambria Math"/>
                            <a:ea typeface="新細明體" pitchFamily="18" charset="-120"/>
                          </a:rPr>
                          <m:t>𝑡</m:t>
                        </m:r>
                      </m:e>
                    </m:rad>
                  </m:oMath>
                </a14:m>
                <a:endParaRPr lang="en-US" altLang="zh-TW" dirty="0">
                  <a:ea typeface="新細明體" pitchFamily="18" charset="-120"/>
                </a:endParaRPr>
              </a:p>
              <a:p>
                <a:pPr marL="625475" lvl="1" indent="-17463">
                  <a:buNone/>
                  <a:tabLst>
                    <a:tab pos="625475" algn="l"/>
                    <a:tab pos="627063" algn="l"/>
                  </a:tabLst>
                </a:pPr>
                <a:r>
                  <a:rPr lang="en-US" altLang="zh-TW" dirty="0">
                    <a:ea typeface="新細明體" pitchFamily="18" charset="-120"/>
                  </a:rPr>
                  <a:t>(Note that it is the variance of the return, not the standard deviation, that is proportional to </a:t>
                </a:r>
                <a14:m>
                  <m:oMath xmlns:m="http://schemas.openxmlformats.org/officeDocument/2006/math">
                    <m:r>
                      <m:rPr>
                        <m:sty m:val="p"/>
                      </m:rPr>
                      <a:rPr lang="en-US" altLang="zh-TW" b="0" i="0" smtClean="0">
                        <a:latin typeface="Cambria Math"/>
                        <a:ea typeface="新細明體" pitchFamily="18" charset="-120"/>
                      </a:rPr>
                      <m:t>Δ</m:t>
                    </m:r>
                    <m:r>
                      <a:rPr lang="en-US" altLang="zh-TW" b="0" i="1" smtClean="0">
                        <a:latin typeface="Cambria Math"/>
                        <a:ea typeface="新細明體" pitchFamily="18" charset="-120"/>
                      </a:rPr>
                      <m:t>𝑡</m:t>
                    </m:r>
                  </m:oMath>
                </a14:m>
                <a:r>
                  <a:rPr lang="en-US" altLang="zh-TW" dirty="0">
                    <a:ea typeface="新細明體" pitchFamily="18" charset="-120"/>
                  </a:rPr>
                  <a:t>)</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81000" y="1719262"/>
                <a:ext cx="8458200" cy="5062538"/>
              </a:xfrm>
              <a:blipFill>
                <a:blip r:embed="rId3"/>
                <a:stretch>
                  <a:fillRect l="-721" t="-1564" r="-1154" b="-4573"/>
                </a:stretch>
              </a:blipFill>
            </p:spPr>
            <p:txBody>
              <a:bodyPr/>
              <a:lstStyle/>
              <a:p>
                <a:r>
                  <a:rPr lang="zh-TW" altLang="en-US">
                    <a:noFill/>
                  </a:rPr>
                  <a:t> </a:t>
                </a:r>
              </a:p>
            </p:txBody>
          </p:sp>
        </mc:Fallback>
      </mc:AlternateContent>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6</a:t>
            </a:fld>
            <a:endParaRPr lang="en-US" altLang="en-US" dirty="0"/>
          </a:p>
        </p:txBody>
      </p:sp>
      <p:sp>
        <p:nvSpPr>
          <p:cNvPr id="6" name="標題 1"/>
          <p:cNvSpPr>
            <a:spLocks noGrp="1"/>
          </p:cNvSpPr>
          <p:nvPr>
            <p:ph type="title"/>
          </p:nvPr>
        </p:nvSpPr>
        <p:spPr/>
        <p:txBody>
          <a:bodyPr/>
          <a:lstStyle/>
          <a:p>
            <a:r>
              <a:rPr lang="en-US" altLang="zh-TW" dirty="0"/>
              <a:t>Distribution of The Stock Price</a:t>
            </a:r>
            <a:endParaRPr lang="zh-TW" altLang="en-US" dirty="0"/>
          </a:p>
        </p:txBody>
      </p:sp>
    </p:spTree>
    <p:extLst>
      <p:ext uri="{BB962C8B-B14F-4D97-AF65-F5344CB8AC3E}">
        <p14:creationId xmlns:p14="http://schemas.microsoft.com/office/powerpoint/2010/main" val="407913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81000" y="1600200"/>
                <a:ext cx="8534400" cy="5181600"/>
              </a:xfrm>
            </p:spPr>
            <p:txBody>
              <a:bodyPr/>
              <a:lstStyle/>
              <a:p>
                <a:pPr lvl="1">
                  <a:spcBef>
                    <a:spcPts val="200"/>
                  </a:spcBef>
                </a:pPr>
                <a:r>
                  <a:rPr lang="en-US" altLang="zh-TW" dirty="0">
                    <a:ea typeface="新細明體" pitchFamily="18" charset="-120"/>
                  </a:rPr>
                  <a:t>The assumption of the normal distribution of the stock return implies that </a:t>
                </a:r>
                <a14:m>
                  <m:oMath xmlns:m="http://schemas.openxmlformats.org/officeDocument/2006/math">
                    <m:sSub>
                      <m:sSubPr>
                        <m:ctrlPr>
                          <a:rPr lang="en-US" altLang="zh-TW"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oMath>
                </a14:m>
                <a:r>
                  <a:rPr lang="en-US" altLang="zh-TW" dirty="0">
                    <a:ea typeface="新細明體" pitchFamily="18" charset="-120"/>
                  </a:rPr>
                  <a:t> is </a:t>
                </a:r>
                <a:r>
                  <a:rPr lang="en-US" altLang="zh-TW" dirty="0" err="1">
                    <a:ea typeface="新細明體" pitchFamily="18" charset="-120"/>
                  </a:rPr>
                  <a:t>lognormally</a:t>
                </a:r>
                <a:r>
                  <a:rPr lang="en-US" altLang="zh-TW" dirty="0">
                    <a:ea typeface="新細明體" pitchFamily="18" charset="-120"/>
                  </a:rPr>
                  <a:t> distributed as follows</a:t>
                </a:r>
              </a:p>
              <a:p>
                <a:pPr marL="344488" lvl="1" indent="0" algn="ctr">
                  <a:spcBef>
                    <a:spcPts val="200"/>
                  </a:spcBef>
                  <a:buNone/>
                </a:pPr>
                <a14:m>
                  <m:oMath xmlns:m="http://schemas.openxmlformats.org/officeDocument/2006/math">
                    <m:func>
                      <m:funcPr>
                        <m:ctrlPr>
                          <a:rPr lang="en-US" altLang="zh-TW" b="0" i="1" smtClean="0">
                            <a:latin typeface="Cambria Math" panose="02040503050406030204" pitchFamily="18" charset="0"/>
                            <a:ea typeface="新細明體" pitchFamily="18" charset="-120"/>
                          </a:rPr>
                        </m:ctrlPr>
                      </m:funcPr>
                      <m:fName>
                        <m:r>
                          <m:rPr>
                            <m:sty m:val="p"/>
                          </m:rPr>
                          <a:rPr lang="en-US" altLang="zh-TW" b="0" i="0" smtClean="0">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func>
                    <m:r>
                      <a:rPr lang="en-US" altLang="zh-TW" b="0" i="1" smtClean="0">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b="0" i="1" smtClean="0">
                        <a:latin typeface="Cambria Math"/>
                        <a:ea typeface="新細明體" pitchFamily="18" charset="-120"/>
                      </a:rPr>
                      <m:t>(</m:t>
                    </m:r>
                    <m:func>
                      <m:funcPr>
                        <m:ctrlPr>
                          <a:rPr lang="en-US" altLang="zh-TW" b="0" i="1" smtClean="0">
                            <a:latin typeface="Cambria Math" panose="02040503050406030204" pitchFamily="18" charset="0"/>
                            <a:ea typeface="新細明體" pitchFamily="18" charset="-120"/>
                          </a:rPr>
                        </m:ctrlPr>
                      </m:funcPr>
                      <m:fName>
                        <m:r>
                          <m:rPr>
                            <m:sty m:val="p"/>
                          </m:rPr>
                          <a:rPr lang="en-US" altLang="zh-TW" b="0" i="0" smtClean="0">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e>
                    </m:func>
                    <m:r>
                      <a:rPr lang="en-US" altLang="zh-TW" b="0" i="1" smtClean="0">
                        <a:latin typeface="Cambria Math"/>
                        <a:ea typeface="新細明體" pitchFamily="18" charset="-120"/>
                      </a:rPr>
                      <m:t>+</m:t>
                    </m:r>
                    <m:d>
                      <m:dPr>
                        <m:ctrlPr>
                          <a:rPr lang="en-US" altLang="zh-TW" b="0" i="1" smtClean="0">
                            <a:latin typeface="Cambria Math" panose="02040503050406030204" pitchFamily="18" charset="0"/>
                            <a:ea typeface="新細明體" pitchFamily="18" charset="-120"/>
                          </a:rPr>
                        </m:ctrlPr>
                      </m:dPr>
                      <m:e>
                        <m:r>
                          <a:rPr lang="en-US" altLang="zh-TW" b="0" i="1" smtClean="0">
                            <a:latin typeface="Cambria Math"/>
                            <a:ea typeface="新細明體" pitchFamily="18" charset="-120"/>
                          </a:rPr>
                          <m:t>𝜇</m:t>
                        </m:r>
                        <m:r>
                          <a:rPr lang="en-US" altLang="zh-TW" b="0" i="1" smtClean="0">
                            <a:latin typeface="Cambria Math"/>
                            <a:ea typeface="新細明體" pitchFamily="18" charset="-120"/>
                          </a:rPr>
                          <m:t>−</m:t>
                        </m:r>
                        <m:f>
                          <m:fPr>
                            <m:ctrlPr>
                              <a:rPr lang="en-US" altLang="zh-TW" b="0" i="1" smtClean="0">
                                <a:latin typeface="Cambria Math" panose="02040503050406030204" pitchFamily="18" charset="0"/>
                                <a:ea typeface="新細明體" pitchFamily="18" charset="-120"/>
                              </a:rPr>
                            </m:ctrlPr>
                          </m:fPr>
                          <m:num>
                            <m:sSup>
                              <m:sSupPr>
                                <m:ctrlPr>
                                  <a:rPr lang="en-US" altLang="zh-TW" b="0" i="1" smtClean="0">
                                    <a:latin typeface="Cambria Math" panose="02040503050406030204" pitchFamily="18" charset="0"/>
                                    <a:ea typeface="新細明體" pitchFamily="18" charset="-120"/>
                                  </a:rPr>
                                </m:ctrlPr>
                              </m:sSupPr>
                              <m:e>
                                <m:r>
                                  <a:rPr lang="en-US" altLang="zh-TW" b="0" i="1" smtClean="0">
                                    <a:latin typeface="Cambria Math"/>
                                    <a:ea typeface="新細明體" pitchFamily="18" charset="-120"/>
                                  </a:rPr>
                                  <m:t>𝜎</m:t>
                                </m:r>
                              </m:e>
                              <m:sup>
                                <m:r>
                                  <a:rPr lang="en-US" altLang="zh-TW" b="0" i="1" smtClean="0">
                                    <a:latin typeface="Cambria Math"/>
                                    <a:ea typeface="新細明體" pitchFamily="18" charset="-120"/>
                                  </a:rPr>
                                  <m:t>2</m:t>
                                </m:r>
                              </m:sup>
                            </m:sSup>
                          </m:num>
                          <m:den>
                            <m:r>
                              <a:rPr lang="en-US" altLang="zh-TW" b="0" i="1" smtClean="0">
                                <a:latin typeface="Cambria Math"/>
                                <a:ea typeface="新細明體" pitchFamily="18" charset="-120"/>
                              </a:rPr>
                              <m:t>2</m:t>
                            </m:r>
                          </m:den>
                        </m:f>
                      </m:e>
                    </m:d>
                    <m:r>
                      <a:rPr lang="en-US" altLang="zh-TW" b="0" i="1" smtClean="0">
                        <a:latin typeface="Cambria Math"/>
                        <a:ea typeface="新細明體" pitchFamily="18" charset="-120"/>
                      </a:rPr>
                      <m:t>𝑇</m:t>
                    </m:r>
                    <m:r>
                      <a:rPr lang="en-US" altLang="zh-TW" b="0" i="1" smtClean="0">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b="0" i="1" smtClean="0">
                        <a:latin typeface="Cambria Math"/>
                        <a:ea typeface="新細明體" pitchFamily="18" charset="-120"/>
                      </a:rPr>
                      <m:t>𝑇</m:t>
                    </m:r>
                    <m:r>
                      <a:rPr lang="en-US" altLang="zh-TW" b="0" i="1" smtClean="0">
                        <a:latin typeface="Cambria Math"/>
                        <a:ea typeface="新細明體" pitchFamily="18" charset="-120"/>
                      </a:rPr>
                      <m:t>)</m:t>
                    </m:r>
                  </m:oMath>
                </a14:m>
                <a:r>
                  <a:rPr lang="en-US" altLang="zh-TW" dirty="0">
                    <a:ea typeface="新細明體" pitchFamily="18" charset="-120"/>
                  </a:rPr>
                  <a:t> </a:t>
                </a:r>
              </a:p>
              <a:p>
                <a:pPr lvl="2">
                  <a:spcBef>
                    <a:spcPts val="200"/>
                  </a:spcBef>
                </a:pPr>
                <a14:m>
                  <m:oMath xmlns:m="http://schemas.openxmlformats.org/officeDocument/2006/math">
                    <m:r>
                      <a:rPr lang="en-US" altLang="zh-TW" i="1">
                        <a:latin typeface="Cambria Math"/>
                        <a:ea typeface="新細明體" pitchFamily="18" charset="-120"/>
                      </a:rPr>
                      <m:t>𝐸</m:t>
                    </m:r>
                    <m:r>
                      <a:rPr lang="en-US" altLang="zh-TW" b="0" i="1" smtClean="0">
                        <a:latin typeface="Cambria Math"/>
                        <a:ea typeface="新細明體" pitchFamily="18" charset="-120"/>
                      </a:rPr>
                      <m:t>[</m:t>
                    </m:r>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𝑇</m:t>
                        </m:r>
                      </m:sub>
                    </m:sSub>
                    <m:r>
                      <a:rPr lang="en-US" altLang="zh-TW" b="0" i="1" smtClean="0">
                        <a:latin typeface="Cambria Math"/>
                        <a:ea typeface="新細明體" pitchFamily="18" charset="-120"/>
                      </a:rPr>
                      <m:t>]</m:t>
                    </m:r>
                    <m:r>
                      <a:rPr lang="en-US" altLang="zh-TW" i="1" smtClean="0">
                        <a:latin typeface="Cambria Math"/>
                        <a:ea typeface="新細明體" pitchFamily="18" charset="-120"/>
                      </a:rPr>
                      <m:t> </m:t>
                    </m:r>
                    <m:r>
                      <a:rPr lang="en-US" altLang="zh-TW" i="1">
                        <a:latin typeface="Cambria Math"/>
                        <a:ea typeface="新細明體" pitchFamily="18" charset="-120"/>
                      </a:rPr>
                      <m:t>=</m:t>
                    </m:r>
                    <m:sSup>
                      <m:sSupPr>
                        <m:ctrlPr>
                          <a:rPr lang="en-US" altLang="zh-TW" i="1" smtClean="0">
                            <a:latin typeface="Cambria Math" panose="02040503050406030204" pitchFamily="18" charset="0"/>
                            <a:ea typeface="新細明體" pitchFamily="18" charset="-120"/>
                          </a:rPr>
                        </m:ctrlPr>
                      </m:sSupPr>
                      <m:e>
                        <m:r>
                          <a:rPr lang="en-US" altLang="zh-TW" b="0" i="1" smtClean="0">
                            <a:latin typeface="Cambria Math" panose="02040503050406030204" pitchFamily="18" charset="0"/>
                            <a:ea typeface="新細明體" pitchFamily="18" charset="-120"/>
                          </a:rPr>
                          <m:t>𝑒</m:t>
                        </m:r>
                      </m:e>
                      <m:sup>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e>
                        </m:func>
                        <m:r>
                          <a:rPr lang="en-US" altLang="zh-TW" i="1">
                            <a:latin typeface="Cambria Math"/>
                            <a:ea typeface="新細明體" pitchFamily="18" charset="-120"/>
                          </a:rPr>
                          <m:t>+</m:t>
                        </m:r>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e>
                        </m:d>
                        <m:r>
                          <a:rPr lang="en-US" altLang="zh-TW" i="1">
                            <a:latin typeface="Cambria Math"/>
                            <a:ea typeface="新細明體" pitchFamily="18" charset="-120"/>
                          </a:rPr>
                          <m:t>𝑇</m:t>
                        </m:r>
                        <m:r>
                          <a:rPr lang="en-US" altLang="zh-TW" b="0" i="1" smtClean="0">
                            <a:latin typeface="Cambria Math" panose="02040503050406030204" pitchFamily="18" charset="0"/>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b="0" i="1" smtClean="0">
                                <a:latin typeface="Cambria Math" panose="02040503050406030204" pitchFamily="18" charset="0"/>
                                <a:ea typeface="新細明體" pitchFamily="18" charset="-120"/>
                              </a:rPr>
                              <m:t>𝑇</m:t>
                            </m:r>
                          </m:num>
                          <m:den>
                            <m:r>
                              <a:rPr lang="en-US" altLang="zh-TW" i="1">
                                <a:latin typeface="Cambria Math"/>
                                <a:ea typeface="新細明體" pitchFamily="18" charset="-120"/>
                              </a:rPr>
                              <m:t>2</m:t>
                            </m:r>
                          </m:den>
                        </m:f>
                      </m:sup>
                    </m:sSup>
                    <m:r>
                      <a:rPr lang="en-US" altLang="zh-TW" b="0" i="1" smtClean="0">
                        <a:latin typeface="Cambria Math" panose="02040503050406030204" pitchFamily="18" charset="0"/>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panose="02040503050406030204" pitchFamily="18" charset="0"/>
                            <a:ea typeface="新細明體" pitchFamily="18" charset="-120"/>
                          </a:rPr>
                          <m:t>𝑒</m:t>
                        </m:r>
                      </m:e>
                      <m:sup>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e>
                        </m:func>
                        <m:r>
                          <a:rPr lang="en-US" altLang="zh-TW" i="1">
                            <a:latin typeface="Cambria Math"/>
                            <a:ea typeface="新細明體" pitchFamily="18" charset="-120"/>
                          </a:rPr>
                          <m:t>+</m:t>
                        </m:r>
                        <m:r>
                          <a:rPr lang="en-US" altLang="zh-TW" i="1">
                            <a:latin typeface="Cambria Math"/>
                            <a:ea typeface="新細明體" pitchFamily="18" charset="-120"/>
                          </a:rPr>
                          <m:t>𝜇</m:t>
                        </m:r>
                        <m:r>
                          <a:rPr lang="en-US" altLang="zh-TW" b="0" i="1" smtClean="0">
                            <a:latin typeface="Cambria Math" panose="02040503050406030204" pitchFamily="18" charset="0"/>
                            <a:ea typeface="新細明體" pitchFamily="18" charset="-120"/>
                          </a:rPr>
                          <m:t>𝑇</m:t>
                        </m:r>
                      </m:sup>
                    </m:sSup>
                    <m:r>
                      <a:rPr lang="en-US" altLang="zh-TW" b="0" i="1" smtClean="0">
                        <a:latin typeface="Cambria Math" panose="02040503050406030204" pitchFamily="18" charset="0"/>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panose="02040503050406030204" pitchFamily="18" charset="0"/>
                            <a:ea typeface="新細明體" pitchFamily="18" charset="-120"/>
                          </a:rPr>
                          <m:t>𝑒</m:t>
                        </m:r>
                      </m:e>
                      <m:sup>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e>
                        </m:func>
                      </m:sup>
                    </m:sSup>
                    <m:sSup>
                      <m:sSupPr>
                        <m:ctrlPr>
                          <a:rPr lang="en-US" altLang="zh-TW" i="1" smtClean="0">
                            <a:latin typeface="Cambria Math" panose="02040503050406030204" pitchFamily="18" charset="0"/>
                            <a:ea typeface="新細明體" pitchFamily="18" charset="-120"/>
                          </a:rPr>
                        </m:ctrlPr>
                      </m:sSupPr>
                      <m:e>
                        <m:r>
                          <a:rPr lang="en-US" altLang="zh-TW" b="0" i="1" smtClean="0">
                            <a:latin typeface="Cambria Math" panose="02040503050406030204" pitchFamily="18" charset="0"/>
                            <a:ea typeface="新細明體" pitchFamily="18" charset="-120"/>
                          </a:rPr>
                          <m:t>𝑒</m:t>
                        </m:r>
                      </m:e>
                      <m:sup>
                        <m:r>
                          <a:rPr lang="en-US" altLang="zh-TW" b="0" i="1" smtClean="0">
                            <a:latin typeface="Cambria Math" panose="02040503050406030204" pitchFamily="18" charset="0"/>
                            <a:ea typeface="新細明體" pitchFamily="18" charset="-120"/>
                          </a:rPr>
                          <m:t>𝜇</m:t>
                        </m:r>
                        <m:r>
                          <a:rPr lang="en-US" altLang="zh-TW" b="0" i="1" smtClean="0">
                            <a:latin typeface="Cambria Math" panose="02040503050406030204" pitchFamily="18" charset="0"/>
                            <a:ea typeface="新細明體" pitchFamily="18" charset="-120"/>
                          </a:rPr>
                          <m:t>𝑇</m:t>
                        </m:r>
                      </m:sup>
                    </m:sSup>
                    <m:r>
                      <a:rPr lang="en-US" altLang="zh-TW" b="0" i="1" smtClean="0">
                        <a:latin typeface="Cambria Math" panose="02040503050406030204" pitchFamily="18" charset="0"/>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𝜇</m:t>
                        </m:r>
                        <m:r>
                          <a:rPr lang="en-US" altLang="zh-TW" i="1">
                            <a:latin typeface="Cambria Math"/>
                            <a:ea typeface="新細明體" pitchFamily="18" charset="-120"/>
                          </a:rPr>
                          <m:t>𝑇</m:t>
                        </m:r>
                      </m:sup>
                    </m:sSup>
                  </m:oMath>
                </a14:m>
                <a:r>
                  <a:rPr lang="en-US" altLang="zh-TW" dirty="0">
                    <a:ea typeface="新細明體" pitchFamily="18" charset="-120"/>
                  </a:rPr>
                  <a:t> (consistent with what we learned before) </a:t>
                </a:r>
              </a:p>
              <a:p>
                <a:pPr lvl="3">
                  <a:spcBef>
                    <a:spcPts val="200"/>
                  </a:spcBef>
                </a:pPr>
                <a:r>
                  <a:rPr lang="en-US" altLang="zh-TW" dirty="0">
                    <a:ea typeface="新細明體" pitchFamily="18" charset="-120"/>
                  </a:rPr>
                  <a:t>For </a:t>
                </a:r>
                <a14:m>
                  <m:oMath xmlns:m="http://schemas.openxmlformats.org/officeDocument/2006/math">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d>
                          <m:dPr>
                            <m:ctrlPr>
                              <a:rPr lang="en-US" altLang="zh-TW" i="1">
                                <a:latin typeface="Cambria Math" panose="02040503050406030204" pitchFamily="18" charset="0"/>
                                <a:ea typeface="新細明體" pitchFamily="18" charset="-120"/>
                              </a:rPr>
                            </m:ctrlPr>
                          </m:dPr>
                          <m:e>
                            <m:r>
                              <a:rPr lang="en-US" altLang="zh-TW" i="1">
                                <a:latin typeface="Cambria Math"/>
                                <a:ea typeface="新細明體" pitchFamily="18" charset="-120"/>
                              </a:rPr>
                              <m:t>𝑋</m:t>
                            </m:r>
                          </m:e>
                        </m:d>
                      </m:e>
                    </m:func>
                    <m:r>
                      <a:rPr lang="en-US" altLang="zh-TW" i="1">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i="1">
                        <a:latin typeface="Cambria Math"/>
                        <a:ea typeface="新細明體" pitchFamily="18" charset="-120"/>
                      </a:rPr>
                      <m:t>(</m:t>
                    </m:r>
                    <m:r>
                      <a:rPr lang="en-US" altLang="zh-TW" i="1">
                        <a:latin typeface="Cambria Math"/>
                        <a:ea typeface="新細明體" pitchFamily="18" charset="-120"/>
                      </a:rPr>
                      <m:t>𝜇</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m:t>
                    </m:r>
                  </m:oMath>
                </a14:m>
                <a:r>
                  <a:rPr lang="en-US" altLang="zh-TW" dirty="0">
                    <a:ea typeface="新細明體" pitchFamily="18" charset="-120"/>
                  </a:rPr>
                  <a:t>, </a:t>
                </a:r>
                <a14:m>
                  <m:oMath xmlns:m="http://schemas.openxmlformats.org/officeDocument/2006/math">
                    <m:r>
                      <a:rPr lang="en-US" altLang="zh-TW" i="1" smtClean="0">
                        <a:latin typeface="Cambria Math"/>
                        <a:ea typeface="新細明體" pitchFamily="18" charset="-120"/>
                      </a:rPr>
                      <m:t>𝐸</m:t>
                    </m:r>
                    <m:r>
                      <a:rPr lang="en-US" altLang="zh-TW" i="1">
                        <a:latin typeface="Cambria Math"/>
                        <a:ea typeface="新細明體" pitchFamily="18" charset="-120"/>
                      </a:rPr>
                      <m:t>[</m:t>
                    </m:r>
                    <m:r>
                      <a:rPr lang="en-US" altLang="zh-TW" i="1">
                        <a:latin typeface="Cambria Math"/>
                        <a:ea typeface="新細明體" pitchFamily="18" charset="-120"/>
                      </a:rPr>
                      <m:t>𝑋</m:t>
                    </m:r>
                    <m:r>
                      <a:rPr lang="en-US" altLang="zh-TW" i="1">
                        <a:latin typeface="Cambria Math"/>
                        <a:ea typeface="新細明體" pitchFamily="18" charset="-120"/>
                      </a:rPr>
                      <m:t>] =</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𝜇</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/2</m:t>
                        </m:r>
                      </m:sup>
                    </m:sSup>
                  </m:oMath>
                </a14:m>
                <a:r>
                  <a:rPr lang="en-US" altLang="zh-TW" dirty="0">
                    <a:ea typeface="新細明體" pitchFamily="18" charset="-120"/>
                  </a:rPr>
                  <a:t> and the probability density function </a:t>
                </a:r>
                <a14:m>
                  <m:oMath xmlns:m="http://schemas.openxmlformats.org/officeDocument/2006/math">
                    <m:r>
                      <a:rPr lang="en-US" altLang="zh-TW" i="1">
                        <a:latin typeface="Cambria Math"/>
                        <a:ea typeface="新細明體" pitchFamily="18" charset="-120"/>
                      </a:rPr>
                      <m:t>𝑓</m:t>
                    </m:r>
                    <m:d>
                      <m:dPr>
                        <m:ctrlPr>
                          <a:rPr lang="en-US" altLang="zh-TW" i="1">
                            <a:latin typeface="Cambria Math" panose="02040503050406030204" pitchFamily="18" charset="0"/>
                            <a:ea typeface="新細明體" pitchFamily="18" charset="-120"/>
                          </a:rPr>
                        </m:ctrlPr>
                      </m:dPr>
                      <m:e>
                        <m:r>
                          <a:rPr lang="en-US" altLang="zh-TW" b="0" i="1" smtClean="0">
                            <a:latin typeface="Cambria Math" panose="02040503050406030204" pitchFamily="18" charset="0"/>
                            <a:ea typeface="新細明體" pitchFamily="18" charset="-120"/>
                          </a:rPr>
                          <m:t>𝑋</m:t>
                        </m:r>
                      </m:e>
                    </m:d>
                    <m:r>
                      <a:rPr lang="en-US" altLang="zh-TW">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r>
                          <a:rPr lang="en-US" altLang="zh-TW" i="1">
                            <a:latin typeface="Cambria Math"/>
                            <a:ea typeface="新細明體" pitchFamily="18" charset="-120"/>
                          </a:rPr>
                          <m:t>1</m:t>
                        </m:r>
                      </m:num>
                      <m:den>
                        <m:r>
                          <a:rPr lang="en-US" altLang="zh-TW" b="0" i="1" smtClean="0">
                            <a:latin typeface="Cambria Math" panose="02040503050406030204" pitchFamily="18" charset="0"/>
                            <a:ea typeface="新細明體" pitchFamily="18" charset="-120"/>
                          </a:rPr>
                          <m:t>𝑋</m:t>
                        </m:r>
                        <m:r>
                          <a:rPr lang="en-US" altLang="zh-TW" i="1">
                            <a:latin typeface="Cambria Math"/>
                            <a:ea typeface="新細明體" pitchFamily="18" charset="-120"/>
                          </a:rPr>
                          <m:t>𝜎</m:t>
                        </m:r>
                        <m:rad>
                          <m:radPr>
                            <m:degHide m:val="on"/>
                            <m:ctrlPr>
                              <a:rPr lang="en-US" altLang="zh-TW" i="1">
                                <a:latin typeface="Cambria Math" panose="02040503050406030204" pitchFamily="18" charset="0"/>
                                <a:ea typeface="新細明體" pitchFamily="18" charset="-120"/>
                              </a:rPr>
                            </m:ctrlPr>
                          </m:radPr>
                          <m:deg/>
                          <m:e>
                            <m:r>
                              <a:rPr lang="en-US" altLang="zh-TW" i="1">
                                <a:latin typeface="Cambria Math"/>
                                <a:ea typeface="新細明體" pitchFamily="18" charset="-120"/>
                              </a:rPr>
                              <m:t>2</m:t>
                            </m:r>
                            <m:r>
                              <a:rPr lang="en-US" altLang="zh-TW" i="1">
                                <a:latin typeface="Cambria Math"/>
                                <a:ea typeface="新細明體" pitchFamily="18" charset="-120"/>
                              </a:rPr>
                              <m:t>𝜋</m:t>
                            </m:r>
                          </m:e>
                        </m:rad>
                      </m:den>
                    </m:f>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𝑒</m:t>
                        </m:r>
                      </m:e>
                      <m:sup>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r>
                              <a:rPr lang="en-US" altLang="zh-TW" i="1">
                                <a:latin typeface="Cambria Math"/>
                                <a:ea typeface="新細明體" pitchFamily="18" charset="-120"/>
                              </a:rPr>
                              <m:t>1</m:t>
                            </m:r>
                          </m:num>
                          <m:den>
                            <m:r>
                              <a:rPr lang="en-US" altLang="zh-TW" i="1">
                                <a:latin typeface="Cambria Math"/>
                                <a:ea typeface="新細明體" pitchFamily="18" charset="-120"/>
                              </a:rPr>
                              <m:t>2</m:t>
                            </m:r>
                          </m:den>
                        </m:f>
                        <m:sSup>
                          <m:sSupPr>
                            <m:ctrlPr>
                              <a:rPr lang="en-US" altLang="zh-TW" i="1">
                                <a:latin typeface="Cambria Math" panose="02040503050406030204" pitchFamily="18" charset="0"/>
                                <a:ea typeface="新細明體" pitchFamily="18" charset="-120"/>
                              </a:rPr>
                            </m:ctrlPr>
                          </m:sSupPr>
                          <m:e>
                            <m:d>
                              <m:dPr>
                                <m:ctrlPr>
                                  <a:rPr lang="en-US" altLang="zh-TW" i="1">
                                    <a:latin typeface="Cambria Math" panose="02040503050406030204" pitchFamily="18" charset="0"/>
                                    <a:ea typeface="新細明體" pitchFamily="18" charset="-120"/>
                                  </a:rPr>
                                </m:ctrlPr>
                              </m:dPr>
                              <m:e>
                                <m:f>
                                  <m:fPr>
                                    <m:ctrlPr>
                                      <a:rPr lang="en-US" altLang="zh-TW" i="1">
                                        <a:latin typeface="Cambria Math" panose="02040503050406030204" pitchFamily="18" charset="0"/>
                                        <a:ea typeface="新細明體" pitchFamily="18" charset="-120"/>
                                      </a:rPr>
                                    </m:ctrlPr>
                                  </m:fPr>
                                  <m:num>
                                    <m:r>
                                      <m:rPr>
                                        <m:sty m:val="p"/>
                                      </m:rPr>
                                      <a:rPr lang="en-US" altLang="zh-TW">
                                        <a:latin typeface="Cambria Math"/>
                                        <a:ea typeface="新細明體" pitchFamily="18" charset="-120"/>
                                      </a:rPr>
                                      <m:t>ln</m:t>
                                    </m:r>
                                    <m:r>
                                      <a:rPr lang="en-US" altLang="zh-TW" b="0" i="1" smtClean="0">
                                        <a:latin typeface="Cambria Math" panose="02040503050406030204" pitchFamily="18" charset="0"/>
                                        <a:ea typeface="新細明體" pitchFamily="18" charset="-120"/>
                                      </a:rPr>
                                      <m:t>𝑋</m:t>
                                    </m:r>
                                    <m:r>
                                      <a:rPr lang="en-US" altLang="zh-TW" i="1">
                                        <a:latin typeface="Cambria Math"/>
                                        <a:ea typeface="新細明體" pitchFamily="18" charset="-120"/>
                                      </a:rPr>
                                      <m:t>−</m:t>
                                    </m:r>
                                    <m:r>
                                      <a:rPr lang="en-US" altLang="zh-TW" i="1">
                                        <a:latin typeface="Cambria Math" panose="02040503050406030204" pitchFamily="18" charset="0"/>
                                        <a:ea typeface="新細明體" pitchFamily="18" charset="-120"/>
                                      </a:rPr>
                                      <m:t>𝜇</m:t>
                                    </m:r>
                                  </m:num>
                                  <m:den>
                                    <m:r>
                                      <a:rPr lang="en-US" altLang="zh-TW" i="1">
                                        <a:latin typeface="Cambria Math"/>
                                        <a:ea typeface="新細明體" pitchFamily="18" charset="-120"/>
                                      </a:rPr>
                                      <m:t>𝜎</m:t>
                                    </m:r>
                                  </m:den>
                                </m:f>
                              </m:e>
                            </m:d>
                          </m:e>
                          <m:sup>
                            <m:r>
                              <a:rPr lang="en-US" altLang="zh-TW" i="1">
                                <a:latin typeface="Cambria Math"/>
                                <a:ea typeface="新細明體" pitchFamily="18" charset="-120"/>
                              </a:rPr>
                              <m:t>2</m:t>
                            </m:r>
                          </m:sup>
                        </m:sSup>
                      </m:sup>
                    </m:sSup>
                  </m:oMath>
                </a14:m>
                <a:endParaRPr lang="en-US" altLang="zh-TW" dirty="0">
                  <a:ea typeface="新細明體" pitchFamily="18" charset="-120"/>
                </a:endParaRPr>
              </a:p>
              <a:p>
                <a:pPr lvl="2">
                  <a:spcBef>
                    <a:spcPts val="200"/>
                  </a:spcBef>
                </a:pPr>
                <a:r>
                  <a:rPr lang="en-US" altLang="zh-TW" dirty="0">
                    <a:ea typeface="新細明體" pitchFamily="18" charset="-120"/>
                  </a:rPr>
                  <a:t>Rewriting the above distribution leads to the distribution of the log return (or said log difference) in the stock price</a:t>
                </a:r>
              </a:p>
              <a:p>
                <a:pPr marL="715963" lvl="2" indent="-3175">
                  <a:spcBef>
                    <a:spcPts val="200"/>
                  </a:spcBef>
                  <a:buNone/>
                </a:pPr>
                <a14:m>
                  <m:oMath xmlns:m="http://schemas.openxmlformats.org/officeDocument/2006/math">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e>
                    </m:func>
                    <m:r>
                      <a:rPr lang="en-US" altLang="zh-TW" i="1">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e>
                    </m:func>
                    <m:r>
                      <a:rPr lang="en-US" altLang="zh-TW" i="1">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b="0" i="1" smtClean="0">
                        <a:latin typeface="Cambria Math"/>
                        <a:ea typeface="新細明體" pitchFamily="18" charset="-120"/>
                      </a:rPr>
                      <m:t>((</m:t>
                    </m:r>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b="0" i="1" smtClean="0">
                        <a:latin typeface="Cambria Math"/>
                        <a:ea typeface="新細明體" pitchFamily="18" charset="-120"/>
                      </a:rPr>
                      <m:t>)</m:t>
                    </m:r>
                    <m:r>
                      <a:rPr lang="en-US" altLang="zh-TW" i="1">
                        <a:latin typeface="Cambria Math"/>
                        <a:ea typeface="新細明體" pitchFamily="18" charset="-120"/>
                      </a:rPr>
                      <m:t>𝑇</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𝑇</m:t>
                    </m:r>
                    <m:r>
                      <a:rPr lang="en-US" altLang="zh-TW" i="1">
                        <a:latin typeface="Cambria Math"/>
                        <a:ea typeface="新細明體" pitchFamily="18" charset="-120"/>
                      </a:rPr>
                      <m:t>)⇒</m:t>
                    </m:r>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f>
                          <m:fPr>
                            <m:ctrlPr>
                              <a:rPr lang="en-US" altLang="zh-TW" i="1" smtClean="0">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𝑇</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0</m:t>
                                </m:r>
                              </m:sub>
                            </m:sSub>
                          </m:den>
                        </m:f>
                      </m:e>
                    </m:func>
                    <m:r>
                      <a:rPr lang="en-US" altLang="zh-TW" i="1">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i="1">
                        <a:latin typeface="Cambria Math"/>
                        <a:ea typeface="新細明體" pitchFamily="18" charset="-120"/>
                      </a:rPr>
                      <m:t>((</m:t>
                    </m:r>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i="1">
                        <a:latin typeface="Cambria Math"/>
                        <a:ea typeface="新細明體" pitchFamily="18" charset="-120"/>
                      </a:rPr>
                      <m:t>)</m:t>
                    </m:r>
                    <m:r>
                      <a:rPr lang="en-US" altLang="zh-TW" i="1">
                        <a:latin typeface="Cambria Math"/>
                        <a:ea typeface="新細明體" pitchFamily="18" charset="-120"/>
                      </a:rPr>
                      <m:t>𝑇</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i="1">
                        <a:latin typeface="Cambria Math"/>
                        <a:ea typeface="新細明體" pitchFamily="18" charset="-120"/>
                      </a:rPr>
                      <m:t>𝑇</m:t>
                    </m:r>
                    <m:r>
                      <a:rPr lang="en-US" altLang="zh-TW" i="1">
                        <a:latin typeface="Cambria Math"/>
                        <a:ea typeface="新細明體" pitchFamily="18" charset="-120"/>
                      </a:rPr>
                      <m:t>)</m:t>
                    </m:r>
                  </m:oMath>
                </a14:m>
                <a:r>
                  <a:rPr lang="en-US" altLang="zh-TW" dirty="0">
                    <a:ea typeface="新細明體" pitchFamily="18" charset="-120"/>
                  </a:rPr>
                  <a:t>   </a:t>
                </a:r>
              </a:p>
              <a:p>
                <a:pPr marL="693737" lvl="2" indent="0">
                  <a:spcBef>
                    <a:spcPts val="200"/>
                  </a:spcBef>
                  <a:buNone/>
                </a:pPr>
                <a:endParaRPr lang="en-US" altLang="zh-TW" dirty="0">
                  <a:ea typeface="新細明體" pitchFamily="18" charset="-120"/>
                </a:endParaRPr>
              </a:p>
              <a:p>
                <a:pPr marL="693737" lvl="2" indent="0">
                  <a:spcBef>
                    <a:spcPts val="200"/>
                  </a:spcBef>
                  <a:buNone/>
                </a:pPr>
                <a:endParaRPr lang="en-US" altLang="zh-TW" dirty="0">
                  <a:ea typeface="新細明體" pitchFamily="18" charset="-120"/>
                </a:endParaRPr>
              </a:p>
              <a:p>
                <a:pPr marL="344488" lvl="1" indent="0">
                  <a:spcBef>
                    <a:spcPts val="200"/>
                  </a:spcBef>
                  <a:buNone/>
                </a:pPr>
                <a:endParaRPr lang="en-US" altLang="zh-TW" dirty="0">
                  <a:ea typeface="新細明體" pitchFamily="18" charset="-120"/>
                </a:endParaRP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81000" y="1600200"/>
                <a:ext cx="8534400" cy="5181600"/>
              </a:xfrm>
              <a:blipFill>
                <a:blip r:embed="rId3"/>
                <a:stretch>
                  <a:fillRect t="-1176" r="-1500" b="-706"/>
                </a:stretch>
              </a:blipFill>
            </p:spPr>
            <p:txBody>
              <a:bodyPr/>
              <a:lstStyle/>
              <a:p>
                <a:r>
                  <a:rPr lang="zh-TW" altLang="en-US">
                    <a:noFill/>
                  </a:rPr>
                  <a:t> </a:t>
                </a:r>
              </a:p>
            </p:txBody>
          </p:sp>
        </mc:Fallback>
      </mc:AlternateContent>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7</a:t>
            </a:fld>
            <a:endParaRPr lang="en-US" altLang="en-US" dirty="0"/>
          </a:p>
        </p:txBody>
      </p:sp>
      <p:sp>
        <p:nvSpPr>
          <p:cNvPr id="6" name="標題 1"/>
          <p:cNvSpPr>
            <a:spLocks noGrp="1"/>
          </p:cNvSpPr>
          <p:nvPr>
            <p:ph type="title"/>
          </p:nvPr>
        </p:nvSpPr>
        <p:spPr/>
        <p:txBody>
          <a:bodyPr/>
          <a:lstStyle/>
          <a:p>
            <a:r>
              <a:rPr lang="en-US" altLang="zh-TW" dirty="0"/>
              <a:t>Distribution of The Stock Price</a:t>
            </a:r>
            <a:endParaRPr lang="zh-TW" altLang="en-US" dirty="0"/>
          </a:p>
        </p:txBody>
      </p:sp>
    </p:spTree>
    <p:extLst>
      <p:ext uri="{BB962C8B-B14F-4D97-AF65-F5344CB8AC3E}">
        <p14:creationId xmlns:p14="http://schemas.microsoft.com/office/powerpoint/2010/main" val="3085325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81000" y="1719262"/>
                <a:ext cx="8458200" cy="4757737"/>
              </a:xfrm>
            </p:spPr>
            <p:txBody>
              <a:bodyPr/>
              <a:lstStyle/>
              <a:p>
                <a:pPr lvl="2"/>
                <a:r>
                  <a:rPr lang="en-US" altLang="zh-TW" dirty="0">
                    <a:solidFill>
                      <a:schemeClr val="tx1"/>
                    </a:solidFill>
                    <a:ea typeface="新細明體" pitchFamily="18" charset="-120"/>
                  </a:rPr>
                  <a:t>How to interpret </a:t>
                </a:r>
                <a14:m>
                  <m:oMath xmlns:m="http://schemas.openxmlformats.org/officeDocument/2006/math">
                    <m:r>
                      <a:rPr lang="en-US" altLang="zh-TW" i="1">
                        <a:solidFill>
                          <a:schemeClr val="tx1"/>
                        </a:solidFill>
                        <a:latin typeface="Cambria Math"/>
                        <a:ea typeface="新細明體" pitchFamily="18" charset="-120"/>
                      </a:rPr>
                      <m:t>𝜇</m:t>
                    </m:r>
                    <m:r>
                      <a:rPr lang="en-US" altLang="zh-TW" i="1">
                        <a:solidFill>
                          <a:schemeClr val="tx1"/>
                        </a:solidFill>
                        <a:latin typeface="Cambria Math"/>
                        <a:ea typeface="新細明體" pitchFamily="18" charset="-120"/>
                      </a:rPr>
                      <m:t>−</m:t>
                    </m:r>
                    <m:f>
                      <m:fPr>
                        <m:ctrlPr>
                          <a:rPr lang="en-US" altLang="zh-TW" i="1">
                            <a:solidFill>
                              <a:schemeClr val="tx1"/>
                            </a:solidFill>
                            <a:latin typeface="Cambria Math" panose="02040503050406030204" pitchFamily="18" charset="0"/>
                            <a:ea typeface="新細明體" pitchFamily="18" charset="-120"/>
                          </a:rPr>
                        </m:ctrlPr>
                      </m:fPr>
                      <m:num>
                        <m:sSup>
                          <m:sSupPr>
                            <m:ctrlPr>
                              <a:rPr lang="en-US" altLang="zh-TW" i="1">
                                <a:solidFill>
                                  <a:schemeClr val="tx1"/>
                                </a:solidFill>
                                <a:latin typeface="Cambria Math" panose="02040503050406030204" pitchFamily="18" charset="0"/>
                                <a:ea typeface="新細明體" pitchFamily="18" charset="-120"/>
                              </a:rPr>
                            </m:ctrlPr>
                          </m:sSupPr>
                          <m:e>
                            <m:r>
                              <a:rPr lang="en-US" altLang="zh-TW" i="1">
                                <a:solidFill>
                                  <a:schemeClr val="tx1"/>
                                </a:solidFill>
                                <a:latin typeface="Cambria Math"/>
                                <a:ea typeface="新細明體" pitchFamily="18" charset="-120"/>
                              </a:rPr>
                              <m:t>𝜎</m:t>
                            </m:r>
                          </m:e>
                          <m:sup>
                            <m:r>
                              <a:rPr lang="en-US" altLang="zh-TW" i="1">
                                <a:solidFill>
                                  <a:schemeClr val="tx1"/>
                                </a:solidFill>
                                <a:latin typeface="Cambria Math"/>
                                <a:ea typeface="新細明體" pitchFamily="18" charset="-120"/>
                              </a:rPr>
                              <m:t>2</m:t>
                            </m:r>
                          </m:sup>
                        </m:sSup>
                      </m:num>
                      <m:den>
                        <m:r>
                          <a:rPr lang="en-US" altLang="zh-TW" i="1">
                            <a:solidFill>
                              <a:schemeClr val="tx1"/>
                            </a:solidFill>
                            <a:latin typeface="Cambria Math"/>
                            <a:ea typeface="新細明體" pitchFamily="18" charset="-120"/>
                          </a:rPr>
                          <m:t>2</m:t>
                        </m:r>
                      </m:den>
                    </m:f>
                  </m:oMath>
                </a14:m>
                <a:r>
                  <a:rPr lang="en-US" altLang="zh-TW" dirty="0">
                    <a:solidFill>
                      <a:schemeClr val="tx1"/>
                    </a:solidFill>
                    <a:ea typeface="新細明體" pitchFamily="18" charset="-120"/>
                  </a:rPr>
                  <a:t> and </a:t>
                </a:r>
                <a14:m>
                  <m:oMath xmlns:m="http://schemas.openxmlformats.org/officeDocument/2006/math">
                    <m:r>
                      <a:rPr lang="en-US" altLang="zh-TW" i="1">
                        <a:solidFill>
                          <a:schemeClr val="tx1"/>
                        </a:solidFill>
                        <a:latin typeface="Cambria Math"/>
                        <a:ea typeface="新細明體" pitchFamily="18" charset="-120"/>
                      </a:rPr>
                      <m:t>𝜎</m:t>
                    </m:r>
                  </m:oMath>
                </a14:m>
                <a:r>
                  <a:rPr lang="en-US" altLang="zh-TW" dirty="0">
                    <a:solidFill>
                      <a:schemeClr val="tx1"/>
                    </a:solidFill>
                    <a:ea typeface="新細明體" pitchFamily="18" charset="-120"/>
                  </a:rPr>
                  <a:t>?</a:t>
                </a:r>
              </a:p>
              <a:p>
                <a:pPr lvl="3"/>
                <a:r>
                  <a:rPr lang="en-US" altLang="zh-TW" dirty="0">
                    <a:solidFill>
                      <a:schemeClr val="tx1"/>
                    </a:solidFill>
                    <a:ea typeface="新細明體" pitchFamily="18" charset="-120"/>
                  </a:rPr>
                  <a:t>For simplicity, </a:t>
                </a:r>
                <a14:m>
                  <m:oMath xmlns:m="http://schemas.openxmlformats.org/officeDocument/2006/math">
                    <m:func>
                      <m:funcPr>
                        <m:ctrlPr>
                          <a:rPr lang="en-US" altLang="zh-TW" i="1">
                            <a:solidFill>
                              <a:schemeClr val="tx1"/>
                            </a:solidFill>
                            <a:latin typeface="Cambria Math" panose="02040503050406030204" pitchFamily="18" charset="0"/>
                            <a:ea typeface="新細明體" pitchFamily="18" charset="-120"/>
                          </a:rPr>
                        </m:ctrlPr>
                      </m:funcPr>
                      <m:fName>
                        <m:r>
                          <m:rPr>
                            <m:sty m:val="p"/>
                          </m:rPr>
                          <a:rPr lang="en-US" altLang="zh-TW">
                            <a:solidFill>
                              <a:schemeClr val="tx1"/>
                            </a:solidFill>
                            <a:latin typeface="Cambria Math"/>
                            <a:ea typeface="新細明體" pitchFamily="18" charset="-120"/>
                          </a:rPr>
                          <m:t>ln</m:t>
                        </m:r>
                      </m:fName>
                      <m:e>
                        <m:f>
                          <m:fPr>
                            <m:ctrlPr>
                              <a:rPr lang="en-US" altLang="zh-TW" i="1">
                                <a:solidFill>
                                  <a:schemeClr val="tx1"/>
                                </a:solidFill>
                                <a:latin typeface="Cambria Math" panose="02040503050406030204" pitchFamily="18" charset="0"/>
                                <a:ea typeface="新細明體" pitchFamily="18" charset="-120"/>
                              </a:rPr>
                            </m:ctrlPr>
                          </m:fPr>
                          <m:num>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b="0" i="1" smtClean="0">
                                    <a:solidFill>
                                      <a:schemeClr val="tx1"/>
                                    </a:solidFill>
                                    <a:latin typeface="Cambria Math"/>
                                    <a:ea typeface="新細明體" pitchFamily="18" charset="-120"/>
                                  </a:rPr>
                                  <m:t>1</m:t>
                                </m:r>
                              </m:sub>
                            </m:sSub>
                          </m:num>
                          <m:den>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i="1">
                                    <a:solidFill>
                                      <a:schemeClr val="tx1"/>
                                    </a:solidFill>
                                    <a:latin typeface="Cambria Math"/>
                                    <a:ea typeface="新細明體" pitchFamily="18" charset="-120"/>
                                  </a:rPr>
                                  <m:t>0</m:t>
                                </m:r>
                              </m:sub>
                            </m:sSub>
                          </m:den>
                        </m:f>
                      </m:e>
                    </m:func>
                    <m:r>
                      <a:rPr lang="en-US" altLang="zh-TW" i="1">
                        <a:solidFill>
                          <a:schemeClr val="tx1"/>
                        </a:solidFill>
                        <a:latin typeface="Cambria Math"/>
                        <a:ea typeface="新細明體" pitchFamily="18" charset="-120"/>
                      </a:rPr>
                      <m:t>~</m:t>
                    </m:r>
                    <m:r>
                      <a:rPr lang="en-US" altLang="zh-TW" b="0" i="1" smtClean="0">
                        <a:solidFill>
                          <a:schemeClr val="tx1"/>
                        </a:solidFill>
                        <a:latin typeface="Cambria Math" panose="02040503050406030204" pitchFamily="18" charset="0"/>
                        <a:ea typeface="新細明體" pitchFamily="18" charset="-120"/>
                      </a:rPr>
                      <m:t>𝑁𝐷</m:t>
                    </m:r>
                    <m:r>
                      <a:rPr lang="en-US" altLang="zh-TW" i="1">
                        <a:solidFill>
                          <a:schemeClr val="tx1"/>
                        </a:solidFill>
                        <a:latin typeface="Cambria Math"/>
                        <a:ea typeface="新細明體" pitchFamily="18" charset="-120"/>
                      </a:rPr>
                      <m:t>(</m:t>
                    </m:r>
                    <m:r>
                      <a:rPr lang="en-US" altLang="zh-TW" i="1">
                        <a:solidFill>
                          <a:schemeClr val="tx1"/>
                        </a:solidFill>
                        <a:latin typeface="Cambria Math"/>
                        <a:ea typeface="新細明體" pitchFamily="18" charset="-120"/>
                      </a:rPr>
                      <m:t>𝜇</m:t>
                    </m:r>
                    <m:r>
                      <a:rPr lang="en-US" altLang="zh-TW" i="1">
                        <a:solidFill>
                          <a:schemeClr val="tx1"/>
                        </a:solidFill>
                        <a:latin typeface="Cambria Math"/>
                        <a:ea typeface="新細明體" pitchFamily="18" charset="-120"/>
                      </a:rPr>
                      <m:t>−</m:t>
                    </m:r>
                    <m:f>
                      <m:fPr>
                        <m:ctrlPr>
                          <a:rPr lang="en-US" altLang="zh-TW" i="1">
                            <a:solidFill>
                              <a:schemeClr val="tx1"/>
                            </a:solidFill>
                            <a:latin typeface="Cambria Math" panose="02040503050406030204" pitchFamily="18" charset="0"/>
                            <a:ea typeface="新細明體" pitchFamily="18" charset="-120"/>
                          </a:rPr>
                        </m:ctrlPr>
                      </m:fPr>
                      <m:num>
                        <m:sSup>
                          <m:sSupPr>
                            <m:ctrlPr>
                              <a:rPr lang="en-US" altLang="zh-TW" i="1">
                                <a:solidFill>
                                  <a:schemeClr val="tx1"/>
                                </a:solidFill>
                                <a:latin typeface="Cambria Math" panose="02040503050406030204" pitchFamily="18" charset="0"/>
                                <a:ea typeface="新細明體" pitchFamily="18" charset="-120"/>
                              </a:rPr>
                            </m:ctrlPr>
                          </m:sSupPr>
                          <m:e>
                            <m:r>
                              <a:rPr lang="en-US" altLang="zh-TW" i="1">
                                <a:solidFill>
                                  <a:schemeClr val="tx1"/>
                                </a:solidFill>
                                <a:latin typeface="Cambria Math"/>
                                <a:ea typeface="新細明體" pitchFamily="18" charset="-120"/>
                              </a:rPr>
                              <m:t>𝜎</m:t>
                            </m:r>
                          </m:e>
                          <m:sup>
                            <m:r>
                              <a:rPr lang="en-US" altLang="zh-TW" i="1">
                                <a:solidFill>
                                  <a:schemeClr val="tx1"/>
                                </a:solidFill>
                                <a:latin typeface="Cambria Math"/>
                                <a:ea typeface="新細明體" pitchFamily="18" charset="-120"/>
                              </a:rPr>
                              <m:t>2</m:t>
                            </m:r>
                          </m:sup>
                        </m:sSup>
                      </m:num>
                      <m:den>
                        <m:r>
                          <a:rPr lang="en-US" altLang="zh-TW" i="1">
                            <a:solidFill>
                              <a:schemeClr val="tx1"/>
                            </a:solidFill>
                            <a:latin typeface="Cambria Math"/>
                            <a:ea typeface="新細明體" pitchFamily="18" charset="-120"/>
                          </a:rPr>
                          <m:t>2</m:t>
                        </m:r>
                      </m:den>
                    </m:f>
                    <m:r>
                      <a:rPr lang="en-US" altLang="zh-TW" i="1">
                        <a:solidFill>
                          <a:schemeClr val="tx1"/>
                        </a:solidFill>
                        <a:latin typeface="Cambria Math"/>
                        <a:ea typeface="新細明體" pitchFamily="18" charset="-120"/>
                      </a:rPr>
                      <m:t>,</m:t>
                    </m:r>
                    <m:sSup>
                      <m:sSupPr>
                        <m:ctrlPr>
                          <a:rPr lang="en-US" altLang="zh-TW" i="1">
                            <a:solidFill>
                              <a:schemeClr val="tx1"/>
                            </a:solidFill>
                            <a:latin typeface="Cambria Math" panose="02040503050406030204" pitchFamily="18" charset="0"/>
                            <a:ea typeface="新細明體" pitchFamily="18" charset="-120"/>
                          </a:rPr>
                        </m:ctrlPr>
                      </m:sSupPr>
                      <m:e>
                        <m:r>
                          <a:rPr lang="en-US" altLang="zh-TW" i="1">
                            <a:solidFill>
                              <a:schemeClr val="tx1"/>
                            </a:solidFill>
                            <a:latin typeface="Cambria Math"/>
                            <a:ea typeface="新細明體" pitchFamily="18" charset="-120"/>
                          </a:rPr>
                          <m:t>𝜎</m:t>
                        </m:r>
                      </m:e>
                      <m:sup>
                        <m:r>
                          <a:rPr lang="en-US" altLang="zh-TW" i="1">
                            <a:solidFill>
                              <a:schemeClr val="tx1"/>
                            </a:solidFill>
                            <a:latin typeface="Cambria Math"/>
                            <a:ea typeface="新細明體" pitchFamily="18" charset="-120"/>
                          </a:rPr>
                          <m:t>2</m:t>
                        </m:r>
                      </m:sup>
                    </m:sSup>
                    <m:r>
                      <a:rPr lang="en-US" altLang="zh-TW" i="1">
                        <a:solidFill>
                          <a:schemeClr val="tx1"/>
                        </a:solidFill>
                        <a:latin typeface="Cambria Math"/>
                        <a:ea typeface="新細明體" pitchFamily="18" charset="-120"/>
                      </a:rPr>
                      <m:t>)</m:t>
                    </m:r>
                  </m:oMath>
                </a14:m>
                <a:r>
                  <a:rPr lang="en-US" altLang="zh-TW" dirty="0">
                    <a:solidFill>
                      <a:schemeClr val="tx1"/>
                    </a:solidFill>
                    <a:ea typeface="新細明體" pitchFamily="18" charset="-120"/>
                  </a:rPr>
                  <a:t> given  </a:t>
                </a:r>
                <a14:m>
                  <m:oMath xmlns:m="http://schemas.openxmlformats.org/officeDocument/2006/math">
                    <m:r>
                      <a:rPr lang="en-US" altLang="zh-TW" i="1">
                        <a:solidFill>
                          <a:schemeClr val="tx1"/>
                        </a:solidFill>
                        <a:latin typeface="Cambria Math"/>
                        <a:ea typeface="新細明體" pitchFamily="18" charset="-120"/>
                      </a:rPr>
                      <m:t>𝑇</m:t>
                    </m:r>
                    <m:r>
                      <a:rPr lang="en-US" altLang="zh-TW" i="1">
                        <a:solidFill>
                          <a:schemeClr val="tx1"/>
                        </a:solidFill>
                        <a:latin typeface="Cambria Math"/>
                        <a:ea typeface="新細明體" pitchFamily="18" charset="-120"/>
                      </a:rPr>
                      <m:t>=1</m:t>
                    </m:r>
                  </m:oMath>
                </a14:m>
                <a:r>
                  <a:rPr lang="en-US" altLang="zh-TW" dirty="0">
                    <a:solidFill>
                      <a:schemeClr val="tx1"/>
                    </a:solidFill>
                    <a:ea typeface="新細明體" pitchFamily="18" charset="-120"/>
                  </a:rPr>
                  <a:t> year</a:t>
                </a:r>
              </a:p>
              <a:p>
                <a:pPr lvl="3"/>
                <a:r>
                  <a:rPr lang="en-US" altLang="zh-TW" dirty="0">
                    <a:solidFill>
                      <a:schemeClr val="tx1"/>
                    </a:solidFill>
                    <a:ea typeface="新細明體" pitchFamily="18" charset="-120"/>
                  </a:rPr>
                  <a:t>Suppose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b="0" i="1" smtClean="0">
                            <a:solidFill>
                              <a:schemeClr val="tx1"/>
                            </a:solidFill>
                            <a:latin typeface="Cambria Math" panose="02040503050406030204" pitchFamily="18" charset="0"/>
                            <a:ea typeface="新細明體" pitchFamily="18" charset="-120"/>
                          </a:rPr>
                          <m:t>𝑟</m:t>
                        </m:r>
                      </m:e>
                      <m:sub>
                        <m:r>
                          <a:rPr lang="en-US" altLang="zh-TW" i="1">
                            <a:solidFill>
                              <a:schemeClr val="tx1"/>
                            </a:solidFill>
                            <a:latin typeface="Cambria Math"/>
                            <a:ea typeface="新細明體" pitchFamily="18" charset="-120"/>
                          </a:rPr>
                          <m:t>1</m:t>
                        </m:r>
                      </m:sub>
                    </m:sSub>
                  </m:oMath>
                </a14:m>
                <a:r>
                  <a:rPr lang="en-US" altLang="zh-TW" dirty="0">
                    <a:solidFill>
                      <a:schemeClr val="tx1"/>
                    </a:solidFill>
                    <a:ea typeface="新細明體" pitchFamily="18" charset="-120"/>
                  </a:rPr>
                  <a:t> to be the annual continuously compounding return provided by the stock asset, so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i="1">
                            <a:solidFill>
                              <a:schemeClr val="tx1"/>
                            </a:solidFill>
                            <a:latin typeface="Cambria Math"/>
                            <a:ea typeface="新細明體" pitchFamily="18" charset="-120"/>
                          </a:rPr>
                          <m:t>1</m:t>
                        </m:r>
                      </m:sub>
                    </m:sSub>
                    <m:r>
                      <a:rPr lang="en-US" altLang="zh-TW" b="0" i="1" smtClean="0">
                        <a:solidFill>
                          <a:schemeClr val="tx1"/>
                        </a:solidFill>
                        <a:latin typeface="Cambria Math"/>
                        <a:ea typeface="新細明體" pitchFamily="18" charset="-120"/>
                      </a:rPr>
                      <m:t>=</m:t>
                    </m:r>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i="1">
                            <a:solidFill>
                              <a:schemeClr val="tx1"/>
                            </a:solidFill>
                            <a:latin typeface="Cambria Math"/>
                            <a:ea typeface="新細明體" pitchFamily="18" charset="-120"/>
                          </a:rPr>
                          <m:t>0</m:t>
                        </m:r>
                      </m:sub>
                    </m:sSub>
                    <m:sSup>
                      <m:sSupPr>
                        <m:ctrlPr>
                          <a:rPr lang="en-US" altLang="zh-TW" i="1" smtClean="0">
                            <a:solidFill>
                              <a:schemeClr val="tx1"/>
                            </a:solidFill>
                            <a:latin typeface="Cambria Math" panose="02040503050406030204" pitchFamily="18" charset="0"/>
                            <a:ea typeface="新細明體" pitchFamily="18" charset="-120"/>
                          </a:rPr>
                        </m:ctrlPr>
                      </m:sSupPr>
                      <m:e>
                        <m:r>
                          <a:rPr lang="en-US" altLang="zh-TW" b="0" i="1" smtClean="0">
                            <a:solidFill>
                              <a:schemeClr val="tx1"/>
                            </a:solidFill>
                            <a:latin typeface="Cambria Math"/>
                            <a:ea typeface="新細明體" pitchFamily="18" charset="-120"/>
                          </a:rPr>
                          <m:t>𝑒</m:t>
                        </m:r>
                      </m:e>
                      <m:sup>
                        <m:sSub>
                          <m:sSubPr>
                            <m:ctrlPr>
                              <a:rPr lang="en-US" altLang="zh-TW" i="1">
                                <a:solidFill>
                                  <a:schemeClr val="tx1"/>
                                </a:solidFill>
                                <a:latin typeface="Cambria Math" panose="02040503050406030204" pitchFamily="18" charset="0"/>
                                <a:ea typeface="新細明體" pitchFamily="18" charset="-120"/>
                              </a:rPr>
                            </m:ctrlPr>
                          </m:sSubPr>
                          <m:e>
                            <m:r>
                              <a:rPr lang="en-US" altLang="zh-TW" b="0" i="1" smtClean="0">
                                <a:solidFill>
                                  <a:schemeClr val="tx1"/>
                                </a:solidFill>
                                <a:latin typeface="Cambria Math" panose="02040503050406030204" pitchFamily="18" charset="0"/>
                                <a:ea typeface="新細明體" pitchFamily="18" charset="-120"/>
                              </a:rPr>
                              <m:t>𝑟</m:t>
                            </m:r>
                          </m:e>
                          <m:sub>
                            <m:r>
                              <a:rPr lang="en-US" altLang="zh-TW" i="1">
                                <a:solidFill>
                                  <a:schemeClr val="tx1"/>
                                </a:solidFill>
                                <a:latin typeface="Cambria Math"/>
                                <a:ea typeface="新細明體" pitchFamily="18" charset="-120"/>
                              </a:rPr>
                              <m:t>1</m:t>
                            </m:r>
                          </m:sub>
                        </m:sSub>
                        <m:r>
                          <a:rPr lang="en-US" altLang="zh-TW" b="0" i="1" smtClean="0">
                            <a:solidFill>
                              <a:schemeClr val="tx1"/>
                            </a:solidFill>
                            <a:latin typeface="Cambria Math"/>
                            <a:ea typeface="Cambria Math"/>
                          </a:rPr>
                          <m:t>∙1</m:t>
                        </m:r>
                      </m:sup>
                    </m:sSup>
                  </m:oMath>
                </a14:m>
                <a:endParaRPr lang="en-US" altLang="zh-TW" dirty="0">
                  <a:solidFill>
                    <a:schemeClr val="tx1"/>
                  </a:solidFill>
                  <a:ea typeface="新細明體" pitchFamily="18" charset="-120"/>
                </a:endParaRPr>
              </a:p>
              <a:p>
                <a:pPr lvl="3"/>
                <a:r>
                  <a:rPr lang="en-US" altLang="zh-TW" dirty="0">
                    <a:solidFill>
                      <a:schemeClr val="tx1"/>
                    </a:solidFill>
                    <a:ea typeface="新細明體" pitchFamily="18" charset="-120"/>
                  </a:rPr>
                  <a:t>We can derive </a:t>
                </a:r>
                <a14:m>
                  <m:oMath xmlns:m="http://schemas.openxmlformats.org/officeDocument/2006/math">
                    <m:func>
                      <m:funcPr>
                        <m:ctrlPr>
                          <a:rPr lang="en-US" altLang="zh-TW" i="1">
                            <a:solidFill>
                              <a:schemeClr val="tx1"/>
                            </a:solidFill>
                            <a:latin typeface="Cambria Math" panose="02040503050406030204" pitchFamily="18" charset="0"/>
                            <a:ea typeface="新細明體" pitchFamily="18" charset="-120"/>
                          </a:rPr>
                        </m:ctrlPr>
                      </m:funcPr>
                      <m:fName>
                        <m:r>
                          <m:rPr>
                            <m:sty m:val="p"/>
                          </m:rPr>
                          <a:rPr lang="en-US" altLang="zh-TW">
                            <a:solidFill>
                              <a:schemeClr val="tx1"/>
                            </a:solidFill>
                            <a:latin typeface="Cambria Math"/>
                            <a:ea typeface="新細明體" pitchFamily="18" charset="-120"/>
                          </a:rPr>
                          <m:t>ln</m:t>
                        </m:r>
                      </m:fName>
                      <m:e>
                        <m:f>
                          <m:fPr>
                            <m:ctrlPr>
                              <a:rPr lang="en-US" altLang="zh-TW" i="1">
                                <a:solidFill>
                                  <a:schemeClr val="tx1"/>
                                </a:solidFill>
                                <a:latin typeface="Cambria Math" panose="02040503050406030204" pitchFamily="18" charset="0"/>
                                <a:ea typeface="新細明體" pitchFamily="18" charset="-120"/>
                              </a:rPr>
                            </m:ctrlPr>
                          </m:fPr>
                          <m:num>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i="1">
                                    <a:solidFill>
                                      <a:schemeClr val="tx1"/>
                                    </a:solidFill>
                                    <a:latin typeface="Cambria Math"/>
                                    <a:ea typeface="新細明體" pitchFamily="18" charset="-120"/>
                                  </a:rPr>
                                  <m:t>1</m:t>
                                </m:r>
                              </m:sub>
                            </m:sSub>
                          </m:num>
                          <m:den>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a:ea typeface="新細明體" pitchFamily="18" charset="-120"/>
                                  </a:rPr>
                                  <m:t>𝑆</m:t>
                                </m:r>
                              </m:e>
                              <m:sub>
                                <m:r>
                                  <a:rPr lang="en-US" altLang="zh-TW" i="1">
                                    <a:solidFill>
                                      <a:schemeClr val="tx1"/>
                                    </a:solidFill>
                                    <a:latin typeface="Cambria Math"/>
                                    <a:ea typeface="新細明體" pitchFamily="18" charset="-120"/>
                                  </a:rPr>
                                  <m:t>0</m:t>
                                </m:r>
                              </m:sub>
                            </m:sSub>
                          </m:den>
                        </m:f>
                      </m:e>
                    </m:func>
                    <m:r>
                      <a:rPr lang="en-US" altLang="zh-TW" b="0" i="1" smtClean="0">
                        <a:solidFill>
                          <a:schemeClr val="tx1"/>
                        </a:solidFill>
                        <a:latin typeface="Cambria Math"/>
                        <a:ea typeface="新細明體" pitchFamily="18" charset="-120"/>
                      </a:rPr>
                      <m:t>=</m:t>
                    </m:r>
                    <m:sSub>
                      <m:sSubPr>
                        <m:ctrlPr>
                          <a:rPr lang="en-US" altLang="zh-TW" b="0" i="1" smtClean="0">
                            <a:solidFill>
                              <a:schemeClr val="tx1"/>
                            </a:solidFill>
                            <a:latin typeface="Cambria Math" panose="02040503050406030204" pitchFamily="18" charset="0"/>
                            <a:ea typeface="新細明體" pitchFamily="18" charset="-120"/>
                          </a:rPr>
                        </m:ctrlPr>
                      </m:sSubPr>
                      <m:e>
                        <m:r>
                          <a:rPr lang="en-US" altLang="zh-TW" b="0" i="1" smtClean="0">
                            <a:solidFill>
                              <a:schemeClr val="tx1"/>
                            </a:solidFill>
                            <a:latin typeface="Cambria Math" panose="02040503050406030204" pitchFamily="18" charset="0"/>
                            <a:ea typeface="新細明體" pitchFamily="18" charset="-120"/>
                          </a:rPr>
                          <m:t>𝑟</m:t>
                        </m:r>
                      </m:e>
                      <m:sub>
                        <m:r>
                          <a:rPr lang="en-US" altLang="zh-TW" b="0" i="1" smtClean="0">
                            <a:solidFill>
                              <a:schemeClr val="tx1"/>
                            </a:solidFill>
                            <a:latin typeface="Cambria Math"/>
                            <a:ea typeface="新細明體" pitchFamily="18" charset="-120"/>
                          </a:rPr>
                          <m:t>1</m:t>
                        </m:r>
                      </m:sub>
                    </m:sSub>
                  </m:oMath>
                </a14:m>
                <a:r>
                  <a:rPr lang="en-US" altLang="zh-TW" dirty="0">
                    <a:solidFill>
                      <a:schemeClr val="tx1"/>
                    </a:solidFill>
                    <a:ea typeface="新細明體" pitchFamily="18" charset="-120"/>
                  </a:rPr>
                  <a:t> and thus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b="0" i="1" smtClean="0">
                            <a:solidFill>
                              <a:schemeClr val="tx1"/>
                            </a:solidFill>
                            <a:latin typeface="Cambria Math" panose="02040503050406030204" pitchFamily="18" charset="0"/>
                            <a:ea typeface="新細明體" pitchFamily="18" charset="-120"/>
                          </a:rPr>
                          <m:t>𝑟</m:t>
                        </m:r>
                      </m:e>
                      <m:sub>
                        <m:r>
                          <a:rPr lang="en-US" altLang="zh-TW" i="1">
                            <a:solidFill>
                              <a:schemeClr val="tx1"/>
                            </a:solidFill>
                            <a:latin typeface="Cambria Math"/>
                            <a:ea typeface="新細明體" pitchFamily="18" charset="-120"/>
                          </a:rPr>
                          <m:t>1</m:t>
                        </m:r>
                      </m:sub>
                    </m:sSub>
                    <m:r>
                      <a:rPr lang="en-US" altLang="zh-TW" i="1">
                        <a:solidFill>
                          <a:schemeClr val="tx1"/>
                        </a:solidFill>
                        <a:latin typeface="Cambria Math"/>
                        <a:ea typeface="新細明體" pitchFamily="18" charset="-120"/>
                      </a:rPr>
                      <m:t>~</m:t>
                    </m:r>
                    <m:r>
                      <a:rPr lang="en-US" altLang="zh-TW" b="0" i="1" smtClean="0">
                        <a:solidFill>
                          <a:schemeClr val="tx1"/>
                        </a:solidFill>
                        <a:latin typeface="Cambria Math" panose="02040503050406030204" pitchFamily="18" charset="0"/>
                        <a:ea typeface="新細明體" pitchFamily="18" charset="-120"/>
                      </a:rPr>
                      <m:t>𝑁𝐷</m:t>
                    </m:r>
                    <m:r>
                      <a:rPr lang="en-US" altLang="zh-TW" i="1">
                        <a:solidFill>
                          <a:schemeClr val="tx1"/>
                        </a:solidFill>
                        <a:latin typeface="Cambria Math"/>
                        <a:ea typeface="新細明體" pitchFamily="18" charset="-120"/>
                      </a:rPr>
                      <m:t>(</m:t>
                    </m:r>
                    <m:r>
                      <a:rPr lang="en-US" altLang="zh-TW" i="1">
                        <a:solidFill>
                          <a:schemeClr val="tx1"/>
                        </a:solidFill>
                        <a:latin typeface="Cambria Math"/>
                        <a:ea typeface="新細明體" pitchFamily="18" charset="-120"/>
                      </a:rPr>
                      <m:t>𝜇</m:t>
                    </m:r>
                    <m:r>
                      <a:rPr lang="en-US" altLang="zh-TW" i="1">
                        <a:solidFill>
                          <a:schemeClr val="tx1"/>
                        </a:solidFill>
                        <a:latin typeface="Cambria Math"/>
                        <a:ea typeface="新細明體" pitchFamily="18" charset="-120"/>
                      </a:rPr>
                      <m:t>−</m:t>
                    </m:r>
                    <m:f>
                      <m:fPr>
                        <m:ctrlPr>
                          <a:rPr lang="en-US" altLang="zh-TW" i="1">
                            <a:solidFill>
                              <a:schemeClr val="tx1"/>
                            </a:solidFill>
                            <a:latin typeface="Cambria Math" panose="02040503050406030204" pitchFamily="18" charset="0"/>
                            <a:ea typeface="新細明體" pitchFamily="18" charset="-120"/>
                          </a:rPr>
                        </m:ctrlPr>
                      </m:fPr>
                      <m:num>
                        <m:sSup>
                          <m:sSupPr>
                            <m:ctrlPr>
                              <a:rPr lang="en-US" altLang="zh-TW" i="1">
                                <a:solidFill>
                                  <a:schemeClr val="tx1"/>
                                </a:solidFill>
                                <a:latin typeface="Cambria Math" panose="02040503050406030204" pitchFamily="18" charset="0"/>
                                <a:ea typeface="新細明體" pitchFamily="18" charset="-120"/>
                              </a:rPr>
                            </m:ctrlPr>
                          </m:sSupPr>
                          <m:e>
                            <m:r>
                              <a:rPr lang="en-US" altLang="zh-TW" i="1">
                                <a:solidFill>
                                  <a:schemeClr val="tx1"/>
                                </a:solidFill>
                                <a:latin typeface="Cambria Math"/>
                                <a:ea typeface="新細明體" pitchFamily="18" charset="-120"/>
                              </a:rPr>
                              <m:t>𝜎</m:t>
                            </m:r>
                          </m:e>
                          <m:sup>
                            <m:r>
                              <a:rPr lang="en-US" altLang="zh-TW" i="1">
                                <a:solidFill>
                                  <a:schemeClr val="tx1"/>
                                </a:solidFill>
                                <a:latin typeface="Cambria Math"/>
                                <a:ea typeface="新細明體" pitchFamily="18" charset="-120"/>
                              </a:rPr>
                              <m:t>2</m:t>
                            </m:r>
                          </m:sup>
                        </m:sSup>
                      </m:num>
                      <m:den>
                        <m:r>
                          <a:rPr lang="en-US" altLang="zh-TW" i="1">
                            <a:solidFill>
                              <a:schemeClr val="tx1"/>
                            </a:solidFill>
                            <a:latin typeface="Cambria Math"/>
                            <a:ea typeface="新細明體" pitchFamily="18" charset="-120"/>
                          </a:rPr>
                          <m:t>2</m:t>
                        </m:r>
                      </m:den>
                    </m:f>
                    <m:r>
                      <a:rPr lang="en-US" altLang="zh-TW" i="1">
                        <a:solidFill>
                          <a:schemeClr val="tx1"/>
                        </a:solidFill>
                        <a:latin typeface="Cambria Math"/>
                        <a:ea typeface="新細明體" pitchFamily="18" charset="-120"/>
                      </a:rPr>
                      <m:t>,</m:t>
                    </m:r>
                    <m:sSup>
                      <m:sSupPr>
                        <m:ctrlPr>
                          <a:rPr lang="en-US" altLang="zh-TW" i="1">
                            <a:solidFill>
                              <a:schemeClr val="tx1"/>
                            </a:solidFill>
                            <a:latin typeface="Cambria Math" panose="02040503050406030204" pitchFamily="18" charset="0"/>
                            <a:ea typeface="新細明體" pitchFamily="18" charset="-120"/>
                          </a:rPr>
                        </m:ctrlPr>
                      </m:sSupPr>
                      <m:e>
                        <m:r>
                          <a:rPr lang="en-US" altLang="zh-TW" i="1">
                            <a:solidFill>
                              <a:schemeClr val="tx1"/>
                            </a:solidFill>
                            <a:latin typeface="Cambria Math"/>
                            <a:ea typeface="新細明體" pitchFamily="18" charset="-120"/>
                          </a:rPr>
                          <m:t>𝜎</m:t>
                        </m:r>
                      </m:e>
                      <m:sup>
                        <m:r>
                          <a:rPr lang="en-US" altLang="zh-TW" i="1">
                            <a:solidFill>
                              <a:schemeClr val="tx1"/>
                            </a:solidFill>
                            <a:latin typeface="Cambria Math"/>
                            <a:ea typeface="新細明體" pitchFamily="18" charset="-120"/>
                          </a:rPr>
                          <m:t>2</m:t>
                        </m:r>
                      </m:sup>
                    </m:sSup>
                    <m:r>
                      <a:rPr lang="en-US" altLang="zh-TW" i="1">
                        <a:solidFill>
                          <a:schemeClr val="tx1"/>
                        </a:solidFill>
                        <a:latin typeface="Cambria Math"/>
                        <a:ea typeface="新細明體" pitchFamily="18" charset="-120"/>
                      </a:rPr>
                      <m:t>)</m:t>
                    </m:r>
                  </m:oMath>
                </a14:m>
                <a:r>
                  <a:rPr lang="en-US" altLang="zh-TW" dirty="0">
                    <a:solidFill>
                      <a:schemeClr val="tx1"/>
                    </a:solidFill>
                    <a:ea typeface="新細明體" pitchFamily="18" charset="-120"/>
                  </a:rPr>
                  <a:t>, so </a:t>
                </a:r>
                <a14:m>
                  <m:oMath xmlns:m="http://schemas.openxmlformats.org/officeDocument/2006/math">
                    <m:r>
                      <a:rPr lang="en-US" altLang="zh-TW" i="1">
                        <a:solidFill>
                          <a:schemeClr val="tx1"/>
                        </a:solidFill>
                        <a:latin typeface="Cambria Math"/>
                        <a:ea typeface="新細明體" pitchFamily="18" charset="-120"/>
                      </a:rPr>
                      <m:t>𝜇</m:t>
                    </m:r>
                    <m:r>
                      <a:rPr lang="en-US" altLang="zh-TW" i="1">
                        <a:solidFill>
                          <a:schemeClr val="tx1"/>
                        </a:solidFill>
                        <a:latin typeface="Cambria Math"/>
                        <a:ea typeface="新細明體" pitchFamily="18" charset="-120"/>
                      </a:rPr>
                      <m:t>−</m:t>
                    </m:r>
                    <m:f>
                      <m:fPr>
                        <m:ctrlPr>
                          <a:rPr lang="en-US" altLang="zh-TW" i="1">
                            <a:solidFill>
                              <a:schemeClr val="tx1"/>
                            </a:solidFill>
                            <a:latin typeface="Cambria Math" panose="02040503050406030204" pitchFamily="18" charset="0"/>
                            <a:ea typeface="新細明體" pitchFamily="18" charset="-120"/>
                          </a:rPr>
                        </m:ctrlPr>
                      </m:fPr>
                      <m:num>
                        <m:sSup>
                          <m:sSupPr>
                            <m:ctrlPr>
                              <a:rPr lang="en-US" altLang="zh-TW" i="1">
                                <a:solidFill>
                                  <a:schemeClr val="tx1"/>
                                </a:solidFill>
                                <a:latin typeface="Cambria Math" panose="02040503050406030204" pitchFamily="18" charset="0"/>
                                <a:ea typeface="新細明體" pitchFamily="18" charset="-120"/>
                              </a:rPr>
                            </m:ctrlPr>
                          </m:sSupPr>
                          <m:e>
                            <m:r>
                              <a:rPr lang="en-US" altLang="zh-TW" i="1">
                                <a:solidFill>
                                  <a:schemeClr val="tx1"/>
                                </a:solidFill>
                                <a:latin typeface="Cambria Math"/>
                                <a:ea typeface="新細明體" pitchFamily="18" charset="-120"/>
                              </a:rPr>
                              <m:t>𝜎</m:t>
                            </m:r>
                          </m:e>
                          <m:sup>
                            <m:r>
                              <a:rPr lang="en-US" altLang="zh-TW" i="1">
                                <a:solidFill>
                                  <a:schemeClr val="tx1"/>
                                </a:solidFill>
                                <a:latin typeface="Cambria Math"/>
                                <a:ea typeface="新細明體" pitchFamily="18" charset="-120"/>
                              </a:rPr>
                              <m:t>2</m:t>
                            </m:r>
                          </m:sup>
                        </m:sSup>
                      </m:num>
                      <m:den>
                        <m:r>
                          <a:rPr lang="en-US" altLang="zh-TW" i="1">
                            <a:solidFill>
                              <a:schemeClr val="tx1"/>
                            </a:solidFill>
                            <a:latin typeface="Cambria Math"/>
                            <a:ea typeface="新細明體" pitchFamily="18" charset="-120"/>
                          </a:rPr>
                          <m:t>2</m:t>
                        </m:r>
                      </m:den>
                    </m:f>
                  </m:oMath>
                </a14:m>
                <a:r>
                  <a:rPr lang="en-US" altLang="zh-TW" dirty="0">
                    <a:solidFill>
                      <a:schemeClr val="tx1"/>
                    </a:solidFill>
                    <a:ea typeface="新細明體" pitchFamily="18" charset="-120"/>
                  </a:rPr>
                  <a:t> and </a:t>
                </a:r>
                <a14:m>
                  <m:oMath xmlns:m="http://schemas.openxmlformats.org/officeDocument/2006/math">
                    <m:r>
                      <a:rPr lang="en-US" altLang="zh-TW" i="1">
                        <a:solidFill>
                          <a:schemeClr val="tx1"/>
                        </a:solidFill>
                        <a:latin typeface="Cambria Math"/>
                        <a:ea typeface="新細明體" pitchFamily="18" charset="-120"/>
                      </a:rPr>
                      <m:t>𝜎</m:t>
                    </m:r>
                  </m:oMath>
                </a14:m>
                <a:r>
                  <a:rPr lang="en-US" altLang="zh-TW" dirty="0">
                    <a:solidFill>
                      <a:schemeClr val="tx1"/>
                    </a:solidFill>
                    <a:ea typeface="新細明體" pitchFamily="18" charset="-120"/>
                  </a:rPr>
                  <a:t> can be interpreted as the mean and standard deviation </a:t>
                </a:r>
                <a:r>
                  <a:rPr lang="en-US" altLang="zh-TW" dirty="0">
                    <a:ea typeface="新細明體" pitchFamily="18" charset="-120"/>
                  </a:rPr>
                  <a:t>of annual continuously compounding return </a:t>
                </a:r>
                <a14:m>
                  <m:oMath xmlns:m="http://schemas.openxmlformats.org/officeDocument/2006/math">
                    <m:sSub>
                      <m:sSubPr>
                        <m:ctrlPr>
                          <a:rPr lang="en-US" altLang="zh-TW" i="1">
                            <a:solidFill>
                              <a:schemeClr val="tx1"/>
                            </a:solidFill>
                            <a:latin typeface="Cambria Math" panose="02040503050406030204" pitchFamily="18" charset="0"/>
                            <a:ea typeface="新細明體" pitchFamily="18" charset="-120"/>
                          </a:rPr>
                        </m:ctrlPr>
                      </m:sSubPr>
                      <m:e>
                        <m:r>
                          <a:rPr lang="en-US" altLang="zh-TW" i="1">
                            <a:solidFill>
                              <a:schemeClr val="tx1"/>
                            </a:solidFill>
                            <a:latin typeface="Cambria Math" panose="02040503050406030204" pitchFamily="18" charset="0"/>
                            <a:ea typeface="新細明體" pitchFamily="18" charset="-120"/>
                          </a:rPr>
                          <m:t>𝑟</m:t>
                        </m:r>
                      </m:e>
                      <m:sub>
                        <m:r>
                          <a:rPr lang="en-US" altLang="zh-TW" i="1">
                            <a:solidFill>
                              <a:schemeClr val="tx1"/>
                            </a:solidFill>
                            <a:latin typeface="Cambria Math"/>
                            <a:ea typeface="新細明體" pitchFamily="18" charset="-120"/>
                          </a:rPr>
                          <m:t>1</m:t>
                        </m:r>
                      </m:sub>
                    </m:sSub>
                  </m:oMath>
                </a14:m>
                <a:r>
                  <a:rPr lang="en-US" altLang="zh-TW" dirty="0">
                    <a:solidFill>
                      <a:schemeClr val="tx1"/>
                    </a:solidFill>
                    <a:ea typeface="新細明體" pitchFamily="18" charset="-120"/>
                  </a:rPr>
                  <a:t> (also known as the log return of the stock price), respectively</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81000" y="1719262"/>
                <a:ext cx="8458200" cy="4757737"/>
              </a:xfrm>
              <a:blipFill>
                <a:blip r:embed="rId3"/>
                <a:stretch>
                  <a:fillRect r="-1370"/>
                </a:stretch>
              </a:blipFill>
            </p:spPr>
            <p:txBody>
              <a:bodyPr/>
              <a:lstStyle/>
              <a:p>
                <a:r>
                  <a:rPr lang="zh-TW" altLang="en-US">
                    <a:noFill/>
                  </a:rPr>
                  <a:t> </a:t>
                </a:r>
              </a:p>
            </p:txBody>
          </p:sp>
        </mc:Fallback>
      </mc:AlternateContent>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8</a:t>
            </a:fld>
            <a:endParaRPr lang="en-US" altLang="en-US" dirty="0"/>
          </a:p>
        </p:txBody>
      </p:sp>
      <p:sp>
        <p:nvSpPr>
          <p:cNvPr id="6" name="標題 1"/>
          <p:cNvSpPr>
            <a:spLocks noGrp="1"/>
          </p:cNvSpPr>
          <p:nvPr>
            <p:ph type="title"/>
          </p:nvPr>
        </p:nvSpPr>
        <p:spPr/>
        <p:txBody>
          <a:bodyPr/>
          <a:lstStyle/>
          <a:p>
            <a:r>
              <a:rPr lang="en-US" altLang="zh-TW" dirty="0"/>
              <a:t>Distribution of The Stock Price</a:t>
            </a:r>
            <a:endParaRPr lang="zh-TW" altLang="en-US" dirty="0"/>
          </a:p>
        </p:txBody>
      </p:sp>
    </p:spTree>
    <p:extLst>
      <p:ext uri="{BB962C8B-B14F-4D97-AF65-F5344CB8AC3E}">
        <p14:creationId xmlns:p14="http://schemas.microsoft.com/office/powerpoint/2010/main" val="357286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Rectangle 3"/>
              <p:cNvSpPr>
                <a:spLocks noGrp="1" noChangeArrowheads="1"/>
              </p:cNvSpPr>
              <p:nvPr>
                <p:ph idx="1"/>
              </p:nvPr>
            </p:nvSpPr>
            <p:spPr>
              <a:xfrm>
                <a:off x="304800" y="1600200"/>
                <a:ext cx="8610600" cy="5181600"/>
              </a:xfrm>
            </p:spPr>
            <p:txBody>
              <a:bodyPr/>
              <a:lstStyle/>
              <a:p>
                <a:pPr lvl="1">
                  <a:spcBef>
                    <a:spcPts val="200"/>
                  </a:spcBef>
                </a:pPr>
                <a:r>
                  <a:rPr lang="en-US" altLang="zh-TW" dirty="0">
                    <a:ea typeface="新細明體" pitchFamily="18" charset="-120"/>
                  </a:rPr>
                  <a:t>Estimate </a:t>
                </a:r>
                <a14:m>
                  <m:oMath xmlns:m="http://schemas.openxmlformats.org/officeDocument/2006/math">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oMath>
                </a14:m>
                <a:r>
                  <a:rPr lang="en-US" altLang="zh-TW" dirty="0">
                    <a:ea typeface="新細明體" pitchFamily="18" charset="-120"/>
                  </a:rPr>
                  <a:t> and </a:t>
                </a:r>
                <a14:m>
                  <m:oMath xmlns:m="http://schemas.openxmlformats.org/officeDocument/2006/math">
                    <m:r>
                      <a:rPr lang="en-US" altLang="zh-TW" i="1">
                        <a:latin typeface="Cambria Math"/>
                        <a:ea typeface="新細明體" pitchFamily="18" charset="-120"/>
                      </a:rPr>
                      <m:t>𝜎</m:t>
                    </m:r>
                  </m:oMath>
                </a14:m>
                <a:r>
                  <a:rPr lang="en-US" altLang="zh-TW" dirty="0">
                    <a:ea typeface="新細明體" pitchFamily="18" charset="-120"/>
                  </a:rPr>
                  <a:t> using a series of historical stock prices</a:t>
                </a:r>
              </a:p>
              <a:p>
                <a:pPr lvl="2">
                  <a:spcBef>
                    <a:spcPts val="200"/>
                  </a:spcBef>
                </a:pPr>
                <a:r>
                  <a:rPr lang="en-US" altLang="zh-TW" dirty="0">
                    <a:ea typeface="新細明體" pitchFamily="18" charset="-120"/>
                  </a:rPr>
                  <a:t>Suppose the length of the time interval between the observations of stock prices is </a:t>
                </a:r>
                <a14:m>
                  <m:oMath xmlns:m="http://schemas.openxmlformats.org/officeDocument/2006/math">
                    <m:r>
                      <a:rPr lang="en-US" altLang="zh-TW" b="0" i="1" smtClean="0">
                        <a:latin typeface="Cambria Math"/>
                        <a:ea typeface="新細明體" pitchFamily="18" charset="-120"/>
                      </a:rPr>
                      <m:t>𝜏</m:t>
                    </m:r>
                  </m:oMath>
                </a14:m>
                <a:r>
                  <a:rPr lang="en-US" altLang="zh-TW" b="0" dirty="0">
                    <a:ea typeface="新細明體" pitchFamily="18" charset="-120"/>
                  </a:rPr>
                  <a:t>, i.e., we have the series of</a:t>
                </a:r>
              </a:p>
              <a:p>
                <a:pPr marL="3043238" lvl="2" indent="0">
                  <a:spcBef>
                    <a:spcPts val="200"/>
                  </a:spcBef>
                  <a:buNone/>
                </a:pPr>
                <a14:m>
                  <m:oMathPara xmlns:m="http://schemas.openxmlformats.org/officeDocument/2006/math">
                    <m:oMathParaPr>
                      <m:jc m:val="left"/>
                    </m:oMathParaPr>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𝑆</m:t>
                          </m:r>
                        </m:e>
                        <m:sub>
                          <m:r>
                            <a:rPr lang="en-US" altLang="zh-TW" b="0" i="1" smtClean="0">
                              <a:latin typeface="Cambria Math"/>
                              <a:ea typeface="新細明體" pitchFamily="18" charset="-120"/>
                            </a:rPr>
                            <m:t>𝑡</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b="0" i="1" smtClean="0">
                              <a:latin typeface="Cambria Math"/>
                              <a:ea typeface="新細明體" pitchFamily="18" charset="-120"/>
                            </a:rPr>
                            <m:t>+</m:t>
                          </m:r>
                          <m:r>
                            <a:rPr lang="en-US" altLang="zh-TW" b="0" i="1" smtClean="0">
                              <a:latin typeface="Cambria Math"/>
                              <a:ea typeface="新細明體" pitchFamily="18" charset="-120"/>
                            </a:rPr>
                            <m:t>𝜏</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+2</m:t>
                          </m:r>
                          <m:r>
                            <a:rPr lang="en-US" altLang="zh-TW" i="1">
                              <a:latin typeface="Cambria Math"/>
                              <a:ea typeface="新細明體" pitchFamily="18" charset="-120"/>
                            </a:rPr>
                            <m:t>𝜏</m:t>
                          </m:r>
                        </m:sub>
                      </m:sSub>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r>
                            <a:rPr lang="en-US" altLang="zh-TW" b="0" i="1" smtClean="0">
                              <a:latin typeface="Cambria Math"/>
                              <a:ea typeface="新細明體" pitchFamily="18" charset="-120"/>
                            </a:rPr>
                            <m:t>𝑛</m:t>
                          </m:r>
                          <m:r>
                            <a:rPr lang="en-US" altLang="zh-TW" i="1">
                              <a:latin typeface="Cambria Math"/>
                              <a:ea typeface="新細明體" pitchFamily="18" charset="-120"/>
                            </a:rPr>
                            <m:t>𝜏</m:t>
                          </m:r>
                        </m:sub>
                      </m:sSub>
                    </m:oMath>
                  </m:oMathPara>
                </a14:m>
                <a:endParaRPr lang="en-US" altLang="zh-TW" b="0" dirty="0">
                  <a:ea typeface="新細明體" pitchFamily="18" charset="-120"/>
                </a:endParaRPr>
              </a:p>
              <a:p>
                <a:pPr lvl="2">
                  <a:spcBef>
                    <a:spcPts val="200"/>
                  </a:spcBef>
                </a:pPr>
                <a:r>
                  <a:rPr lang="en-US" altLang="zh-TW" b="0" dirty="0">
                    <a:ea typeface="新細明體" pitchFamily="18" charset="-120"/>
                  </a:rPr>
                  <a:t>Therefore, there are </a:t>
                </a:r>
                <a14:m>
                  <m:oMath xmlns:m="http://schemas.openxmlformats.org/officeDocument/2006/math">
                    <m:r>
                      <a:rPr lang="en-US" altLang="zh-TW" b="0" i="1" smtClean="0">
                        <a:latin typeface="Cambria Math"/>
                        <a:ea typeface="新細明體" pitchFamily="18" charset="-120"/>
                      </a:rPr>
                      <m:t>𝑛</m:t>
                    </m:r>
                  </m:oMath>
                </a14:m>
                <a:r>
                  <a:rPr lang="en-US" altLang="zh-TW" b="0" dirty="0">
                    <a:ea typeface="新細明體" pitchFamily="18" charset="-120"/>
                  </a:rPr>
                  <a:t> observations of the log returns of the stock prices</a:t>
                </a:r>
              </a:p>
              <a:p>
                <a:pPr marL="693737" lvl="2" indent="0" algn="ctr">
                  <a:spcBef>
                    <a:spcPts val="200"/>
                  </a:spcBef>
                  <a:buNone/>
                </a:pP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a:ea typeface="新細明體" pitchFamily="18" charset="-120"/>
                          </a:rPr>
                          <m:t>𝑢</m:t>
                        </m:r>
                      </m:e>
                      <m:sub>
                        <m:r>
                          <a:rPr lang="en-US" altLang="zh-TW" b="0" i="1" smtClean="0">
                            <a:latin typeface="Cambria Math"/>
                            <a:ea typeface="新細明體" pitchFamily="18" charset="-120"/>
                          </a:rPr>
                          <m:t>1</m:t>
                        </m:r>
                      </m:sub>
                    </m:sSub>
                    <m:r>
                      <a:rPr lang="en-US" altLang="zh-TW" b="0" i="0" smtClean="0">
                        <a:latin typeface="Cambria Math"/>
                        <a:ea typeface="新細明體" pitchFamily="18" charset="-120"/>
                      </a:rPr>
                      <m:t>=</m:t>
                    </m:r>
                    <m:r>
                      <m:rPr>
                        <m:sty m:val="p"/>
                      </m:rPr>
                      <a:rPr lang="en-US" altLang="zh-TW" b="0" i="0" smtClean="0">
                        <a:latin typeface="Cambria Math"/>
                        <a:ea typeface="新細明體" pitchFamily="18" charset="-120"/>
                      </a:rPr>
                      <m:t>ln</m:t>
                    </m:r>
                    <m:f>
                      <m:fPr>
                        <m:ctrlPr>
                          <a:rPr lang="en-US" altLang="zh-TW" i="1" smtClean="0">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b="0" i="1" smtClean="0">
                                <a:latin typeface="Cambria Math"/>
                                <a:ea typeface="新細明體" pitchFamily="18" charset="-120"/>
                              </a:rPr>
                              <m:t>+</m:t>
                            </m:r>
                            <m:r>
                              <a:rPr lang="en-US" altLang="zh-TW" b="0" i="1" smtClean="0">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sub>
                        </m:sSub>
                      </m:den>
                    </m:f>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𝑢</m:t>
                        </m:r>
                      </m:e>
                      <m:sub>
                        <m:r>
                          <a:rPr lang="en-US" altLang="zh-TW" b="0" i="1" smtClean="0">
                            <a:latin typeface="Cambria Math"/>
                            <a:ea typeface="新細明體" pitchFamily="18" charset="-120"/>
                          </a:rPr>
                          <m:t>2</m:t>
                        </m:r>
                      </m:sub>
                    </m:sSub>
                    <m:r>
                      <a:rPr lang="en-US" altLang="zh-TW">
                        <a:latin typeface="Cambria Math"/>
                        <a:ea typeface="新細明體" pitchFamily="18" charset="-120"/>
                      </a:rPr>
                      <m:t>=</m:t>
                    </m:r>
                    <m:r>
                      <m:rPr>
                        <m:sty m:val="p"/>
                      </m:rPr>
                      <a:rPr lang="en-US" altLang="zh-TW">
                        <a:latin typeface="Cambria Math"/>
                        <a:ea typeface="新細明體" pitchFamily="18" charset="-120"/>
                      </a:rPr>
                      <m:t>ln</m:t>
                    </m:r>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+2</m:t>
                            </m:r>
                            <m:r>
                              <a:rPr lang="en-US" altLang="zh-TW" i="1">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b="0" i="1" smtClean="0">
                                <a:latin typeface="Cambria Math"/>
                                <a:ea typeface="新細明體" pitchFamily="18" charset="-120"/>
                              </a:rPr>
                              <m:t>+</m:t>
                            </m:r>
                            <m:r>
                              <a:rPr lang="en-US" altLang="zh-TW" b="0" i="1" smtClean="0">
                                <a:latin typeface="Cambria Math"/>
                                <a:ea typeface="新細明體" pitchFamily="18" charset="-120"/>
                              </a:rPr>
                              <m:t>𝜏</m:t>
                            </m:r>
                          </m:sub>
                        </m:sSub>
                      </m:den>
                    </m:f>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𝑢</m:t>
                        </m:r>
                      </m:e>
                      <m:sub>
                        <m:r>
                          <a:rPr lang="en-US" altLang="zh-TW" b="0" i="1" smtClean="0">
                            <a:latin typeface="Cambria Math"/>
                            <a:ea typeface="新細明體" pitchFamily="18" charset="-120"/>
                          </a:rPr>
                          <m:t>3</m:t>
                        </m:r>
                      </m:sub>
                    </m:sSub>
                    <m:r>
                      <a:rPr lang="en-US" altLang="zh-TW">
                        <a:latin typeface="Cambria Math"/>
                        <a:ea typeface="新細明體" pitchFamily="18" charset="-120"/>
                      </a:rPr>
                      <m:t>=</m:t>
                    </m:r>
                    <m:r>
                      <m:rPr>
                        <m:sty m:val="p"/>
                      </m:rPr>
                      <a:rPr lang="en-US" altLang="zh-TW">
                        <a:latin typeface="Cambria Math"/>
                        <a:ea typeface="新細明體" pitchFamily="18" charset="-120"/>
                      </a:rPr>
                      <m:t>ln</m:t>
                    </m:r>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+3</m:t>
                            </m:r>
                            <m:r>
                              <a:rPr lang="en-US" altLang="zh-TW" i="1">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b="0" i="1" smtClean="0">
                                <a:latin typeface="Cambria Math"/>
                                <a:ea typeface="新細明體" pitchFamily="18" charset="-120"/>
                              </a:rPr>
                              <m:t>+2</m:t>
                            </m:r>
                            <m:r>
                              <a:rPr lang="en-US" altLang="zh-TW" b="0" i="1" smtClean="0">
                                <a:latin typeface="Cambria Math"/>
                                <a:ea typeface="新細明體" pitchFamily="18" charset="-120"/>
                              </a:rPr>
                              <m:t>𝜏</m:t>
                            </m:r>
                          </m:sub>
                        </m:sSub>
                      </m:den>
                    </m:f>
                    <m:r>
                      <a:rPr lang="en-US" altLang="zh-TW" b="0" i="0" smtClean="0">
                        <a:latin typeface="Cambria Math"/>
                        <a:ea typeface="新細明體" pitchFamily="18" charset="-120"/>
                      </a:rPr>
                      <m:t>,…</m:t>
                    </m:r>
                    <m:r>
                      <a:rPr lang="en-US" altLang="zh-TW" b="0" i="1" smtClean="0">
                        <a:latin typeface="Cambria Math"/>
                        <a:ea typeface="新細明體" pitchFamily="18" charset="-120"/>
                      </a:rPr>
                      <m:t>,</m:t>
                    </m:r>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𝑢</m:t>
                        </m:r>
                      </m:e>
                      <m:sub>
                        <m:r>
                          <a:rPr lang="en-US" altLang="zh-TW" b="0" i="1" smtClean="0">
                            <a:latin typeface="Cambria Math"/>
                            <a:ea typeface="新細明體" pitchFamily="18" charset="-120"/>
                          </a:rPr>
                          <m:t>𝑛</m:t>
                        </m:r>
                      </m:sub>
                    </m:sSub>
                    <m:r>
                      <a:rPr lang="en-US" altLang="zh-TW">
                        <a:latin typeface="Cambria Math"/>
                        <a:ea typeface="新細明體" pitchFamily="18" charset="-120"/>
                      </a:rPr>
                      <m:t>=</m:t>
                    </m:r>
                    <m:r>
                      <m:rPr>
                        <m:sty m:val="p"/>
                      </m:rPr>
                      <a:rPr lang="en-US" altLang="zh-TW">
                        <a:latin typeface="Cambria Math"/>
                        <a:ea typeface="新細明體" pitchFamily="18" charset="-120"/>
                      </a:rPr>
                      <m:t>ln</m:t>
                    </m:r>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r>
                              <a:rPr lang="en-US" altLang="zh-TW" b="0" i="1" smtClean="0">
                                <a:latin typeface="Cambria Math"/>
                                <a:ea typeface="新細明體" pitchFamily="18" charset="-120"/>
                              </a:rPr>
                              <m:t>𝑛</m:t>
                            </m:r>
                            <m:r>
                              <a:rPr lang="en-US" altLang="zh-TW" i="1">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i="1">
                                <a:latin typeface="Cambria Math"/>
                                <a:ea typeface="新細明體" pitchFamily="18" charset="-120"/>
                              </a:rPr>
                              <m:t>𝑡</m:t>
                            </m:r>
                            <m:r>
                              <a:rPr lang="en-US" altLang="zh-TW" i="1">
                                <a:latin typeface="Cambria Math"/>
                                <a:ea typeface="新細明體" pitchFamily="18" charset="-120"/>
                              </a:rPr>
                              <m:t>+(</m:t>
                            </m:r>
                            <m:r>
                              <a:rPr lang="en-US" altLang="zh-TW" b="0" i="1" smtClean="0">
                                <a:latin typeface="Cambria Math"/>
                                <a:ea typeface="新細明體" pitchFamily="18" charset="-120"/>
                              </a:rPr>
                              <m:t>𝑛</m:t>
                            </m:r>
                            <m:r>
                              <a:rPr lang="en-US" altLang="zh-TW" b="0" i="1" smtClean="0">
                                <a:latin typeface="Cambria Math"/>
                                <a:ea typeface="新細明體" pitchFamily="18" charset="-120"/>
                              </a:rPr>
                              <m:t>−1)</m:t>
                            </m:r>
                            <m:r>
                              <a:rPr lang="en-US" altLang="zh-TW" i="1">
                                <a:latin typeface="Cambria Math"/>
                                <a:ea typeface="新細明體" pitchFamily="18" charset="-120"/>
                              </a:rPr>
                              <m:t>𝜏</m:t>
                            </m:r>
                          </m:sub>
                        </m:sSub>
                      </m:den>
                    </m:f>
                  </m:oMath>
                </a14:m>
                <a:r>
                  <a:rPr lang="en-US" altLang="zh-TW" dirty="0">
                    <a:ea typeface="新細明體" pitchFamily="18" charset="-120"/>
                  </a:rPr>
                  <a:t> </a:t>
                </a:r>
              </a:p>
              <a:p>
                <a:pPr lvl="2">
                  <a:spcBef>
                    <a:spcPts val="200"/>
                  </a:spcBef>
                </a:pPr>
                <a:r>
                  <a:rPr lang="en-US" altLang="zh-TW" dirty="0">
                    <a:ea typeface="新細明體" pitchFamily="18" charset="-120"/>
                  </a:rPr>
                  <a:t>The </a:t>
                </a:r>
                <a:r>
                  <a:rPr lang="en-US" altLang="zh-TW" dirty="0" err="1">
                    <a:ea typeface="新細明體" pitchFamily="18" charset="-120"/>
                  </a:rPr>
                  <a:t>lognormally</a:t>
                </a:r>
                <a:r>
                  <a:rPr lang="en-US" altLang="zh-TW" dirty="0">
                    <a:ea typeface="新細明體" pitchFamily="18" charset="-120"/>
                  </a:rPr>
                  <a:t> distributed result on the bottom of Slide 13.7 can be extended to any two time points </a:t>
                </a:r>
                <a14:m>
                  <m:oMath xmlns:m="http://schemas.openxmlformats.org/officeDocument/2006/math">
                    <m:r>
                      <a:rPr lang="en-US" altLang="zh-TW" i="1">
                        <a:latin typeface="Cambria Math"/>
                        <a:ea typeface="新細明體" pitchFamily="18" charset="-120"/>
                      </a:rPr>
                      <m:t>𝑡</m:t>
                    </m:r>
                  </m:oMath>
                </a14:m>
                <a:r>
                  <a:rPr lang="en-US" altLang="zh-TW" dirty="0">
                    <a:ea typeface="新細明體" pitchFamily="18" charset="-120"/>
                  </a:rPr>
                  <a:t> and </a:t>
                </a:r>
                <a14:m>
                  <m:oMath xmlns:m="http://schemas.openxmlformats.org/officeDocument/2006/math">
                    <m:r>
                      <a:rPr lang="en-US" altLang="zh-TW" i="1">
                        <a:latin typeface="Cambria Math"/>
                        <a:ea typeface="新細明體" pitchFamily="18" charset="-120"/>
                      </a:rPr>
                      <m:t>𝑡</m:t>
                    </m:r>
                    <m:r>
                      <a:rPr lang="en-US" altLang="zh-TW" i="1">
                        <a:latin typeface="Cambria Math"/>
                        <a:ea typeface="新細明體" pitchFamily="18" charset="-120"/>
                      </a:rPr>
                      <m:t>+</m:t>
                    </m:r>
                    <m:r>
                      <a:rPr lang="en-US" altLang="zh-TW" i="1">
                        <a:latin typeface="Cambria Math"/>
                        <a:ea typeface="新細明體" pitchFamily="18" charset="-120"/>
                      </a:rPr>
                      <m:t>𝜏</m:t>
                    </m:r>
                  </m:oMath>
                </a14:m>
                <a:r>
                  <a:rPr lang="en-US" altLang="zh-TW" dirty="0">
                    <a:ea typeface="新細明體" pitchFamily="18" charset="-120"/>
                  </a:rPr>
                  <a:t>, i.e., </a:t>
                </a:r>
              </a:p>
              <a:p>
                <a:pPr marL="693737" lvl="2" indent="0" algn="ctr">
                  <a:spcBef>
                    <a:spcPts val="200"/>
                  </a:spcBef>
                  <a:buNone/>
                </a:pPr>
                <a14:m>
                  <m:oMath xmlns:m="http://schemas.openxmlformats.org/officeDocument/2006/math">
                    <m:func>
                      <m:funcPr>
                        <m:ctrlPr>
                          <a:rPr lang="en-US" altLang="zh-TW" i="1">
                            <a:latin typeface="Cambria Math" panose="02040503050406030204" pitchFamily="18" charset="0"/>
                            <a:ea typeface="新細明體" pitchFamily="18" charset="-120"/>
                          </a:rPr>
                        </m:ctrlPr>
                      </m:funcPr>
                      <m:fName>
                        <m:r>
                          <m:rPr>
                            <m:sty m:val="p"/>
                          </m:rPr>
                          <a:rPr lang="en-US" altLang="zh-TW">
                            <a:latin typeface="Cambria Math"/>
                            <a:ea typeface="新細明體" pitchFamily="18" charset="-120"/>
                          </a:rPr>
                          <m:t>ln</m:t>
                        </m:r>
                      </m:fName>
                      <m:e>
                        <m:f>
                          <m:fPr>
                            <m:ctrlPr>
                              <a:rPr lang="en-US" altLang="zh-TW" i="1">
                                <a:latin typeface="Cambria Math" panose="02040503050406030204" pitchFamily="18" charset="0"/>
                                <a:ea typeface="新細明體" pitchFamily="18" charset="-120"/>
                              </a:rPr>
                            </m:ctrlPr>
                          </m:fPr>
                          <m:num>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a:ea typeface="新細明體" pitchFamily="18" charset="-120"/>
                                  </a:rPr>
                                  <m:t>𝑡</m:t>
                                </m:r>
                                <m:r>
                                  <a:rPr lang="en-US" altLang="zh-TW" b="0" i="1" smtClean="0">
                                    <a:latin typeface="Cambria Math"/>
                                    <a:ea typeface="新細明體" pitchFamily="18" charset="-120"/>
                                  </a:rPr>
                                  <m:t>+</m:t>
                                </m:r>
                                <m:r>
                                  <a:rPr lang="en-US" altLang="zh-TW" b="0" i="1" smtClean="0">
                                    <a:latin typeface="Cambria Math"/>
                                    <a:ea typeface="新細明體" pitchFamily="18" charset="-120"/>
                                  </a:rPr>
                                  <m:t>𝜏</m:t>
                                </m:r>
                              </m:sub>
                            </m:sSub>
                          </m:num>
                          <m:den>
                            <m:sSub>
                              <m:sSubPr>
                                <m:ctrlPr>
                                  <a:rPr lang="en-US" altLang="zh-TW" i="1">
                                    <a:latin typeface="Cambria Math" panose="02040503050406030204" pitchFamily="18" charset="0"/>
                                    <a:ea typeface="新細明體" pitchFamily="18" charset="-120"/>
                                  </a:rPr>
                                </m:ctrlPr>
                              </m:sSubPr>
                              <m:e>
                                <m:r>
                                  <a:rPr lang="en-US" altLang="zh-TW" i="1">
                                    <a:latin typeface="Cambria Math"/>
                                    <a:ea typeface="新細明體" pitchFamily="18" charset="-120"/>
                                  </a:rPr>
                                  <m:t>𝑆</m:t>
                                </m:r>
                              </m:e>
                              <m:sub>
                                <m:r>
                                  <a:rPr lang="en-US" altLang="zh-TW" b="0" i="1" smtClean="0">
                                    <a:latin typeface="Cambria Math"/>
                                    <a:ea typeface="新細明體" pitchFamily="18" charset="-120"/>
                                  </a:rPr>
                                  <m:t>𝑡</m:t>
                                </m:r>
                              </m:sub>
                            </m:sSub>
                          </m:den>
                        </m:f>
                      </m:e>
                    </m:func>
                    <m:r>
                      <a:rPr lang="en-US" altLang="zh-TW" i="1">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i="1">
                        <a:latin typeface="Cambria Math"/>
                        <a:ea typeface="新細明體" pitchFamily="18" charset="-120"/>
                      </a:rPr>
                      <m:t>((</m:t>
                    </m:r>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b="0" i="1" smtClean="0">
                        <a:latin typeface="Cambria Math"/>
                        <a:ea typeface="新細明體" pitchFamily="18" charset="-120"/>
                      </a:rPr>
                      <m:t>)</m:t>
                    </m:r>
                    <m:r>
                      <a:rPr lang="en-US" altLang="zh-TW" b="0" i="1" smtClean="0">
                        <a:latin typeface="Cambria Math"/>
                        <a:ea typeface="新細明體" pitchFamily="18" charset="-120"/>
                      </a:rPr>
                      <m:t>𝜏</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b="0" i="1" smtClean="0">
                        <a:latin typeface="Cambria Math"/>
                        <a:ea typeface="新細明體" pitchFamily="18" charset="-120"/>
                      </a:rPr>
                      <m:t>𝜏</m:t>
                    </m:r>
                    <m:r>
                      <a:rPr lang="en-US" altLang="zh-TW" i="1">
                        <a:latin typeface="Cambria Math"/>
                        <a:ea typeface="新細明體" pitchFamily="18" charset="-120"/>
                      </a:rPr>
                      <m:t>)</m:t>
                    </m:r>
                  </m:oMath>
                </a14:m>
                <a:r>
                  <a:rPr lang="en-US" altLang="zh-TW" dirty="0">
                    <a:ea typeface="新細明體" pitchFamily="18" charset="-120"/>
                  </a:rPr>
                  <a:t> </a:t>
                </a:r>
              </a:p>
              <a:p>
                <a:pPr marL="985838" lvl="2" indent="0" algn="just">
                  <a:spcBef>
                    <a:spcPts val="200"/>
                  </a:spcBef>
                  <a:buNone/>
                </a:pPr>
                <a:r>
                  <a:rPr lang="en-US" altLang="zh-TW" dirty="0">
                    <a:ea typeface="新細明體" pitchFamily="18" charset="-120"/>
                  </a:rPr>
                  <a:t> and thus </a:t>
                </a:r>
                <a14:m>
                  <m:oMath xmlns:m="http://schemas.openxmlformats.org/officeDocument/2006/math">
                    <m:sSub>
                      <m:sSubPr>
                        <m:ctrlPr>
                          <a:rPr lang="en-US" altLang="zh-TW" b="0" i="1" smtClean="0">
                            <a:latin typeface="Cambria Math" panose="02040503050406030204" pitchFamily="18" charset="0"/>
                            <a:ea typeface="新細明體" pitchFamily="18" charset="-120"/>
                          </a:rPr>
                        </m:ctrlPr>
                      </m:sSubPr>
                      <m:e>
                        <m:r>
                          <a:rPr lang="en-US" altLang="zh-TW" b="0" i="1" smtClean="0">
                            <a:latin typeface="Cambria Math" panose="02040503050406030204" pitchFamily="18" charset="0"/>
                            <a:ea typeface="新細明體" pitchFamily="18" charset="-120"/>
                          </a:rPr>
                          <m:t>𝑢</m:t>
                        </m:r>
                      </m:e>
                      <m:sub>
                        <m:r>
                          <a:rPr lang="en-US" altLang="zh-TW" b="0" i="1" smtClean="0">
                            <a:latin typeface="Cambria Math" panose="02040503050406030204" pitchFamily="18" charset="0"/>
                            <a:ea typeface="新細明體" pitchFamily="18" charset="-120"/>
                          </a:rPr>
                          <m:t>𝑖</m:t>
                        </m:r>
                      </m:sub>
                    </m:sSub>
                    <m:r>
                      <a:rPr lang="en-US" altLang="zh-TW" i="1" smtClean="0">
                        <a:latin typeface="Cambria Math"/>
                        <a:ea typeface="新細明體" pitchFamily="18" charset="-120"/>
                      </a:rPr>
                      <m:t>~</m:t>
                    </m:r>
                    <m:r>
                      <a:rPr lang="en-US" altLang="zh-TW" b="0" i="1" smtClean="0">
                        <a:latin typeface="Cambria Math" panose="02040503050406030204" pitchFamily="18" charset="0"/>
                        <a:ea typeface="新細明體" pitchFamily="18" charset="-120"/>
                      </a:rPr>
                      <m:t>𝑁𝐷</m:t>
                    </m:r>
                    <m:r>
                      <a:rPr lang="en-US" altLang="zh-TW" i="1">
                        <a:latin typeface="Cambria Math"/>
                        <a:ea typeface="新細明體" pitchFamily="18" charset="-120"/>
                      </a:rPr>
                      <m:t>((</m:t>
                    </m:r>
                    <m:r>
                      <a:rPr lang="en-US" altLang="zh-TW" i="1">
                        <a:latin typeface="Cambria Math"/>
                        <a:ea typeface="新細明體" pitchFamily="18" charset="-120"/>
                      </a:rPr>
                      <m:t>𝜇</m:t>
                    </m:r>
                    <m:r>
                      <a:rPr lang="en-US" altLang="zh-TW" i="1">
                        <a:latin typeface="Cambria Math"/>
                        <a:ea typeface="新細明體" pitchFamily="18" charset="-120"/>
                      </a:rPr>
                      <m:t>−</m:t>
                    </m:r>
                    <m:f>
                      <m:fPr>
                        <m:ctrlPr>
                          <a:rPr lang="en-US" altLang="zh-TW" i="1">
                            <a:latin typeface="Cambria Math" panose="02040503050406030204" pitchFamily="18" charset="0"/>
                            <a:ea typeface="新細明體" pitchFamily="18" charset="-120"/>
                          </a:rPr>
                        </m:ctrlPr>
                      </m:fPr>
                      <m:num>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num>
                      <m:den>
                        <m:r>
                          <a:rPr lang="en-US" altLang="zh-TW" i="1">
                            <a:latin typeface="Cambria Math"/>
                            <a:ea typeface="新細明體" pitchFamily="18" charset="-120"/>
                          </a:rPr>
                          <m:t>2</m:t>
                        </m:r>
                      </m:den>
                    </m:f>
                    <m:r>
                      <a:rPr lang="en-US" altLang="zh-TW" b="0" i="1" smtClean="0">
                        <a:latin typeface="Cambria Math"/>
                        <a:ea typeface="新細明體" pitchFamily="18" charset="-120"/>
                      </a:rPr>
                      <m:t>)</m:t>
                    </m:r>
                    <m:r>
                      <a:rPr lang="en-US" altLang="zh-TW" b="0" i="1" smtClean="0">
                        <a:latin typeface="Cambria Math"/>
                        <a:ea typeface="新細明體" pitchFamily="18" charset="-120"/>
                      </a:rPr>
                      <m:t>𝜏</m:t>
                    </m:r>
                    <m:r>
                      <a:rPr lang="en-US" altLang="zh-TW" i="1">
                        <a:latin typeface="Cambria Math"/>
                        <a:ea typeface="新細明體" pitchFamily="18" charset="-120"/>
                      </a:rPr>
                      <m:t>,</m:t>
                    </m:r>
                    <m:sSup>
                      <m:sSupPr>
                        <m:ctrlPr>
                          <a:rPr lang="en-US" altLang="zh-TW" i="1">
                            <a:latin typeface="Cambria Math" panose="02040503050406030204" pitchFamily="18" charset="0"/>
                            <a:ea typeface="新細明體" pitchFamily="18" charset="-120"/>
                          </a:rPr>
                        </m:ctrlPr>
                      </m:sSupPr>
                      <m:e>
                        <m:r>
                          <a:rPr lang="en-US" altLang="zh-TW" i="1">
                            <a:latin typeface="Cambria Math"/>
                            <a:ea typeface="新細明體" pitchFamily="18" charset="-120"/>
                          </a:rPr>
                          <m:t>𝜎</m:t>
                        </m:r>
                      </m:e>
                      <m:sup>
                        <m:r>
                          <a:rPr lang="en-US" altLang="zh-TW" i="1">
                            <a:latin typeface="Cambria Math"/>
                            <a:ea typeface="新細明體" pitchFamily="18" charset="-120"/>
                          </a:rPr>
                          <m:t>2</m:t>
                        </m:r>
                      </m:sup>
                    </m:sSup>
                    <m:r>
                      <a:rPr lang="en-US" altLang="zh-TW" b="0" i="1" smtClean="0">
                        <a:latin typeface="Cambria Math"/>
                        <a:ea typeface="新細明體" pitchFamily="18" charset="-120"/>
                      </a:rPr>
                      <m:t>𝜏</m:t>
                    </m:r>
                    <m:r>
                      <a:rPr lang="en-US" altLang="zh-TW" i="1">
                        <a:latin typeface="Cambria Math"/>
                        <a:ea typeface="新細明體" pitchFamily="18" charset="-120"/>
                      </a:rPr>
                      <m:t>)</m:t>
                    </m:r>
                  </m:oMath>
                </a14:m>
                <a:r>
                  <a:rPr lang="zh-TW" altLang="en-US" dirty="0">
                    <a:ea typeface="新細明體" pitchFamily="18" charset="-120"/>
                  </a:rPr>
                  <a:t> </a:t>
                </a:r>
                <a:r>
                  <a:rPr lang="en-US" altLang="zh-TW" dirty="0">
                    <a:ea typeface="新細明體" pitchFamily="18" charset="-120"/>
                  </a:rPr>
                  <a:t>for </a:t>
                </a:r>
                <a14:m>
                  <m:oMath xmlns:m="http://schemas.openxmlformats.org/officeDocument/2006/math">
                    <m:r>
                      <a:rPr lang="en-US" altLang="zh-TW" i="1">
                        <a:latin typeface="Cambria Math" panose="02040503050406030204" pitchFamily="18" charset="0"/>
                        <a:ea typeface="新細明體" pitchFamily="18" charset="-120"/>
                      </a:rPr>
                      <m:t>𝑖</m:t>
                    </m:r>
                    <m:r>
                      <a:rPr lang="en-US" altLang="zh-TW" b="0" i="1" smtClean="0">
                        <a:latin typeface="Cambria Math" panose="02040503050406030204" pitchFamily="18" charset="0"/>
                        <a:ea typeface="新細明體" pitchFamily="18" charset="-120"/>
                      </a:rPr>
                      <m:t>=1,…,</m:t>
                    </m:r>
                    <m:r>
                      <a:rPr lang="en-US" altLang="zh-TW" b="0" i="1" smtClean="0">
                        <a:latin typeface="Cambria Math" panose="02040503050406030204" pitchFamily="18" charset="0"/>
                        <a:ea typeface="新細明體" pitchFamily="18" charset="-120"/>
                      </a:rPr>
                      <m:t>𝑛</m:t>
                    </m:r>
                  </m:oMath>
                </a14:m>
                <a:r>
                  <a:rPr lang="en-US" altLang="zh-TW" dirty="0">
                    <a:ea typeface="新細明體" pitchFamily="18" charset="-120"/>
                  </a:rPr>
                  <a:t> </a:t>
                </a:r>
              </a:p>
            </p:txBody>
          </p:sp>
        </mc:Choice>
        <mc:Fallback xmlns="">
          <p:sp>
            <p:nvSpPr>
              <p:cNvPr id="14339" name="Rectangle 3"/>
              <p:cNvSpPr>
                <a:spLocks noGrp="1" noRot="1" noChangeAspect="1" noMove="1" noResize="1" noEditPoints="1" noAdjustHandles="1" noChangeArrowheads="1" noChangeShapeType="1" noTextEdit="1"/>
              </p:cNvSpPr>
              <p:nvPr>
                <p:ph idx="1"/>
              </p:nvPr>
            </p:nvSpPr>
            <p:spPr>
              <a:xfrm>
                <a:off x="304800" y="1600200"/>
                <a:ext cx="8610600" cy="5181600"/>
              </a:xfrm>
              <a:blipFill>
                <a:blip r:embed="rId3"/>
                <a:stretch>
                  <a:fillRect r="-2619" b="-2118"/>
                </a:stretch>
              </a:blipFill>
            </p:spPr>
            <p:txBody>
              <a:bodyPr/>
              <a:lstStyle/>
              <a:p>
                <a:r>
                  <a:rPr lang="zh-TW" altLang="en-US">
                    <a:noFill/>
                  </a:rPr>
                  <a:t> </a:t>
                </a:r>
              </a:p>
            </p:txBody>
          </p:sp>
        </mc:Fallback>
      </mc:AlternateContent>
      <p:sp>
        <p:nvSpPr>
          <p:cNvPr id="14341" name="投影片編號版面配置區 1"/>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13.</a:t>
            </a:r>
            <a:fld id="{C933044F-8AB9-423A-9114-48ADFC3C1FE5}" type="slidenum">
              <a:rPr lang="en-US" altLang="en-US"/>
              <a:pPr eaLnBrk="1" hangingPunct="1"/>
              <a:t>9</a:t>
            </a:fld>
            <a:endParaRPr lang="en-US" altLang="en-US" dirty="0"/>
          </a:p>
        </p:txBody>
      </p:sp>
      <p:sp>
        <p:nvSpPr>
          <p:cNvPr id="6" name="標題 1"/>
          <p:cNvSpPr>
            <a:spLocks noGrp="1"/>
          </p:cNvSpPr>
          <p:nvPr>
            <p:ph type="title"/>
          </p:nvPr>
        </p:nvSpPr>
        <p:spPr/>
        <p:txBody>
          <a:bodyPr/>
          <a:lstStyle/>
          <a:p>
            <a:r>
              <a:rPr lang="en-US" altLang="zh-TW" dirty="0"/>
              <a:t>Distribution of The Stock Price</a:t>
            </a:r>
            <a:endParaRPr lang="zh-TW" altLang="en-US" dirty="0"/>
          </a:p>
        </p:txBody>
      </p:sp>
    </p:spTree>
    <p:extLst>
      <p:ext uri="{BB962C8B-B14F-4D97-AF65-F5344CB8AC3E}">
        <p14:creationId xmlns:p14="http://schemas.microsoft.com/office/powerpoint/2010/main" val="2592010262"/>
      </p:ext>
    </p:extLst>
  </p:cSld>
  <p:clrMapOvr>
    <a:masterClrMapping/>
  </p:clrMapOvr>
</p:sld>
</file>

<file path=ppt/theme/theme1.xml><?xml version="1.0" encoding="utf-8"?>
<a:theme xmlns:a="http://schemas.openxmlformats.org/drawingml/2006/main" name="2_Network">
  <a:themeElements>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2_Network">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2_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2_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2_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2_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2_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2_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2_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2_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2_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OF_Ch12</Template>
  <TotalTime>3868</TotalTime>
  <Pages>18</Pages>
  <Words>3509</Words>
  <Application>Microsoft Office PowerPoint</Application>
  <PresentationFormat>Letter 紙張 (8.5x11 英吋)</PresentationFormat>
  <Paragraphs>304</Paragraphs>
  <Slides>37</Slides>
  <Notes>37</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37</vt:i4>
      </vt:variant>
    </vt:vector>
  </HeadingPairs>
  <TitlesOfParts>
    <vt:vector size="43" baseType="lpstr">
      <vt:lpstr>新細明體</vt:lpstr>
      <vt:lpstr>Arial</vt:lpstr>
      <vt:lpstr>Cambria Math</vt:lpstr>
      <vt:lpstr>Times New Roman</vt:lpstr>
      <vt:lpstr>Wingdings</vt:lpstr>
      <vt:lpstr>2_Network</vt:lpstr>
      <vt:lpstr>Valuing Stock Options: The Black–Scholes–Merton Model</vt:lpstr>
      <vt:lpstr>Goals of Chapter 13</vt:lpstr>
      <vt:lpstr>13.1 Distribution of the Stock Price in Black–Scholes–Merton Model</vt:lpstr>
      <vt:lpstr>Distribution of The Stock Price</vt:lpstr>
      <vt:lpstr>Distribution of The Stock Price</vt:lpstr>
      <vt:lpstr>Distribution of The Stock Price</vt:lpstr>
      <vt:lpstr>Distribution of The Stock Price</vt:lpstr>
      <vt:lpstr>Distribution of The Stock Price</vt:lpstr>
      <vt:lpstr>Distribution of The Stock Price</vt:lpstr>
      <vt:lpstr>Distribution of The Stock Price</vt:lpstr>
      <vt:lpstr>Distribution of The Stock Price</vt:lpstr>
      <vt:lpstr>Distribution of The Stock Price</vt:lpstr>
      <vt:lpstr>13.2 Risk-Neutral Valuation Relationship and Black–Scholes–Merton option pricing formulae</vt:lpstr>
      <vt:lpstr>RNVR and BSM model</vt:lpstr>
      <vt:lpstr>RNVR and BSM model</vt:lpstr>
      <vt:lpstr>RNVR and BSM model</vt:lpstr>
      <vt:lpstr>RNVR and BSM model</vt:lpstr>
      <vt:lpstr>RNVR and BSM model</vt:lpstr>
      <vt:lpstr>RNVR and BSM model</vt:lpstr>
      <vt:lpstr>RNVR and BSM model</vt:lpstr>
      <vt:lpstr>RNVR and BSM model</vt:lpstr>
      <vt:lpstr>13.3 Apply Risk-Neutral Valuation Relationship to Pricing Forward Contracts</vt:lpstr>
      <vt:lpstr>RNVR for Forward Contracts</vt:lpstr>
      <vt:lpstr>RNVR for Forward Contracts</vt:lpstr>
      <vt:lpstr>13.4 Implied Volatility</vt:lpstr>
      <vt:lpstr>Implied Volatility</vt:lpstr>
      <vt:lpstr>Implied Volatility</vt:lpstr>
      <vt:lpstr>Implied Volatility</vt:lpstr>
      <vt:lpstr>13.5 Effects of Cash Dividends or Dividend Yield on Option Values</vt:lpstr>
      <vt:lpstr>Effects of Cash Dividend Payments on Option Prices</vt:lpstr>
      <vt:lpstr>Effects of Cash Dividend Payments on Option Prices</vt:lpstr>
      <vt:lpstr>Effects of Cash Dividend Payments on Option Prices</vt:lpstr>
      <vt:lpstr>Effects of Cash Dividend Payments on Option Prices</vt:lpstr>
      <vt:lpstr>Effects of Cash Dividend Payments on Option Prices</vt:lpstr>
      <vt:lpstr>(Material in Ch. 15) European Options on Stocks Paying Dividend Yields</vt:lpstr>
      <vt:lpstr>(Material in Ch. 15) European Options on Stocks Paying Dividend Yields</vt:lpstr>
      <vt:lpstr>(Material from Ch. 15) European Options on Stocks Paying Dividend Yields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Valuing Stock Options: The Black-Scholes Model</dc:title>
  <dc:subject>Fundamentals of Futures and Options Markets, 5E</dc:subject>
  <dc:creator>JyWang</dc:creator>
  <cp:keywords>Chapter 13</cp:keywords>
  <cp:lastModifiedBy>Jr-Yan</cp:lastModifiedBy>
  <cp:revision>368</cp:revision>
  <cp:lastPrinted>2012-05-29T14:38:26Z</cp:lastPrinted>
  <dcterms:created xsi:type="dcterms:W3CDTF">1996-07-02T05:06:26Z</dcterms:created>
  <dcterms:modified xsi:type="dcterms:W3CDTF">2023-05-30T08:54:57Z</dcterms:modified>
</cp:coreProperties>
</file>