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</p:sldMasterIdLst>
  <p:notesMasterIdLst>
    <p:notesMasterId r:id="rId36"/>
  </p:notesMasterIdLst>
  <p:handoutMasterIdLst>
    <p:handoutMasterId r:id="rId37"/>
  </p:handoutMasterIdLst>
  <p:sldIdLst>
    <p:sldId id="276" r:id="rId2"/>
    <p:sldId id="280" r:id="rId3"/>
    <p:sldId id="281" r:id="rId4"/>
    <p:sldId id="257" r:id="rId5"/>
    <p:sldId id="287" r:id="rId6"/>
    <p:sldId id="258" r:id="rId7"/>
    <p:sldId id="259" r:id="rId8"/>
    <p:sldId id="261" r:id="rId9"/>
    <p:sldId id="288" r:id="rId10"/>
    <p:sldId id="262" r:id="rId11"/>
    <p:sldId id="263" r:id="rId12"/>
    <p:sldId id="264" r:id="rId13"/>
    <p:sldId id="282" r:id="rId14"/>
    <p:sldId id="277" r:id="rId15"/>
    <p:sldId id="292" r:id="rId16"/>
    <p:sldId id="290" r:id="rId17"/>
    <p:sldId id="291" r:id="rId18"/>
    <p:sldId id="289" r:id="rId19"/>
    <p:sldId id="267" r:id="rId20"/>
    <p:sldId id="268" r:id="rId21"/>
    <p:sldId id="283" r:id="rId22"/>
    <p:sldId id="270" r:id="rId23"/>
    <p:sldId id="271" r:id="rId24"/>
    <p:sldId id="272" r:id="rId25"/>
    <p:sldId id="273" r:id="rId26"/>
    <p:sldId id="274" r:id="rId27"/>
    <p:sldId id="298" r:id="rId28"/>
    <p:sldId id="293" r:id="rId29"/>
    <p:sldId id="294" r:id="rId30"/>
    <p:sldId id="279" r:id="rId31"/>
    <p:sldId id="297" r:id="rId32"/>
    <p:sldId id="284" r:id="rId33"/>
    <p:sldId id="286" r:id="rId34"/>
    <p:sldId id="299" r:id="rId35"/>
  </p:sldIdLst>
  <p:sldSz cx="9144000" cy="6858000" type="letter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 varScale="1">
        <p:scale>
          <a:sx n="106" d="100"/>
          <a:sy n="106" d="100"/>
        </p:scale>
        <p:origin x="1689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151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8CCE1CED-F4D6-476C-BA09-14AA03D8D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1" y="9731376"/>
            <a:ext cx="1814513" cy="32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108" tIns="49054" rIns="98108" bIns="490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500" dirty="0">
                <a:latin typeface="Times New Roman" pitchFamily="18" charset="0"/>
              </a:rPr>
              <a:t>12-</a:t>
            </a:r>
            <a:fld id="{9F5083B1-B204-4B1B-8374-545B611CE277}" type="slidenum">
              <a:rPr lang="en-US" altLang="zh-TW" sz="1500">
                <a:latin typeface="Times New Roman" pitchFamily="18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zh-TW" sz="1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80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53" tIns="0" rIns="20553" bIns="0" numCol="1" anchor="t" anchorCtr="0" compatLnSpc="1">
            <a:prstTxWarp prst="textNoShape">
              <a:avLst/>
            </a:prstTxWarp>
          </a:bodyPr>
          <a:lstStyle>
            <a:lvl1pPr defTabSz="822325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53" tIns="0" rIns="20553" bIns="0" numCol="1" anchor="t" anchorCtr="0" compatLnSpc="1">
            <a:prstTxWarp prst="textNoShape">
              <a:avLst/>
            </a:prstTxWarp>
          </a:bodyPr>
          <a:lstStyle>
            <a:lvl1pPr algn="r" defTabSz="822325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53" tIns="0" rIns="20553" bIns="0" numCol="1" anchor="b" anchorCtr="0" compatLnSpc="1">
            <a:prstTxWarp prst="textNoShape">
              <a:avLst/>
            </a:prstTxWarp>
          </a:bodyPr>
          <a:lstStyle>
            <a:lvl1pPr defTabSz="822325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53" tIns="0" rIns="20553" bIns="0" numCol="1" anchor="b" anchorCtr="0" compatLnSpc="1">
            <a:prstTxWarp prst="textNoShape">
              <a:avLst/>
            </a:prstTxWarp>
          </a:bodyPr>
          <a:lstStyle>
            <a:lvl1pPr algn="r" defTabSz="822325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D146130-3C21-49BC-A8F8-2E835222CEE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0" tIns="49670" rIns="99340" bIns="49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notes styles</a:t>
            </a:r>
          </a:p>
          <a:p>
            <a:pPr lvl="0"/>
            <a:r>
              <a:rPr lang="en-US" altLang="zh-TW" noProof="0"/>
              <a:t>Second Level</a:t>
            </a:r>
          </a:p>
          <a:p>
            <a:pPr lvl="0"/>
            <a:r>
              <a:rPr lang="en-US" altLang="zh-TW" noProof="0"/>
              <a:t>Third Level</a:t>
            </a:r>
          </a:p>
          <a:p>
            <a:pPr lvl="0"/>
            <a:r>
              <a:rPr lang="en-US" altLang="zh-TW" noProof="0"/>
              <a:t>Fourth Level</a:t>
            </a:r>
          </a:p>
          <a:p>
            <a:pPr lvl="0"/>
            <a:r>
              <a:rPr lang="en-US" altLang="zh-TW" noProof="0"/>
              <a:t>Fifth Level</a:t>
            </a:r>
          </a:p>
        </p:txBody>
      </p:sp>
      <p:sp>
        <p:nvSpPr>
          <p:cNvPr id="3379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1750" cy="3833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578929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D63AFD0-7051-4971-BDCC-556A8FCBF3A8}" type="slidenum">
              <a:rPr lang="zh-TW" altLang="en-US">
                <a:latin typeface="Times New Roman" pitchFamily="18" charset="0"/>
              </a:rPr>
              <a:pPr/>
              <a:t>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04B2AC-3CDE-464B-84D7-F14AF0A47638}" type="slidenum">
              <a:rPr lang="zh-TW" altLang="en-US">
                <a:latin typeface="Times New Roman" pitchFamily="18" charset="0"/>
              </a:rPr>
              <a:pPr/>
              <a:t>10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50554D-D312-4199-A7E7-2FDBA0A3C5DC}" type="slidenum">
              <a:rPr lang="zh-TW" altLang="en-US">
                <a:latin typeface="Times New Roman" pitchFamily="18" charset="0"/>
              </a:rPr>
              <a:pPr/>
              <a:t>11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D45CFD-2F4B-41FE-A8D3-BE7759215284}" type="slidenum">
              <a:rPr lang="zh-TW" altLang="en-US">
                <a:latin typeface="Times New Roman" pitchFamily="18" charset="0"/>
              </a:rPr>
              <a:pPr/>
              <a:t>12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CBD11B-6E34-4163-9451-C968F718659F}" type="slidenum">
              <a:rPr lang="zh-TW" altLang="en-US">
                <a:latin typeface="Times New Roman" pitchFamily="18" charset="0"/>
              </a:rPr>
              <a:pPr/>
              <a:t>14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332" tIns="49666" rIns="99332" bIns="49666"/>
          <a:lstStyle/>
          <a:p>
            <a:pPr defTabSz="985838">
              <a:spcBef>
                <a:spcPct val="0"/>
              </a:spcBef>
            </a:pPr>
            <a:endParaRPr lang="en-CA" altLang="zh-TW" sz="26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CBD11B-6E34-4163-9451-C968F718659F}" type="slidenum">
              <a:rPr lang="zh-TW" altLang="en-US">
                <a:latin typeface="Times New Roman" pitchFamily="18" charset="0"/>
              </a:rPr>
              <a:pPr/>
              <a:t>15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332" tIns="49666" rIns="99332" bIns="49666"/>
          <a:lstStyle/>
          <a:p>
            <a:pPr defTabSz="985838">
              <a:spcBef>
                <a:spcPct val="0"/>
              </a:spcBef>
            </a:pPr>
            <a:endParaRPr lang="en-CA" altLang="zh-TW" sz="26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CBD11B-6E34-4163-9451-C968F718659F}" type="slidenum">
              <a:rPr lang="zh-TW" altLang="en-US">
                <a:latin typeface="Times New Roman" pitchFamily="18" charset="0"/>
              </a:rPr>
              <a:pPr/>
              <a:t>16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332" tIns="49666" rIns="99332" bIns="49666"/>
          <a:lstStyle/>
          <a:p>
            <a:pPr defTabSz="985838">
              <a:spcBef>
                <a:spcPct val="0"/>
              </a:spcBef>
            </a:pPr>
            <a:endParaRPr lang="en-CA" altLang="zh-TW" sz="26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CBD11B-6E34-4163-9451-C968F718659F}" type="slidenum">
              <a:rPr lang="zh-TW" altLang="en-US">
                <a:latin typeface="Times New Roman" pitchFamily="18" charset="0"/>
              </a:rPr>
              <a:pPr/>
              <a:t>17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332" tIns="49666" rIns="99332" bIns="49666"/>
          <a:lstStyle/>
          <a:p>
            <a:pPr defTabSz="985838">
              <a:spcBef>
                <a:spcPct val="0"/>
              </a:spcBef>
            </a:pPr>
            <a:endParaRPr lang="en-CA" altLang="zh-TW" sz="26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CBD11B-6E34-4163-9451-C968F718659F}" type="slidenum">
              <a:rPr lang="zh-TW" altLang="en-US">
                <a:latin typeface="Times New Roman" pitchFamily="18" charset="0"/>
              </a:rPr>
              <a:pPr/>
              <a:t>18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332" tIns="49666" rIns="99332" bIns="49666"/>
          <a:lstStyle/>
          <a:p>
            <a:pPr defTabSz="985838">
              <a:spcBef>
                <a:spcPct val="0"/>
              </a:spcBef>
            </a:pPr>
            <a:endParaRPr lang="en-CA" altLang="zh-TW" sz="26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89ACAC-12B9-43DF-88DC-15B328ED6F66}" type="slidenum">
              <a:rPr lang="zh-TW" altLang="en-US">
                <a:latin typeface="Times New Roman" pitchFamily="18" charset="0"/>
              </a:rPr>
              <a:pPr/>
              <a:t>19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635" tIns="0" rIns="20635" bIns="0" anchor="b"/>
          <a:lstStyle/>
          <a:p>
            <a:pPr algn="r" defTabSz="825500" eaLnBrk="0" hangingPunct="0"/>
            <a:r>
              <a:rPr lang="en-US" altLang="zh-TW" sz="1100" i="1">
                <a:latin typeface="Times New Roman" pitchFamily="18" charset="0"/>
              </a:rPr>
              <a:t>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w="12700"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8017" tIns="48148" rIns="98017" bIns="48148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C564EC-7A44-485F-A12C-79797C980E22}" type="slidenum">
              <a:rPr lang="zh-TW" altLang="en-US">
                <a:latin typeface="Times New Roman" pitchFamily="18" charset="0"/>
              </a:rPr>
              <a:pPr/>
              <a:t>20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71727B-2654-4C26-BAB8-9B9C572FC732}" type="slidenum">
              <a:rPr lang="zh-TW" altLang="en-US">
                <a:latin typeface="Times New Roman" pitchFamily="18" charset="0"/>
              </a:rPr>
              <a:pPr/>
              <a:t>22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21980F-AA10-4BB5-87A7-F1769479950E}" type="slidenum">
              <a:rPr lang="zh-TW" altLang="en-US">
                <a:latin typeface="Times New Roman" pitchFamily="18" charset="0"/>
              </a:rPr>
              <a:pPr/>
              <a:t>23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5CFFA9-1CFE-42C2-BD67-975174A0FE45}" type="slidenum">
              <a:rPr lang="zh-TW" altLang="en-US">
                <a:latin typeface="Times New Roman" pitchFamily="18" charset="0"/>
              </a:rPr>
              <a:pPr/>
              <a:t>24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4606DD-7707-472C-8A7E-A61728352B3B}" type="slidenum">
              <a:rPr lang="zh-TW" altLang="en-US">
                <a:latin typeface="Times New Roman" pitchFamily="18" charset="0"/>
              </a:rPr>
              <a:pPr/>
              <a:t>25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F3D56D-7BAE-44B0-BF93-AE953AE4B023}" type="slidenum">
              <a:rPr lang="zh-TW" altLang="en-US">
                <a:latin typeface="Times New Roman" pitchFamily="18" charset="0"/>
              </a:rPr>
              <a:pPr/>
              <a:t>26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F3D56D-7BAE-44B0-BF93-AE953AE4B023}" type="slidenum">
              <a:rPr lang="zh-TW" altLang="en-US">
                <a:latin typeface="Times New Roman" pitchFamily="18" charset="0"/>
              </a:rPr>
              <a:pPr/>
              <a:t>27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F3D56D-7BAE-44B0-BF93-AE953AE4B023}" type="slidenum">
              <a:rPr lang="zh-TW" altLang="en-US">
                <a:latin typeface="Times New Roman" pitchFamily="18" charset="0"/>
              </a:rPr>
              <a:pPr/>
              <a:t>28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F3D56D-7BAE-44B0-BF93-AE953AE4B023}" type="slidenum">
              <a:rPr lang="zh-TW" altLang="en-US">
                <a:latin typeface="Times New Roman" pitchFamily="18" charset="0"/>
              </a:rPr>
              <a:pPr/>
              <a:t>29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D83220-104B-4991-8086-55A12CCDC5D1}" type="slidenum">
              <a:rPr lang="zh-TW" altLang="en-US">
                <a:latin typeface="Times New Roman" pitchFamily="18" charset="0"/>
              </a:rPr>
              <a:pPr/>
              <a:t>30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D83220-104B-4991-8086-55A12CCDC5D1}" type="slidenum">
              <a:rPr lang="zh-TW" altLang="en-US">
                <a:latin typeface="Times New Roman" pitchFamily="18" charset="0"/>
              </a:rPr>
              <a:pPr/>
              <a:t>31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212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1569" indent="-308296" defTabSz="8221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3183" indent="-246637" defTabSz="82212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26456" indent="-246637" defTabSz="82212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19729" indent="-246637" defTabSz="82212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13002" indent="-246637" defTabSz="822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6275" indent="-246637" defTabSz="822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99548" indent="-246637" defTabSz="822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92821" indent="-246637" defTabSz="822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4697EA-1BB7-4DD3-A281-24913481F352}" type="slidenum">
              <a:rPr lang="en-US" altLang="zh-TW">
                <a:latin typeface="Times New Roman" pitchFamily="18" charset="0"/>
              </a:rPr>
              <a:pPr/>
              <a:t>33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212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1569" indent="-308296" defTabSz="8221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3183" indent="-246637" defTabSz="82212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26456" indent="-246637" defTabSz="82212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19729" indent="-246637" defTabSz="82212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13002" indent="-246637" defTabSz="822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6275" indent="-246637" defTabSz="822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99548" indent="-246637" defTabSz="822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92821" indent="-246637" defTabSz="822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4697EA-1BB7-4DD3-A281-24913481F352}" type="slidenum">
              <a:rPr lang="en-US" altLang="zh-TW">
                <a:latin typeface="Times New Roman" pitchFamily="18" charset="0"/>
              </a:rPr>
              <a:pPr/>
              <a:t>34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8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1F29E2-2A5B-4D57-BF91-D571EFDB3CC4}" type="slidenum">
              <a:rPr lang="zh-TW" altLang="en-US">
                <a:latin typeface="Times New Roman" pitchFamily="18" charset="0"/>
              </a:rPr>
              <a:pPr/>
              <a:t>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1F29E2-2A5B-4D57-BF91-D571EFDB3CC4}" type="slidenum">
              <a:rPr lang="zh-TW" altLang="en-US">
                <a:latin typeface="Times New Roman" pitchFamily="18" charset="0"/>
              </a:rPr>
              <a:pPr/>
              <a:t>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C3F126-7569-4F31-AE5C-603C3387B73F}" type="slidenum">
              <a:rPr lang="zh-TW" altLang="en-US">
                <a:latin typeface="Times New Roman" pitchFamily="18" charset="0"/>
              </a:rPr>
              <a:pPr/>
              <a:t>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E6009B-803D-4B88-9151-01074A71D8BD}" type="slidenum">
              <a:rPr lang="zh-TW" altLang="en-US">
                <a:latin typeface="Times New Roman" pitchFamily="18" charset="0"/>
              </a:rPr>
              <a:pPr/>
              <a:t>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9567A2-2DCC-4698-B8B9-E2FC9E8C97D6}" type="slidenum">
              <a:rPr lang="zh-TW" altLang="en-US">
                <a:latin typeface="Times New Roman" pitchFamily="18" charset="0"/>
              </a:rPr>
              <a:pPr/>
              <a:t>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9567A2-2DCC-4698-B8B9-E2FC9E8C97D6}" type="slidenum">
              <a:rPr lang="zh-TW" altLang="en-US">
                <a:latin typeface="Times New Roman" pitchFamily="18" charset="0"/>
              </a:rPr>
              <a:pPr/>
              <a:t>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en-US" noProof="0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400"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en-US" altLang="en-US" noProof="0"/>
          </a:p>
        </p:txBody>
      </p:sp>
      <p:sp>
        <p:nvSpPr>
          <p:cNvPr id="3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6524625"/>
            <a:ext cx="683568" cy="3175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12.</a:t>
            </a:r>
            <a:fld id="{E3E26BCB-759E-4201-A6A5-FA18A498A0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33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11.</a:t>
            </a:r>
            <a:fld id="{016A3212-35D8-46B5-A54F-E4922CB56D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96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11.</a:t>
            </a:r>
            <a:fld id="{5F813B57-F551-4252-A32F-8FEE893A87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33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12.</a:t>
            </a:r>
            <a:fld id="{B34094FC-C58E-413E-9DEB-CEC4F61949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47059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12.</a:t>
            </a:r>
            <a:fld id="{B34094FC-C58E-413E-9DEB-CEC4F61949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79149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12.</a:t>
            </a:r>
            <a:fld id="{B34094FC-C58E-413E-9DEB-CEC4F61949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16819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7063" indent="-282575">
              <a:tabLst>
                <a:tab pos="627063" algn="l"/>
              </a:tabLst>
              <a:defRPr/>
            </a:lvl2pPr>
            <a:lvl3pPr marL="984250" indent="-290513">
              <a:defRPr/>
            </a:lvl3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6524625"/>
            <a:ext cx="683568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12.</a:t>
            </a:r>
            <a:fld id="{FA410A29-AE50-44E4-B05A-CD738A1ADC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15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11.</a:t>
            </a:r>
            <a:fld id="{419340C9-4E73-4969-AB93-EE744E199D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58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6524625"/>
            <a:ext cx="654531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11.</a:t>
            </a:r>
            <a:fld id="{FFA9AFF9-2A49-4BC8-B300-AC853BE66F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11.</a:t>
            </a:r>
            <a:fld id="{7370F0FE-42A4-4C07-8A91-42C2A81CAC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3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11.</a:t>
            </a:r>
            <a:fld id="{8E1F21EA-1035-4028-9894-4E5FEED285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7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11.</a:t>
            </a:r>
            <a:fld id="{56BE8CA7-E58C-46AA-8C82-16822DD8A5F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4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11.</a:t>
            </a:r>
            <a:fld id="{01D816A8-627B-4C61-80A7-6C08F8FA8D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34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11.</a:t>
            </a:r>
            <a:fld id="{C756ED1C-D1D3-443D-979D-19245097D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3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2725"/>
            <a:ext cx="75057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 (30pt)</a:t>
            </a:r>
          </a:p>
          <a:p>
            <a:pPr lvl="1"/>
            <a:r>
              <a:rPr lang="en-US" altLang="en-US"/>
              <a:t>Second level (26pt)</a:t>
            </a:r>
          </a:p>
          <a:p>
            <a:pPr lvl="2"/>
            <a:r>
              <a:rPr lang="en-US" altLang="en-US"/>
              <a:t>Third level (22pt)</a:t>
            </a:r>
          </a:p>
          <a:p>
            <a:pPr lvl="3"/>
            <a:r>
              <a:rPr lang="en-US" altLang="en-US"/>
              <a:t>Fourth level (20pt)</a:t>
            </a:r>
          </a:p>
          <a:p>
            <a:pPr lvl="4"/>
            <a:r>
              <a:rPr lang="en-US" altLang="en-US"/>
              <a:t>Fifth level (18pt)</a:t>
            </a:r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24625"/>
            <a:ext cx="654531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r>
              <a:rPr lang="en-US" altLang="en-US"/>
              <a:t>12.</a:t>
            </a:r>
            <a:fld id="{B34094FC-C58E-413E-9DEB-CEC4F61949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2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3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4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5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6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7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8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9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0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1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2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3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5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6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8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9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1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2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3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4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5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6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7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8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9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0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1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2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2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charset="0"/>
        <a:buChar char="–"/>
        <a:tabLst>
          <a:tab pos="627063" algn="l"/>
        </a:tabLst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Introduction to Binomial Trees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Chapter 12</a:t>
            </a:r>
          </a:p>
        </p:txBody>
      </p:sp>
      <p:sp>
        <p:nvSpPr>
          <p:cNvPr id="1229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050CFC3B-4AA2-43C0-BD9D-179A0186FCF9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Generalization of One-Period Binomial Tree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3400" y="1600200"/>
                <a:ext cx="7905750" cy="5181600"/>
              </a:xfrm>
              <a:noFill/>
            </p:spPr>
            <p:txBody>
              <a:bodyPr lIns="92075" tIns="46038" rIns="92075" bIns="46038"/>
              <a:lstStyle/>
              <a:p>
                <a:pPr>
                  <a:lnSpc>
                    <a:spcPct val="95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Consider any derivative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𝑓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lasting for time </a:t>
                </a:r>
                <a:r>
                  <a:rPr lang="en-US" altLang="zh-TW" i="1" dirty="0">
                    <a:ea typeface="新細明體" pitchFamily="18" charset="-120"/>
                  </a:rPr>
                  <a:t>T</a:t>
                </a:r>
                <a:r>
                  <a:rPr lang="en-US" altLang="zh-TW" dirty="0">
                    <a:ea typeface="新細明體" pitchFamily="18" charset="-120"/>
                  </a:rPr>
                  <a:t> and its payoff is dependent on a stock</a:t>
                </a:r>
              </a:p>
              <a:p>
                <a:pPr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Assume that the possible stock price at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𝑆𝑢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𝑆𝑑</m:t>
                    </m:r>
                  </m:oMath>
                </a14:m>
                <a:r>
                  <a:rPr lang="en-US" altLang="zh-TW" dirty="0"/>
                  <a:t>, where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are constant multiplication factors for the upper and lower branches</a:t>
                </a: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are payoffs of the derivative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𝑓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corresponding to the upper and lower branches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00200"/>
                <a:ext cx="7905750" cy="5181600"/>
              </a:xfrm>
              <a:blipFill rotWithShape="1">
                <a:blip r:embed="rId3"/>
                <a:stretch>
                  <a:fillRect l="-772" t="-2000" r="-772"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7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789E77A9-2DD1-4ABC-8BB1-5C695402991B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2667000" y="2538495"/>
            <a:ext cx="4038600" cy="1961770"/>
            <a:chOff x="2667000" y="2538495"/>
            <a:chExt cx="4038600" cy="1961770"/>
          </a:xfrm>
        </p:grpSpPr>
        <p:sp>
          <p:nvSpPr>
            <p:cNvPr id="18438" name="Line 4"/>
            <p:cNvSpPr>
              <a:spLocks noChangeShapeType="1"/>
            </p:cNvSpPr>
            <p:nvPr/>
          </p:nvSpPr>
          <p:spPr bwMode="auto">
            <a:xfrm flipV="1">
              <a:off x="3063875" y="2971799"/>
              <a:ext cx="2005013" cy="6114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39" name="Line 5"/>
            <p:cNvSpPr>
              <a:spLocks noChangeShapeType="1"/>
            </p:cNvSpPr>
            <p:nvPr/>
          </p:nvSpPr>
          <p:spPr bwMode="auto">
            <a:xfrm>
              <a:off x="3063875" y="3583203"/>
              <a:ext cx="2005013" cy="5293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5105400" y="2538495"/>
                  <a:ext cx="15516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2538495"/>
                  <a:ext cx="155164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2675616" y="3551624"/>
                  <a:ext cx="4485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5616" y="3551624"/>
                  <a:ext cx="44858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703" b="-2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2667000" y="3200400"/>
                  <a:ext cx="4391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3200400"/>
                  <a:ext cx="43915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5147337" y="2895600"/>
                  <a:ext cx="5419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337" y="2895600"/>
                  <a:ext cx="541943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124" b="-1973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5153957" y="3657600"/>
                  <a:ext cx="15516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=</m:t>
                        </m:r>
                        <m:r>
                          <a:rPr lang="en-US" altLang="zh-TW" sz="2400" i="1">
                            <a:latin typeface="Cambria Math"/>
                          </a:rPr>
                          <m:t>𝑆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𝑑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3957" y="3657600"/>
                  <a:ext cx="1551643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5159400" y="4038600"/>
                  <a:ext cx="5556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400" y="4038600"/>
                  <a:ext cx="5556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087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719263"/>
                <a:ext cx="8305800" cy="4411662"/>
              </a:xfrm>
              <a:noFill/>
            </p:spPr>
            <p:txBody>
              <a:bodyPr lIns="92075" tIns="46038" rIns="92075" bIns="46038"/>
              <a:lstStyle/>
              <a:p>
                <a:pPr lvl="1"/>
                <a:r>
                  <a:rPr lang="en-US" altLang="zh-TW" dirty="0">
                    <a:ea typeface="新細明體" pitchFamily="18" charset="-120"/>
                  </a:rPr>
                  <a:t>Construct Portfolio P that longs </a:t>
                </a:r>
                <a:r>
                  <a:rPr lang="en-US" altLang="zh-TW" dirty="0">
                    <a:latin typeface="Symbol" pitchFamily="18" charset="2"/>
                    <a:ea typeface="新細明體" pitchFamily="18" charset="-120"/>
                  </a:rPr>
                  <a:t>D</a:t>
                </a:r>
                <a:r>
                  <a:rPr lang="en-US" altLang="zh-TW" dirty="0">
                    <a:ea typeface="新細明體" pitchFamily="18" charset="-120"/>
                  </a:rPr>
                  <a:t> shares and shorts 1 derivative. The payoffs of Portfolio P are</a:t>
                </a:r>
              </a:p>
              <a:p>
                <a:pPr lvl="1"/>
                <a:endParaRPr lang="en-US" altLang="zh-TW" sz="2400" dirty="0">
                  <a:ea typeface="新細明體" pitchFamily="18" charset="-120"/>
                </a:endParaRPr>
              </a:p>
              <a:p>
                <a:pPr lvl="1"/>
                <a:endParaRPr lang="en-US" altLang="zh-TW" sz="2400" dirty="0">
                  <a:ea typeface="新細明體" pitchFamily="18" charset="-120"/>
                </a:endParaRPr>
              </a:p>
              <a:p>
                <a:pPr lvl="1"/>
                <a:endParaRPr lang="en-US" altLang="zh-TW" sz="2400" dirty="0">
                  <a:ea typeface="新細明體" pitchFamily="18" charset="-120"/>
                </a:endParaRPr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Portfolio P is riskless 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𝑆𝑢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𝑆𝑑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thus</a:t>
                </a:r>
              </a:p>
              <a:p>
                <a:pPr lvl="1"/>
                <a:endParaRPr lang="en-US" altLang="zh-TW" sz="2400" dirty="0">
                  <a:ea typeface="新細明體" pitchFamily="18" charset="-120"/>
                </a:endParaRPr>
              </a:p>
              <a:p>
                <a:pPr lvl="1"/>
                <a:endParaRPr lang="en-US" altLang="zh-TW" sz="2400" dirty="0">
                  <a:ea typeface="新細明體" pitchFamily="18" charset="-120"/>
                </a:endParaRPr>
              </a:p>
              <a:p>
                <a:pPr lvl="1">
                  <a:buClr>
                    <a:schemeClr val="tx1"/>
                  </a:buClr>
                  <a:buFont typeface="新細明體" pitchFamily="18" charset="-120"/>
                  <a:buChar char="※"/>
                </a:pPr>
                <a:r>
                  <a:rPr lang="en-US" altLang="zh-TW" sz="2400" dirty="0">
                    <a:ea typeface="新細明體" pitchFamily="18" charset="-120"/>
                  </a:rPr>
                  <a:t>Recall that in the prior numerical example,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𝑆</m:t>
                    </m:r>
                    <m:r>
                      <a:rPr lang="en-US" altLang="zh-TW" sz="2400" b="0" i="1" smtClean="0">
                        <a:latin typeface="Cambria Math"/>
                      </a:rPr>
                      <m:t>=20</m:t>
                    </m:r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𝑢</m:t>
                    </m:r>
                    <m:r>
                      <a:rPr lang="en-US" altLang="zh-TW" sz="2400" b="0" i="1" smtClean="0">
                        <a:latin typeface="Cambria Math"/>
                      </a:rPr>
                      <m:t>=1.1</m:t>
                    </m:r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𝑑</m:t>
                    </m:r>
                    <m:r>
                      <a:rPr lang="en-US" altLang="zh-TW" sz="2400" b="0" i="1" smtClean="0">
                        <a:latin typeface="Cambria Math"/>
                      </a:rPr>
                      <m:t>=0.9</m:t>
                    </m:r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, so the solution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/>
                      </a:rPr>
                      <m:t>Δ</m:t>
                    </m:r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 for generating a riskless portfolio is 0.25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3"/>
                <a:ext cx="8305800" cy="4411662"/>
              </a:xfrm>
              <a:blipFill rotWithShape="1">
                <a:blip r:embed="rId3"/>
                <a:stretch>
                  <a:fillRect t="-1243" b="-193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6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B3054B5F-EE1F-4672-8663-92E5FD923B5A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Generalization of One-Period Binomial Tree Model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292350" y="2590800"/>
            <a:ext cx="4184650" cy="1360191"/>
            <a:chOff x="2292350" y="2699691"/>
            <a:chExt cx="4184650" cy="1360191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2895600" y="3371850"/>
              <a:ext cx="2047875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2292350" y="3371850"/>
              <a:ext cx="1158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flipV="1">
              <a:off x="2841625" y="2914650"/>
              <a:ext cx="2130425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5029200" y="2699691"/>
                  <a:ext cx="14305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𝑆𝑢</m:t>
                        </m:r>
                        <m:r>
                          <m:rPr>
                            <m:sty m:val="p"/>
                          </m:rPr>
                          <a:rPr lang="el-GR" altLang="zh-TW" sz="2400" b="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altLang="zh-TW" sz="2400" b="0" i="0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2699691"/>
                  <a:ext cx="143058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5044813" y="3598217"/>
                  <a:ext cx="14321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𝑆𝑑</m:t>
                        </m:r>
                        <m:r>
                          <m:rPr>
                            <m:sty m:val="p"/>
                          </m:rPr>
                          <a:rPr lang="el-GR" altLang="zh-TW" sz="2400" b="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altLang="zh-TW" sz="2400" b="0" i="0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813" y="3598217"/>
                  <a:ext cx="1432187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658354" y="4691759"/>
                <a:ext cx="1917448" cy="794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/>
                        </a:rPr>
                        <m:t>Δ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/>
                            </a:rPr>
                            <m:t>𝑆𝑢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𝑆𝑑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354" y="4691759"/>
                <a:ext cx="1917448" cy="7946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76400"/>
                <a:ext cx="8229600" cy="5029200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5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Value of Portfolio P at time </a:t>
                </a:r>
                <a:r>
                  <a:rPr lang="en-US" altLang="zh-TW" i="1" dirty="0">
                    <a:latin typeface="Times New Roman" pitchFamily="18" charset="0"/>
                    <a:ea typeface="新細明體" pitchFamily="18" charset="-120"/>
                  </a:rPr>
                  <a:t>T</a:t>
                </a:r>
                <a:r>
                  <a:rPr lang="en-US" altLang="zh-TW" dirty="0">
                    <a:latin typeface="Times New Roman" pitchFamily="18" charset="0"/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𝑆𝑢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(or equivalently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𝑆𝑑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/>
                  <a:t>)</a:t>
                </a:r>
                <a:endParaRPr lang="zh-TW" altLang="en-US" dirty="0"/>
              </a:p>
              <a:p>
                <a:pPr lvl="1">
                  <a:spcBef>
                    <a:spcPts val="5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Value of Portfolio P today is thus	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𝑆𝑢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𝑟𝑇</m:t>
                        </m:r>
                      </m:sup>
                    </m:sSup>
                  </m:oMath>
                </a14:m>
                <a:endParaRPr lang="en-US" altLang="zh-TW" dirty="0">
                  <a:latin typeface="Times New Roman" pitchFamily="18" charset="0"/>
                  <a:ea typeface="新細明體" pitchFamily="18" charset="-120"/>
                </a:endParaRPr>
              </a:p>
              <a:p>
                <a:pPr lvl="1">
                  <a:spcBef>
                    <a:spcPts val="5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cost for Portfolio P is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𝑆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en-US" altLang="zh-TW" i="1" dirty="0">
                  <a:ea typeface="新細明體" pitchFamily="18" charset="-120"/>
                </a:endParaRPr>
              </a:p>
              <a:p>
                <a:pPr lvl="1">
                  <a:spcBef>
                    <a:spcPts val="5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Portfolio P is fairly priced: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𝑆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altLang="zh-TW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𝑆𝑢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𝑆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𝑆𝑢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𝑟𝑇</m:t>
                        </m:r>
                      </m:sup>
                    </m:sSup>
                  </m:oMath>
                </a14:m>
                <a:endParaRPr lang="en-US" altLang="zh-TW" i="1" dirty="0">
                  <a:ea typeface="新細明體" pitchFamily="18" charset="-120"/>
                </a:endParaRPr>
              </a:p>
              <a:p>
                <a:pPr lvl="1">
                  <a:spcBef>
                    <a:spcPts val="5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Substituting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/>
                      </a:rPr>
                      <m:t>Δ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altLang="zh-TW" sz="2800" i="1">
                            <a:latin typeface="Cambria Math"/>
                          </a:rPr>
                          <m:t>𝑆𝑢</m:t>
                        </m:r>
                        <m:r>
                          <a:rPr lang="en-US" altLang="zh-TW" sz="2800" i="1">
                            <a:latin typeface="Cambria Math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/>
                          </a:rPr>
                          <m:t>𝑆𝑑</m:t>
                        </m:r>
                      </m:den>
                    </m:f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in the above equation, we obtain</a:t>
                </a:r>
              </a:p>
              <a:p>
                <a:pPr marL="344488" lvl="1" indent="0" algn="ctr"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2800" i="1">
                        <a:latin typeface="Cambria Math"/>
                        <a:ea typeface="Cambria Math"/>
                      </a:rPr>
                      <m:t>[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altLang="zh-TW" sz="280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80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altLang="zh-TW" sz="28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altLang="zh-TW" sz="2800" dirty="0"/>
                  <a:t>,</a:t>
                </a:r>
              </a:p>
              <a:p>
                <a:pPr marL="344488" lvl="1" indent="0">
                  <a:spcBef>
                    <a:spcPts val="500"/>
                  </a:spcBef>
                  <a:buNone/>
                </a:pPr>
                <a:r>
                  <a:rPr lang="en-US" altLang="zh-TW" sz="2800" dirty="0"/>
                  <a:t>	where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𝑟𝑇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altLang="zh-TW" sz="2800" dirty="0"/>
              </a:p>
              <a:p>
                <a:pPr lvl="1">
                  <a:spcBef>
                    <a:spcPts val="500"/>
                  </a:spcBef>
                </a:pPr>
                <a:endParaRPr lang="en-US" altLang="zh-TW" sz="2800" dirty="0"/>
              </a:p>
              <a:p>
                <a:pPr lvl="1">
                  <a:spcBef>
                    <a:spcPts val="500"/>
                  </a:spcBef>
                </a:pPr>
                <a:endParaRPr lang="en-US" altLang="zh-TW" sz="2800" dirty="0"/>
              </a:p>
              <a:p>
                <a:pPr lvl="1">
                  <a:spcBef>
                    <a:spcPts val="500"/>
                  </a:spcBef>
                </a:pPr>
                <a:endParaRPr lang="zh-TW" altLang="en-US" sz="2800" dirty="0"/>
              </a:p>
              <a:p>
                <a:pPr lvl="1">
                  <a:spcBef>
                    <a:spcPts val="500"/>
                  </a:spcBef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5029200"/>
              </a:xfrm>
              <a:blipFill>
                <a:blip r:embed="rId3"/>
                <a:stretch>
                  <a:fillRect t="-1212" b="-8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B33D5AAF-9210-4314-B5A5-C8CE576F9CA1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Generalization of One-Period Binomial Tree Model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1724025"/>
          </a:xfrm>
        </p:spPr>
        <p:txBody>
          <a:bodyPr/>
          <a:lstStyle/>
          <a:p>
            <a:pPr marL="1077913" indent="-1077913" algn="l"/>
            <a:r>
              <a:rPr lang="en-US" altLang="zh-TW" sz="3800" dirty="0">
                <a:ea typeface="新細明體" charset="-120"/>
              </a:rPr>
              <a:t>12.2 Risk-Neutral Valuation Relationship (</a:t>
            </a:r>
            <a:r>
              <a:rPr lang="zh-TW" altLang="en-US" sz="3800" dirty="0">
                <a:ea typeface="新細明體" charset="-120"/>
              </a:rPr>
              <a:t>風險中立評價關係</a:t>
            </a:r>
            <a:r>
              <a:rPr lang="en-US" altLang="zh-TW" sz="3800" dirty="0">
                <a:ea typeface="新細明體" charset="-120"/>
              </a:rPr>
              <a:t>)</a:t>
            </a:r>
            <a:endParaRPr lang="zh-TW" altLang="en-US" sz="3800" dirty="0">
              <a:ea typeface="新細明體" charset="-120"/>
            </a:endParaRP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12.</a:t>
            </a:r>
            <a:fld id="{318AA49A-4F20-4677-A41A-D5F351D8E433}" type="slidenum">
              <a:rPr lang="en-US" altLang="en-US" smtClean="0"/>
              <a:pPr eaLnBrk="1" hangingPunct="1"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713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5029200"/>
          </a:xfrm>
          <a:noFill/>
        </p:spPr>
        <p:txBody>
          <a:bodyPr lIns="92075" tIns="46038" rIns="92075" bIns="46038"/>
          <a:lstStyle/>
          <a:p>
            <a:pPr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Risk-averse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風險趨避</a:t>
            </a:r>
            <a:r>
              <a:rPr lang="en-US" altLang="zh-TW" dirty="0">
                <a:ea typeface="新細明體" pitchFamily="18" charset="-120"/>
              </a:rPr>
              <a:t>), risk-neutral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風險中立</a:t>
            </a:r>
            <a:r>
              <a:rPr lang="en-US" altLang="zh-TW" dirty="0">
                <a:ea typeface="新細明體" pitchFamily="18" charset="-120"/>
              </a:rPr>
              <a:t>), and risk-loving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風險愛好</a:t>
            </a:r>
            <a:r>
              <a:rPr lang="en-US" altLang="zh-TW" dirty="0">
                <a:ea typeface="新細明體" pitchFamily="18" charset="-120"/>
              </a:rPr>
              <a:t>) behaviors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A flipping-coin game vs. a riskless payoff</a:t>
            </a:r>
          </a:p>
          <a:p>
            <a:pPr lvl="2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For risk-averse investors, they accept a risky game if its expected payoff is higher than the riskless payoff by a required amount which can compensate them for the risk they bear</a:t>
            </a:r>
          </a:p>
          <a:p>
            <a:pPr lvl="3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For different investors, they have different tolerance for risk, i.e., they require different expected payoff to accept the same risky game</a:t>
            </a:r>
          </a:p>
        </p:txBody>
      </p:sp>
      <p:sp>
        <p:nvSpPr>
          <p:cNvPr id="22534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AED279A9-1734-4375-AAFF-878874C5B8D3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Risk-Neutral Valuation Relationship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風險中立評價關係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5029200"/>
          </a:xfrm>
          <a:noFill/>
        </p:spPr>
        <p:txBody>
          <a:bodyPr lIns="92075" tIns="46038" rIns="92075" bIns="46038"/>
          <a:lstStyle/>
          <a:p>
            <a:pPr lvl="2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For risk-neutral investors, they accept a risky game even if its expected payoff equals the riskless payoff</a:t>
            </a:r>
          </a:p>
          <a:p>
            <a:pPr lvl="3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That is, they care about only the levels of the (expected) payoffs</a:t>
            </a:r>
          </a:p>
          <a:p>
            <a:pPr lvl="3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In other words, they require no compensation for bearing risk</a:t>
            </a:r>
          </a:p>
          <a:p>
            <a:pPr lvl="2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For risk-loving investors, they accept a risky game (enjoy the feeling of gamble) even if its expected payoff is lower than the riskless payoff</a:t>
            </a:r>
          </a:p>
          <a:p>
            <a:pPr lvl="3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That is, they would like to sacrifice some benefit for entering a risky game</a:t>
            </a:r>
          </a:p>
          <a:p>
            <a:pPr lvl="3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We do not discuss risk-loving behavior in this chapter</a:t>
            </a:r>
          </a:p>
        </p:txBody>
      </p:sp>
      <p:sp>
        <p:nvSpPr>
          <p:cNvPr id="22534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AED279A9-1734-4375-AAFF-878874C5B8D3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Risk-Neutral Valuation Relationship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風險中立評價關係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18468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5029200"/>
          </a:xfrm>
          <a:noFill/>
        </p:spPr>
        <p:txBody>
          <a:bodyPr lIns="92075" tIns="46038" rIns="92075" bIns="46038"/>
          <a:lstStyle/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In a risk-averse financial market, securities with higher degree of risk need to offer higher expected returns</a:t>
            </a:r>
          </a:p>
          <a:p>
            <a:pPr lvl="2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So, our real world is a risk averse world, i.e., most investors are risk averse and require compensation for the risk they tolerate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In a risk-neutral financial market (where every trader is risk neutral), the expected returns of all securities equal the risk free rate regardless of their degrees of risk</a:t>
            </a:r>
          </a:p>
          <a:p>
            <a:pPr lvl="2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That is, even for high-risk-level derivatives, their expected returns equal the risk free rate in the risk-neutral world</a:t>
            </a:r>
          </a:p>
          <a:p>
            <a:pPr lvl="2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The risk-neutral market only exists in our imagination</a:t>
            </a:r>
          </a:p>
          <a:p>
            <a:pPr marL="344488" lvl="1" indent="0">
              <a:lnSpc>
                <a:spcPct val="95000"/>
              </a:lnSpc>
              <a:spcBef>
                <a:spcPts val="300"/>
              </a:spcBef>
              <a:buNone/>
            </a:pP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22534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AED279A9-1734-4375-AAFF-878874C5B8D3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Risk-Neutral Valuation Relationship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風險中立評價關係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54408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76400"/>
                <a:ext cx="8305800" cy="5029200"/>
              </a:xfrm>
              <a:noFill/>
            </p:spPr>
            <p:txBody>
              <a:bodyPr lIns="92075" tIns="46038" rIns="92075" bIns="46038"/>
              <a:lstStyle/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Interpret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𝑝</m:t>
                    </m:r>
                  </m:oMath>
                </a14:m>
                <a:r>
                  <a:rPr lang="en-US" altLang="zh-TW" i="1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Cambria Math"/>
                      </a:rPr>
                      <m:t>[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altLang="zh-TW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as a probability in the risk-neutral world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the expected return of the stock price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𝜇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in the real world (a risk averse world), the expected stock price at the end of the period is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TW" sz="2800" b="0" i="0" smtClean="0">
                        <a:latin typeface="Cambria Math"/>
                      </a:rPr>
                      <m:t>=</m:t>
                    </m:r>
                    <m:r>
                      <a:rPr lang="en-US" altLang="zh-TW" sz="2800" i="1">
                        <a:latin typeface="Cambria Math"/>
                      </a:rPr>
                      <m:t>𝑆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800" i="1">
                            <a:latin typeface="Cambria Math"/>
                          </a:rPr>
                          <m:t>𝜇</m:t>
                        </m:r>
                        <m:r>
                          <a:rPr lang="en-US" altLang="zh-TW" sz="28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eaLnBrk="1" hangingPunct="1">
                  <a:spcBef>
                    <a:spcPts val="600"/>
                  </a:spcBef>
                </a:pPr>
                <a:endParaRPr lang="en-US" altLang="zh-TW" sz="2600" dirty="0">
                  <a:ea typeface="新細明體" pitchFamily="18" charset="-120"/>
                </a:endParaRPr>
              </a:p>
              <a:p>
                <a:pPr eaLnBrk="1" hangingPunct="1">
                  <a:spcBef>
                    <a:spcPts val="600"/>
                  </a:spcBef>
                </a:pPr>
                <a:endParaRPr lang="en-US" altLang="zh-TW" sz="2600" dirty="0">
                  <a:ea typeface="新細明體" pitchFamily="18" charset="-120"/>
                </a:endParaRPr>
              </a:p>
              <a:p>
                <a:pPr eaLnBrk="1" hangingPunct="1">
                  <a:spcBef>
                    <a:spcPts val="600"/>
                  </a:spcBef>
                </a:pPr>
                <a:endParaRPr lang="en-US" altLang="zh-TW" sz="2600" dirty="0">
                  <a:ea typeface="新細明體" pitchFamily="18" charset="-120"/>
                </a:endParaRPr>
              </a:p>
              <a:p>
                <a:pPr eaLnBrk="1" hangingPunct="1">
                  <a:spcBef>
                    <a:spcPts val="600"/>
                  </a:spcBef>
                </a:pPr>
                <a:endParaRPr lang="en-US" altLang="zh-TW" sz="2600" dirty="0">
                  <a:ea typeface="新細明體" pitchFamily="18" charset="-120"/>
                </a:endParaRPr>
              </a:p>
              <a:p>
                <a:pPr eaLnBrk="1" hangingPunct="1">
                  <a:spcBef>
                    <a:spcPts val="600"/>
                  </a:spcBef>
                </a:pPr>
                <a:endParaRPr lang="en-US" altLang="zh-TW" sz="2600" dirty="0">
                  <a:ea typeface="新細明體" pitchFamily="18" charset="-120"/>
                </a:endParaRPr>
              </a:p>
              <a:p>
                <a:pPr eaLnBrk="1" hangingPunct="1">
                  <a:spcBef>
                    <a:spcPts val="600"/>
                  </a:spcBef>
                </a:pPr>
                <a:endParaRPr lang="en-US" altLang="zh-TW" sz="26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305800" cy="5029200"/>
              </a:xfrm>
              <a:blipFill>
                <a:blip r:embed="rId3"/>
                <a:stretch>
                  <a:fillRect l="-734" t="-1576" r="-1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4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AED279A9-1734-4375-AAFF-878874C5B8D3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Risk-Neutral Valuation Relationship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風險中立評價關係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735515" y="4222838"/>
            <a:ext cx="3055685" cy="1796962"/>
            <a:chOff x="2514600" y="3581400"/>
            <a:chExt cx="3055685" cy="1796962"/>
          </a:xfrm>
        </p:grpSpPr>
        <p:sp>
          <p:nvSpPr>
            <p:cNvPr id="22535" name="Line 5"/>
            <p:cNvSpPr>
              <a:spLocks noChangeShapeType="1"/>
            </p:cNvSpPr>
            <p:nvPr/>
          </p:nvSpPr>
          <p:spPr bwMode="auto">
            <a:xfrm flipV="1">
              <a:off x="3108406" y="3871384"/>
              <a:ext cx="1889412" cy="6380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36" name="Line 6"/>
            <p:cNvSpPr>
              <a:spLocks noChangeShapeType="1"/>
            </p:cNvSpPr>
            <p:nvPr/>
          </p:nvSpPr>
          <p:spPr bwMode="auto">
            <a:xfrm>
              <a:off x="3108406" y="4509457"/>
              <a:ext cx="1889412" cy="6380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40" name="Rectangle 10"/>
                <p:cNvSpPr>
                  <a:spLocks noChangeArrowheads="1"/>
                </p:cNvSpPr>
                <p:nvPr/>
              </p:nvSpPr>
              <p:spPr bwMode="auto">
                <a:xfrm rot="20400000">
                  <a:off x="3672891" y="3742184"/>
                  <a:ext cx="562975" cy="462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0" i="1" dirty="0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altLang="zh-TW" sz="2400" i="1" dirty="0">
                    <a:latin typeface="Times New Roman" pitchFamily="18" charset="0"/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22540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20400000">
                  <a:off x="3672891" y="3742184"/>
                  <a:ext cx="562975" cy="462307"/>
                </a:xfrm>
                <a:prstGeom prst="rect">
                  <a:avLst/>
                </a:prstGeom>
                <a:blipFill>
                  <a:blip r:embed="rId4"/>
                  <a:stretch>
                    <a:fillRect b="-576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41" name="Rectangle 11"/>
                <p:cNvSpPr>
                  <a:spLocks noChangeArrowheads="1"/>
                </p:cNvSpPr>
                <p:nvPr/>
              </p:nvSpPr>
              <p:spPr bwMode="auto">
                <a:xfrm rot="1140000">
                  <a:off x="3332802" y="4824827"/>
                  <a:ext cx="1148906" cy="462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dirty="0" smtClean="0">
                            <a:latin typeface="Cambria Math"/>
                            <a:ea typeface="新細明體" pitchFamily="18" charset="-120"/>
                          </a:rPr>
                          <m:t>(1 –</m:t>
                        </m:r>
                        <m:sSup>
                          <m:sSup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2400" i="1" dirty="0" smtClean="0">
                            <a:latin typeface="Cambria Math"/>
                            <a:ea typeface="新細明體" pitchFamily="18" charset="-120"/>
                          </a:rPr>
                          <m:t>)</m:t>
                        </m:r>
                      </m:oMath>
                    </m:oMathPara>
                  </a14:m>
                  <a:endParaRPr lang="en-US" altLang="zh-TW" sz="24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22541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140000">
                  <a:off x="3332802" y="4824827"/>
                  <a:ext cx="1148906" cy="462307"/>
                </a:xfrm>
                <a:prstGeom prst="rect">
                  <a:avLst/>
                </a:prstGeom>
                <a:blipFill>
                  <a:blip r:embed="rId5"/>
                  <a:stretch>
                    <a:fillRect l="-5882" r="-4412" b="-134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2514600" y="4278624"/>
                  <a:ext cx="4391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4278624"/>
                  <a:ext cx="43915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4953000" y="3581400"/>
                  <a:ext cx="6172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𝑆𝑢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581400"/>
                  <a:ext cx="617285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4953000" y="4916697"/>
                  <a:ext cx="6172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𝑆𝑑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4916697"/>
                  <a:ext cx="617285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676400" y="5950547"/>
                <a:ext cx="5930983" cy="833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  <m:t>𝑝</m:t>
                          </m:r>
                        </m:e>
                        <m:sup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𝑆𝑢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𝑆𝑑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𝑆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𝜇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⇒</m:t>
                      </m:r>
                      <m:sSup>
                        <m:sSup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  <m:t>𝑝</m:t>
                          </m:r>
                        </m:e>
                        <m:sup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950547"/>
                <a:ext cx="5930983" cy="8336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0054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600200"/>
                <a:ext cx="8610600" cy="5257800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5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Comparing with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𝑟𝑇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TW" dirty="0">
                    <a:ea typeface="新細明體" pitchFamily="18" charset="-120"/>
                  </a:rPr>
                  <a:t>, it is natural to interpret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  <a:ea typeface="Cambria Math"/>
                      </a:rPr>
                      <m:t>1−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as probabilities of upward and downward movements in the risk-neutral world</a:t>
                </a:r>
              </a:p>
              <a:p>
                <a:pPr lvl="2">
                  <a:spcBef>
                    <a:spcPts val="5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This is because that the expected return of any security in the risk-neutral world is the risk free rate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formula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Cambria Math"/>
                      </a:rPr>
                      <m:t>[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altLang="zh-TW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consistent with the general rule to price derivatives</a:t>
                </a:r>
              </a:p>
              <a:p>
                <a:pPr lvl="2">
                  <a:spcBef>
                    <a:spcPts val="5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Note that in the risk-neutral world,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[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altLang="zh-TW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the expected payoff of a derivative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𝑟𝑇</m:t>
                        </m:r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the correct discount factor to derive its PV today </a:t>
                </a:r>
              </a:p>
              <a:p>
                <a:pPr lvl="2">
                  <a:spcBef>
                    <a:spcPts val="5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general derivative pricing method given a constant interest rate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that </a:t>
                </a:r>
                <a:r>
                  <a:rPr lang="en-US" altLang="zh-TW" dirty="0">
                    <a:solidFill>
                      <a:srgbClr val="FF0000"/>
                    </a:solidFill>
                    <a:ea typeface="新細明體" pitchFamily="18" charset="-120"/>
                  </a:rPr>
                  <a:t>any derivative can be priced as the PV of its expected payoff </a:t>
                </a:r>
                <a:r>
                  <a:rPr lang="en-US" altLang="zh-TW" i="1" dirty="0">
                    <a:solidFill>
                      <a:srgbClr val="FF0000"/>
                    </a:solidFill>
                    <a:ea typeface="新細明體" pitchFamily="18" charset="-120"/>
                  </a:rPr>
                  <a:t>in the risk-neutral world</a:t>
                </a:r>
                <a:endParaRPr lang="en-US" altLang="zh-TW" i="1" baseline="30000" dirty="0">
                  <a:solidFill>
                    <a:srgbClr val="FF0000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10600" cy="5257800"/>
              </a:xfrm>
              <a:blipFill>
                <a:blip r:embed="rId3"/>
                <a:stretch>
                  <a:fillRect r="-920" b="-2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4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AED279A9-1734-4375-AAFF-878874C5B8D3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Risk-Neutral Valuation Relationship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風險中立評價關係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961599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1" y="1676400"/>
                <a:ext cx="8275638" cy="5181600"/>
              </a:xfrm>
              <a:noFill/>
            </p:spPr>
            <p:txBody>
              <a:bodyPr lIns="92075" tIns="46038" rIns="92075" bIns="46038"/>
              <a:lstStyle/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Risk-neutral valuation relationship (RNVR)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It states that any derivative can be priced with the general derivative pricing method as if it and its underlying asset were in the risk-neutral world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Since the expected returns of both the derivative and its underlying asset are the risk free rate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Cambria Math"/>
                  </a:rPr>
                  <a:t>The</a:t>
                </a:r>
                <a:r>
                  <a:rPr lang="en-US" altLang="zh-TW" dirty="0">
                    <a:ea typeface="新細明體" pitchFamily="18" charset="-120"/>
                  </a:rPr>
                  <a:t> probability of the upward movement in the prices of the underlying asset is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𝑟𝑇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discount rate for the expected payoff of the derivative is also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717550" lvl="1" indent="-373063">
                  <a:spcBef>
                    <a:spcPts val="600"/>
                  </a:spcBef>
                  <a:buClr>
                    <a:schemeClr val="tx1"/>
                  </a:buClr>
                  <a:buFont typeface="新細明體" pitchFamily="18" charset="-120"/>
                  <a:buChar char="※"/>
                  <a:tabLst>
                    <a:tab pos="717550" algn="l"/>
                  </a:tabLst>
                </a:pPr>
                <a:r>
                  <a:rPr lang="en-US" altLang="zh-TW" sz="2400" dirty="0">
                    <a:ea typeface="新細明體" pitchFamily="18" charset="-120"/>
                  </a:rPr>
                  <a:t>When we are evaluating an option, the expected return on the underlying asset,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, is irrelevant</a:t>
                </a:r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1" y="1676400"/>
                <a:ext cx="8275638" cy="5181600"/>
              </a:xfrm>
              <a:blipFill>
                <a:blip r:embed="rId3"/>
                <a:stretch>
                  <a:fillRect l="-737" t="-1529" b="-28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2384562C-19B0-4A6E-A903-C2CBFC9A5B56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Risk-Neutral Valuation Relationship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風險中立評價關係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>
                <a:ea typeface="新細明體" charset="-120"/>
              </a:rPr>
              <a:t>Goals </a:t>
            </a:r>
            <a:r>
              <a:rPr lang="en-US" altLang="zh-TW" dirty="0">
                <a:ea typeface="新細明體" charset="-120"/>
              </a:rPr>
              <a:t>of Chapter 12</a:t>
            </a:r>
          </a:p>
        </p:txBody>
      </p:sp>
      <p:sp>
        <p:nvSpPr>
          <p:cNvPr id="614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12.</a:t>
            </a:r>
            <a:fld id="{6459F47D-D016-4E99-B4CA-0BA973F17661}" type="slidenum">
              <a:rPr lang="en-US" altLang="en-US" smtClean="0"/>
              <a:pPr eaLnBrk="1" hangingPunct="1"/>
              <a:t>2</a:t>
            </a:fld>
            <a:endParaRPr lang="en-US" altLang="en-US" dirty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150" name="Rectangle 5"/>
          <p:cNvSpPr txBox="1">
            <a:spLocks noChangeArrowheads="1"/>
          </p:cNvSpPr>
          <p:nvPr/>
        </p:nvSpPr>
        <p:spPr bwMode="auto">
          <a:xfrm>
            <a:off x="381000" y="1728788"/>
            <a:ext cx="83058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Introduce the binomial tree model (</a:t>
            </a:r>
            <a:r>
              <a:rPr lang="zh-TW" altLang="en-US" sz="3000" dirty="0">
                <a:ea typeface="新細明體" pitchFamily="18" charset="-120"/>
              </a:rPr>
              <a:t>二元樹</a:t>
            </a:r>
            <a:r>
              <a:rPr lang="en-US" altLang="zh-TW" sz="3000" dirty="0">
                <a:ea typeface="新細明體" pitchFamily="18" charset="-120"/>
              </a:rPr>
              <a:t>) in the one-period case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Discuss the risk-neutral valuation relationship</a:t>
            </a:r>
            <a:r>
              <a:rPr lang="zh-TW" altLang="en-US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ea typeface="新細明體" pitchFamily="18" charset="-120"/>
              </a:rPr>
              <a:t>(</a:t>
            </a:r>
            <a:r>
              <a:rPr lang="zh-TW" altLang="en-US" sz="3000" dirty="0">
                <a:ea typeface="新細明體" pitchFamily="18" charset="-120"/>
              </a:rPr>
              <a:t>風險中立評價關係</a:t>
            </a:r>
            <a:r>
              <a:rPr lang="en-US" altLang="zh-TW" sz="3000" dirty="0">
                <a:ea typeface="新細明體" pitchFamily="18" charset="-120"/>
              </a:rPr>
              <a:t>)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Introduce the binomial tree model in the two-period case and the CRR binomial tree model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Consider the continuously compounding dividend yield in the binomial tree model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en-US" altLang="zh-TW" sz="30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467300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74093" y="1636712"/>
                <a:ext cx="8136507" cy="3889375"/>
              </a:xfrm>
              <a:noFill/>
            </p:spPr>
            <p:txBody>
              <a:bodyPr lIns="92075" tIns="46038" rIns="92075" bIns="46038"/>
              <a:lstStyle/>
              <a:p>
                <a:r>
                  <a:rPr lang="en-US" altLang="zh-TW" dirty="0">
                    <a:ea typeface="新細明體" pitchFamily="18" charset="-120"/>
                  </a:rPr>
                  <a:t>Revisit the original numerical example</a:t>
                </a:r>
                <a:r>
                  <a:rPr lang="zh-TW" altLang="en-US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in the risk-neutral world</a:t>
                </a:r>
                <a:r>
                  <a:rPr lang="zh-TW" altLang="en-US" dirty="0">
                    <a:ea typeface="新細明體" pitchFamily="18" charset="-120"/>
                  </a:rPr>
                  <a:t>													</a:t>
                </a:r>
                <a:endParaRPr lang="en-US" altLang="zh-TW" dirty="0">
                  <a:ea typeface="新細明體" pitchFamily="18" charset="-120"/>
                </a:endParaRPr>
              </a:p>
              <a:p>
                <a:endParaRPr lang="en-US" altLang="zh-TW" dirty="0">
                  <a:ea typeface="新細明體" pitchFamily="18" charset="-120"/>
                </a:endParaRPr>
              </a:p>
              <a:p>
                <a:endParaRPr lang="en-US" altLang="zh-TW" sz="4400" dirty="0">
                  <a:ea typeface="新細明體" pitchFamily="18" charset="-120"/>
                </a:endParaRPr>
              </a:p>
              <a:p>
                <a:pPr lvl="1"/>
                <a:endParaRPr lang="en-US" altLang="zh-TW" dirty="0">
                  <a:ea typeface="新細明體" pitchFamily="18" charset="-120"/>
                </a:endParaRPr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𝑟𝑇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12%∙0.25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0.9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1.1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0.9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=0.6523</m:t>
                    </m:r>
                  </m:oMath>
                </a14:m>
                <a:endParaRPr lang="zh-TW" altLang="en-US" sz="2800" dirty="0"/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Calculate the option value according to the RNVR</a:t>
                </a:r>
              </a:p>
              <a:p>
                <a:pPr marL="344488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−12%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∙0.25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0.6523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∙1+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1−0.6523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∙0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=0.633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</a:t>
                </a:r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093" y="1636712"/>
                <a:ext cx="8136507" cy="3889375"/>
              </a:xfrm>
              <a:blipFill rotWithShape="1">
                <a:blip r:embed="rId3"/>
                <a:stretch>
                  <a:fillRect l="-749" t="-1878" r="-899" b="-27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2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CB642804-D2E4-4BE3-AFE7-1622F91CB7A0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Risk-Neutral Valuation Relationship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風險中立評價關係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2459990" y="2743199"/>
            <a:ext cx="4321811" cy="2057401"/>
            <a:chOff x="2459990" y="2362199"/>
            <a:chExt cx="4321811" cy="2057401"/>
          </a:xfrm>
        </p:grpSpPr>
        <p:sp>
          <p:nvSpPr>
            <p:cNvPr id="14" name="Line 2"/>
            <p:cNvSpPr>
              <a:spLocks noChangeShapeType="1"/>
            </p:cNvSpPr>
            <p:nvPr/>
          </p:nvSpPr>
          <p:spPr bwMode="auto">
            <a:xfrm flipV="1">
              <a:off x="3554731" y="2727959"/>
              <a:ext cx="1689100" cy="6527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/>
            </a:p>
          </p:txBody>
        </p:sp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3554731" y="3393439"/>
              <a:ext cx="1689100" cy="6527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4"/>
                <p:cNvSpPr>
                  <a:spLocks noChangeArrowheads="1"/>
                </p:cNvSpPr>
                <p:nvPr/>
              </p:nvSpPr>
              <p:spPr bwMode="auto">
                <a:xfrm>
                  <a:off x="5410202" y="2684503"/>
                  <a:ext cx="1021080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latin typeface="Cambria Math"/>
                              <a:ea typeface="新細明體" pitchFamily="18" charset="-12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 dirty="0">
                              <a:latin typeface="Cambria Math"/>
                              <a:ea typeface="新細明體" pitchFamily="18" charset="-120"/>
                            </a:rPr>
                            <m:t>𝑢</m:t>
                          </m:r>
                        </m:sub>
                      </m:sSub>
                      <m:r>
                        <a:rPr lang="en-US" altLang="zh-TW" sz="2000" i="1" dirty="0">
                          <a:latin typeface="Cambria Math"/>
                          <a:ea typeface="新細明體" pitchFamily="18" charset="-120"/>
                        </a:rPr>
                        <m:t> </m:t>
                      </m:r>
                    </m:oMath>
                  </a14:m>
                  <a:r>
                    <a:rPr lang="en-US" altLang="zh-TW" sz="2000" dirty="0">
                      <a:ea typeface="新細明體" pitchFamily="18" charset="-120"/>
                    </a:rPr>
                    <a:t>= 1</a:t>
                  </a:r>
                </a:p>
              </p:txBody>
            </p:sp>
          </mc:Choice>
          <mc:Fallback xmlns="">
            <p:sp>
              <p:nvSpPr>
                <p:cNvPr id="17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0202" y="2684503"/>
                  <a:ext cx="1021080" cy="4007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994" t="-6061" b="-2727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5"/>
                <p:cNvSpPr>
                  <a:spLocks noChangeArrowheads="1"/>
                </p:cNvSpPr>
                <p:nvPr/>
              </p:nvSpPr>
              <p:spPr bwMode="auto">
                <a:xfrm>
                  <a:off x="5455921" y="4018848"/>
                  <a:ext cx="1150620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latin typeface="Cambria Math"/>
                              <a:ea typeface="新細明體" pitchFamily="18" charset="-12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b="0" i="1" dirty="0" smtClean="0">
                              <a:latin typeface="Cambria Math"/>
                              <a:ea typeface="新細明體" pitchFamily="18" charset="-120"/>
                            </a:rPr>
                            <m:t>𝑑</m:t>
                          </m:r>
                        </m:sub>
                      </m:sSub>
                      <m:r>
                        <a:rPr lang="en-US" altLang="zh-TW" sz="2000" i="1" dirty="0">
                          <a:latin typeface="Cambria Math"/>
                          <a:ea typeface="新細明體" pitchFamily="18" charset="-120"/>
                        </a:rPr>
                        <m:t> </m:t>
                      </m:r>
                    </m:oMath>
                  </a14:m>
                  <a:r>
                    <a:rPr lang="en-US" altLang="zh-TW" sz="2000" dirty="0">
                      <a:ea typeface="新細明體" pitchFamily="18" charset="-120"/>
                    </a:rPr>
                    <a:t>= 0</a:t>
                  </a:r>
                </a:p>
              </p:txBody>
            </p:sp>
          </mc:Choice>
          <mc:Fallback xmlns="">
            <p:sp>
              <p:nvSpPr>
                <p:cNvPr id="18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55921" y="4018848"/>
                  <a:ext cx="1150620" cy="4007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116" t="-6061" b="-2727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6"/>
                <p:cNvSpPr>
                  <a:spLocks noChangeArrowheads="1"/>
                </p:cNvSpPr>
                <p:nvPr/>
              </p:nvSpPr>
              <p:spPr bwMode="auto">
                <a:xfrm>
                  <a:off x="2459990" y="3403612"/>
                  <a:ext cx="792480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新細明體" pitchFamily="18" charset="-120"/>
                        </a:rPr>
                        <m:t>𝑓</m:t>
                      </m:r>
                    </m:oMath>
                  </a14:m>
                  <a:r>
                    <a:rPr lang="en-US" altLang="zh-TW" sz="2000" dirty="0">
                      <a:ea typeface="新細明體" pitchFamily="18" charset="-120"/>
                    </a:rPr>
                    <a:t> = ?</a:t>
                  </a:r>
                </a:p>
              </p:txBody>
            </p:sp>
          </mc:Choice>
          <mc:Fallback xmlns="">
            <p:sp>
              <p:nvSpPr>
                <p:cNvPr id="19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59990" y="3403612"/>
                  <a:ext cx="792480" cy="4007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846" t="-6061" r="-3077" b="-2727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6"/>
                <p:cNvSpPr>
                  <a:spLocks noChangeArrowheads="1"/>
                </p:cNvSpPr>
                <p:nvPr/>
              </p:nvSpPr>
              <p:spPr bwMode="auto">
                <a:xfrm>
                  <a:off x="5394961" y="2362199"/>
                  <a:ext cx="1386840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新細明體" pitchFamily="18" charset="-120"/>
                        </a:rPr>
                        <m:t>𝑆𝑢</m:t>
                      </m:r>
                    </m:oMath>
                  </a14:m>
                  <a:r>
                    <a:rPr lang="en-US" altLang="zh-TW" sz="2000" dirty="0">
                      <a:ea typeface="新細明體" pitchFamily="18" charset="-120"/>
                    </a:rPr>
                    <a:t> = 22</a:t>
                  </a:r>
                  <a:endParaRPr lang="zh-TW" altLang="en-US" sz="20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20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94961" y="2362199"/>
                  <a:ext cx="1386840" cy="4007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6061" b="-2727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7"/>
                <p:cNvSpPr>
                  <a:spLocks noChangeArrowheads="1"/>
                </p:cNvSpPr>
                <p:nvPr/>
              </p:nvSpPr>
              <p:spPr bwMode="auto">
                <a:xfrm>
                  <a:off x="5402581" y="3699233"/>
                  <a:ext cx="1272540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r>
                        <a:rPr lang="en-US" altLang="zh-TW" sz="2000" i="1" dirty="0" smtClean="0">
                          <a:latin typeface="Cambria Math"/>
                          <a:ea typeface="新細明體" pitchFamily="18" charset="-120"/>
                        </a:rPr>
                        <m:t>𝑆</m:t>
                      </m:r>
                      <m:r>
                        <a:rPr lang="en-US" altLang="zh-TW" sz="2000" b="0" i="1" dirty="0" smtClean="0">
                          <a:latin typeface="Cambria Math"/>
                          <a:ea typeface="新細明體" pitchFamily="18" charset="-120"/>
                        </a:rPr>
                        <m:t>𝑑</m:t>
                      </m:r>
                    </m:oMath>
                  </a14:m>
                  <a:r>
                    <a:rPr lang="en-US" altLang="zh-TW" sz="2000" dirty="0">
                      <a:ea typeface="新細明體" pitchFamily="18" charset="-120"/>
                    </a:rPr>
                    <a:t> = 18</a:t>
                  </a:r>
                </a:p>
              </p:txBody>
            </p:sp>
          </mc:Choice>
          <mc:Fallback xmlns="">
            <p:sp>
              <p:nvSpPr>
                <p:cNvPr id="21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02581" y="3699233"/>
                  <a:ext cx="1272540" cy="40075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6061" b="-2727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8"/>
                <p:cNvSpPr>
                  <a:spLocks noChangeArrowheads="1"/>
                </p:cNvSpPr>
                <p:nvPr/>
              </p:nvSpPr>
              <p:spPr bwMode="auto">
                <a:xfrm>
                  <a:off x="2459990" y="3023015"/>
                  <a:ext cx="969010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  <a:ea typeface="新細明體" pitchFamily="18" charset="-120"/>
                        </a:rPr>
                        <m:t>𝑆</m:t>
                      </m:r>
                    </m:oMath>
                  </a14:m>
                  <a:r>
                    <a:rPr lang="en-US" altLang="zh-TW" sz="2000" dirty="0">
                      <a:ea typeface="新細明體" pitchFamily="18" charset="-120"/>
                    </a:rPr>
                    <a:t> = 20</a:t>
                  </a:r>
                </a:p>
              </p:txBody>
            </p:sp>
          </mc:Choice>
          <mc:Fallback xmlns="">
            <p:sp>
              <p:nvSpPr>
                <p:cNvPr id="22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59990" y="3023015"/>
                  <a:ext cx="969010" cy="40075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6061" b="-2727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 rot="-1200000">
                  <a:off x="4055952" y="2641011"/>
                  <a:ext cx="4010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1200000">
                  <a:off x="4055952" y="2641011"/>
                  <a:ext cx="401007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35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 rot="1200000">
                  <a:off x="3831435" y="3755745"/>
                  <a:ext cx="850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1−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00000">
                  <a:off x="3831435" y="3755745"/>
                  <a:ext cx="850041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1266825"/>
          </a:xfrm>
        </p:spPr>
        <p:txBody>
          <a:bodyPr/>
          <a:lstStyle/>
          <a:p>
            <a:pPr marL="1077913" indent="-1077913" algn="l"/>
            <a:r>
              <a:rPr lang="en-US" altLang="zh-TW" sz="3800" dirty="0">
                <a:ea typeface="新細明體" charset="-120"/>
              </a:rPr>
              <a:t>12.3 Multi-Period Binomial Tree Model</a:t>
            </a:r>
            <a:endParaRPr lang="zh-TW" altLang="en-US" sz="3800" dirty="0">
              <a:ea typeface="新細明體" charset="-120"/>
            </a:endParaRP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12.</a:t>
            </a:r>
            <a:fld id="{318AA49A-4F20-4677-A41A-D5F351D8E433}" type="slidenum">
              <a:rPr lang="en-US" altLang="en-US" smtClean="0"/>
              <a:pPr eaLnBrk="1" hangingPunct="1"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4623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524000"/>
                <a:ext cx="8382000" cy="5257800"/>
              </a:xfrm>
              <a:noFill/>
            </p:spPr>
            <p:txBody>
              <a:bodyPr lIns="92075" tIns="46038" rIns="92075" bIns="46038"/>
              <a:lstStyle/>
              <a:p>
                <a:pPr>
                  <a:lnSpc>
                    <a:spcPct val="95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Illustration of the two-period binomial tree</a:t>
                </a: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𝑆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=20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=12%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𝑢</m:t>
                    </m:r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=1.1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𝑑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=0.9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=0.5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the number of time steps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=2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and thus the length of each time step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/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=0.25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sz="1000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By decomposing it into three one-period binomial trees, one can calculate the risk-neutral probability as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12%∙0.25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−0.9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1.1−0.9</m:t>
                        </m:r>
                      </m:den>
                    </m:f>
                    <m:r>
                      <a:rPr lang="en-US" altLang="zh-TW" i="1">
                        <a:latin typeface="Cambria Math"/>
                        <a:ea typeface="Cambria Math"/>
                      </a:rPr>
                      <m:t>=0.6523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382000" cy="5257800"/>
              </a:xfrm>
              <a:blipFill>
                <a:blip r:embed="rId3"/>
                <a:stretch>
                  <a:fillRect l="-727" t="-1970" b="-2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3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B03D1A2D-38B9-42F6-95AB-69A70D4E8589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806152"/>
          </a:xfrm>
        </p:spPr>
        <p:txBody>
          <a:bodyPr/>
          <a:lstStyle/>
          <a:p>
            <a:r>
              <a:rPr lang="en-US" altLang="zh-TW" sz="3600" dirty="0"/>
              <a:t>Two-Period Binomial Tree Model</a:t>
            </a:r>
            <a:endParaRPr lang="zh-TW" altLang="en-US" sz="3600" dirty="0"/>
          </a:p>
        </p:txBody>
      </p:sp>
      <p:grpSp>
        <p:nvGrpSpPr>
          <p:cNvPr id="5" name="群組 4"/>
          <p:cNvGrpSpPr/>
          <p:nvPr/>
        </p:nvGrpSpPr>
        <p:grpSpPr>
          <a:xfrm>
            <a:off x="990600" y="3201604"/>
            <a:ext cx="3962400" cy="2271732"/>
            <a:chOff x="1828800" y="1419860"/>
            <a:chExt cx="4286250" cy="2694940"/>
          </a:xfrm>
        </p:grpSpPr>
        <p:sp>
          <p:nvSpPr>
            <p:cNvPr id="27654" name="Rectangle 4"/>
            <p:cNvSpPr>
              <a:spLocks noChangeArrowheads="1"/>
            </p:cNvSpPr>
            <p:nvPr/>
          </p:nvSpPr>
          <p:spPr bwMode="auto">
            <a:xfrm>
              <a:off x="1828800" y="2564130"/>
              <a:ext cx="50038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2200" dirty="0">
                  <a:ea typeface="新細明體" pitchFamily="18" charset="-120"/>
                </a:rPr>
                <a:t>20</a:t>
              </a:r>
            </a:p>
          </p:txBody>
        </p:sp>
        <p:grpSp>
          <p:nvGrpSpPr>
            <p:cNvPr id="27655" name="Group 14"/>
            <p:cNvGrpSpPr>
              <a:grpSpLocks/>
            </p:cNvGrpSpPr>
            <p:nvPr/>
          </p:nvGrpSpPr>
          <p:grpSpPr bwMode="auto">
            <a:xfrm>
              <a:off x="2293620" y="1619250"/>
              <a:ext cx="3183890" cy="2311400"/>
              <a:chOff x="1735" y="881"/>
              <a:chExt cx="2507" cy="1820"/>
            </a:xfrm>
          </p:grpSpPr>
          <p:grpSp>
            <p:nvGrpSpPr>
              <p:cNvPr id="27661" name="Group 7"/>
              <p:cNvGrpSpPr>
                <a:grpSpLocks/>
              </p:cNvGrpSpPr>
              <p:nvPr/>
            </p:nvGrpSpPr>
            <p:grpSpPr bwMode="auto">
              <a:xfrm>
                <a:off x="1735" y="1331"/>
                <a:ext cx="1263" cy="920"/>
                <a:chOff x="1735" y="1331"/>
                <a:chExt cx="1263" cy="920"/>
              </a:xfrm>
            </p:grpSpPr>
            <p:sp>
              <p:nvSpPr>
                <p:cNvPr id="27668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1735" y="1331"/>
                  <a:ext cx="1263" cy="4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200"/>
                </a:p>
              </p:txBody>
            </p:sp>
            <p:sp>
              <p:nvSpPr>
                <p:cNvPr id="27669" name="Line 6"/>
                <p:cNvSpPr>
                  <a:spLocks noChangeShapeType="1"/>
                </p:cNvSpPr>
                <p:nvPr/>
              </p:nvSpPr>
              <p:spPr bwMode="auto">
                <a:xfrm>
                  <a:off x="1735" y="1791"/>
                  <a:ext cx="1263" cy="4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200"/>
                </a:p>
              </p:txBody>
            </p:sp>
          </p:grpSp>
          <p:grpSp>
            <p:nvGrpSpPr>
              <p:cNvPr id="27662" name="Group 10"/>
              <p:cNvGrpSpPr>
                <a:grpSpLocks/>
              </p:cNvGrpSpPr>
              <p:nvPr/>
            </p:nvGrpSpPr>
            <p:grpSpPr bwMode="auto">
              <a:xfrm>
                <a:off x="2979" y="881"/>
                <a:ext cx="1263" cy="920"/>
                <a:chOff x="2979" y="881"/>
                <a:chExt cx="1263" cy="920"/>
              </a:xfrm>
            </p:grpSpPr>
            <p:sp>
              <p:nvSpPr>
                <p:cNvPr id="2766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979" y="881"/>
                  <a:ext cx="1263" cy="4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200"/>
                </a:p>
              </p:txBody>
            </p:sp>
            <p:sp>
              <p:nvSpPr>
                <p:cNvPr id="27667" name="Line 9"/>
                <p:cNvSpPr>
                  <a:spLocks noChangeShapeType="1"/>
                </p:cNvSpPr>
                <p:nvPr/>
              </p:nvSpPr>
              <p:spPr bwMode="auto">
                <a:xfrm>
                  <a:off x="2979" y="1341"/>
                  <a:ext cx="1263" cy="4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200"/>
                </a:p>
              </p:txBody>
            </p:sp>
          </p:grpSp>
          <p:grpSp>
            <p:nvGrpSpPr>
              <p:cNvPr id="27663" name="Group 13"/>
              <p:cNvGrpSpPr>
                <a:grpSpLocks/>
              </p:cNvGrpSpPr>
              <p:nvPr/>
            </p:nvGrpSpPr>
            <p:grpSpPr bwMode="auto">
              <a:xfrm>
                <a:off x="2973" y="1781"/>
                <a:ext cx="1263" cy="920"/>
                <a:chOff x="2973" y="1781"/>
                <a:chExt cx="1263" cy="920"/>
              </a:xfrm>
            </p:grpSpPr>
            <p:sp>
              <p:nvSpPr>
                <p:cNvPr id="2766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973" y="1781"/>
                  <a:ext cx="1263" cy="4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200"/>
                </a:p>
              </p:txBody>
            </p:sp>
            <p:sp>
              <p:nvSpPr>
                <p:cNvPr id="27665" name="Line 12"/>
                <p:cNvSpPr>
                  <a:spLocks noChangeShapeType="1"/>
                </p:cNvSpPr>
                <p:nvPr/>
              </p:nvSpPr>
              <p:spPr bwMode="auto">
                <a:xfrm>
                  <a:off x="2973" y="2241"/>
                  <a:ext cx="1263" cy="4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z="2200"/>
                </a:p>
              </p:txBody>
            </p:sp>
          </p:grpSp>
        </p:grpSp>
        <p:sp>
          <p:nvSpPr>
            <p:cNvPr id="27656" name="Rectangle 15"/>
            <p:cNvSpPr>
              <a:spLocks noChangeArrowheads="1"/>
            </p:cNvSpPr>
            <p:nvPr/>
          </p:nvSpPr>
          <p:spPr bwMode="auto">
            <a:xfrm>
              <a:off x="3539490" y="1689618"/>
              <a:ext cx="500381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2200" dirty="0">
                  <a:ea typeface="新細明體" pitchFamily="18" charset="-120"/>
                </a:rPr>
                <a:t>22</a:t>
              </a:r>
            </a:p>
          </p:txBody>
        </p:sp>
        <p:sp>
          <p:nvSpPr>
            <p:cNvPr id="27657" name="Rectangle 16"/>
            <p:cNvSpPr>
              <a:spLocks noChangeArrowheads="1"/>
            </p:cNvSpPr>
            <p:nvPr/>
          </p:nvSpPr>
          <p:spPr bwMode="auto">
            <a:xfrm>
              <a:off x="3550920" y="3328670"/>
              <a:ext cx="50038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2200">
                  <a:ea typeface="新細明體" pitchFamily="18" charset="-120"/>
                </a:rPr>
                <a:t>18</a:t>
              </a:r>
            </a:p>
          </p:txBody>
        </p:sp>
        <p:sp>
          <p:nvSpPr>
            <p:cNvPr id="27658" name="Rectangle 17"/>
            <p:cNvSpPr>
              <a:spLocks noChangeArrowheads="1"/>
            </p:cNvSpPr>
            <p:nvPr/>
          </p:nvSpPr>
          <p:spPr bwMode="auto">
            <a:xfrm>
              <a:off x="5379720" y="1419860"/>
              <a:ext cx="73533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2200">
                  <a:ea typeface="新細明體" pitchFamily="18" charset="-120"/>
                </a:rPr>
                <a:t>24.2</a:t>
              </a:r>
            </a:p>
          </p:txBody>
        </p:sp>
        <p:sp>
          <p:nvSpPr>
            <p:cNvPr id="27659" name="Rectangle 18"/>
            <p:cNvSpPr>
              <a:spLocks noChangeArrowheads="1"/>
            </p:cNvSpPr>
            <p:nvPr/>
          </p:nvSpPr>
          <p:spPr bwMode="auto">
            <a:xfrm>
              <a:off x="5379720" y="2551430"/>
              <a:ext cx="73533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2200" dirty="0">
                  <a:ea typeface="新細明體" pitchFamily="18" charset="-120"/>
                </a:rPr>
                <a:t>19.8</a:t>
              </a:r>
            </a:p>
          </p:txBody>
        </p:sp>
        <p:sp>
          <p:nvSpPr>
            <p:cNvPr id="27660" name="Rectangle 19"/>
            <p:cNvSpPr>
              <a:spLocks noChangeArrowheads="1"/>
            </p:cNvSpPr>
            <p:nvPr/>
          </p:nvSpPr>
          <p:spPr bwMode="auto">
            <a:xfrm>
              <a:off x="5379720" y="3683000"/>
              <a:ext cx="73533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2200" dirty="0">
                  <a:ea typeface="新細明體" pitchFamily="18" charset="-120"/>
                </a:rPr>
                <a:t>16.2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 rot="20400000">
                  <a:off x="2715777" y="2111302"/>
                  <a:ext cx="379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400000">
                  <a:off x="2715777" y="2111302"/>
                  <a:ext cx="379848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594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/>
                <p:cNvSpPr txBox="1"/>
                <p:nvPr/>
              </p:nvSpPr>
              <p:spPr>
                <a:xfrm rot="1200000">
                  <a:off x="2590800" y="3083497"/>
                  <a:ext cx="7838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1−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4" name="文字方塊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00000">
                  <a:off x="2590800" y="3083497"/>
                  <a:ext cx="78380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98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 rot="20400000">
                  <a:off x="4395106" y="1478533"/>
                  <a:ext cx="379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400000">
                  <a:off x="4395106" y="1478533"/>
                  <a:ext cx="379848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/>
                <p:cNvSpPr txBox="1"/>
                <p:nvPr/>
              </p:nvSpPr>
              <p:spPr>
                <a:xfrm rot="1200000">
                  <a:off x="4253167" y="2449965"/>
                  <a:ext cx="7838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1−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5" name="文字方塊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00000">
                  <a:off x="4253167" y="2449965"/>
                  <a:ext cx="78380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/>
                <p:cNvSpPr txBox="1"/>
                <p:nvPr/>
              </p:nvSpPr>
              <p:spPr>
                <a:xfrm rot="20400000">
                  <a:off x="4318105" y="2653675"/>
                  <a:ext cx="379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6" name="文字方塊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400000">
                  <a:off x="4318105" y="2653675"/>
                  <a:ext cx="37984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594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/>
                <p:cNvSpPr txBox="1"/>
                <p:nvPr/>
              </p:nvSpPr>
              <p:spPr>
                <a:xfrm rot="1200000">
                  <a:off x="4193128" y="3618429"/>
                  <a:ext cx="7838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1−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7" name="文字方塊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00000">
                  <a:off x="4193128" y="3618429"/>
                  <a:ext cx="78380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8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字方塊 5"/>
          <p:cNvSpPr txBox="1"/>
          <p:nvPr/>
        </p:nvSpPr>
        <p:spPr>
          <a:xfrm>
            <a:off x="5562600" y="3505200"/>
            <a:ext cx="33763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新細明體" pitchFamily="18" charset="-120"/>
              <a:buChar char="※"/>
            </a:pPr>
            <a:r>
              <a:rPr lang="en-US" altLang="zh-TW" dirty="0"/>
              <a:t>Note the recombined feature can limit the growth of the number of nodes on the binomial tree in a acceptable manner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8E8BE5-CB1B-4BF2-8446-3D704EDF8C28}"/>
              </a:ext>
            </a:extLst>
          </p:cNvPr>
          <p:cNvSpPr/>
          <p:nvPr/>
        </p:nvSpPr>
        <p:spPr bwMode="auto">
          <a:xfrm>
            <a:off x="2621103" y="3200400"/>
            <a:ext cx="2532211" cy="138904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5DC9BB-0A3C-4D54-87C2-658E949732E2}"/>
              </a:ext>
            </a:extLst>
          </p:cNvPr>
          <p:cNvSpPr/>
          <p:nvPr/>
        </p:nvSpPr>
        <p:spPr bwMode="auto">
          <a:xfrm>
            <a:off x="2621103" y="4206138"/>
            <a:ext cx="2519450" cy="1297940"/>
          </a:xfrm>
          <a:prstGeom prst="rect">
            <a:avLst/>
          </a:prstGeom>
          <a:noFill/>
          <a:ln w="12700" cap="flat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61F8C27-9858-44B0-80CD-CF425DF5507B}"/>
              </a:ext>
            </a:extLst>
          </p:cNvPr>
          <p:cNvSpPr/>
          <p:nvPr/>
        </p:nvSpPr>
        <p:spPr bwMode="auto">
          <a:xfrm>
            <a:off x="1003361" y="3512151"/>
            <a:ext cx="2025166" cy="166944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3929063"/>
                <a:ext cx="8839200" cy="2700337"/>
              </a:xfrm>
              <a:noFill/>
            </p:spPr>
            <p:txBody>
              <a:bodyPr lIns="92075" tIns="46038" rIns="92075" bIns="46038"/>
              <a:lstStyle/>
              <a:p>
                <a:pPr lvl="1">
                  <a:lnSpc>
                    <a:spcPct val="96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a European call option with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𝐾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=21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determine its payoffs at terminal nodes first and then perform backward induction method (</a:t>
                </a:r>
                <a:r>
                  <a:rPr lang="zh-TW" altLang="en-US" dirty="0">
                    <a:ea typeface="新細明體" pitchFamily="18" charset="-120"/>
                  </a:rPr>
                  <a:t>逆向歸納法</a:t>
                </a:r>
                <a:r>
                  <a:rPr lang="en-US" altLang="zh-TW" dirty="0">
                    <a:ea typeface="新細明體" pitchFamily="18" charset="-120"/>
                  </a:rPr>
                  <a:t>)</a:t>
                </a:r>
                <a:r>
                  <a:rPr lang="zh-TW" altLang="en-US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to obtain option value of each node</a:t>
                </a:r>
              </a:p>
              <a:p>
                <a:pPr lvl="2">
                  <a:lnSpc>
                    <a:spcPct val="96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Option value at B: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−12%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∙0.25</m:t>
                        </m:r>
                      </m:sup>
                    </m:sSup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0.6523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∙3.2+0.3477∙0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=2.0257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</a:t>
                </a:r>
              </a:p>
              <a:p>
                <a:pPr lvl="2">
                  <a:lnSpc>
                    <a:spcPct val="96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Option value at 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−12%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∙0.25</m:t>
                        </m:r>
                      </m:sup>
                    </m:sSup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0.6523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+0.3477∙0</m:t>
                        </m:r>
                      </m:e>
                    </m:d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0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 </a:t>
                </a:r>
              </a:p>
              <a:p>
                <a:pPr lvl="2">
                  <a:lnSpc>
                    <a:spcPct val="96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Option value at A (the initial or root node):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−12%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∙0.25</m:t>
                        </m:r>
                      </m:sup>
                    </m:sSup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0.6523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2.0257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+0.3477∙0</m:t>
                        </m:r>
                      </m:e>
                    </m:d>
                  </m:oMath>
                </a14:m>
                <a:r>
                  <a:rPr lang="zh-TW" altLang="en-US" sz="2000" dirty="0">
                    <a:ea typeface="新細明體" pitchFamily="18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=1.2823</m:t>
                    </m:r>
                  </m:oMath>
                </a14:m>
                <a:endParaRPr lang="zh-TW" altLang="en-US" sz="20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929063"/>
                <a:ext cx="8839200" cy="2700337"/>
              </a:xfrm>
              <a:blipFill>
                <a:blip r:embed="rId3"/>
                <a:stretch>
                  <a:fillRect t="-2935" b="-392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91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C511C427-3FA7-4DF1-AEF1-47BDA9AF9954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1496044" y="1031815"/>
            <a:ext cx="5256332" cy="2984617"/>
            <a:chOff x="1496044" y="1031815"/>
            <a:chExt cx="5256332" cy="2984617"/>
          </a:xfrm>
        </p:grpSpPr>
        <p:sp>
          <p:nvSpPr>
            <p:cNvPr id="28676" name="Rectangle 4"/>
            <p:cNvSpPr>
              <a:spLocks noChangeAspect="1" noChangeArrowheads="1"/>
            </p:cNvSpPr>
            <p:nvPr/>
          </p:nvSpPr>
          <p:spPr bwMode="auto">
            <a:xfrm>
              <a:off x="1713592" y="2403801"/>
              <a:ext cx="713016" cy="517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20</a:t>
              </a:r>
            </a:p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1.2823</a:t>
              </a:r>
            </a:p>
          </p:txBody>
        </p:sp>
        <p:grpSp>
          <p:nvGrpSpPr>
            <p:cNvPr id="28677" name="Group 14"/>
            <p:cNvGrpSpPr>
              <a:grpSpLocks noChangeAspect="1"/>
            </p:cNvGrpSpPr>
            <p:nvPr/>
          </p:nvGrpSpPr>
          <p:grpSpPr bwMode="auto">
            <a:xfrm>
              <a:off x="2430463" y="1600200"/>
              <a:ext cx="3183890" cy="1770380"/>
              <a:chOff x="1934" y="986"/>
              <a:chExt cx="2507" cy="1394"/>
            </a:xfrm>
          </p:grpSpPr>
          <p:grpSp>
            <p:nvGrpSpPr>
              <p:cNvPr id="28692" name="Group 7"/>
              <p:cNvGrpSpPr>
                <a:grpSpLocks/>
              </p:cNvGrpSpPr>
              <p:nvPr/>
            </p:nvGrpSpPr>
            <p:grpSpPr bwMode="auto">
              <a:xfrm>
                <a:off x="1934" y="1331"/>
                <a:ext cx="1263" cy="705"/>
                <a:chOff x="1934" y="1331"/>
                <a:chExt cx="1263" cy="705"/>
              </a:xfrm>
            </p:grpSpPr>
            <p:sp>
              <p:nvSpPr>
                <p:cNvPr id="28699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1934" y="1331"/>
                  <a:ext cx="1263" cy="3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700" name="Line 6"/>
                <p:cNvSpPr>
                  <a:spLocks noChangeShapeType="1"/>
                </p:cNvSpPr>
                <p:nvPr/>
              </p:nvSpPr>
              <p:spPr bwMode="auto">
                <a:xfrm>
                  <a:off x="1934" y="1683"/>
                  <a:ext cx="1263" cy="3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693" name="Group 10"/>
              <p:cNvGrpSpPr>
                <a:grpSpLocks/>
              </p:cNvGrpSpPr>
              <p:nvPr/>
            </p:nvGrpSpPr>
            <p:grpSpPr bwMode="auto">
              <a:xfrm>
                <a:off x="3178" y="986"/>
                <a:ext cx="1263" cy="705"/>
                <a:chOff x="3178" y="986"/>
                <a:chExt cx="1263" cy="705"/>
              </a:xfrm>
            </p:grpSpPr>
            <p:sp>
              <p:nvSpPr>
                <p:cNvPr id="2869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178" y="986"/>
                  <a:ext cx="1263" cy="3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698" name="Line 9"/>
                <p:cNvSpPr>
                  <a:spLocks noChangeShapeType="1"/>
                </p:cNvSpPr>
                <p:nvPr/>
              </p:nvSpPr>
              <p:spPr bwMode="auto">
                <a:xfrm>
                  <a:off x="3178" y="1339"/>
                  <a:ext cx="1263" cy="3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8694" name="Group 13"/>
              <p:cNvGrpSpPr>
                <a:grpSpLocks/>
              </p:cNvGrpSpPr>
              <p:nvPr/>
            </p:nvGrpSpPr>
            <p:grpSpPr bwMode="auto">
              <a:xfrm>
                <a:off x="3172" y="1675"/>
                <a:ext cx="1263" cy="705"/>
                <a:chOff x="3172" y="1675"/>
                <a:chExt cx="1263" cy="705"/>
              </a:xfrm>
            </p:grpSpPr>
            <p:sp>
              <p:nvSpPr>
                <p:cNvPr id="2869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172" y="1675"/>
                  <a:ext cx="1263" cy="3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696" name="Line 12"/>
                <p:cNvSpPr>
                  <a:spLocks noChangeShapeType="1"/>
                </p:cNvSpPr>
                <p:nvPr/>
              </p:nvSpPr>
              <p:spPr bwMode="auto">
                <a:xfrm>
                  <a:off x="3172" y="2028"/>
                  <a:ext cx="1263" cy="3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8678" name="Rectangle 15"/>
            <p:cNvSpPr>
              <a:spLocks noChangeAspect="1" noChangeArrowheads="1"/>
            </p:cNvSpPr>
            <p:nvPr/>
          </p:nvSpPr>
          <p:spPr bwMode="auto">
            <a:xfrm>
              <a:off x="3760857" y="1380421"/>
              <a:ext cx="353943" cy="295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22</a:t>
              </a:r>
            </a:p>
          </p:txBody>
        </p:sp>
        <p:sp>
          <p:nvSpPr>
            <p:cNvPr id="28679" name="Rectangle 16"/>
            <p:cNvSpPr>
              <a:spLocks noChangeAspect="1" noChangeArrowheads="1"/>
            </p:cNvSpPr>
            <p:nvPr/>
          </p:nvSpPr>
          <p:spPr bwMode="auto">
            <a:xfrm>
              <a:off x="3771899" y="3236560"/>
              <a:ext cx="353943" cy="295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18</a:t>
              </a:r>
            </a:p>
          </p:txBody>
        </p:sp>
        <p:sp>
          <p:nvSpPr>
            <p:cNvPr id="28680" name="Rectangle 17"/>
            <p:cNvSpPr>
              <a:spLocks noChangeAspect="1" noChangeArrowheads="1"/>
            </p:cNvSpPr>
            <p:nvPr/>
          </p:nvSpPr>
          <p:spPr bwMode="auto">
            <a:xfrm>
              <a:off x="5816769" y="1295400"/>
              <a:ext cx="507831" cy="517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24.2</a:t>
              </a:r>
            </a:p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3.2</a:t>
              </a:r>
            </a:p>
          </p:txBody>
        </p:sp>
        <p:sp>
          <p:nvSpPr>
            <p:cNvPr id="28681" name="Rectangle 18"/>
            <p:cNvSpPr>
              <a:spLocks noChangeAspect="1" noChangeArrowheads="1"/>
            </p:cNvSpPr>
            <p:nvPr/>
          </p:nvSpPr>
          <p:spPr bwMode="auto">
            <a:xfrm>
              <a:off x="5704560" y="2383777"/>
              <a:ext cx="634789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19.8</a:t>
              </a:r>
            </a:p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0</a:t>
              </a:r>
            </a:p>
          </p:txBody>
        </p:sp>
        <p:sp>
          <p:nvSpPr>
            <p:cNvPr id="28682" name="Rectangle 19"/>
            <p:cNvSpPr>
              <a:spLocks noChangeAspect="1" noChangeArrowheads="1"/>
            </p:cNvSpPr>
            <p:nvPr/>
          </p:nvSpPr>
          <p:spPr bwMode="auto">
            <a:xfrm>
              <a:off x="5689810" y="3369459"/>
              <a:ext cx="634789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16.2</a:t>
              </a:r>
            </a:p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0</a:t>
              </a:r>
            </a:p>
          </p:txBody>
        </p:sp>
        <p:sp>
          <p:nvSpPr>
            <p:cNvPr id="28683" name="Rectangle 20"/>
            <p:cNvSpPr>
              <a:spLocks noChangeAspect="1" noChangeArrowheads="1"/>
            </p:cNvSpPr>
            <p:nvPr/>
          </p:nvSpPr>
          <p:spPr bwMode="auto">
            <a:xfrm>
              <a:off x="3325584" y="1676400"/>
              <a:ext cx="713016" cy="295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2.0257</a:t>
              </a:r>
            </a:p>
          </p:txBody>
        </p:sp>
        <p:sp>
          <p:nvSpPr>
            <p:cNvPr id="28684" name="Rectangle 21"/>
            <p:cNvSpPr>
              <a:spLocks noChangeAspect="1" noChangeArrowheads="1"/>
            </p:cNvSpPr>
            <p:nvPr/>
          </p:nvSpPr>
          <p:spPr bwMode="auto">
            <a:xfrm>
              <a:off x="3886200" y="3505200"/>
              <a:ext cx="314189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0</a:t>
              </a:r>
            </a:p>
          </p:txBody>
        </p:sp>
        <p:sp>
          <p:nvSpPr>
            <p:cNvPr id="28685" name="Rectangle 22"/>
            <p:cNvSpPr>
              <a:spLocks noChangeAspect="1" noChangeArrowheads="1"/>
            </p:cNvSpPr>
            <p:nvPr/>
          </p:nvSpPr>
          <p:spPr bwMode="auto">
            <a:xfrm>
              <a:off x="1496044" y="2095368"/>
              <a:ext cx="904158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A</a:t>
              </a:r>
            </a:p>
          </p:txBody>
        </p:sp>
        <p:sp>
          <p:nvSpPr>
            <p:cNvPr id="28686" name="Rectangle 23"/>
            <p:cNvSpPr>
              <a:spLocks noChangeAspect="1" noChangeArrowheads="1"/>
            </p:cNvSpPr>
            <p:nvPr/>
          </p:nvSpPr>
          <p:spPr bwMode="auto">
            <a:xfrm>
              <a:off x="3505199" y="1116531"/>
              <a:ext cx="963543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B</a:t>
              </a:r>
            </a:p>
          </p:txBody>
        </p:sp>
        <p:sp>
          <p:nvSpPr>
            <p:cNvPr id="28687" name="Rectangle 24"/>
            <p:cNvSpPr>
              <a:spLocks noChangeAspect="1" noChangeArrowheads="1"/>
            </p:cNvSpPr>
            <p:nvPr/>
          </p:nvSpPr>
          <p:spPr bwMode="auto">
            <a:xfrm>
              <a:off x="3303658" y="2999070"/>
              <a:ext cx="1039742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C</a:t>
              </a:r>
            </a:p>
          </p:txBody>
        </p:sp>
        <p:sp>
          <p:nvSpPr>
            <p:cNvPr id="28688" name="Rectangle 25"/>
            <p:cNvSpPr>
              <a:spLocks noChangeAspect="1" noChangeArrowheads="1"/>
            </p:cNvSpPr>
            <p:nvPr/>
          </p:nvSpPr>
          <p:spPr bwMode="auto">
            <a:xfrm>
              <a:off x="5557838" y="1031815"/>
              <a:ext cx="995362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D</a:t>
              </a:r>
            </a:p>
          </p:txBody>
        </p:sp>
        <p:sp>
          <p:nvSpPr>
            <p:cNvPr id="28689" name="Rectangle 26"/>
            <p:cNvSpPr>
              <a:spLocks noChangeAspect="1" noChangeArrowheads="1"/>
            </p:cNvSpPr>
            <p:nvPr/>
          </p:nvSpPr>
          <p:spPr bwMode="auto">
            <a:xfrm>
              <a:off x="5671289" y="2057400"/>
              <a:ext cx="1051924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E</a:t>
              </a:r>
            </a:p>
          </p:txBody>
        </p:sp>
        <p:sp>
          <p:nvSpPr>
            <p:cNvPr id="28690" name="Rectangle 27"/>
            <p:cNvSpPr>
              <a:spLocks noChangeAspect="1" noChangeArrowheads="1"/>
            </p:cNvSpPr>
            <p:nvPr/>
          </p:nvSpPr>
          <p:spPr bwMode="auto">
            <a:xfrm>
              <a:off x="5671289" y="3124200"/>
              <a:ext cx="1081087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F</a:t>
              </a:r>
            </a:p>
          </p:txBody>
        </p:sp>
      </p:grpSp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806152"/>
          </a:xfrm>
        </p:spPr>
        <p:txBody>
          <a:bodyPr/>
          <a:lstStyle/>
          <a:p>
            <a:r>
              <a:rPr lang="en-US" altLang="zh-TW" sz="3600" dirty="0"/>
              <a:t>Two-Period Binomial Tree Model</a:t>
            </a:r>
            <a:endParaRPr lang="zh-TW" altLang="en-US" sz="36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/>
              <p:cNvSpPr txBox="1">
                <a:spLocks noChangeArrowheads="1"/>
              </p:cNvSpPr>
              <p:nvPr/>
            </p:nvSpPr>
            <p:spPr bwMode="auto">
              <a:xfrm>
                <a:off x="228600" y="4005263"/>
                <a:ext cx="8763000" cy="2700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a European put with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=52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=2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𝑆</m:t>
                    </m:r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=50</m:t>
                    </m:r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=5%</m:t>
                    </m:r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200" i="1" dirty="0">
                        <a:latin typeface="Cambria Math"/>
                        <a:ea typeface="新細明體" pitchFamily="18" charset="-120"/>
                      </a:rPr>
                      <m:t>𝑢</m:t>
                    </m:r>
                    <m:r>
                      <a:rPr lang="en-US" altLang="zh-TW" sz="2200" i="1" dirty="0">
                        <a:latin typeface="Cambria Math"/>
                        <a:ea typeface="新細明體" pitchFamily="18" charset="-120"/>
                      </a:rPr>
                      <m:t>=1.2</m:t>
                    </m:r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𝑑</m:t>
                    </m:r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=0.8</m:t>
                    </m:r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𝑛</m:t>
                    </m:r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=2</m:t>
                    </m:r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200" smtClean="0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𝑡</m:t>
                    </m:r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=1</m:t>
                    </m:r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sz="2200" b="0" i="1" smtClean="0">
                        <a:latin typeface="Cambria Math"/>
                        <a:ea typeface="新細明體" pitchFamily="18" charset="-120"/>
                      </a:rPr>
                      <m:t>=0.6282</m:t>
                    </m:r>
                  </m:oMath>
                </a14:m>
                <a:endParaRPr lang="en-US" altLang="zh-TW" sz="2200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Option value at B: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5</m:t>
                        </m:r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%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0.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6282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+0.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3718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e>
                    </m:d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  <a:ea typeface="新細明體" pitchFamily="18" charset="-120"/>
                      </a:rPr>
                      <m:t>1.4147</m:t>
                    </m:r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Option value at 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5</m:t>
                        </m:r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%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0.6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282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+0.3718∙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20</m:t>
                        </m:r>
                      </m:e>
                    </m:d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  <a:ea typeface="新細明體" pitchFamily="18" charset="-120"/>
                      </a:rPr>
                      <m:t>9.4636</m:t>
                    </m:r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 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Option value at 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5</m:t>
                        </m:r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%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0.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6282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1.4147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+0.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3718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9.4636</m:t>
                        </m:r>
                      </m:e>
                    </m:d>
                  </m:oMath>
                </a14:m>
                <a:r>
                  <a:rPr lang="zh-TW" altLang="en-US" sz="2200" dirty="0">
                    <a:ea typeface="新細明體" pitchFamily="18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  <a:ea typeface="新細明體" pitchFamily="18" charset="-120"/>
                      </a:rPr>
                      <m:t>4.1923</m:t>
                    </m:r>
                  </m:oMath>
                </a14:m>
                <a:endParaRPr lang="zh-TW" altLang="en-US" sz="22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005263"/>
                <a:ext cx="8763000" cy="2700337"/>
              </a:xfrm>
              <a:prstGeom prst="rect">
                <a:avLst/>
              </a:prstGeom>
              <a:blipFill>
                <a:blip r:embed="rId3"/>
                <a:stretch>
                  <a:fillRect l="-696" t="-29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1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1484138E-5B6C-4AC8-9DBA-E5DD9F149F42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3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806152"/>
          </a:xfrm>
        </p:spPr>
        <p:txBody>
          <a:bodyPr/>
          <a:lstStyle/>
          <a:p>
            <a:r>
              <a:rPr lang="en-US" altLang="zh-TW" sz="3600" dirty="0"/>
              <a:t>Two-Period Binomial Tree Model</a:t>
            </a:r>
            <a:endParaRPr lang="zh-TW" altLang="en-US" sz="3600" dirty="0"/>
          </a:p>
        </p:txBody>
      </p:sp>
      <p:grpSp>
        <p:nvGrpSpPr>
          <p:cNvPr id="3" name="群組 2"/>
          <p:cNvGrpSpPr/>
          <p:nvPr/>
        </p:nvGrpSpPr>
        <p:grpSpPr>
          <a:xfrm>
            <a:off x="1905000" y="936000"/>
            <a:ext cx="4967287" cy="2874000"/>
            <a:chOff x="1905000" y="936000"/>
            <a:chExt cx="4967287" cy="2874000"/>
          </a:xfrm>
        </p:grpSpPr>
        <p:sp>
          <p:nvSpPr>
            <p:cNvPr id="29702" name="Rectangle 4"/>
            <p:cNvSpPr>
              <a:spLocks noChangeArrowheads="1"/>
            </p:cNvSpPr>
            <p:nvPr/>
          </p:nvSpPr>
          <p:spPr bwMode="auto">
            <a:xfrm>
              <a:off x="1905000" y="2137410"/>
              <a:ext cx="892810" cy="657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50</a:t>
              </a:r>
            </a:p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4.1923</a:t>
              </a:r>
            </a:p>
          </p:txBody>
        </p:sp>
        <p:grpSp>
          <p:nvGrpSpPr>
            <p:cNvPr id="29703" name="Group 14"/>
            <p:cNvGrpSpPr>
              <a:grpSpLocks/>
            </p:cNvGrpSpPr>
            <p:nvPr/>
          </p:nvGrpSpPr>
          <p:grpSpPr bwMode="auto">
            <a:xfrm>
              <a:off x="2830610" y="1577340"/>
              <a:ext cx="3183890" cy="1770380"/>
              <a:chOff x="2140" y="1708"/>
              <a:chExt cx="2507" cy="1394"/>
            </a:xfrm>
          </p:grpSpPr>
          <p:grpSp>
            <p:nvGrpSpPr>
              <p:cNvPr id="29717" name="Group 7"/>
              <p:cNvGrpSpPr>
                <a:grpSpLocks/>
              </p:cNvGrpSpPr>
              <p:nvPr/>
            </p:nvGrpSpPr>
            <p:grpSpPr bwMode="auto">
              <a:xfrm>
                <a:off x="2140" y="2053"/>
                <a:ext cx="1263" cy="705"/>
                <a:chOff x="2140" y="2053"/>
                <a:chExt cx="1263" cy="705"/>
              </a:xfrm>
            </p:grpSpPr>
            <p:sp>
              <p:nvSpPr>
                <p:cNvPr id="2972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2140" y="2053"/>
                  <a:ext cx="1263" cy="3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9725" name="Line 6"/>
                <p:cNvSpPr>
                  <a:spLocks noChangeShapeType="1"/>
                </p:cNvSpPr>
                <p:nvPr/>
              </p:nvSpPr>
              <p:spPr bwMode="auto">
                <a:xfrm>
                  <a:off x="2140" y="2405"/>
                  <a:ext cx="1263" cy="3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718" name="Group 10"/>
              <p:cNvGrpSpPr>
                <a:grpSpLocks/>
              </p:cNvGrpSpPr>
              <p:nvPr/>
            </p:nvGrpSpPr>
            <p:grpSpPr bwMode="auto">
              <a:xfrm>
                <a:off x="3384" y="1708"/>
                <a:ext cx="1263" cy="705"/>
                <a:chOff x="3384" y="1708"/>
                <a:chExt cx="1263" cy="705"/>
              </a:xfrm>
            </p:grpSpPr>
            <p:sp>
              <p:nvSpPr>
                <p:cNvPr id="2972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384" y="1708"/>
                  <a:ext cx="1263" cy="3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9723" name="Line 9"/>
                <p:cNvSpPr>
                  <a:spLocks noChangeShapeType="1"/>
                </p:cNvSpPr>
                <p:nvPr/>
              </p:nvSpPr>
              <p:spPr bwMode="auto">
                <a:xfrm>
                  <a:off x="3384" y="2061"/>
                  <a:ext cx="1263" cy="3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719" name="Group 13"/>
              <p:cNvGrpSpPr>
                <a:grpSpLocks/>
              </p:cNvGrpSpPr>
              <p:nvPr/>
            </p:nvGrpSpPr>
            <p:grpSpPr bwMode="auto">
              <a:xfrm>
                <a:off x="3378" y="2397"/>
                <a:ext cx="1263" cy="705"/>
                <a:chOff x="3378" y="2397"/>
                <a:chExt cx="1263" cy="705"/>
              </a:xfrm>
            </p:grpSpPr>
            <p:sp>
              <p:nvSpPr>
                <p:cNvPr id="2972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78" y="2397"/>
                  <a:ext cx="1263" cy="3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9721" name="Line 12"/>
                <p:cNvSpPr>
                  <a:spLocks noChangeShapeType="1"/>
                </p:cNvSpPr>
                <p:nvPr/>
              </p:nvSpPr>
              <p:spPr bwMode="auto">
                <a:xfrm>
                  <a:off x="3378" y="2750"/>
                  <a:ext cx="1263" cy="3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9704" name="Rectangle 15"/>
            <p:cNvSpPr>
              <a:spLocks noChangeArrowheads="1"/>
            </p:cNvSpPr>
            <p:nvPr/>
          </p:nvSpPr>
          <p:spPr bwMode="auto">
            <a:xfrm>
              <a:off x="4130040" y="1295400"/>
              <a:ext cx="441960" cy="369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60</a:t>
              </a:r>
            </a:p>
          </p:txBody>
        </p:sp>
        <p:sp>
          <p:nvSpPr>
            <p:cNvPr id="29705" name="Rectangle 16"/>
            <p:cNvSpPr>
              <a:spLocks noChangeArrowheads="1"/>
            </p:cNvSpPr>
            <p:nvPr/>
          </p:nvSpPr>
          <p:spPr bwMode="auto">
            <a:xfrm>
              <a:off x="4191000" y="3135630"/>
              <a:ext cx="441960" cy="369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40</a:t>
              </a:r>
            </a:p>
          </p:txBody>
        </p:sp>
        <p:sp>
          <p:nvSpPr>
            <p:cNvPr id="29706" name="Rectangle 17"/>
            <p:cNvSpPr>
              <a:spLocks noChangeArrowheads="1"/>
            </p:cNvSpPr>
            <p:nvPr/>
          </p:nvSpPr>
          <p:spPr bwMode="auto">
            <a:xfrm>
              <a:off x="6182678" y="1219200"/>
              <a:ext cx="441960" cy="646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72</a:t>
              </a:r>
            </a:p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07" name="Rectangle 18"/>
            <p:cNvSpPr>
              <a:spLocks noChangeArrowheads="1"/>
            </p:cNvSpPr>
            <p:nvPr/>
          </p:nvSpPr>
          <p:spPr bwMode="auto">
            <a:xfrm>
              <a:off x="6173153" y="2172970"/>
              <a:ext cx="441960" cy="646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48</a:t>
              </a:r>
            </a:p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4</a:t>
              </a:r>
            </a:p>
          </p:txBody>
        </p:sp>
        <p:sp>
          <p:nvSpPr>
            <p:cNvPr id="29708" name="Rectangle 19"/>
            <p:cNvSpPr>
              <a:spLocks noChangeArrowheads="1"/>
            </p:cNvSpPr>
            <p:nvPr/>
          </p:nvSpPr>
          <p:spPr bwMode="auto">
            <a:xfrm>
              <a:off x="6249353" y="3163570"/>
              <a:ext cx="441960" cy="646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32</a:t>
              </a:r>
            </a:p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20</a:t>
              </a:r>
            </a:p>
          </p:txBody>
        </p:sp>
        <p:sp>
          <p:nvSpPr>
            <p:cNvPr id="29709" name="Rectangle 20"/>
            <p:cNvSpPr>
              <a:spLocks noChangeArrowheads="1"/>
            </p:cNvSpPr>
            <p:nvPr/>
          </p:nvSpPr>
          <p:spPr bwMode="auto">
            <a:xfrm>
              <a:off x="3680460" y="1535430"/>
              <a:ext cx="891540" cy="369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1.4147</a:t>
              </a:r>
            </a:p>
          </p:txBody>
        </p:sp>
        <p:sp>
          <p:nvSpPr>
            <p:cNvPr id="29710" name="Rectangle 21"/>
            <p:cNvSpPr>
              <a:spLocks noChangeArrowheads="1"/>
            </p:cNvSpPr>
            <p:nvPr/>
          </p:nvSpPr>
          <p:spPr bwMode="auto">
            <a:xfrm>
              <a:off x="3733800" y="3364230"/>
              <a:ext cx="891540" cy="369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9.4636</a:t>
              </a:r>
            </a:p>
          </p:txBody>
        </p:sp>
        <p:sp>
          <p:nvSpPr>
            <p:cNvPr id="31" name="Rectangle 22"/>
            <p:cNvSpPr>
              <a:spLocks noChangeAspect="1" noChangeArrowheads="1"/>
            </p:cNvSpPr>
            <p:nvPr/>
          </p:nvSpPr>
          <p:spPr bwMode="auto">
            <a:xfrm>
              <a:off x="1905000" y="1905000"/>
              <a:ext cx="904158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A</a:t>
              </a:r>
            </a:p>
          </p:txBody>
        </p:sp>
        <p:sp>
          <p:nvSpPr>
            <p:cNvPr id="33" name="Rectangle 23"/>
            <p:cNvSpPr>
              <a:spLocks noChangeAspect="1" noChangeArrowheads="1"/>
            </p:cNvSpPr>
            <p:nvPr/>
          </p:nvSpPr>
          <p:spPr bwMode="auto">
            <a:xfrm>
              <a:off x="3684657" y="1066800"/>
              <a:ext cx="963543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B</a:t>
              </a:r>
            </a:p>
          </p:txBody>
        </p:sp>
        <p:sp>
          <p:nvSpPr>
            <p:cNvPr id="34" name="Rectangle 24"/>
            <p:cNvSpPr>
              <a:spLocks noChangeAspect="1" noChangeArrowheads="1"/>
            </p:cNvSpPr>
            <p:nvPr/>
          </p:nvSpPr>
          <p:spPr bwMode="auto">
            <a:xfrm>
              <a:off x="3684658" y="2895600"/>
              <a:ext cx="1039742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C</a:t>
              </a:r>
            </a:p>
          </p:txBody>
        </p:sp>
        <p:sp>
          <p:nvSpPr>
            <p:cNvPr id="35" name="Rectangle 25"/>
            <p:cNvSpPr>
              <a:spLocks noChangeAspect="1" noChangeArrowheads="1"/>
            </p:cNvSpPr>
            <p:nvPr/>
          </p:nvSpPr>
          <p:spPr bwMode="auto">
            <a:xfrm>
              <a:off x="5710238" y="936000"/>
              <a:ext cx="995362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D</a:t>
              </a:r>
            </a:p>
          </p:txBody>
        </p:sp>
        <p:sp>
          <p:nvSpPr>
            <p:cNvPr id="36" name="Rectangle 26"/>
            <p:cNvSpPr>
              <a:spLocks noChangeAspect="1" noChangeArrowheads="1"/>
            </p:cNvSpPr>
            <p:nvPr/>
          </p:nvSpPr>
          <p:spPr bwMode="auto">
            <a:xfrm>
              <a:off x="5700713" y="1905000"/>
              <a:ext cx="1051924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E</a:t>
              </a:r>
            </a:p>
          </p:txBody>
        </p:sp>
        <p:sp>
          <p:nvSpPr>
            <p:cNvPr id="37" name="Rectangle 27"/>
            <p:cNvSpPr>
              <a:spLocks noChangeAspect="1" noChangeArrowheads="1"/>
            </p:cNvSpPr>
            <p:nvPr/>
          </p:nvSpPr>
          <p:spPr bwMode="auto">
            <a:xfrm>
              <a:off x="5791200" y="2906626"/>
              <a:ext cx="1081087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F</a:t>
              </a:r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191B1A32-C7BF-4101-976D-75243DC464BE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152400" y="260648"/>
            <a:ext cx="7803976" cy="1110952"/>
          </a:xfrm>
        </p:spPr>
        <p:txBody>
          <a:bodyPr/>
          <a:lstStyle/>
          <a:p>
            <a:r>
              <a:rPr lang="en-US" altLang="zh-TW" sz="3600" dirty="0"/>
              <a:t>Binomial Tree Model for American Options</a:t>
            </a:r>
            <a:endParaRPr lang="zh-TW" altLang="en-US" sz="3600" dirty="0"/>
          </a:p>
        </p:txBody>
      </p:sp>
      <p:grpSp>
        <p:nvGrpSpPr>
          <p:cNvPr id="2" name="群組 1"/>
          <p:cNvGrpSpPr/>
          <p:nvPr/>
        </p:nvGrpSpPr>
        <p:grpSpPr>
          <a:xfrm>
            <a:off x="1905000" y="1066800"/>
            <a:ext cx="4967287" cy="2874000"/>
            <a:chOff x="1905000" y="936000"/>
            <a:chExt cx="4967287" cy="28740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906540" y="2137410"/>
              <a:ext cx="891270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50</a:t>
              </a:r>
            </a:p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5.0894</a:t>
              </a:r>
            </a:p>
          </p:txBody>
        </p:sp>
        <p:grpSp>
          <p:nvGrpSpPr>
            <p:cNvPr id="31" name="Group 14"/>
            <p:cNvGrpSpPr>
              <a:grpSpLocks/>
            </p:cNvGrpSpPr>
            <p:nvPr/>
          </p:nvGrpSpPr>
          <p:grpSpPr bwMode="auto">
            <a:xfrm>
              <a:off x="2830610" y="1577340"/>
              <a:ext cx="3183890" cy="1770380"/>
              <a:chOff x="2140" y="1708"/>
              <a:chExt cx="2507" cy="1394"/>
            </a:xfrm>
          </p:grpSpPr>
          <p:grpSp>
            <p:nvGrpSpPr>
              <p:cNvPr id="32" name="Group 7"/>
              <p:cNvGrpSpPr>
                <a:grpSpLocks/>
              </p:cNvGrpSpPr>
              <p:nvPr/>
            </p:nvGrpSpPr>
            <p:grpSpPr bwMode="auto">
              <a:xfrm>
                <a:off x="2140" y="2053"/>
                <a:ext cx="1263" cy="705"/>
                <a:chOff x="2140" y="2053"/>
                <a:chExt cx="1263" cy="705"/>
              </a:xfrm>
            </p:grpSpPr>
            <p:sp>
              <p:nvSpPr>
                <p:cNvPr id="39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2140" y="2053"/>
                  <a:ext cx="1263" cy="3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0" name="Line 6"/>
                <p:cNvSpPr>
                  <a:spLocks noChangeShapeType="1"/>
                </p:cNvSpPr>
                <p:nvPr/>
              </p:nvSpPr>
              <p:spPr bwMode="auto">
                <a:xfrm>
                  <a:off x="2140" y="2405"/>
                  <a:ext cx="1263" cy="3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3" name="Group 10"/>
              <p:cNvGrpSpPr>
                <a:grpSpLocks/>
              </p:cNvGrpSpPr>
              <p:nvPr/>
            </p:nvGrpSpPr>
            <p:grpSpPr bwMode="auto">
              <a:xfrm>
                <a:off x="3384" y="1708"/>
                <a:ext cx="1263" cy="705"/>
                <a:chOff x="3384" y="1708"/>
                <a:chExt cx="1263" cy="705"/>
              </a:xfrm>
            </p:grpSpPr>
            <p:sp>
              <p:nvSpPr>
                <p:cNvPr id="3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384" y="1708"/>
                  <a:ext cx="1263" cy="3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8" name="Line 9"/>
                <p:cNvSpPr>
                  <a:spLocks noChangeShapeType="1"/>
                </p:cNvSpPr>
                <p:nvPr/>
              </p:nvSpPr>
              <p:spPr bwMode="auto">
                <a:xfrm>
                  <a:off x="3384" y="2061"/>
                  <a:ext cx="1263" cy="3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4" name="Group 13"/>
              <p:cNvGrpSpPr>
                <a:grpSpLocks/>
              </p:cNvGrpSpPr>
              <p:nvPr/>
            </p:nvGrpSpPr>
            <p:grpSpPr bwMode="auto">
              <a:xfrm>
                <a:off x="3378" y="2397"/>
                <a:ext cx="1263" cy="705"/>
                <a:chOff x="3378" y="2397"/>
                <a:chExt cx="1263" cy="705"/>
              </a:xfrm>
            </p:grpSpPr>
            <p:sp>
              <p:nvSpPr>
                <p:cNvPr id="3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78" y="2397"/>
                  <a:ext cx="1263" cy="3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6" name="Line 12"/>
                <p:cNvSpPr>
                  <a:spLocks noChangeShapeType="1"/>
                </p:cNvSpPr>
                <p:nvPr/>
              </p:nvSpPr>
              <p:spPr bwMode="auto">
                <a:xfrm>
                  <a:off x="3378" y="2750"/>
                  <a:ext cx="1263" cy="3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4130040" y="1295400"/>
              <a:ext cx="441960" cy="369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60</a:t>
              </a:r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4191000" y="3135630"/>
              <a:ext cx="441960" cy="369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40</a:t>
              </a: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6182678" y="1219200"/>
              <a:ext cx="441960" cy="646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72</a:t>
              </a:r>
            </a:p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0</a:t>
              </a:r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6173153" y="2172970"/>
              <a:ext cx="441960" cy="646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48</a:t>
              </a:r>
            </a:p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4</a:t>
              </a: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6249353" y="3163570"/>
              <a:ext cx="441960" cy="646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32</a:t>
              </a:r>
            </a:p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20</a:t>
              </a:r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3680460" y="1535430"/>
              <a:ext cx="891540" cy="369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1.4147</a:t>
              </a:r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4191000" y="3352800"/>
              <a:ext cx="442429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12</a:t>
              </a:r>
            </a:p>
          </p:txBody>
        </p:sp>
        <p:sp>
          <p:nvSpPr>
            <p:cNvPr id="48" name="Rectangle 22"/>
            <p:cNvSpPr>
              <a:spLocks noChangeAspect="1" noChangeArrowheads="1"/>
            </p:cNvSpPr>
            <p:nvPr/>
          </p:nvSpPr>
          <p:spPr bwMode="auto">
            <a:xfrm>
              <a:off x="1905000" y="1905000"/>
              <a:ext cx="904158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A</a:t>
              </a:r>
            </a:p>
          </p:txBody>
        </p:sp>
        <p:sp>
          <p:nvSpPr>
            <p:cNvPr id="49" name="Rectangle 23"/>
            <p:cNvSpPr>
              <a:spLocks noChangeAspect="1" noChangeArrowheads="1"/>
            </p:cNvSpPr>
            <p:nvPr/>
          </p:nvSpPr>
          <p:spPr bwMode="auto">
            <a:xfrm>
              <a:off x="3684657" y="1066800"/>
              <a:ext cx="963543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B</a:t>
              </a:r>
            </a:p>
          </p:txBody>
        </p:sp>
        <p:sp>
          <p:nvSpPr>
            <p:cNvPr id="50" name="Rectangle 24"/>
            <p:cNvSpPr>
              <a:spLocks noChangeAspect="1" noChangeArrowheads="1"/>
            </p:cNvSpPr>
            <p:nvPr/>
          </p:nvSpPr>
          <p:spPr bwMode="auto">
            <a:xfrm>
              <a:off x="3684658" y="2895600"/>
              <a:ext cx="1039742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C</a:t>
              </a:r>
            </a:p>
          </p:txBody>
        </p:sp>
        <p:sp>
          <p:nvSpPr>
            <p:cNvPr id="51" name="Rectangle 25"/>
            <p:cNvSpPr>
              <a:spLocks noChangeAspect="1" noChangeArrowheads="1"/>
            </p:cNvSpPr>
            <p:nvPr/>
          </p:nvSpPr>
          <p:spPr bwMode="auto">
            <a:xfrm>
              <a:off x="5710238" y="936000"/>
              <a:ext cx="995362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D</a:t>
              </a:r>
            </a:p>
          </p:txBody>
        </p:sp>
        <p:sp>
          <p:nvSpPr>
            <p:cNvPr id="52" name="Rectangle 26"/>
            <p:cNvSpPr>
              <a:spLocks noChangeAspect="1" noChangeArrowheads="1"/>
            </p:cNvSpPr>
            <p:nvPr/>
          </p:nvSpPr>
          <p:spPr bwMode="auto">
            <a:xfrm>
              <a:off x="5700713" y="1905000"/>
              <a:ext cx="1051924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E</a:t>
              </a:r>
            </a:p>
          </p:txBody>
        </p:sp>
        <p:sp>
          <p:nvSpPr>
            <p:cNvPr id="53" name="Rectangle 27"/>
            <p:cNvSpPr>
              <a:spLocks noChangeAspect="1" noChangeArrowheads="1"/>
            </p:cNvSpPr>
            <p:nvPr/>
          </p:nvSpPr>
          <p:spPr bwMode="auto">
            <a:xfrm>
              <a:off x="5791200" y="2906626"/>
              <a:ext cx="1081087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F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3"/>
              <p:cNvSpPr txBox="1">
                <a:spLocks noChangeArrowheads="1"/>
              </p:cNvSpPr>
              <p:nvPr/>
            </p:nvSpPr>
            <p:spPr bwMode="auto">
              <a:xfrm>
                <a:off x="300608" y="3929063"/>
                <a:ext cx="8767192" cy="2852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an American put with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=52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=2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20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Option value at B: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5</m:t>
                        </m:r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%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0.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6282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+0.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3718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e>
                    </m:d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  <a:ea typeface="新細明體" pitchFamily="18" charset="-120"/>
                      </a:rPr>
                      <m:t>1.4147</m:t>
                    </m:r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 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Option value at 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5</m:t>
                        </m:r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%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0.6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282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+0.3718∙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20</m:t>
                        </m:r>
                      </m:e>
                    </m:d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  <a:ea typeface="新細明體" pitchFamily="18" charset="-120"/>
                      </a:rPr>
                      <m:t>9.4636</m:t>
                    </m:r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 (the put value if one chooses to hold it), which is smaller than the exercise value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/>
                            <a:ea typeface="新細明體" pitchFamily="18" charset="-12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  <m:r>
                              <a:rPr lang="en-US" altLang="zh-TW" sz="2200" b="0" i="1" smtClean="0"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sz="2200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200" b="0" i="1" smtClean="0">
                                <a:latin typeface="Cambria Math"/>
                                <a:ea typeface="新細明體" pitchFamily="18" charset="-120"/>
                              </a:rPr>
                              <m:t>,0</m:t>
                            </m:r>
                          </m:e>
                        </m:d>
                      </m:e>
                    </m:func>
                    <m:r>
                      <a:rPr lang="en-US" altLang="zh-TW" sz="2200" b="0" i="1" smtClean="0">
                        <a:latin typeface="Cambria Math"/>
                        <a:ea typeface="新細明體" pitchFamily="18" charset="-120"/>
                      </a:rPr>
                      <m:t>=12</m:t>
                    </m:r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 </a:t>
                </a:r>
                <a:r>
                  <a:rPr lang="en-US" altLang="zh-TW" sz="2200" dirty="0">
                    <a:sym typeface="Symbol"/>
                  </a:rPr>
                  <a:t> it is optimal to early exercise</a:t>
                </a:r>
                <a:r>
                  <a:rPr lang="en-US" altLang="zh-TW" sz="2200" dirty="0">
                    <a:ea typeface="新細明體" pitchFamily="18" charset="-120"/>
                  </a:rPr>
                  <a:t> 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Option value at 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5</m:t>
                        </m:r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%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0.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6282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1.4147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+0.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3718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e>
                    </m:d>
                  </m:oMath>
                </a14:m>
                <a:r>
                  <a:rPr lang="zh-TW" altLang="en-US" sz="2200" dirty="0">
                    <a:ea typeface="新細明體" pitchFamily="18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  <a:ea typeface="新細明體" pitchFamily="18" charset="-120"/>
                      </a:rPr>
                      <m:t>5.0894</m:t>
                    </m:r>
                  </m:oMath>
                </a14:m>
                <a:endParaRPr lang="zh-TW" altLang="en-US" sz="22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5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608" y="3929063"/>
                <a:ext cx="8767192" cy="2852737"/>
              </a:xfrm>
              <a:prstGeom prst="rect">
                <a:avLst/>
              </a:prstGeom>
              <a:blipFill>
                <a:blip r:embed="rId3"/>
                <a:stretch>
                  <a:fillRect l="-695" t="-2778" r="-1598" b="-47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 bwMode="auto">
          <a:xfrm>
            <a:off x="3680460" y="3026400"/>
            <a:ext cx="952500" cy="8264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Delta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600200"/>
                <a:ext cx="8382000" cy="5257800"/>
              </a:xfrm>
              <a:noFill/>
            </p:spPr>
            <p:txBody>
              <a:bodyPr lIns="92075" tIns="46038" rIns="92075" bIns="46038"/>
              <a:lstStyle/>
              <a:p>
                <a:pPr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Delta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3200">
                        <a:latin typeface="Cambria Math"/>
                      </a:rPr>
                      <m:t>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) </a:t>
                </a:r>
              </a:p>
              <a:p>
                <a:pPr lvl="1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formula to 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/>
                      </a:rPr>
                      <m:t>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in the binomial tree model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altLang="zh-TW" sz="2800" i="1">
                            <a:latin typeface="Cambria Math"/>
                          </a:rPr>
                          <m:t>𝑆𝑢</m:t>
                        </m:r>
                        <m:r>
                          <a:rPr lang="en-US" altLang="zh-TW" sz="2800" i="1">
                            <a:latin typeface="Cambria Math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/>
                          </a:rPr>
                          <m:t>𝑆𝑑</m:t>
                        </m:r>
                      </m:den>
                    </m:f>
                  </m:oMath>
                </a14:m>
                <a:r>
                  <a:rPr lang="en-US" altLang="zh-TW" dirty="0">
                    <a:ea typeface="新細明體" pitchFamily="18" charset="-120"/>
                  </a:rPr>
                  <a:t> on Slide 12.11</a:t>
                </a:r>
              </a:p>
              <a:p>
                <a:pPr lvl="2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In the binomial tree model,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/>
                      </a:rPr>
                      <m:t>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the number of shares of the stock we should hold for each option shorted in order to create a riskless portfolio</a:t>
                </a:r>
              </a:p>
              <a:p>
                <a:pPr lvl="2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the one-period example on Slide 12.6, the delta of the call option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22</m:t>
                        </m:r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18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=0.25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Theoretically speaking,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solidFill>
                          <a:srgbClr val="000000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 is defined as the ratio of the change in the price of a stock option with respect to the change in the price of the underlying stock,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solidFill>
                          <a:srgbClr val="000000"/>
                        </a:solidFill>
                        <a:latin typeface="Cambria Math"/>
                      </a:rPr>
                      <m:t>Δ</m:t>
                    </m:r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382000" cy="5257800"/>
              </a:xfrm>
              <a:blipFill rotWithShape="1">
                <a:blip r:embed="rId3"/>
                <a:stretch>
                  <a:fillRect l="-727" t="-1508" r="-1091" b="-11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2939F443-B126-4743-8CAF-8197A9073436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Delta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676400"/>
                <a:ext cx="8382000" cy="5105400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delta hedging strategy (delta </a:t>
                </a:r>
                <a:r>
                  <a:rPr lang="zh-TW" altLang="en-US" dirty="0">
                    <a:ea typeface="新細明體" pitchFamily="18" charset="-120"/>
                  </a:rPr>
                  <a:t>避險策略</a:t>
                </a:r>
                <a:r>
                  <a:rPr lang="en-US" altLang="zh-TW" dirty="0">
                    <a:ea typeface="新細明體" pitchFamily="18" charset="-120"/>
                  </a:rPr>
                  <a:t>)</a:t>
                </a:r>
                <a:r>
                  <a:rPr lang="zh-TW" altLang="en-US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eliminates the price risk by constructing a riskless portfolio for a period of time </a:t>
                </a:r>
                <a:r>
                  <a:rPr lang="en-US" altLang="zh-TW">
                    <a:ea typeface="新細明體" pitchFamily="18" charset="-120"/>
                  </a:rPr>
                  <a:t>(discussed </a:t>
                </a:r>
                <a:r>
                  <a:rPr lang="en-US" altLang="zh-TW" dirty="0">
                    <a:ea typeface="新細明體" pitchFamily="18" charset="-120"/>
                  </a:rPr>
                  <a:t>in Ch. 17)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method to decide the value of the delta in the binomial tree model is in effect to perform the delta hedging strategy</a:t>
                </a: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Short 1 derivative and long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 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shares form a portfolio to be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𝑓</m:t>
                    </m:r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𝑆</m:t>
                    </m:r>
                  </m:oMath>
                </a14:m>
                <a:endParaRPr lang="en-US" altLang="zh-TW" i="1" dirty="0">
                  <a:ea typeface="新細明體" pitchFamily="18" charset="-120"/>
                </a:endParaRP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Since we determine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such that the portfolio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𝑓</m:t>
                    </m:r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𝑆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i="1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is riskless, it implies that the value of this portfolio is immunized to the change in stock prices, i.e.,</a:t>
                </a:r>
              </a:p>
              <a:p>
                <a:pPr marL="3413125" lvl="3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𝑓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den>
                      </m:f>
                      <m:r>
                        <a:rPr lang="en-US" altLang="zh-TW" b="0" i="0" smtClean="0">
                          <a:latin typeface="Cambria Math"/>
                          <a:ea typeface="新細明體" pitchFamily="18" charset="-12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  <a:ea typeface="新細明體" pitchFamily="18" charset="-120"/>
                        </a:rPr>
                        <m:t>Δ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=0</m:t>
                      </m:r>
                    </m:oMath>
                  </m:oMathPara>
                </a14:m>
                <a:endParaRPr lang="en-US" altLang="zh-TW" i="1" dirty="0">
                  <a:ea typeface="新細明體" pitchFamily="18" charset="-120"/>
                </a:endParaRP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Thus, we can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solidFill>
                          <a:srgbClr val="000000"/>
                        </a:solidFill>
                        <a:latin typeface="Cambria Math"/>
                      </a:rPr>
                      <m:t>Δ</m:t>
                    </m:r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TW" dirty="0">
                    <a:ea typeface="新細明體" pitchFamily="18" charset="-120"/>
                  </a:rPr>
                  <a:t>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=1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by definition</a:t>
                </a:r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76400"/>
                <a:ext cx="8382000" cy="5105400"/>
              </a:xfrm>
              <a:blipFill>
                <a:blip r:embed="rId3"/>
                <a:stretch>
                  <a:fillRect t="-1193" r="-655" b="-1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2939F443-B126-4743-8CAF-8197A9073436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94207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Delta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676400"/>
                <a:ext cx="8305800" cy="4876800"/>
              </a:xfrm>
              <a:noFill/>
            </p:spPr>
            <p:txBody>
              <a:bodyPr lIns="92075" tIns="46038" rIns="92075" bIns="46038"/>
              <a:lstStyle/>
              <a:p>
                <a:pPr lvl="1"/>
                <a:r>
                  <a:rPr lang="en-US" altLang="zh-TW" dirty="0">
                    <a:ea typeface="新細明體" pitchFamily="18" charset="-120"/>
                  </a:rPr>
                  <a:t>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varies from node to node (revisit the call option on Slide 12.23)</a:t>
                </a:r>
              </a:p>
              <a:p>
                <a:pPr lvl="2"/>
                <a:endParaRPr lang="en-US" altLang="zh-TW" dirty="0">
                  <a:ea typeface="新細明體" pitchFamily="18" charset="-120"/>
                </a:endParaRPr>
              </a:p>
              <a:p>
                <a:pPr lvl="2"/>
                <a:endParaRPr lang="en-US" altLang="zh-TW" dirty="0">
                  <a:ea typeface="新細明體" pitchFamily="18" charset="-120"/>
                </a:endParaRPr>
              </a:p>
              <a:p>
                <a:pPr lvl="2"/>
                <a:endParaRPr lang="en-US" altLang="zh-TW" dirty="0">
                  <a:ea typeface="新細明體" pitchFamily="18" charset="-120"/>
                </a:endParaRPr>
              </a:p>
              <a:p>
                <a:pPr lvl="2"/>
                <a:endParaRPr lang="en-US" altLang="zh-TW" dirty="0">
                  <a:ea typeface="新細明體" pitchFamily="18" charset="-120"/>
                </a:endParaRPr>
              </a:p>
              <a:p>
                <a:pPr lvl="2"/>
                <a:endParaRPr lang="en-US" altLang="zh-TW" dirty="0">
                  <a:ea typeface="新細明體" pitchFamily="18" charset="-120"/>
                </a:endParaRPr>
              </a:p>
              <a:p>
                <a:pPr lvl="2"/>
                <a:endParaRPr lang="en-US" altLang="zh-TW" dirty="0">
                  <a:ea typeface="新細明體" pitchFamily="18" charset="-120"/>
                </a:endParaRPr>
              </a:p>
              <a:p>
                <a:pPr lvl="2"/>
                <a:endParaRPr lang="en-US" altLang="zh-TW" sz="1800" dirty="0">
                  <a:ea typeface="新細明體" pitchFamily="18" charset="-120"/>
                </a:endParaRPr>
              </a:p>
              <a:p>
                <a:pPr lvl="2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2.0257−0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22−18</m:t>
                        </m:r>
                      </m:den>
                    </m:f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0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.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5064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3.2−0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24.2−19.8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=0.7273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19.8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16.2</m:t>
                        </m:r>
                      </m:den>
                    </m:f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i="1" smtClean="0">
                        <a:latin typeface="Cambria Math"/>
                        <a:ea typeface="新細明體" pitchFamily="18" charset="-120"/>
                      </a:rPr>
                      <m:t>0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898525" lvl="2">
                  <a:lnSpc>
                    <a:spcPct val="98000"/>
                  </a:lnSpc>
                  <a:spcBef>
                    <a:spcPts val="300"/>
                  </a:spcBef>
                </a:pPr>
                <a:endParaRPr lang="zh-TW" altLang="en-US" dirty="0">
                  <a:ea typeface="新細明體" pitchFamily="18" charset="-120"/>
                </a:endParaRPr>
              </a:p>
              <a:p>
                <a:pPr lvl="2"/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76400"/>
                <a:ext cx="8305800" cy="4876800"/>
              </a:xfrm>
              <a:blipFill>
                <a:blip r:embed="rId3"/>
                <a:stretch>
                  <a:fillRect t="-1125" r="-2203" b="-7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2939F443-B126-4743-8CAF-8197A9073436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1830268" y="2438400"/>
            <a:ext cx="5256332" cy="2984617"/>
            <a:chOff x="1496044" y="1031815"/>
            <a:chExt cx="5256332" cy="2984617"/>
          </a:xfrm>
        </p:grpSpPr>
        <p:sp>
          <p:nvSpPr>
            <p:cNvPr id="31" name="Rectangle 4"/>
            <p:cNvSpPr>
              <a:spLocks noChangeAspect="1" noChangeArrowheads="1"/>
            </p:cNvSpPr>
            <p:nvPr/>
          </p:nvSpPr>
          <p:spPr bwMode="auto">
            <a:xfrm>
              <a:off x="1713592" y="2403801"/>
              <a:ext cx="713016" cy="517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20</a:t>
              </a:r>
            </a:p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1.2823</a:t>
              </a:r>
            </a:p>
          </p:txBody>
        </p:sp>
        <p:grpSp>
          <p:nvGrpSpPr>
            <p:cNvPr id="32" name="Group 14"/>
            <p:cNvGrpSpPr>
              <a:grpSpLocks noChangeAspect="1"/>
            </p:cNvGrpSpPr>
            <p:nvPr/>
          </p:nvGrpSpPr>
          <p:grpSpPr bwMode="auto">
            <a:xfrm>
              <a:off x="2430463" y="1600200"/>
              <a:ext cx="3183890" cy="1770380"/>
              <a:chOff x="1934" y="986"/>
              <a:chExt cx="2507" cy="1394"/>
            </a:xfrm>
          </p:grpSpPr>
          <p:grpSp>
            <p:nvGrpSpPr>
              <p:cNvPr id="46" name="Group 7"/>
              <p:cNvGrpSpPr>
                <a:grpSpLocks/>
              </p:cNvGrpSpPr>
              <p:nvPr/>
            </p:nvGrpSpPr>
            <p:grpSpPr bwMode="auto">
              <a:xfrm>
                <a:off x="1934" y="1331"/>
                <a:ext cx="1263" cy="705"/>
                <a:chOff x="1934" y="1331"/>
                <a:chExt cx="1263" cy="705"/>
              </a:xfrm>
            </p:grpSpPr>
            <p:sp>
              <p:nvSpPr>
                <p:cNvPr id="53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1934" y="1331"/>
                  <a:ext cx="1263" cy="3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4" name="Line 6"/>
                <p:cNvSpPr>
                  <a:spLocks noChangeShapeType="1"/>
                </p:cNvSpPr>
                <p:nvPr/>
              </p:nvSpPr>
              <p:spPr bwMode="auto">
                <a:xfrm>
                  <a:off x="1934" y="1683"/>
                  <a:ext cx="1263" cy="3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" name="Group 10"/>
              <p:cNvGrpSpPr>
                <a:grpSpLocks/>
              </p:cNvGrpSpPr>
              <p:nvPr/>
            </p:nvGrpSpPr>
            <p:grpSpPr bwMode="auto">
              <a:xfrm>
                <a:off x="3178" y="986"/>
                <a:ext cx="1263" cy="705"/>
                <a:chOff x="3178" y="986"/>
                <a:chExt cx="1263" cy="705"/>
              </a:xfrm>
            </p:grpSpPr>
            <p:sp>
              <p:nvSpPr>
                <p:cNvPr id="51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178" y="986"/>
                  <a:ext cx="1263" cy="3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2" name="Line 9"/>
                <p:cNvSpPr>
                  <a:spLocks noChangeShapeType="1"/>
                </p:cNvSpPr>
                <p:nvPr/>
              </p:nvSpPr>
              <p:spPr bwMode="auto">
                <a:xfrm>
                  <a:off x="3178" y="1339"/>
                  <a:ext cx="1263" cy="3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8" name="Group 13"/>
              <p:cNvGrpSpPr>
                <a:grpSpLocks/>
              </p:cNvGrpSpPr>
              <p:nvPr/>
            </p:nvGrpSpPr>
            <p:grpSpPr bwMode="auto">
              <a:xfrm>
                <a:off x="3172" y="1675"/>
                <a:ext cx="1263" cy="705"/>
                <a:chOff x="3172" y="1675"/>
                <a:chExt cx="1263" cy="705"/>
              </a:xfrm>
            </p:grpSpPr>
            <p:sp>
              <p:nvSpPr>
                <p:cNvPr id="4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172" y="1675"/>
                  <a:ext cx="1263" cy="3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0" name="Line 12"/>
                <p:cNvSpPr>
                  <a:spLocks noChangeShapeType="1"/>
                </p:cNvSpPr>
                <p:nvPr/>
              </p:nvSpPr>
              <p:spPr bwMode="auto">
                <a:xfrm>
                  <a:off x="3172" y="2028"/>
                  <a:ext cx="1263" cy="3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33" name="Rectangle 15"/>
            <p:cNvSpPr>
              <a:spLocks noChangeAspect="1" noChangeArrowheads="1"/>
            </p:cNvSpPr>
            <p:nvPr/>
          </p:nvSpPr>
          <p:spPr bwMode="auto">
            <a:xfrm>
              <a:off x="3760857" y="1380421"/>
              <a:ext cx="353943" cy="295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22</a:t>
              </a:r>
            </a:p>
          </p:txBody>
        </p:sp>
        <p:sp>
          <p:nvSpPr>
            <p:cNvPr id="34" name="Rectangle 16"/>
            <p:cNvSpPr>
              <a:spLocks noChangeAspect="1" noChangeArrowheads="1"/>
            </p:cNvSpPr>
            <p:nvPr/>
          </p:nvSpPr>
          <p:spPr bwMode="auto">
            <a:xfrm>
              <a:off x="3771899" y="3236560"/>
              <a:ext cx="353943" cy="295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18</a:t>
              </a:r>
            </a:p>
          </p:txBody>
        </p:sp>
        <p:sp>
          <p:nvSpPr>
            <p:cNvPr id="35" name="Rectangle 17"/>
            <p:cNvSpPr>
              <a:spLocks noChangeAspect="1" noChangeArrowheads="1"/>
            </p:cNvSpPr>
            <p:nvPr/>
          </p:nvSpPr>
          <p:spPr bwMode="auto">
            <a:xfrm>
              <a:off x="5816769" y="1295400"/>
              <a:ext cx="507831" cy="517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24.2</a:t>
              </a:r>
            </a:p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3.2</a:t>
              </a:r>
            </a:p>
          </p:txBody>
        </p:sp>
        <p:sp>
          <p:nvSpPr>
            <p:cNvPr id="36" name="Rectangle 18"/>
            <p:cNvSpPr>
              <a:spLocks noChangeAspect="1" noChangeArrowheads="1"/>
            </p:cNvSpPr>
            <p:nvPr/>
          </p:nvSpPr>
          <p:spPr bwMode="auto">
            <a:xfrm>
              <a:off x="5704560" y="2383777"/>
              <a:ext cx="634789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19.8</a:t>
              </a:r>
            </a:p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0</a:t>
              </a:r>
            </a:p>
          </p:txBody>
        </p:sp>
        <p:sp>
          <p:nvSpPr>
            <p:cNvPr id="37" name="Rectangle 19"/>
            <p:cNvSpPr>
              <a:spLocks noChangeAspect="1" noChangeArrowheads="1"/>
            </p:cNvSpPr>
            <p:nvPr/>
          </p:nvSpPr>
          <p:spPr bwMode="auto">
            <a:xfrm>
              <a:off x="5689810" y="3369459"/>
              <a:ext cx="634789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16.2</a:t>
              </a:r>
            </a:p>
            <a:p>
              <a:pPr algn="r" eaLnBrk="0" hangingPunct="0"/>
              <a:r>
                <a:rPr lang="en-US" altLang="zh-TW" dirty="0">
                  <a:ea typeface="新細明體" pitchFamily="18" charset="-120"/>
                </a:rPr>
                <a:t>0</a:t>
              </a:r>
            </a:p>
          </p:txBody>
        </p:sp>
        <p:sp>
          <p:nvSpPr>
            <p:cNvPr id="38" name="Rectangle 20"/>
            <p:cNvSpPr>
              <a:spLocks noChangeAspect="1" noChangeArrowheads="1"/>
            </p:cNvSpPr>
            <p:nvPr/>
          </p:nvSpPr>
          <p:spPr bwMode="auto">
            <a:xfrm>
              <a:off x="3325584" y="1676400"/>
              <a:ext cx="713016" cy="295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2.0257</a:t>
              </a:r>
            </a:p>
          </p:txBody>
        </p:sp>
        <p:sp>
          <p:nvSpPr>
            <p:cNvPr id="39" name="Rectangle 21"/>
            <p:cNvSpPr>
              <a:spLocks noChangeAspect="1" noChangeArrowheads="1"/>
            </p:cNvSpPr>
            <p:nvPr/>
          </p:nvSpPr>
          <p:spPr bwMode="auto">
            <a:xfrm>
              <a:off x="3886200" y="3505200"/>
              <a:ext cx="314189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0</a:t>
              </a:r>
            </a:p>
          </p:txBody>
        </p:sp>
        <p:sp>
          <p:nvSpPr>
            <p:cNvPr id="40" name="Rectangle 22"/>
            <p:cNvSpPr>
              <a:spLocks noChangeAspect="1" noChangeArrowheads="1"/>
            </p:cNvSpPr>
            <p:nvPr/>
          </p:nvSpPr>
          <p:spPr bwMode="auto">
            <a:xfrm>
              <a:off x="1496044" y="2095368"/>
              <a:ext cx="904158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A</a:t>
              </a:r>
            </a:p>
          </p:txBody>
        </p:sp>
        <p:sp>
          <p:nvSpPr>
            <p:cNvPr id="41" name="Rectangle 23"/>
            <p:cNvSpPr>
              <a:spLocks noChangeAspect="1" noChangeArrowheads="1"/>
            </p:cNvSpPr>
            <p:nvPr/>
          </p:nvSpPr>
          <p:spPr bwMode="auto">
            <a:xfrm>
              <a:off x="3505199" y="1116531"/>
              <a:ext cx="963543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B</a:t>
              </a:r>
            </a:p>
          </p:txBody>
        </p:sp>
        <p:sp>
          <p:nvSpPr>
            <p:cNvPr id="42" name="Rectangle 24"/>
            <p:cNvSpPr>
              <a:spLocks noChangeAspect="1" noChangeArrowheads="1"/>
            </p:cNvSpPr>
            <p:nvPr/>
          </p:nvSpPr>
          <p:spPr bwMode="auto">
            <a:xfrm>
              <a:off x="3303658" y="2999070"/>
              <a:ext cx="1039742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C</a:t>
              </a:r>
            </a:p>
          </p:txBody>
        </p:sp>
        <p:sp>
          <p:nvSpPr>
            <p:cNvPr id="43" name="Rectangle 25"/>
            <p:cNvSpPr>
              <a:spLocks noChangeAspect="1" noChangeArrowheads="1"/>
            </p:cNvSpPr>
            <p:nvPr/>
          </p:nvSpPr>
          <p:spPr bwMode="auto">
            <a:xfrm>
              <a:off x="5557838" y="1031815"/>
              <a:ext cx="995362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D</a:t>
              </a:r>
            </a:p>
          </p:txBody>
        </p:sp>
        <p:sp>
          <p:nvSpPr>
            <p:cNvPr id="44" name="Rectangle 26"/>
            <p:cNvSpPr>
              <a:spLocks noChangeAspect="1" noChangeArrowheads="1"/>
            </p:cNvSpPr>
            <p:nvPr/>
          </p:nvSpPr>
          <p:spPr bwMode="auto">
            <a:xfrm>
              <a:off x="5671289" y="2057400"/>
              <a:ext cx="1051924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E</a:t>
              </a:r>
            </a:p>
          </p:txBody>
        </p:sp>
        <p:sp>
          <p:nvSpPr>
            <p:cNvPr id="45" name="Rectangle 27"/>
            <p:cNvSpPr>
              <a:spLocks noChangeAspect="1" noChangeArrowheads="1"/>
            </p:cNvSpPr>
            <p:nvPr/>
          </p:nvSpPr>
          <p:spPr bwMode="auto">
            <a:xfrm>
              <a:off x="5671289" y="3124200"/>
              <a:ext cx="1081087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node 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813150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Delta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676400"/>
                <a:ext cx="8382000" cy="4876800"/>
              </a:xfrm>
              <a:noFill/>
            </p:spPr>
            <p:txBody>
              <a:bodyPr lIns="92075" tIns="46038" rIns="92075" bIns="46038"/>
              <a:lstStyle/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Since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changes over time, the delta hedging strategy needs rebalances over time</a:t>
                </a: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node 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decided to be 0.5024 such that the portfolio is riskless during the first period of time</a:t>
                </a: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the stock price rises (falls) to reach node B (C),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changes to 0.7273 (0), which means that we need to increase (reduce) the number of shares held to make the portfolio risk free in the second period</a:t>
                </a:r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76400"/>
                <a:ext cx="8382000" cy="4876800"/>
              </a:xfrm>
              <a:blipFill rotWithShape="1">
                <a:blip r:embed="rId3"/>
                <a:stretch>
                  <a:fillRect t="-625" r="-14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2939F443-B126-4743-8CAF-8197A9073436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5625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1266825"/>
          </a:xfrm>
        </p:spPr>
        <p:txBody>
          <a:bodyPr/>
          <a:lstStyle/>
          <a:p>
            <a:pPr marL="1077913" indent="-1077913" algn="l"/>
            <a:r>
              <a:rPr lang="en-US" altLang="zh-TW" sz="3800" dirty="0">
                <a:ea typeface="新細明體" charset="-120"/>
              </a:rPr>
              <a:t>12.1 One-Period Binomial Tree Model </a:t>
            </a:r>
            <a:endParaRPr lang="zh-TW" altLang="en-US" sz="3800" dirty="0">
              <a:ea typeface="新細明體" charset="-120"/>
            </a:endParaRP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12.</a:t>
            </a:r>
            <a:fld id="{318AA49A-4F20-4677-A41A-D5F351D8E433}" type="slidenum">
              <a:rPr lang="en-US" altLang="en-US" smtClean="0"/>
              <a:pPr eaLnBrk="1" hangingPunct="1"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8585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CRR Binomial Tree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600200"/>
                <a:ext cx="8610600" cy="5257800"/>
              </a:xfrm>
            </p:spPr>
            <p:txBody>
              <a:bodyPr/>
              <a:lstStyle/>
              <a:p>
                <a:pPr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How to determine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𝑢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𝑑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In practice, given any stock price at the time point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𝑡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𝑢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𝑑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are determined to match the variance of the stock price at the next time point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𝑡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4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4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4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4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4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marL="266700" lvl="1" indent="0">
                  <a:spcBef>
                    <a:spcPts val="400"/>
                  </a:spcBef>
                  <a:buNone/>
                  <a:tabLst>
                    <a:tab pos="266700" algn="l"/>
                  </a:tabLst>
                </a:pP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∵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/>
                        <a:ea typeface="Cambria Math"/>
                      </a:rPr>
                      <m:t>var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TW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𝐸</m:t>
                        </m:r>
                        <m:r>
                          <a:rPr lang="en-US" altLang="zh-TW" sz="2400" i="1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zh-TW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 </a:t>
                </a:r>
              </a:p>
              <a:p>
                <a:pPr marL="266700" lvl="1" indent="0">
                  <a:spcBef>
                    <a:spcPts val="400"/>
                  </a:spcBef>
                  <a:buNone/>
                  <a:tabLst>
                    <a:tab pos="266700" algn="l"/>
                  </a:tabLst>
                </a:pP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∴</m:t>
                    </m:r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/>
                      </a:rPr>
                      <m:t>Δ</m:t>
                    </m:r>
                    <m:r>
                      <a:rPr lang="en-US" altLang="zh-TW" sz="2400" b="0" i="1" smtClean="0">
                        <a:latin typeface="Cambria Math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approximately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correct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given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short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>
                        <a:latin typeface="Cambria Math"/>
                      </a:rPr>
                      <m:t>Δ</m:t>
                    </m:r>
                    <m:r>
                      <a:rPr lang="en-US" altLang="zh-TW" sz="2400" i="1">
                        <a:latin typeface="Cambria Math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400" i="1"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latin typeface="Cambria Math"/>
                      </a:rPr>
                      <m:t>𝑝</m:t>
                    </m:r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1−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zh-TW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TW" sz="2400">
                        <a:latin typeface="Cambria Math"/>
                      </a:rPr>
                      <m:t>Δ</m:t>
                    </m:r>
                    <m:r>
                      <a:rPr lang="en-US" altLang="zh-TW" sz="2400" i="1">
                        <a:latin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1−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</m:t>
                        </m:r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</a:rPr>
                          <m:t>Δ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altLang="zh-TW" sz="26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10600" cy="5257800"/>
              </a:xfrm>
              <a:blipFill>
                <a:blip r:embed="rId3"/>
                <a:stretch>
                  <a:fillRect l="-708" t="-1508" r="-283" b="-2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3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12.</a:t>
            </a:r>
            <a:fld id="{F17EFDFB-F5E5-4380-8777-531B1231B695}" type="slidenum">
              <a:rPr lang="en-US" altLang="en-US"/>
              <a:pPr eaLnBrk="1" hangingPunct="1"/>
              <a:t>30</a:t>
            </a:fld>
            <a:endParaRPr lang="en-US" altLang="en-US" dirty="0"/>
          </a:p>
        </p:txBody>
      </p:sp>
      <p:grpSp>
        <p:nvGrpSpPr>
          <p:cNvPr id="17" name="群組 16"/>
          <p:cNvGrpSpPr/>
          <p:nvPr/>
        </p:nvGrpSpPr>
        <p:grpSpPr>
          <a:xfrm>
            <a:off x="2796331" y="3288268"/>
            <a:ext cx="2971800" cy="2350532"/>
            <a:chOff x="2761626" y="1535668"/>
            <a:chExt cx="2971800" cy="2350532"/>
          </a:xfrm>
        </p:grpSpPr>
        <p:sp>
          <p:nvSpPr>
            <p:cNvPr id="18" name="Line 2"/>
            <p:cNvSpPr>
              <a:spLocks noChangeShapeType="1"/>
            </p:cNvSpPr>
            <p:nvPr/>
          </p:nvSpPr>
          <p:spPr bwMode="auto">
            <a:xfrm flipV="1">
              <a:off x="3275342" y="1760675"/>
              <a:ext cx="1689100" cy="6527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/>
            </a:p>
          </p:txBody>
        </p:sp>
        <p:sp>
          <p:nvSpPr>
            <p:cNvPr id="19" name="Line 3"/>
            <p:cNvSpPr>
              <a:spLocks noChangeShapeType="1"/>
            </p:cNvSpPr>
            <p:nvPr/>
          </p:nvSpPr>
          <p:spPr bwMode="auto">
            <a:xfrm>
              <a:off x="3275342" y="2426155"/>
              <a:ext cx="1689100" cy="6527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6"/>
                <p:cNvSpPr>
                  <a:spLocks noChangeArrowheads="1"/>
                </p:cNvSpPr>
                <p:nvPr/>
              </p:nvSpPr>
              <p:spPr bwMode="auto">
                <a:xfrm>
                  <a:off x="4982232" y="1535668"/>
                  <a:ext cx="693420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𝑢</m:t>
                        </m:r>
                      </m:oMath>
                    </m:oMathPara>
                  </a14:m>
                  <a:endParaRPr lang="zh-TW" altLang="en-US" sz="20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20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2232" y="1535668"/>
                  <a:ext cx="693420" cy="4007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7"/>
                <p:cNvSpPr>
                  <a:spLocks noChangeArrowheads="1"/>
                </p:cNvSpPr>
                <p:nvPr/>
              </p:nvSpPr>
              <p:spPr bwMode="auto">
                <a:xfrm>
                  <a:off x="4972060" y="2878559"/>
                  <a:ext cx="761366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dirty="0" smtClean="0">
                            <a:latin typeface="Cambria Math"/>
                            <a:ea typeface="新細明體" pitchFamily="18" charset="-120"/>
                          </a:rPr>
                          <m:t>𝑑</m:t>
                        </m:r>
                      </m:oMath>
                    </m:oMathPara>
                  </a14:m>
                  <a:endParaRPr lang="en-US" altLang="zh-TW" sz="20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21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72060" y="2878559"/>
                  <a:ext cx="761366" cy="4007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8"/>
                <p:cNvSpPr>
                  <a:spLocks noChangeArrowheads="1"/>
                </p:cNvSpPr>
                <p:nvPr/>
              </p:nvSpPr>
              <p:spPr bwMode="auto">
                <a:xfrm>
                  <a:off x="2761626" y="2213079"/>
                  <a:ext cx="534512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altLang="zh-TW" sz="20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22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61626" y="2213079"/>
                  <a:ext cx="534512" cy="4007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 rot="20400000">
                  <a:off x="3776563" y="1673727"/>
                  <a:ext cx="4010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400000">
                  <a:off x="3776563" y="1673727"/>
                  <a:ext cx="401007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5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 rot="1200000">
                  <a:off x="3552046" y="2788461"/>
                  <a:ext cx="850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1−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00000">
                  <a:off x="3552046" y="2788461"/>
                  <a:ext cx="850041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72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線接點 24"/>
            <p:cNvCxnSpPr/>
            <p:nvPr/>
          </p:nvCxnSpPr>
          <p:spPr bwMode="auto">
            <a:xfrm>
              <a:off x="3296138" y="32882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線接點 25"/>
            <p:cNvCxnSpPr/>
            <p:nvPr/>
          </p:nvCxnSpPr>
          <p:spPr bwMode="auto">
            <a:xfrm>
              <a:off x="3296138" y="3370770"/>
              <a:ext cx="16568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線接點 26"/>
            <p:cNvCxnSpPr/>
            <p:nvPr/>
          </p:nvCxnSpPr>
          <p:spPr bwMode="auto">
            <a:xfrm>
              <a:off x="4953000" y="32882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>
                  <a:off x="3102442" y="3502952"/>
                  <a:ext cx="3458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2442" y="3502952"/>
                  <a:ext cx="34580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4419600" y="3516868"/>
                  <a:ext cx="8563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Δ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3516868"/>
                  <a:ext cx="85638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CRR Binomial Tree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pPr marL="625475" lvl="1" indent="0">
                  <a:spcBef>
                    <a:spcPts val="400"/>
                  </a:spcBef>
                  <a:buNone/>
                </a:pPr>
                <a:r>
                  <a:rPr lang="en-US" altLang="zh-TW" dirty="0">
                    <a:ea typeface="Cambria Math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TW" dirty="0">
                    <a:ea typeface="Cambria Math"/>
                  </a:rPr>
                  <a:t> and the assumption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𝑢𝑑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US" altLang="zh-TW" dirty="0">
                  <a:ea typeface="Cambria Math"/>
                </a:endParaRPr>
              </a:p>
              <a:p>
                <a:pPr marL="625475" lvl="1" indent="0">
                  <a:spcBef>
                    <a:spcPts val="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altLang="zh-TW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altLang="zh-TW" b="0" i="0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rad>
                      </m:sup>
                    </m:sSup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This method is first proposed by Cox, Ross, and Rubinstein (1979), so this method is also known as the CRR binomial tree model</a:t>
                </a:r>
              </a:p>
              <a:p>
                <a:pPr lvl="2"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validity of the CRR binomial tree model depends on the risk-neutral probability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𝑝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being in [0,1]  </a:t>
                </a:r>
              </a:p>
              <a:p>
                <a:pPr lvl="2"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In practice, the life of the option is typically partitioned into hundreds time steps</a:t>
                </a:r>
              </a:p>
              <a:p>
                <a:pPr lvl="3"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First, ensure the validity of the risk-neutral probability,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𝑝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which approaches 0.5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approaches 0</a:t>
                </a:r>
              </a:p>
              <a:p>
                <a:pPr lvl="3"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Second, ensure the convergence to the Black–Scholes model (introduced in Ch. 13)</a:t>
                </a:r>
                <a:endParaRPr lang="en-US" altLang="zh-TW" sz="26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3"/>
                <a:stretch>
                  <a:fillRect r="-296" b="-134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3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12.</a:t>
            </a:r>
            <a:fld id="{F17EFDFB-F5E5-4380-8777-531B1231B695}" type="slidenum">
              <a:rPr lang="en-US" altLang="en-US"/>
              <a:pPr eaLnBrk="1" hangingPunct="1"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7917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57200" y="2895601"/>
            <a:ext cx="6781800" cy="1295399"/>
          </a:xfrm>
        </p:spPr>
        <p:txBody>
          <a:bodyPr/>
          <a:lstStyle/>
          <a:p>
            <a:pPr marL="1077913" indent="-1077913" algn="l"/>
            <a:r>
              <a:rPr lang="en-US" altLang="zh-TW" sz="3800" dirty="0">
                <a:ea typeface="新細明體" charset="-120"/>
              </a:rPr>
              <a:t>12.4 Dividend Yield in the Binomial Tree Model </a:t>
            </a:r>
            <a:endParaRPr lang="zh-TW" altLang="en-US" sz="3800" dirty="0">
              <a:ea typeface="新細明體" charset="-120"/>
            </a:endParaRP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12.</a:t>
            </a:r>
            <a:fld id="{318AA49A-4F20-4677-A41A-D5F351D8E433}" type="slidenum">
              <a:rPr lang="en-US" altLang="en-US" smtClean="0"/>
              <a:pPr eaLnBrk="1" hangingPunct="1"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6796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499176" cy="930498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Effect of Dividend Yield on Risk-Neutral Probabilities</a:t>
            </a:r>
            <a:endParaRPr lang="en-US" altLang="zh-TW" i="1" dirty="0">
              <a:ea typeface="新細明體" charset="-12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6524625"/>
            <a:ext cx="683568" cy="3175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12.33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3581399"/>
                <a:ext cx="8610600" cy="3260725"/>
              </a:xfrm>
            </p:spPr>
            <p:txBody>
              <a:bodyPr/>
              <a:lstStyle/>
              <a:p>
                <a:pPr marL="342900" lvl="2" indent="-342900">
                  <a:lnSpc>
                    <a:spcPct val="97000"/>
                  </a:lnSpc>
                  <a:spcBef>
                    <a:spcPts val="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dirty="0">
                    <a:ea typeface="新細明體" pitchFamily="18" charset="-120"/>
                  </a:rPr>
                  <a:t>In the risk-neutral world, the total return including dividend and capital gains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𝑟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2900" lvl="2" indent="-342900">
                  <a:lnSpc>
                    <a:spcPct val="97000"/>
                  </a:lnSpc>
                  <a:spcBef>
                    <a:spcPts val="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dirty="0">
                    <a:ea typeface="新細明體" pitchFamily="18" charset="-120"/>
                  </a:rPr>
                  <a:t>If the continuously compounding dividend yield is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𝑞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the ex-dividend (</a:t>
                </a:r>
                <a:r>
                  <a:rPr lang="zh-TW" altLang="en-US" dirty="0">
                    <a:ea typeface="新細明體" pitchFamily="18" charset="-120"/>
                  </a:rPr>
                  <a:t>除息後</a:t>
                </a:r>
                <a:r>
                  <a:rPr lang="en-US" altLang="zh-TW" dirty="0">
                    <a:ea typeface="新細明體" pitchFamily="18" charset="-120"/>
                  </a:rPr>
                  <a:t>) return of in the stock price should be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𝑞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2900" lvl="2" indent="-342900">
                  <a:lnSpc>
                    <a:spcPct val="97000"/>
                  </a:lnSpc>
                  <a:spcBef>
                    <a:spcPts val="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dirty="0">
                    <a:ea typeface="新細明體" pitchFamily="18" charset="-120"/>
                  </a:rPr>
                  <a:t>Hence,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𝑝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𝑢</m:t>
                    </m:r>
                    <m:r>
                      <a:rPr lang="en-US" altLang="zh-TW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1−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𝑑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Δ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2900" lvl="2" indent="-342900">
                  <a:lnSpc>
                    <a:spcPct val="97000"/>
                  </a:lnSpc>
                  <a:spcBef>
                    <a:spcPts val="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dirty="0">
                    <a:ea typeface="新細明體" pitchFamily="18" charset="-120"/>
                  </a:rPr>
                  <a:t>The dividend yield does NOT affect the volatility of the stock price and thus does NOT affect the multiplying factors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rad>
                      </m:sup>
                    </m:sSup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2900" lvl="2" indent="-342900">
                  <a:lnSpc>
                    <a:spcPct val="97000"/>
                  </a:lnSpc>
                  <a:spcBef>
                    <a:spcPts val="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dirty="0">
                    <a:ea typeface="新細明體" pitchFamily="18" charset="-120"/>
                  </a:rPr>
                  <a:t>Note that the discount rate for the expected payoff is still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𝑟</m:t>
                    </m:r>
                  </m:oMath>
                </a14:m>
                <a:endParaRPr lang="en-US" altLang="zh-TW" sz="2200" dirty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581399"/>
                <a:ext cx="8610600" cy="3260725"/>
              </a:xfrm>
              <a:blipFill>
                <a:blip r:embed="rId3"/>
                <a:stretch>
                  <a:fillRect l="-566" t="-1308" b="-48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/>
          <p:cNvGrpSpPr/>
          <p:nvPr/>
        </p:nvGrpSpPr>
        <p:grpSpPr>
          <a:xfrm>
            <a:off x="2761626" y="1295400"/>
            <a:ext cx="2971800" cy="2350532"/>
            <a:chOff x="2761626" y="1535668"/>
            <a:chExt cx="2971800" cy="2350532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 flipV="1">
              <a:off x="3275342" y="1760675"/>
              <a:ext cx="1689100" cy="6527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/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3275342" y="2426155"/>
              <a:ext cx="1689100" cy="6527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6"/>
                <p:cNvSpPr>
                  <a:spLocks noChangeArrowheads="1"/>
                </p:cNvSpPr>
                <p:nvPr/>
              </p:nvSpPr>
              <p:spPr bwMode="auto">
                <a:xfrm>
                  <a:off x="4982232" y="1535668"/>
                  <a:ext cx="693420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𝑢</m:t>
                        </m:r>
                      </m:oMath>
                    </m:oMathPara>
                  </a14:m>
                  <a:endParaRPr lang="zh-TW" altLang="en-US" sz="20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10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2232" y="1535668"/>
                  <a:ext cx="693420" cy="4007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>
                  <a:off x="4972060" y="2878559"/>
                  <a:ext cx="761366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dirty="0" smtClean="0">
                            <a:latin typeface="Cambria Math"/>
                            <a:ea typeface="新細明體" pitchFamily="18" charset="-120"/>
                          </a:rPr>
                          <m:t>𝑑</m:t>
                        </m:r>
                      </m:oMath>
                    </m:oMathPara>
                  </a14:m>
                  <a:endParaRPr lang="en-US" altLang="zh-TW" sz="20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11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72060" y="2878559"/>
                  <a:ext cx="761366" cy="4007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8"/>
                <p:cNvSpPr>
                  <a:spLocks noChangeArrowheads="1"/>
                </p:cNvSpPr>
                <p:nvPr/>
              </p:nvSpPr>
              <p:spPr bwMode="auto">
                <a:xfrm>
                  <a:off x="2761626" y="2213079"/>
                  <a:ext cx="534512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altLang="zh-TW" sz="20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12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61626" y="2213079"/>
                  <a:ext cx="534512" cy="4007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 rot="20400000">
                  <a:off x="3776563" y="1673727"/>
                  <a:ext cx="4010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400000">
                  <a:off x="3776563" y="1673727"/>
                  <a:ext cx="401007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5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 rot="1200000">
                  <a:off x="3552046" y="2788461"/>
                  <a:ext cx="850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1−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00000">
                  <a:off x="3552046" y="2788461"/>
                  <a:ext cx="850041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72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直線接點 4"/>
            <p:cNvCxnSpPr/>
            <p:nvPr/>
          </p:nvCxnSpPr>
          <p:spPr bwMode="auto">
            <a:xfrm>
              <a:off x="3296138" y="32882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線接點 17"/>
            <p:cNvCxnSpPr/>
            <p:nvPr/>
          </p:nvCxnSpPr>
          <p:spPr bwMode="auto">
            <a:xfrm>
              <a:off x="3296138" y="3370770"/>
              <a:ext cx="16568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線接點 20"/>
            <p:cNvCxnSpPr/>
            <p:nvPr/>
          </p:nvCxnSpPr>
          <p:spPr bwMode="auto">
            <a:xfrm>
              <a:off x="4953000" y="32882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3102442" y="3502952"/>
                  <a:ext cx="3458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9" name="文字方塊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2442" y="3502952"/>
                  <a:ext cx="34580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4419600" y="3516868"/>
                  <a:ext cx="8563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Δ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3516868"/>
                  <a:ext cx="85638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群組 24"/>
          <p:cNvGrpSpPr/>
          <p:nvPr/>
        </p:nvGrpSpPr>
        <p:grpSpPr>
          <a:xfrm>
            <a:off x="5486400" y="1377416"/>
            <a:ext cx="2822528" cy="1658916"/>
            <a:chOff x="5486400" y="1617684"/>
            <a:chExt cx="2822528" cy="1658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5943600" y="2279073"/>
                  <a:ext cx="2365328" cy="387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0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2279073"/>
                  <a:ext cx="2365328" cy="38792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56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5486400" y="1617684"/>
                  <a:ext cx="618374" cy="1658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/>
                              <m:e/>
                              <m:e/>
                              <m:e/>
                            </m:eqArr>
                          </m:e>
                        </m:d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1617684"/>
                  <a:ext cx="618374" cy="165891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1078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6524625"/>
            <a:ext cx="683568" cy="3175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12.33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AFD6CD3C-DE07-4DE0-A2EB-EECA10DBB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75376" cy="930498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Applications of Binomial Tree Model with Dividend Yield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953EF44F-29CE-4526-8A40-BC43832451A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676400"/>
                <a:ext cx="8382000" cy="5029200"/>
              </a:xfrm>
              <a:noFill/>
            </p:spPr>
            <p:txBody>
              <a:bodyPr lIns="92075" tIns="46038" rIns="92075" bIns="46038"/>
              <a:lstStyle/>
              <a:p>
                <a:pPr marL="342900" lvl="2" indent="-3429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dirty="0">
                    <a:ea typeface="新細明體" pitchFamily="18" charset="-120"/>
                  </a:rPr>
                  <a:t>For options on a stock paying a continuously compounding dividend yield 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𝑞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) or options on a stock index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altLang="zh-TW" sz="2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altLang="zh-TW" sz="2200" dirty="0">
                  <a:ea typeface="新細明體" pitchFamily="18" charset="-120"/>
                </a:endParaRPr>
              </a:p>
              <a:p>
                <a:pPr marL="342900" lvl="2" indent="-3429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dirty="0">
                    <a:ea typeface="新細明體" pitchFamily="18" charset="-120"/>
                  </a:rPr>
                  <a:t>For options on a currency (regarded as an asset paying continuously compounding dividend yield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𝑟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(the foreign risk free rate))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altLang="zh-TW" sz="2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altLang="zh-TW" sz="2200" dirty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953EF44F-29CE-4526-8A40-BC43832451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76400"/>
                <a:ext cx="8382000" cy="5029200"/>
              </a:xfrm>
              <a:blipFill>
                <a:blip r:embed="rId3"/>
                <a:stretch>
                  <a:fillRect l="-655" t="-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69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99176" cy="886346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600" dirty="0">
                <a:ea typeface="新細明體" pitchFamily="18" charset="-120"/>
              </a:rPr>
              <a:t>One-Period Binomial Tree Model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43063"/>
            <a:ext cx="8305800" cy="5214937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6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The binomial tree model represents possible stock price at any time point based on a discrete-time and discrete-price framework</a:t>
            </a:r>
          </a:p>
          <a:p>
            <a:pPr lvl="1">
              <a:lnSpc>
                <a:spcPct val="96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For a stock price at a time point, a binomial distribution (</a:t>
            </a:r>
            <a:r>
              <a:rPr lang="zh-TW" altLang="en-US" dirty="0">
                <a:ea typeface="新細明體" pitchFamily="18" charset="-120"/>
              </a:rPr>
              <a:t>二項分配</a:t>
            </a:r>
            <a:r>
              <a:rPr lang="en-US" altLang="zh-TW" dirty="0">
                <a:ea typeface="新細明體" pitchFamily="18" charset="-120"/>
              </a:rPr>
              <a:t>)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models the stock price movement at the subsequent time point</a:t>
            </a:r>
          </a:p>
          <a:p>
            <a:pPr lvl="2">
              <a:lnSpc>
                <a:spcPct val="96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That is, there are two possible stock prices with assigned probabilities at the next time point</a:t>
            </a:r>
          </a:p>
          <a:p>
            <a:pPr lvl="1">
              <a:lnSpc>
                <a:spcPct val="96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The binomial tree model is a general numerical method for pricing derivatives with various payoffs</a:t>
            </a:r>
          </a:p>
          <a:p>
            <a:pPr lvl="1">
              <a:lnSpc>
                <a:spcPct val="96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The binomial tree model is particularly useful for valuing American options, which do not have analytic option pricing formulas</a:t>
            </a:r>
          </a:p>
        </p:txBody>
      </p:sp>
      <p:sp>
        <p:nvSpPr>
          <p:cNvPr id="13321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D0BA5535-BEFF-436C-A560-82099765497F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noFill/>
            </p:spPr>
            <p:txBody>
              <a:bodyPr lIns="92075" tIns="46038" rIns="92075" bIns="46038"/>
              <a:lstStyle/>
              <a:p>
                <a:r>
                  <a:rPr lang="en-US" altLang="zh-TW" sz="3200" dirty="0">
                    <a:ea typeface="新細明體" pitchFamily="18" charset="-120"/>
                  </a:rPr>
                  <a:t>One-period case for the binomial tree model</a:t>
                </a:r>
                <a:endParaRPr lang="en-US" altLang="zh-TW" dirty="0">
                  <a:ea typeface="新細明體" pitchFamily="18" charset="-120"/>
                </a:endParaRPr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The stock price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𝑆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currently $20</a:t>
                </a:r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After three months, it will be either $22 or $18 for the upper and lower branches</a:t>
                </a: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99176" cy="886346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600" dirty="0">
                <a:ea typeface="新細明體" pitchFamily="18" charset="-120"/>
              </a:rPr>
              <a:t>One-Period Binomial Tree Model</a:t>
            </a:r>
          </a:p>
        </p:txBody>
      </p:sp>
      <p:sp>
        <p:nvSpPr>
          <p:cNvPr id="13321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D0BA5535-BEFF-436C-A560-82099765497F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1905000" y="4600231"/>
            <a:ext cx="5257800" cy="1800569"/>
            <a:chOff x="1905000" y="4600231"/>
            <a:chExt cx="5257800" cy="1800569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 flipV="1">
              <a:off x="3186113" y="4916143"/>
              <a:ext cx="2111375" cy="6159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186113" y="5549555"/>
              <a:ext cx="2111375" cy="6175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18" name="Rectangle 6"/>
                <p:cNvSpPr>
                  <a:spLocks noChangeArrowheads="1"/>
                </p:cNvSpPr>
                <p:nvPr/>
              </p:nvSpPr>
              <p:spPr bwMode="auto">
                <a:xfrm>
                  <a:off x="5429250" y="4600231"/>
                  <a:ext cx="1733550" cy="462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dirty="0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  <m:t>𝑢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ea typeface="新細明體" pitchFamily="18" charset="-120"/>
                    </a:rPr>
                    <a:t> = 22</a:t>
                  </a:r>
                  <a:endParaRPr lang="zh-TW" altLang="en-US" sz="24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13318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29250" y="4600231"/>
                  <a:ext cx="1733550" cy="4623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56" t="-9333" b="-32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19" name="Rectangle 7"/>
                <p:cNvSpPr>
                  <a:spLocks noChangeArrowheads="1"/>
                </p:cNvSpPr>
                <p:nvPr/>
              </p:nvSpPr>
              <p:spPr bwMode="auto">
                <a:xfrm>
                  <a:off x="5419725" y="5938493"/>
                  <a:ext cx="1590675" cy="462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dirty="0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  <m:t>𝑑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ea typeface="新細明體" pitchFamily="18" charset="-120"/>
                    </a:rPr>
                    <a:t> = 18</a:t>
                  </a:r>
                </a:p>
              </p:txBody>
            </p:sp>
          </mc:Choice>
          <mc:Fallback xmlns="">
            <p:sp>
              <p:nvSpPr>
                <p:cNvPr id="13319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9725" y="5938493"/>
                  <a:ext cx="1590675" cy="46230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66" t="-9211" b="-302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20" name="Rectangle 8"/>
                <p:cNvSpPr>
                  <a:spLocks noChangeArrowheads="1"/>
                </p:cNvSpPr>
                <p:nvPr/>
              </p:nvSpPr>
              <p:spPr bwMode="auto">
                <a:xfrm>
                  <a:off x="1905000" y="5328893"/>
                  <a:ext cx="1211263" cy="462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𝑆</m:t>
                      </m:r>
                    </m:oMath>
                  </a14:m>
                  <a:r>
                    <a:rPr lang="en-US" altLang="zh-TW" sz="2400" dirty="0">
                      <a:ea typeface="新細明體" pitchFamily="18" charset="-120"/>
                    </a:rPr>
                    <a:t> = 20</a:t>
                  </a:r>
                </a:p>
              </p:txBody>
            </p:sp>
          </mc:Choice>
          <mc:Fallback xmlns="">
            <p:sp>
              <p:nvSpPr>
                <p:cNvPr id="13320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05000" y="5328893"/>
                  <a:ext cx="1211263" cy="46230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515" t="-9211" b="-302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532899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44" name="Rectangle 8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981200"/>
                <a:ext cx="8229600" cy="4114800"/>
              </a:xfrm>
              <a:noFill/>
            </p:spPr>
            <p:txBody>
              <a:bodyPr lIns="92075" tIns="46038" rIns="92075" bIns="46038"/>
              <a:lstStyle/>
              <a:p>
                <a:pPr lvl="1"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Consider a</a:t>
                </a:r>
                <a:r>
                  <a:rPr lang="en-US" altLang="zh-TW" dirty="0">
                    <a:ea typeface="新細明體" pitchFamily="18" charset="-120"/>
                  </a:rPr>
                  <a:t> 3-month call option on the stock with a strike price of 21</a:t>
                </a:r>
              </a:p>
              <a:p>
                <a:pPr lvl="2">
                  <a:buClr>
                    <a:srgbClr val="CC3300"/>
                  </a:buClr>
                </a:pPr>
                <a:r>
                  <a:rPr lang="en-US" altLang="zh-TW" dirty="0">
                    <a:ea typeface="新細明體" pitchFamily="18" charset="-120"/>
                  </a:rPr>
                  <a:t>Corresponding to the upper and lower movements in the stock price, the payoffs of this call option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= $1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= $1</a:t>
                </a:r>
                <a:endParaRPr lang="en-US" altLang="zh-TW" sz="2000" dirty="0">
                  <a:ea typeface="新細明體" pitchFamily="18" charset="-120"/>
                </a:endParaRPr>
              </a:p>
              <a:p>
                <a:pPr lvl="2">
                  <a:buClr>
                    <a:srgbClr val="CC3300"/>
                  </a:buClr>
                </a:pPr>
                <a:endParaRPr lang="en-US" altLang="zh-TW" sz="2000" dirty="0">
                  <a:ea typeface="新細明體" pitchFamily="18" charset="-120"/>
                </a:endParaRPr>
              </a:p>
              <a:p>
                <a:pPr lvl="2">
                  <a:buClr>
                    <a:srgbClr val="CC3300"/>
                  </a:buClr>
                </a:pPr>
                <a:endParaRPr lang="en-US" altLang="zh-TW" sz="2000" dirty="0">
                  <a:ea typeface="新細明體" pitchFamily="18" charset="-120"/>
                </a:endParaRPr>
              </a:p>
              <a:p>
                <a:pPr lvl="2">
                  <a:buClr>
                    <a:srgbClr val="CC3300"/>
                  </a:buClr>
                </a:pPr>
                <a:endParaRPr lang="en-US" altLang="zh-TW" sz="2000" dirty="0">
                  <a:ea typeface="新細明體" pitchFamily="18" charset="-120"/>
                </a:endParaRPr>
              </a:p>
              <a:p>
                <a:pPr lvl="2">
                  <a:buClr>
                    <a:srgbClr val="CC3300"/>
                  </a:buClr>
                </a:pPr>
                <a:endParaRPr lang="en-US" altLang="zh-TW" sz="2000" dirty="0">
                  <a:ea typeface="新細明體" pitchFamily="18" charset="-120"/>
                </a:endParaRPr>
              </a:p>
              <a:p>
                <a:pPr lvl="2">
                  <a:buClr>
                    <a:srgbClr val="CC3300"/>
                  </a:buClr>
                </a:pPr>
                <a:endParaRPr lang="en-US" altLang="zh-TW" sz="2000" dirty="0">
                  <a:ea typeface="新細明體" pitchFamily="18" charset="-120"/>
                </a:endParaRPr>
              </a:p>
              <a:p>
                <a:pPr lvl="2">
                  <a:buClr>
                    <a:srgbClr val="CC3300"/>
                  </a:buClr>
                </a:pPr>
                <a:endParaRPr lang="en-US" altLang="zh-TW" sz="2000" dirty="0">
                  <a:ea typeface="新細明體" pitchFamily="18" charset="-120"/>
                </a:endParaRPr>
              </a:p>
              <a:p>
                <a:pPr lvl="1">
                  <a:buClr>
                    <a:srgbClr val="CC3300"/>
                  </a:buClr>
                </a:pPr>
                <a:r>
                  <a:rPr lang="en-US" altLang="zh-TW" dirty="0">
                    <a:ea typeface="新細明體" pitchFamily="18" charset="-120"/>
                  </a:rPr>
                  <a:t>What is the theoretical value of this call today?</a:t>
                </a:r>
                <a:endParaRPr lang="en-US" altLang="zh-TW" sz="24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434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1200"/>
                <a:ext cx="8229600" cy="4114800"/>
              </a:xfrm>
              <a:blipFill rotWithShape="1">
                <a:blip r:embed="rId3"/>
                <a:stretch>
                  <a:fillRect t="-1333" r="-1481" b="-16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5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99DBC7F9-50CA-477E-8E4D-62D4E2851B77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99176" cy="886346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600" dirty="0">
                <a:ea typeface="新細明體" pitchFamily="18" charset="-120"/>
              </a:rPr>
              <a:t>One-Period Binomial Tree Model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2065337" y="3733800"/>
            <a:ext cx="5307013" cy="2438400"/>
            <a:chOff x="2065337" y="3733800"/>
            <a:chExt cx="5307013" cy="2438400"/>
          </a:xfrm>
        </p:grpSpPr>
        <p:sp>
          <p:nvSpPr>
            <p:cNvPr id="14338" name="Line 2"/>
            <p:cNvSpPr>
              <a:spLocks noChangeShapeType="1"/>
            </p:cNvSpPr>
            <p:nvPr/>
          </p:nvSpPr>
          <p:spPr bwMode="auto">
            <a:xfrm flipV="1">
              <a:off x="3338513" y="4191000"/>
              <a:ext cx="2111375" cy="815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39" name="Line 3"/>
            <p:cNvSpPr>
              <a:spLocks noChangeShapeType="1"/>
            </p:cNvSpPr>
            <p:nvPr/>
          </p:nvSpPr>
          <p:spPr bwMode="auto">
            <a:xfrm>
              <a:off x="3338513" y="5022850"/>
              <a:ext cx="2111375" cy="815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40" name="Rectangle 4"/>
                <p:cNvSpPr>
                  <a:spLocks noChangeArrowheads="1"/>
                </p:cNvSpPr>
                <p:nvPr/>
              </p:nvSpPr>
              <p:spPr bwMode="auto">
                <a:xfrm>
                  <a:off x="5657851" y="4136680"/>
                  <a:ext cx="1276350" cy="462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 dirty="0">
                              <a:latin typeface="Cambria Math"/>
                              <a:ea typeface="新細明體" pitchFamily="18" charset="-120"/>
                            </a:rPr>
                            <m:t>𝑢</m:t>
                          </m:r>
                        </m:sub>
                      </m:sSub>
                      <m:r>
                        <a:rPr lang="en-US" altLang="zh-TW" sz="2400" i="1" dirty="0">
                          <a:latin typeface="Cambria Math"/>
                          <a:ea typeface="新細明體" pitchFamily="18" charset="-120"/>
                        </a:rPr>
                        <m:t> </m:t>
                      </m:r>
                    </m:oMath>
                  </a14:m>
                  <a:r>
                    <a:rPr lang="en-US" altLang="zh-TW" sz="2400" dirty="0">
                      <a:ea typeface="新細明體" pitchFamily="18" charset="-120"/>
                    </a:rPr>
                    <a:t>= 1</a:t>
                  </a:r>
                </a:p>
              </p:txBody>
            </p:sp>
          </mc:Choice>
          <mc:Fallback xmlns="">
            <p:sp>
              <p:nvSpPr>
                <p:cNvPr id="14340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57851" y="4136680"/>
                  <a:ext cx="1276350" cy="4623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41" name="Rectangle 5"/>
                <p:cNvSpPr>
                  <a:spLocks noChangeArrowheads="1"/>
                </p:cNvSpPr>
                <p:nvPr/>
              </p:nvSpPr>
              <p:spPr bwMode="auto">
                <a:xfrm>
                  <a:off x="5715000" y="5709893"/>
                  <a:ext cx="1438275" cy="462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dirty="0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  <m:t>𝑑</m:t>
                          </m:r>
                        </m:sub>
                      </m:sSub>
                      <m:r>
                        <a:rPr lang="en-US" altLang="zh-TW" sz="2400" i="1" dirty="0">
                          <a:latin typeface="Cambria Math"/>
                          <a:ea typeface="新細明體" pitchFamily="18" charset="-120"/>
                        </a:rPr>
                        <m:t> </m:t>
                      </m:r>
                    </m:oMath>
                  </a14:m>
                  <a:r>
                    <a:rPr lang="en-US" altLang="zh-TW" sz="2400" dirty="0">
                      <a:ea typeface="新細明體" pitchFamily="18" charset="-120"/>
                    </a:rPr>
                    <a:t>= 0</a:t>
                  </a:r>
                </a:p>
              </p:txBody>
            </p:sp>
          </mc:Choice>
          <mc:Fallback xmlns="">
            <p:sp>
              <p:nvSpPr>
                <p:cNvPr id="14341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5000" y="5709893"/>
                  <a:ext cx="1438275" cy="46230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42" name="Rectangle 6"/>
                <p:cNvSpPr>
                  <a:spLocks noChangeArrowheads="1"/>
                </p:cNvSpPr>
                <p:nvPr/>
              </p:nvSpPr>
              <p:spPr bwMode="auto">
                <a:xfrm>
                  <a:off x="2065337" y="5035566"/>
                  <a:ext cx="990600" cy="462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pitchFamily="18" charset="-120"/>
                        </a:rPr>
                        <m:t>𝑐</m:t>
                      </m:r>
                    </m:oMath>
                  </a14:m>
                  <a:r>
                    <a:rPr lang="en-US" altLang="zh-TW" sz="2400" dirty="0">
                      <a:ea typeface="新細明體" pitchFamily="18" charset="-120"/>
                    </a:rPr>
                    <a:t> = ?</a:t>
                  </a:r>
                </a:p>
              </p:txBody>
            </p:sp>
          </mc:Choice>
          <mc:Fallback xmlns="">
            <p:sp>
              <p:nvSpPr>
                <p:cNvPr id="14342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65337" y="5035566"/>
                  <a:ext cx="990600" cy="46230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6"/>
                <p:cNvSpPr>
                  <a:spLocks noChangeArrowheads="1"/>
                </p:cNvSpPr>
                <p:nvPr/>
              </p:nvSpPr>
              <p:spPr bwMode="auto">
                <a:xfrm>
                  <a:off x="5638800" y="3733800"/>
                  <a:ext cx="1733550" cy="462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dirty="0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  <m:t>𝑢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ea typeface="新細明體" pitchFamily="18" charset="-120"/>
                    </a:rPr>
                    <a:t> = 22</a:t>
                  </a:r>
                  <a:endParaRPr lang="zh-TW" altLang="en-US" sz="24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10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38800" y="3733800"/>
                  <a:ext cx="1733550" cy="46230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04" t="-9333" b="-32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7"/>
                <p:cNvSpPr>
                  <a:spLocks noChangeArrowheads="1"/>
                </p:cNvSpPr>
                <p:nvPr/>
              </p:nvSpPr>
              <p:spPr bwMode="auto">
                <a:xfrm>
                  <a:off x="5648325" y="5405093"/>
                  <a:ext cx="1590675" cy="462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dirty="0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dirty="0" smtClean="0">
                              <a:latin typeface="Cambria Math"/>
                              <a:ea typeface="新細明體" pitchFamily="18" charset="-120"/>
                            </a:rPr>
                            <m:t>𝑑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ea typeface="新細明體" pitchFamily="18" charset="-120"/>
                    </a:rPr>
                    <a:t> = 18</a:t>
                  </a:r>
                </a:p>
              </p:txBody>
            </p:sp>
          </mc:Choice>
          <mc:Fallback xmlns="">
            <p:sp>
              <p:nvSpPr>
                <p:cNvPr id="12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48325" y="5405093"/>
                  <a:ext cx="1590675" cy="46230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149" t="-9211" b="-302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8"/>
                <p:cNvSpPr>
                  <a:spLocks noChangeArrowheads="1"/>
                </p:cNvSpPr>
                <p:nvPr/>
              </p:nvSpPr>
              <p:spPr bwMode="auto">
                <a:xfrm>
                  <a:off x="2065337" y="4559820"/>
                  <a:ext cx="1211263" cy="462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𝑆</m:t>
                      </m:r>
                    </m:oMath>
                  </a14:m>
                  <a:r>
                    <a:rPr lang="en-US" altLang="zh-TW" sz="2400" dirty="0">
                      <a:ea typeface="新細明體" pitchFamily="18" charset="-120"/>
                    </a:rPr>
                    <a:t> = 20</a:t>
                  </a:r>
                </a:p>
              </p:txBody>
            </p:sp>
          </mc:Choice>
          <mc:Fallback xmlns="">
            <p:sp>
              <p:nvSpPr>
                <p:cNvPr id="13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65337" y="4559820"/>
                  <a:ext cx="1211263" cy="46230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508" t="-9211" b="-302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1571625"/>
                <a:ext cx="7924800" cy="2816225"/>
              </a:xfrm>
              <a:noFill/>
            </p:spPr>
            <p:txBody>
              <a:bodyPr lIns="92075" tIns="46038" rIns="92075" bIns="46038"/>
              <a:lstStyle/>
              <a:p>
                <a:pPr lvl="1">
                  <a:lnSpc>
                    <a:spcPct val="90000"/>
                  </a:lnSpc>
                </a:pPr>
                <a:r>
                  <a:rPr lang="en-US" altLang="zh-TW" dirty="0">
                    <a:ea typeface="新細明體" pitchFamily="18" charset="-120"/>
                  </a:rPr>
                  <a:t>Consider a portfolio P: long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shares						  </a:t>
                </a:r>
                <a:r>
                  <a:rPr lang="en-US" altLang="zh-TW" sz="800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 short 1 call option																																								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TW" sz="2800" dirty="0">
                  <a:ea typeface="新細明體" pitchFamily="18" charset="-120"/>
                </a:endParaRPr>
              </a:p>
              <a:p>
                <a:pPr lvl="1">
                  <a:lnSpc>
                    <a:spcPct val="90000"/>
                  </a:lnSpc>
                  <a:tabLst>
                    <a:tab pos="625475" algn="l"/>
                  </a:tabLst>
                </a:pPr>
                <a:r>
                  <a:rPr lang="en-US" altLang="zh-TW" dirty="0">
                    <a:ea typeface="新細明體" pitchFamily="18" charset="-120"/>
                  </a:rPr>
                  <a:t>Portfolio P is riskless when 22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</m:oMath>
                </a14:m>
                <a:r>
                  <a:rPr lang="en-US" altLang="zh-TW" dirty="0">
                    <a:latin typeface="Symbol" pitchFamily="18" charset="2"/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– 1 = 18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which 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= 0.25</a:t>
                </a:r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The value of Portfolio P after 3 months is 22 x 0.25 – 1 = 18 x 0.25 = 4.5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71625"/>
                <a:ext cx="7924800" cy="2816225"/>
              </a:xfrm>
              <a:blipFill rotWithShape="1">
                <a:blip r:embed="rId3"/>
                <a:stretch>
                  <a:fillRect t="-3463" r="-2308" b="-729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3CEE8F5E-EAF0-4983-820A-083145962987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3487738" y="2590800"/>
            <a:ext cx="3175000" cy="1676400"/>
            <a:chOff x="3487738" y="2590800"/>
            <a:chExt cx="3175000" cy="1676400"/>
          </a:xfrm>
        </p:grpSpPr>
        <p:sp>
          <p:nvSpPr>
            <p:cNvPr id="15366" name="Line 3"/>
            <p:cNvSpPr>
              <a:spLocks noChangeShapeType="1"/>
            </p:cNvSpPr>
            <p:nvPr/>
          </p:nvSpPr>
          <p:spPr bwMode="auto">
            <a:xfrm>
              <a:off x="3487738" y="3419475"/>
              <a:ext cx="2005013" cy="638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7" name="Rectangle 4"/>
            <p:cNvSpPr>
              <a:spLocks noChangeArrowheads="1"/>
            </p:cNvSpPr>
            <p:nvPr/>
          </p:nvSpPr>
          <p:spPr bwMode="auto">
            <a:xfrm>
              <a:off x="5453063" y="2590800"/>
              <a:ext cx="12096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altLang="zh-TW" sz="2400" dirty="0">
                  <a:ea typeface="新細明體" pitchFamily="18" charset="-120"/>
                </a:rPr>
                <a:t>22</a:t>
              </a:r>
              <a:r>
                <a:rPr lang="en-US" altLang="zh-TW" sz="2400" dirty="0">
                  <a:latin typeface="Symbol" pitchFamily="18" charset="2"/>
                  <a:ea typeface="新細明體" pitchFamily="18" charset="-120"/>
                </a:rPr>
                <a:t>D </a:t>
              </a:r>
              <a:r>
                <a:rPr lang="en-US" altLang="zh-TW" sz="2400" dirty="0">
                  <a:ea typeface="新細明體" pitchFamily="18" charset="-120"/>
                </a:rPr>
                <a:t>– 1</a:t>
              </a:r>
            </a:p>
          </p:txBody>
        </p:sp>
        <p:sp>
          <p:nvSpPr>
            <p:cNvPr id="15368" name="Rectangle 5"/>
            <p:cNvSpPr>
              <a:spLocks noChangeArrowheads="1"/>
            </p:cNvSpPr>
            <p:nvPr/>
          </p:nvSpPr>
          <p:spPr bwMode="auto">
            <a:xfrm>
              <a:off x="5453063" y="3810000"/>
              <a:ext cx="7096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altLang="zh-TW" sz="2400" dirty="0">
                  <a:ea typeface="新細明體" pitchFamily="18" charset="-120"/>
                </a:rPr>
                <a:t>18</a:t>
              </a:r>
              <a:r>
                <a:rPr lang="en-US" altLang="zh-TW" sz="2400" dirty="0">
                  <a:latin typeface="Symbol" pitchFamily="18" charset="2"/>
                  <a:ea typeface="新細明體" pitchFamily="18" charset="-120"/>
                </a:rPr>
                <a:t>D</a:t>
              </a:r>
            </a:p>
          </p:txBody>
        </p:sp>
        <p:sp>
          <p:nvSpPr>
            <p:cNvPr id="15370" name="Line 7"/>
            <p:cNvSpPr>
              <a:spLocks noChangeShapeType="1"/>
            </p:cNvSpPr>
            <p:nvPr/>
          </p:nvSpPr>
          <p:spPr bwMode="auto">
            <a:xfrm flipV="1">
              <a:off x="3487738" y="2779713"/>
              <a:ext cx="2005013" cy="639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99176" cy="886346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600" dirty="0">
                <a:ea typeface="新細明體" pitchFamily="18" charset="-120"/>
              </a:rPr>
              <a:t>One-Period Binomial Tree Model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3400" y="1600200"/>
                <a:ext cx="8229600" cy="5257800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Since Portfolio P is riskless, it should earn the risk-free interest rate according to the no-arbitrage argument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the return of Portfolio P is higher (lower) than the risk-free interest rate </a:t>
                </a:r>
                <a:r>
                  <a:rPr lang="en-US" altLang="zh-TW" dirty="0">
                    <a:sym typeface="Symbol"/>
                  </a:rPr>
                  <a:t></a:t>
                </a:r>
                <a:r>
                  <a:rPr lang="en-US" altLang="zh-TW" dirty="0">
                    <a:ea typeface="新細明體" pitchFamily="18" charset="-120"/>
                  </a:rPr>
                  <a:t> Portfolio P is more (less) attractive than other riskless assets </a:t>
                </a:r>
                <a:r>
                  <a:rPr lang="en-US" altLang="zh-TW" dirty="0">
                    <a:sym typeface="Symbol"/>
                  </a:rPr>
                  <a:t> Buying (Shorting) Portfolio P and shorting (buying) the riskless asset can arbitrage  Buying (selling) pressure bid up (drive down) the price of Portfolio P, which causes the decline (rise) of the return of Portfolio P</a:t>
                </a: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value of the portfolio today is 4.5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−12%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∙0.25</m:t>
                        </m:r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= 4.367, where 12% is the risk-free interest rate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amount of 4.367 should be the fair cost (or the initial investment) to construct Portfolio P</a:t>
                </a: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00200"/>
                <a:ext cx="8229600" cy="5257800"/>
              </a:xfrm>
              <a:blipFill>
                <a:blip r:embed="rId3"/>
                <a:stretch>
                  <a:fillRect t="-1160" r="-1630" b="-38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CB021515-0273-4B28-B931-A089E5CAB055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99176" cy="886346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600" dirty="0">
                <a:ea typeface="新細明體" pitchFamily="18" charset="-120"/>
              </a:rPr>
              <a:t>One-Period Binomial Tree Model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09600" y="1676400"/>
                <a:ext cx="7924800" cy="4343400"/>
              </a:xfrm>
              <a:noFill/>
            </p:spPr>
            <p:txBody>
              <a:bodyPr lIns="92075" tIns="46038" rIns="92075" bIns="46038"/>
              <a:lstStyle/>
              <a:p>
                <a:pPr lvl="1"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The riskless Portfolio P consists of long 0.25 shares and short 1 call option</a:t>
                </a:r>
              </a:p>
              <a:p>
                <a:pPr lvl="2"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The cost to construct Portfolio P equals </a:t>
                </a:r>
                <a:r>
                  <a:rPr lang="en-US" altLang="zh-TW" dirty="0">
                    <a:ea typeface="新細明體" pitchFamily="18" charset="-120"/>
                  </a:rPr>
                  <a:t>0.25 x 20 –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𝑐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buClr>
                    <a:srgbClr val="CC3300"/>
                  </a:buClr>
                </a:pPr>
                <a:r>
                  <a:rPr lang="en-US" altLang="zh-TW" dirty="0">
                    <a:ea typeface="新細明體" pitchFamily="18" charset="-120"/>
                  </a:rPr>
                  <a:t>Solve for the theoretical value of this call today to be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= 0.633 by equalizing 0.25 x 20 –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with 4.367</a:t>
                </a: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76400"/>
                <a:ext cx="7924800" cy="4343400"/>
              </a:xfrm>
              <a:blipFill rotWithShape="1">
                <a:blip r:embed="rId3"/>
                <a:stretch>
                  <a:fillRect t="-12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12.</a:t>
            </a:r>
            <a:fld id="{CB021515-0273-4B28-B931-A089E5CAB055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99176" cy="886346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600" dirty="0">
                <a:ea typeface="新細明體" pitchFamily="18" charset="-120"/>
              </a:rPr>
              <a:t>One-Period Binomial Tree Model</a:t>
            </a:r>
          </a:p>
        </p:txBody>
      </p:sp>
    </p:spTree>
    <p:extLst>
      <p:ext uri="{BB962C8B-B14F-4D97-AF65-F5344CB8AC3E}">
        <p14:creationId xmlns:p14="http://schemas.microsoft.com/office/powerpoint/2010/main" val="36966047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Network">
  <a:themeElements>
    <a:clrScheme name="2_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2_Network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OF_Ch11</Template>
  <TotalTime>3312</TotalTime>
  <Pages>19</Pages>
  <Words>2869</Words>
  <Application>Microsoft Office PowerPoint</Application>
  <PresentationFormat>Letter 紙張 (8.5x11 英吋)</PresentationFormat>
  <Paragraphs>401</Paragraphs>
  <Slides>34</Slides>
  <Notes>34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1" baseType="lpstr">
      <vt:lpstr>新細明體</vt:lpstr>
      <vt:lpstr>Arial</vt:lpstr>
      <vt:lpstr>Cambria Math</vt:lpstr>
      <vt:lpstr>Symbol</vt:lpstr>
      <vt:lpstr>Times New Roman</vt:lpstr>
      <vt:lpstr>Wingdings</vt:lpstr>
      <vt:lpstr>2_Network</vt:lpstr>
      <vt:lpstr>Introduction to Binomial Trees</vt:lpstr>
      <vt:lpstr>Goals of Chapter 12</vt:lpstr>
      <vt:lpstr>12.1 One-Period Binomial Tree Model </vt:lpstr>
      <vt:lpstr>One-Period Binomial Tree Model</vt:lpstr>
      <vt:lpstr>One-Period Binomial Tree Model</vt:lpstr>
      <vt:lpstr>One-Period Binomial Tree Model</vt:lpstr>
      <vt:lpstr>One-Period Binomial Tree Model</vt:lpstr>
      <vt:lpstr>One-Period Binomial Tree Model</vt:lpstr>
      <vt:lpstr>One-Period Binomial Tree Model</vt:lpstr>
      <vt:lpstr>Generalization of One-Period Binomial Tree Model</vt:lpstr>
      <vt:lpstr>Generalization of One-Period Binomial Tree Model</vt:lpstr>
      <vt:lpstr>Generalization of One-Period Binomial Tree Model</vt:lpstr>
      <vt:lpstr>12.2 Risk-Neutral Valuation Relationship (風險中立評價關係)</vt:lpstr>
      <vt:lpstr>Risk-Neutral Valuation Relationship (風險中立評價關係)</vt:lpstr>
      <vt:lpstr>Risk-Neutral Valuation Relationship (風險中立評價關係)</vt:lpstr>
      <vt:lpstr>Risk-Neutral Valuation Relationship (風險中立評價關係)</vt:lpstr>
      <vt:lpstr>Risk-Neutral Valuation Relationship (風險中立評價關係)</vt:lpstr>
      <vt:lpstr>Risk-Neutral Valuation Relationship (風險中立評價關係)</vt:lpstr>
      <vt:lpstr>Risk-Neutral Valuation Relationship (風險中立評價關係)</vt:lpstr>
      <vt:lpstr>Risk-Neutral Valuation Relationship (風險中立評價關係)</vt:lpstr>
      <vt:lpstr>12.3 Multi-Period Binomial Tree Model</vt:lpstr>
      <vt:lpstr>Two-Period Binomial Tree Model</vt:lpstr>
      <vt:lpstr>Two-Period Binomial Tree Model</vt:lpstr>
      <vt:lpstr>Two-Period Binomial Tree Model</vt:lpstr>
      <vt:lpstr>Binomial Tree Model for American Options</vt:lpstr>
      <vt:lpstr>Delta</vt:lpstr>
      <vt:lpstr>Delta</vt:lpstr>
      <vt:lpstr>Delta</vt:lpstr>
      <vt:lpstr>Delta</vt:lpstr>
      <vt:lpstr>CRR Binomial Tree Model</vt:lpstr>
      <vt:lpstr>CRR Binomial Tree Model</vt:lpstr>
      <vt:lpstr>12.4 Dividend Yield in the Binomial Tree Model </vt:lpstr>
      <vt:lpstr>Effect of Dividend Yield on Risk-Neutral Probabilities</vt:lpstr>
      <vt:lpstr>Applications of Binomial Tree Model with Dividend Yield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Binomial Trees</dc:title>
  <dc:subject>Fundamentals of Futures and Options Markets, 5E</dc:subject>
  <dc:creator>JyWang</dc:creator>
  <cp:keywords>Chapter 11</cp:keywords>
  <cp:lastModifiedBy>Jr-Yan</cp:lastModifiedBy>
  <cp:revision>267</cp:revision>
  <cp:lastPrinted>1999-07-13T14:54:24Z</cp:lastPrinted>
  <dcterms:created xsi:type="dcterms:W3CDTF">1996-10-27T19:50:50Z</dcterms:created>
  <dcterms:modified xsi:type="dcterms:W3CDTF">2023-05-15T14:41:28Z</dcterms:modified>
</cp:coreProperties>
</file>