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</p:sldMasterIdLst>
  <p:notesMasterIdLst>
    <p:notesMasterId r:id="rId33"/>
  </p:notesMasterIdLst>
  <p:handoutMasterIdLst>
    <p:handoutMasterId r:id="rId34"/>
  </p:handoutMasterIdLst>
  <p:sldIdLst>
    <p:sldId id="270" r:id="rId2"/>
    <p:sldId id="274" r:id="rId3"/>
    <p:sldId id="287" r:id="rId4"/>
    <p:sldId id="288" r:id="rId5"/>
    <p:sldId id="289" r:id="rId6"/>
    <p:sldId id="275" r:id="rId7"/>
    <p:sldId id="272" r:id="rId8"/>
    <p:sldId id="280" r:id="rId9"/>
    <p:sldId id="279" r:id="rId10"/>
    <p:sldId id="276" r:id="rId11"/>
    <p:sldId id="259" r:id="rId12"/>
    <p:sldId id="290" r:id="rId13"/>
    <p:sldId id="260" r:id="rId14"/>
    <p:sldId id="261" r:id="rId15"/>
    <p:sldId id="262" r:id="rId16"/>
    <p:sldId id="291" r:id="rId17"/>
    <p:sldId id="273" r:id="rId18"/>
    <p:sldId id="281" r:id="rId19"/>
    <p:sldId id="282" r:id="rId20"/>
    <p:sldId id="263" r:id="rId21"/>
    <p:sldId id="283" r:id="rId22"/>
    <p:sldId id="264" r:id="rId23"/>
    <p:sldId id="284" r:id="rId24"/>
    <p:sldId id="265" r:id="rId25"/>
    <p:sldId id="266" r:id="rId26"/>
    <p:sldId id="285" r:id="rId27"/>
    <p:sldId id="277" r:id="rId28"/>
    <p:sldId id="267" r:id="rId29"/>
    <p:sldId id="268" r:id="rId30"/>
    <p:sldId id="269" r:id="rId31"/>
    <p:sldId id="286" r:id="rId32"/>
  </p:sldIdLst>
  <p:sldSz cx="9144000" cy="6858000" type="letter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302" autoAdjust="0"/>
  </p:normalViewPr>
  <p:slideViewPr>
    <p:cSldViewPr>
      <p:cViewPr varScale="1">
        <p:scale>
          <a:sx n="106" d="100"/>
          <a:sy n="106" d="100"/>
        </p:scale>
        <p:origin x="169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2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A1FC0CC-CF6A-4330-A70F-69BB637E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9731376"/>
            <a:ext cx="1814513" cy="3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108" tIns="49054" rIns="98108" bIns="49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500">
                <a:latin typeface="Times New Roman" pitchFamily="18" charset="0"/>
              </a:rPr>
              <a:t>11-</a:t>
            </a:r>
            <a:fld id="{9F5083B1-B204-4B1B-8374-545B611CE277}" type="slidenum">
              <a:rPr lang="en-US" altLang="zh-TW" sz="1500"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255D038-25CD-4AF3-8F1D-E1042BA4F8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276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221843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76158F-A3CD-424E-AF27-856C831ECC29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D3D0B-A73D-48D7-958D-8E271325B57E}" type="slidenum">
              <a:rPr lang="zh-TW" altLang="en-US">
                <a:latin typeface="Times New Roman" pitchFamily="18" charset="0"/>
              </a:rPr>
              <a:pPr/>
              <a:t>11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D3D0B-A73D-48D7-958D-8E271325B57E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B19C07-5ED9-440A-A64C-A24433C46C82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ED55FD-B951-4EE9-ADBC-3C4153434585}" type="slidenum">
              <a:rPr lang="zh-TW" altLang="en-US">
                <a:latin typeface="Times New Roman" pitchFamily="18" charset="0"/>
              </a:rPr>
              <a:pPr/>
              <a:t>14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168811-5DAF-4638-B833-A71D8938FC13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FD3D0B-A73D-48D7-958D-8E271325B57E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43320-CED0-4E4C-9D60-A4E664481AF3}" type="slidenum">
              <a:rPr lang="zh-TW" altLang="en-US">
                <a:latin typeface="Times New Roman" pitchFamily="18" charset="0"/>
              </a:rPr>
              <a:pPr/>
              <a:t>17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43320-CED0-4E4C-9D60-A4E664481AF3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43320-CED0-4E4C-9D60-A4E664481AF3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594FF-5208-438C-83EE-64BF9D2F2B5A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A594FF-5208-438C-83EE-64BF9D2F2B5A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829662-C4AD-4CE9-9979-CCC1A4FCE736}" type="slidenum">
              <a:rPr lang="zh-TW" altLang="en-US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3530F7-077E-4753-BFC0-0B92D64407D5}" type="slidenum">
              <a:rPr lang="zh-TW" altLang="en-US">
                <a:latin typeface="Times New Roman" pitchFamily="18" charset="0"/>
              </a:rPr>
              <a:pPr/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3530F7-077E-4753-BFC0-0B92D64407D5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2BE6E-4017-45D2-8AD3-FF45176BDA09}" type="slidenum">
              <a:rPr lang="zh-TW" altLang="en-US">
                <a:latin typeface="Times New Roman" pitchFamily="18" charset="0"/>
              </a:rPr>
              <a:pPr/>
              <a:t>25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43320-CED0-4E4C-9D60-A4E664481AF3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2ACB3C-40FD-408A-8EDB-736DF55B7CA5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C18654-879B-47FE-B519-3B287E7FD438}" type="slidenum">
              <a:rPr lang="zh-TW" altLang="en-US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EDEE3-71DF-4BAF-A3B5-FBC28A46EEBD}" type="slidenum">
              <a:rPr lang="zh-TW" altLang="en-US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EDEE3-71DF-4BAF-A3B5-FBC28A46EEBD}" type="slidenum">
              <a:rPr lang="zh-TW" altLang="en-US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E914A-3E4F-4B8A-9419-B441ADE4669B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E914A-3E4F-4B8A-9419-B441ADE4669B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E914A-3E4F-4B8A-9419-B441ADE4669B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E914A-3E4F-4B8A-9419-B441ADE4669B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E914A-3E4F-4B8A-9419-B441ADE4669B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11.</a:t>
            </a:r>
            <a:fld id="{4C9D33DB-02DC-45C6-A01A-99E9CD1A87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D86E400E-9041-4A96-B3B1-A64110CE99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BC9656BA-D878-482C-96D4-D8CE849787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BCE82C7C-865F-46EC-9F25-9294CF14D5F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BCE82C7C-865F-46EC-9F25-9294CF14D5F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11.</a:t>
            </a:r>
            <a:fld id="{BCE82C7C-865F-46EC-9F25-9294CF14D5F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1681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11.</a:t>
            </a:r>
            <a:fld id="{5FAD20E6-23D3-4B17-8320-CDC8831D527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5CC45EC2-B257-4D32-99D1-D4B895C28A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54531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EC558778-3443-4884-8908-70FED5E92A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8930D6E9-262D-4F81-ACCE-6C4C03DD613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4750CBBE-5FE1-4805-9272-DB6CC1129F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61F55076-2969-40A6-BF5A-E77DCA3C42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353D2AA8-782A-49C4-BDEB-DCC4BB8338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9D40797E-26B9-4E4F-B38A-84D6E67B73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11.</a:t>
            </a:r>
            <a:fld id="{BCE82C7C-865F-46EC-9F25-9294CF14D5F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Trading Strategies Involving Options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Chapter 11</a:t>
            </a: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68024D52-B9B6-4DD5-BD55-C5A6D303CBB7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852937"/>
            <a:ext cx="6781800" cy="2448272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11.3 Strategies Involving a Position in Two or More Options of The Same Type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11.</a:t>
            </a:r>
            <a:fld id="{318AA49A-4F20-4677-A41A-D5F351D8E433}" type="slidenum">
              <a:rPr lang="en-US" altLang="en-US" smtClean="0"/>
              <a:pPr eaLnBrk="1" hangingPunct="1"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78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416824" cy="936104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Bull Spread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(</a:t>
            </a:r>
            <a:r>
              <a:rPr lang="zh-TW" altLang="en-US" sz="3600" dirty="0">
                <a:ea typeface="新細明體" pitchFamily="18" charset="-120"/>
              </a:rPr>
              <a:t>牛市價差</a:t>
            </a:r>
            <a:r>
              <a:rPr lang="en-US" altLang="zh-TW" sz="3600" dirty="0">
                <a:ea typeface="新細明體" pitchFamily="18" charset="-120"/>
              </a:rPr>
              <a:t>) Using Calls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FFA51468-9168-4749-ABE5-71D4F8ACBDA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grpSp>
        <p:nvGrpSpPr>
          <p:cNvPr id="15364" name="Group 19"/>
          <p:cNvGrpSpPr>
            <a:grpSpLocks noChangeAspect="1"/>
          </p:cNvGrpSpPr>
          <p:nvPr/>
        </p:nvGrpSpPr>
        <p:grpSpPr bwMode="auto">
          <a:xfrm>
            <a:off x="2411760" y="1052736"/>
            <a:ext cx="3744469" cy="2325290"/>
            <a:chOff x="1381" y="1419"/>
            <a:chExt cx="3744" cy="2325"/>
          </a:xfrm>
        </p:grpSpPr>
        <p:sp>
          <p:nvSpPr>
            <p:cNvPr id="15367" name="Line 4"/>
            <p:cNvSpPr>
              <a:spLocks noChangeShapeType="1"/>
            </p:cNvSpPr>
            <p:nvPr/>
          </p:nvSpPr>
          <p:spPr bwMode="auto">
            <a:xfrm>
              <a:off x="1381" y="1440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8" name="Line 5"/>
            <p:cNvSpPr>
              <a:spLocks noChangeShapeType="1"/>
            </p:cNvSpPr>
            <p:nvPr/>
          </p:nvSpPr>
          <p:spPr bwMode="auto">
            <a:xfrm>
              <a:off x="1381" y="2592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 flipV="1">
              <a:off x="2533" y="2544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 flipV="1">
              <a:off x="3685" y="2544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2379" y="2573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3412" y="2573"/>
              <a:ext cx="55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marL="0" lvl="1" indent="9525" algn="ctr"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15373" name="Rectangle 10"/>
            <p:cNvSpPr>
              <a:spLocks noChangeArrowheads="1"/>
            </p:cNvSpPr>
            <p:nvPr/>
          </p:nvSpPr>
          <p:spPr bwMode="auto">
            <a:xfrm>
              <a:off x="1381" y="1419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5374" name="Rectangle 11"/>
            <p:cNvSpPr>
              <a:spLocks noChangeArrowheads="1"/>
            </p:cNvSpPr>
            <p:nvPr/>
          </p:nvSpPr>
          <p:spPr bwMode="auto">
            <a:xfrm>
              <a:off x="4682" y="2451"/>
              <a:ext cx="443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 flipV="1">
              <a:off x="2533" y="2016"/>
              <a:ext cx="1152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 flipV="1">
              <a:off x="2533" y="1536"/>
              <a:ext cx="1920" cy="1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 flipH="1">
              <a:off x="1381" y="345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 flipH="1">
              <a:off x="1381" y="3168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>
              <a:off x="3665" y="2024"/>
              <a:ext cx="76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0" name="Line 17"/>
            <p:cNvSpPr>
              <a:spLocks noChangeShapeType="1"/>
            </p:cNvSpPr>
            <p:nvPr/>
          </p:nvSpPr>
          <p:spPr bwMode="auto">
            <a:xfrm flipH="1">
              <a:off x="1381" y="2304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1" name="Line 18"/>
            <p:cNvSpPr>
              <a:spLocks noChangeShapeType="1"/>
            </p:cNvSpPr>
            <p:nvPr/>
          </p:nvSpPr>
          <p:spPr bwMode="auto">
            <a:xfrm>
              <a:off x="3685" y="2304"/>
              <a:ext cx="768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8230393"/>
                  </p:ext>
                </p:extLst>
              </p:nvPr>
            </p:nvGraphicFramePr>
            <p:xfrm>
              <a:off x="251521" y="3429000"/>
              <a:ext cx="8712967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45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058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incurs an up-front cost since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i="1" dirty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dirty="0">
                              <a:latin typeface="+mn-lt"/>
                            </a:rPr>
                            <a:t> </a:t>
                          </a:r>
                          <a:r>
                            <a:rPr lang="en-US" altLang="zh-TW" dirty="0">
                              <a:latin typeface="+mn-lt"/>
                            </a:rPr>
                            <a:t>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dirty="0">
                              <a:latin typeface="+mn-lt"/>
                            </a:rPr>
                            <a:t> </a:t>
                          </a:r>
                          <a:r>
                            <a:rPr lang="en-US" altLang="zh-TW" dirty="0">
                              <a:latin typeface="+mn-lt"/>
                            </a:rPr>
                            <a:t>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8230393"/>
                  </p:ext>
                </p:extLst>
              </p:nvPr>
            </p:nvGraphicFramePr>
            <p:xfrm>
              <a:off x="251521" y="3429000"/>
              <a:ext cx="8712967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76264"/>
                    <a:gridCol w="1008112"/>
                    <a:gridCol w="1368152"/>
                    <a:gridCol w="1154569"/>
                    <a:gridCol w="280587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333" r="-266667" b="-13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6364" t="-3333" r="-530303" b="-13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6667" t="-3333" r="-288889" b="-13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195" t="-3333" b="-131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54098" r="-26666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6364" t="-254098" r="-53030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6667" t="-254098" r="-28888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12698" t="-254098" r="-24391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195" t="-254098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60000" r="-26666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6364" t="-360000" r="-53030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6667" t="-360000" r="-28888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12698" t="-360000" r="-24391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195" t="-360000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52459" r="-26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36364" t="-452459" r="-53030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6667" t="-452459" r="-28888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12698" t="-452459" r="-2439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0195" t="-452459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5445224"/>
                <a:ext cx="8568952" cy="1412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lnSpc>
                    <a:spcPct val="97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bull call spread consists of an up-front cost and a non-negative payoff at maturity</a:t>
                </a:r>
              </a:p>
              <a:p>
                <a:pPr marL="266700" indent="-266700">
                  <a:lnSpc>
                    <a:spcPct val="97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bull spread generates a limited gain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high and a limited loss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low (the reason for the name)</a:t>
                </a:r>
              </a:p>
              <a:p>
                <a:pPr marL="266700" indent="-266700">
                  <a:lnSpc>
                    <a:spcPct val="97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Thus, a bull spread can limit the investor’s upside gain as well as downside risk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445224"/>
                <a:ext cx="8568952" cy="1412776"/>
              </a:xfrm>
              <a:prstGeom prst="rect">
                <a:avLst/>
              </a:prstGeom>
              <a:blipFill>
                <a:blip r:embed="rId4"/>
                <a:stretch>
                  <a:fillRect l="-284" t="-2586" b="-9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A1C900-B2F1-4DE7-AE60-A84DCE54C53C}"/>
                  </a:ext>
                </a:extLst>
              </p:cNvPr>
              <p:cNvSpPr txBox="1"/>
              <p:nvPr/>
            </p:nvSpPr>
            <p:spPr>
              <a:xfrm>
                <a:off x="5484145" y="954212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AA1C900-B2F1-4DE7-AE60-A84DCE54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45" y="954212"/>
                <a:ext cx="2040183" cy="338554"/>
              </a:xfrm>
              <a:prstGeom prst="rect">
                <a:avLst/>
              </a:prstGeom>
              <a:blipFill>
                <a:blip r:embed="rId5"/>
                <a:stretch>
                  <a:fillRect l="-1796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428867D-47A5-4A87-919E-B0344DC461EB}"/>
                  </a:ext>
                </a:extLst>
              </p:cNvPr>
              <p:cNvSpPr txBox="1"/>
              <p:nvPr/>
            </p:nvSpPr>
            <p:spPr>
              <a:xfrm>
                <a:off x="5484144" y="2505885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428867D-47A5-4A87-919E-B0344DC46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44" y="2505885"/>
                <a:ext cx="2040183" cy="338554"/>
              </a:xfrm>
              <a:prstGeom prst="rect">
                <a:avLst/>
              </a:prstGeom>
              <a:blipFill>
                <a:blip r:embed="rId6"/>
                <a:stretch>
                  <a:fillRect l="-179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9208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Bull Spread (</a:t>
            </a:r>
            <a:r>
              <a:rPr lang="zh-TW" altLang="en-US" sz="3600" dirty="0">
                <a:ea typeface="新細明體" pitchFamily="18" charset="-120"/>
              </a:rPr>
              <a:t>牛市價差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Calls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FFA51468-9168-4749-ABE5-71D4F8ACBDA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2" name="內容版面配置區 1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8780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dirty="0"/>
              <a:t>Comparison among a bull spread using calls, holding a call option, and longing a stock share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290860"/>
                  </p:ext>
                </p:extLst>
              </p:nvPr>
            </p:nvGraphicFramePr>
            <p:xfrm>
              <a:off x="467544" y="2636912"/>
              <a:ext cx="8424936" cy="2479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Bull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spread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Call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altLang="zh-TW" sz="1600" b="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One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stock share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altLang="zh-TW" sz="1600" b="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Initial cost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(minimal)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(maximal)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Maximum loss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TW" altLang="en-US" sz="160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(minimal)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(maximal)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/>
                            <a:t>Profit when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–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cost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Maximum gain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TW" altLang="en-US" sz="160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– 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cost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(l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imited)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Unlimited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Unlimited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290860"/>
                  </p:ext>
                </p:extLst>
              </p:nvPr>
            </p:nvGraphicFramePr>
            <p:xfrm>
              <a:off x="467544" y="2636912"/>
              <a:ext cx="8424936" cy="250882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8232"/>
                    <a:gridCol w="2304256"/>
                    <a:gridCol w="2232248"/>
                    <a:gridCol w="1800200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1005" t="-3158" r="-174868" b="-3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7268" t="-3158" r="-80601" b="-3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68814" t="-3158" b="-34631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Initial cost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1005" t="-160656" r="-174868" b="-4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7268" t="-160656" r="-80601" b="-4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68814" t="-160656" b="-43934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Maximum loss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1005" t="-265000" r="-174868" b="-3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7268" t="-265000" r="-80601" b="-3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68814" t="-265000" b="-346667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92" t="-230526" r="-302915" b="-1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1005" t="-230526" r="-174868" b="-1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7268" t="-230526" r="-80601" b="-1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68814" t="-230526" b="-118947"/>
                          </a:stretch>
                        </a:blipFill>
                      </a:tcPr>
                    </a:tc>
                  </a:tr>
                  <a:tr h="6089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Maximum gain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1005" t="-314000" r="-174868" b="-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Unlimited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Unlimited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329585" y="5112568"/>
                <a:ext cx="8568952" cy="1772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Advantages of the bull spread: lowest initial cost, smallest maximum loss, and comparable profit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Disadvantage of the bull spread: the maximum gain is limited</a:t>
                </a:r>
              </a:p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is predicted to rise to a level which is not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the disadvantage of the bull spread can be ignored and the bull spread is the most preferable trading strategy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585" y="5112568"/>
                <a:ext cx="8568952" cy="1772816"/>
              </a:xfrm>
              <a:prstGeom prst="rect">
                <a:avLst/>
              </a:prstGeom>
              <a:blipFill rotWithShape="1">
                <a:blip r:embed="rId4"/>
                <a:stretch>
                  <a:fillRect l="-284" t="-1724" b="-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511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99176" cy="864096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Bull Spread (</a:t>
            </a:r>
            <a:r>
              <a:rPr lang="zh-TW" altLang="en-US" sz="3600" dirty="0">
                <a:ea typeface="新細明體" pitchFamily="18" charset="-120"/>
              </a:rPr>
              <a:t>牛市價差</a:t>
            </a:r>
            <a:r>
              <a:rPr lang="en-US" altLang="zh-TW" sz="3600" dirty="0">
                <a:ea typeface="新細明體" pitchFamily="18" charset="-120"/>
              </a:rPr>
              <a:t>) Using Puts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EB9E7499-6AD3-4DE6-8D8D-D3661F8E97A8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grpSp>
        <p:nvGrpSpPr>
          <p:cNvPr id="16387" name="Group 19"/>
          <p:cNvGrpSpPr>
            <a:grpSpLocks noChangeAspect="1"/>
          </p:cNvGrpSpPr>
          <p:nvPr/>
        </p:nvGrpSpPr>
        <p:grpSpPr bwMode="auto">
          <a:xfrm>
            <a:off x="2444712" y="1124712"/>
            <a:ext cx="3639456" cy="2304288"/>
            <a:chOff x="1232" y="1440"/>
            <a:chExt cx="3639" cy="2304"/>
          </a:xfrm>
        </p:grpSpPr>
        <p:sp>
          <p:nvSpPr>
            <p:cNvPr id="16391" name="Line 4"/>
            <p:cNvSpPr>
              <a:spLocks noChangeShapeType="1"/>
            </p:cNvSpPr>
            <p:nvPr/>
          </p:nvSpPr>
          <p:spPr bwMode="auto">
            <a:xfrm>
              <a:off x="1242" y="1440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1242" y="2592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3" name="Line 6"/>
            <p:cNvSpPr>
              <a:spLocks noChangeShapeType="1"/>
            </p:cNvSpPr>
            <p:nvPr/>
          </p:nvSpPr>
          <p:spPr bwMode="auto">
            <a:xfrm flipV="1">
              <a:off x="2394" y="2544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 flipV="1">
              <a:off x="3546" y="2544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240" y="2189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3392" y="2189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232" y="1469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6398" name="Rectangle 11"/>
            <p:cNvSpPr>
              <a:spLocks noChangeArrowheads="1"/>
            </p:cNvSpPr>
            <p:nvPr/>
          </p:nvSpPr>
          <p:spPr bwMode="auto">
            <a:xfrm>
              <a:off x="4523" y="2403"/>
              <a:ext cx="3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6399" name="Line 12"/>
            <p:cNvSpPr>
              <a:spLocks noChangeShapeType="1"/>
            </p:cNvSpPr>
            <p:nvPr/>
          </p:nvSpPr>
          <p:spPr bwMode="auto">
            <a:xfrm flipV="1">
              <a:off x="2394" y="2016"/>
              <a:ext cx="1152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0" name="Line 13"/>
            <p:cNvSpPr>
              <a:spLocks noChangeShapeType="1"/>
            </p:cNvSpPr>
            <p:nvPr/>
          </p:nvSpPr>
          <p:spPr bwMode="auto">
            <a:xfrm flipH="1">
              <a:off x="1242" y="3168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1" name="Line 14"/>
            <p:cNvSpPr>
              <a:spLocks noChangeShapeType="1"/>
            </p:cNvSpPr>
            <p:nvPr/>
          </p:nvSpPr>
          <p:spPr bwMode="auto">
            <a:xfrm>
              <a:off x="3546" y="2016"/>
              <a:ext cx="82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 flipH="1">
              <a:off x="1541" y="1728"/>
              <a:ext cx="2016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3" name="Line 16"/>
            <p:cNvSpPr>
              <a:spLocks noChangeShapeType="1"/>
            </p:cNvSpPr>
            <p:nvPr/>
          </p:nvSpPr>
          <p:spPr bwMode="auto">
            <a:xfrm>
              <a:off x="3557" y="172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 flipV="1">
              <a:off x="1253" y="1728"/>
              <a:ext cx="1152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5" name="Line 18"/>
            <p:cNvSpPr>
              <a:spLocks noChangeShapeType="1"/>
            </p:cNvSpPr>
            <p:nvPr/>
          </p:nvSpPr>
          <p:spPr bwMode="auto">
            <a:xfrm>
              <a:off x="2405" y="2880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48732"/>
                  </p:ext>
                </p:extLst>
              </p:nvPr>
            </p:nvGraphicFramePr>
            <p:xfrm>
              <a:off x="179512" y="3573016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592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generates an up-front income since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548732"/>
                  </p:ext>
                </p:extLst>
              </p:nvPr>
            </p:nvGraphicFramePr>
            <p:xfrm>
              <a:off x="179512" y="3573016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592288"/>
                    <a:gridCol w="1008112"/>
                    <a:gridCol w="1368152"/>
                    <a:gridCol w="1152128"/>
                    <a:gridCol w="2664296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333" r="-238498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182" t="-3333" r="-515758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2667" t="-3333" r="-278222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9977" t="-3333" b="-132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54098" r="-23849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182" t="-254098" r="-51575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2667" t="-254098" r="-27822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31746" t="-254098" r="-23121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9977" t="-25409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54098" r="-2384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182" t="-354098" r="-51575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2667" t="-354098" r="-2782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31746" t="-354098" r="-23121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9977" t="-35409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54098" r="-2384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182" t="-454098" r="-51575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2667" t="-454098" r="-2782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31746" t="-454098" r="-23121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9977" t="-45409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323528" y="5589240"/>
                <a:ext cx="8352928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bull put spread consists of an up-front income and a non-positive payoff at maturity</a:t>
                </a: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bull spread generates a limited gain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high and a limited loss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low (the reason for the name)</a:t>
                </a: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9240"/>
                <a:ext cx="8352928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292" t="-3030" r="-1241" b="-321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E062655-CA33-4DB1-BFBB-BA0E4238A6C4}"/>
                  </a:ext>
                </a:extLst>
              </p:cNvPr>
              <p:cNvSpPr txBox="1"/>
              <p:nvPr/>
            </p:nvSpPr>
            <p:spPr>
              <a:xfrm>
                <a:off x="5561815" y="1201289"/>
                <a:ext cx="2178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E062655-CA33-4DB1-BFBB-BA0E4238A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15" y="1201289"/>
                <a:ext cx="2178537" cy="338554"/>
              </a:xfrm>
              <a:prstGeom prst="rect">
                <a:avLst/>
              </a:prstGeom>
              <a:blipFill>
                <a:blip r:embed="rId5"/>
                <a:stretch>
                  <a:fillRect l="-1397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5341F7E-CBC9-41C2-B296-B399F9D86400}"/>
                  </a:ext>
                </a:extLst>
              </p:cNvPr>
              <p:cNvSpPr txBox="1"/>
              <p:nvPr/>
            </p:nvSpPr>
            <p:spPr>
              <a:xfrm>
                <a:off x="5561814" y="2382457"/>
                <a:ext cx="2016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5341F7E-CBC9-41C2-B296-B399F9D86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14" y="2382457"/>
                <a:ext cx="2016253" cy="338554"/>
              </a:xfrm>
              <a:prstGeom prst="rect">
                <a:avLst/>
              </a:prstGeom>
              <a:blipFill>
                <a:blip r:embed="rId6"/>
                <a:stretch>
                  <a:fillRect l="-1511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88832" cy="720080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Bear Spread (</a:t>
            </a:r>
            <a:r>
              <a:rPr lang="zh-TW" altLang="en-US" sz="3600" dirty="0">
                <a:ea typeface="新細明體" pitchFamily="18" charset="-120"/>
              </a:rPr>
              <a:t>熊市價差</a:t>
            </a:r>
            <a:r>
              <a:rPr lang="en-US" altLang="zh-TW" sz="3600" dirty="0">
                <a:ea typeface="新細明體" pitchFamily="18" charset="-120"/>
              </a:rPr>
              <a:t>) Using Calls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1843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23F32437-974A-4CA9-9B41-9A28E18BF01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52600" y="1820416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18436" name="Group 21"/>
          <p:cNvGrpSpPr>
            <a:grpSpLocks noChangeAspect="1"/>
          </p:cNvGrpSpPr>
          <p:nvPr/>
        </p:nvGrpSpPr>
        <p:grpSpPr bwMode="auto">
          <a:xfrm>
            <a:off x="2411760" y="1052736"/>
            <a:ext cx="3693461" cy="2448306"/>
            <a:chOff x="1387" y="1248"/>
            <a:chExt cx="3693" cy="2448"/>
          </a:xfrm>
        </p:grpSpPr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>
              <a:off x="1397" y="1392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1397" y="2544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 flipV="1">
              <a:off x="2549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 flipV="1">
              <a:off x="3701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>
              <a:off x="2395" y="2141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>
              <a:off x="3547" y="2141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18445" name="Rectangle 10"/>
            <p:cNvSpPr>
              <a:spLocks noChangeArrowheads="1"/>
            </p:cNvSpPr>
            <p:nvPr/>
          </p:nvSpPr>
          <p:spPr bwMode="auto">
            <a:xfrm>
              <a:off x="1387" y="1248"/>
              <a:ext cx="79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8446" name="Rectangle 11"/>
            <p:cNvSpPr>
              <a:spLocks noChangeArrowheads="1"/>
            </p:cNvSpPr>
            <p:nvPr/>
          </p:nvSpPr>
          <p:spPr bwMode="auto">
            <a:xfrm>
              <a:off x="4732" y="2330"/>
              <a:ext cx="3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8447" name="Line 12"/>
            <p:cNvSpPr>
              <a:spLocks noChangeShapeType="1"/>
            </p:cNvSpPr>
            <p:nvPr/>
          </p:nvSpPr>
          <p:spPr bwMode="auto">
            <a:xfrm>
              <a:off x="1403" y="1680"/>
              <a:ext cx="11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8" name="Line 13"/>
            <p:cNvSpPr>
              <a:spLocks noChangeShapeType="1"/>
            </p:cNvSpPr>
            <p:nvPr/>
          </p:nvSpPr>
          <p:spPr bwMode="auto">
            <a:xfrm>
              <a:off x="2555" y="1680"/>
              <a:ext cx="1920" cy="1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>
              <a:off x="1403" y="1968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50" name="Line 15"/>
            <p:cNvSpPr>
              <a:spLocks noChangeShapeType="1"/>
            </p:cNvSpPr>
            <p:nvPr/>
          </p:nvSpPr>
          <p:spPr bwMode="auto">
            <a:xfrm>
              <a:off x="2555" y="1968"/>
              <a:ext cx="1152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51" name="Line 16"/>
            <p:cNvSpPr>
              <a:spLocks noChangeShapeType="1"/>
            </p:cNvSpPr>
            <p:nvPr/>
          </p:nvSpPr>
          <p:spPr bwMode="auto">
            <a:xfrm>
              <a:off x="3707" y="3120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52" name="Line 17"/>
            <p:cNvSpPr>
              <a:spLocks noChangeShapeType="1"/>
            </p:cNvSpPr>
            <p:nvPr/>
          </p:nvSpPr>
          <p:spPr bwMode="auto">
            <a:xfrm flipH="1">
              <a:off x="1403" y="2832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53" name="Line 18"/>
            <p:cNvSpPr>
              <a:spLocks noChangeShapeType="1"/>
            </p:cNvSpPr>
            <p:nvPr/>
          </p:nvSpPr>
          <p:spPr bwMode="auto">
            <a:xfrm flipV="1">
              <a:off x="3707" y="2016"/>
              <a:ext cx="816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351649"/>
                  </p:ext>
                </p:extLst>
              </p:nvPr>
            </p:nvGraphicFramePr>
            <p:xfrm>
              <a:off x="179512" y="3573016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642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generates an up-front income since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i="1" dirty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+ income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351649"/>
                  </p:ext>
                </p:extLst>
              </p:nvPr>
            </p:nvGraphicFramePr>
            <p:xfrm>
              <a:off x="179512" y="3573016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664296"/>
                    <a:gridCol w="1368152"/>
                    <a:gridCol w="1008112"/>
                    <a:gridCol w="1008112"/>
                    <a:gridCol w="2736304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333" r="-229977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4222" t="-3333" r="-346667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212" t="-3333" r="-372727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3333" b="-132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54098" r="-22997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4222" t="-254098" r="-34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212" t="-254098" r="-37272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193" t="-254098" r="-27048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25409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54098" r="-22997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4222" t="-354098" r="-34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212" t="-354098" r="-3727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193" t="-354098" r="-27048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35409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54098" r="-22997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4222" t="-454098" r="-34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212" t="-454098" r="-3727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8193" t="-454098" r="-27048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45409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323528" y="5589240"/>
                <a:ext cx="8568952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lnSpc>
                    <a:spcPct val="98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bear call spread consists of an up-front income and a non-positive payoff at maturity</a:t>
                </a:r>
              </a:p>
              <a:p>
                <a:pPr marL="266700" indent="-266700">
                  <a:lnSpc>
                    <a:spcPct val="98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bear spread generates a limited gain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low and a limited loss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high (the reason for the name)</a:t>
                </a: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89240"/>
                <a:ext cx="8568952" cy="1224136"/>
              </a:xfrm>
              <a:prstGeom prst="rect">
                <a:avLst/>
              </a:prstGeom>
              <a:blipFill rotWithShape="1">
                <a:blip r:embed="rId4"/>
                <a:stretch>
                  <a:fillRect l="-284" t="-2488" b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CA0C795-28C2-4FDC-A79A-DF2B8A4E3B72}"/>
                  </a:ext>
                </a:extLst>
              </p:cNvPr>
              <p:cNvSpPr txBox="1"/>
              <p:nvPr/>
            </p:nvSpPr>
            <p:spPr>
              <a:xfrm>
                <a:off x="5548152" y="1593597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CA0C795-28C2-4FDC-A79A-DF2B8A4E3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152" y="1593597"/>
                <a:ext cx="2040183" cy="338554"/>
              </a:xfrm>
              <a:prstGeom prst="rect">
                <a:avLst/>
              </a:prstGeom>
              <a:blipFill>
                <a:blip r:embed="rId5"/>
                <a:stretch>
                  <a:fillRect l="-1493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AE99282-DE22-457F-8CFB-24940ED99E45}"/>
                  </a:ext>
                </a:extLst>
              </p:cNvPr>
              <p:cNvSpPr txBox="1"/>
              <p:nvPr/>
            </p:nvSpPr>
            <p:spPr>
              <a:xfrm>
                <a:off x="5508015" y="3188587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AE99282-DE22-457F-8CFB-24940ED99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15" y="3188587"/>
                <a:ext cx="2040183" cy="338554"/>
              </a:xfrm>
              <a:prstGeom prst="rect">
                <a:avLst/>
              </a:prstGeom>
              <a:blipFill>
                <a:blip r:embed="rId6"/>
                <a:stretch>
                  <a:fillRect l="-179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488832" cy="719931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Bear Spread (</a:t>
            </a:r>
            <a:r>
              <a:rPr lang="zh-TW" altLang="en-US" sz="3600" dirty="0">
                <a:ea typeface="新細明體" pitchFamily="18" charset="-120"/>
              </a:rPr>
              <a:t>熊市價差</a:t>
            </a:r>
            <a:r>
              <a:rPr lang="en-US" altLang="zh-TW" sz="3600" dirty="0">
                <a:ea typeface="新細明體" pitchFamily="18" charset="-120"/>
              </a:rPr>
              <a:t>) Using Puts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1741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CF8817E5-74D7-4DFC-9A6A-8EB562F5C692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grpSp>
        <p:nvGrpSpPr>
          <p:cNvPr id="17411" name="Group 19"/>
          <p:cNvGrpSpPr>
            <a:grpSpLocks noChangeAspect="1"/>
          </p:cNvGrpSpPr>
          <p:nvPr/>
        </p:nvGrpSpPr>
        <p:grpSpPr bwMode="auto">
          <a:xfrm>
            <a:off x="2125672" y="932686"/>
            <a:ext cx="4014502" cy="2640330"/>
            <a:chOff x="1091" y="1008"/>
            <a:chExt cx="4014" cy="264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1091" y="1008"/>
              <a:ext cx="2592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7415" name="Line 4"/>
            <p:cNvSpPr>
              <a:spLocks noChangeShapeType="1"/>
            </p:cNvSpPr>
            <p:nvPr/>
          </p:nvSpPr>
          <p:spPr bwMode="auto">
            <a:xfrm>
              <a:off x="1384" y="1344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>
              <a:off x="1384" y="2496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 flipV="1">
              <a:off x="2536" y="2448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flipV="1">
              <a:off x="3688" y="2448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9" name="Rectangle 8"/>
            <p:cNvSpPr>
              <a:spLocks noChangeArrowheads="1"/>
            </p:cNvSpPr>
            <p:nvPr/>
          </p:nvSpPr>
          <p:spPr bwMode="auto">
            <a:xfrm>
              <a:off x="2382" y="2477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17420" name="Rectangle 9"/>
            <p:cNvSpPr>
              <a:spLocks noChangeArrowheads="1"/>
            </p:cNvSpPr>
            <p:nvPr/>
          </p:nvSpPr>
          <p:spPr bwMode="auto">
            <a:xfrm>
              <a:off x="3534" y="2477"/>
              <a:ext cx="417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17421" name="Rectangle 10"/>
            <p:cNvSpPr>
              <a:spLocks noChangeArrowheads="1"/>
            </p:cNvSpPr>
            <p:nvPr/>
          </p:nvSpPr>
          <p:spPr bwMode="auto">
            <a:xfrm>
              <a:off x="1392" y="1210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4757" y="2330"/>
              <a:ext cx="3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>
              <a:off x="1390" y="1920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4" name="Line 13"/>
            <p:cNvSpPr>
              <a:spLocks noChangeShapeType="1"/>
            </p:cNvSpPr>
            <p:nvPr/>
          </p:nvSpPr>
          <p:spPr bwMode="auto">
            <a:xfrm>
              <a:off x="2542" y="1920"/>
              <a:ext cx="1152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5" name="Line 14"/>
            <p:cNvSpPr>
              <a:spLocks noChangeShapeType="1"/>
            </p:cNvSpPr>
            <p:nvPr/>
          </p:nvSpPr>
          <p:spPr bwMode="auto">
            <a:xfrm>
              <a:off x="3694" y="3072"/>
              <a:ext cx="8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6" name="Line 15"/>
            <p:cNvSpPr>
              <a:spLocks noChangeShapeType="1"/>
            </p:cNvSpPr>
            <p:nvPr/>
          </p:nvSpPr>
          <p:spPr bwMode="auto">
            <a:xfrm flipH="1" flipV="1">
              <a:off x="1824" y="1488"/>
              <a:ext cx="1872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7" name="Line 16"/>
            <p:cNvSpPr>
              <a:spLocks noChangeShapeType="1"/>
            </p:cNvSpPr>
            <p:nvPr/>
          </p:nvSpPr>
          <p:spPr bwMode="auto">
            <a:xfrm>
              <a:off x="3696" y="336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 flipH="1">
              <a:off x="1392" y="2208"/>
              <a:ext cx="1152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9" name="Line 18"/>
            <p:cNvSpPr>
              <a:spLocks noChangeShapeType="1"/>
            </p:cNvSpPr>
            <p:nvPr/>
          </p:nvSpPr>
          <p:spPr bwMode="auto">
            <a:xfrm>
              <a:off x="2544" y="2208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323528" y="5661248"/>
                <a:ext cx="8568952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lnSpc>
                    <a:spcPct val="98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bear put spread consists of a up-front cost and a non-negative payoff at maturity</a:t>
                </a:r>
              </a:p>
              <a:p>
                <a:pPr marL="266700" indent="-266700">
                  <a:lnSpc>
                    <a:spcPct val="98000"/>
                  </a:lnSpc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bear spread generates a limited gain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low and a limited loss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high (the reason for the name)</a:t>
                </a: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661248"/>
                <a:ext cx="8568952" cy="1224136"/>
              </a:xfrm>
              <a:prstGeom prst="rect">
                <a:avLst/>
              </a:prstGeom>
              <a:blipFill rotWithShape="1">
                <a:blip r:embed="rId3"/>
                <a:stretch>
                  <a:fillRect l="-284" t="-2500" b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609667"/>
                  </p:ext>
                </p:extLst>
              </p:nvPr>
            </p:nvGraphicFramePr>
            <p:xfrm>
              <a:off x="179512" y="3634328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1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incurs an up-front cost since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609667"/>
                  </p:ext>
                </p:extLst>
              </p:nvPr>
            </p:nvGraphicFramePr>
            <p:xfrm>
              <a:off x="179512" y="3634328"/>
              <a:ext cx="8784976" cy="20269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/>
                    <a:gridCol w="1368152"/>
                    <a:gridCol w="1008113"/>
                    <a:gridCol w="1224135"/>
                    <a:gridCol w="2736304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333" r="-258706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9464" t="-3333" r="-364286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77108" t="-3333" r="-391566" b="-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1158" t="-3333" b="-132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54098" r="-2587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9464" t="-254098" r="-36428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77108" t="-254098" r="-39156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030" t="-254098" r="-22338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1158" t="-25409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54098" r="-2587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9464" t="-354098" r="-364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77108" t="-354098" r="-39156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030" t="-354098" r="-2233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1158" t="-35409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54098" r="-2587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9464" t="-454098" r="-364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77108" t="-454098" r="-39156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030" t="-454098" r="-2233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1158" t="-45409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75364D1-D2A9-4053-B7C0-2C588F31DB72}"/>
                  </a:ext>
                </a:extLst>
              </p:cNvPr>
              <p:cNvSpPr txBox="1"/>
              <p:nvPr/>
            </p:nvSpPr>
            <p:spPr>
              <a:xfrm>
                <a:off x="5565148" y="3090714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75364D1-D2A9-4053-B7C0-2C588F31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148" y="3090714"/>
                <a:ext cx="2040183" cy="338554"/>
              </a:xfrm>
              <a:prstGeom prst="rect">
                <a:avLst/>
              </a:prstGeom>
              <a:blipFill>
                <a:blip r:embed="rId5"/>
                <a:stretch>
                  <a:fillRect l="-1791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03792B3-39F6-474A-AA4D-F67F3D713195}"/>
                  </a:ext>
                </a:extLst>
              </p:cNvPr>
              <p:cNvSpPr txBox="1"/>
              <p:nvPr/>
            </p:nvSpPr>
            <p:spPr>
              <a:xfrm>
                <a:off x="5545100" y="1937045"/>
                <a:ext cx="2267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03792B3-39F6-474A-AA4D-F67F3D71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00" y="1937045"/>
                <a:ext cx="2267260" cy="338554"/>
              </a:xfrm>
              <a:prstGeom prst="rect">
                <a:avLst/>
              </a:prstGeom>
              <a:blipFill>
                <a:blip r:embed="rId6"/>
                <a:stretch>
                  <a:fillRect l="-1613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9208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Bear Spread (</a:t>
            </a:r>
            <a:r>
              <a:rPr lang="zh-TW" altLang="en-US" sz="3600" dirty="0">
                <a:ea typeface="新細明體" pitchFamily="18" charset="-120"/>
              </a:rPr>
              <a:t>熊市價差</a:t>
            </a:r>
            <a:r>
              <a:rPr lang="en-US" altLang="zh-TW" sz="3600" dirty="0">
                <a:ea typeface="新細明體" pitchFamily="18" charset="-120"/>
              </a:rPr>
              <a:t>) Using Puts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FFA51468-9168-4749-ABE5-71D4F8ACBDA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2" name="內容版面配置區 1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8780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TW" dirty="0"/>
              <a:t>Comparison among a bear spread using puts, holding a put option, and shorting a stock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641745"/>
                  </p:ext>
                </p:extLst>
              </p:nvPr>
            </p:nvGraphicFramePr>
            <p:xfrm>
              <a:off x="467544" y="2636912"/>
              <a:ext cx="8424936" cy="2514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22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Bear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spread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Put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altLang="zh-TW" sz="1600" b="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Short one</a:t>
                          </a:r>
                          <a:r>
                            <a:rPr lang="en-US" altLang="zh-TW" sz="1600" baseline="0" dirty="0">
                              <a:latin typeface="+mn-lt"/>
                            </a:rPr>
                            <a:t> stock share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altLang="zh-TW" sz="1600" b="0" baseline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Initial cost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(maximal)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dirty="0">
                              <a:latin typeface="+mn-lt"/>
                            </a:rPr>
                            <a:t>0</a:t>
                          </a:r>
                          <a:r>
                            <a:rPr lang="zh-TW" altLang="en-US" sz="1600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>
                              <a:latin typeface="+mn-lt"/>
                            </a:rPr>
                            <a:t>(minimal)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Maximum loss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zh-TW" altLang="en-US" sz="160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(minimal)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>
                              <a:latin typeface="+mn-lt"/>
                            </a:rPr>
                            <a:t>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dirty="0">
                              <a:latin typeface="+mn-lt"/>
                            </a:rPr>
                            <a:t>Unlimited</a:t>
                          </a:r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/>
                            <a:t>Profit when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–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cost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zh-TW" altLang="en-US" sz="1600" b="0" i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–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cost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dirty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a:rPr lang="en-US" altLang="zh-TW" sz="16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sz="1600" b="0" i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>
                              <a:latin typeface="+mn-lt"/>
                            </a:rPr>
                            <a:t>Maximum gain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600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altLang="zh-TW" sz="1600" b="0" dirty="0">
                              <a:latin typeface="+mn-lt"/>
                            </a:rPr>
                            <a:t> (l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imited)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cost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dirty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b="0" i="0" dirty="0" smtClean="0">
                                  <a:latin typeface="+mn-lt"/>
                                </a:rPr>
                                <m:t> 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TW" sz="1600" b="0" i="0" dirty="0">
                              <a:latin typeface="+mn-lt"/>
                            </a:rPr>
                            <a:t> (l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imited)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dirty="0">
                              <a:latin typeface="+mn-lt"/>
                            </a:rPr>
                            <a:t>(limited)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641745"/>
                  </p:ext>
                </p:extLst>
              </p:nvPr>
            </p:nvGraphicFramePr>
            <p:xfrm>
              <a:off x="467544" y="2636912"/>
              <a:ext cx="8424936" cy="2514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56184"/>
                    <a:gridCol w="2664296"/>
                    <a:gridCol w="2592288"/>
                    <a:gridCol w="1512168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b="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2471" t="-2222" r="-154005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7059" t="-2222" r="-58353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57661" t="-2222" b="-21259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Initial cost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2471" t="-226230" r="-154005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7059" t="-226230" r="-58353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dirty="0" smtClean="0">
                              <a:latin typeface="+mn-lt"/>
                            </a:rPr>
                            <a:t>0</a:t>
                          </a:r>
                          <a:r>
                            <a:rPr lang="zh-TW" altLang="en-US" sz="1600" b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b="0" dirty="0" smtClean="0">
                              <a:latin typeface="+mn-lt"/>
                            </a:rPr>
                            <a:t>(minimal)</a:t>
                          </a:r>
                          <a:endParaRPr lang="zh-TW" altLang="en-US" sz="16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Maximum loss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2471" t="-331667" r="-154005" b="-2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7059" t="-331667" r="-58353" b="-2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dirty="0" smtClean="0">
                              <a:latin typeface="+mn-lt"/>
                            </a:rPr>
                            <a:t>Unlimited</a:t>
                          </a:r>
                          <a:endParaRPr lang="zh-TW" altLang="en-US" sz="1600" b="0" dirty="0" smtClean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68" t="-272632" r="-408088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2471" t="-272632" r="-154005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7059" t="-272632" r="-58353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57661" t="-272632" b="-7473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Maximum gain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2471" t="-580328" r="-154005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67059" t="-580328" r="-58353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457661" t="-580328" b="-163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329585" y="5112568"/>
                <a:ext cx="8568952" cy="1772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Advantages of the bear spread: smallest maximum loss and comparable profit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Disadvantage of the bear spread: the maximum gain is the smallest</a:t>
                </a:r>
              </a:p>
              <a:p>
                <a:pPr marL="266700" indent="-266700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is predicted to decline to a level which is not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the disadvantage of the bear spread can be ignored and the bear spread is the most preferable trading strategy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585" y="5112568"/>
                <a:ext cx="8568952" cy="1772816"/>
              </a:xfrm>
              <a:prstGeom prst="rect">
                <a:avLst/>
              </a:prstGeom>
              <a:blipFill rotWithShape="1">
                <a:blip r:embed="rId4"/>
                <a:stretch>
                  <a:fillRect l="-284" t="-1724" b="-55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271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Box Spread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盒型價差</a:t>
            </a:r>
            <a:r>
              <a:rPr lang="en-US" altLang="zh-TW" dirty="0">
                <a:ea typeface="新細明體" pitchFamily="18" charset="-120"/>
              </a:rPr>
              <a:t>)</a:t>
            </a:r>
            <a:endParaRPr lang="en-US" altLang="zh-TW" i="1" dirty="0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700808"/>
                <a:ext cx="8229600" cy="4411662"/>
              </a:xfrm>
            </p:spPr>
            <p:txBody>
              <a:bodyPr/>
              <a:lstStyle/>
              <a:p>
                <a:r>
                  <a:rPr lang="en-US" altLang="zh-TW" dirty="0">
                    <a:ea typeface="新細明體" pitchFamily="18" charset="-120"/>
                  </a:rPr>
                  <a:t>A box spread is a combination of a bull call spread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))</m:t>
                    </m:r>
                  </m:oMath>
                </a14:m>
                <a:r>
                  <a:rPr lang="en-US" altLang="zh-TW" i="1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and a bear put spread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(with the same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The payoff of the a box spread is always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Since all options are European and thus the payoff is received at maturity, a box spread is worth the present value of its payoff,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00808"/>
                <a:ext cx="8229600" cy="4411662"/>
              </a:xfrm>
              <a:blipFill rotWithShape="1">
                <a:blip r:embed="rId3"/>
                <a:stretch>
                  <a:fillRect l="-741" t="-1796" r="-2815" b="-19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1BD594A-CCC8-4770-BCF4-28E7FC36DC6C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840604"/>
                  </p:ext>
                </p:extLst>
              </p:nvPr>
            </p:nvGraphicFramePr>
            <p:xfrm>
              <a:off x="323529" y="3645024"/>
              <a:ext cx="8280919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518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14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7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新細明體" pitchFamily="18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新細明體" pitchFamily="18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新細明體" pitchFamily="18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TW" b="0" i="1" dirty="0">
                              <a:latin typeface="+mn-lt"/>
                              <a:ea typeface="新細明體" pitchFamily="18" charset="-120"/>
                            </a:rPr>
                            <a:t> </a:t>
                          </a:r>
                        </a:p>
                        <a:p>
                          <a:pPr marL="0" indent="0"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        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新細明體" pitchFamily="18" charset="-12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新細明體" pitchFamily="18" charset="-12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  <a:ea typeface="新細明體" pitchFamily="18" charset="-12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altLang="zh-TW" b="0" dirty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TW" b="0" dirty="0">
                              <a:latin typeface="+mn-lt"/>
                            </a:rPr>
                            <a:t>on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Slide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11.11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on Slide 11.15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0840604"/>
                  </p:ext>
                </p:extLst>
              </p:nvPr>
            </p:nvGraphicFramePr>
            <p:xfrm>
              <a:off x="323529" y="3645024"/>
              <a:ext cx="8280919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518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14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75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01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82" t="-4717" r="-147818" b="-17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5597" t="-4717" r="-203358" b="-17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68525" t="-4717" r="-78689" b="-17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82" t="-181967" r="-14781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5597" t="-181967" r="-20335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68525" t="-181967" r="-7868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476271" t="-181967" r="-1695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82" t="-281967" r="-14781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5597" t="-281967" r="-20335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68525" t="-281967" r="-7868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476271" t="-281967" r="-16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82" t="-381967" r="-14781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5597" t="-381967" r="-20335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68525" t="-381967" r="-7868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476271" t="-381967" r="-1695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Box Spread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盒型價差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496944" cy="5229200"/>
              </a:xfrm>
            </p:spPr>
            <p:txBody>
              <a:bodyPr/>
              <a:lstStyle/>
              <a:p>
                <a:pPr lvl="1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cost to construct a box spread does not equal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there is an arbitrage opportunity</a:t>
                </a:r>
              </a:p>
              <a:p>
                <a:pPr lvl="2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cost to construct a box spread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新細明體" pitchFamily="18" charset="-120"/>
                      </a:rPr>
                      <m:t>𝑀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:</a:t>
                </a:r>
              </a:p>
              <a:p>
                <a:pPr lvl="3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Use the borrowing fund,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𝑀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to construct a box spread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3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maturity, the payoff from the box spread,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is higher than the repayment amount,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𝑀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cost to construct a box spread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𝑀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:</a:t>
                </a:r>
              </a:p>
              <a:p>
                <a:pPr lvl="3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Short a box spread, i.e.,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𝑀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and deposit the proceeds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for maturity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3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At maturity, the payoff of the deposit,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𝑀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, is higher than the cash out flow from shorting the box spread, i.e.,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   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9000"/>
                  </a:lnSpc>
                  <a:spcBef>
                    <a:spcPts val="4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Note that the above arbitrage strategy works only for European options</a:t>
                </a:r>
                <a:endParaRPr lang="zh-TW" altLang="en-US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496944" cy="5229200"/>
              </a:xfrm>
              <a:blipFill rotWithShape="1">
                <a:blip r:embed="rId3"/>
                <a:stretch>
                  <a:fillRect t="-1166" r="-287" b="-3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1BD594A-CCC8-4770-BCF4-28E7FC36DC6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2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Butterfly Spread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蝶式價差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496944" cy="5229200"/>
              </a:xfrm>
            </p:spPr>
            <p:txBody>
              <a:bodyPr/>
              <a:lstStyle/>
              <a:p>
                <a:pPr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butterfly spread involves positions in options with three different-strike-price calls or puts</a:t>
                </a:r>
              </a:p>
              <a:p>
                <a:pPr lvl="1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With calls,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−2</m:t>
                    </m:r>
                    <m:r>
                      <a:rPr lang="en-US" altLang="zh-TW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(see Slide 11.20)</a:t>
                </a:r>
              </a:p>
              <a:p>
                <a:pPr lvl="1">
                  <a:lnSpc>
                    <a:spcPct val="95000"/>
                  </a:lnSpc>
                  <a:spcBef>
                    <a:spcPts val="1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With puts,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−2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(see Slide 11.22)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common trading strategy with butterfly spreads:</a:t>
                </a:r>
              </a:p>
              <a:p>
                <a:pPr lvl="2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being close to the current price</a:t>
                </a:r>
              </a:p>
              <a:p>
                <a:pPr lvl="2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It leads to a profit if the stock price stays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but gives a small loss if there is a significant stock price movement in either direction</a:t>
                </a:r>
              </a:p>
              <a:p>
                <a:pPr lvl="2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It is appropriate for an investor who predicts that large stock price movements are unlikely to happen</a:t>
                </a:r>
              </a:p>
              <a:p>
                <a:pPr lvl="1">
                  <a:lnSpc>
                    <a:spcPct val="98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496944" cy="5229200"/>
              </a:xfrm>
              <a:blipFill>
                <a:blip r:embed="rId3"/>
                <a:stretch>
                  <a:fillRect l="-717" t="-1748" r="-933" b="-3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1BD594A-CCC8-4770-BCF4-28E7FC36DC6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06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charset="-120"/>
              </a:rPr>
              <a:t>Goals </a:t>
            </a:r>
            <a:r>
              <a:rPr lang="en-US" altLang="zh-TW" dirty="0">
                <a:ea typeface="新細明體" charset="-120"/>
              </a:rPr>
              <a:t>of Chapter 11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323528" y="1628800"/>
            <a:ext cx="8640960" cy="50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Principal-protected notes (</a:t>
            </a:r>
            <a:r>
              <a:rPr lang="zh-TW" altLang="en-US" sz="3000" dirty="0">
                <a:ea typeface="新細明體" pitchFamily="18" charset="-120"/>
              </a:rPr>
              <a:t>保本債券</a:t>
            </a:r>
            <a:r>
              <a:rPr lang="en-US" altLang="zh-TW" sz="3000" dirty="0">
                <a:ea typeface="新細明體" pitchFamily="18" charset="-120"/>
              </a:rPr>
              <a:t>):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a bond plus options</a:t>
            </a:r>
          </a:p>
          <a:p>
            <a:pPr lvl="0" eaLnBrk="1" hangingPunct="1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Three categories of trading strategies based on options:</a:t>
            </a:r>
          </a:p>
          <a:p>
            <a:pPr marL="627063" lvl="1" indent="-282575" eaLnBrk="1" hangingPunct="1">
              <a:spcBef>
                <a:spcPts val="6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ea typeface="新細明體" pitchFamily="18" charset="-120"/>
              </a:rPr>
              <a:t>Strategies involving a single European option and a stock share</a:t>
            </a:r>
          </a:p>
          <a:p>
            <a:pPr marL="627063" lvl="1" indent="-282575" eaLnBrk="1" hangingPunct="1">
              <a:spcBef>
                <a:spcPts val="6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ea typeface="新細明體" pitchFamily="18" charset="-120"/>
              </a:rPr>
              <a:t>Spread strategies: involving two or more European options of the same type, i.e., using either European calls or puts</a:t>
            </a:r>
          </a:p>
          <a:p>
            <a:pPr marL="627063" lvl="1" indent="-282575" eaLnBrk="1" hangingPunct="1">
              <a:spcBef>
                <a:spcPts val="600"/>
              </a:spcBef>
              <a:buClr>
                <a:srgbClr val="CC3300"/>
              </a:buClr>
              <a:buSzPct val="100000"/>
              <a:buFont typeface="Arial" charset="0"/>
              <a:buChar char="–"/>
              <a:tabLst>
                <a:tab pos="627063" algn="l"/>
              </a:tabLst>
            </a:pPr>
            <a:r>
              <a:rPr lang="en-US" altLang="zh-TW" sz="2600" dirty="0">
                <a:ea typeface="新細明體" pitchFamily="18" charset="-120"/>
              </a:rPr>
              <a:t>Combination strategies: involving both European calls and puts</a:t>
            </a:r>
            <a:endParaRPr lang="en-US" altLang="zh-TW" sz="2600" dirty="0">
              <a:solidFill>
                <a:srgbClr val="000000"/>
              </a:solidFill>
              <a:ea typeface="新細明體" pitchFamily="18" charset="-120"/>
            </a:endParaRPr>
          </a:p>
          <a:p>
            <a:pPr marL="0" indent="0" eaLnBrk="1" hangingPunct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endParaRPr lang="en-US" altLang="zh-TW" sz="3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024"/>
            <a:ext cx="7499176" cy="79208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Butterfly Spread (</a:t>
            </a:r>
            <a:r>
              <a:rPr lang="zh-TW" altLang="en-US" sz="3600" dirty="0">
                <a:ea typeface="新細明體" pitchFamily="18" charset="-120"/>
              </a:rPr>
              <a:t>蝶式價差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Calls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</a:p>
        </p:txBody>
      </p:sp>
      <p:sp>
        <p:nvSpPr>
          <p:cNvPr id="2048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CA445D08-C685-4C88-B7C2-DFB89195AAF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grpSp>
        <p:nvGrpSpPr>
          <p:cNvPr id="20483" name="Group 26"/>
          <p:cNvGrpSpPr>
            <a:grpSpLocks noChangeAspect="1"/>
          </p:cNvGrpSpPr>
          <p:nvPr/>
        </p:nvGrpSpPr>
        <p:grpSpPr bwMode="auto">
          <a:xfrm>
            <a:off x="2045178" y="720080"/>
            <a:ext cx="4364990" cy="2933700"/>
            <a:chOff x="1102" y="1056"/>
            <a:chExt cx="3928" cy="2640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102" y="1056"/>
              <a:ext cx="2592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1395" y="1392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>
              <a:off x="1395" y="2544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 flipV="1">
              <a:off x="2547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 flipV="1">
              <a:off x="3699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91" name="Rectangle 8"/>
            <p:cNvSpPr>
              <a:spLocks noChangeArrowheads="1"/>
            </p:cNvSpPr>
            <p:nvPr/>
          </p:nvSpPr>
          <p:spPr bwMode="auto">
            <a:xfrm>
              <a:off x="2393" y="2189"/>
              <a:ext cx="3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3545" y="2189"/>
              <a:ext cx="3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0493" name="Rectangle 10"/>
            <p:cNvSpPr>
              <a:spLocks noChangeArrowheads="1"/>
            </p:cNvSpPr>
            <p:nvPr/>
          </p:nvSpPr>
          <p:spPr bwMode="auto">
            <a:xfrm>
              <a:off x="1385" y="1421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0494" name="Rectangle 11"/>
            <p:cNvSpPr>
              <a:spLocks noChangeArrowheads="1"/>
            </p:cNvSpPr>
            <p:nvPr/>
          </p:nvSpPr>
          <p:spPr bwMode="auto">
            <a:xfrm>
              <a:off x="4682" y="2359"/>
              <a:ext cx="3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 flipV="1">
              <a:off x="3123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96" name="Rectangle 13"/>
            <p:cNvSpPr>
              <a:spLocks noChangeArrowheads="1"/>
            </p:cNvSpPr>
            <p:nvPr/>
          </p:nvSpPr>
          <p:spPr bwMode="auto">
            <a:xfrm>
              <a:off x="2969" y="2189"/>
              <a:ext cx="3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0497" name="Line 14"/>
            <p:cNvSpPr>
              <a:spLocks noChangeShapeType="1"/>
            </p:cNvSpPr>
            <p:nvPr/>
          </p:nvSpPr>
          <p:spPr bwMode="auto">
            <a:xfrm flipH="1">
              <a:off x="1403" y="2832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98" name="Line 15"/>
            <p:cNvSpPr>
              <a:spLocks noChangeShapeType="1"/>
            </p:cNvSpPr>
            <p:nvPr/>
          </p:nvSpPr>
          <p:spPr bwMode="auto">
            <a:xfrm flipV="1">
              <a:off x="3707" y="1968"/>
              <a:ext cx="864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499" name="Line 16"/>
            <p:cNvSpPr>
              <a:spLocks noChangeShapeType="1"/>
            </p:cNvSpPr>
            <p:nvPr/>
          </p:nvSpPr>
          <p:spPr bwMode="auto">
            <a:xfrm flipV="1">
              <a:off x="2555" y="1488"/>
              <a:ext cx="1632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0" name="Line 17"/>
            <p:cNvSpPr>
              <a:spLocks noChangeShapeType="1"/>
            </p:cNvSpPr>
            <p:nvPr/>
          </p:nvSpPr>
          <p:spPr bwMode="auto">
            <a:xfrm flipH="1">
              <a:off x="1403" y="312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1" name="Line 18"/>
            <p:cNvSpPr>
              <a:spLocks noChangeShapeType="1"/>
            </p:cNvSpPr>
            <p:nvPr/>
          </p:nvSpPr>
          <p:spPr bwMode="auto">
            <a:xfrm>
              <a:off x="1403" y="1872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2" name="Line 19"/>
            <p:cNvSpPr>
              <a:spLocks noChangeShapeType="1"/>
            </p:cNvSpPr>
            <p:nvPr/>
          </p:nvSpPr>
          <p:spPr bwMode="auto">
            <a:xfrm>
              <a:off x="3131" y="1872"/>
              <a:ext cx="738" cy="1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20503" name="Line 20"/>
            <p:cNvSpPr>
              <a:spLocks noChangeShapeType="1"/>
            </p:cNvSpPr>
            <p:nvPr/>
          </p:nvSpPr>
          <p:spPr bwMode="auto">
            <a:xfrm>
              <a:off x="1403" y="2736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4" name="Line 21"/>
            <p:cNvSpPr>
              <a:spLocks noChangeShapeType="1"/>
            </p:cNvSpPr>
            <p:nvPr/>
          </p:nvSpPr>
          <p:spPr bwMode="auto">
            <a:xfrm flipV="1">
              <a:off x="2555" y="2160"/>
              <a:ext cx="576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5" name="Line 22"/>
            <p:cNvSpPr>
              <a:spLocks noChangeShapeType="1"/>
            </p:cNvSpPr>
            <p:nvPr/>
          </p:nvSpPr>
          <p:spPr bwMode="auto">
            <a:xfrm>
              <a:off x="3131" y="2160"/>
              <a:ext cx="576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06" name="Line 23"/>
            <p:cNvSpPr>
              <a:spLocks noChangeShapeType="1"/>
            </p:cNvSpPr>
            <p:nvPr/>
          </p:nvSpPr>
          <p:spPr bwMode="auto">
            <a:xfrm>
              <a:off x="3707" y="2736"/>
              <a:ext cx="86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024648"/>
                  </p:ext>
                </p:extLst>
              </p:nvPr>
            </p:nvGraphicFramePr>
            <p:xfrm>
              <a:off x="179512" y="3517696"/>
              <a:ext cx="87849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altLang="zh-TW" b="0" i="1" dirty="0">
                            <a:latin typeface="Cambria Math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       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024648"/>
                  </p:ext>
                </p:extLst>
              </p:nvPr>
            </p:nvGraphicFramePr>
            <p:xfrm>
              <a:off x="179512" y="3517696"/>
              <a:ext cx="87849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2248"/>
                    <a:gridCol w="1008112"/>
                    <a:gridCol w="1584177"/>
                    <a:gridCol w="1224135"/>
                    <a:gridCol w="273630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62" r="-293989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482" t="-4762" r="-548193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615" t="-4762" r="-25000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4762" r="-223383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80328" r="-293989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482" t="-180328" r="-54819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615" t="-180328" r="-250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180328" r="-22338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180328" b="-3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85000" r="-293989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482" t="-285000" r="-548193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615" t="-285000" r="-250000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285000" r="-223383" b="-21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285000" b="-21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78689" r="-293989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482" t="-378689" r="-54819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615" t="-378689" r="-250000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378689" r="-22338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378689" b="-11475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8689" r="-29398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0482" t="-478689" r="-54819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615" t="-478689" r="-25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478689" r="-22338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478689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23528" y="5688632"/>
            <a:ext cx="856895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980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Since the payoff is non-negative, there should be an initial cost to construct the butterfly spread (see the next slide)</a:t>
            </a:r>
          </a:p>
          <a:p>
            <a:pPr marL="266700" indent="-266700">
              <a:lnSpc>
                <a:spcPct val="980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After deducting the initial cost from the payoff function, we can derive the profit function, which is shown above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80B753F-B7C0-4DAA-AEA7-93D3A5EC15DD}"/>
                  </a:ext>
                </a:extLst>
              </p:cNvPr>
              <p:cNvSpPr txBox="1"/>
              <p:nvPr/>
            </p:nvSpPr>
            <p:spPr>
              <a:xfrm>
                <a:off x="5484145" y="954212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80B753F-B7C0-4DAA-AEA7-93D3A5EC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45" y="954212"/>
                <a:ext cx="2040183" cy="338554"/>
              </a:xfrm>
              <a:prstGeom prst="rect">
                <a:avLst/>
              </a:prstGeom>
              <a:blipFill>
                <a:blip r:embed="rId4"/>
                <a:stretch>
                  <a:fillRect l="-1796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07C391A-39F4-4C41-9C4E-5EDF9F5C725B}"/>
                  </a:ext>
                </a:extLst>
              </p:cNvPr>
              <p:cNvSpPr txBox="1"/>
              <p:nvPr/>
            </p:nvSpPr>
            <p:spPr>
              <a:xfrm>
                <a:off x="5916193" y="1531553"/>
                <a:ext cx="2040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07C391A-39F4-4C41-9C4E-5EDF9F5C7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93" y="1531553"/>
                <a:ext cx="2040183" cy="338554"/>
              </a:xfrm>
              <a:prstGeom prst="rect">
                <a:avLst/>
              </a:prstGeom>
              <a:blipFill>
                <a:blip r:embed="rId5"/>
                <a:stretch>
                  <a:fillRect l="-179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08BD4CE-036C-4B6E-81A0-81767E1BD947}"/>
                  </a:ext>
                </a:extLst>
              </p:cNvPr>
              <p:cNvSpPr txBox="1"/>
              <p:nvPr/>
            </p:nvSpPr>
            <p:spPr>
              <a:xfrm>
                <a:off x="5176681" y="3151906"/>
                <a:ext cx="24196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−2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08BD4CE-036C-4B6E-81A0-81767E1BD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81" y="3151906"/>
                <a:ext cx="2419655" cy="338554"/>
              </a:xfrm>
              <a:prstGeom prst="rect">
                <a:avLst/>
              </a:prstGeom>
              <a:blipFill>
                <a:blip r:embed="rId6"/>
                <a:stretch>
                  <a:fillRect l="-1259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9208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Butterfly Spread (</a:t>
            </a:r>
            <a:r>
              <a:rPr lang="zh-TW" altLang="en-US" sz="3600" dirty="0">
                <a:ea typeface="新細明體" pitchFamily="18" charset="-120"/>
              </a:rPr>
              <a:t>蝶式價差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Calls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2048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CA445D08-C685-4C88-B7C2-DFB89195AAF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02000"/>
                <a:ext cx="8496944" cy="5040560"/>
              </a:xfrm>
            </p:spPr>
            <p:txBody>
              <a:bodyPr/>
              <a:lstStyle/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butterfly spread requires an initial investment 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sz="2400" dirty="0">
                    <a:ea typeface="新細明體" pitchFamily="18" charset="-120"/>
                  </a:rPr>
                  <a:t>Consider the following numerical example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sz="2400" dirty="0">
                    <a:ea typeface="新細明體" pitchFamily="18" charset="-120"/>
                  </a:rPr>
                  <a:t>The cost of the butterfly spread 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55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−2</m:t>
                    </m:r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60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+</m:t>
                    </m:r>
                    <m:r>
                      <a:rPr lang="en-US" altLang="zh-TW" sz="24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65</m:t>
                        </m:r>
                      </m:e>
                    </m:d>
                  </m:oMath>
                </a14:m>
                <a:r>
                  <a:rPr lang="en-US" altLang="zh-TW" sz="2400" dirty="0"/>
                  <a:t>) </a:t>
                </a:r>
                <a:r>
                  <a:rPr lang="en-US" altLang="zh-TW" sz="2400" dirty="0">
                    <a:ea typeface="新細明體" pitchFamily="18" charset="-120"/>
                  </a:rPr>
                  <a:t>is </a:t>
                </a:r>
                <a:r>
                  <a:rPr lang="en-US" altLang="zh-TW" sz="2400" dirty="0"/>
                  <a:t>$1, which is the maximum loss for the investor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sz="2400" dirty="0">
                    <a:ea typeface="新細明體" pitchFamily="18" charset="-120"/>
                  </a:rPr>
                  <a:t>The maximum payoff of the above butterfly spread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=$5</m:t>
                    </m:r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ea typeface="新細明體" pitchFamily="18" charset="-120"/>
                  </a:rPr>
                  <a:t>)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Font typeface="Symbol" pitchFamily="18" charset="2"/>
                  <a:buChar char="Þ"/>
                </a:pPr>
                <a:r>
                  <a:rPr lang="zh-TW" altLang="en-US" sz="2400" dirty="0">
                    <a:ea typeface="新細明體" pitchFamily="18" charset="-120"/>
                  </a:rPr>
                  <a:t> </a:t>
                </a:r>
                <a:r>
                  <a:rPr lang="en-US" altLang="zh-TW" sz="2400" dirty="0">
                    <a:ea typeface="新細明體" pitchFamily="18" charset="-120"/>
                  </a:rPr>
                  <a:t>It owns the features of high leverage and limited loss</a:t>
                </a:r>
              </a:p>
              <a:p>
                <a:pPr marL="717550" lvl="1" indent="-36195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Font typeface="新細明體" pitchFamily="18" charset="-120"/>
                  <a:buChar char="※"/>
                </a:pPr>
                <a:r>
                  <a:rPr lang="en-US" altLang="zh-TW" sz="2200" dirty="0">
                    <a:ea typeface="新細明體" pitchFamily="18" charset="-120"/>
                  </a:rPr>
                  <a:t>If the market price of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60</m:t>
                        </m:r>
                      </m:e>
                    </m:d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is above 7.5, it is possible to construct the butterfly spread with zero cost or even to generate some incomes </a:t>
                </a:r>
                <a:r>
                  <a:rPr lang="en-US" altLang="zh-TW" sz="2200" dirty="0">
                    <a:sym typeface="Symbol"/>
                  </a:rPr>
                  <a:t> an arbitrage opportunity occurs</a:t>
                </a:r>
                <a:endParaRPr lang="en-US" altLang="zh-TW" sz="22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2000"/>
                <a:ext cx="8496944" cy="5040560"/>
              </a:xfrm>
              <a:blipFill>
                <a:blip r:embed="rId3"/>
                <a:stretch>
                  <a:fillRect l="-717" t="-2056" r="-2224" b="-76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1658"/>
              </p:ext>
            </p:extLst>
          </p:nvPr>
        </p:nvGraphicFramePr>
        <p:xfrm>
          <a:off x="1187624" y="2521704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Strike price ($)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Call price ($)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4583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92088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Butterfly Spread (</a:t>
            </a:r>
            <a:r>
              <a:rPr lang="zh-TW" altLang="en-US" sz="3600" dirty="0">
                <a:ea typeface="新細明體" pitchFamily="18" charset="-120"/>
              </a:rPr>
              <a:t>蝶式價差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Puts with The Same </a:t>
            </a:r>
            <a:r>
              <a:rPr lang="en-US" altLang="zh-TW" sz="3600" i="1" dirty="0">
                <a:ea typeface="新細明體" pitchFamily="18" charset="-120"/>
              </a:rPr>
              <a:t>T</a:t>
            </a:r>
            <a:endParaRPr lang="en-US" altLang="zh-TW" sz="3600" dirty="0">
              <a:ea typeface="新細明體" pitchFamily="18" charset="-120"/>
            </a:endParaRPr>
          </a:p>
        </p:txBody>
      </p:sp>
      <p:sp>
        <p:nvSpPr>
          <p:cNvPr id="21509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96525599-43B9-4531-83BC-A5D062A1E65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339825" y="1124744"/>
            <a:ext cx="3587978" cy="2405301"/>
            <a:chOff x="1708151" y="1498600"/>
            <a:chExt cx="5695201" cy="3817938"/>
          </a:xfrm>
        </p:grpSpPr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1724026" y="1658938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12" name="Line 5"/>
            <p:cNvSpPr>
              <a:spLocks noChangeShapeType="1"/>
            </p:cNvSpPr>
            <p:nvPr/>
          </p:nvSpPr>
          <p:spPr bwMode="auto">
            <a:xfrm>
              <a:off x="1724026" y="3487738"/>
              <a:ext cx="518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 flipV="1">
              <a:off x="3552826" y="3411538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 flipV="1">
              <a:off x="5381626" y="3411538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3308350" y="2924178"/>
              <a:ext cx="661557" cy="58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5137151" y="2924178"/>
              <a:ext cx="661557" cy="58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3</a:t>
              </a:r>
            </a:p>
          </p:txBody>
        </p:sp>
        <p:sp>
          <p:nvSpPr>
            <p:cNvPr id="21517" name="Rectangle 10"/>
            <p:cNvSpPr>
              <a:spLocks noChangeArrowheads="1"/>
            </p:cNvSpPr>
            <p:nvPr/>
          </p:nvSpPr>
          <p:spPr bwMode="auto">
            <a:xfrm>
              <a:off x="1708151" y="1498600"/>
              <a:ext cx="1035081" cy="52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1518" name="Rectangle 11"/>
            <p:cNvSpPr>
              <a:spLocks noChangeArrowheads="1"/>
            </p:cNvSpPr>
            <p:nvPr/>
          </p:nvSpPr>
          <p:spPr bwMode="auto">
            <a:xfrm>
              <a:off x="6851462" y="3098778"/>
              <a:ext cx="551890" cy="52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V="1">
              <a:off x="4467226" y="3411538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0" name="Rectangle 13"/>
            <p:cNvSpPr>
              <a:spLocks noChangeArrowheads="1"/>
            </p:cNvSpPr>
            <p:nvPr/>
          </p:nvSpPr>
          <p:spPr bwMode="auto">
            <a:xfrm>
              <a:off x="4222752" y="2924178"/>
              <a:ext cx="661557" cy="58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baseline="-25000" dirty="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 flipH="1">
              <a:off x="3576638" y="3944938"/>
              <a:ext cx="312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 flipH="1">
              <a:off x="5376863" y="4402138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4441826" y="2420938"/>
              <a:ext cx="2133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1736726" y="3792538"/>
              <a:ext cx="1828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5" name="Line 18"/>
            <p:cNvSpPr>
              <a:spLocks noChangeShapeType="1"/>
            </p:cNvSpPr>
            <p:nvPr/>
          </p:nvSpPr>
          <p:spPr bwMode="auto">
            <a:xfrm flipV="1">
              <a:off x="3565526" y="2878138"/>
              <a:ext cx="914400" cy="914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>
              <a:off x="4479926" y="2878138"/>
              <a:ext cx="914400" cy="914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7" name="Line 20"/>
            <p:cNvSpPr>
              <a:spLocks noChangeShapeType="1"/>
            </p:cNvSpPr>
            <p:nvPr/>
          </p:nvSpPr>
          <p:spPr bwMode="auto">
            <a:xfrm>
              <a:off x="5394326" y="3792538"/>
              <a:ext cx="1371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8" name="Line 21"/>
            <p:cNvSpPr>
              <a:spLocks noChangeShapeType="1"/>
            </p:cNvSpPr>
            <p:nvPr/>
          </p:nvSpPr>
          <p:spPr bwMode="auto">
            <a:xfrm flipH="1" flipV="1">
              <a:off x="1719263" y="2116138"/>
              <a:ext cx="18288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29" name="Line 22"/>
            <p:cNvSpPr>
              <a:spLocks noChangeShapeType="1"/>
            </p:cNvSpPr>
            <p:nvPr/>
          </p:nvSpPr>
          <p:spPr bwMode="auto">
            <a:xfrm flipH="1" flipV="1">
              <a:off x="2786063" y="1811338"/>
              <a:ext cx="2590800" cy="2590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30" name="Line 23"/>
            <p:cNvSpPr>
              <a:spLocks noChangeShapeType="1"/>
            </p:cNvSpPr>
            <p:nvPr/>
          </p:nvSpPr>
          <p:spPr bwMode="auto">
            <a:xfrm flipH="1">
              <a:off x="3073401" y="2420938"/>
              <a:ext cx="1389063" cy="2895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表格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491867"/>
                  </p:ext>
                </p:extLst>
              </p:nvPr>
            </p:nvGraphicFramePr>
            <p:xfrm>
              <a:off x="107608" y="3573016"/>
              <a:ext cx="87849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1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altLang="zh-TW" b="0" i="1" dirty="0">
                            <a:latin typeface="Cambria Math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        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−2(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−2(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表格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3491867"/>
                  </p:ext>
                </p:extLst>
              </p:nvPr>
            </p:nvGraphicFramePr>
            <p:xfrm>
              <a:off x="107608" y="3573016"/>
              <a:ext cx="87849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2248"/>
                    <a:gridCol w="1008112"/>
                    <a:gridCol w="1584177"/>
                    <a:gridCol w="1224135"/>
                    <a:gridCol w="273630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3" t="-4762" r="-293716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084" t="-4762" r="-547590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792" t="-4762" r="-250965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4762" r="-223383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3" t="-180328" r="-29371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084" t="-180328" r="-5475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792" t="-180328" r="-2509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180328" r="-22338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180328" b="-3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3" t="-285000" r="-293716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084" t="-285000" r="-547590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792" t="-285000" r="-250965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285000" r="-223383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285000" b="-20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3" t="-378689" r="-293716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084" t="-378689" r="-54759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792" t="-378689" r="-25096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378689" r="-223383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378689" b="-1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73" t="-478689" r="-29371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084" t="-478689" r="-54759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5792" t="-478689" r="-25096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4030" t="-478689" r="-223383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478689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23528" y="5877272"/>
            <a:ext cx="85689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98000"/>
              </a:lnSpc>
              <a:spcBef>
                <a:spcPts val="1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The payoff of the butterfly put spread is identical to the payoff of the butterfly call spread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98AC6CC-CBC0-4324-9C9D-FDE2473B0A56}"/>
                  </a:ext>
                </a:extLst>
              </p:cNvPr>
              <p:cNvSpPr txBox="1"/>
              <p:nvPr/>
            </p:nvSpPr>
            <p:spPr>
              <a:xfrm>
                <a:off x="5501221" y="1513793"/>
                <a:ext cx="23111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−2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98AC6CC-CBC0-4324-9C9D-FDE2473B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221" y="1513793"/>
                <a:ext cx="2311139" cy="338554"/>
              </a:xfrm>
              <a:prstGeom prst="rect">
                <a:avLst/>
              </a:prstGeom>
              <a:blipFill>
                <a:blip r:embed="rId4"/>
                <a:stretch>
                  <a:fillRect l="-131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1C9FD4B-7D4D-4374-89CF-6BAFEEFEFB6A}"/>
                  </a:ext>
                </a:extLst>
              </p:cNvPr>
              <p:cNvSpPr txBox="1"/>
              <p:nvPr/>
            </p:nvSpPr>
            <p:spPr>
              <a:xfrm>
                <a:off x="5510771" y="2465832"/>
                <a:ext cx="23111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91C9FD4B-7D4D-4374-89CF-6BAFEEFEF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71" y="2465832"/>
                <a:ext cx="2311139" cy="338554"/>
              </a:xfrm>
              <a:prstGeom prst="rect">
                <a:avLst/>
              </a:prstGeom>
              <a:blipFill>
                <a:blip r:embed="rId5"/>
                <a:stretch>
                  <a:fillRect l="-1583" t="-5455" b="-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47BB25A-3950-4FA1-9D9A-A45C09B6E3DF}"/>
                  </a:ext>
                </a:extLst>
              </p:cNvPr>
              <p:cNvSpPr txBox="1"/>
              <p:nvPr/>
            </p:nvSpPr>
            <p:spPr>
              <a:xfrm>
                <a:off x="5509527" y="2780923"/>
                <a:ext cx="23111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347BB25A-3950-4FA1-9D9A-A45C09B6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527" y="2780923"/>
                <a:ext cx="2311139" cy="338554"/>
              </a:xfrm>
              <a:prstGeom prst="rect">
                <a:avLst/>
              </a:prstGeom>
              <a:blipFill>
                <a:blip r:embed="rId6"/>
                <a:stretch>
                  <a:fillRect l="-1583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2008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600" dirty="0">
                <a:ea typeface="新細明體" pitchFamily="18" charset="-120"/>
              </a:rPr>
              <a:t>Calendar Spread (</a:t>
            </a:r>
            <a:r>
              <a:rPr lang="zh-TW" altLang="en-US" sz="3600" dirty="0">
                <a:ea typeface="新細明體" pitchFamily="18" charset="-120"/>
              </a:rPr>
              <a:t>日曆價差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Calls</a:t>
            </a:r>
          </a:p>
        </p:txBody>
      </p:sp>
      <p:sp>
        <p:nvSpPr>
          <p:cNvPr id="2253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D8B90A6-5138-4C54-844B-A0D65CE42FFA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grpSp>
        <p:nvGrpSpPr>
          <p:cNvPr id="22531" name="Group 63"/>
          <p:cNvGrpSpPr>
            <a:grpSpLocks noChangeAspect="1"/>
          </p:cNvGrpSpPr>
          <p:nvPr/>
        </p:nvGrpSpPr>
        <p:grpSpPr bwMode="auto">
          <a:xfrm>
            <a:off x="2197099" y="1124744"/>
            <a:ext cx="4039395" cy="2560320"/>
            <a:chOff x="1429" y="1368"/>
            <a:chExt cx="3635" cy="2304"/>
          </a:xfrm>
        </p:grpSpPr>
        <p:sp>
          <p:nvSpPr>
            <p:cNvPr id="22535" name="Line 4"/>
            <p:cNvSpPr>
              <a:spLocks noChangeShapeType="1"/>
            </p:cNvSpPr>
            <p:nvPr/>
          </p:nvSpPr>
          <p:spPr bwMode="auto">
            <a:xfrm>
              <a:off x="1439" y="1368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>
              <a:off x="1439" y="2520"/>
              <a:ext cx="3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429" y="1397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38" name="Rectangle 7"/>
                <p:cNvSpPr>
                  <a:spLocks noChangeArrowheads="1"/>
                </p:cNvSpPr>
                <p:nvPr/>
              </p:nvSpPr>
              <p:spPr bwMode="auto">
                <a:xfrm>
                  <a:off x="4538" y="2308"/>
                  <a:ext cx="526" cy="3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sub>
                            </m:sSub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2253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8" y="2308"/>
                  <a:ext cx="526" cy="3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V="1">
              <a:off x="3167" y="2472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0" name="Rectangle 9"/>
            <p:cNvSpPr>
              <a:spLocks noChangeArrowheads="1"/>
            </p:cNvSpPr>
            <p:nvPr/>
          </p:nvSpPr>
          <p:spPr bwMode="auto">
            <a:xfrm>
              <a:off x="3013" y="2501"/>
              <a:ext cx="30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 flipH="1">
              <a:off x="1436" y="1944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2" name="Line 11"/>
            <p:cNvSpPr>
              <a:spLocks noChangeShapeType="1"/>
            </p:cNvSpPr>
            <p:nvPr/>
          </p:nvSpPr>
          <p:spPr bwMode="auto">
            <a:xfrm>
              <a:off x="3164" y="1944"/>
              <a:ext cx="1278" cy="1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3" name="Line 12"/>
            <p:cNvSpPr>
              <a:spLocks noChangeShapeType="1"/>
            </p:cNvSpPr>
            <p:nvPr/>
          </p:nvSpPr>
          <p:spPr bwMode="auto">
            <a:xfrm>
              <a:off x="1437" y="3102"/>
              <a:ext cx="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4" name="Line 13"/>
            <p:cNvSpPr>
              <a:spLocks noChangeShapeType="1"/>
            </p:cNvSpPr>
            <p:nvPr/>
          </p:nvSpPr>
          <p:spPr bwMode="auto">
            <a:xfrm>
              <a:off x="1541" y="3101"/>
              <a:ext cx="2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5" name="Line 14"/>
            <p:cNvSpPr>
              <a:spLocks noChangeShapeType="1"/>
            </p:cNvSpPr>
            <p:nvPr/>
          </p:nvSpPr>
          <p:spPr bwMode="auto">
            <a:xfrm>
              <a:off x="1662" y="3099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>
              <a:off x="1782" y="3093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7" name="Line 16"/>
            <p:cNvSpPr>
              <a:spLocks noChangeShapeType="1"/>
            </p:cNvSpPr>
            <p:nvPr/>
          </p:nvSpPr>
          <p:spPr bwMode="auto">
            <a:xfrm>
              <a:off x="1905" y="3083"/>
              <a:ext cx="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8" name="Line 17"/>
            <p:cNvSpPr>
              <a:spLocks noChangeShapeType="1"/>
            </p:cNvSpPr>
            <p:nvPr/>
          </p:nvSpPr>
          <p:spPr bwMode="auto">
            <a:xfrm>
              <a:off x="2022" y="3071"/>
              <a:ext cx="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9" name="Line 18"/>
            <p:cNvSpPr>
              <a:spLocks noChangeShapeType="1"/>
            </p:cNvSpPr>
            <p:nvPr/>
          </p:nvSpPr>
          <p:spPr bwMode="auto">
            <a:xfrm flipV="1">
              <a:off x="2142" y="3054"/>
              <a:ext cx="2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0" name="Line 19"/>
            <p:cNvSpPr>
              <a:spLocks noChangeShapeType="1"/>
            </p:cNvSpPr>
            <p:nvPr/>
          </p:nvSpPr>
          <p:spPr bwMode="auto">
            <a:xfrm flipV="1">
              <a:off x="2261" y="3035"/>
              <a:ext cx="33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1" name="Line 20"/>
            <p:cNvSpPr>
              <a:spLocks noChangeShapeType="1"/>
            </p:cNvSpPr>
            <p:nvPr/>
          </p:nvSpPr>
          <p:spPr bwMode="auto">
            <a:xfrm flipV="1">
              <a:off x="2378" y="3014"/>
              <a:ext cx="2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2" name="Line 21"/>
            <p:cNvSpPr>
              <a:spLocks noChangeShapeType="1"/>
            </p:cNvSpPr>
            <p:nvPr/>
          </p:nvSpPr>
          <p:spPr bwMode="auto">
            <a:xfrm flipV="1">
              <a:off x="2495" y="2993"/>
              <a:ext cx="28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3" name="Line 22"/>
            <p:cNvSpPr>
              <a:spLocks noChangeShapeType="1"/>
            </p:cNvSpPr>
            <p:nvPr/>
          </p:nvSpPr>
          <p:spPr bwMode="auto">
            <a:xfrm flipV="1">
              <a:off x="2612" y="2966"/>
              <a:ext cx="28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4" name="Line 23"/>
            <p:cNvSpPr>
              <a:spLocks noChangeShapeType="1"/>
            </p:cNvSpPr>
            <p:nvPr/>
          </p:nvSpPr>
          <p:spPr bwMode="auto">
            <a:xfrm flipV="1">
              <a:off x="2729" y="2934"/>
              <a:ext cx="25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5" name="Line 24"/>
            <p:cNvSpPr>
              <a:spLocks noChangeShapeType="1"/>
            </p:cNvSpPr>
            <p:nvPr/>
          </p:nvSpPr>
          <p:spPr bwMode="auto">
            <a:xfrm flipV="1">
              <a:off x="2844" y="2906"/>
              <a:ext cx="2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6" name="Line 25"/>
            <p:cNvSpPr>
              <a:spLocks noChangeShapeType="1"/>
            </p:cNvSpPr>
            <p:nvPr/>
          </p:nvSpPr>
          <p:spPr bwMode="auto">
            <a:xfrm flipV="1">
              <a:off x="2959" y="2868"/>
              <a:ext cx="27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7" name="Line 26"/>
            <p:cNvSpPr>
              <a:spLocks noChangeShapeType="1"/>
            </p:cNvSpPr>
            <p:nvPr/>
          </p:nvSpPr>
          <p:spPr bwMode="auto">
            <a:xfrm flipV="1">
              <a:off x="3070" y="2832"/>
              <a:ext cx="3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8" name="Line 27"/>
            <p:cNvSpPr>
              <a:spLocks noChangeShapeType="1"/>
            </p:cNvSpPr>
            <p:nvPr/>
          </p:nvSpPr>
          <p:spPr bwMode="auto">
            <a:xfrm flipV="1">
              <a:off x="3185" y="2792"/>
              <a:ext cx="27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59" name="Line 28"/>
            <p:cNvSpPr>
              <a:spLocks noChangeShapeType="1"/>
            </p:cNvSpPr>
            <p:nvPr/>
          </p:nvSpPr>
          <p:spPr bwMode="auto">
            <a:xfrm flipV="1">
              <a:off x="3296" y="2748"/>
              <a:ext cx="27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0" name="Line 29"/>
            <p:cNvSpPr>
              <a:spLocks noChangeShapeType="1"/>
            </p:cNvSpPr>
            <p:nvPr/>
          </p:nvSpPr>
          <p:spPr bwMode="auto">
            <a:xfrm flipV="1">
              <a:off x="3407" y="2700"/>
              <a:ext cx="2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1" name="Line 30"/>
            <p:cNvSpPr>
              <a:spLocks noChangeShapeType="1"/>
            </p:cNvSpPr>
            <p:nvPr/>
          </p:nvSpPr>
          <p:spPr bwMode="auto">
            <a:xfrm flipV="1">
              <a:off x="3517" y="2648"/>
              <a:ext cx="24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2" name="Line 31"/>
            <p:cNvSpPr>
              <a:spLocks noChangeShapeType="1"/>
            </p:cNvSpPr>
            <p:nvPr/>
          </p:nvSpPr>
          <p:spPr bwMode="auto">
            <a:xfrm flipV="1">
              <a:off x="3622" y="2594"/>
              <a:ext cx="25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3" name="Line 32"/>
            <p:cNvSpPr>
              <a:spLocks noChangeShapeType="1"/>
            </p:cNvSpPr>
            <p:nvPr/>
          </p:nvSpPr>
          <p:spPr bwMode="auto">
            <a:xfrm flipV="1">
              <a:off x="3728" y="2534"/>
              <a:ext cx="24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4" name="Line 33"/>
            <p:cNvSpPr>
              <a:spLocks noChangeShapeType="1"/>
            </p:cNvSpPr>
            <p:nvPr/>
          </p:nvSpPr>
          <p:spPr bwMode="auto">
            <a:xfrm flipV="1">
              <a:off x="3829" y="2472"/>
              <a:ext cx="24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5" name="Line 34"/>
            <p:cNvSpPr>
              <a:spLocks noChangeShapeType="1"/>
            </p:cNvSpPr>
            <p:nvPr/>
          </p:nvSpPr>
          <p:spPr bwMode="auto">
            <a:xfrm flipV="1">
              <a:off x="3929" y="2408"/>
              <a:ext cx="23" cy="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6" name="Line 35"/>
            <p:cNvSpPr>
              <a:spLocks noChangeShapeType="1"/>
            </p:cNvSpPr>
            <p:nvPr/>
          </p:nvSpPr>
          <p:spPr bwMode="auto">
            <a:xfrm flipV="1">
              <a:off x="4027" y="2339"/>
              <a:ext cx="19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7" name="Line 36"/>
            <p:cNvSpPr>
              <a:spLocks noChangeShapeType="1"/>
            </p:cNvSpPr>
            <p:nvPr/>
          </p:nvSpPr>
          <p:spPr bwMode="auto">
            <a:xfrm flipV="1">
              <a:off x="4123" y="2262"/>
              <a:ext cx="19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8" name="Line 37"/>
            <p:cNvSpPr>
              <a:spLocks noChangeShapeType="1"/>
            </p:cNvSpPr>
            <p:nvPr/>
          </p:nvSpPr>
          <p:spPr bwMode="auto">
            <a:xfrm flipV="1">
              <a:off x="4210" y="2184"/>
              <a:ext cx="25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9" name="Line 38"/>
            <p:cNvSpPr>
              <a:spLocks noChangeShapeType="1"/>
            </p:cNvSpPr>
            <p:nvPr/>
          </p:nvSpPr>
          <p:spPr bwMode="auto">
            <a:xfrm flipV="1">
              <a:off x="4297" y="2095"/>
              <a:ext cx="31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70" name="Line 39"/>
            <p:cNvSpPr>
              <a:spLocks noChangeShapeType="1"/>
            </p:cNvSpPr>
            <p:nvPr/>
          </p:nvSpPr>
          <p:spPr bwMode="auto">
            <a:xfrm flipV="1">
              <a:off x="4423" y="1972"/>
              <a:ext cx="24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71" name="Line 40"/>
            <p:cNvSpPr>
              <a:spLocks noChangeShapeType="1"/>
            </p:cNvSpPr>
            <p:nvPr/>
          </p:nvSpPr>
          <p:spPr bwMode="auto">
            <a:xfrm flipV="1">
              <a:off x="1911" y="2556"/>
              <a:ext cx="122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2572" name="Group 55"/>
            <p:cNvGrpSpPr>
              <a:grpSpLocks/>
            </p:cNvGrpSpPr>
            <p:nvPr/>
          </p:nvGrpSpPr>
          <p:grpSpPr bwMode="auto">
            <a:xfrm>
              <a:off x="1429" y="2296"/>
              <a:ext cx="1721" cy="303"/>
              <a:chOff x="1443" y="2298"/>
              <a:chExt cx="1721" cy="303"/>
            </a:xfrm>
          </p:grpSpPr>
          <p:sp>
            <p:nvSpPr>
              <p:cNvPr id="22579" name="Line 41"/>
              <p:cNvSpPr>
                <a:spLocks noChangeShapeType="1"/>
              </p:cNvSpPr>
              <p:nvPr/>
            </p:nvSpPr>
            <p:spPr bwMode="auto">
              <a:xfrm>
                <a:off x="1443" y="2601"/>
                <a:ext cx="101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0" name="Line 42"/>
              <p:cNvSpPr>
                <a:spLocks noChangeShapeType="1"/>
              </p:cNvSpPr>
              <p:nvPr/>
            </p:nvSpPr>
            <p:spPr bwMode="auto">
              <a:xfrm flipV="1">
                <a:off x="1547" y="2599"/>
                <a:ext cx="120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1" name="Line 43"/>
              <p:cNvSpPr>
                <a:spLocks noChangeShapeType="1"/>
              </p:cNvSpPr>
              <p:nvPr/>
            </p:nvSpPr>
            <p:spPr bwMode="auto">
              <a:xfrm flipV="1">
                <a:off x="1668" y="2595"/>
                <a:ext cx="125" cy="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2" name="Line 44"/>
              <p:cNvSpPr>
                <a:spLocks noChangeShapeType="1"/>
              </p:cNvSpPr>
              <p:nvPr/>
            </p:nvSpPr>
            <p:spPr bwMode="auto">
              <a:xfrm flipV="1">
                <a:off x="1788" y="2577"/>
                <a:ext cx="122" cy="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3" name="Line 45"/>
              <p:cNvSpPr>
                <a:spLocks noChangeShapeType="1"/>
              </p:cNvSpPr>
              <p:nvPr/>
            </p:nvSpPr>
            <p:spPr bwMode="auto">
              <a:xfrm flipV="1">
                <a:off x="2028" y="2541"/>
                <a:ext cx="122" cy="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4" name="Line 46"/>
              <p:cNvSpPr>
                <a:spLocks noChangeShapeType="1"/>
              </p:cNvSpPr>
              <p:nvPr/>
            </p:nvSpPr>
            <p:spPr bwMode="auto">
              <a:xfrm flipV="1">
                <a:off x="2148" y="2526"/>
                <a:ext cx="125" cy="1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5" name="Line 47"/>
              <p:cNvSpPr>
                <a:spLocks noChangeShapeType="1"/>
              </p:cNvSpPr>
              <p:nvPr/>
            </p:nvSpPr>
            <p:spPr bwMode="auto">
              <a:xfrm flipV="1">
                <a:off x="2267" y="2502"/>
                <a:ext cx="123" cy="2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6" name="Line 48"/>
              <p:cNvSpPr>
                <a:spLocks noChangeShapeType="1"/>
              </p:cNvSpPr>
              <p:nvPr/>
            </p:nvSpPr>
            <p:spPr bwMode="auto">
              <a:xfrm flipV="1">
                <a:off x="2384" y="2481"/>
                <a:ext cx="123" cy="2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7" name="Line 49"/>
              <p:cNvSpPr>
                <a:spLocks noChangeShapeType="1"/>
              </p:cNvSpPr>
              <p:nvPr/>
            </p:nvSpPr>
            <p:spPr bwMode="auto">
              <a:xfrm flipV="1">
                <a:off x="2501" y="2457"/>
                <a:ext cx="120" cy="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8" name="Line 50"/>
              <p:cNvSpPr>
                <a:spLocks noChangeShapeType="1"/>
              </p:cNvSpPr>
              <p:nvPr/>
            </p:nvSpPr>
            <p:spPr bwMode="auto">
              <a:xfrm flipV="1">
                <a:off x="2618" y="2427"/>
                <a:ext cx="120" cy="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89" name="Line 51"/>
              <p:cNvSpPr>
                <a:spLocks noChangeShapeType="1"/>
              </p:cNvSpPr>
              <p:nvPr/>
            </p:nvSpPr>
            <p:spPr bwMode="auto">
              <a:xfrm flipV="1">
                <a:off x="2735" y="2397"/>
                <a:ext cx="120" cy="2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90" name="Line 52"/>
              <p:cNvSpPr>
                <a:spLocks noChangeShapeType="1"/>
              </p:cNvSpPr>
              <p:nvPr/>
            </p:nvSpPr>
            <p:spPr bwMode="auto">
              <a:xfrm flipV="1">
                <a:off x="2850" y="2364"/>
                <a:ext cx="119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91" name="Line 53"/>
              <p:cNvSpPr>
                <a:spLocks noChangeShapeType="1"/>
              </p:cNvSpPr>
              <p:nvPr/>
            </p:nvSpPr>
            <p:spPr bwMode="auto">
              <a:xfrm flipV="1">
                <a:off x="2965" y="2325"/>
                <a:ext cx="118" cy="3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92" name="Line 54"/>
              <p:cNvSpPr>
                <a:spLocks noChangeShapeType="1"/>
              </p:cNvSpPr>
              <p:nvPr/>
            </p:nvSpPr>
            <p:spPr bwMode="auto">
              <a:xfrm flipV="1">
                <a:off x="3076" y="2298"/>
                <a:ext cx="88" cy="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2573" name="Group 61"/>
            <p:cNvGrpSpPr>
              <a:grpSpLocks/>
            </p:cNvGrpSpPr>
            <p:nvPr/>
          </p:nvGrpSpPr>
          <p:grpSpPr bwMode="auto">
            <a:xfrm>
              <a:off x="3164" y="2298"/>
              <a:ext cx="1272" cy="360"/>
              <a:chOff x="3164" y="2298"/>
              <a:chExt cx="1272" cy="360"/>
            </a:xfrm>
          </p:grpSpPr>
          <p:sp>
            <p:nvSpPr>
              <p:cNvPr id="22574" name="Line 56"/>
              <p:cNvSpPr>
                <a:spLocks noChangeShapeType="1"/>
              </p:cNvSpPr>
              <p:nvPr/>
            </p:nvSpPr>
            <p:spPr bwMode="auto">
              <a:xfrm>
                <a:off x="3164" y="2298"/>
                <a:ext cx="722" cy="2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75" name="Line 57"/>
              <p:cNvSpPr>
                <a:spLocks noChangeShapeType="1"/>
              </p:cNvSpPr>
              <p:nvPr/>
            </p:nvSpPr>
            <p:spPr bwMode="auto">
              <a:xfrm>
                <a:off x="3887" y="2589"/>
                <a:ext cx="96" cy="3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>
                <a:off x="3977" y="2616"/>
                <a:ext cx="111" cy="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77" name="Line 59"/>
              <p:cNvSpPr>
                <a:spLocks noChangeShapeType="1"/>
              </p:cNvSpPr>
              <p:nvPr/>
            </p:nvSpPr>
            <p:spPr bwMode="auto">
              <a:xfrm>
                <a:off x="4085" y="2643"/>
                <a:ext cx="111" cy="1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578" name="Line 60"/>
              <p:cNvSpPr>
                <a:spLocks noChangeShapeType="1"/>
              </p:cNvSpPr>
              <p:nvPr/>
            </p:nvSpPr>
            <p:spPr bwMode="auto">
              <a:xfrm>
                <a:off x="4199" y="2658"/>
                <a:ext cx="23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377376" y="3717032"/>
                <a:ext cx="8568952" cy="3068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calendar spread can be created by selling a shorter-maturity call option with a certain strike price and buying a longer-maturity call option with the same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Suppose the underlying asset pays no dividends (income)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and thus there is an initial cost to construct a calendar spread</a:t>
                </a: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The above figure shows the profit function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(explained on the next slide), which is similar to the payoff of a butterfly spread</a:t>
                </a:r>
              </a:p>
              <a:p>
                <a:pPr marL="447675" lvl="1" indent="-163513">
                  <a:spcBef>
                    <a:spcPts val="3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The investors makes a profit if the stock price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, but a loss is incurred when the stock price is significantly higher or lower than the strike price</a:t>
                </a:r>
              </a:p>
              <a:p>
                <a:pPr marL="447675" lvl="1" indent="-163513">
                  <a:spcBef>
                    <a:spcPts val="3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The advantage of the calendar spread over the butterfly spread is its lower transaction costs</a:t>
                </a:r>
                <a:r>
                  <a:rPr lang="zh-TW" altLang="en-US" sz="1600" dirty="0">
                    <a:ea typeface="新細明體" pitchFamily="18" charset="-120"/>
                  </a:rPr>
                  <a:t> </a:t>
                </a:r>
                <a:r>
                  <a:rPr lang="en-US" altLang="zh-TW" sz="1600" dirty="0">
                    <a:ea typeface="新細明體" pitchFamily="18" charset="-120"/>
                  </a:rPr>
                  <a:t>due to trading only two option contracts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376" y="3717032"/>
                <a:ext cx="8568952" cy="3068960"/>
              </a:xfrm>
              <a:prstGeom prst="rect">
                <a:avLst/>
              </a:prstGeom>
              <a:blipFill>
                <a:blip r:embed="rId4"/>
                <a:stretch>
                  <a:fillRect l="-284" t="-1193" r="-1209" b="-4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2C565A7-1096-4C3E-A9B8-116A6007D4D8}"/>
                  </a:ext>
                </a:extLst>
              </p:cNvPr>
              <p:cNvSpPr txBox="1"/>
              <p:nvPr/>
            </p:nvSpPr>
            <p:spPr>
              <a:xfrm>
                <a:off x="5580112" y="1527016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2C565A7-1096-4C3E-A9B8-116A6007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27016"/>
                <a:ext cx="2493610" cy="338554"/>
              </a:xfrm>
              <a:prstGeom prst="rect">
                <a:avLst/>
              </a:prstGeom>
              <a:blipFill>
                <a:blip r:embed="rId5"/>
                <a:stretch>
                  <a:fillRect l="-122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BF173836-D5E1-4418-8535-BBB26CFE287F}"/>
                  </a:ext>
                </a:extLst>
              </p:cNvPr>
              <p:cNvSpPr txBox="1"/>
              <p:nvPr/>
            </p:nvSpPr>
            <p:spPr>
              <a:xfrm>
                <a:off x="5534200" y="3008115"/>
                <a:ext cx="27822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BF173836-D5E1-4418-8535-BBB26CFE2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200" y="3008115"/>
                <a:ext cx="2782215" cy="338554"/>
              </a:xfrm>
              <a:prstGeom prst="rect">
                <a:avLst/>
              </a:prstGeom>
              <a:blipFill>
                <a:blip r:embed="rId6"/>
                <a:stretch>
                  <a:fillRect l="-131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1575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20080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Calendar Spread (</a:t>
            </a:r>
            <a:r>
              <a:rPr lang="zh-TW" altLang="en-US" sz="3600" dirty="0">
                <a:ea typeface="新細明體" pitchFamily="18" charset="-120"/>
              </a:rPr>
              <a:t>日曆價差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Calls</a:t>
            </a:r>
          </a:p>
        </p:txBody>
      </p:sp>
      <p:sp>
        <p:nvSpPr>
          <p:cNvPr id="2253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D8B90A6-5138-4C54-844B-A0D65CE42FFA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377376" y="1628800"/>
                <a:ext cx="8659120" cy="518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5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Explain the profit function of the calendar spread (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)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:</a:t>
                </a: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zh-TW" sz="16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worthless and value of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positive but close to zero (so the net 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slightly higher than zero), and the investors incurs a loss that is close to the cost of constructing the calendar spread </a:t>
                </a: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sz="1600" dirty="0">
                    <a:ea typeface="Cambria Math"/>
                  </a:rPr>
                  <a:t>, the payoff of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−(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Cambria Math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Cambria Math"/>
                  </a:rPr>
                  <a:t> is worth a little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600" dirty="0">
                    <a:ea typeface="Cambria Math"/>
                  </a:rPr>
                  <a:t> </a:t>
                </a:r>
                <a:r>
                  <a:rPr lang="en-US" altLang="zh-TW" sz="1600" dirty="0">
                    <a:ea typeface="新細明體" pitchFamily="18" charset="-120"/>
                  </a:rPr>
                  <a:t>(so the net 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slightly higher than zero), and the investors faces a loss that is close to the cost of constructing the calendar spread </a:t>
                </a:r>
                <a:endParaRPr lang="en-US" altLang="zh-TW" sz="1600" dirty="0">
                  <a:ea typeface="Cambria Math"/>
                </a:endParaRP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, the payoff of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equal to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1600" b="0" i="0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,0)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, but the value of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still higher than its intrinsic value,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160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,0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. Therefore, the net 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positive. If the positive payoff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higher than the cost to construct the calendar spread, the profit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 is positive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5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Since the profit attains its maximum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8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one can consider three types of calendar spreads:</a:t>
                </a: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Neutral (</a:t>
                </a:r>
                <a:r>
                  <a:rPr lang="zh-TW" altLang="en-US" sz="1600" dirty="0">
                    <a:ea typeface="新細明體" pitchFamily="18" charset="-120"/>
                  </a:rPr>
                  <a:t>中立的</a:t>
                </a:r>
                <a:r>
                  <a:rPr lang="en-US" altLang="zh-TW" sz="1600" dirty="0">
                    <a:ea typeface="新細明體" pitchFamily="18" charset="-120"/>
                  </a:rPr>
                  <a:t>) calendar spread (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): make profit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Bullish (</a:t>
                </a:r>
                <a:r>
                  <a:rPr lang="zh-TW" altLang="en-US" sz="1600" dirty="0">
                    <a:ea typeface="新細明體" pitchFamily="18" charset="-120"/>
                  </a:rPr>
                  <a:t>牛市的</a:t>
                </a:r>
                <a:r>
                  <a:rPr lang="en-US" altLang="zh-TW" sz="1600" dirty="0">
                    <a:ea typeface="新細明體" pitchFamily="18" charset="-120"/>
                  </a:rPr>
                  <a:t>)</a:t>
                </a:r>
                <a:r>
                  <a:rPr lang="zh-TW" altLang="en-US" sz="1600" dirty="0">
                    <a:ea typeface="新細明體" pitchFamily="18" charset="-120"/>
                  </a:rPr>
                  <a:t> </a:t>
                </a:r>
                <a:r>
                  <a:rPr lang="en-US" altLang="zh-TW" sz="1600" dirty="0">
                    <a:ea typeface="新細明體" pitchFamily="18" charset="-120"/>
                  </a:rPr>
                  <a:t>calendar spread (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): make profit when the stock price rises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  <a:p>
                <a:pPr marL="447675" lvl="1" indent="-163513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–"/>
                  <a:tabLst>
                    <a:tab pos="447675" algn="l"/>
                  </a:tabLst>
                </a:pPr>
                <a:r>
                  <a:rPr lang="en-US" altLang="zh-TW" sz="1600" dirty="0">
                    <a:ea typeface="新細明體" pitchFamily="18" charset="-120"/>
                  </a:rPr>
                  <a:t>Bearish (</a:t>
                </a:r>
                <a:r>
                  <a:rPr lang="zh-TW" altLang="en-US" sz="1600" dirty="0">
                    <a:ea typeface="新細明體" pitchFamily="18" charset="-120"/>
                  </a:rPr>
                  <a:t>熊市的</a:t>
                </a:r>
                <a:r>
                  <a:rPr lang="en-US" altLang="zh-TW" sz="1600" dirty="0">
                    <a:ea typeface="新細明體" pitchFamily="18" charset="-120"/>
                  </a:rPr>
                  <a:t>)</a:t>
                </a:r>
                <a:r>
                  <a:rPr lang="zh-TW" altLang="en-US" sz="1600" dirty="0">
                    <a:ea typeface="新細明體" pitchFamily="18" charset="-120"/>
                  </a:rPr>
                  <a:t> </a:t>
                </a:r>
                <a:r>
                  <a:rPr lang="en-US" altLang="zh-TW" sz="1600" dirty="0">
                    <a:ea typeface="新細明體" pitchFamily="18" charset="-120"/>
                  </a:rPr>
                  <a:t>calendar spread (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dirty="0">
                    <a:ea typeface="新細明體" pitchFamily="18" charset="-120"/>
                  </a:rPr>
                  <a:t>): make profit when the stock price declines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376" y="1628800"/>
                <a:ext cx="8659120" cy="5184576"/>
              </a:xfrm>
              <a:prstGeom prst="rect">
                <a:avLst/>
              </a:prstGeom>
              <a:blipFill>
                <a:blip r:embed="rId3"/>
                <a:stretch>
                  <a:fillRect l="-282" t="-588" r="-986" b="-18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20080"/>
          </a:xfrm>
          <a:noFill/>
        </p:spPr>
        <p:txBody>
          <a:bodyPr lIns="92075" tIns="46038" rIns="92075" bIns="46038" anchor="ctr"/>
          <a:lstStyle/>
          <a:p>
            <a:r>
              <a:rPr lang="en-US" altLang="zh-TW" sz="3600" dirty="0">
                <a:ea typeface="新細明體" pitchFamily="18" charset="-120"/>
              </a:rPr>
              <a:t>Calendar Spread (</a:t>
            </a:r>
            <a:r>
              <a:rPr lang="zh-TW" altLang="en-US" sz="3600" dirty="0">
                <a:ea typeface="新細明體" pitchFamily="18" charset="-120"/>
              </a:rPr>
              <a:t>日曆價差</a:t>
            </a:r>
            <a:r>
              <a:rPr lang="en-US" altLang="zh-TW" sz="3600" dirty="0">
                <a:ea typeface="新細明體" pitchFamily="18" charset="-120"/>
              </a:rPr>
              <a:t>)</a:t>
            </a:r>
            <a:r>
              <a:rPr lang="zh-TW" altLang="en-US" sz="3600" dirty="0">
                <a:ea typeface="新細明體" pitchFamily="18" charset="-120"/>
              </a:rPr>
              <a:t> </a:t>
            </a:r>
            <a:r>
              <a:rPr lang="en-US" altLang="zh-TW" sz="3600" dirty="0">
                <a:ea typeface="新細明體" pitchFamily="18" charset="-120"/>
              </a:rPr>
              <a:t>Using Puts</a:t>
            </a:r>
          </a:p>
        </p:txBody>
      </p:sp>
      <p:sp>
        <p:nvSpPr>
          <p:cNvPr id="2359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20177908-88AC-49C1-B6C1-5DA98CDF78D5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377376" y="3861048"/>
                <a:ext cx="8568952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calendar spread can also be created by selling a put option with a certain strike price and buying a longer-maturity put option with the same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Suppose the underlying asset pays no dividends (income)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so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&gt;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and thus there is an initial cost to construct a calendar spread </a:t>
                </a: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376" y="3861048"/>
                <a:ext cx="8568952" cy="1944216"/>
              </a:xfrm>
              <a:prstGeom prst="rect">
                <a:avLst/>
              </a:prstGeom>
              <a:blipFill>
                <a:blip r:embed="rId3"/>
                <a:stretch>
                  <a:fillRect l="-284" t="-15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2354299" y="1196752"/>
            <a:ext cx="4017901" cy="2560320"/>
            <a:chOff x="2354299" y="1196752"/>
            <a:chExt cx="4017901" cy="2560320"/>
          </a:xfrm>
        </p:grpSpPr>
        <p:grpSp>
          <p:nvGrpSpPr>
            <p:cNvPr id="2" name="群組 1"/>
            <p:cNvGrpSpPr>
              <a:grpSpLocks noChangeAspect="1"/>
            </p:cNvGrpSpPr>
            <p:nvPr/>
          </p:nvGrpSpPr>
          <p:grpSpPr>
            <a:xfrm>
              <a:off x="2354299" y="1196752"/>
              <a:ext cx="3509328" cy="2560320"/>
              <a:chOff x="2268538" y="2171700"/>
              <a:chExt cx="5013325" cy="3657600"/>
            </a:xfrm>
          </p:grpSpPr>
          <p:sp>
            <p:nvSpPr>
              <p:cNvPr id="23556" name="Line 4"/>
              <p:cNvSpPr>
                <a:spLocks noChangeShapeType="1"/>
              </p:cNvSpPr>
              <p:nvPr/>
            </p:nvSpPr>
            <p:spPr bwMode="auto">
              <a:xfrm>
                <a:off x="2284413" y="2171700"/>
                <a:ext cx="0" cy="3657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>
                <a:off x="2284413" y="4000500"/>
                <a:ext cx="49974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2268538" y="2217739"/>
                <a:ext cx="1035081" cy="52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TW" dirty="0">
                    <a:ea typeface="新細明體" pitchFamily="18" charset="-120"/>
                  </a:rPr>
                  <a:t>Profit</a:t>
                </a:r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 flipV="1">
                <a:off x="4313238" y="3924300"/>
                <a:ext cx="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4068763" y="3970339"/>
                <a:ext cx="485481" cy="528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TW" i="1">
                    <a:latin typeface="Times New Roman" pitchFamily="18" charset="0"/>
                    <a:ea typeface="新細明體" pitchFamily="18" charset="-120"/>
                  </a:rPr>
                  <a:t>K</a:t>
                </a:r>
              </a:p>
            </p:txBody>
          </p:sp>
          <p:grpSp>
            <p:nvGrpSpPr>
              <p:cNvPr id="23562" name="Group 12"/>
              <p:cNvGrpSpPr>
                <a:grpSpLocks/>
              </p:cNvGrpSpPr>
              <p:nvPr/>
            </p:nvGrpSpPr>
            <p:grpSpPr bwMode="auto">
              <a:xfrm>
                <a:off x="2286000" y="3086100"/>
                <a:ext cx="4772025" cy="2028825"/>
                <a:chOff x="1440" y="1944"/>
                <a:chExt cx="3006" cy="1278"/>
              </a:xfrm>
            </p:grpSpPr>
            <p:sp>
              <p:nvSpPr>
                <p:cNvPr id="23615" name="Line 10"/>
                <p:cNvSpPr>
                  <a:spLocks noChangeShapeType="1"/>
                </p:cNvSpPr>
                <p:nvPr/>
              </p:nvSpPr>
              <p:spPr bwMode="auto">
                <a:xfrm>
                  <a:off x="2718" y="1944"/>
                  <a:ext cx="172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440" y="1944"/>
                  <a:ext cx="1278" cy="12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3563" name="Line 13"/>
              <p:cNvSpPr>
                <a:spLocks noChangeShapeType="1"/>
              </p:cNvSpPr>
              <p:nvPr/>
            </p:nvSpPr>
            <p:spPr bwMode="auto">
              <a:xfrm flipH="1">
                <a:off x="7019925" y="4924425"/>
                <a:ext cx="36513" cy="17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4" name="Line 14"/>
              <p:cNvSpPr>
                <a:spLocks noChangeShapeType="1"/>
              </p:cNvSpPr>
              <p:nvPr/>
            </p:nvSpPr>
            <p:spPr bwMode="auto">
              <a:xfrm flipH="1">
                <a:off x="6848475" y="4922838"/>
                <a:ext cx="42863" cy="15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5" name="Line 15"/>
              <p:cNvSpPr>
                <a:spLocks noChangeShapeType="1"/>
              </p:cNvSpPr>
              <p:nvPr/>
            </p:nvSpPr>
            <p:spPr bwMode="auto">
              <a:xfrm flipH="1">
                <a:off x="6653213" y="4919663"/>
                <a:ext cx="460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6" name="Line 16"/>
              <p:cNvSpPr>
                <a:spLocks noChangeShapeType="1"/>
              </p:cNvSpPr>
              <p:nvPr/>
            </p:nvSpPr>
            <p:spPr bwMode="auto">
              <a:xfrm flipH="1">
                <a:off x="6462713" y="4910138"/>
                <a:ext cx="460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7" name="Line 17"/>
              <p:cNvSpPr>
                <a:spLocks noChangeShapeType="1"/>
              </p:cNvSpPr>
              <p:nvPr/>
            </p:nvSpPr>
            <p:spPr bwMode="auto">
              <a:xfrm flipH="1">
                <a:off x="6275388" y="4894263"/>
                <a:ext cx="38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8" name="Line 18"/>
              <p:cNvSpPr>
                <a:spLocks noChangeShapeType="1"/>
              </p:cNvSpPr>
              <p:nvPr/>
            </p:nvSpPr>
            <p:spPr bwMode="auto">
              <a:xfrm flipH="1">
                <a:off x="6080125" y="487521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9" name="Line 19"/>
              <p:cNvSpPr>
                <a:spLocks noChangeShapeType="1"/>
              </p:cNvSpPr>
              <p:nvPr/>
            </p:nvSpPr>
            <p:spPr bwMode="auto">
              <a:xfrm flipH="1" flipV="1">
                <a:off x="5899150" y="4848225"/>
                <a:ext cx="38100" cy="31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0" name="Line 20"/>
              <p:cNvSpPr>
                <a:spLocks noChangeShapeType="1"/>
              </p:cNvSpPr>
              <p:nvPr/>
            </p:nvSpPr>
            <p:spPr bwMode="auto">
              <a:xfrm flipH="1" flipV="1">
                <a:off x="5695950" y="4818063"/>
                <a:ext cx="52388" cy="6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1" name="Line 21"/>
              <p:cNvSpPr>
                <a:spLocks noChangeShapeType="1"/>
              </p:cNvSpPr>
              <p:nvPr/>
            </p:nvSpPr>
            <p:spPr bwMode="auto">
              <a:xfrm flipH="1" flipV="1">
                <a:off x="5524500" y="4784725"/>
                <a:ext cx="38100" cy="4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2" name="Line 22"/>
              <p:cNvSpPr>
                <a:spLocks noChangeShapeType="1"/>
              </p:cNvSpPr>
              <p:nvPr/>
            </p:nvSpPr>
            <p:spPr bwMode="auto">
              <a:xfrm flipH="1" flipV="1">
                <a:off x="5332413" y="4751388"/>
                <a:ext cx="44450" cy="6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3" name="Line 23"/>
              <p:cNvSpPr>
                <a:spLocks noChangeShapeType="1"/>
              </p:cNvSpPr>
              <p:nvPr/>
            </p:nvSpPr>
            <p:spPr bwMode="auto">
              <a:xfrm flipH="1" flipV="1">
                <a:off x="5146675" y="4708525"/>
                <a:ext cx="44450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4" name="Line 24"/>
              <p:cNvSpPr>
                <a:spLocks noChangeShapeType="1"/>
              </p:cNvSpPr>
              <p:nvPr/>
            </p:nvSpPr>
            <p:spPr bwMode="auto">
              <a:xfrm flipH="1" flipV="1">
                <a:off x="4965700" y="4657725"/>
                <a:ext cx="39688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5" name="Line 25"/>
              <p:cNvSpPr>
                <a:spLocks noChangeShapeType="1"/>
              </p:cNvSpPr>
              <p:nvPr/>
            </p:nvSpPr>
            <p:spPr bwMode="auto">
              <a:xfrm flipH="1" flipV="1">
                <a:off x="4781550" y="4613275"/>
                <a:ext cx="41275" cy="95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6" name="Line 26"/>
              <p:cNvSpPr>
                <a:spLocks noChangeShapeType="1"/>
              </p:cNvSpPr>
              <p:nvPr/>
            </p:nvSpPr>
            <p:spPr bwMode="auto">
              <a:xfrm flipH="1" flipV="1">
                <a:off x="4597400" y="4552950"/>
                <a:ext cx="42863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7" name="Line 27"/>
              <p:cNvSpPr>
                <a:spLocks noChangeShapeType="1"/>
              </p:cNvSpPr>
              <p:nvPr/>
            </p:nvSpPr>
            <p:spPr bwMode="auto">
              <a:xfrm flipH="1" flipV="1">
                <a:off x="4416425" y="4495800"/>
                <a:ext cx="47625" cy="14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8" name="Line 28"/>
              <p:cNvSpPr>
                <a:spLocks noChangeShapeType="1"/>
              </p:cNvSpPr>
              <p:nvPr/>
            </p:nvSpPr>
            <p:spPr bwMode="auto">
              <a:xfrm flipH="1" flipV="1">
                <a:off x="4238625" y="4432300"/>
                <a:ext cx="42863" cy="14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79" name="Line 29"/>
              <p:cNvSpPr>
                <a:spLocks noChangeShapeType="1"/>
              </p:cNvSpPr>
              <p:nvPr/>
            </p:nvSpPr>
            <p:spPr bwMode="auto">
              <a:xfrm flipH="1" flipV="1">
                <a:off x="4062413" y="4362450"/>
                <a:ext cx="42862" cy="14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0" name="Line 30"/>
              <p:cNvSpPr>
                <a:spLocks noChangeShapeType="1"/>
              </p:cNvSpPr>
              <p:nvPr/>
            </p:nvSpPr>
            <p:spPr bwMode="auto">
              <a:xfrm flipH="1" flipV="1">
                <a:off x="3890963" y="4286250"/>
                <a:ext cx="38100" cy="14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1" name="Line 31"/>
              <p:cNvSpPr>
                <a:spLocks noChangeShapeType="1"/>
              </p:cNvSpPr>
              <p:nvPr/>
            </p:nvSpPr>
            <p:spPr bwMode="auto">
              <a:xfrm flipH="1" flipV="1">
                <a:off x="3708400" y="4221163"/>
                <a:ext cx="71438" cy="714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2" name="Line 32"/>
              <p:cNvSpPr>
                <a:spLocks noChangeShapeType="1"/>
              </p:cNvSpPr>
              <p:nvPr/>
            </p:nvSpPr>
            <p:spPr bwMode="auto">
              <a:xfrm flipH="1" flipV="1">
                <a:off x="3548063" y="4117975"/>
                <a:ext cx="39687" cy="190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3" name="Line 33"/>
              <p:cNvSpPr>
                <a:spLocks noChangeShapeType="1"/>
              </p:cNvSpPr>
              <p:nvPr/>
            </p:nvSpPr>
            <p:spPr bwMode="auto">
              <a:xfrm flipH="1" flipV="1">
                <a:off x="3381375" y="4022725"/>
                <a:ext cx="38100" cy="206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4" name="Line 34"/>
              <p:cNvSpPr>
                <a:spLocks noChangeShapeType="1"/>
              </p:cNvSpPr>
              <p:nvPr/>
            </p:nvSpPr>
            <p:spPr bwMode="auto">
              <a:xfrm flipH="1" flipV="1">
                <a:off x="3221038" y="3924300"/>
                <a:ext cx="38100" cy="222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5" name="Line 35"/>
              <p:cNvSpPr>
                <a:spLocks noChangeShapeType="1"/>
              </p:cNvSpPr>
              <p:nvPr/>
            </p:nvSpPr>
            <p:spPr bwMode="auto">
              <a:xfrm flipH="1" flipV="1">
                <a:off x="3063875" y="3822700"/>
                <a:ext cx="36513" cy="206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6" name="Line 36"/>
              <p:cNvSpPr>
                <a:spLocks noChangeShapeType="1"/>
              </p:cNvSpPr>
              <p:nvPr/>
            </p:nvSpPr>
            <p:spPr bwMode="auto">
              <a:xfrm flipH="1" flipV="1">
                <a:off x="2914650" y="3713163"/>
                <a:ext cx="30163" cy="238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7" name="Line 37"/>
              <p:cNvSpPr>
                <a:spLocks noChangeShapeType="1"/>
              </p:cNvSpPr>
              <p:nvPr/>
            </p:nvSpPr>
            <p:spPr bwMode="auto">
              <a:xfrm flipH="1" flipV="1">
                <a:off x="2762250" y="3590925"/>
                <a:ext cx="30163" cy="269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8" name="Line 38"/>
              <p:cNvSpPr>
                <a:spLocks noChangeShapeType="1"/>
              </p:cNvSpPr>
              <p:nvPr/>
            </p:nvSpPr>
            <p:spPr bwMode="auto">
              <a:xfrm flipH="1" flipV="1">
                <a:off x="2614613" y="3467100"/>
                <a:ext cx="39687" cy="333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9" name="Line 39"/>
              <p:cNvSpPr>
                <a:spLocks noChangeShapeType="1"/>
              </p:cNvSpPr>
              <p:nvPr/>
            </p:nvSpPr>
            <p:spPr bwMode="auto">
              <a:xfrm flipH="1" flipV="1">
                <a:off x="2466975" y="3325813"/>
                <a:ext cx="49213" cy="412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90" name="Line 40"/>
              <p:cNvSpPr>
                <a:spLocks noChangeShapeType="1"/>
              </p:cNvSpPr>
              <p:nvPr/>
            </p:nvSpPr>
            <p:spPr bwMode="auto">
              <a:xfrm flipH="1" flipV="1">
                <a:off x="2278063" y="3130550"/>
                <a:ext cx="38100" cy="412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23591" name="Group 57"/>
              <p:cNvGrpSpPr>
                <a:grpSpLocks/>
              </p:cNvGrpSpPr>
              <p:nvPr/>
            </p:nvGrpSpPr>
            <p:grpSpPr bwMode="auto">
              <a:xfrm>
                <a:off x="4314825" y="3648075"/>
                <a:ext cx="2732088" cy="457200"/>
                <a:chOff x="2718" y="2298"/>
                <a:chExt cx="1721" cy="288"/>
              </a:xfrm>
            </p:grpSpPr>
            <p:sp>
              <p:nvSpPr>
                <p:cNvPr id="23600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3846" y="2556"/>
                  <a:ext cx="122" cy="1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338" y="2586"/>
                  <a:ext cx="10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4215" y="2583"/>
                  <a:ext cx="120" cy="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3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4089" y="2577"/>
                  <a:ext cx="125" cy="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4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3972" y="2568"/>
                  <a:ext cx="122" cy="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5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3732" y="2541"/>
                  <a:ext cx="122" cy="1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6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9" y="2526"/>
                  <a:ext cx="125" cy="1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7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92" y="2502"/>
                  <a:ext cx="123" cy="2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8" name="Line 50"/>
                <p:cNvSpPr>
                  <a:spLocks noChangeShapeType="1"/>
                </p:cNvSpPr>
                <p:nvPr/>
              </p:nvSpPr>
              <p:spPr bwMode="auto">
                <a:xfrm flipH="1" flipV="1">
                  <a:off x="3375" y="2481"/>
                  <a:ext cx="123" cy="2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09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1" y="2457"/>
                  <a:ext cx="12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0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144" y="2427"/>
                  <a:ext cx="120" cy="2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1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3027" y="2397"/>
                  <a:ext cx="120" cy="2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2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2913" y="2364"/>
                  <a:ext cx="119" cy="3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3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2799" y="2325"/>
                  <a:ext cx="118" cy="35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614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2718" y="2298"/>
                  <a:ext cx="88" cy="27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592" name="Group 64"/>
              <p:cNvGrpSpPr>
                <a:grpSpLocks/>
              </p:cNvGrpSpPr>
              <p:nvPr/>
            </p:nvGrpSpPr>
            <p:grpSpPr bwMode="auto">
              <a:xfrm>
                <a:off x="2295525" y="3648075"/>
                <a:ext cx="2019300" cy="571500"/>
                <a:chOff x="1446" y="2298"/>
                <a:chExt cx="1272" cy="360"/>
              </a:xfrm>
            </p:grpSpPr>
            <p:sp>
              <p:nvSpPr>
                <p:cNvPr id="2359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96" y="2298"/>
                  <a:ext cx="722" cy="28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59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899" y="2589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59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794" y="2616"/>
                  <a:ext cx="111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598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686" y="2643"/>
                  <a:ext cx="111" cy="12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599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446" y="2658"/>
                  <a:ext cx="237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7"/>
                <p:cNvSpPr>
                  <a:spLocks noChangeArrowheads="1"/>
                </p:cNvSpPr>
                <p:nvPr/>
              </p:nvSpPr>
              <p:spPr bwMode="auto">
                <a:xfrm>
                  <a:off x="5787682" y="2276872"/>
                  <a:ext cx="584518" cy="3956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𝑇</m:t>
                                </m:r>
                              </m:sub>
                            </m:sSub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dirty="0">
                    <a:latin typeface="Times New Roman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66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7682" y="2276872"/>
                  <a:ext cx="584518" cy="39560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68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0A84C263-09CB-492B-969B-B5A65CF9845C}"/>
                  </a:ext>
                </a:extLst>
              </p:cNvPr>
              <p:cNvSpPr txBox="1"/>
              <p:nvPr/>
            </p:nvSpPr>
            <p:spPr>
              <a:xfrm>
                <a:off x="5787682" y="1636299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0A84C263-09CB-492B-969B-B5A65CF9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82" y="1636299"/>
                <a:ext cx="2493610" cy="338554"/>
              </a:xfrm>
              <a:prstGeom prst="rect">
                <a:avLst/>
              </a:prstGeom>
              <a:blipFill>
                <a:blip r:embed="rId5"/>
                <a:stretch>
                  <a:fillRect l="-122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F34BFF0-7628-4163-8743-EFA6CE7FCDB1}"/>
                  </a:ext>
                </a:extLst>
              </p:cNvPr>
              <p:cNvSpPr txBox="1"/>
              <p:nvPr/>
            </p:nvSpPr>
            <p:spPr>
              <a:xfrm>
                <a:off x="5786339" y="2937295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AF34BFF0-7628-4163-8743-EFA6CE7FC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39" y="2937295"/>
                <a:ext cx="2493610" cy="338554"/>
              </a:xfrm>
              <a:prstGeom prst="rect">
                <a:avLst/>
              </a:prstGeom>
              <a:blipFill>
                <a:blip r:embed="rId6"/>
                <a:stretch>
                  <a:fillRect l="-1222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Diagonal Spread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zh-TW" altLang="en-US" dirty="0">
                <a:ea typeface="新細明體" pitchFamily="18" charset="-120"/>
              </a:rPr>
              <a:t>對角線價差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56184"/>
                <a:ext cx="8928992" cy="52292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diagonal spread involves a long and a short position in calls or puts with different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e.g.,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diagonal spread is the combination of a bull (or bear) spread and a calendar spread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 diagonal spread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can be decomposed as a calendar spread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(with up-front cost) (see Slide 11.23) and a spread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a bear spread with a up-front income (see Slide 11.14), adopted when you predict a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a bull spread with a up-front cost (see Slide 11.11), adopted when you predict a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56184"/>
                <a:ext cx="8928992" cy="5229200"/>
              </a:xfrm>
              <a:blipFill>
                <a:blip r:embed="rId3"/>
                <a:stretch>
                  <a:fillRect l="-683" t="-1517" r="-15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B1BD594A-CCC8-4770-BCF4-28E7FC36DC6C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0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852936"/>
            <a:ext cx="6781800" cy="766763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11.4 Combination Strategies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11.</a:t>
            </a:r>
            <a:fld id="{318AA49A-4F20-4677-A41A-D5F351D8E433}" type="slidenum">
              <a:rPr lang="en-US" altLang="en-US" smtClean="0"/>
              <a:pPr eaLnBrk="1" hangingPunct="1"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534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499176" cy="79208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Straddle Combination (</a:t>
            </a:r>
            <a:r>
              <a:rPr lang="zh-TW" altLang="en-US" dirty="0">
                <a:ea typeface="新細明體" pitchFamily="18" charset="-120"/>
              </a:rPr>
              <a:t>跨式組合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2459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72E2BBF0-5BF9-4221-BF56-803F0AAEA3EE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grpSp>
        <p:nvGrpSpPr>
          <p:cNvPr id="2" name="群組 1"/>
          <p:cNvGrpSpPr>
            <a:grpSpLocks noChangeAspect="1"/>
          </p:cNvGrpSpPr>
          <p:nvPr/>
        </p:nvGrpSpPr>
        <p:grpSpPr>
          <a:xfrm>
            <a:off x="2209507" y="836713"/>
            <a:ext cx="3490067" cy="2347237"/>
            <a:chOff x="2195513" y="1945533"/>
            <a:chExt cx="5831357" cy="3921867"/>
          </a:xfrm>
        </p:grpSpPr>
        <p:sp>
          <p:nvSpPr>
            <p:cNvPr id="24580" name="Line 4"/>
            <p:cNvSpPr>
              <a:spLocks noChangeShapeType="1"/>
            </p:cNvSpPr>
            <p:nvPr/>
          </p:nvSpPr>
          <p:spPr bwMode="auto">
            <a:xfrm>
              <a:off x="2214563" y="2209800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2214563" y="4038600"/>
              <a:ext cx="518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279844" y="1945533"/>
              <a:ext cx="103508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7474979" y="3810000"/>
              <a:ext cx="55189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V="1">
              <a:off x="4957763" y="39624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713287" y="4046539"/>
              <a:ext cx="48548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2209800" y="4495800"/>
              <a:ext cx="2743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4953000" y="2209800"/>
              <a:ext cx="228600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4953000" y="4953000"/>
              <a:ext cx="228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H="1" flipV="1">
              <a:off x="2667000" y="2667000"/>
              <a:ext cx="228600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 flipV="1">
              <a:off x="4953000" y="3124200"/>
              <a:ext cx="2286000" cy="2286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 flipH="1" flipV="1">
              <a:off x="2195513" y="2636838"/>
              <a:ext cx="2743200" cy="2743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748956"/>
                  </p:ext>
                </p:extLst>
              </p:nvPr>
            </p:nvGraphicFramePr>
            <p:xfrm>
              <a:off x="179512" y="3212976"/>
              <a:ext cx="8784975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zh-TW" altLang="en-US" b="0" dirty="0">
                              <a:latin typeface="+mn-lt"/>
                            </a:rPr>
                            <a:t> </a:t>
                          </a:r>
                          <a:r>
                            <a:rPr lang="en-US" altLang="zh-TW" b="0" dirty="0">
                              <a:latin typeface="+mn-lt"/>
                            </a:rPr>
                            <a:t>incurs an up-front cost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8748956"/>
                  </p:ext>
                </p:extLst>
              </p:nvPr>
            </p:nvGraphicFramePr>
            <p:xfrm>
              <a:off x="179512" y="3212976"/>
              <a:ext cx="8784975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/>
                    <a:gridCol w="1200133"/>
                    <a:gridCol w="1200133"/>
                    <a:gridCol w="1200133"/>
                    <a:gridCol w="273630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62" r="-258706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4762" r="-427919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4762" r="-327919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4762" b="-13047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80328" r="-2587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180328" r="-4279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180328" r="-3279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4061" t="-180328" r="-22791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180328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80328" r="-2587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280328" r="-42791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280328" r="-32791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4061" t="-280328" r="-22791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280328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4581128"/>
                <a:ext cx="8784976" cy="2276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the straddle leads to a loss; if there is a sufficiently large movement in either direction, a significant profit will result</a:t>
                </a:r>
              </a:p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straddle is appropriate when an investor is expecting a large movement in a stock price but does not know in which direction the movement will be</a:t>
                </a:r>
              </a:p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The above profit function is also known as a bottom straddle</a:t>
                </a:r>
                <a:r>
                  <a:rPr lang="zh-TW" altLang="en-US" sz="1800" dirty="0">
                    <a:ea typeface="新細明體" pitchFamily="18" charset="-120"/>
                  </a:rPr>
                  <a:t> </a:t>
                </a:r>
                <a:r>
                  <a:rPr lang="en-US" altLang="zh-TW" sz="1800" dirty="0">
                    <a:ea typeface="新細明體" pitchFamily="18" charset="-120"/>
                  </a:rPr>
                  <a:t>(</a:t>
                </a:r>
                <a:r>
                  <a:rPr lang="zh-TW" altLang="en-US" sz="1800" dirty="0">
                    <a:ea typeface="新細明體" pitchFamily="18" charset="-120"/>
                  </a:rPr>
                  <a:t>下跨式</a:t>
                </a:r>
                <a:r>
                  <a:rPr lang="en-US" altLang="zh-TW" sz="1800" dirty="0">
                    <a:ea typeface="新細明體" pitchFamily="18" charset="-120"/>
                  </a:rPr>
                  <a:t>)</a:t>
                </a:r>
              </a:p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top straddle (</a:t>
                </a:r>
                <a:r>
                  <a:rPr lang="zh-TW" altLang="en-US" sz="1800" dirty="0">
                    <a:ea typeface="新細明體" pitchFamily="18" charset="-120"/>
                  </a:rPr>
                  <a:t>上跨式</a:t>
                </a:r>
                <a:r>
                  <a:rPr lang="en-US" altLang="zh-TW" sz="1800" dirty="0">
                    <a:ea typeface="新細明體" pitchFamily="18" charset="-120"/>
                  </a:rPr>
                  <a:t>) is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/>
                      </a:rPr>
                      <m:t>−</m:t>
                    </m:r>
                    <m:r>
                      <a:rPr lang="en-US" altLang="zh-TW" sz="1800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</a:rPr>
                      <m:t>−</m:t>
                    </m:r>
                    <m:r>
                      <a:rPr lang="en-US" altLang="zh-TW" sz="1800" i="1">
                        <a:latin typeface="Cambria Math"/>
                      </a:rPr>
                      <m:t>𝑝</m:t>
                    </m:r>
                    <m:r>
                      <a:rPr lang="en-US" altLang="zh-TW" sz="1800" i="1">
                        <a:latin typeface="Cambria Math"/>
                      </a:rPr>
                      <m:t>(</m:t>
                    </m:r>
                    <m:r>
                      <a:rPr lang="en-US" altLang="zh-TW" sz="1800" i="1">
                        <a:latin typeface="Cambria Math"/>
                      </a:rPr>
                      <m:t>𝐾</m:t>
                    </m:r>
                    <m:r>
                      <a:rPr lang="en-US" altLang="zh-TW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1800" dirty="0"/>
                  <a:t>, which is the opposite of a bottom straddle</a:t>
                </a:r>
                <a:r>
                  <a:rPr lang="zh-TW" altLang="en-US" sz="1800" dirty="0"/>
                  <a:t> </a:t>
                </a:r>
                <a:endParaRPr lang="en-US" altLang="zh-TW" sz="1800" dirty="0"/>
              </a:p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top straddle is a highly risky strategy: 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800" dirty="0">
                    <a:ea typeface="新細明體" pitchFamily="18" charset="-120"/>
                  </a:rPr>
                  <a:t>, the straddle leads to a profit; otherwise, the loss arising from a large movement is unlimited</a:t>
                </a:r>
              </a:p>
              <a:p>
                <a:pPr marL="266700" indent="-266700">
                  <a:lnSpc>
                    <a:spcPct val="95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581128"/>
                <a:ext cx="8784976" cy="2276872"/>
              </a:xfrm>
              <a:prstGeom prst="rect">
                <a:avLst/>
              </a:prstGeom>
              <a:blipFill>
                <a:blip r:embed="rId4"/>
                <a:stretch>
                  <a:fillRect l="-278" t="-1872" r="-1110" b="-6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EE1EE5B-93D9-4AB3-A40B-831BF664EECF}"/>
                  </a:ext>
                </a:extLst>
              </p:cNvPr>
              <p:cNvSpPr txBox="1"/>
              <p:nvPr/>
            </p:nvSpPr>
            <p:spPr>
              <a:xfrm>
                <a:off x="5204173" y="819984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5EE1EE5B-93D9-4AB3-A40B-831BF664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73" y="819984"/>
                <a:ext cx="2493610" cy="338554"/>
              </a:xfrm>
              <a:prstGeom prst="rect">
                <a:avLst/>
              </a:prstGeom>
              <a:blipFill>
                <a:blip r:embed="rId5"/>
                <a:stretch>
                  <a:fillRect l="-1467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8AFCD7-CA30-457F-AA41-69E4AD3F9798}"/>
                  </a:ext>
                </a:extLst>
              </p:cNvPr>
              <p:cNvSpPr txBox="1"/>
              <p:nvPr/>
            </p:nvSpPr>
            <p:spPr>
              <a:xfrm>
                <a:off x="5236585" y="2421161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A8AFCD7-CA30-457F-AA41-69E4AD3F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85" y="2421161"/>
                <a:ext cx="2493610" cy="338554"/>
              </a:xfrm>
              <a:prstGeom prst="rect">
                <a:avLst/>
              </a:prstGeom>
              <a:blipFill>
                <a:blip r:embed="rId6"/>
                <a:stretch>
                  <a:fillRect l="-122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04664"/>
            <a:ext cx="7384876" cy="648072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Strip and Strap</a:t>
            </a:r>
          </a:p>
        </p:txBody>
      </p:sp>
      <p:sp>
        <p:nvSpPr>
          <p:cNvPr id="25624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E1A427DE-5840-4226-AFC6-C8D29EADB31D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847724" y="1268760"/>
            <a:ext cx="2479529" cy="2556914"/>
            <a:chOff x="1470025" y="2255838"/>
            <a:chExt cx="3542184" cy="3652734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1485900" y="2362200"/>
              <a:ext cx="0" cy="3429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1485900" y="45720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1470025" y="2255838"/>
              <a:ext cx="1035082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689225" y="4008438"/>
              <a:ext cx="485482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4460318" y="4314591"/>
              <a:ext cx="55189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2857500" y="4495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V="1">
              <a:off x="2857500" y="3581400"/>
              <a:ext cx="1447800" cy="1447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 flipV="1">
              <a:off x="1825625" y="2708275"/>
              <a:ext cx="1031875" cy="2320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2536825" y="5380038"/>
              <a:ext cx="94348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Strip</a:t>
              </a:r>
            </a:p>
          </p:txBody>
        </p:sp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4913349" y="1232126"/>
            <a:ext cx="2093205" cy="2556914"/>
            <a:chOff x="4899025" y="2255838"/>
            <a:chExt cx="2990293" cy="3652734"/>
          </a:xfrm>
        </p:grpSpPr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4914900" y="2362200"/>
              <a:ext cx="0" cy="3429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>
              <a:off x="4914900" y="45720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4899025" y="2255838"/>
              <a:ext cx="1035082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6118225" y="4008438"/>
              <a:ext cx="485482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7337426" y="4008438"/>
              <a:ext cx="551892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V="1">
              <a:off x="6286500" y="4495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H="1" flipV="1">
              <a:off x="4914900" y="3657600"/>
              <a:ext cx="1371600" cy="1371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V="1">
              <a:off x="6286500" y="2459038"/>
              <a:ext cx="1143000" cy="2570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5889625" y="5380038"/>
              <a:ext cx="1053401" cy="528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>
                  <a:ea typeface="新細明體" pitchFamily="18" charset="-120"/>
                </a:rPr>
                <a:t>Strap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3897682"/>
                <a:ext cx="3888432" cy="2555654"/>
              </a:xfrm>
              <a:noFill/>
            </p:spPr>
            <p:txBody>
              <a:bodyPr lIns="92075" tIns="46038" rIns="92075" bIns="46038"/>
              <a:lstStyle/>
              <a:p>
                <a:pPr marL="266700" indent="-266700" eaLnBrk="1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strip consists of a long position in one call and two puts with the same strike price and maturity date, i.e.,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</m:d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+2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 eaLnBrk="1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In a strip, the investor is betting that there will be a large stock price move and considers a decrease in the stock price to be more likely than an increase</a:t>
                </a:r>
              </a:p>
            </p:txBody>
          </p:sp>
        </mc:Choice>
        <mc:Fallback xmlns="">
          <p:sp>
            <p:nvSpPr>
              <p:cNvPr id="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897682"/>
                <a:ext cx="3888432" cy="2555654"/>
              </a:xfrm>
              <a:blipFill rotWithShape="1">
                <a:blip r:embed="rId3"/>
                <a:stretch>
                  <a:fillRect l="-784" t="-1190" b="-54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4508376" y="3897682"/>
                <a:ext cx="3888432" cy="2555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A strap consists of a long position in two calls and one put with the same strike price and maturity date, i.e.,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2</m:t>
                    </m:r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80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</m:e>
                    </m:d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  <a:p>
                <a:pPr marL="266700" indent="-266700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800" dirty="0">
                    <a:ea typeface="新細明體" pitchFamily="18" charset="-120"/>
                  </a:rPr>
                  <a:t>In a strap, the investor is betting that there will be a large stock price move and an increase in the stock price is considered to be more likely than a decrease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8376" y="3897682"/>
                <a:ext cx="3888432" cy="2555654"/>
              </a:xfrm>
              <a:prstGeom prst="rect">
                <a:avLst/>
              </a:prstGeom>
              <a:blipFill rotWithShape="1">
                <a:blip r:embed="rId4"/>
                <a:stretch>
                  <a:fillRect l="-785" t="-1190" r="-2826" b="-54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852937"/>
            <a:ext cx="6781800" cy="1368152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11.1 Principal-Protected Notes (</a:t>
            </a:r>
            <a:r>
              <a:rPr lang="zh-TW" altLang="en-US" sz="3800" dirty="0">
                <a:ea typeface="新細明體" charset="-120"/>
              </a:rPr>
              <a:t>保本債券</a:t>
            </a:r>
            <a:r>
              <a:rPr lang="en-US" altLang="zh-TW" sz="3800" dirty="0">
                <a:ea typeface="新細明體" charset="-120"/>
              </a:rPr>
              <a:t>)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05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20080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Strangle Combination (</a:t>
            </a:r>
            <a:r>
              <a:rPr lang="zh-TW" altLang="en-US" dirty="0">
                <a:ea typeface="新細明體" panose="02020500000000000000" pitchFamily="18" charset="-120"/>
              </a:rPr>
              <a:t>勒式組合</a:t>
            </a:r>
            <a:r>
              <a:rPr lang="en-US" altLang="zh-TW" dirty="0"/>
              <a:t>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663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3C03D73F-7A8E-4D68-9AF0-8F2B1750D4E9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49425" y="16764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26628" name="Group 21"/>
          <p:cNvGrpSpPr>
            <a:grpSpLocks noChangeAspect="1"/>
          </p:cNvGrpSpPr>
          <p:nvPr/>
        </p:nvGrpSpPr>
        <p:grpSpPr bwMode="auto">
          <a:xfrm>
            <a:off x="2461715" y="908688"/>
            <a:ext cx="3622453" cy="2304288"/>
            <a:chOff x="1385" y="1392"/>
            <a:chExt cx="3622" cy="2304"/>
          </a:xfrm>
        </p:grpSpPr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1395" y="1392"/>
              <a:ext cx="0" cy="2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1395" y="2544"/>
              <a:ext cx="3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V="1">
              <a:off x="2547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 flipV="1">
              <a:off x="3699" y="2496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2393" y="2189"/>
              <a:ext cx="3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1</a:t>
              </a:r>
            </a:p>
          </p:txBody>
        </p:sp>
        <p:sp>
          <p:nvSpPr>
            <p:cNvPr id="26636" name="Rectangle 9"/>
            <p:cNvSpPr>
              <a:spLocks noChangeArrowheads="1"/>
            </p:cNvSpPr>
            <p:nvPr/>
          </p:nvSpPr>
          <p:spPr bwMode="auto">
            <a:xfrm>
              <a:off x="3545" y="2189"/>
              <a:ext cx="3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  <a:r>
                <a:rPr lang="en-US" altLang="zh-TW" i="1" baseline="-25000">
                  <a:latin typeface="Times New Roman" pitchFamily="18" charset="0"/>
                  <a:ea typeface="新細明體" pitchFamily="18" charset="-120"/>
                </a:rPr>
                <a:t>2</a:t>
              </a:r>
            </a:p>
          </p:txBody>
        </p:sp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1385" y="1421"/>
              <a:ext cx="65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26638" name="Rectangle 11"/>
            <p:cNvSpPr>
              <a:spLocks noChangeArrowheads="1"/>
            </p:cNvSpPr>
            <p:nvPr/>
          </p:nvSpPr>
          <p:spPr bwMode="auto">
            <a:xfrm>
              <a:off x="4659" y="2390"/>
              <a:ext cx="3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26639" name="Line 12"/>
            <p:cNvSpPr>
              <a:spLocks noChangeShapeType="1"/>
            </p:cNvSpPr>
            <p:nvPr/>
          </p:nvSpPr>
          <p:spPr bwMode="auto">
            <a:xfrm flipH="1">
              <a:off x="2562" y="297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0" name="Line 13"/>
            <p:cNvSpPr>
              <a:spLocks noChangeShapeType="1"/>
            </p:cNvSpPr>
            <p:nvPr/>
          </p:nvSpPr>
          <p:spPr bwMode="auto">
            <a:xfrm flipH="1" flipV="1">
              <a:off x="1392" y="1824"/>
              <a:ext cx="1152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 flipH="1">
              <a:off x="1392" y="2832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 flipV="1">
              <a:off x="3696" y="2016"/>
              <a:ext cx="816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 flipH="1" flipV="1">
              <a:off x="1392" y="2112"/>
              <a:ext cx="1152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3696" y="2208"/>
              <a:ext cx="1056" cy="10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 flipH="1">
              <a:off x="2544" y="3264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765680"/>
                  </p:ext>
                </p:extLst>
              </p:nvPr>
            </p:nvGraphicFramePr>
            <p:xfrm>
              <a:off x="179512" y="3260576"/>
              <a:ext cx="8784975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1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b="0" dirty="0">
                              <a:latin typeface="+mn-lt"/>
                            </a:rPr>
                            <a:t>, where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>
                              <a:latin typeface="+mn-lt"/>
                            </a:rPr>
                            <a:t> payoff</a:t>
                          </a:r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>
                              <a:latin typeface="+mn-lt"/>
                            </a:rPr>
                            <a:t>Total profit = Total payoff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>
                              <a:latin typeface="+mn-lt"/>
                            </a:rPr>
                            <a:t> – cost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𝜋</m:t>
                              </m:r>
                            </m:oMath>
                          </a14:m>
                          <a:endParaRPr lang="zh-TW" altLang="en-US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765680"/>
                  </p:ext>
                </p:extLst>
              </p:nvPr>
            </p:nvGraphicFramePr>
            <p:xfrm>
              <a:off x="179512" y="3260576"/>
              <a:ext cx="8784975" cy="1752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48272"/>
                    <a:gridCol w="1200133"/>
                    <a:gridCol w="1200133"/>
                    <a:gridCol w="1200133"/>
                    <a:gridCol w="273630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762" r="-258706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4762" r="-42791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4762" r="-32791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latin typeface="+mn-lt"/>
                            </a:rPr>
                            <a:t>Total</a:t>
                          </a:r>
                          <a:r>
                            <a:rPr lang="en-US" altLang="zh-TW" b="0" baseline="0" dirty="0" smtClean="0">
                              <a:latin typeface="+mn-lt"/>
                            </a:rPr>
                            <a:t> payoff</a:t>
                          </a:r>
                          <a:endParaRPr lang="zh-TW" altLang="en-US" b="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4762" b="-18857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80328" r="-2587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180328" r="-4279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180328" r="-3279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4061" t="-180328" r="-2279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180328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85000" r="-258706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285000" r="-427919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285000" r="-327919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4061" t="-285000" r="-227919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285000" b="-1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78689" r="-25870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4061" t="-378689" r="-42791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4061" t="-378689" r="-32791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4061" t="-378689" r="-22791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1158" t="-378689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51520" y="5085184"/>
            <a:ext cx="87129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A strangle is similar to a straddle:</a:t>
            </a:r>
          </a:p>
          <a:p>
            <a:pPr marL="447675" lvl="1" indent="-163513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447675" algn="l"/>
              </a:tabLst>
            </a:pPr>
            <a:r>
              <a:rPr lang="en-US" altLang="zh-TW" sz="1600" dirty="0">
                <a:ea typeface="新細明體" pitchFamily="18" charset="-120"/>
              </a:rPr>
              <a:t>The investor is betting that there will be a large price movement but is uncertain whether it will be an increase or a decrease</a:t>
            </a:r>
          </a:p>
          <a:p>
            <a:pPr marL="447675" lvl="1" indent="-163513">
              <a:lnSpc>
                <a:spcPct val="95000"/>
              </a:lnSpc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447675" algn="l"/>
              </a:tabLst>
            </a:pPr>
            <a:r>
              <a:rPr lang="en-US" altLang="zh-TW" sz="1600" dirty="0">
                <a:ea typeface="新細明體" pitchFamily="18" charset="-120"/>
              </a:rPr>
              <a:t>Comparing to straddle, the stock price has to move farther in either direction for an investor to make profit in a strangle</a:t>
            </a:r>
            <a:endParaRPr lang="en-US" altLang="zh-TW" sz="1800" dirty="0">
              <a:ea typeface="新細明體" pitchFamily="18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F5E0A49-EB59-4113-A9A8-2EF1EDC106A8}"/>
                  </a:ext>
                </a:extLst>
              </p:cNvPr>
              <p:cNvSpPr txBox="1"/>
              <p:nvPr/>
            </p:nvSpPr>
            <p:spPr>
              <a:xfrm>
                <a:off x="5529098" y="2323609"/>
                <a:ext cx="2493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F5E0A49-EB59-4113-A9A8-2EF1EDC10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98" y="2323609"/>
                <a:ext cx="2493610" cy="338554"/>
              </a:xfrm>
              <a:prstGeom prst="rect">
                <a:avLst/>
              </a:prstGeom>
              <a:blipFill>
                <a:blip r:embed="rId4"/>
                <a:stretch>
                  <a:fillRect l="-1222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76708D6-196A-4917-8A94-E4921ACCA402}"/>
                  </a:ext>
                </a:extLst>
              </p:cNvPr>
              <p:cNvSpPr txBox="1"/>
              <p:nvPr/>
            </p:nvSpPr>
            <p:spPr>
              <a:xfrm>
                <a:off x="5562821" y="1281683"/>
                <a:ext cx="21055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/>
                                <a:ea typeface="新細明體" pitchFamily="18" charset="-12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76708D6-196A-4917-8A94-E4921ACC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21" y="1281683"/>
                <a:ext cx="2105523" cy="338554"/>
              </a:xfrm>
              <a:prstGeom prst="rect">
                <a:avLst/>
              </a:prstGeom>
              <a:blipFill>
                <a:blip r:embed="rId5"/>
                <a:stretch>
                  <a:fillRect l="-1739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720080"/>
          </a:xfrm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Strangle Combination (</a:t>
            </a:r>
            <a:r>
              <a:rPr lang="zh-TW" altLang="en-US" dirty="0">
                <a:ea typeface="新細明體" panose="02020500000000000000" pitchFamily="18" charset="-120"/>
              </a:rPr>
              <a:t>勒式組合</a:t>
            </a:r>
            <a:r>
              <a:rPr lang="en-US" altLang="zh-TW" dirty="0"/>
              <a:t>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663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3C03D73F-7A8E-4D68-9AF0-8F2B1750D4E9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49425" y="16764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23528" y="1700808"/>
            <a:ext cx="84969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spcBef>
                <a:spcPts val="6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A strangle is also called a bottom strangle (</a:t>
            </a:r>
            <a:r>
              <a:rPr lang="zh-TW" altLang="en-US" sz="1800" dirty="0">
                <a:ea typeface="新細明體" pitchFamily="18" charset="-120"/>
              </a:rPr>
              <a:t>下勒式</a:t>
            </a:r>
            <a:r>
              <a:rPr lang="en-US" altLang="zh-TW" sz="1800" dirty="0">
                <a:ea typeface="新細明體" pitchFamily="18" charset="-120"/>
              </a:rPr>
              <a:t>)</a:t>
            </a:r>
            <a:r>
              <a:rPr lang="zh-TW" altLang="en-US" sz="1800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or a bottom vertical combination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800" dirty="0">
                <a:ea typeface="新細明體" pitchFamily="18" charset="-120"/>
              </a:rPr>
              <a:t>The sale of a strangle is sometimes referred to as a top</a:t>
            </a:r>
            <a:r>
              <a:rPr lang="zh-TW" altLang="en-US" sz="1800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strangle (</a:t>
            </a:r>
            <a:r>
              <a:rPr lang="zh-TW" altLang="en-US" sz="1800" dirty="0">
                <a:ea typeface="新細明體" pitchFamily="18" charset="-120"/>
              </a:rPr>
              <a:t>上勒式</a:t>
            </a:r>
            <a:r>
              <a:rPr lang="en-US" altLang="zh-TW" sz="1800" dirty="0">
                <a:ea typeface="新細明體" pitchFamily="18" charset="-120"/>
              </a:rPr>
              <a:t>) or a top vertical combination</a:t>
            </a:r>
          </a:p>
          <a:p>
            <a:pPr marL="447675" lvl="1" indent="-163513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447675" algn="l"/>
              </a:tabLst>
            </a:pPr>
            <a:r>
              <a:rPr lang="en-US" altLang="zh-TW" sz="1600" dirty="0">
                <a:ea typeface="新細明體" pitchFamily="18" charset="-120"/>
              </a:rPr>
              <a:t>It can be appropriate for an investor who feels that large stock price movement are unlikely</a:t>
            </a:r>
          </a:p>
          <a:p>
            <a:pPr marL="447675" lvl="1" indent="-163513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>
                <a:tab pos="447675" algn="l"/>
              </a:tabLst>
            </a:pPr>
            <a:r>
              <a:rPr lang="en-US" altLang="zh-TW" sz="1600" dirty="0">
                <a:ea typeface="新細明體" pitchFamily="18" charset="-120"/>
              </a:rPr>
              <a:t>However, similar to the top straddle, it is a risky strategy involving unlimited potential loss to </a:t>
            </a:r>
            <a:r>
              <a:rPr lang="en-US" altLang="zh-TW" sz="1600">
                <a:ea typeface="新細明體" pitchFamily="18" charset="-120"/>
              </a:rPr>
              <a:t>the trader</a:t>
            </a:r>
            <a:endParaRPr lang="en-US" altLang="zh-TW" sz="18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9902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825"/>
            <a:ext cx="756084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Principal-Protected Notes</a:t>
            </a:r>
          </a:p>
        </p:txBody>
      </p:sp>
      <p:sp>
        <p:nvSpPr>
          <p:cNvPr id="1438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8FFFC67D-474D-44BF-AC37-CD2E0D31970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28800"/>
                <a:ext cx="8640960" cy="5184576"/>
              </a:xfrm>
            </p:spPr>
            <p:txBody>
              <a:bodyPr/>
              <a:lstStyle/>
              <a:p>
                <a:pPr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Principal-protected notes allow investors to take a risky position without risking any principal</a:t>
                </a:r>
              </a:p>
              <a:p>
                <a:pPr lvl="1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The initial principal amount invested is not at risk</a:t>
                </a:r>
              </a:p>
              <a:p>
                <a:pPr lvl="1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The return earned by the investor depends on the performance of the underlying asset of the option involved</a:t>
                </a:r>
              </a:p>
              <a:p>
                <a:pPr lvl="1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For example, a $1000 investment consisting of </a:t>
                </a:r>
              </a:p>
              <a:p>
                <a:pPr lvl="2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A 3-year zero-coupon bond with a principal of $1000, which is worth, for example,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$</m:t>
                    </m:r>
                    <m:r>
                      <a:rPr lang="en-US" altLang="zh-TW" b="0" i="1" smtClean="0">
                        <a:latin typeface="Cambria Math"/>
                      </a:rPr>
                      <m:t>1000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−6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×3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=$835.27</m:t>
                    </m:r>
                  </m:oMath>
                </a14:m>
                <a:r>
                  <a:rPr lang="en-US" altLang="zh-TW" dirty="0"/>
                  <a:t> today</a:t>
                </a:r>
              </a:p>
              <a:p>
                <a:pPr lvl="2">
                  <a:lnSpc>
                    <a:spcPct val="99000"/>
                  </a:lnSpc>
                  <a:spcBef>
                    <a:spcPts val="400"/>
                  </a:spcBef>
                </a:pPr>
                <a:r>
                  <a:rPr lang="en-US" altLang="zh-TW" dirty="0"/>
                  <a:t>A 3-year European call (or put) option on a stock portfolio (assumed to be worth $164.73)</a:t>
                </a:r>
              </a:p>
              <a:p>
                <a:pPr lvl="2" indent="-292100">
                  <a:lnSpc>
                    <a:spcPct val="99000"/>
                  </a:lnSpc>
                  <a:spcBef>
                    <a:spcPts val="400"/>
                  </a:spcBef>
                  <a:buNone/>
                </a:pPr>
                <a:r>
                  <a:rPr lang="en-US" altLang="zh-TW" dirty="0">
                    <a:ea typeface="新細明體"/>
                  </a:rPr>
                  <a:t>※ Principal guaranteed: the payoff is at least $1000 after 3 years</a:t>
                </a: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640960" cy="5184576"/>
              </a:xfrm>
              <a:blipFill>
                <a:blip r:embed="rId3"/>
                <a:stretch>
                  <a:fillRect l="-705" t="-1645" r="-2186" b="-3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538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825"/>
            <a:ext cx="756084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Principal-Protected Notes</a:t>
            </a:r>
          </a:p>
        </p:txBody>
      </p:sp>
      <p:sp>
        <p:nvSpPr>
          <p:cNvPr id="1438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8FFFC67D-474D-44BF-AC37-CD2E0D31970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229200"/>
          </a:xfrm>
        </p:spPr>
        <p:txBody>
          <a:bodyPr/>
          <a:lstStyle/>
          <a:p>
            <a:pPr lvl="1">
              <a:spcBef>
                <a:spcPts val="500"/>
              </a:spcBef>
            </a:pPr>
            <a:r>
              <a:rPr lang="en-US" altLang="zh-TW" dirty="0"/>
              <a:t>For issuing banks, i</a:t>
            </a:r>
            <a:r>
              <a:rPr lang="en-US" altLang="zh-TW" dirty="0">
                <a:ea typeface="新細明體"/>
              </a:rPr>
              <a:t>n order to make profit, the actual value of the involved option is lower than $164.73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For example, the bank earns the price spread by choosing a more OTM strike price and thus a cheaper option</a:t>
            </a:r>
          </a:p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Is it better off if investors buy the considered options and invest the remaining principal at the risk-free rate?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Avoid the spread earned by the bank but cannot enjoy the bank’s service of bookkeeping and settling the option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Individual investors face wider bid-ask spreads on options</a:t>
            </a:r>
          </a:p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Variations of principal-protected notes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Investors’ maximal return could be capped (</a:t>
            </a:r>
            <a:r>
              <a:rPr lang="zh-TW" altLang="en-US" dirty="0">
                <a:ea typeface="新細明體"/>
              </a:rPr>
              <a:t>設定報酬上界</a:t>
            </a:r>
            <a:r>
              <a:rPr lang="en-US" altLang="zh-TW" dirty="0">
                <a:ea typeface="新細明體"/>
              </a:rPr>
              <a:t>)</a:t>
            </a:r>
          </a:p>
          <a:p>
            <a:pPr lvl="2">
              <a:spcBef>
                <a:spcPts val="500"/>
              </a:spcBef>
            </a:pPr>
            <a:r>
              <a:rPr lang="en-US" altLang="zh-TW" dirty="0">
                <a:ea typeface="新細明體"/>
              </a:rPr>
              <a:t>Use the average price instead of the final price to determine the option payoff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64465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852936"/>
            <a:ext cx="6781800" cy="1918891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11.2 Strategies Involving a Single Option and a Stock Share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11.</a:t>
            </a:r>
            <a:fld id="{318AA49A-4F20-4677-A41A-D5F351D8E433}" type="slidenum">
              <a:rPr lang="en-US" altLang="en-US" smtClean="0"/>
              <a:pPr eaLnBrk="1" hangingPunct="1"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825"/>
            <a:ext cx="756084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Positions in a Call and The Underlying 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3942000"/>
                <a:ext cx="4392488" cy="2916000"/>
              </a:xfrm>
              <a:noFill/>
            </p:spPr>
            <p:txBody>
              <a:bodyPr lIns="92075" tIns="46038" rIns="92075" bIns="46038"/>
              <a:lstStyle/>
              <a:p>
                <a:pPr marL="266700" indent="-266700" eaLnBrk="1" hangingPunct="1">
                  <a:lnSpc>
                    <a:spcPct val="96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Short a call and long a stock</a:t>
                </a:r>
              </a:p>
              <a:p>
                <a:pPr marL="266700" indent="-266700" eaLnBrk="1" hangingPunct="1">
                  <a:lnSpc>
                    <a:spcPct val="96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This strategy is known as writing a “covered call” (</a:t>
                </a:r>
                <a:r>
                  <a:rPr lang="zh-TW" altLang="en-US" sz="1700" dirty="0">
                    <a:ea typeface="新細明體" pitchFamily="18" charset="-120"/>
                  </a:rPr>
                  <a:t>掩護性買權</a:t>
                </a:r>
                <a:r>
                  <a:rPr lang="en-US" altLang="zh-TW" sz="1700" dirty="0">
                    <a:ea typeface="新細明體" pitchFamily="18" charset="-120"/>
                  </a:rPr>
                  <a:t>)</a:t>
                </a:r>
              </a:p>
              <a:p>
                <a:pPr marL="266700" indent="-266700">
                  <a:lnSpc>
                    <a:spcPct val="96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This strategy can cover (or protect) the risk of a sharp rise in the stock price for the call writer</a:t>
                </a:r>
                <a:endParaRPr lang="zh-TW" altLang="en-US" sz="1700" dirty="0">
                  <a:ea typeface="新細明體" pitchFamily="18" charset="-120"/>
                </a:endParaRPr>
              </a:p>
              <a:p>
                <a:pPr marL="266700" indent="-266700" eaLnBrk="1" hangingPunct="1">
                  <a:lnSpc>
                    <a:spcPct val="96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This is because the call writer can sell the stock to the call holder for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1700" dirty="0">
                    <a:ea typeface="新細明體" pitchFamily="18" charset="-120"/>
                  </a:rPr>
                  <a:t> if the call is exercised at maturity</a:t>
                </a:r>
              </a:p>
              <a:p>
                <a:pPr marL="266700" indent="-266700" eaLnBrk="1" hangingPunct="1">
                  <a:lnSpc>
                    <a:spcPct val="96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Similar to the profit of shorting a put (compared with Slide 9.10)</a:t>
                </a:r>
                <a:endParaRPr lang="zh-TW" altLang="en-US" sz="17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942000"/>
                <a:ext cx="4392488" cy="2916000"/>
              </a:xfrm>
              <a:blipFill rotWithShape="1">
                <a:blip r:embed="rId3"/>
                <a:stretch>
                  <a:fillRect l="-277" t="-837" b="-33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8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8FFFC67D-474D-44BF-AC37-CD2E0D31970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004048" y="3942000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Buy a call and short a stock</a:t>
            </a:r>
          </a:p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The opposite of writing a covered call</a:t>
            </a:r>
          </a:p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Similar to the profit of longing a put (compared with Slide 9.9)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971600" y="1502033"/>
            <a:ext cx="2579688" cy="2359015"/>
            <a:chOff x="1259632" y="1485488"/>
            <a:chExt cx="2579688" cy="2359015"/>
          </a:xfrm>
        </p:grpSpPr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1259632" y="1772816"/>
              <a:ext cx="0" cy="2071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259632" y="2874541"/>
              <a:ext cx="237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296145" y="1772816"/>
              <a:ext cx="10668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328145" y="2880891"/>
              <a:ext cx="51117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175620" y="2911053"/>
              <a:ext cx="3175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V="1">
              <a:off x="1259632" y="2528466"/>
              <a:ext cx="1114425" cy="10556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375645" y="2538000"/>
              <a:ext cx="8270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V="1">
              <a:off x="2369295" y="2826916"/>
              <a:ext cx="0" cy="47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1264395" y="2750400"/>
              <a:ext cx="110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369295" y="2747541"/>
              <a:ext cx="850900" cy="804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1264395" y="1841078"/>
              <a:ext cx="1941512" cy="1836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2235151" y="148548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(a)</a:t>
              </a:r>
              <a:endParaRPr lang="zh-TW" altLang="en-US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436096" y="1501329"/>
            <a:ext cx="2597150" cy="2359719"/>
            <a:chOff x="4860082" y="1484784"/>
            <a:chExt cx="2597150" cy="2359719"/>
          </a:xfrm>
        </p:grpSpPr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860082" y="1772816"/>
              <a:ext cx="0" cy="2071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860082" y="2874541"/>
              <a:ext cx="2373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4953745" y="1700808"/>
              <a:ext cx="10668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6946057" y="2880891"/>
              <a:ext cx="51117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5769720" y="2431628"/>
              <a:ext cx="38735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5987207" y="3199978"/>
              <a:ext cx="7683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 flipV="1">
              <a:off x="4869607" y="2136353"/>
              <a:ext cx="1120775" cy="10604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4869607" y="2982491"/>
              <a:ext cx="1112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V="1">
              <a:off x="5982445" y="2277641"/>
              <a:ext cx="744537" cy="704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4869607" y="2007766"/>
              <a:ext cx="193040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V="1">
              <a:off x="5982445" y="2831678"/>
              <a:ext cx="0" cy="428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5863854" y="148478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(b)</a:t>
              </a:r>
              <a:endParaRPr lang="zh-TW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C4B9876-AC5D-4575-8A7D-BFA9C592AC4D}"/>
                  </a:ext>
                </a:extLst>
              </p:cNvPr>
              <p:cNvSpPr txBox="1"/>
              <p:nvPr/>
            </p:nvSpPr>
            <p:spPr>
              <a:xfrm>
                <a:off x="2950451" y="3393693"/>
                <a:ext cx="2016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C4B9876-AC5D-4575-8A7D-BFA9C592A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51" y="3393693"/>
                <a:ext cx="2016253" cy="338554"/>
              </a:xfrm>
              <a:prstGeom prst="rect">
                <a:avLst/>
              </a:prstGeom>
              <a:blipFill>
                <a:blip r:embed="rId4"/>
                <a:stretch>
                  <a:fillRect l="-1813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8CCEDE4-EB1F-44EF-957D-5DB18F401988}"/>
                  </a:ext>
                </a:extLst>
              </p:cNvPr>
              <p:cNvSpPr txBox="1"/>
              <p:nvPr/>
            </p:nvSpPr>
            <p:spPr>
              <a:xfrm>
                <a:off x="2906441" y="1637367"/>
                <a:ext cx="2016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B8CCEDE4-EB1F-44EF-957D-5DB18F401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441" y="1637367"/>
                <a:ext cx="2016253" cy="338554"/>
              </a:xfrm>
              <a:prstGeom prst="rect">
                <a:avLst/>
              </a:prstGeom>
              <a:blipFill>
                <a:blip r:embed="rId5"/>
                <a:stretch>
                  <a:fillRect l="-1813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8CAF2AD-C327-417C-BF09-8880473292D9}"/>
                  </a:ext>
                </a:extLst>
              </p:cNvPr>
              <p:cNvSpPr txBox="1"/>
              <p:nvPr/>
            </p:nvSpPr>
            <p:spPr>
              <a:xfrm>
                <a:off x="7440919" y="3682575"/>
                <a:ext cx="17000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8CAF2AD-C327-417C-BF09-888047329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19" y="3682575"/>
                <a:ext cx="1700068" cy="338554"/>
              </a:xfrm>
              <a:prstGeom prst="rect">
                <a:avLst/>
              </a:prstGeom>
              <a:blipFill>
                <a:blip r:embed="rId6"/>
                <a:stretch>
                  <a:fillRect l="-2151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6305E62-9A30-4B9C-9050-4E335A4A6FB1}"/>
                  </a:ext>
                </a:extLst>
              </p:cNvPr>
              <p:cNvSpPr txBox="1"/>
              <p:nvPr/>
            </p:nvSpPr>
            <p:spPr>
              <a:xfrm>
                <a:off x="7339222" y="1889958"/>
                <a:ext cx="1846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𝑐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56305E62-9A30-4B9C-9050-4E335A4A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22" y="1889958"/>
                <a:ext cx="1846152" cy="338554"/>
              </a:xfrm>
              <a:prstGeom prst="rect">
                <a:avLst/>
              </a:prstGeom>
              <a:blipFill>
                <a:blip r:embed="rId7"/>
                <a:stretch>
                  <a:fillRect l="-1980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825"/>
            <a:ext cx="756084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Positions in a Put and The Underlying Asset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3942000"/>
                <a:ext cx="4248472" cy="2448272"/>
              </a:xfrm>
              <a:noFill/>
            </p:spPr>
            <p:txBody>
              <a:bodyPr lIns="92075" tIns="46038" rIns="92075" bIns="46038"/>
              <a:lstStyle/>
              <a:p>
                <a:pPr marL="266700" indent="-266700" eaLnBrk="1" hangingPunct="1">
                  <a:lnSpc>
                    <a:spcPct val="97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Long a put and long a stock</a:t>
                </a:r>
              </a:p>
              <a:p>
                <a:pPr marL="266700" indent="-266700" eaLnBrk="1" hangingPunct="1">
                  <a:lnSpc>
                    <a:spcPct val="97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This strategy is known as a “protective put”</a:t>
                </a:r>
                <a:r>
                  <a:rPr lang="zh-TW" altLang="en-US" sz="1700" dirty="0">
                    <a:ea typeface="新細明體" pitchFamily="18" charset="-120"/>
                  </a:rPr>
                  <a:t> </a:t>
                </a:r>
                <a:r>
                  <a:rPr lang="en-US" altLang="zh-TW" sz="1700" dirty="0">
                    <a:ea typeface="新細明體" pitchFamily="18" charset="-120"/>
                  </a:rPr>
                  <a:t>(</a:t>
                </a:r>
                <a:r>
                  <a:rPr lang="zh-TW" altLang="en-US" sz="1700" dirty="0">
                    <a:ea typeface="新細明體" pitchFamily="18" charset="-120"/>
                  </a:rPr>
                  <a:t>保護性賣權</a:t>
                </a:r>
                <a:r>
                  <a:rPr lang="en-US" altLang="zh-TW" sz="1700" dirty="0">
                    <a:ea typeface="新細明體" pitchFamily="18" charset="-120"/>
                  </a:rPr>
                  <a:t>)</a:t>
                </a:r>
              </a:p>
              <a:p>
                <a:pPr marL="266700" indent="-266700">
                  <a:lnSpc>
                    <a:spcPct val="97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This strategy can cover (or protect) the stock position from the risk of the decline in the stock price</a:t>
                </a:r>
                <a:endParaRPr lang="zh-TW" altLang="en-US" sz="1700" dirty="0">
                  <a:ea typeface="新細明體" pitchFamily="18" charset="-120"/>
                </a:endParaRPr>
              </a:p>
              <a:p>
                <a:pPr marL="266700" indent="-266700" eaLnBrk="1" hangingPunct="1">
                  <a:lnSpc>
                    <a:spcPct val="97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The put holder can eliminate the downside risk of the stock position by exercising the put to sell the stock at </a:t>
                </a:r>
                <a14:m>
                  <m:oMath xmlns:m="http://schemas.openxmlformats.org/officeDocument/2006/math">
                    <m:r>
                      <a:rPr lang="en-US" altLang="zh-TW" sz="17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sz="1700" dirty="0">
                  <a:ea typeface="新細明體" pitchFamily="18" charset="-120"/>
                </a:endParaRPr>
              </a:p>
              <a:p>
                <a:pPr marL="266700" indent="-266700" eaLnBrk="1" hangingPunct="1">
                  <a:lnSpc>
                    <a:spcPct val="97000"/>
                  </a:lnSpc>
                  <a:spcBef>
                    <a:spcPts val="2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1700" dirty="0">
                    <a:ea typeface="新細明體" pitchFamily="18" charset="-120"/>
                  </a:rPr>
                  <a:t>Similar to the profit of longing a call (compared with Slide 9.7)</a:t>
                </a:r>
                <a:endParaRPr lang="zh-TW" altLang="en-US" sz="17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942000"/>
                <a:ext cx="4248472" cy="2448272"/>
              </a:xfrm>
              <a:blipFill rotWithShape="1">
                <a:blip r:embed="rId3"/>
                <a:stretch>
                  <a:fillRect l="-287" t="-998" r="-574" b="-244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8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8FFFC67D-474D-44BF-AC37-CD2E0D31970A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4716016" y="3942000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Sell a put and short a stock</a:t>
            </a:r>
          </a:p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The opposite of a protective put</a:t>
            </a:r>
          </a:p>
          <a:p>
            <a:pPr marL="266700" indent="-266700">
              <a:spcBef>
                <a:spcPts val="300"/>
              </a:spcBef>
              <a:buClr>
                <a:schemeClr val="tx1"/>
              </a:buClr>
              <a:buSzPct val="100000"/>
              <a:buFont typeface="新細明體" pitchFamily="18" charset="-120"/>
              <a:buChar char="※"/>
            </a:pPr>
            <a:r>
              <a:rPr lang="en-US" altLang="zh-TW" sz="1700" dirty="0">
                <a:ea typeface="新細明體" pitchFamily="18" charset="-120"/>
              </a:rPr>
              <a:t>Similar to the profit of shorting a call (compared with Slide 9.8)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971600" y="1412776"/>
            <a:ext cx="2880320" cy="2447245"/>
            <a:chOff x="1182712" y="1485488"/>
            <a:chExt cx="2880320" cy="2447245"/>
          </a:xfrm>
        </p:grpSpPr>
        <p:sp>
          <p:nvSpPr>
            <p:cNvPr id="2" name="文字方塊 1"/>
            <p:cNvSpPr txBox="1"/>
            <p:nvPr/>
          </p:nvSpPr>
          <p:spPr>
            <a:xfrm>
              <a:off x="2235151" y="148548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(c)</a:t>
              </a:r>
              <a:endParaRPr lang="zh-TW" altLang="en-US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182712" y="1872158"/>
              <a:ext cx="0" cy="2060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182712" y="2958008"/>
              <a:ext cx="2374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219224" y="1794371"/>
              <a:ext cx="83820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dirty="0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551857" y="2699690"/>
              <a:ext cx="51117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 dirty="0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 dirty="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2130449" y="2508746"/>
              <a:ext cx="38735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1187624" y="3061196"/>
              <a:ext cx="11414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2322537" y="2330946"/>
              <a:ext cx="782637" cy="7397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2336824" y="2911971"/>
              <a:ext cx="0" cy="41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 flipV="1">
              <a:off x="1185639" y="2088000"/>
              <a:ext cx="1154113" cy="1090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336824" y="3178671"/>
              <a:ext cx="742950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187474" y="2095996"/>
              <a:ext cx="1922463" cy="180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122564" y="1415570"/>
            <a:ext cx="2617788" cy="2444774"/>
            <a:chOff x="4762524" y="1484784"/>
            <a:chExt cx="2617788" cy="2444774"/>
          </a:xfrm>
        </p:grpSpPr>
        <p:sp>
          <p:nvSpPr>
            <p:cNvPr id="55" name="文字方塊 54"/>
            <p:cNvSpPr txBox="1"/>
            <p:nvPr/>
          </p:nvSpPr>
          <p:spPr>
            <a:xfrm>
              <a:off x="5863854" y="148478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(d)</a:t>
              </a:r>
              <a:endParaRPr lang="zh-TW" altLang="en-US" dirty="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4783162" y="1867396"/>
              <a:ext cx="0" cy="2062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4783162" y="2958008"/>
              <a:ext cx="237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800624" y="1718171"/>
              <a:ext cx="102552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>
                  <a:ea typeface="新細明體" pitchFamily="18" charset="-120"/>
                </a:rPr>
                <a:t>Profit</a:t>
              </a: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6869137" y="2964358"/>
              <a:ext cx="511175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S</a:t>
              </a:r>
              <a:r>
                <a:rPr lang="en-US" altLang="zh-TW" i="1" baseline="-25000">
                  <a:latin typeface="Times New Roman" pitchFamily="18" charset="0"/>
                  <a:ea typeface="新細明體" pitchFamily="18" charset="-120"/>
                </a:rPr>
                <a:t>T</a:t>
              </a: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5692799" y="2938958"/>
              <a:ext cx="38735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altLang="zh-TW" i="1">
                  <a:latin typeface="Times New Roman" pitchFamily="18" charset="0"/>
                  <a:ea typeface="新細明體" pitchFamily="18" charset="-120"/>
                </a:rPr>
                <a:t>K</a:t>
              </a:r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4781574" y="2861171"/>
              <a:ext cx="11287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H="1" flipV="1">
              <a:off x="5910287" y="2845296"/>
              <a:ext cx="903287" cy="8556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4762524" y="1959471"/>
              <a:ext cx="2051050" cy="1943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5905524" y="2911971"/>
              <a:ext cx="0" cy="41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5903937" y="2742108"/>
              <a:ext cx="882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H="1">
              <a:off x="4792687" y="2743200"/>
              <a:ext cx="1112837" cy="1054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6A9070E-788B-4AC9-9682-33C5E60090FD}"/>
                  </a:ext>
                </a:extLst>
              </p:cNvPr>
              <p:cNvSpPr txBox="1"/>
              <p:nvPr/>
            </p:nvSpPr>
            <p:spPr>
              <a:xfrm>
                <a:off x="2876988" y="1788223"/>
                <a:ext cx="2016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36A9070E-788B-4AC9-9682-33C5E6009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88" y="1788223"/>
                <a:ext cx="2016253" cy="338554"/>
              </a:xfrm>
              <a:prstGeom prst="rect">
                <a:avLst/>
              </a:prstGeom>
              <a:blipFill>
                <a:blip r:embed="rId4"/>
                <a:stretch>
                  <a:fillRect l="-1813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CA85A56-92DB-4C18-A6B6-5350D2DCD7C9}"/>
                  </a:ext>
                </a:extLst>
              </p:cNvPr>
              <p:cNvSpPr txBox="1"/>
              <p:nvPr/>
            </p:nvSpPr>
            <p:spPr>
              <a:xfrm>
                <a:off x="7196096" y="3654505"/>
                <a:ext cx="20162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CA85A56-92DB-4C18-A6B6-5350D2DC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96" y="3654505"/>
                <a:ext cx="2016253" cy="338554"/>
              </a:xfrm>
              <a:prstGeom prst="rect">
                <a:avLst/>
              </a:prstGeom>
              <a:blipFill>
                <a:blip r:embed="rId5"/>
                <a:stretch>
                  <a:fillRect l="-1511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D86C5E5B-FC4E-4DAA-84E5-228D529ADD07}"/>
                  </a:ext>
                </a:extLst>
              </p:cNvPr>
              <p:cNvSpPr txBox="1"/>
              <p:nvPr/>
            </p:nvSpPr>
            <p:spPr>
              <a:xfrm>
                <a:off x="2834386" y="2930752"/>
                <a:ext cx="18461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D86C5E5B-FC4E-4DAA-84E5-228D529A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386" y="2930752"/>
                <a:ext cx="1846152" cy="338554"/>
              </a:xfrm>
              <a:prstGeom prst="rect">
                <a:avLst/>
              </a:prstGeom>
              <a:blipFill>
                <a:blip r:embed="rId6"/>
                <a:stretch>
                  <a:fillRect l="-1980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FC47171-4018-4A07-932F-FC39B1E6636D}"/>
                  </a:ext>
                </a:extLst>
              </p:cNvPr>
              <p:cNvSpPr txBox="1"/>
              <p:nvPr/>
            </p:nvSpPr>
            <p:spPr>
              <a:xfrm>
                <a:off x="7121511" y="2458047"/>
                <a:ext cx="19869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profit for 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−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𝑝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1600" dirty="0"/>
                  <a:t> at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1600" dirty="0"/>
                  <a:t> 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FC47171-4018-4A07-932F-FC39B1E6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511" y="2458047"/>
                <a:ext cx="1986992" cy="338554"/>
              </a:xfrm>
              <a:prstGeom prst="rect">
                <a:avLst/>
              </a:prstGeom>
              <a:blipFill>
                <a:blip r:embed="rId7"/>
                <a:stretch>
                  <a:fillRect l="-1534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5235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825"/>
            <a:ext cx="756084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Positions in a Option and The Underlying Asset</a:t>
            </a:r>
          </a:p>
        </p:txBody>
      </p:sp>
      <p:sp>
        <p:nvSpPr>
          <p:cNvPr id="1438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11.</a:t>
            </a:r>
            <a:fld id="{8FFFC67D-474D-44BF-AC37-CD2E0D31970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640960" cy="4878089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/>
                  <a:t>The reason for the similarity between these strategies and longing or shorting a call or put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/>
                  <a:t>The put-call parity: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2800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the present values of the dividend payment and strike price, the sum of them is a known CF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/>
                  <a:t>Thus, the put-call parity can be interpreted as that a European call plus a constant CF adjustment equals the combination of a European put (with the same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TW" dirty="0"/>
                  <a:t>) and the underlying asset, i.e.,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𝐶𝐹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/>
                  <a:t>For (a),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𝐶𝐹</m:t>
                    </m:r>
                  </m:oMath>
                </a14:m>
                <a:r>
                  <a:rPr lang="en-US" altLang="zh-TW" dirty="0"/>
                  <a:t>; for (b),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𝐶𝐹</m:t>
                    </m:r>
                  </m:oMath>
                </a14:m>
                <a:r>
                  <a:rPr lang="en-US" altLang="zh-TW" dirty="0"/>
                  <a:t>; for (c),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𝐶𝐹</m:t>
                    </m:r>
                  </m:oMath>
                </a14:m>
                <a:r>
                  <a:rPr lang="en-US" altLang="zh-TW" dirty="0"/>
                  <a:t>; for (d),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𝐶𝐹</m:t>
                    </m:r>
                  </m:oMath>
                </a14:m>
                <a:endParaRPr lang="en-US" altLang="zh-TW" dirty="0"/>
              </a:p>
              <a:p>
                <a:pPr marL="693737" lvl="2" indent="0">
                  <a:spcBef>
                    <a:spcPts val="600"/>
                  </a:spcBef>
                  <a:buNone/>
                </a:pPr>
                <a:r>
                  <a:rPr lang="en-US" altLang="zh-TW" sz="1800" dirty="0"/>
                  <a:t>(The CF adjustment shifts the piece-wise linear profit function upward or downward by an amount but does not change the shape of the profit function)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640960" cy="4878089"/>
              </a:xfrm>
              <a:blipFill>
                <a:blip r:embed="rId3"/>
                <a:stretch>
                  <a:fillRect l="-705" t="-1625" r="-1410" b="-6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1954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OF_Ch10</Template>
  <TotalTime>3762</TotalTime>
  <Pages>14</Pages>
  <Words>4270</Words>
  <Application>Microsoft Office PowerPoint</Application>
  <PresentationFormat>Letter 紙張 (8.5x11 英吋)</PresentationFormat>
  <Paragraphs>554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Arial</vt:lpstr>
      <vt:lpstr>Cambria Math</vt:lpstr>
      <vt:lpstr>Symbol</vt:lpstr>
      <vt:lpstr>Times New Roman</vt:lpstr>
      <vt:lpstr>Wingdings</vt:lpstr>
      <vt:lpstr>2_Network</vt:lpstr>
      <vt:lpstr>Trading Strategies Involving Options</vt:lpstr>
      <vt:lpstr>Goals of Chapter 11</vt:lpstr>
      <vt:lpstr>11.1 Principal-Protected Notes (保本債券)</vt:lpstr>
      <vt:lpstr>Principal-Protected Notes</vt:lpstr>
      <vt:lpstr>Principal-Protected Notes</vt:lpstr>
      <vt:lpstr>11.2 Strategies Involving a Single Option and a Stock Share</vt:lpstr>
      <vt:lpstr>Positions in a Call and The Underlying Asset</vt:lpstr>
      <vt:lpstr>Positions in a Put and The Underlying Asset</vt:lpstr>
      <vt:lpstr>Positions in a Option and The Underlying Asset</vt:lpstr>
      <vt:lpstr>11.3 Strategies Involving a Position in Two or More Options of The Same Type</vt:lpstr>
      <vt:lpstr>Bull Spread (牛市價差) Using Calls with The Same T</vt:lpstr>
      <vt:lpstr>Bull Spread (牛市價差) Using Calls with The Same T</vt:lpstr>
      <vt:lpstr>Bull Spread (牛市價差) Using Puts with The Same T</vt:lpstr>
      <vt:lpstr>Bear Spread (熊市價差) Using Calls with The Same T</vt:lpstr>
      <vt:lpstr>Bear Spread (熊市價差) Using Puts with The Same T</vt:lpstr>
      <vt:lpstr>Bear Spread (熊市價差) Using Puts with The Same T</vt:lpstr>
      <vt:lpstr>Box Spread (盒型價差)</vt:lpstr>
      <vt:lpstr>Box Spread (盒型價差)</vt:lpstr>
      <vt:lpstr>Butterfly Spread (蝶式價差)</vt:lpstr>
      <vt:lpstr>Butterfly Spread (蝶式價差) Using Calls with The Same T</vt:lpstr>
      <vt:lpstr>Butterfly Spread (蝶式價差) Using Calls with The Same T</vt:lpstr>
      <vt:lpstr>Butterfly Spread (蝶式價差) Using Puts with The Same T</vt:lpstr>
      <vt:lpstr>Calendar Spread (日曆價差) Using Calls</vt:lpstr>
      <vt:lpstr>Calendar Spread (日曆價差) Using Calls</vt:lpstr>
      <vt:lpstr>Calendar Spread (日曆價差) Using Puts</vt:lpstr>
      <vt:lpstr>Diagonal Spread (對角線價差)</vt:lpstr>
      <vt:lpstr>11.4 Combination Strategies</vt:lpstr>
      <vt:lpstr>Straddle Combination (跨式組合)</vt:lpstr>
      <vt:lpstr>Strip and Strap</vt:lpstr>
      <vt:lpstr>Strangle Combination (勒式組合)</vt:lpstr>
      <vt:lpstr>Strangle Combination (勒式組合)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Strategies Involving Options</dc:title>
  <dc:subject>Fundamentals of Futures and Options Markets, 5E</dc:subject>
  <dc:creator>JyWang</dc:creator>
  <cp:keywords>Chapter 10</cp:keywords>
  <cp:lastModifiedBy>Jr-Yan</cp:lastModifiedBy>
  <cp:revision>283</cp:revision>
  <cp:lastPrinted>1999-07-13T14:45:52Z</cp:lastPrinted>
  <dcterms:created xsi:type="dcterms:W3CDTF">1996-10-23T22:40:52Z</dcterms:created>
  <dcterms:modified xsi:type="dcterms:W3CDTF">2023-05-28T10:20:17Z</dcterms:modified>
</cp:coreProperties>
</file>