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2" r:id="rId1"/>
  </p:sldMasterIdLst>
  <p:notesMasterIdLst>
    <p:notesMasterId r:id="rId40"/>
  </p:notesMasterIdLst>
  <p:handoutMasterIdLst>
    <p:handoutMasterId r:id="rId41"/>
  </p:handoutMasterIdLst>
  <p:sldIdLst>
    <p:sldId id="272" r:id="rId2"/>
    <p:sldId id="278" r:id="rId3"/>
    <p:sldId id="279" r:id="rId4"/>
    <p:sldId id="257" r:id="rId5"/>
    <p:sldId id="258" r:id="rId6"/>
    <p:sldId id="286" r:id="rId7"/>
    <p:sldId id="289" r:id="rId8"/>
    <p:sldId id="290" r:id="rId9"/>
    <p:sldId id="294" r:id="rId10"/>
    <p:sldId id="295" r:id="rId11"/>
    <p:sldId id="296" r:id="rId12"/>
    <p:sldId id="293" r:id="rId13"/>
    <p:sldId id="280" r:id="rId14"/>
    <p:sldId id="259" r:id="rId15"/>
    <p:sldId id="273" r:id="rId16"/>
    <p:sldId id="297" r:id="rId17"/>
    <p:sldId id="260" r:id="rId18"/>
    <p:sldId id="298" r:id="rId19"/>
    <p:sldId id="262" r:id="rId20"/>
    <p:sldId id="304" r:id="rId21"/>
    <p:sldId id="281" r:id="rId22"/>
    <p:sldId id="264" r:id="rId23"/>
    <p:sldId id="299" r:id="rId24"/>
    <p:sldId id="300" r:id="rId25"/>
    <p:sldId id="282" r:id="rId26"/>
    <p:sldId id="283" r:id="rId27"/>
    <p:sldId id="266" r:id="rId28"/>
    <p:sldId id="302" r:id="rId29"/>
    <p:sldId id="275" r:id="rId30"/>
    <p:sldId id="268" r:id="rId31"/>
    <p:sldId id="303" r:id="rId32"/>
    <p:sldId id="285" r:id="rId33"/>
    <p:sldId id="305" r:id="rId34"/>
    <p:sldId id="301" r:id="rId35"/>
    <p:sldId id="306" r:id="rId36"/>
    <p:sldId id="270" r:id="rId37"/>
    <p:sldId id="308" r:id="rId38"/>
    <p:sldId id="307" r:id="rId39"/>
  </p:sldIdLst>
  <p:sldSz cx="9144000" cy="6858000" type="letter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9" autoAdjust="0"/>
    <p:restoredTop sz="94681" autoAdjust="0"/>
  </p:normalViewPr>
  <p:slideViewPr>
    <p:cSldViewPr>
      <p:cViewPr varScale="1">
        <p:scale>
          <a:sx n="76" d="100"/>
          <a:sy n="76" d="100"/>
        </p:scale>
        <p:origin x="57" y="42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22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156915512143265E-2"/>
          <c:y val="6.6194725728013257E-2"/>
          <c:w val="0.8039974749991694"/>
          <c:h val="0.84240168208626942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工作表1!$B$1:$K$1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工作表1!$B$2:$K$2</c:f>
              <c:numCache>
                <c:formatCode>General</c:formatCode>
                <c:ptCount val="10"/>
                <c:pt idx="0">
                  <c:v>6.5189789478561941</c:v>
                </c:pt>
                <c:pt idx="1">
                  <c:v>5.947328306559112</c:v>
                </c:pt>
                <c:pt idx="2">
                  <c:v>5.4015544536099132</c:v>
                </c:pt>
                <c:pt idx="3">
                  <c:v>4.8824642609546416</c:v>
                </c:pt>
                <c:pt idx="4">
                  <c:v>4.3907719377896566</c:v>
                </c:pt>
                <c:pt idx="5">
                  <c:v>3.9270997201820781</c:v>
                </c:pt>
                <c:pt idx="6">
                  <c:v>3.4919343950254298</c:v>
                </c:pt>
                <c:pt idx="7">
                  <c:v>3.0856218296080189</c:v>
                </c:pt>
                <c:pt idx="8">
                  <c:v>2.7083558493578703</c:v>
                </c:pt>
                <c:pt idx="9">
                  <c:v>2.3601627459471008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4DD-4717-8541-257316B58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950592"/>
        <c:axId val="106802176"/>
      </c:scatterChart>
      <c:valAx>
        <c:axId val="105950592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Dividends, </a:t>
                </a:r>
                <a:r>
                  <a:rPr lang="en-US" altLang="en-US" i="1"/>
                  <a:t>D</a:t>
                </a:r>
              </a:p>
            </c:rich>
          </c:tx>
          <c:layout>
            <c:manualLayout>
              <c:xMode val="edge"/>
              <c:yMode val="edge"/>
              <c:x val="0.75438818565400845"/>
              <c:y val="0.812723971882914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6802176"/>
        <c:crosses val="autoZero"/>
        <c:crossBetween val="midCat"/>
      </c:valAx>
      <c:valAx>
        <c:axId val="106802176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altLang="zh-TW"/>
                  <a:t>Call option price,</a:t>
                </a:r>
                <a:r>
                  <a:rPr lang="en-US" altLang="zh-TW" baseline="0"/>
                  <a:t> </a:t>
                </a:r>
                <a:r>
                  <a:rPr lang="en-US" altLang="zh-TW" i="1" baseline="0"/>
                  <a:t>c</a:t>
                </a:r>
                <a:endParaRPr lang="zh-TW" altLang="en-US" i="1"/>
              </a:p>
            </c:rich>
          </c:tx>
          <c:layout>
            <c:manualLayout>
              <c:xMode val="edge"/>
              <c:yMode val="edge"/>
              <c:x val="9.6064321073789843E-2"/>
              <c:y val="1.532807573695363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5950592"/>
        <c:crosses val="autoZero"/>
        <c:crossBetween val="midCat"/>
        <c:majorUnit val="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156915512143265E-2"/>
          <c:y val="6.6194725728013257E-2"/>
          <c:w val="0.8039974749991694"/>
          <c:h val="0.84240168208626942"/>
        </c:manualLayout>
      </c:layout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工作表1!$B$1:$K$1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工作表1!$B$21:$K$21</c:f>
              <c:numCache>
                <c:formatCode>General</c:formatCode>
                <c:ptCount val="10"/>
                <c:pt idx="0">
                  <c:v>5.0557600849202267</c:v>
                </c:pt>
                <c:pt idx="1">
                  <c:v>5.4594193556514785</c:v>
                </c:pt>
                <c:pt idx="2">
                  <c:v>5.8889554147306091</c:v>
                </c:pt>
                <c:pt idx="3">
                  <c:v>6.3451751341036715</c:v>
                </c:pt>
                <c:pt idx="4">
                  <c:v>6.8287927229670187</c:v>
                </c:pt>
                <c:pt idx="5">
                  <c:v>7.340430417387779</c:v>
                </c:pt>
                <c:pt idx="6">
                  <c:v>7.880575004259458</c:v>
                </c:pt>
                <c:pt idx="7">
                  <c:v>8.4495723508703886</c:v>
                </c:pt>
                <c:pt idx="8">
                  <c:v>9.0476162826485691</c:v>
                </c:pt>
                <c:pt idx="9">
                  <c:v>9.6747330912661269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4AC-4B60-8A10-B08DAC806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568960"/>
        <c:axId val="112587520"/>
      </c:scatterChart>
      <c:valAx>
        <c:axId val="112568960"/>
        <c:scaling>
          <c:orientation val="minMax"/>
          <c:max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en-US"/>
                  <a:t>Dividends, </a:t>
                </a:r>
                <a:r>
                  <a:rPr lang="en-US" altLang="en-US" i="1"/>
                  <a:t>D</a:t>
                </a:r>
              </a:p>
            </c:rich>
          </c:tx>
          <c:layout>
            <c:manualLayout>
              <c:xMode val="edge"/>
              <c:yMode val="edge"/>
              <c:x val="0.75438818565400845"/>
              <c:y val="0.812723971882914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587520"/>
        <c:crosses val="autoZero"/>
        <c:crossBetween val="midCat"/>
      </c:valAx>
      <c:valAx>
        <c:axId val="112587520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altLang="zh-TW"/>
                  <a:t>Put option price,</a:t>
                </a:r>
                <a:r>
                  <a:rPr lang="en-US" altLang="zh-TW" baseline="0"/>
                  <a:t> </a:t>
                </a:r>
                <a:r>
                  <a:rPr lang="en-US" altLang="zh-TW" i="1" baseline="0"/>
                  <a:t>p</a:t>
                </a:r>
                <a:endParaRPr lang="zh-TW" altLang="en-US" i="1"/>
              </a:p>
            </c:rich>
          </c:tx>
          <c:layout>
            <c:manualLayout>
              <c:xMode val="edge"/>
              <c:yMode val="edge"/>
              <c:x val="9.6064321073789843E-2"/>
              <c:y val="1.532807573695363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568960"/>
        <c:crosses val="autoZero"/>
        <c:crossBetween val="midCat"/>
        <c:majorUnit val="2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F09823A1-ABC1-468F-9548-C87DC37F9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1" y="9731376"/>
            <a:ext cx="1814513" cy="32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108" tIns="49054" rIns="98108" bIns="49054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500">
                <a:latin typeface="Times New Roman" pitchFamily="18" charset="0"/>
              </a:rPr>
              <a:t>10-</a:t>
            </a:r>
            <a:fld id="{9F5083B1-B204-4B1B-8374-545B611CE277}" type="slidenum">
              <a:rPr lang="en-US" altLang="zh-TW" sz="1500" smtClean="0">
                <a:latin typeface="Times New Roman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zh-TW" sz="1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17" tIns="48148" rIns="98017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notes styles</a:t>
            </a:r>
          </a:p>
          <a:p>
            <a:pPr lvl="0"/>
            <a:r>
              <a:rPr lang="en-US" altLang="zh-TW" noProof="0"/>
              <a:t>Second Level</a:t>
            </a:r>
          </a:p>
          <a:p>
            <a:pPr lvl="0"/>
            <a:r>
              <a:rPr lang="en-US" altLang="zh-TW" noProof="0"/>
              <a:t>Third Level</a:t>
            </a:r>
          </a:p>
          <a:p>
            <a:pPr lvl="0"/>
            <a:r>
              <a:rPr lang="en-US" altLang="zh-TW" noProof="0"/>
              <a:t>Fourth Level</a:t>
            </a:r>
          </a:p>
          <a:p>
            <a:pPr lvl="0"/>
            <a:r>
              <a:rPr lang="en-US" altLang="zh-TW" noProof="0"/>
              <a:t>Fifth Level</a:t>
            </a: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1750" cy="3833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2739683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635" tIns="0" rIns="20635" bIns="0" anchor="b"/>
          <a:lstStyle/>
          <a:p>
            <a:pPr algn="r" defTabSz="825500" eaLnBrk="0" hangingPunct="0"/>
            <a:r>
              <a:rPr lang="en-US" altLang="zh-TW" sz="1100" i="1">
                <a:latin typeface="Times New Roman" pitchFamily="18" charset="0"/>
              </a:rPr>
              <a:t>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8017" tIns="48148" rIns="98017" bIns="48148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3241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en-US" noProof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/>
              <a:t>按一下以編輯母片副標題樣式</a:t>
            </a:r>
            <a:endParaRPr lang="en-US" altLang="en-US" noProof="0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175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90BEBE69-D9E8-44F0-AD8A-F6237AB2BF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3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45A29A3E-A2DF-49D7-B4F3-39973511A24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59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330DAB2A-0784-423E-A146-79CC961121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13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A6E1B583-8C9F-485A-A27A-6B4AC15A0D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4705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10.</a:t>
            </a:r>
            <a:fld id="{A6E1B583-8C9F-485A-A27A-6B4AC15A0D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579149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r>
              <a:rPr lang="zh-TW" altLang="en-US" noProof="0"/>
              <a:t>按一下圖示以新增表格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FDFB147B-65F9-4BB4-A2DD-441FF2E96E9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616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282575">
              <a:tabLst>
                <a:tab pos="627063" algn="l"/>
              </a:tabLst>
              <a:defRPr/>
            </a:lvl2pPr>
            <a:lvl3pPr marL="984250" indent="-290513">
              <a:defRPr/>
            </a:lvl3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5A081277-928B-4FE3-999C-D9358FE362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1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69653CE2-4DC9-409D-A35A-09AE538C02B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95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54531" cy="3333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A7B0DF8D-9090-4C38-A199-5E98F00293B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16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4030F003-8F44-41D3-B1D1-5AF5F482F45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3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E9DADB58-193A-4B27-B5DB-6BC7AB218ED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77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000C9E37-70D6-4239-8AEC-DB641EB723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88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5FB693C4-393C-4FD0-8011-11CA091C69D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034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10.</a:t>
            </a:r>
            <a:fld id="{5EF8C90B-8248-466A-8559-8B825FFAC43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56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2725"/>
            <a:ext cx="75057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 (30pt)</a:t>
            </a:r>
          </a:p>
          <a:p>
            <a:pPr lvl="1"/>
            <a:r>
              <a:rPr lang="en-US" altLang="en-US"/>
              <a:t>Second level (26pt)</a:t>
            </a:r>
          </a:p>
          <a:p>
            <a:pPr lvl="2"/>
            <a:r>
              <a:rPr lang="en-US" altLang="en-US"/>
              <a:t>Third level (22pt)</a:t>
            </a:r>
          </a:p>
          <a:p>
            <a:pPr lvl="3"/>
            <a:r>
              <a:rPr lang="en-US" altLang="en-US"/>
              <a:t>Fourth level (20pt)</a:t>
            </a:r>
          </a:p>
          <a:p>
            <a:pPr lvl="4"/>
            <a:r>
              <a:rPr lang="en-US" altLang="en-US"/>
              <a:t>Fifth level (18pt)</a:t>
            </a:r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424" y="6524625"/>
            <a:ext cx="654531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r>
              <a:rPr lang="en-US" altLang="en-US"/>
              <a:t>10.</a:t>
            </a:r>
            <a:fld id="{A6E1B583-8C9F-485A-A27A-6B4AC15A0D9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2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–"/>
        <a:tabLst>
          <a:tab pos="627063" algn="l"/>
        </a:tabLst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0.png"/><Relationship Id="rId5" Type="http://schemas.openxmlformats.org/officeDocument/2006/relationships/image" Target="../media/image32.jpeg"/><Relationship Id="rId10" Type="http://schemas.openxmlformats.org/officeDocument/2006/relationships/image" Target="../media/image41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2.png"/><Relationship Id="rId7" Type="http://schemas.openxmlformats.org/officeDocument/2006/relationships/image" Target="../media/image4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Properties of Stock Options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itchFamily="18" charset="-120"/>
              </a:rPr>
              <a:t>Chapter 10</a:t>
            </a:r>
          </a:p>
        </p:txBody>
      </p:sp>
      <p:sp>
        <p:nvSpPr>
          <p:cNvPr id="14340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460432" y="6524625"/>
            <a:ext cx="596899" cy="3175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21995805-B55C-4948-9CE8-2D83EA143639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344816" cy="8572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 of Factors on Option Pricing</a:t>
            </a:r>
          </a:p>
        </p:txBody>
      </p:sp>
      <p:sp>
        <p:nvSpPr>
          <p:cNvPr id="1641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B2E85EC-1C2B-43B1-A575-A44E63B427F1}" type="slidenum">
              <a:rPr lang="en-US" altLang="en-US" smtClean="0"/>
              <a:pPr eaLnBrk="1" hangingPunct="1"/>
              <a:t>10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1628775"/>
                <a:ext cx="8820472" cy="5229225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>
                  <a:spcBef>
                    <a:spcPts val="5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Volatility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𝜎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  <a:r>
                  <a:rPr lang="zh-TW" altLang="zh-TW" dirty="0"/>
                  <a:t>↑</a:t>
                </a:r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pPr lvl="1">
                  <a:spcBef>
                    <a:spcPts val="5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The prob. that the stock performs very well or poor increases</a:t>
                </a:r>
              </a:p>
              <a:p>
                <a:pPr lvl="1">
                  <a:spcBef>
                    <a:spcPts val="55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For calls (puts) which have limited downside (upside) risk,</a:t>
                </a:r>
                <a:r>
                  <a:rPr lang="zh-TW" altLang="zh-TW" sz="2200" dirty="0"/>
                  <a:t> </a:t>
                </a:r>
                <a:r>
                  <a:rPr lang="en-US" altLang="zh-TW" sz="2200" dirty="0"/>
                  <a:t>call (put) holders benefit from the more prob. of high (low) prices </a:t>
                </a:r>
                <a:r>
                  <a:rPr lang="en-US" altLang="zh-TW" sz="2200" dirty="0">
                    <a:sym typeface="Symbol"/>
                  </a:rPr>
                  <a:t> option value </a:t>
                </a:r>
                <a:r>
                  <a:rPr lang="zh-TW" altLang="zh-TW" sz="2200" dirty="0"/>
                  <a:t>↑</a:t>
                </a:r>
                <a:r>
                  <a:rPr lang="en-US" altLang="zh-TW" sz="2200" dirty="0"/>
                  <a:t> when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latin typeface="Cambria Math"/>
                        <a:ea typeface="新細明體" pitchFamily="18" charset="-120"/>
                      </a:rPr>
                      <m:t>𝜎</m:t>
                    </m:r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</a:t>
                </a:r>
                <a:r>
                  <a:rPr lang="zh-TW" altLang="zh-TW" sz="2200" dirty="0"/>
                  <a:t>↑</a:t>
                </a:r>
                <a:endParaRPr lang="en-US" altLang="zh-TW" sz="2200" dirty="0"/>
              </a:p>
              <a:p>
                <a:pPr lvl="2">
                  <a:spcBef>
                    <a:spcPts val="5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5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5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5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5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5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5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447675" lvl="1" indent="-103188">
                  <a:spcBef>
                    <a:spcPts val="500"/>
                  </a:spcBef>
                  <a:buClr>
                    <a:schemeClr val="tx1"/>
                  </a:buClr>
                  <a:buFont typeface="Arial" pitchFamily="34" charset="0"/>
                  <a:buChar char="*"/>
                  <a:tabLst>
                    <a:tab pos="447675" algn="l"/>
                  </a:tabLst>
                </a:pPr>
                <a:r>
                  <a:rPr lang="en-US" altLang="zh-TW" sz="1800" b="0" dirty="0">
                    <a:ea typeface="新細明體" pitchFamily="18" charset="-120"/>
                  </a:rPr>
                  <a:t>European options: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=50,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=50,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=5%, 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=0,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  <a:ea typeface="新細明體" pitchFamily="18" charset="-120"/>
                      </a:rPr>
                      <m:t>and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775"/>
                <a:ext cx="8820472" cy="5229225"/>
              </a:xfrm>
              <a:blipFill>
                <a:blip r:embed="rId3"/>
                <a:stretch>
                  <a:fillRect l="-691" t="-1515" b="-583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7" y="3645024"/>
            <a:ext cx="79533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149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344816" cy="8572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 of Factors on Option Pricing</a:t>
            </a:r>
          </a:p>
        </p:txBody>
      </p:sp>
      <p:sp>
        <p:nvSpPr>
          <p:cNvPr id="1641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B2E85EC-1C2B-43B1-A575-A44E63B427F1}" type="slidenum">
              <a:rPr lang="en-US" altLang="en-US" smtClean="0"/>
              <a:pPr eaLnBrk="1" hangingPunct="1"/>
              <a:t>11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556792"/>
                <a:ext cx="8424936" cy="5301208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Risk-free rate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  <a:r>
                  <a:rPr lang="zh-TW" altLang="zh-TW" dirty="0"/>
                  <a:t>↑</a:t>
                </a:r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pPr lvl="1"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Two impacts: The expected return of the underlying asset </a:t>
                </a:r>
                <a:r>
                  <a:rPr lang="zh-TW" altLang="zh-TW" sz="2200" dirty="0"/>
                  <a:t>↑</a:t>
                </a:r>
                <a:r>
                  <a:rPr lang="en-US" altLang="zh-TW" sz="2200" dirty="0">
                    <a:ea typeface="新細明體" pitchFamily="18" charset="-120"/>
                  </a:rPr>
                  <a:t>; the discount rate </a:t>
                </a:r>
                <a:r>
                  <a:rPr lang="zh-TW" altLang="zh-TW" sz="2200" dirty="0"/>
                  <a:t>↑</a:t>
                </a:r>
                <a:r>
                  <a:rPr lang="en-US" altLang="zh-TW" sz="2200" dirty="0">
                    <a:ea typeface="新細明體" pitchFamily="18" charset="-120"/>
                  </a:rPr>
                  <a:t> such that the PV of future CFs </a:t>
                </a:r>
                <a:r>
                  <a:rPr lang="zh-TW" altLang="zh-TW" sz="2200" dirty="0"/>
                  <a:t>↓</a:t>
                </a:r>
                <a:endParaRPr lang="en-US" altLang="zh-TW" sz="2200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For calls, option value </a:t>
                </a:r>
                <a:r>
                  <a:rPr lang="zh-TW" altLang="zh-TW" sz="2200" dirty="0"/>
                  <a:t>↑</a:t>
                </a:r>
                <a:r>
                  <a:rPr lang="en-US" altLang="zh-TW" sz="2200" dirty="0">
                    <a:ea typeface="新細明體" pitchFamily="18" charset="-120"/>
                  </a:rPr>
                  <a:t> because the higher 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and the higher prob. to be ITM dominate the effect of lower PVs</a:t>
                </a:r>
              </a:p>
              <a:p>
                <a:pPr lvl="1">
                  <a:lnSpc>
                    <a:spcPct val="95000"/>
                  </a:lnSpc>
                  <a:spcBef>
                    <a:spcPts val="2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For puts, option value </a:t>
                </a:r>
                <a:r>
                  <a:rPr lang="zh-TW" altLang="zh-TW" sz="2200" dirty="0"/>
                  <a:t>↓ </a:t>
                </a:r>
                <a:r>
                  <a:rPr lang="en-US" altLang="zh-TW" sz="2200" dirty="0"/>
                  <a:t> due to </a:t>
                </a:r>
                <a:r>
                  <a:rPr lang="en-US" altLang="zh-TW" sz="2200" dirty="0">
                    <a:ea typeface="新細明體" pitchFamily="18" charset="-120"/>
                  </a:rPr>
                  <a:t>the higher 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, the lower prob. to be ITM, and the effect of lower PVs</a:t>
                </a:r>
                <a:endParaRPr lang="en-US" altLang="zh-TW" sz="2200" dirty="0"/>
              </a:p>
              <a:p>
                <a:pPr lvl="2">
                  <a:lnSpc>
                    <a:spcPct val="95000"/>
                  </a:lnSpc>
                  <a:spcBef>
                    <a:spcPts val="2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5000"/>
                  </a:lnSpc>
                  <a:spcBef>
                    <a:spcPts val="2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5000"/>
                  </a:lnSpc>
                  <a:spcBef>
                    <a:spcPts val="2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5000"/>
                  </a:lnSpc>
                  <a:spcBef>
                    <a:spcPts val="2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5000"/>
                  </a:lnSpc>
                  <a:spcBef>
                    <a:spcPts val="2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5000"/>
                  </a:lnSpc>
                  <a:spcBef>
                    <a:spcPts val="200"/>
                  </a:spcBef>
                </a:pPr>
                <a:endParaRPr lang="en-US" altLang="zh-TW" sz="3200" dirty="0">
                  <a:ea typeface="新細明體" pitchFamily="18" charset="-120"/>
                </a:endParaRPr>
              </a:p>
              <a:p>
                <a:pPr lvl="2">
                  <a:lnSpc>
                    <a:spcPct val="95000"/>
                  </a:lnSpc>
                  <a:spcBef>
                    <a:spcPts val="2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marL="623888" lvl="1" indent="-103188">
                  <a:lnSpc>
                    <a:spcPct val="95000"/>
                  </a:lnSpc>
                  <a:spcBef>
                    <a:spcPts val="200"/>
                  </a:spcBef>
                  <a:buClr>
                    <a:schemeClr val="tx1"/>
                  </a:buClr>
                  <a:buFont typeface="Arial" pitchFamily="34" charset="0"/>
                  <a:buChar char="*"/>
                  <a:tabLst>
                    <a:tab pos="623888" algn="l"/>
                  </a:tabLst>
                </a:pPr>
                <a:r>
                  <a:rPr lang="en-US" altLang="zh-TW" sz="1800" b="0" dirty="0">
                    <a:ea typeface="新細明體" pitchFamily="18" charset="-120"/>
                  </a:rPr>
                  <a:t>European options: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=50,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=50,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𝜎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=30%, 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=0,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  <a:ea typeface="新細明體" pitchFamily="18" charset="-120"/>
                      </a:rPr>
                      <m:t>and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8424936" cy="5301208"/>
              </a:xfrm>
              <a:blipFill>
                <a:blip r:embed="rId3"/>
                <a:stretch>
                  <a:fillRect l="-724" t="-1954" r="-724" b="-2759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03707"/>
            <a:ext cx="6703695" cy="249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9319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2" y="1628775"/>
                <a:ext cx="7992119" cy="2016249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Dividend payment </a:t>
                </a:r>
                <a:r>
                  <a:rPr lang="zh-TW" altLang="zh-TW" dirty="0"/>
                  <a:t>↑</a:t>
                </a:r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Dividends have the effect of reducing the stock price on the ex-dividend date (</a:t>
                </a:r>
                <a:r>
                  <a:rPr lang="zh-TW" altLang="en-US" sz="2200" dirty="0">
                    <a:ea typeface="新細明體" pitchFamily="18" charset="-120"/>
                  </a:rPr>
                  <a:t>除息日</a:t>
                </a:r>
                <a:r>
                  <a:rPr lang="en-US" altLang="zh-TW" sz="2200" dirty="0">
                    <a:ea typeface="新細明體" pitchFamily="18" charset="-120"/>
                  </a:rPr>
                  <a:t>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For calls,</a:t>
                </a:r>
                <a:r>
                  <a:rPr lang="zh-TW" altLang="zh-TW" sz="2200" dirty="0"/>
                  <a:t> </a:t>
                </a:r>
                <a:r>
                  <a:rPr lang="en-US" altLang="zh-TW" sz="2200" dirty="0"/>
                  <a:t>p</a:t>
                </a:r>
                <a:r>
                  <a:rPr lang="en-US" altLang="zh-TW" sz="2200" dirty="0">
                    <a:sym typeface="Symbol"/>
                  </a:rPr>
                  <a:t>rob. of being ITM </a:t>
                </a:r>
                <a:r>
                  <a:rPr lang="zh-TW" altLang="zh-TW" sz="2200" dirty="0"/>
                  <a:t>↓ </a:t>
                </a:r>
                <a:r>
                  <a:rPr lang="en-US" altLang="zh-TW" sz="2200" dirty="0"/>
                  <a:t>and thus</a:t>
                </a:r>
                <a:r>
                  <a:rPr lang="en-US" altLang="zh-TW" sz="2200" dirty="0">
                    <a:sym typeface="Symbol"/>
                  </a:rPr>
                  <a:t> call values </a:t>
                </a:r>
                <a:r>
                  <a:rPr lang="zh-TW" altLang="zh-TW" sz="2200" dirty="0"/>
                  <a:t>↓ </a:t>
                </a:r>
                <a:endParaRPr lang="en-US" altLang="zh-TW" sz="2200" dirty="0"/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For puts,</a:t>
                </a:r>
                <a:r>
                  <a:rPr lang="zh-TW" altLang="zh-TW" sz="2200" dirty="0"/>
                  <a:t> </a:t>
                </a:r>
                <a:r>
                  <a:rPr lang="en-US" altLang="zh-TW" sz="2200" dirty="0"/>
                  <a:t>p</a:t>
                </a:r>
                <a:r>
                  <a:rPr lang="en-US" altLang="zh-TW" sz="2200" dirty="0">
                    <a:sym typeface="Symbol"/>
                  </a:rPr>
                  <a:t>rob. of being ITM </a:t>
                </a:r>
                <a:r>
                  <a:rPr lang="zh-TW" altLang="zh-TW" sz="2400" dirty="0"/>
                  <a:t>↑</a:t>
                </a:r>
                <a:r>
                  <a:rPr lang="zh-TW" altLang="zh-TW" sz="2200" dirty="0"/>
                  <a:t> </a:t>
                </a:r>
                <a:r>
                  <a:rPr lang="en-US" altLang="zh-TW" sz="2200" dirty="0"/>
                  <a:t>and thus</a:t>
                </a:r>
                <a:r>
                  <a:rPr lang="en-US" altLang="zh-TW" sz="2200" dirty="0">
                    <a:sym typeface="Symbol"/>
                  </a:rPr>
                  <a:t> put values </a:t>
                </a:r>
                <a:r>
                  <a:rPr lang="zh-TW" altLang="zh-TW" sz="2400" dirty="0"/>
                  <a:t>↑</a:t>
                </a:r>
                <a:endParaRPr lang="en-US" altLang="zh-TW" sz="2200" dirty="0"/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endParaRPr lang="en-US" altLang="zh-TW" sz="1400" dirty="0">
                  <a:ea typeface="新細明體" pitchFamily="18" charset="-120"/>
                </a:endParaRPr>
              </a:p>
              <a:p>
                <a:pPr marL="536575" lvl="2" indent="-115888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Arial" pitchFamily="34" charset="0"/>
                  <a:buChar char="*"/>
                </a:pPr>
                <a:r>
                  <a:rPr lang="en-US" altLang="zh-TW" sz="1800" b="0" dirty="0">
                    <a:ea typeface="新細明體" pitchFamily="18" charset="-120"/>
                  </a:rPr>
                  <a:t>European options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=50, 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=50,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=5%,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𝜎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=30%,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  <a:ea typeface="新細明體" pitchFamily="18" charset="-120"/>
                      </a:rPr>
                      <m:t>and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2" y="1628775"/>
                <a:ext cx="7992119" cy="2016249"/>
              </a:xfrm>
              <a:blipFill>
                <a:blip r:embed="rId3"/>
                <a:stretch>
                  <a:fillRect l="-763" t="-3927" b="-165559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195414"/>
              </p:ext>
            </p:extLst>
          </p:nvPr>
        </p:nvGraphicFramePr>
        <p:xfrm>
          <a:off x="899592" y="3739280"/>
          <a:ext cx="3009900" cy="278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圖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307549"/>
              </p:ext>
            </p:extLst>
          </p:nvPr>
        </p:nvGraphicFramePr>
        <p:xfrm>
          <a:off x="4788024" y="3739280"/>
          <a:ext cx="3009900" cy="278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344816" cy="8572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 of Factors on Option Pricing</a:t>
            </a:r>
          </a:p>
        </p:txBody>
      </p:sp>
      <p:sp>
        <p:nvSpPr>
          <p:cNvPr id="1641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B2E85EC-1C2B-43B1-A575-A44E63B427F1}" type="slidenum">
              <a:rPr lang="en-US" altLang="en-US" smtClean="0"/>
              <a:pPr eaLnBrk="1" hangingPunct="1"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6582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2" y="2924175"/>
            <a:ext cx="6839992" cy="1728961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10.2 Upper and Lower Bounds for Option Prices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318AA49A-4F20-4677-A41A-D5F351D8E433}" type="slidenum">
              <a:rPr lang="en-US" altLang="en-US" smtClean="0"/>
              <a:pPr eaLnBrk="1" hangingPunct="1"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004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Upper and Lower Bounds for Option Prices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7344815" cy="502210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Some assumptions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There are no transactions costs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 tax rate issue is ignored in this chapter</a:t>
            </a:r>
          </a:p>
          <a:p>
            <a:pPr lvl="2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However, all results in this chapter hold when all trading profits (net of trading losses) are subject to the same tax rate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Borrowing and lending are always possible at the risk-free interest rate</a:t>
            </a:r>
          </a:p>
          <a:p>
            <a:pPr lvl="1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There is no dividends payment during the option life</a:t>
            </a:r>
          </a:p>
          <a:p>
            <a:pPr lvl="2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In the last section of this chapter, this constraint will be released</a:t>
            </a:r>
          </a:p>
        </p:txBody>
      </p:sp>
      <p:sp>
        <p:nvSpPr>
          <p:cNvPr id="1741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24F36299-9E7A-49D2-87ED-098DDC649B17}" type="slidenum">
              <a:rPr lang="en-US" altLang="en-US" smtClean="0"/>
              <a:pPr eaLnBrk="1" hangingPunct="1"/>
              <a:t>14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467544" y="1628800"/>
                <a:ext cx="8208912" cy="522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Upper bounds for the European and American call and put</a:t>
                </a:r>
              </a:p>
              <a:p>
                <a:pPr>
                  <a:lnSpc>
                    <a:spcPct val="99000"/>
                  </a:lnSpc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>
                  <a:lnSpc>
                    <a:spcPct val="99000"/>
                  </a:lnSpc>
                  <a:spcBef>
                    <a:spcPts val="300"/>
                  </a:spcBef>
                </a:pPr>
                <a:endParaRPr lang="en-US" altLang="zh-TW" sz="3800" dirty="0">
                  <a:ea typeface="新細明體" pitchFamily="18" charset="-120"/>
                </a:endParaRPr>
              </a:p>
              <a:p>
                <a:pPr>
                  <a:lnSpc>
                    <a:spcPct val="99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2000" dirty="0">
                    <a:ea typeface="新細明體" pitchFamily="18" charset="-120"/>
                  </a:rPr>
                  <a:t>Since both American and European calls grant the holders the right to buy one share of a stock for a certain price, the option can never be worth more than the value of the stock share today</a:t>
                </a:r>
              </a:p>
              <a:p>
                <a:pPr>
                  <a:lnSpc>
                    <a:spcPct val="99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2000" dirty="0">
                    <a:ea typeface="新細明體" pitchFamily="18" charset="-120"/>
                  </a:rPr>
                  <a:t>An American put grants the holder the right to sell one share of a stock for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at any time point, so the option value today can never be worth more than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endParaRPr lang="en-US" altLang="zh-TW" sz="2000" dirty="0">
                  <a:ea typeface="新細明體" pitchFamily="18" charset="-120"/>
                </a:endParaRPr>
              </a:p>
              <a:p>
                <a:pPr>
                  <a:lnSpc>
                    <a:spcPct val="99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2000" dirty="0">
                    <a:ea typeface="新細明體" pitchFamily="18" charset="-120"/>
                  </a:rPr>
                  <a:t>For a European put, since its payoff at maturity cannot be worth more than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altLang="zh-TW" sz="2000" dirty="0"/>
                  <a:t>, it cannot be worth more than the PV of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today</a:t>
                </a:r>
                <a:endParaRPr lang="zh-TW" altLang="en-US" sz="2000" dirty="0"/>
              </a:p>
              <a:p>
                <a:pPr>
                  <a:lnSpc>
                    <a:spcPct val="99000"/>
                  </a:lnSpc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sz="2000" dirty="0">
                    <a:ea typeface="新細明體" pitchFamily="18" charset="-120"/>
                  </a:rPr>
                  <a:t>An American option is worth at least as much as the counterpart European option, so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/>
                      </a:rPr>
                      <m:t>𝑐</m:t>
                    </m:r>
                    <m:r>
                      <a:rPr lang="en-US" altLang="zh-TW" sz="20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000" i="1" dirty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/>
                      </a:rPr>
                      <m:t>𝑝</m:t>
                    </m:r>
                    <m:r>
                      <a:rPr lang="en-US" altLang="zh-TW" sz="2000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000" i="1" dirty="0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en-US" altLang="zh-TW" sz="2000" dirty="0">
                  <a:ea typeface="新細明體" pitchFamily="18" charset="-120"/>
                </a:endParaRPr>
              </a:p>
              <a:p>
                <a:pPr>
                  <a:lnSpc>
                    <a:spcPct val="99000"/>
                  </a:lnSpc>
                  <a:spcBef>
                    <a:spcPts val="300"/>
                  </a:spcBef>
                </a:pPr>
                <a:endParaRPr lang="en-US" altLang="zh-TW" sz="20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628800"/>
                <a:ext cx="8208912" cy="5229200"/>
              </a:xfrm>
              <a:prstGeom prst="rect">
                <a:avLst/>
              </a:prstGeom>
              <a:blipFill>
                <a:blip r:embed="rId3"/>
                <a:stretch>
                  <a:fillRect l="-743" t="-1632" r="-1040" b="-29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9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83568" cy="30432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C55748E9-2832-4F52-8ED6-D9349CC228EB}" type="slidenum">
              <a:rPr lang="en-US" altLang="en-US" smtClean="0"/>
              <a:pPr eaLnBrk="1" hangingPunct="1"/>
              <a:t>15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Upper and Lower Bounds for Option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853792"/>
                  </p:ext>
                </p:extLst>
              </p:nvPr>
            </p:nvGraphicFramePr>
            <p:xfrm>
              <a:off x="1259632" y="2604512"/>
              <a:ext cx="6168008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1879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2507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Upper bound</a:t>
                          </a:r>
                          <a:r>
                            <a:rPr lang="en-US" altLang="zh-TW" baseline="0" dirty="0"/>
                            <a:t> for call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Upper bound for put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American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European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altLang="zh-TW" b="0" i="1" smtClean="0">
                                      <a:latin typeface="Cambria Math"/>
                                      <a:ea typeface="Cambria Math"/>
                                    </a:rPr>
                                    <m:t>𝑟𝑇</m:t>
                                  </m:r>
                                </m:sup>
                              </m:sSup>
                            </m:oMath>
                          </a14:m>
                          <a:r>
                            <a:rPr lang="zh-TW" altLang="en-US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0" i="1" dirty="0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altLang="zh-TW" b="0" i="1" dirty="0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oMath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21853792"/>
                  </p:ext>
                </p:extLst>
              </p:nvPr>
            </p:nvGraphicFramePr>
            <p:xfrm>
              <a:off x="1259632" y="2604512"/>
              <a:ext cx="6168008" cy="11125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24136"/>
                    <a:gridCol w="2418793"/>
                    <a:gridCol w="252507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Upper bound</a:t>
                          </a:r>
                          <a:r>
                            <a:rPr lang="en-US" altLang="zh-TW" baseline="0" dirty="0" smtClean="0"/>
                            <a:t> for call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Upper bound for put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American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1010" t="-108197" r="-10479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44444" t="-108197" r="-242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European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1010" t="-208197" r="-104798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44444" t="-208197" r="-242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1628800"/>
                <a:ext cx="8784976" cy="52008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300"/>
                  </a:spcBef>
                </a:pPr>
                <a:r>
                  <a:rPr lang="en-US" altLang="zh-TW" dirty="0">
                    <a:latin typeface="+mj-ea"/>
                    <a:ea typeface="+mj-ea"/>
                  </a:rPr>
                  <a:t>Lower bounds for European calls and puts</a:t>
                </a:r>
              </a:p>
              <a:p>
                <a:pPr>
                  <a:spcBef>
                    <a:spcPts val="300"/>
                  </a:spcBef>
                </a:pPr>
                <a:endParaRPr lang="en-US" altLang="zh-TW" dirty="0">
                  <a:latin typeface="+mj-ea"/>
                  <a:ea typeface="+mj-ea"/>
                </a:endParaRPr>
              </a:p>
              <a:p>
                <a:pPr>
                  <a:spcBef>
                    <a:spcPts val="300"/>
                  </a:spcBef>
                </a:pPr>
                <a:endParaRPr lang="en-US" altLang="zh-TW" sz="2000" dirty="0">
                  <a:latin typeface="+mj-ea"/>
                  <a:ea typeface="+mj-ea"/>
                </a:endParaRP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latin typeface="+mj-ea"/>
                    <a:ea typeface="+mj-ea"/>
                  </a:rPr>
                  <a:t>The lower bound for European calls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latin typeface="+mj-ea"/>
                    <a:ea typeface="+mj-ea"/>
                  </a:rPr>
                  <a:t>Portfolio A: one European call option plus a zero-coupon bond that provides a payoff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+mj-ea"/>
                      </a:rPr>
                      <m:t>𝐾</m:t>
                    </m:r>
                  </m:oMath>
                </a14:m>
                <a:r>
                  <a:rPr lang="en-US" altLang="zh-TW" dirty="0">
                    <a:latin typeface="+mj-ea"/>
                    <a:ea typeface="+mj-ea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+mj-ea"/>
                      </a:rPr>
                      <m:t>𝑇</m:t>
                    </m:r>
                  </m:oMath>
                </a14:m>
                <a:endParaRPr lang="en-US" altLang="zh-TW" dirty="0">
                  <a:latin typeface="+mj-ea"/>
                  <a:ea typeface="+mj-ea"/>
                </a:endParaRPr>
              </a:p>
              <a:p>
                <a:pPr lvl="3">
                  <a:spcBef>
                    <a:spcPts val="300"/>
                  </a:spcBef>
                </a:pPr>
                <a:r>
                  <a:rPr lang="en-US" altLang="zh-TW" dirty="0">
                    <a:latin typeface="+mj-ea"/>
                    <a:ea typeface="+mj-ea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+mj-ea"/>
                      </a:rPr>
                      <m:t>&gt;</m:t>
                    </m:r>
                    <m:r>
                      <a:rPr lang="en-US" altLang="zh-TW" b="0" i="1" smtClean="0">
                        <a:latin typeface="Cambria Math"/>
                        <a:ea typeface="+mj-ea"/>
                      </a:rPr>
                      <m:t>𝐾</m:t>
                    </m:r>
                  </m:oMath>
                </a14:m>
                <a:r>
                  <a:rPr lang="en-US" altLang="zh-TW" dirty="0">
                    <a:latin typeface="+mj-ea"/>
                    <a:ea typeface="+mj-ea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+mj-ea"/>
                      </a:rPr>
                      <m:t>𝑇</m:t>
                    </m:r>
                  </m:oMath>
                </a14:m>
                <a:r>
                  <a:rPr lang="en-US" altLang="zh-TW" dirty="0">
                    <a:latin typeface="+mj-ea"/>
                    <a:ea typeface="+mj-ea"/>
                  </a:rPr>
                  <a:t>, the call is exercised and one stock share is purchased with the principal of the bond </a:t>
                </a:r>
                <a:r>
                  <a:rPr lang="en-US" altLang="zh-TW" dirty="0">
                    <a:latin typeface="+mj-ea"/>
                    <a:ea typeface="+mj-ea"/>
                    <a:sym typeface="Symbol"/>
                  </a:rPr>
                  <a:t> Portfolio A is worth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𝑇</m:t>
                        </m:r>
                      </m:sub>
                    </m:sSub>
                  </m:oMath>
                </a14:m>
                <a:endParaRPr lang="en-US" altLang="zh-TW" dirty="0">
                  <a:latin typeface="+mj-ea"/>
                  <a:ea typeface="+mj-ea"/>
                </a:endParaRPr>
              </a:p>
              <a:p>
                <a:pPr lvl="3">
                  <a:spcBef>
                    <a:spcPts val="300"/>
                  </a:spcBef>
                </a:pPr>
                <a:r>
                  <a:rPr lang="en-US" altLang="zh-TW" dirty="0">
                    <a:latin typeface="+mj-ea"/>
                    <a:ea typeface="+mj-ea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+mj-ea"/>
                      </a:rPr>
                      <m:t>≤</m:t>
                    </m:r>
                    <m:r>
                      <a:rPr lang="en-US" altLang="zh-TW" i="1">
                        <a:latin typeface="Cambria Math"/>
                        <a:ea typeface="+mj-ea"/>
                      </a:rPr>
                      <m:t>𝐾</m:t>
                    </m:r>
                  </m:oMath>
                </a14:m>
                <a:r>
                  <a:rPr lang="en-US" altLang="zh-TW" dirty="0">
                    <a:latin typeface="+mj-ea"/>
                    <a:ea typeface="+mj-ea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+mj-ea"/>
                      </a:rPr>
                      <m:t>𝑇</m:t>
                    </m:r>
                  </m:oMath>
                </a14:m>
                <a:r>
                  <a:rPr lang="en-US" altLang="zh-TW" dirty="0">
                    <a:latin typeface="+mj-ea"/>
                    <a:ea typeface="+mj-ea"/>
                  </a:rPr>
                  <a:t>, the portfolio holder receives the repayment of the principal of the bond </a:t>
                </a:r>
                <a:r>
                  <a:rPr lang="en-US" altLang="zh-TW" dirty="0">
                    <a:latin typeface="+mj-ea"/>
                    <a:ea typeface="+mj-ea"/>
                    <a:sym typeface="Symbol"/>
                  </a:rPr>
                  <a:t> Portfolio A is worth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+mj-ea"/>
                      </a:rPr>
                      <m:t>𝐾</m:t>
                    </m:r>
                  </m:oMath>
                </a14:m>
                <a:r>
                  <a:rPr lang="en-US" altLang="zh-TW" dirty="0">
                    <a:latin typeface="+mj-ea"/>
                    <a:ea typeface="+mj-ea"/>
                  </a:rPr>
                  <a:t> </a:t>
                </a:r>
              </a:p>
              <a:p>
                <a:pPr lvl="3">
                  <a:spcBef>
                    <a:spcPts val="300"/>
                  </a:spcBef>
                  <a:buClr>
                    <a:schemeClr val="tx1"/>
                  </a:buClr>
                  <a:buFont typeface="Symbol" pitchFamily="18" charset="2"/>
                  <a:buChar char="Þ"/>
                </a:pPr>
                <a:r>
                  <a:rPr lang="en-US" altLang="zh-TW" dirty="0">
                    <a:latin typeface="+mj-ea"/>
                    <a:ea typeface="+mj-ea"/>
                  </a:rPr>
                  <a:t>Portfolio A is worth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+mj-ea"/>
                      </a:rPr>
                      <m:t>max</m:t>
                    </m:r>
                    <m:r>
                      <a:rPr lang="en-US" altLang="zh-TW" b="0" i="1" smtClean="0">
                        <a:latin typeface="Cambria Math"/>
                        <a:ea typeface="+mj-ea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+mj-ea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  <a:ea typeface="+mj-ea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+mj-ea"/>
                      </a:rPr>
                      <m:t>)</m:t>
                    </m:r>
                  </m:oMath>
                </a14:m>
                <a:r>
                  <a:rPr lang="en-US" altLang="zh-TW" dirty="0">
                    <a:latin typeface="+mj-ea"/>
                    <a:ea typeface="+mj-ea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+mj-ea"/>
                      </a:rPr>
                      <m:t>𝑇</m:t>
                    </m:r>
                  </m:oMath>
                </a14:m>
                <a:endParaRPr lang="en-US" altLang="zh-TW" dirty="0">
                  <a:latin typeface="+mj-ea"/>
                  <a:ea typeface="+mj-ea"/>
                </a:endParaRP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latin typeface="+mj-ea"/>
                    <a:ea typeface="+mj-ea"/>
                  </a:rPr>
                  <a:t>Portfolio B: one share of the stock </a:t>
                </a:r>
                <a:r>
                  <a:rPr lang="en-US" altLang="zh-TW" dirty="0">
                    <a:latin typeface="+mj-ea"/>
                    <a:ea typeface="+mj-ea"/>
                    <a:sym typeface="Symbol"/>
                  </a:rPr>
                  <a:t> worth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latin typeface="+mj-ea"/>
                    <a:ea typeface="+mj-ea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+mj-ea"/>
                      </a:rPr>
                      <m:t>𝑇</m:t>
                    </m:r>
                  </m:oMath>
                </a14:m>
                <a:endParaRPr lang="en-US" altLang="zh-TW" dirty="0">
                  <a:latin typeface="+mj-ea"/>
                  <a:ea typeface="+mj-ea"/>
                </a:endParaRPr>
              </a:p>
              <a:p>
                <a:pPr lvl="2">
                  <a:spcBef>
                    <a:spcPts val="3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latin typeface="+mj-ea"/>
                    <a:ea typeface="+mj-ea"/>
                  </a:rPr>
                  <a:t>Portfolio A is more valuable than Portfolio B </a:t>
                </a:r>
                <a:r>
                  <a:rPr lang="en-US" altLang="zh-TW" dirty="0">
                    <a:latin typeface="+mj-ea"/>
                    <a:ea typeface="+mj-ea"/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+mj-ea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  <a:ea typeface="+mj-ea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+mj-ea"/>
                      </a:rPr>
                      <m:t>𝐾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𝑟𝑇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+mj-ea"/>
                      </a:rPr>
                      <m:t>≥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+mj-ea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latin typeface="+mj-ea"/>
                    <a:ea typeface="+mj-ea"/>
                  </a:rPr>
                  <a:t> </a:t>
                </a:r>
                <a:r>
                  <a:rPr lang="en-US" altLang="zh-TW" dirty="0">
                    <a:latin typeface="+mj-ea"/>
                    <a:ea typeface="+mj-ea"/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+mj-ea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+mj-ea"/>
                      </a:rPr>
                      <m:t>≥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+mj-ea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+mj-ea"/>
                      </a:rPr>
                      <m:t>𝐾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+mj-ea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+mj-ea"/>
                          </a:rPr>
                          <m:t>𝑟𝑇</m:t>
                        </m:r>
                      </m:sup>
                    </m:sSup>
                  </m:oMath>
                </a14:m>
                <a:endParaRPr lang="en-US" altLang="zh-TW" dirty="0"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628800"/>
                <a:ext cx="8784976" cy="5200872"/>
              </a:xfrm>
              <a:prstGeom prst="rect">
                <a:avLst/>
              </a:prstGeom>
              <a:blipFill>
                <a:blip r:embed="rId3"/>
                <a:stretch>
                  <a:fillRect l="-694" t="-1524" b="-32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9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83568" cy="30432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C55748E9-2832-4F52-8ED6-D9349CC228EB}" type="slidenum">
              <a:rPr lang="en-US" altLang="en-US" smtClean="0"/>
              <a:pPr eaLnBrk="1" hangingPunct="1"/>
              <a:t>16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Upper and Lower Bounds for Option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6717776"/>
                  </p:ext>
                </p:extLst>
              </p:nvPr>
            </p:nvGraphicFramePr>
            <p:xfrm>
              <a:off x="755577" y="2204864"/>
              <a:ext cx="7632849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241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43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43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Lower bound</a:t>
                          </a:r>
                          <a:r>
                            <a:rPr lang="en-US" altLang="zh-TW" baseline="0" dirty="0"/>
                            <a:t> for call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Lower bound for put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European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6717776"/>
                  </p:ext>
                </p:extLst>
              </p:nvPr>
            </p:nvGraphicFramePr>
            <p:xfrm>
              <a:off x="755577" y="2204864"/>
              <a:ext cx="7632849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24135"/>
                    <a:gridCol w="3204357"/>
                    <a:gridCol w="320435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Lower bound</a:t>
                          </a:r>
                          <a:r>
                            <a:rPr lang="en-US" altLang="zh-TW" baseline="0" dirty="0" smtClean="0"/>
                            <a:t> for </a:t>
                          </a:r>
                          <a:r>
                            <a:rPr lang="en-US" altLang="zh-TW" baseline="0" dirty="0" smtClean="0"/>
                            <a:t>call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Lower bound for </a:t>
                          </a:r>
                          <a:r>
                            <a:rPr lang="en-US" altLang="zh-TW" dirty="0" smtClean="0"/>
                            <a:t>put</a:t>
                          </a:r>
                          <a:endParaRPr lang="zh-TW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European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8476" t="-110000" r="-100381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38213" t="-110000" r="-190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30464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28800"/>
                <a:ext cx="8568952" cy="5157192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lvl="1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Is there any an arbitrage opportunity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=3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=20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=18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=10%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?</a:t>
                </a:r>
              </a:p>
              <a:p>
                <a:pPr lvl="2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Since the call price violates the lower bound constraint (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$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20−$18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−0.1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∙1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=$3.71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, the following strategy can arbitrage from this distortion of the call price</a:t>
                </a:r>
              </a:p>
              <a:p>
                <a:pPr lvl="3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Buy the underestimated call and short one share of stock </a:t>
                </a:r>
                <a:r>
                  <a:rPr lang="en-US" altLang="zh-TW" dirty="0">
                    <a:sym typeface="Symbol"/>
                  </a:rPr>
                  <a:t> Generate a cash inflow of $20 – $3 = $17 </a:t>
                </a:r>
              </a:p>
              <a:p>
                <a:pPr lvl="3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  <a:sym typeface="Symbol"/>
                  </a:rPr>
                  <a:t>Deposit $17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=10%</m:t>
                    </m:r>
                  </m:oMath>
                </a14:m>
                <a:r>
                  <a:rPr lang="en-US" altLang="zh-TW" dirty="0">
                    <a:ea typeface="新細明體" pitchFamily="18" charset="-120"/>
                    <a:sym typeface="Symbol"/>
                  </a:rPr>
                  <a:t> for one year </a:t>
                </a:r>
                <a:r>
                  <a:rPr lang="en-US" altLang="zh-TW" dirty="0">
                    <a:sym typeface="Symbol"/>
                  </a:rPr>
                  <a:t> Generate an income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sym typeface="Symbol"/>
                      </a:rPr>
                      <m:t>$17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sym typeface="Symbol"/>
                          </a:rPr>
                          <m:t>10%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  <a:sym typeface="Symbol"/>
                          </a:rPr>
                          <m:t>∙1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sym typeface="Symbol"/>
                      </a:rPr>
                      <m:t>=$18.79</m:t>
                    </m:r>
                  </m:oMath>
                </a14:m>
                <a:r>
                  <a:rPr lang="en-US" altLang="zh-TW" dirty="0">
                    <a:sym typeface="Symbol"/>
                  </a:rPr>
                  <a:t> at the end of the year</a:t>
                </a:r>
              </a:p>
              <a:p>
                <a:pPr lvl="3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  <a:sym typeface="Symbol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&gt;$18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exercise the call to purchase one share of stock at $18 and close out the short position in stock </a:t>
                </a:r>
                <a:r>
                  <a:rPr lang="en-US" altLang="zh-TW" dirty="0">
                    <a:sym typeface="Symbol"/>
                  </a:rPr>
                  <a:t> The net income is $18.79 – $18 = $0.79</a:t>
                </a:r>
              </a:p>
              <a:p>
                <a:pPr lvl="3">
                  <a:spcBef>
                    <a:spcPts val="400"/>
                  </a:spcBef>
                </a:pPr>
                <a:r>
                  <a:rPr lang="en-US" altLang="zh-TW" dirty="0">
                    <a:ea typeface="新細明體" pitchFamily="18" charset="-120"/>
                    <a:sym typeface="Symbol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&lt;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$18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give up the right of the call, purchase 1 share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in the market, and close out the short position in stock </a:t>
                </a:r>
                <a:r>
                  <a:rPr lang="en-US" altLang="zh-TW" dirty="0">
                    <a:sym typeface="Symbol"/>
                  </a:rPr>
                  <a:t> The net income is $18.79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which must be higher than </a:t>
                </a:r>
                <a:r>
                  <a:rPr lang="en-US" altLang="zh-TW" dirty="0">
                    <a:sym typeface="Symbol"/>
                  </a:rPr>
                  <a:t>$0.79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568952" cy="5157192"/>
              </a:xfrm>
              <a:blipFill>
                <a:blip r:embed="rId3"/>
                <a:stretch>
                  <a:fillRect t="-1064" r="-3414" b="-2955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388424" y="6524625"/>
            <a:ext cx="683568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4BA02C44-060B-40B2-B551-ADB0FA778565}" type="slidenum">
              <a:rPr lang="en-US" altLang="en-US" smtClean="0"/>
              <a:pPr eaLnBrk="1" hangingPunct="1"/>
              <a:t>17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Upper and Lower Bounds for Option Prices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1681634"/>
                <a:ext cx="8568952" cy="4411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lower bound for European puts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Portfolio C: one European put option plus one share</a:t>
                </a:r>
                <a:endParaRPr lang="en-US" altLang="zh-TW" dirty="0">
                  <a:ea typeface="Cambria Math"/>
                </a:endParaRP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≤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>
                    <a:ea typeface="Cambria Math"/>
                  </a:rPr>
                  <a:t>, the put is exercised and sell the one share of stock owned for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dirty="0">
                    <a:ea typeface="Cambria Math"/>
                  </a:rPr>
                  <a:t> </a:t>
                </a:r>
                <a:r>
                  <a:rPr lang="en-US" altLang="zh-TW" dirty="0">
                    <a:sym typeface="Symbol"/>
                  </a:rPr>
                  <a:t> Portfolio C is worth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endParaRPr lang="en-US" altLang="zh-TW" dirty="0">
                  <a:ea typeface="Cambria Math"/>
                </a:endParaRP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&gt;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>
                    <a:ea typeface="Cambria Math"/>
                  </a:rPr>
                  <a:t>, the put expires worthless </a:t>
                </a:r>
                <a:r>
                  <a:rPr lang="en-US" altLang="zh-TW" dirty="0">
                    <a:sym typeface="Symbol"/>
                  </a:rPr>
                  <a:t> Portfolio C is worth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zh-TW" dirty="0">
                  <a:ea typeface="Cambria Math"/>
                </a:endParaRPr>
              </a:p>
              <a:p>
                <a:pPr lvl="3">
                  <a:spcBef>
                    <a:spcPts val="600"/>
                  </a:spcBef>
                  <a:buClr>
                    <a:schemeClr val="tx1"/>
                  </a:buClr>
                  <a:buFont typeface="Symbol" pitchFamily="18" charset="2"/>
                  <a:buChar char="Þ"/>
                </a:pPr>
                <a:r>
                  <a:rPr lang="en-US" altLang="zh-TW" dirty="0">
                    <a:ea typeface="Cambria Math"/>
                  </a:rPr>
                  <a:t>Portfolio C is worth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Cambria Math"/>
                      </a:rPr>
                      <m:t>max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⁡(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>
                    <a:ea typeface="Cambria Math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endParaRPr lang="en-US" altLang="zh-TW" dirty="0">
                  <a:ea typeface="Cambria Math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Portfolio D: an amount of cash equal to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(or equivalently a zero-coupon bond with the payoff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𝑇</m:t>
                    </m:r>
                  </m:oMath>
                </a14:m>
                <a:r>
                  <a:rPr lang="en-US" altLang="zh-TW" dirty="0">
                    <a:ea typeface="Cambria Math"/>
                  </a:rPr>
                  <a:t>)</a:t>
                </a:r>
              </a:p>
              <a:p>
                <a:pPr lvl="2">
                  <a:spcBef>
                    <a:spcPts val="600"/>
                  </a:spcBef>
                  <a:buClr>
                    <a:schemeClr val="tx1"/>
                  </a:buClr>
                  <a:buSzPct val="100000"/>
                  <a:buFont typeface="新細明體" pitchFamily="18" charset="-120"/>
                  <a:buChar char="※"/>
                </a:pPr>
                <a:r>
                  <a:rPr lang="en-US" altLang="zh-TW" dirty="0">
                    <a:ea typeface="新細明體" pitchFamily="18" charset="-120"/>
                  </a:rPr>
                  <a:t>Portfolio C is more valuable than Portfolio D </a:t>
                </a:r>
                <a:r>
                  <a:rPr lang="en-US" altLang="zh-TW" dirty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dirty="0">
                    <a:sym typeface="Symbol"/>
                  </a:rPr>
                  <a:t> 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𝑟𝑇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681634"/>
                <a:ext cx="8568952" cy="4411662"/>
              </a:xfrm>
              <a:prstGeom prst="rect">
                <a:avLst/>
              </a:prstGeom>
              <a:blipFill>
                <a:blip r:embed="rId3"/>
                <a:stretch>
                  <a:fillRect t="-1381" r="-20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9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83568" cy="30432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C55748E9-2832-4F52-8ED6-D9349CC228EB}" type="slidenum">
              <a:rPr lang="en-US" altLang="en-US" smtClean="0"/>
              <a:pPr eaLnBrk="1" hangingPunct="1"/>
              <a:t>18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Upper and Lower Bounds for Option Prices</a:t>
            </a:r>
          </a:p>
        </p:txBody>
      </p:sp>
    </p:spTree>
    <p:extLst>
      <p:ext uri="{BB962C8B-B14F-4D97-AF65-F5344CB8AC3E}">
        <p14:creationId xmlns:p14="http://schemas.microsoft.com/office/powerpoint/2010/main" val="38552994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700808"/>
                <a:ext cx="8568952" cy="5040560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Is there any arbitrage opportunity if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37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=40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=5%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=0.5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?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Since the put price violates the lower bound constraint 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$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40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−0.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05</m:t>
                        </m:r>
                        <m:r>
                          <a:rPr lang="en-US" altLang="zh-TW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0.5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−$37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=$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2.01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, the following strategy can arbitrage from this distortion of the put price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  <a:sym typeface="Symbol"/>
                  </a:rPr>
                  <a:t>Borrow $38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=5%</m:t>
                    </m:r>
                  </m:oMath>
                </a14:m>
                <a:r>
                  <a:rPr lang="en-US" altLang="zh-TW" dirty="0">
                    <a:ea typeface="新細明體" pitchFamily="18" charset="-120"/>
                    <a:sym typeface="Symbol"/>
                  </a:rPr>
                  <a:t> for 6 months </a:t>
                </a:r>
                <a:r>
                  <a:rPr lang="en-US" altLang="zh-TW" dirty="0">
                    <a:sym typeface="Symbol"/>
                  </a:rPr>
                  <a:t> Need to pay off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sym typeface="Symbol"/>
                      </a:rPr>
                      <m:t>$38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sym typeface="Symbol"/>
                          </a:rPr>
                          <m:t>5%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  <a:sym typeface="Symbol"/>
                          </a:rPr>
                          <m:t>∙0.5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sym typeface="Symbol"/>
                      </a:rPr>
                      <m:t>=$38.96</m:t>
                    </m:r>
                  </m:oMath>
                </a14:m>
                <a:r>
                  <a:rPr lang="en-US" altLang="zh-TW" dirty="0">
                    <a:sym typeface="Symbol"/>
                  </a:rPr>
                  <a:t> after half a year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Use the borrowing fund to buy the underestimated put and one share of stock</a:t>
                </a:r>
                <a:endParaRPr lang="en-US" altLang="zh-TW" dirty="0">
                  <a:sym typeface="Symbol"/>
                </a:endParaRP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  <a:sym typeface="Symbol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&gt;$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40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discard the put, sell the stock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and repay the loan </a:t>
                </a:r>
                <a:r>
                  <a:rPr lang="en-US" altLang="zh-TW" dirty="0">
                    <a:sym typeface="Symbol"/>
                  </a:rPr>
                  <a:t> The net income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sym typeface="Symbol"/>
                  </a:rPr>
                  <a:t> – $38.96 &gt; 0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  <a:sym typeface="Symbol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&lt;$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40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exercise the right of the put to sell the share of stock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$40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repay the loan </a:t>
                </a:r>
                <a:r>
                  <a:rPr lang="en-US" altLang="zh-TW" dirty="0">
                    <a:sym typeface="Symbol"/>
                  </a:rPr>
                  <a:t> The net income is $40 – $38.96 = $1.04 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8568952" cy="5040560"/>
              </a:xfrm>
              <a:blipFill>
                <a:blip r:embed="rId3"/>
                <a:stretch>
                  <a:fillRect t="-1088" r="-711" b="-1935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3C6603FB-AAAA-448F-A8ED-36BE58770C31}" type="slidenum">
              <a:rPr lang="en-US" altLang="en-US" smtClean="0"/>
              <a:pPr eaLnBrk="1" hangingPunct="1"/>
              <a:t>19</a:t>
            </a:fld>
            <a:endParaRPr lang="en-US" alt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Upper and Lower Bounds for Option Prices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>
                <a:ea typeface="新細明體" charset="-120"/>
              </a:rPr>
              <a:t>Goals </a:t>
            </a:r>
            <a:r>
              <a:rPr lang="en-US" altLang="zh-TW" dirty="0">
                <a:ea typeface="新細明體" charset="-120"/>
              </a:rPr>
              <a:t>of Chapter 10</a:t>
            </a:r>
          </a:p>
        </p:txBody>
      </p:sp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xfrm>
            <a:off x="8460432" y="6524625"/>
            <a:ext cx="609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6459F47D-D016-4E99-B4CA-0BA973F17661}" type="slidenum">
              <a:rPr lang="en-US" altLang="en-US" smtClean="0"/>
              <a:pPr eaLnBrk="1" hangingPunct="1"/>
              <a:t>2</a:t>
            </a:fld>
            <a:endParaRPr lang="en-US" altLang="en-US" dirty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50" name="Rectangle 5"/>
          <p:cNvSpPr txBox="1">
            <a:spLocks noChangeArrowheads="1"/>
          </p:cNvSpPr>
          <p:nvPr/>
        </p:nvSpPr>
        <p:spPr bwMode="auto">
          <a:xfrm>
            <a:off x="395536" y="1628800"/>
            <a:ext cx="8424614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5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Six factors affecting option values</a:t>
            </a:r>
          </a:p>
          <a:p>
            <a:pPr marL="714375" lvl="1" indent="-257175" eaLnBrk="1" hangingPunct="1">
              <a:spcBef>
                <a:spcPts val="500"/>
              </a:spcBef>
              <a:buClr>
                <a:srgbClr val="B92D00"/>
              </a:buClr>
              <a:buSzPct val="70000"/>
              <a:buFont typeface="Arial" pitchFamily="34" charset="0"/>
              <a:buChar char="–"/>
              <a:defRPr/>
            </a:pPr>
            <a:r>
              <a:rPr lang="en-US" altLang="zh-TW" sz="2600" dirty="0">
                <a:solidFill>
                  <a:srgbClr val="000000"/>
                </a:solidFill>
                <a:ea typeface="新細明體" pitchFamily="18" charset="-120"/>
              </a:rPr>
              <a:t>Including the current stock price, strike price, time to maturity, volatility of the stock price, risk-free interest rate, and paid-out dividends</a:t>
            </a:r>
            <a:endParaRPr lang="en-US" altLang="zh-TW" sz="3000" dirty="0">
              <a:ea typeface="新細明體" pitchFamily="18" charset="-120"/>
            </a:endParaRPr>
          </a:p>
          <a:p>
            <a:pPr eaLnBrk="1" hangingPunct="1">
              <a:spcBef>
                <a:spcPts val="5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Identify the upper and lower bounds for European- and American-style option prices</a:t>
            </a:r>
          </a:p>
          <a:p>
            <a:pPr eaLnBrk="1" hangingPunct="1">
              <a:spcBef>
                <a:spcPts val="5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Introduce the put-call parity (</a:t>
            </a:r>
            <a:r>
              <a:rPr lang="zh-TW" altLang="en-US" sz="3000" dirty="0">
                <a:ea typeface="新細明體" pitchFamily="18" charset="-120"/>
              </a:rPr>
              <a:t>買賣權平價公式</a:t>
            </a:r>
            <a:r>
              <a:rPr lang="en-US" altLang="zh-TW" sz="3000" dirty="0">
                <a:ea typeface="新細明體" pitchFamily="18" charset="-120"/>
              </a:rPr>
              <a:t>)</a:t>
            </a:r>
          </a:p>
          <a:p>
            <a:pPr eaLnBrk="1" hangingPunct="1">
              <a:spcBef>
                <a:spcPts val="5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The optimal early exercise (</a:t>
            </a:r>
            <a:r>
              <a:rPr lang="zh-TW" altLang="en-US" sz="3000" dirty="0">
                <a:ea typeface="新細明體" pitchFamily="18" charset="-120"/>
              </a:rPr>
              <a:t>提早履約</a:t>
            </a:r>
            <a:r>
              <a:rPr lang="en-US" altLang="zh-TW" sz="3000" dirty="0">
                <a:ea typeface="新細明體" pitchFamily="18" charset="-120"/>
              </a:rPr>
              <a:t>)</a:t>
            </a:r>
            <a:r>
              <a:rPr lang="zh-TW" altLang="en-US" sz="3000" dirty="0">
                <a:ea typeface="新細明體" pitchFamily="18" charset="-120"/>
              </a:rPr>
              <a:t> </a:t>
            </a:r>
            <a:r>
              <a:rPr lang="en-US" altLang="zh-TW" sz="3000" dirty="0">
                <a:ea typeface="新細明體" pitchFamily="18" charset="-120"/>
              </a:rPr>
              <a:t>decision</a:t>
            </a:r>
          </a:p>
          <a:p>
            <a:pPr eaLnBrk="1" hangingPunct="1">
              <a:spcBef>
                <a:spcPts val="5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zh-TW" sz="3000" dirty="0">
                <a:ea typeface="新細明體" pitchFamily="18" charset="-120"/>
              </a:rPr>
              <a:t>Consider the impact of dividend payments on</a:t>
            </a:r>
          </a:p>
          <a:p>
            <a:pPr marL="714375" lvl="1" indent="-257175" eaLnBrk="1" hangingPunct="1">
              <a:spcBef>
                <a:spcPts val="500"/>
              </a:spcBef>
              <a:buClr>
                <a:srgbClr val="B92D00"/>
              </a:buClr>
              <a:buSzPct val="70000"/>
              <a:buFont typeface="Arial" pitchFamily="34" charset="0"/>
              <a:buChar char="–"/>
              <a:defRPr/>
            </a:pPr>
            <a:r>
              <a:rPr lang="en-US" altLang="zh-TW" sz="2600" dirty="0">
                <a:solidFill>
                  <a:srgbClr val="000000"/>
                </a:solidFill>
                <a:ea typeface="新細明體" pitchFamily="18" charset="-120"/>
              </a:rPr>
              <a:t>Upper and lower bounds of option prices, the put-call parity, and the early exercise decision</a:t>
            </a:r>
            <a:endParaRPr lang="en-US" altLang="zh-TW" sz="3000" dirty="0">
              <a:ea typeface="新細明體" pitchFamily="18" charset="-120"/>
            </a:endParaRPr>
          </a:p>
          <a:p>
            <a:pPr marL="57150" indent="0" eaLnBrk="1" hangingPunct="1">
              <a:spcBef>
                <a:spcPts val="500"/>
              </a:spcBef>
              <a:buClr>
                <a:schemeClr val="accent6"/>
              </a:buClr>
              <a:buSzPct val="70000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914400" lvl="1" indent="-457200" eaLnBrk="1" hangingPunct="1">
              <a:spcBef>
                <a:spcPts val="500"/>
              </a:spcBef>
              <a:buClr>
                <a:schemeClr val="accent6"/>
              </a:buClr>
              <a:buSzPct val="70000"/>
              <a:buFont typeface="Arial" pitchFamily="34" charset="0"/>
              <a:buChar char="–"/>
              <a:defRPr/>
            </a:pPr>
            <a:endParaRPr lang="en-US" altLang="zh-TW" sz="3200" dirty="0">
              <a:ea typeface="新細明體" pitchFamily="18" charset="-120"/>
            </a:endParaRPr>
          </a:p>
          <a:p>
            <a:pPr marL="914400" lvl="1" indent="-457200" eaLnBrk="1" hangingPunct="1">
              <a:spcBef>
                <a:spcPts val="500"/>
              </a:spcBef>
              <a:buClr>
                <a:schemeClr val="accent6"/>
              </a:buClr>
              <a:buSzPct val="70000"/>
              <a:buFont typeface="Arial" pitchFamily="34" charset="0"/>
              <a:buChar char="–"/>
              <a:defRPr/>
            </a:pPr>
            <a:endParaRPr lang="en-US" altLang="zh-TW" sz="3000" dirty="0">
              <a:ea typeface="新細明體" pitchFamily="18" charset="-120"/>
            </a:endParaRPr>
          </a:p>
          <a:p>
            <a:pPr eaLnBrk="1" hangingPunct="1">
              <a:spcBef>
                <a:spcPts val="5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endParaRPr lang="en-US" altLang="zh-TW" sz="3000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46730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 bwMode="auto">
              <a:xfrm>
                <a:off x="395536" y="1628800"/>
                <a:ext cx="8496944" cy="5128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0488" tIns="44450" rIns="90488" bIns="4445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Lower bounds for American calls and puts</a:t>
                </a:r>
              </a:p>
              <a:p>
                <a:pPr>
                  <a:spcBef>
                    <a:spcPts val="300"/>
                  </a:spcBef>
                </a:pPr>
                <a:endParaRPr lang="en-US" altLang="zh-TW" dirty="0">
                  <a:ea typeface="新細明體" pitchFamily="18" charset="-120"/>
                </a:endParaRPr>
              </a:p>
              <a:p>
                <a:pPr>
                  <a:spcBef>
                    <a:spcPts val="300"/>
                  </a:spcBef>
                </a:pPr>
                <a:endParaRPr lang="en-US" altLang="zh-TW" sz="2000" dirty="0">
                  <a:ea typeface="新細明體" pitchFamily="18" charset="-120"/>
                </a:endParaRP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Possible lower bounds for American calls and puts are their current intrinsic value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Because the holders of them always can exercise them to obtain the current intrinsic value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Note also that if an American option holder is rational, he never exercises the American option when it is out of the money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Another lower bounds for American</a:t>
                </a:r>
                <a:r>
                  <a:rPr lang="zh-TW" altLang="en-US" dirty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options: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American options are worth at least as much as the counterpart European options, so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/>
                      </a:rPr>
                      <m:t>𝑝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628800"/>
                <a:ext cx="8496944" cy="5128864"/>
              </a:xfrm>
              <a:prstGeom prst="rect">
                <a:avLst/>
              </a:prstGeom>
              <a:blipFill>
                <a:blip r:embed="rId3"/>
                <a:stretch>
                  <a:fillRect l="-717" t="-1544" b="-20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49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388424" y="6525344"/>
            <a:ext cx="683568" cy="30432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C55748E9-2832-4F52-8ED6-D9349CC228EB}" type="slidenum">
              <a:rPr lang="en-US" altLang="en-US" smtClean="0"/>
              <a:pPr eaLnBrk="1" hangingPunct="1"/>
              <a:t>20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Upper and Lower Bounds for Option Prices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124135"/>
                  </p:ext>
                </p:extLst>
              </p:nvPr>
            </p:nvGraphicFramePr>
            <p:xfrm>
              <a:off x="1187624" y="2204864"/>
              <a:ext cx="7056784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163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163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Lower bound</a:t>
                          </a:r>
                          <a:r>
                            <a:rPr lang="en-US" altLang="zh-TW" baseline="0" dirty="0"/>
                            <a:t> for call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Lower bound for put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American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𝑃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⁡(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,0)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124135"/>
                  </p:ext>
                </p:extLst>
              </p:nvPr>
            </p:nvGraphicFramePr>
            <p:xfrm>
              <a:off x="1187624" y="2204864"/>
              <a:ext cx="7056784" cy="74168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22413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163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163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Lower bound</a:t>
                          </a:r>
                          <a:r>
                            <a:rPr lang="en-US" altLang="zh-TW" baseline="0" dirty="0" smtClean="0"/>
                            <a:t> for call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Lower bound for put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American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42171" t="-109836" r="-10083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42171" t="-109836" r="-83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226699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224905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10.3 Put-Call Parity </a:t>
            </a:r>
            <a:br>
              <a:rPr lang="en-US" altLang="zh-TW" sz="3800" dirty="0">
                <a:ea typeface="新細明體" charset="-120"/>
              </a:rPr>
            </a:br>
            <a:r>
              <a:rPr lang="en-US" altLang="zh-TW" sz="4000" dirty="0">
                <a:ea typeface="新細明體" pitchFamily="18" charset="-120"/>
              </a:rPr>
              <a:t>(</a:t>
            </a:r>
            <a:r>
              <a:rPr lang="zh-TW" altLang="en-US" sz="4000" dirty="0">
                <a:ea typeface="新細明體" pitchFamily="18" charset="-120"/>
              </a:rPr>
              <a:t>買賣權平價公式</a:t>
            </a:r>
            <a:r>
              <a:rPr lang="en-US" altLang="zh-TW" sz="4000" dirty="0">
                <a:ea typeface="新細明體" pitchFamily="18" charset="-120"/>
              </a:rPr>
              <a:t>)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318AA49A-4F20-4677-A41A-D5F351D8E433}" type="slidenum">
              <a:rPr lang="en-US" altLang="en-US" smtClean="0"/>
              <a:pPr eaLnBrk="1" hangingPunct="1"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0004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88913"/>
            <a:ext cx="7170563" cy="107984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Put-Call Parity</a:t>
            </a:r>
            <a:r>
              <a:rPr lang="zh-TW" altLang="en-US" dirty="0"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for European Options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556792"/>
                <a:ext cx="8496944" cy="5040560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eaLnBrk="1" hangingPunct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Recall Portfolios A and C just mentioned:</a:t>
                </a:r>
              </a:p>
              <a:p>
                <a:pPr lvl="1" eaLnBrk="1" hangingPunct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Portfolio A: one European call option plus a zero-coupon bond that provides a payoff of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 eaLnBrk="1" hangingPunct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Portfolio C: one European put plus one share of the stock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8496944" cy="5040560"/>
              </a:xfrm>
              <a:blipFill>
                <a:blip r:embed="rId3"/>
                <a:stretch>
                  <a:fillRect l="-717" t="-1572" r="-646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F68D0EA5-9CF2-4524-89F6-5EFAA0441904}" type="slidenum">
              <a:rPr lang="en-US" altLang="en-US" smtClean="0"/>
              <a:pPr eaLnBrk="1" hangingPunct="1"/>
              <a:t>22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9088041"/>
                  </p:ext>
                </p:extLst>
              </p:nvPr>
            </p:nvGraphicFramePr>
            <p:xfrm>
              <a:off x="1691680" y="3789040"/>
              <a:ext cx="6240015" cy="1341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00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0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00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Portfolio 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TW" sz="1600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Call option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Zero-coupon bond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Total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9088041"/>
                  </p:ext>
                </p:extLst>
              </p:nvPr>
            </p:nvGraphicFramePr>
            <p:xfrm>
              <a:off x="1691680" y="3789040"/>
              <a:ext cx="6240015" cy="1341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00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0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00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Portfolio 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00587" t="-3636" r="-101466" b="-3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636" r="-1170" b="-3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Call option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00587" t="-101786" r="-101466" b="-2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1786" r="-1170" b="-2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Zero-coupon bond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00587" t="-205455" r="-101466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5455" r="-1170" b="-1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Total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100587" t="-305455" r="-101466" b="-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05455" r="-1170" b="-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6466047"/>
                  </p:ext>
                </p:extLst>
              </p:nvPr>
            </p:nvGraphicFramePr>
            <p:xfrm>
              <a:off x="1691680" y="5373216"/>
              <a:ext cx="6240015" cy="1341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00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0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00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Portfolio C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altLang="zh-TW" sz="1600" b="1" i="1" smtClean="0">
                                        <a:latin typeface="Cambria Math"/>
                                      </a:rPr>
                                      <m:t>𝑻</m:t>
                                    </m:r>
                                  </m:sub>
                                </m:sSub>
                                <m:r>
                                  <a:rPr lang="en-US" altLang="zh-TW" sz="1600" b="1" i="1" smtClean="0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altLang="zh-TW" sz="1600" b="1" i="1" smtClean="0">
                                    <a:latin typeface="Cambria Math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Put option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1 share of stock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8002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Total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86466047"/>
                  </p:ext>
                </p:extLst>
              </p:nvPr>
            </p:nvGraphicFramePr>
            <p:xfrm>
              <a:off x="1691680" y="5373216"/>
              <a:ext cx="6240015" cy="134112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08000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800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00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Portfolio C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100587" t="-5455" r="-101466" b="-3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5455" r="-1170" b="-3236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Put option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100587" t="-103571" r="-101466" b="-2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103571" r="-1170" b="-217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1 share of stock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100587" t="-207273" r="-101466" b="-1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07273" r="-1170" b="-1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TW" sz="1600" dirty="0">
                              <a:latin typeface="+mn-lt"/>
                            </a:rPr>
                            <a:t>Total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100587" t="-307273" r="-101466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307273" r="-1170" b="-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88913"/>
            <a:ext cx="7170563" cy="107984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Put-Call Parity for European Options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700808"/>
                <a:ext cx="8280920" cy="5157192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lvl="1">
                  <a:lnSpc>
                    <a:spcPct val="97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Due to having an identical payoff, Portfolios A and C must therefore be worth the same today</a:t>
                </a:r>
              </a:p>
              <a:p>
                <a:pPr marL="344488" lvl="1" indent="0">
                  <a:lnSpc>
                    <a:spcPct val="97000"/>
                  </a:lnSpc>
                  <a:spcBef>
                    <a:spcPts val="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𝑐</m:t>
                      </m:r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+</m:t>
                      </m:r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𝑝</m:t>
                      </m:r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7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above equation is known as the put-call parity</a:t>
                </a:r>
              </a:p>
              <a:p>
                <a:pPr lvl="2">
                  <a:lnSpc>
                    <a:spcPct val="97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put-call parity defines a relationship between the prices of a European call and put option, both of which are with the identical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7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Is there any arbitrage opportunity if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=2.25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=3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=31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=30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=10%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=0.25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?</a:t>
                </a:r>
              </a:p>
              <a:p>
                <a:pPr lvl="2">
                  <a:lnSpc>
                    <a:spcPct val="97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theoretical price of the put option is 1.26 by solving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3+30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−0.1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∙0.25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+31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lnSpc>
                    <a:spcPct val="97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arbitrage strategies for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=2.25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are shown in the following table</a:t>
                </a:r>
              </a:p>
              <a:p>
                <a:pPr marL="344488" lvl="1" indent="0">
                  <a:lnSpc>
                    <a:spcPct val="97000"/>
                  </a:lnSpc>
                  <a:spcBef>
                    <a:spcPts val="200"/>
                  </a:spcBef>
                  <a:buNone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280920" cy="5157192"/>
              </a:xfrm>
              <a:blipFill>
                <a:blip r:embed="rId3"/>
                <a:stretch>
                  <a:fillRect t="-1300" r="-663" b="-3073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6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F68D0EA5-9CF2-4524-89F6-5EFAA0441904}" type="slidenum">
              <a:rPr lang="en-US" altLang="en-US" smtClean="0"/>
              <a:pPr eaLnBrk="1" hangingPunct="1"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722505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D6566A7-AE6E-40F8-A792-5B65C6A743B5}" type="slidenum">
              <a:rPr lang="en-US" altLang="en-US" smtClean="0"/>
              <a:pPr eaLnBrk="1" hangingPunct="1"/>
              <a:t>24</a:t>
            </a:fld>
            <a:endParaRPr lang="en-US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88913"/>
            <a:ext cx="7170563" cy="107984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Put-Call Parity for European Options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4779740"/>
                  </p:ext>
                </p:extLst>
              </p:nvPr>
            </p:nvGraphicFramePr>
            <p:xfrm>
              <a:off x="395536" y="2607136"/>
              <a:ext cx="8424936" cy="420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2124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124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5875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Three-month</a:t>
                          </a:r>
                          <a:r>
                            <a:rPr lang="en-US" altLang="zh-TW" baseline="0" dirty="0"/>
                            <a:t> put price = $2.25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aseline="0" dirty="0"/>
                            <a:t>(</a:t>
                          </a:r>
                          <a:r>
                            <a:rPr lang="en-US" altLang="zh-TW" dirty="0"/>
                            <a:t>Long</a:t>
                          </a:r>
                          <a:r>
                            <a:rPr lang="en-US" altLang="zh-TW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/>
                                  <a:ea typeface="新細明體" pitchFamily="18" charset="-120"/>
                                </a:rPr>
                                <m:t>𝑐</m:t>
                              </m:r>
                              <m:r>
                                <a:rPr lang="en-US" altLang="zh-TW" i="1" smtClean="0">
                                  <a:latin typeface="Cambria Math"/>
                                  <a:ea typeface="新細明體" pitchFamily="18" charset="-120"/>
                                </a:rPr>
                                <m:t>+</m:t>
                              </m:r>
                              <m:r>
                                <a:rPr lang="en-US" altLang="zh-TW" i="1" smtClean="0"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𝑟𝑇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/>
                            <a:t> and short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altLang="zh-TW" dirty="0"/>
                            <a:t>)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Three-month put price = $1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baseline="0" dirty="0"/>
                            <a:t>(</a:t>
                          </a:r>
                          <a:r>
                            <a:rPr lang="en-US" altLang="zh-TW" dirty="0"/>
                            <a:t>Short</a:t>
                          </a:r>
                          <a:r>
                            <a:rPr lang="en-US" altLang="zh-TW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/>
                                  <a:ea typeface="新細明體" pitchFamily="18" charset="-120"/>
                                </a:rPr>
                                <m:t>𝑐</m:t>
                              </m:r>
                              <m:r>
                                <a:rPr lang="en-US" altLang="zh-TW" i="1" smtClean="0">
                                  <a:latin typeface="Cambria Math"/>
                                  <a:ea typeface="新細明體" pitchFamily="18" charset="-120"/>
                                </a:rPr>
                                <m:t>+</m:t>
                              </m:r>
                              <m:r>
                                <a:rPr lang="en-US" altLang="zh-TW" i="1" smtClean="0"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𝑟𝑇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  <a:ea typeface="新細明體" pitchFamily="18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dirty="0"/>
                            <a:t> and long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b="0" i="1" smtClean="0">
                                  <a:latin typeface="Cambria Math"/>
                                  <a:ea typeface="新細明體" pitchFamily="18" charset="-12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altLang="zh-TW" dirty="0"/>
                            <a:t>)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88112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Buy the call at $3, </a:t>
                          </a:r>
                          <a:r>
                            <a:rPr lang="en-US" altLang="zh-TW" baseline="0" dirty="0"/>
                            <a:t>short the stock to realize $31, and </a:t>
                          </a:r>
                          <a:r>
                            <a:rPr lang="en-US" altLang="zh-TW" dirty="0"/>
                            <a:t>short</a:t>
                          </a:r>
                          <a:r>
                            <a:rPr lang="en-US" altLang="zh-TW" baseline="0" dirty="0"/>
                            <a:t> the put to realize $2.25 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 Deposit</a:t>
                          </a:r>
                          <a:r>
                            <a:rPr lang="en-US" altLang="zh-TW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 the net cash flow $30.25 at 10% for 3 months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Short the call to realize $3, buy</a:t>
                          </a:r>
                          <a:r>
                            <a:rPr lang="en-US" altLang="zh-TW" baseline="0" dirty="0"/>
                            <a:t> the stock at $31, buy put at $1, and </a:t>
                          </a:r>
                          <a:r>
                            <a:rPr lang="en-US" altLang="zh-TW" dirty="0"/>
                            <a:t>borrow $29 at 10% for 3</a:t>
                          </a:r>
                          <a:r>
                            <a:rPr lang="en-US" altLang="zh-TW" baseline="0" dirty="0"/>
                            <a:t> months 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 The net</a:t>
                          </a:r>
                          <a:r>
                            <a:rPr lang="en-US" altLang="zh-TW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 cash flow is 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7223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&gt;30</m:t>
                              </m:r>
                            </m:oMath>
                          </a14:m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/>
                            <a:t>after 3 months:</a:t>
                          </a:r>
                        </a:p>
                        <a:p>
                          <a:r>
                            <a:rPr lang="en-US" altLang="zh-TW" dirty="0"/>
                            <a:t>Receive $31.02 from the deposit,</a:t>
                          </a:r>
                          <a:r>
                            <a:rPr lang="en-US" altLang="zh-TW" baseline="0" dirty="0"/>
                            <a:t> exercise the call to buy the stock at $30 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 Net profit = $1.02</a:t>
                          </a:r>
                          <a:endParaRPr lang="en-US" altLang="zh-TW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&gt;30</m:t>
                              </m:r>
                            </m:oMath>
                          </a14:m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/>
                            <a:t>after 3 months:</a:t>
                          </a:r>
                        </a:p>
                        <a:p>
                          <a:r>
                            <a:rPr lang="en-US" altLang="zh-TW" dirty="0"/>
                            <a:t>The call is exercised and thus need to sell the stock for $30, and use $29.73 to repay loan 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 Net profit = $0.27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7223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&lt;30</m:t>
                              </m:r>
                            </m:oMath>
                          </a14:m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/>
                            <a:t>after 3 months:</a:t>
                          </a:r>
                        </a:p>
                        <a:p>
                          <a:r>
                            <a:rPr lang="en-US" altLang="zh-TW" dirty="0"/>
                            <a:t>Receive $31.02 from the deposit,</a:t>
                          </a:r>
                          <a:r>
                            <a:rPr lang="en-US" altLang="zh-TW" baseline="0" dirty="0"/>
                            <a:t> the put is exercised and thus need to buy the stock at $30 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 Net profit = $1.02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dirty="0"/>
                            <a:t>If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latin typeface="Cambria Math"/>
                                </a:rPr>
                                <m:t>&lt;30</m:t>
                              </m:r>
                            </m:oMath>
                          </a14:m>
                          <a:r>
                            <a:rPr lang="zh-TW" altLang="en-US" dirty="0"/>
                            <a:t> </a:t>
                          </a:r>
                          <a:r>
                            <a:rPr lang="en-US" altLang="zh-TW" dirty="0"/>
                            <a:t>after 3 months:</a:t>
                          </a:r>
                        </a:p>
                        <a:p>
                          <a:r>
                            <a:rPr lang="en-US" altLang="zh-TW" dirty="0"/>
                            <a:t>Exercise the put to sell the stock for $30, and use $29.73</a:t>
                          </a:r>
                          <a:r>
                            <a:rPr lang="en-US" altLang="zh-TW" baseline="0" dirty="0"/>
                            <a:t> to repay loan 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 Net profit = $0.27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表格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4779740"/>
                  </p:ext>
                </p:extLst>
              </p:nvPr>
            </p:nvGraphicFramePr>
            <p:xfrm>
              <a:off x="395536" y="2607136"/>
              <a:ext cx="8424936" cy="420624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2124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124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45" t="-4762" r="-100578" b="-57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89" t="-4762" r="-724" b="-57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Buy the call at $3, </a:t>
                          </a:r>
                          <a:r>
                            <a:rPr lang="en-US" altLang="zh-TW" baseline="0" dirty="0"/>
                            <a:t>short the stock to realize $31, and </a:t>
                          </a:r>
                          <a:r>
                            <a:rPr lang="en-US" altLang="zh-TW" dirty="0"/>
                            <a:t>short</a:t>
                          </a:r>
                          <a:r>
                            <a:rPr lang="en-US" altLang="zh-TW" baseline="0" dirty="0"/>
                            <a:t> the put to realize $2.25 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 Deposit</a:t>
                          </a:r>
                          <a:r>
                            <a:rPr lang="en-US" altLang="zh-TW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 the net cash flow $30.25 at 10% for 3 months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TW" dirty="0"/>
                            <a:t>Short the call to realize $3, buy</a:t>
                          </a:r>
                          <a:r>
                            <a:rPr lang="en-US" altLang="zh-TW" baseline="0" dirty="0"/>
                            <a:t> the stock at $31, buy put at $1, and </a:t>
                          </a:r>
                          <a:r>
                            <a:rPr lang="en-US" altLang="zh-TW" dirty="0"/>
                            <a:t>borrow $29 at 10% for 3</a:t>
                          </a:r>
                          <a:r>
                            <a:rPr lang="en-US" altLang="zh-TW" baseline="0" dirty="0"/>
                            <a:t> months </a:t>
                          </a:r>
                          <a:r>
                            <a:rPr lang="en-US" altLang="zh-TW" sz="18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 The net</a:t>
                          </a:r>
                          <a:r>
                            <a:rPr lang="en-US" altLang="zh-TW" sz="1800" kern="1200" baseline="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  <a:sym typeface="Symbol"/>
                            </a:rPr>
                            <a:t> cash flow is 0</a:t>
                          </a:r>
                          <a:endParaRPr lang="zh-TW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45" t="-155612" r="-100578" b="-1081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89" t="-155612" r="-724" b="-1081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45" t="-256923" r="-100578" b="-87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289" t="-256923" r="-724" b="-87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95536" y="1556792"/>
                <a:ext cx="8352928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新細明體" pitchFamily="18" charset="-120"/>
                  <a:buChar char="※"/>
                </a:pPr>
                <a:r>
                  <a:rPr lang="en-US" altLang="zh-TW" sz="2000" dirty="0">
                    <a:ea typeface="新細明體" pitchFamily="18" charset="-120"/>
                  </a:rPr>
                  <a:t>Rewrite the put-call parity: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200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sz="200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sz="2000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</m:oMath>
                </a14:m>
                <a:r>
                  <a:rPr lang="en-US" altLang="zh-TW" sz="2000" dirty="0"/>
                  <a:t>, based on which it is simpler to identify the arbitrage opportunity if one treated the left-hand side as a portfolio</a:t>
                </a:r>
                <a:endParaRPr lang="zh-TW" altLang="en-US" sz="2000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556792"/>
                <a:ext cx="8352928" cy="1015663"/>
              </a:xfrm>
              <a:prstGeom prst="rect">
                <a:avLst/>
              </a:prstGeom>
              <a:blipFill>
                <a:blip r:embed="rId4"/>
                <a:stretch>
                  <a:fillRect l="-511" t="-2395" r="-219" b="-10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95111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700808"/>
                <a:ext cx="8496943" cy="5157192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Extension of the put-call parity for the American call and put</a:t>
                </a:r>
                <a:endParaRPr lang="en-US" altLang="zh-TW" i="1" dirty="0">
                  <a:latin typeface="Cambria Math"/>
                  <a:ea typeface="新細明體" pitchFamily="18" charset="-120"/>
                </a:endParaRP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300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3000" b="0" i="1" smtClean="0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3000" b="0" i="1" smtClean="0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r>
                        <a:rPr lang="en-US" altLang="zh-TW" sz="3000" b="0" i="1" smtClean="0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r>
                        <a:rPr lang="en-US" altLang="zh-TW" sz="3000" b="0" i="1" smtClean="0"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sz="3000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zh-TW" sz="30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3000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3000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r>
                        <a:rPr lang="en-US" altLang="zh-TW" sz="3000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r>
                        <a:rPr lang="en-US" altLang="zh-TW" sz="3000" i="1"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sSup>
                        <m:sSupPr>
                          <m:ctrlPr>
                            <a:rPr lang="en-US" altLang="zh-TW" sz="300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sz="3000" b="0" i="1" smtClean="0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3000" b="0" i="1" smtClean="0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sz="3000" b="0" i="1" smtClean="0"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</m:oMath>
                  </m:oMathPara>
                </a14:m>
                <a:endParaRPr lang="en-US" altLang="zh-TW" sz="30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Identify the upper and lower bounds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𝐶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1.5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19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=20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=10%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=5/12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新細明體" pitchFamily="18" charset="-120"/>
                        </a:rPr>
                        <m:t>19−20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≤1.5−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≤19−20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−0.1∙5/12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1.68≤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≤2.50</m:t>
                      </m:r>
                    </m:oMath>
                  </m:oMathPara>
                </a14:m>
                <a:endParaRPr lang="en-US" altLang="zh-TW" dirty="0">
                  <a:ea typeface="新細明體" pitchFamily="18" charset="-120"/>
                </a:endParaRPr>
              </a:p>
              <a:p>
                <a:pPr marL="628650" lvl="1" indent="-284163">
                  <a:spcBef>
                    <a:spcPts val="1800"/>
                  </a:spcBef>
                  <a:buNone/>
                  <a:tabLst>
                    <a:tab pos="628650" algn="l"/>
                  </a:tabLst>
                </a:pPr>
                <a:r>
                  <a:rPr lang="en-US" altLang="zh-TW" sz="2000" dirty="0">
                    <a:ea typeface="新細明體" pitchFamily="18" charset="-120"/>
                  </a:rPr>
                  <a:t>※ Refer to Question 10.18 for the proofs: Use the put-call parity to derive the right inequality; Compare the portfolios of 1) a European call plus cash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and 2) a American put plus a share to derive the left inequality) (Note that the proofs are correct under the assumption of no dividend payment such that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/>
                      </a:rPr>
                      <m:t>𝑐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, an important characteristic for American calls introduced in the next section) </a:t>
                </a: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8496943" cy="5157192"/>
              </a:xfrm>
              <a:blipFill>
                <a:blip r:embed="rId3"/>
                <a:stretch>
                  <a:fillRect l="-717" t="-1537" r="-1363" b="-2955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986AE236-5BAB-49F9-BEFE-038CDC8C9C02}" type="slidenum">
              <a:rPr lang="en-US" altLang="en-US" smtClean="0"/>
              <a:pPr eaLnBrk="1" hangingPunct="1"/>
              <a:t>25</a:t>
            </a:fld>
            <a:endParaRPr lang="en-US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88913"/>
            <a:ext cx="7170563" cy="107984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zh-TW" dirty="0">
                <a:ea typeface="新細明體" pitchFamily="18" charset="-120"/>
              </a:rPr>
              <a:t>Put-Call Parity for American Options</a:t>
            </a:r>
          </a:p>
        </p:txBody>
      </p:sp>
    </p:spTree>
    <p:extLst>
      <p:ext uri="{BB962C8B-B14F-4D97-AF65-F5344CB8AC3E}">
        <p14:creationId xmlns:p14="http://schemas.microsoft.com/office/powerpoint/2010/main" val="198145036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728961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10.4 Optimal Early Exercise Decision (</a:t>
            </a:r>
            <a:r>
              <a:rPr lang="zh-TW" altLang="en-US" sz="3800" dirty="0">
                <a:ea typeface="新細明體" charset="-120"/>
              </a:rPr>
              <a:t>最佳提早履約決策</a:t>
            </a:r>
            <a:r>
              <a:rPr lang="en-US" altLang="zh-TW" sz="3800" dirty="0">
                <a:ea typeface="新細明體" charset="-120"/>
              </a:rPr>
              <a:t>)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175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318AA49A-4F20-4677-A41A-D5F351D8E433}" type="slidenum">
              <a:rPr lang="en-US" altLang="en-US" smtClean="0"/>
              <a:pPr eaLnBrk="1" hangingPunct="1"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2955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Early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1628800"/>
                <a:ext cx="8712967" cy="5229200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eaLnBrk="1" hangingPunct="1"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American options could be exercised early</a:t>
                </a:r>
              </a:p>
              <a:p>
                <a:pPr lvl="1"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Early exercise occurs when (option value) &lt; (exercise value), where option value reflects the expected PV of holding all future exercise opportunities</a:t>
                </a:r>
              </a:p>
              <a:p>
                <a:pPr lvl="1"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Early exercise occurs only when American options are ITM</a:t>
                </a:r>
              </a:p>
              <a:p>
                <a:pPr eaLnBrk="1" hangingPunct="1"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American calls on a non-dividend paying stock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should never be exercised early</a:t>
                </a:r>
              </a:p>
              <a:p>
                <a:pPr marL="1343025" indent="-447675" defTabSz="1343025" eaLnBrk="1" hangingPunct="1">
                  <a:lnSpc>
                    <a:spcPct val="98000"/>
                  </a:lnSpc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∵</m:t>
                    </m:r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𝐶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</a:t>
                </a:r>
              </a:p>
              <a:p>
                <a:pPr marL="1343025" indent="-447675" defTabSz="1343025" eaLnBrk="1" hangingPunct="1">
                  <a:lnSpc>
                    <a:spcPct val="98000"/>
                  </a:lnSpc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60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  <a:ea typeface="Cambria Math"/>
                      </a:rPr>
                      <m:t>exercise</m:t>
                    </m:r>
                    <m:r>
                      <a:rPr lang="en-US" altLang="zh-TW" sz="26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  <a:ea typeface="Cambria Math"/>
                      </a:rPr>
                      <m:t>value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</a:t>
                </a:r>
              </a:p>
              <a:p>
                <a:pPr marL="1343025" indent="-447675" defTabSz="1343025" eaLnBrk="1" hangingPunct="1">
                  <a:lnSpc>
                    <a:spcPct val="98000"/>
                  </a:lnSpc>
                  <a:spcBef>
                    <a:spcPts val="200"/>
                  </a:spcBef>
                  <a:buNone/>
                </a:pPr>
                <a:r>
                  <a:rPr lang="en-US" altLang="zh-TW" sz="2800" dirty="0">
                    <a:sym typeface="Symbol"/>
                  </a:rPr>
                  <a:t> It is not optimal to exercise American call option if there is no dividend payments</a:t>
                </a:r>
                <a:endParaRPr lang="en-US" altLang="zh-TW" sz="2600" dirty="0">
                  <a:ea typeface="新細明體" pitchFamily="18" charset="-120"/>
                </a:endParaRPr>
              </a:p>
              <a:p>
                <a:pPr lvl="1" eaLnBrk="1" hangingPunct="1">
                  <a:lnSpc>
                    <a:spcPct val="98000"/>
                  </a:lnSpc>
                  <a:spcBef>
                    <a:spcPts val="200"/>
                  </a:spcBef>
                  <a:buFont typeface="Wingdings" pitchFamily="2" charset="2"/>
                  <a:buNone/>
                </a:pPr>
                <a:endParaRPr lang="zh-TW" altLang="en-US" sz="32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800"/>
                <a:ext cx="8712967" cy="5229200"/>
              </a:xfrm>
              <a:blipFill>
                <a:blip r:embed="rId3"/>
                <a:stretch>
                  <a:fillRect l="-699" t="-1748" r="-1469" b="-1515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F9B3518-DA01-499D-9F1A-BAB647292C97}" type="slidenum">
              <a:rPr lang="en-US" altLang="en-US" smtClean="0"/>
              <a:pPr eaLnBrk="1" hangingPunct="1"/>
              <a:t>27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Early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79512" y="1628800"/>
                <a:ext cx="8856984" cy="3888780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lvl="0">
                  <a:lnSpc>
                    <a:spcPct val="95000"/>
                  </a:lnSpc>
                  <a:spcBef>
                    <a:spcPts val="300"/>
                  </a:spcBef>
                  <a:buClr>
                    <a:srgbClr val="7C1302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So, American calls are equivalent to European calls if there is no dividend payment</a:t>
                </a:r>
              </a:p>
              <a:p>
                <a:pPr marL="0" lvl="0" indent="0">
                  <a:lnSpc>
                    <a:spcPct val="95000"/>
                  </a:lnSpc>
                  <a:spcBef>
                    <a:spcPts val="300"/>
                  </a:spcBef>
                  <a:buClr>
                    <a:srgbClr val="7C130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b="0" i="0" smtClean="0">
                              <a:solidFill>
                                <a:srgbClr val="000000"/>
                              </a:solidFill>
                              <a:latin typeface="Cambria Math"/>
                              <a:ea typeface="新細明體" pitchFamily="18" charset="-12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altLang="zh-TW" sz="2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pitchFamily="18" charset="-12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26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pitchFamily="18" charset="-12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pitchFamily="18" charset="-120"/>
                                </a:rPr>
                                <m:t>−</m:t>
                              </m:r>
                              <m:r>
                                <a:rPr lang="en-US" altLang="zh-TW" sz="2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  <m:sSup>
                                <m:sSupPr>
                                  <m:ctrlPr>
                                    <a:rPr lang="en-US" altLang="zh-TW" sz="2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6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pitchFamily="18" charset="-12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6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pitchFamily="18" charset="-120"/>
                                    </a:rPr>
                                    <m:t>−</m:t>
                                  </m:r>
                                  <m:r>
                                    <a:rPr lang="en-US" altLang="zh-TW" sz="26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新細明體" pitchFamily="18" charset="-120"/>
                                    </a:rPr>
                                    <m:t>𝑟𝑇</m:t>
                                  </m:r>
                                </m:sup>
                              </m:sSup>
                              <m:r>
                                <a:rPr lang="en-US" altLang="zh-TW" sz="26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新細明體" pitchFamily="18" charset="-120"/>
                                </a:rPr>
                                <m:t>,0</m:t>
                              </m:r>
                            </m:e>
                          </m:d>
                        </m:e>
                      </m:func>
                      <m:r>
                        <a:rPr lang="en-US" altLang="zh-TW" sz="2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altLang="zh-TW" sz="2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altLang="zh-TW" sz="2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zh-TW" sz="26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zh-TW" sz="2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TW" sz="2600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361950" indent="0">
                  <a:lnSpc>
                    <a:spcPct val="95000"/>
                  </a:lnSpc>
                  <a:spcBef>
                    <a:spcPts val="300"/>
                  </a:spcBef>
                  <a:buNone/>
                </a:pPr>
                <a:r>
                  <a:rPr lang="en-US" altLang="zh-TW" sz="2400" dirty="0">
                    <a:ea typeface="新細明體" pitchFamily="18" charset="-120"/>
                  </a:rPr>
                  <a:t>(based on Slides 10.15 (upper bounds) and 10.16 (lower bounds))</a:t>
                </a:r>
                <a:endParaRPr lang="zh-TW" altLang="en-US" sz="32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628800"/>
                <a:ext cx="8856984" cy="3888780"/>
              </a:xfrm>
              <a:blipFill rotWithShape="1">
                <a:blip r:embed="rId3"/>
                <a:stretch>
                  <a:fillRect l="-619" t="-2665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F9B3518-DA01-499D-9F1A-BAB647292C97}" type="slidenum">
              <a:rPr lang="en-US" altLang="en-US" smtClean="0"/>
              <a:pPr eaLnBrk="1" hangingPunct="1"/>
              <a:t>28</a:t>
            </a:fld>
            <a:endParaRPr lang="en-US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2339752" y="3284984"/>
            <a:ext cx="4427220" cy="3558540"/>
            <a:chOff x="2339752" y="3254836"/>
            <a:chExt cx="4427220" cy="35585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254836"/>
              <a:ext cx="4427220" cy="3558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直線單箭頭接點 2"/>
            <p:cNvCxnSpPr/>
            <p:nvPr/>
          </p:nvCxnSpPr>
          <p:spPr bwMode="auto">
            <a:xfrm flipV="1">
              <a:off x="2404816" y="3542868"/>
              <a:ext cx="0" cy="26642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直線單箭頭接點 5"/>
            <p:cNvCxnSpPr/>
            <p:nvPr/>
          </p:nvCxnSpPr>
          <p:spPr bwMode="auto">
            <a:xfrm>
              <a:off x="2404816" y="6251868"/>
              <a:ext cx="3463328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3491880" y="6286277"/>
                  <a:ext cx="87427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sSup>
                          <m:sSupPr>
                            <m:ctrlP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</a:rPr>
                              <m:t>𝑟𝑇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6286277"/>
                  <a:ext cx="874278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矩形 1"/>
            <p:cNvSpPr/>
            <p:nvPr/>
          </p:nvSpPr>
          <p:spPr bwMode="auto">
            <a:xfrm>
              <a:off x="5076056" y="6286277"/>
              <a:ext cx="648072" cy="3600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5904380" y="6071008"/>
                  <a:ext cx="46782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4380" y="6071008"/>
                  <a:ext cx="46782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864325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7650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556792"/>
                <a:ext cx="8568952" cy="5229200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marL="266700" indent="-266700" eaLnBrk="1" hangingPunct="1">
                  <a:lnSpc>
                    <a:spcPct val="99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a deeply ITM American call option: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𝐶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=42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=100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=60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=0.25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pPr marL="550863" lvl="1" indent="-266700">
                  <a:lnSpc>
                    <a:spcPct val="99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Should you exercise the call immediately if </a:t>
                </a:r>
              </a:p>
              <a:p>
                <a:pPr marL="628650" lvl="1" indent="-182563" eaLnBrk="1" hangingPunct="1">
                  <a:lnSpc>
                    <a:spcPct val="99000"/>
                  </a:lnSpc>
                  <a:spcBef>
                    <a:spcPts val="200"/>
                  </a:spcBef>
                  <a:buClr>
                    <a:schemeClr val="tx1"/>
                  </a:buClr>
                  <a:buFontTx/>
                  <a:buAutoNum type="arabicPeriod"/>
                </a:pPr>
                <a:r>
                  <a:rPr lang="en-CA" altLang="zh-TW" sz="2200" dirty="0">
                    <a:ea typeface="新細明體" pitchFamily="18" charset="-120"/>
                  </a:rPr>
                  <a:t> Y</a:t>
                </a:r>
                <a:r>
                  <a:rPr lang="en-US" altLang="zh-TW" sz="2200" dirty="0">
                    <a:ea typeface="新細明體" pitchFamily="18" charset="-120"/>
                  </a:rPr>
                  <a:t>ou intend to hold the stock for the next 3 months?</a:t>
                </a:r>
              </a:p>
              <a:p>
                <a:pPr marL="908050" lvl="2" indent="-266700">
                  <a:lnSpc>
                    <a:spcPct val="99000"/>
                  </a:lnSpc>
                  <a:spcBef>
                    <a:spcPts val="2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No, it is better to delay paying the strike price 3 months later</a:t>
                </a:r>
                <a:endParaRPr lang="zh-TW" altLang="en-US" sz="2000" dirty="0">
                  <a:ea typeface="新細明體" pitchFamily="18" charset="-120"/>
                </a:endParaRPr>
              </a:p>
              <a:p>
                <a:pPr marL="628650" lvl="1" indent="-182563" eaLnBrk="1" hangingPunct="1">
                  <a:lnSpc>
                    <a:spcPct val="99000"/>
                  </a:lnSpc>
                  <a:spcBef>
                    <a:spcPts val="200"/>
                  </a:spcBef>
                  <a:buClr>
                    <a:schemeClr val="tx1"/>
                  </a:buClr>
                  <a:buFontTx/>
                  <a:buAutoNum type="arabicPeriod"/>
                </a:pPr>
                <a:r>
                  <a:rPr lang="en-CA" altLang="zh-TW" sz="2200" dirty="0">
                    <a:ea typeface="新細明體" pitchFamily="18" charset="-120"/>
                  </a:rPr>
                  <a:t> Y</a:t>
                </a:r>
                <a:r>
                  <a:rPr lang="en-US" altLang="zh-TW" sz="2200" dirty="0">
                    <a:ea typeface="新細明體" pitchFamily="18" charset="-120"/>
                  </a:rPr>
                  <a:t>ou still want to hold the stock but you do not feel that the stock is worth holding for the next 3 months?</a:t>
                </a:r>
              </a:p>
              <a:p>
                <a:pPr marL="908050" lvl="2" indent="-266700">
                  <a:lnSpc>
                    <a:spcPct val="99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altLang="zh-TW" sz="2000" dirty="0">
                    <a:solidFill>
                      <a:srgbClr val="000000"/>
                    </a:solidFill>
                    <a:ea typeface="新細明體" pitchFamily="18" charset="-120"/>
                  </a:rPr>
                  <a:t>No, </a:t>
                </a:r>
                <a:r>
                  <a:rPr lang="en-US" altLang="zh-TW" sz="2000" dirty="0">
                    <a:ea typeface="新細明體" pitchFamily="18" charset="-120"/>
                  </a:rPr>
                  <a:t>it is possible to purchase the stock at a price lower than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=60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after 3 months</a:t>
                </a:r>
              </a:p>
              <a:p>
                <a:pPr marL="628650" lvl="1" indent="-182563">
                  <a:lnSpc>
                    <a:spcPct val="99000"/>
                  </a:lnSpc>
                  <a:spcBef>
                    <a:spcPts val="200"/>
                  </a:spcBef>
                  <a:buClr>
                    <a:srgbClr val="000000"/>
                  </a:buClr>
                  <a:buFontTx/>
                  <a:buAutoNum type="arabicPeriod"/>
                </a:pPr>
                <a:r>
                  <a:rPr lang="en-CA" altLang="zh-TW" sz="2200" dirty="0">
                    <a:solidFill>
                      <a:srgbClr val="000000"/>
                    </a:solidFill>
                    <a:ea typeface="新細明體" pitchFamily="18" charset="-120"/>
                  </a:rPr>
                  <a:t> Y</a:t>
                </a:r>
                <a:r>
                  <a:rPr lang="en-US" altLang="zh-TW" sz="2200" dirty="0">
                    <a:solidFill>
                      <a:srgbClr val="000000"/>
                    </a:solidFill>
                    <a:ea typeface="新細明體" pitchFamily="18" charset="-120"/>
                  </a:rPr>
                  <a:t>ou decide to sell the stock immediately after the exercise?</a:t>
                </a:r>
              </a:p>
              <a:p>
                <a:pPr marL="908050" lvl="2" indent="-266700">
                  <a:lnSpc>
                    <a:spcPct val="99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CA" altLang="zh-TW" sz="2000" dirty="0">
                    <a:ea typeface="新細明體" pitchFamily="18" charset="-120"/>
                  </a:rPr>
                  <a:t>No, </a:t>
                </a:r>
                <a:r>
                  <a:rPr lang="en-US" altLang="zh-TW" sz="2000" dirty="0">
                    <a:ea typeface="新細明體" pitchFamily="18" charset="-120"/>
                  </a:rPr>
                  <a:t>selling the American call for $42 is better than undertaking the above strategy, which is with the payoff of $100 – $60 = $40</a:t>
                </a:r>
              </a:p>
              <a:p>
                <a:pPr marL="908050" lvl="2" indent="-266700">
                  <a:lnSpc>
                    <a:spcPct val="99000"/>
                  </a:lnSpc>
                  <a:spcBef>
                    <a:spcPts val="200"/>
                  </a:spcBef>
                  <a:buClr>
                    <a:srgbClr val="CC3300"/>
                  </a:buClr>
                </a:pPr>
                <a:r>
                  <a:rPr lang="en-US" altLang="zh-TW" sz="2000" dirty="0">
                    <a:ea typeface="新細明體" pitchFamily="18" charset="-120"/>
                  </a:rPr>
                  <a:t>Transaction cost issue: pay a commission when selling option vs. pay a commission to buy shares by exercising the American call and a second commission to sell shares and thus realize $40 gain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276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56792"/>
                <a:ext cx="8568952" cy="5229200"/>
              </a:xfrm>
              <a:blipFill>
                <a:blip r:embed="rId3"/>
                <a:stretch>
                  <a:fillRect l="-711" t="-1632" r="-782" b="-4079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19C9E4ED-9B67-4350-8845-89EFD79FE9D2}" type="slidenum">
              <a:rPr lang="en-US" altLang="en-US" smtClean="0"/>
              <a:pPr eaLnBrk="1" hangingPunct="1"/>
              <a:t>29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07504" y="332656"/>
                <a:ext cx="7992888" cy="930498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 anchor="ctr"/>
              <a:lstStyle/>
              <a:p>
                <a:r>
                  <a:rPr lang="en-US" altLang="zh-TW" dirty="0">
                    <a:ea typeface="新細明體" pitchFamily="18" charset="-120"/>
                  </a:rPr>
                  <a:t>Intuitions for Not Early Exercising American Calls without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  <a:ea typeface="新細明體" pitchFamily="18" charset="-120"/>
                      </a:rPr>
                      <m:t>𝑫</m:t>
                    </m:r>
                  </m:oMath>
                </a14:m>
                <a:endParaRPr lang="en-US" altLang="zh-TW" i="1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332656"/>
                <a:ext cx="7992888" cy="930498"/>
              </a:xfrm>
              <a:blipFill>
                <a:blip r:embed="rId4"/>
                <a:stretch>
                  <a:fillRect l="-2593" t="-28289" r="-3661" b="-44079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296913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10.1 Six Factors Affecting Option Values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60432" y="6524625"/>
            <a:ext cx="596899" cy="3175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318AA49A-4F20-4677-A41A-D5F351D8E433}" type="slidenum">
              <a:rPr lang="en-US" altLang="en-US" smtClean="0"/>
              <a:pPr eaLnBrk="1" hangingPunct="1"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8585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628800"/>
                <a:ext cx="8712968" cy="5184576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Reasons for not exercising an American call early if there are no dividends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Due to no dividends, no income is sacrificed if you hold the American call instead of holding the underlying stock shares for the following 3 months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CA" altLang="zh-TW" dirty="0">
                    <a:ea typeface="新細明體" pitchFamily="18" charset="-120"/>
                  </a:rPr>
                  <a:t>Payment of</a:t>
                </a:r>
                <a:r>
                  <a:rPr lang="en-US" altLang="zh-TW" dirty="0">
                    <a:ea typeface="新細明體" pitchFamily="18" charset="-120"/>
                  </a:rPr>
                  <a:t> the strike price</a:t>
                </a:r>
                <a:r>
                  <a:rPr lang="en-CA" altLang="zh-TW" dirty="0">
                    <a:ea typeface="新細明體" pitchFamily="18" charset="-120"/>
                  </a:rPr>
                  <a:t> can be delayed (Q1 on Slide 10.29)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Holding the call provides the possibility that the purchasing price could be lower than but never higher than the strike price (Q2 </a:t>
                </a:r>
                <a:r>
                  <a:rPr lang="en-CA" altLang="zh-TW" dirty="0">
                    <a:ea typeface="新細明體" pitchFamily="18" charset="-120"/>
                  </a:rPr>
                  <a:t>on Slide 10.29</a:t>
                </a:r>
                <a:r>
                  <a:rPr lang="en-US" altLang="zh-TW" dirty="0">
                    <a:ea typeface="新細明體" pitchFamily="18" charset="-120"/>
                  </a:rPr>
                  <a:t>)</a:t>
                </a:r>
              </a:p>
              <a:p>
                <a:pPr lvl="1">
                  <a:lnSpc>
                    <a:spcPct val="95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payoff from exercising the American call is lower than the payoff from selling the American call directly (Q3 </a:t>
                </a:r>
                <a:r>
                  <a:rPr lang="en-CA" altLang="zh-TW" dirty="0">
                    <a:ea typeface="新細明體" pitchFamily="18" charset="-120"/>
                  </a:rPr>
                  <a:t>on Slide 10.29</a:t>
                </a:r>
                <a:r>
                  <a:rPr lang="en-US" altLang="zh-TW" dirty="0">
                    <a:ea typeface="新細明體" pitchFamily="18" charset="-120"/>
                  </a:rPr>
                  <a:t>)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712968" cy="5184576"/>
              </a:xfrm>
              <a:blipFill>
                <a:blip r:embed="rId3"/>
                <a:stretch>
                  <a:fillRect l="-699" t="-1998" r="-1888" b="-4113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6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6E2EFA74-7264-48C1-ABAF-C13A103A54AC}" type="slidenum">
              <a:rPr lang="en-US" altLang="en-US" smtClean="0"/>
              <a:pPr eaLnBrk="1" hangingPunct="1"/>
              <a:t>30</a:t>
            </a:fld>
            <a:endParaRPr lang="en-US" alt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Early Exercise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Early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700460"/>
                <a:ext cx="8496944" cy="4896892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However, it can be optimal to exercise an American put option on a non-dividend-paying stock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early</a:t>
                </a:r>
              </a:p>
              <a:p>
                <a:pPr marL="1343025" indent="-447675" defTabSz="1343025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∵</m:t>
                    </m:r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𝑝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6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𝑃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𝑝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</a:t>
                </a:r>
              </a:p>
              <a:p>
                <a:pPr marL="1343025" indent="-447675" defTabSz="1343025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, </a:t>
                </a:r>
              </a:p>
              <a:p>
                <a:pPr marL="1343025" indent="-447675" defTabSz="1343025">
                  <a:spcBef>
                    <a:spcPts val="600"/>
                  </a:spcBef>
                  <a:buNone/>
                </a:pPr>
                <a:r>
                  <a:rPr lang="en-US" altLang="zh-TW" sz="2600" dirty="0">
                    <a:ea typeface="新細明體" pitchFamily="18" charset="-120"/>
                  </a:rPr>
                  <a:t>which is lower than the exercise price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600" dirty="0">
                  <a:ea typeface="新細明體" pitchFamily="18" charset="-120"/>
                </a:endParaRPr>
              </a:p>
              <a:p>
                <a:pPr marL="1343025" indent="-447675" defTabSz="1343025">
                  <a:spcBef>
                    <a:spcPts val="600"/>
                  </a:spcBef>
                  <a:buNone/>
                </a:pPr>
                <a:r>
                  <a:rPr lang="en-US" altLang="zh-TW" sz="2400" dirty="0">
                    <a:sym typeface="Symbol"/>
                  </a:rPr>
                  <a:t> The relationship between the American put price,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altLang="zh-TW" sz="2400" dirty="0">
                    <a:sym typeface="Symbol"/>
                  </a:rPr>
                  <a:t>, and its exercise value,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>
                    <a:sym typeface="Symbol"/>
                  </a:rPr>
                  <a:t>, is uncertain</a:t>
                </a:r>
              </a:p>
              <a:p>
                <a:pPr marL="1343025" indent="-447675" defTabSz="1343025">
                  <a:spcBef>
                    <a:spcPts val="600"/>
                  </a:spcBef>
                  <a:buNone/>
                </a:pPr>
                <a:r>
                  <a:rPr lang="en-US" altLang="zh-TW" sz="2400" dirty="0">
                    <a:sym typeface="Symbol"/>
                  </a:rPr>
                  <a:t></a:t>
                </a:r>
                <a:r>
                  <a:rPr lang="en-US" altLang="zh-TW" sz="2400" dirty="0">
                    <a:ea typeface="Cambria Math"/>
                  </a:rPr>
                  <a:t> For American puts, as long as their values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sz="2400" dirty="0">
                    <a:ea typeface="Cambria Math"/>
                  </a:rPr>
                  <a:t>are lower than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/>
                  <a:t>, they are early exercised and the option value rises to become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sz="24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zh-TW" altLang="en-US" sz="24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460"/>
                <a:ext cx="8496944" cy="4896892"/>
              </a:xfrm>
              <a:blipFill>
                <a:blip r:embed="rId3"/>
                <a:stretch>
                  <a:fillRect l="-717" t="-1619" r="-1578" b="-2242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F9B3518-DA01-499D-9F1A-BAB647292C97}" type="slidenum">
              <a:rPr lang="en-US" altLang="en-US" smtClean="0"/>
              <a:pPr eaLnBrk="1" hangingPunct="1"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18250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7499176" cy="930498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Early Exercise</a:t>
            </a: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388424" y="6524625"/>
            <a:ext cx="683568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F9B3518-DA01-499D-9F1A-BAB647292C97}" type="slidenum">
              <a:rPr lang="en-US" altLang="en-US" smtClean="0"/>
              <a:pPr eaLnBrk="1" hangingPunct="1"/>
              <a:t>32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51520" y="2636912"/>
                <a:ext cx="4102405" cy="1021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latin typeface="+mn-lt"/>
                    <a:ea typeface="Cambria Math"/>
                  </a:rPr>
                  <a:t>For European puts: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𝑟𝑇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≥ </m:t>
                      </m:r>
                      <m:r>
                        <a:rPr lang="en-US" altLang="zh-TW" sz="2000" i="1">
                          <a:latin typeface="Cambria Math"/>
                          <a:ea typeface="新細明體" pitchFamily="18" charset="-120"/>
                        </a:rPr>
                        <m:t>𝑝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/>
                          <a:ea typeface="Cambria Math"/>
                        </a:rPr>
                        <m:t>max</m:t>
                      </m:r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𝑟𝑇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,0)</m:t>
                      </m:r>
                    </m:oMath>
                  </m:oMathPara>
                </a14:m>
                <a:endParaRPr lang="en-US" altLang="zh-TW" sz="2000" dirty="0">
                  <a:latin typeface="+mn-lt"/>
                </a:endParaRPr>
              </a:p>
              <a:p>
                <a:r>
                  <a:rPr lang="en-US" altLang="zh-TW" sz="2000" dirty="0">
                    <a:latin typeface="+mn-lt"/>
                  </a:rPr>
                  <a:t>(based on Slides 10.15 and 10.16)</a:t>
                </a:r>
                <a:endParaRPr lang="zh-TW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636912"/>
                <a:ext cx="4102405" cy="1021177"/>
              </a:xfrm>
              <a:prstGeom prst="rect">
                <a:avLst/>
              </a:prstGeom>
              <a:blipFill rotWithShape="1">
                <a:blip r:embed="rId3"/>
                <a:stretch>
                  <a:fillRect l="-1486" t="-2395" r="-594" b="-1018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658072" y="2636912"/>
                <a:ext cx="410240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000" dirty="0">
                    <a:latin typeface="+mn-lt"/>
                    <a:ea typeface="Cambria Math"/>
                  </a:rPr>
                  <a:t>For American puts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altLang="zh-TW" sz="200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TW" sz="2000" b="0" i="1" smtClean="0">
                          <a:latin typeface="Cambria Math"/>
                          <a:ea typeface="新細明體" pitchFamily="18" charset="-120"/>
                        </a:rPr>
                        <m:t>𝑃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/>
                          <a:ea typeface="Cambria Math"/>
                        </a:rPr>
                        <m:t>max</m:t>
                      </m:r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altLang="zh-TW" sz="20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0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  <a:ea typeface="Cambria Math"/>
                        </a:rPr>
                        <m:t>,0)</m:t>
                      </m:r>
                    </m:oMath>
                  </m:oMathPara>
                </a14:m>
                <a:endParaRPr lang="en-US" altLang="zh-TW" sz="2000" dirty="0">
                  <a:latin typeface="+mn-lt"/>
                </a:endParaRPr>
              </a:p>
              <a:p>
                <a:r>
                  <a:rPr lang="en-US" altLang="zh-TW" sz="2000" dirty="0">
                    <a:latin typeface="+mn-lt"/>
                  </a:rPr>
                  <a:t>(based on Slides 10.15 and 10.20)</a:t>
                </a:r>
                <a:endParaRPr lang="zh-TW" alt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72" y="2636912"/>
                <a:ext cx="4102405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486" t="-2410" r="-594" b="-108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4" y="3573016"/>
            <a:ext cx="724662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467544" y="6105490"/>
            <a:ext cx="80921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新細明體" pitchFamily="18" charset="-120"/>
              <a:buChar char="※"/>
            </a:pPr>
            <a:r>
              <a:rPr lang="en-US" altLang="zh-TW" sz="2000" dirty="0">
                <a:latin typeface="+mn-lt"/>
                <a:ea typeface="Cambria Math"/>
              </a:rPr>
              <a:t>Both the upper and lower bounds of American puts are higher than those of European puts</a:t>
            </a:r>
            <a:endParaRPr lang="zh-TW" altLang="en-US" sz="2000" dirty="0">
              <a:latin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23527" y="1484784"/>
            <a:ext cx="84369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7C1302"/>
              </a:buClr>
              <a:buSzPct val="70000"/>
              <a:buFont typeface="Wingdings" pitchFamily="2" charset="2"/>
              <a:buChar char="l"/>
            </a:pPr>
            <a:r>
              <a:rPr lang="en-US" altLang="zh-TW" sz="3000" kern="0" dirty="0">
                <a:solidFill>
                  <a:srgbClr val="000000"/>
                </a:solidFill>
                <a:latin typeface="Arial"/>
                <a:ea typeface="新細明體" pitchFamily="18" charset="-120"/>
              </a:rPr>
              <a:t>Geometric representation of the upper and lower bounds for European and American puts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755576" y="3573016"/>
            <a:ext cx="7676636" cy="2568701"/>
            <a:chOff x="755576" y="3573016"/>
            <a:chExt cx="7676636" cy="2568701"/>
          </a:xfrm>
        </p:grpSpPr>
        <p:cxnSp>
          <p:nvCxnSpPr>
            <p:cNvPr id="4" name="直線單箭頭接點 3"/>
            <p:cNvCxnSpPr/>
            <p:nvPr/>
          </p:nvCxnSpPr>
          <p:spPr bwMode="auto">
            <a:xfrm flipV="1">
              <a:off x="776382" y="3778226"/>
              <a:ext cx="0" cy="2016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線單箭頭接點 12"/>
            <p:cNvCxnSpPr/>
            <p:nvPr/>
          </p:nvCxnSpPr>
          <p:spPr bwMode="auto">
            <a:xfrm flipV="1">
              <a:off x="5042830" y="3790930"/>
              <a:ext cx="0" cy="2016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直線單箭頭接點 9"/>
            <p:cNvCxnSpPr/>
            <p:nvPr/>
          </p:nvCxnSpPr>
          <p:spPr bwMode="auto">
            <a:xfrm>
              <a:off x="776382" y="5807154"/>
              <a:ext cx="2880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直線單箭頭接點 15"/>
            <p:cNvCxnSpPr/>
            <p:nvPr/>
          </p:nvCxnSpPr>
          <p:spPr bwMode="auto">
            <a:xfrm rot="60000">
              <a:off x="5042830" y="5824772"/>
              <a:ext cx="3024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1856502" y="5833940"/>
                  <a:ext cx="7193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400" b="0" i="1" smtClean="0">
                            <a:latin typeface="Cambria Math"/>
                          </a:rPr>
                          <m:t>𝐾</m:t>
                        </m:r>
                        <m:sSup>
                          <m:sSupPr>
                            <m:ctrlP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𝑟𝑇</m:t>
                            </m:r>
                          </m:sup>
                        </m:sSup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502" y="5833940"/>
                  <a:ext cx="71936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604227" y="5814195"/>
                  <a:ext cx="3648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400" b="0" i="1" smtClean="0">
                            <a:latin typeface="Cambria Math"/>
                          </a:rPr>
                          <m:t>𝐾</m:t>
                        </m:r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4227" y="5814195"/>
                  <a:ext cx="364843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/>
                <p:cNvSpPr txBox="1"/>
                <p:nvPr/>
              </p:nvSpPr>
              <p:spPr>
                <a:xfrm>
                  <a:off x="8028384" y="5697272"/>
                  <a:ext cx="4038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21" name="文字方塊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8384" y="5697272"/>
                  <a:ext cx="403828" cy="30777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21"/>
                <p:cNvSpPr txBox="1"/>
                <p:nvPr/>
              </p:nvSpPr>
              <p:spPr>
                <a:xfrm>
                  <a:off x="3635896" y="5640561"/>
                  <a:ext cx="4038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22" name="文字方塊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896" y="5640561"/>
                  <a:ext cx="403828" cy="30777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5744934" y="5833940"/>
                  <a:ext cx="7193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400" b="0" i="1" smtClean="0">
                            <a:latin typeface="Cambria Math"/>
                          </a:rPr>
                          <m:t>𝐾</m:t>
                        </m:r>
                        <m:sSup>
                          <m:sSupPr>
                            <m:ctrlPr>
                              <a:rPr lang="en-US" altLang="zh-TW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1400" b="0" i="1" smtClean="0">
                                <a:latin typeface="Cambria Math"/>
                              </a:rPr>
                              <m:t>𝑟𝑇</m:t>
                            </m:r>
                          </m:sup>
                        </m:sSup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4934" y="5833940"/>
                  <a:ext cx="719363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矩形 2"/>
            <p:cNvSpPr/>
            <p:nvPr/>
          </p:nvSpPr>
          <p:spPr bwMode="auto">
            <a:xfrm>
              <a:off x="899592" y="3933056"/>
              <a:ext cx="432048" cy="288032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25"/>
                <p:cNvSpPr txBox="1"/>
                <p:nvPr/>
              </p:nvSpPr>
              <p:spPr>
                <a:xfrm>
                  <a:off x="755576" y="3573016"/>
                  <a:ext cx="33592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400" b="0" i="1" smtClean="0">
                            <a:latin typeface="Cambria Math"/>
                          </a:rPr>
                          <m:t>𝑝</m:t>
                        </m:r>
                      </m:oMath>
                    </m:oMathPara>
                  </a14:m>
                  <a:endParaRPr lang="zh-TW" altLang="en-US" sz="1400" dirty="0"/>
                </a:p>
              </p:txBody>
            </p:sp>
          </mc:Choice>
          <mc:Fallback xmlns="">
            <p:sp>
              <p:nvSpPr>
                <p:cNvPr id="26" name="文字方塊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5576" y="3573016"/>
                  <a:ext cx="335925" cy="30777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96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31556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8006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6254"/>
            <a:ext cx="7848872" cy="85849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sz="3400" dirty="0">
                <a:ea typeface="新細明體" pitchFamily="18" charset="-120"/>
              </a:rPr>
              <a:t>Geometric Meaning of Early Exercise</a:t>
            </a:r>
          </a:p>
        </p:txBody>
      </p:sp>
      <p:sp>
        <p:nvSpPr>
          <p:cNvPr id="26629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F9B3518-DA01-499D-9F1A-BAB647292C97}" type="slidenum">
              <a:rPr lang="en-US" altLang="en-US" smtClean="0"/>
              <a:pPr eaLnBrk="1" hangingPunct="1"/>
              <a:t>33</a:t>
            </a:fld>
            <a:endParaRPr lang="en-US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539552" y="4005063"/>
            <a:ext cx="4682657" cy="2813924"/>
            <a:chOff x="539552" y="4005063"/>
            <a:chExt cx="4682657" cy="2813924"/>
          </a:xfrm>
        </p:grpSpPr>
        <p:pic>
          <p:nvPicPr>
            <p:cNvPr id="3174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005063"/>
              <a:ext cx="4682657" cy="2813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矩形 3"/>
            <p:cNvSpPr/>
            <p:nvPr/>
          </p:nvSpPr>
          <p:spPr bwMode="auto">
            <a:xfrm>
              <a:off x="2909608" y="5381225"/>
              <a:ext cx="496946" cy="63465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4142212" y="5697557"/>
              <a:ext cx="496946" cy="63465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1513077" y="4508584"/>
              <a:ext cx="496946" cy="63465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5004048" y="1733907"/>
                <a:ext cx="3816424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新細明體" pitchFamily="18" charset="-120"/>
                  <a:buChar char="※"/>
                </a:pPr>
                <a:r>
                  <a:rPr lang="en-US" altLang="zh-TW" sz="1600" dirty="0">
                    <a:latin typeface="+mn-lt"/>
                    <a:ea typeface="Cambria Math"/>
                  </a:rPr>
                  <a:t>Since the lower bound for European puts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>
                        <a:latin typeface="Cambria Math"/>
                        <a:ea typeface="Cambria Math"/>
                      </a:rPr>
                      <m:t>max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  <m:r>
                      <a:rPr lang="en-US" altLang="zh-TW" sz="1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1600" i="1">
                        <a:latin typeface="Cambria Math"/>
                        <a:ea typeface="Cambria Math"/>
                      </a:rPr>
                      <m:t>,0)</m:t>
                    </m:r>
                  </m:oMath>
                </a14:m>
                <a:r>
                  <a:rPr lang="en-US" altLang="zh-TW" sz="1600" dirty="0">
                    <a:latin typeface="+mn-lt"/>
                  </a:rPr>
                  <a:t>, it is possible for</a:t>
                </a:r>
                <a:r>
                  <a:rPr lang="zh-TW" altLang="en-US" sz="16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altLang="zh-TW" sz="1600" b="0" i="0" smtClean="0">
                        <a:latin typeface="Cambria Math"/>
                        <a:ea typeface="Cambria Math"/>
                      </a:rPr>
                      <m:t>&lt;</m:t>
                    </m:r>
                    <m:r>
                      <m:rPr>
                        <m:sty m:val="p"/>
                      </m:rPr>
                      <a:rPr lang="en-US" altLang="zh-TW" sz="1600">
                        <a:latin typeface="Cambria Math"/>
                        <a:ea typeface="Cambria Math"/>
                      </a:rPr>
                      <m:t>max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1600" i="1">
                        <a:latin typeface="Cambria Math"/>
                        <a:ea typeface="Cambria Math"/>
                      </a:rPr>
                      <m:t>,0)</m:t>
                    </m:r>
                  </m:oMath>
                </a14:m>
                <a:r>
                  <a:rPr lang="zh-TW" altLang="en-US" sz="1600" dirty="0">
                    <a:latin typeface="+mn-lt"/>
                  </a:rPr>
                  <a:t> </a:t>
                </a:r>
                <a:r>
                  <a:rPr lang="en-US" altLang="zh-TW" sz="1600" dirty="0">
                    <a:latin typeface="+mn-lt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1600" i="1">
                        <a:latin typeface="Cambria Math" panose="02040503050406030204" pitchFamily="18" charset="0"/>
                        <a:ea typeface="Cambria Math"/>
                      </a:rPr>
                      <m:t>&lt;</m:t>
                    </m:r>
                    <m:r>
                      <a:rPr lang="en-US" altLang="zh-TW" sz="1600" i="1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endParaRPr lang="zh-TW" altLang="en-US" sz="16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733907"/>
                <a:ext cx="3816424" cy="1077218"/>
              </a:xfrm>
              <a:prstGeom prst="rect">
                <a:avLst/>
              </a:prstGeom>
              <a:blipFill>
                <a:blip r:embed="rId5"/>
                <a:stretch>
                  <a:fillRect l="-319" t="-1695" r="-958" b="-62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080046" y="4005064"/>
                <a:ext cx="3956450" cy="28765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99000"/>
                  </a:lnSpc>
                  <a:spcBef>
                    <a:spcPts val="400"/>
                  </a:spcBef>
                  <a:buFont typeface="新細明體" pitchFamily="18" charset="-120"/>
                  <a:buChar char="※"/>
                </a:pPr>
                <a:r>
                  <a:rPr lang="en-US" altLang="zh-TW" sz="1600" dirty="0">
                    <a:latin typeface="+mn-lt"/>
                  </a:rPr>
                  <a:t>Whenever the value of an ITM American put is lower than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1600" dirty="0"/>
                  <a:t>, e.g., entering the region to the left of points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</m:oMath>
                </a14:m>
                <a:r>
                  <a:rPr lang="en-US" altLang="zh-TW" sz="16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1600" i="1" dirty="0">
                        <a:latin typeface="Cambria Math" panose="02040503050406030204" pitchFamily="18" charset="0"/>
                        <a:ea typeface="Cambria Math"/>
                      </a:rPr>
                      <m:t>𝐴</m:t>
                    </m:r>
                  </m:oMath>
                </a14:m>
                <a:r>
                  <a:rPr lang="en-US" altLang="zh-TW" sz="1600" dirty="0"/>
                  <a:t>, the put holder should exercise the American put</a:t>
                </a:r>
              </a:p>
              <a:p>
                <a:pPr marL="342900" indent="-342900">
                  <a:lnSpc>
                    <a:spcPct val="99000"/>
                  </a:lnSpc>
                  <a:spcBef>
                    <a:spcPts val="400"/>
                  </a:spcBef>
                  <a:buFont typeface="新細明體" pitchFamily="18" charset="-120"/>
                  <a:buChar char="※"/>
                </a:pPr>
                <a:r>
                  <a:rPr lang="en-US" altLang="zh-TW" sz="1600" dirty="0"/>
                  <a:t>Therefore, for these regions, the option value curve should be replaced by the straight line of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sz="1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1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1600" dirty="0">
                  <a:latin typeface="+mn-lt"/>
                </a:endParaRPr>
              </a:p>
              <a:p>
                <a:pPr marL="342900" indent="-342900">
                  <a:lnSpc>
                    <a:spcPct val="99000"/>
                  </a:lnSpc>
                  <a:spcBef>
                    <a:spcPts val="400"/>
                  </a:spcBef>
                  <a:buFont typeface="新細明體" pitchFamily="18" charset="-120"/>
                  <a:buChar char="※"/>
                </a:pPr>
                <a:r>
                  <a:rPr lang="en-US" altLang="zh-TW" sz="1600" dirty="0">
                    <a:latin typeface="+mn-lt"/>
                  </a:rPr>
                  <a:t>Note that this replacement occurs at any time point (not only time 0) during the life of an American put</a:t>
                </a:r>
                <a:endParaRPr lang="zh-TW" alt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46" y="4005064"/>
                <a:ext cx="3956450" cy="2876557"/>
              </a:xfrm>
              <a:prstGeom prst="rect">
                <a:avLst/>
              </a:prstGeom>
              <a:blipFill>
                <a:blip r:embed="rId6"/>
                <a:stretch>
                  <a:fillRect l="-308" t="-636" r="-2003" b="-19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 bwMode="auto">
          <a:xfrm flipH="1">
            <a:off x="1043608" y="1733907"/>
            <a:ext cx="864096" cy="3269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880091" y="1485453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091" y="1485453"/>
                <a:ext cx="1656184" cy="369332"/>
              </a:xfrm>
              <a:prstGeom prst="rect">
                <a:avLst/>
              </a:prstGeom>
              <a:blipFill>
                <a:blip r:embed="rId7"/>
                <a:stretch>
                  <a:fillRect r="-1103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單箭頭接點 17"/>
          <p:cNvCxnSpPr/>
          <p:nvPr/>
        </p:nvCxnSpPr>
        <p:spPr bwMode="auto">
          <a:xfrm flipH="1">
            <a:off x="1245033" y="4521957"/>
            <a:ext cx="864096" cy="3269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081516" y="4273503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516" y="4273503"/>
                <a:ext cx="1656184" cy="369332"/>
              </a:xfrm>
              <a:prstGeom prst="rect">
                <a:avLst/>
              </a:prstGeom>
              <a:blipFill>
                <a:blip r:embed="rId8"/>
                <a:stretch>
                  <a:fillRect r="-1103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線單箭頭接點 19"/>
          <p:cNvCxnSpPr/>
          <p:nvPr/>
        </p:nvCxnSpPr>
        <p:spPr bwMode="auto">
          <a:xfrm flipH="1">
            <a:off x="1691680" y="2571611"/>
            <a:ext cx="864096" cy="3269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555776" y="2323157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𝑟𝑇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</m:e>
                      </m:fun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323157"/>
                <a:ext cx="1656184" cy="369332"/>
              </a:xfrm>
              <a:prstGeom prst="rect">
                <a:avLst/>
              </a:prstGeom>
              <a:blipFill>
                <a:blip r:embed="rId9"/>
                <a:stretch>
                  <a:fillRect r="-2830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26441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296913"/>
          </a:xfrm>
        </p:spPr>
        <p:txBody>
          <a:bodyPr/>
          <a:lstStyle/>
          <a:p>
            <a:pPr marL="1077913" indent="-1077913" algn="l"/>
            <a:r>
              <a:rPr lang="en-US" altLang="zh-TW" sz="3800" dirty="0">
                <a:ea typeface="新細明體" charset="-120"/>
              </a:rPr>
              <a:t>10.5 Effects of Dividend Payments</a:t>
            </a:r>
            <a:endParaRPr lang="zh-TW" altLang="en-US" sz="3800" dirty="0">
              <a:ea typeface="新細明體" charset="-120"/>
            </a:endParaRPr>
          </a:p>
        </p:txBody>
      </p:sp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8424" y="6524625"/>
            <a:ext cx="683568" cy="3175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318AA49A-4F20-4677-A41A-D5F351D8E433}" type="slidenum">
              <a:rPr lang="en-US" altLang="en-US" smtClean="0"/>
              <a:pPr eaLnBrk="1" hangingPunct="1"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4949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701527"/>
                <a:ext cx="8280920" cy="5039841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no dividends (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assumption is unrealistic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underlying stocks of most exchange-traded stock options are issued by large firms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Large firms usually pay dividends periodically (quarterly or annually)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Denote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to be the amount of dividend payment at time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𝑡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𝑡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&lt;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𝑟𝑡</m:t>
                        </m:r>
                      </m:sup>
                    </m:sSup>
                  </m:oMath>
                </a14:m>
                <a:r>
                  <a:rPr lang="en-US" altLang="zh-TW" dirty="0">
                    <a:ea typeface="新細明體" pitchFamily="18" charset="-120"/>
                  </a:rPr>
                  <a:t> to be the PV of the dividend payment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there are multiple dividend payments during the life of the option,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the sum of the PV of these dividend payments</a:t>
                </a: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1527"/>
                <a:ext cx="8280920" cy="5039841"/>
              </a:xfrm>
              <a:blipFill>
                <a:blip r:embed="rId3"/>
                <a:stretch>
                  <a:fillRect l="-736" t="-1572" r="-1325" b="-3507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Effects of Dividend Payments</a:t>
            </a:r>
          </a:p>
        </p:txBody>
      </p:sp>
      <p:sp>
        <p:nvSpPr>
          <p:cNvPr id="30725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FB21ECA1-4CD8-437C-993E-CF0A01CF3588}" type="slidenum">
              <a:rPr lang="en-US" altLang="en-US" smtClean="0"/>
              <a:pPr eaLnBrk="1" hangingPunct="1"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092038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700808"/>
                <a:ext cx="8352928" cy="4536504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Similar to determining the forward (or future) price,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should be deducted from the current stock price to derive the lower bounds and the put-call parity of options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lower bounds for European calls and puts</a:t>
                </a: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pitchFamily="18" charset="-12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𝑟𝑇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𝑟𝑇</m:t>
                          </m:r>
                        </m:sup>
                      </m:sSup>
                    </m:oMath>
                  </m:oMathPara>
                </a14:m>
                <a:endParaRPr lang="en-US" altLang="zh-TW" sz="2400" dirty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pitchFamily="18" charset="-120"/>
                        </a:rPr>
                        <m:t>𝑝</m:t>
                      </m:r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𝑟𝑇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𝐾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𝑟𝑇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put-call parity for European options</a:t>
                </a:r>
              </a:p>
              <a:p>
                <a:pPr marL="901700" lvl="1" indent="1588">
                  <a:spcBef>
                    <a:spcPts val="600"/>
                  </a:spcBef>
                  <a:buClr>
                    <a:srgbClr val="CC3300"/>
                  </a:buClr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𝑐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+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𝑝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+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新細明體" pitchFamily="18" charset="-12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新細明體" pitchFamily="18" charset="-12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𝑐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𝑝</m:t>
                      </m:r>
                      <m:r>
                        <a:rPr lang="en-US" altLang="zh-TW" sz="2400" b="0" i="1" smtClean="0">
                          <a:latin typeface="Cambria Math"/>
                          <a:ea typeface="新細明體" pitchFamily="18" charset="-12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altLang="zh-TW" sz="2400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344488" lvl="1" indent="0">
                  <a:spcBef>
                    <a:spcPts val="600"/>
                  </a:spcBef>
                  <a:buNone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352928" cy="4536504"/>
              </a:xfrm>
              <a:blipFill>
                <a:blip r:embed="rId3"/>
                <a:stretch>
                  <a:fillRect l="-730" t="-1747" r="-2190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Effects of Dividend Payments</a:t>
            </a:r>
          </a:p>
        </p:txBody>
      </p:sp>
      <p:sp>
        <p:nvSpPr>
          <p:cNvPr id="30725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FB21ECA1-4CD8-437C-993E-CF0A01CF3588}" type="slidenum">
              <a:rPr lang="en-US" altLang="en-US" smtClean="0"/>
              <a:pPr eaLnBrk="1" hangingPunct="1"/>
              <a:t>36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28800"/>
                <a:ext cx="8352928" cy="4104456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lvl="1">
                  <a:spcBef>
                    <a:spcPts val="6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The put-call parity for American options</a:t>
                </a:r>
              </a:p>
              <a:p>
                <a:pPr marL="344488" lvl="1" indent="0">
                  <a:spcBef>
                    <a:spcPts val="600"/>
                  </a:spcBef>
                  <a:buClr>
                    <a:srgbClr val="CC33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新細明體" pitchFamily="18" charset="-12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en-US" altLang="zh-TW" sz="2400" i="1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−</m:t>
                      </m:r>
                      <m:r>
                        <a:rPr lang="en-US" altLang="zh-TW" sz="2400" i="1">
                          <a:latin typeface="Cambria Math"/>
                          <a:ea typeface="新細明體" pitchFamily="18" charset="-120"/>
                        </a:rPr>
                        <m:t>𝐾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  <a:ea typeface="新細明體" pitchFamily="18" charset="-12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  <a:ea typeface="新細明體" pitchFamily="18" charset="-120"/>
                            </a:rPr>
                            <m:t>𝑟𝑇</m:t>
                          </m:r>
                        </m:sup>
                      </m:sSup>
                    </m:oMath>
                  </m:oMathPara>
                </a14:m>
                <a:endParaRPr lang="en-US" altLang="zh-TW" sz="2400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630238" lvl="1" indent="0">
                  <a:spcBef>
                    <a:spcPts val="600"/>
                  </a:spcBef>
                  <a:buClr>
                    <a:srgbClr val="CC3300"/>
                  </a:buClr>
                  <a:buNone/>
                </a:pPr>
                <a:r>
                  <a:rPr lang="en-US" altLang="zh-TW" sz="2100" dirty="0">
                    <a:solidFill>
                      <a:srgbClr val="000000"/>
                    </a:solidFill>
                    <a:ea typeface="新細明體" pitchFamily="18" charset="-120"/>
                  </a:rPr>
                  <a:t>(The only exception for using the rule of replacing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1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1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1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100" dirty="0">
                    <a:solidFill>
                      <a:srgbClr val="000000"/>
                    </a:solidFill>
                    <a:ea typeface="新細明體" pitchFamily="18" charset="-120"/>
                  </a:rPr>
                  <a:t>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1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1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100" i="1">
                                <a:latin typeface="Cambria Math"/>
                                <a:ea typeface="新細明體" pitchFamily="18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1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1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100" i="1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1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100" dirty="0">
                    <a:solidFill>
                      <a:srgbClr val="000000"/>
                    </a:solidFill>
                    <a:ea typeface="新細明體" pitchFamily="18" charset="-120"/>
                  </a:rPr>
                  <a:t> is the upper bounds of the put-call parity for American options)</a:t>
                </a:r>
              </a:p>
              <a:p>
                <a:pPr marL="630238" lvl="1" indent="0">
                  <a:spcBef>
                    <a:spcPts val="600"/>
                  </a:spcBef>
                  <a:buClr>
                    <a:srgbClr val="CC3300"/>
                  </a:buClr>
                  <a:buNone/>
                </a:pPr>
                <a:endParaRPr lang="en-US" altLang="zh-TW" sz="800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628650" lvl="1" indent="-284163">
                  <a:spcBef>
                    <a:spcPts val="600"/>
                  </a:spcBef>
                  <a:buClr>
                    <a:srgbClr val="CC3300"/>
                  </a:buClr>
                  <a:buNone/>
                  <a:tabLst>
                    <a:tab pos="628650" algn="l"/>
                  </a:tabLst>
                </a:pPr>
                <a:r>
                  <a:rPr lang="en-US" altLang="zh-TW" sz="2000" dirty="0">
                    <a:solidFill>
                      <a:srgbClr val="000000"/>
                    </a:solidFill>
                    <a:ea typeface="新細明體" pitchFamily="18" charset="-120"/>
                  </a:rPr>
                  <a:t>※ Refer to Question 10.19 for the proofs (the right inequality must be true since dividends reduces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altLang="zh-TW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ea typeface="新細明體" pitchFamily="18" charset="-120"/>
                  </a:rPr>
                  <a:t>and increases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ea typeface="新細明體" pitchFamily="18" charset="-120"/>
                  </a:rPr>
                  <a:t> and compare the portfolios of 1) a European call plus cash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+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ea typeface="新細明體" pitchFamily="18" charset="-120"/>
                  </a:rPr>
                  <a:t> and 2) a American put plus a share to derive the left inequality)</a:t>
                </a:r>
              </a:p>
              <a:p>
                <a:pPr marL="630238" lvl="1" indent="0">
                  <a:lnSpc>
                    <a:spcPct val="99000"/>
                  </a:lnSpc>
                  <a:spcBef>
                    <a:spcPts val="200"/>
                  </a:spcBef>
                  <a:buClr>
                    <a:srgbClr val="CC3300"/>
                  </a:buClr>
                  <a:buNone/>
                </a:pPr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344488" lvl="1" indent="0">
                  <a:lnSpc>
                    <a:spcPct val="99000"/>
                  </a:lnSpc>
                  <a:spcBef>
                    <a:spcPts val="200"/>
                  </a:spcBef>
                  <a:buNone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352928" cy="4104456"/>
              </a:xfrm>
              <a:blipFill>
                <a:blip r:embed="rId3"/>
                <a:stretch>
                  <a:fillRect t="-1337" r="-1022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Effects of Dividend Payments</a:t>
            </a:r>
          </a:p>
        </p:txBody>
      </p:sp>
      <p:sp>
        <p:nvSpPr>
          <p:cNvPr id="30725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FB21ECA1-4CD8-437C-993E-CF0A01CF3588}" type="slidenum">
              <a:rPr lang="en-US" altLang="en-US" smtClean="0"/>
              <a:pPr eaLnBrk="1" hangingPunct="1"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9014664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28800"/>
                <a:ext cx="8352928" cy="5229200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When dividends are expected, we can no longer assert that an American call option will not be exercised early</a:t>
                </a:r>
              </a:p>
              <a:p>
                <a:pPr marL="1343025" indent="-447675" defTabSz="1343025">
                  <a:lnSpc>
                    <a:spcPct val="98000"/>
                  </a:lnSpc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</a:rPr>
                      <m:t>∵</m:t>
                    </m:r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𝐶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𝑐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</a:t>
                </a:r>
              </a:p>
              <a:p>
                <a:pPr marL="1343025" indent="-447675" defTabSz="1343025">
                  <a:lnSpc>
                    <a:spcPct val="98000"/>
                  </a:lnSpc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600" i="1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𝐾</m:t>
                    </m:r>
                    <m:sSup>
                      <m:sSup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𝑟𝑇</m:t>
                        </m:r>
                      </m:sup>
                    </m:sSup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,</a:t>
                </a:r>
              </a:p>
              <a:p>
                <a:pPr marL="895350" indent="0" defTabSz="1343025">
                  <a:lnSpc>
                    <a:spcPct val="98000"/>
                  </a:lnSpc>
                  <a:spcBef>
                    <a:spcPts val="200"/>
                  </a:spcBef>
                  <a:buNone/>
                </a:pPr>
                <a:r>
                  <a:rPr lang="en-US" altLang="zh-TW" sz="2600" dirty="0">
                    <a:ea typeface="新細明體" pitchFamily="18" charset="-120"/>
                  </a:rPr>
                  <a:t>which is not necessarily larger than the exercise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en-US" altLang="zh-TW" sz="2600" dirty="0">
                  <a:ea typeface="新細明體" pitchFamily="18" charset="-120"/>
                </a:endParaRPr>
              </a:p>
              <a:p>
                <a:pPr lvl="0">
                  <a:lnSpc>
                    <a:spcPct val="98000"/>
                  </a:lnSpc>
                  <a:spcBef>
                    <a:spcPts val="200"/>
                  </a:spcBef>
                  <a:buClr>
                    <a:srgbClr val="7C1302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It is inclined to exercise an American call immediately prior to an ex-dividend date (</a:t>
                </a:r>
                <a:r>
                  <a:rPr lang="zh-TW" altLang="en-US" dirty="0">
                    <a:solidFill>
                      <a:srgbClr val="000000"/>
                    </a:solidFill>
                    <a:ea typeface="新細明體" pitchFamily="18" charset="-120"/>
                  </a:rPr>
                  <a:t>美式買權除息</a:t>
                </a:r>
                <a:r>
                  <a:rPr lang="zh-TW" altLang="en-US">
                    <a:solidFill>
                      <a:srgbClr val="000000"/>
                    </a:solidFill>
                    <a:ea typeface="新細明體" pitchFamily="18" charset="-120"/>
                  </a:rPr>
                  <a:t>日前可能被提早</a:t>
                </a:r>
                <a:r>
                  <a:rPr lang="zh-TW" altLang="en-US" dirty="0">
                    <a:solidFill>
                      <a:srgbClr val="000000"/>
                    </a:solidFill>
                    <a:ea typeface="新細明體" pitchFamily="18" charset="-120"/>
                  </a:rPr>
                  <a:t>履約</a:t>
                </a: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)</a:t>
                </a:r>
              </a:p>
              <a:p>
                <a:pPr lvl="1">
                  <a:lnSpc>
                    <a:spcPct val="98000"/>
                  </a:lnSpc>
                  <a:spcBef>
                    <a:spcPts val="200"/>
                  </a:spcBef>
                  <a:buClr>
                    <a:srgbClr val="7C1302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In fact, it is never optimal to exercise a call at any other time points (discussed in Appendix of Ch. 13)</a:t>
                </a:r>
              </a:p>
              <a:p>
                <a:pPr marL="344488" lvl="1" indent="0">
                  <a:lnSpc>
                    <a:spcPct val="98000"/>
                  </a:lnSpc>
                  <a:spcBef>
                    <a:spcPts val="200"/>
                  </a:spcBef>
                  <a:buNone/>
                </a:pP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352928" cy="5229200"/>
              </a:xfrm>
              <a:blipFill>
                <a:blip r:embed="rId3"/>
                <a:stretch>
                  <a:fillRect l="-730" t="-1748" r="-730" b="-3030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Effects of Dividend Payments</a:t>
            </a:r>
          </a:p>
        </p:txBody>
      </p:sp>
      <p:sp>
        <p:nvSpPr>
          <p:cNvPr id="30725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FB21ECA1-4CD8-437C-993E-CF0A01CF3588}" type="slidenum">
              <a:rPr lang="en-US" altLang="en-US" smtClean="0"/>
              <a:pPr eaLnBrk="1" hangingPunct="1"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23014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360865" cy="1080119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Notation</a:t>
            </a:r>
          </a:p>
        </p:txBody>
      </p:sp>
      <p:sp>
        <p:nvSpPr>
          <p:cNvPr id="15365" name="投影片編號版面配置區 1"/>
          <p:cNvSpPr>
            <a:spLocks noGrp="1"/>
          </p:cNvSpPr>
          <p:nvPr>
            <p:ph type="sldNum" sz="quarter" idx="11"/>
          </p:nvPr>
        </p:nvSpPr>
        <p:spPr>
          <a:xfrm>
            <a:off x="8388424" y="6524625"/>
            <a:ext cx="654531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1026E14C-064C-4485-968C-5BAA6C8ED5AA}" type="slidenum">
              <a:rPr lang="en-US" altLang="en-US" smtClean="0"/>
              <a:pPr eaLnBrk="1" hangingPunct="1"/>
              <a:t>4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442911"/>
                  </p:ext>
                </p:extLst>
              </p:nvPr>
            </p:nvGraphicFramePr>
            <p:xfrm>
              <a:off x="395536" y="1887056"/>
              <a:ext cx="8496944" cy="45720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4104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924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438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400" b="0" i="1" smtClean="0">
                                  <a:latin typeface="Cambria Math"/>
                                  <a:ea typeface="新細明體" pitchFamily="18" charset="-120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 European call option price</a:t>
                          </a:r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400" b="0" i="1" smtClean="0">
                                  <a:latin typeface="Cambria Math"/>
                                  <a:ea typeface="新細明體" pitchFamily="18" charset="-120"/>
                                </a:rPr>
                                <m:t>𝐶</m:t>
                              </m:r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 American call option price</a:t>
                          </a:r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4438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400" b="0" i="1" smtClean="0">
                                  <a:latin typeface="Cambria Math"/>
                                  <a:ea typeface="新細明體" pitchFamily="18" charset="-12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 European put option price</a:t>
                          </a:r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400" b="0" i="1" smtClean="0">
                                  <a:latin typeface="Cambria Math"/>
                                  <a:ea typeface="新細明體" pitchFamily="18" charset="-120"/>
                                </a:rPr>
                                <m:t>𝑃</m:t>
                              </m:r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 American put option price</a:t>
                          </a:r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1989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  <a:ea typeface="新細明體" pitchFamily="18" charset="-12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  <a:ea typeface="新細明體" pitchFamily="18" charset="-12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 Current stock price</a:t>
                          </a:r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533400" marR="0" indent="-5334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  <a:ea typeface="新細明體" pitchFamily="18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  <a:ea typeface="新細明體" pitchFamily="18" charset="-12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  <a:ea typeface="新細明體" pitchFamily="18" charset="-120"/>
                                    </a:rPr>
                                    <m:t>𝑇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 Stock price at option maturity</a:t>
                          </a:r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19895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400" b="0" i="1" smtClean="0">
                                  <a:latin typeface="Cambria Math"/>
                                  <a:ea typeface="新細明體" pitchFamily="18" charset="-120"/>
                                </a:rPr>
                                <m:t>𝐾</m:t>
                              </m:r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 Strike price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61950" marR="0" indent="-3619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>
                              <a:tab pos="271463" algn="l"/>
                            </a:tabLst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400" b="0" i="1" smtClean="0">
                                  <a:latin typeface="Cambria Math"/>
                                  <a:ea typeface="新細明體" pitchFamily="18" charset="-120"/>
                                </a:rPr>
                                <m:t>𝐷</m:t>
                              </m:r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</a:t>
                          </a:r>
                          <a:r>
                            <a:rPr lang="en-US" altLang="zh-TW" sz="2400" b="0" baseline="0" dirty="0">
                              <a:latin typeface="+mn-lt"/>
                              <a:ea typeface="新細明體" pitchFamily="18" charset="-120"/>
                            </a:rPr>
                            <a:t> D</a:t>
                          </a:r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ividends that</a:t>
                          </a:r>
                          <a:r>
                            <a:rPr lang="en-US" altLang="zh-TW" sz="2400" b="0" baseline="0" dirty="0">
                              <a:latin typeface="+mn-lt"/>
                              <a:ea typeface="新細明體" pitchFamily="18" charset="-120"/>
                            </a:rPr>
                            <a:t> are expected to be paid </a:t>
                          </a:r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during option’s life</a:t>
                          </a:r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9540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400" b="0" i="1" smtClean="0">
                                  <a:latin typeface="Cambria Math"/>
                                  <a:ea typeface="新細明體" pitchFamily="18" charset="-120"/>
                                </a:rPr>
                                <m:t>𝑇</m:t>
                              </m:r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 Life of option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271463" marR="0" indent="-271463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400" b="0" i="1" smtClean="0">
                                  <a:latin typeface="Cambria Math"/>
                                  <a:ea typeface="新細明體" pitchFamily="18" charset="-120"/>
                                </a:rPr>
                                <m:t>𝑟</m:t>
                              </m:r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 Risk-free rate for maturity </a:t>
                          </a:r>
                          <a:r>
                            <a:rPr lang="en-US" altLang="zh-TW" sz="2400" b="0" i="1" dirty="0">
                              <a:latin typeface="+mn-lt"/>
                              <a:ea typeface="新細明體" pitchFamily="18" charset="-120"/>
                            </a:rPr>
                            <a:t>T </a:t>
                          </a:r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with continuously compounding</a:t>
                          </a:r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4438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altLang="zh-TW" sz="2400" b="0" i="1" smtClean="0">
                                  <a:latin typeface="Cambria Math"/>
                                  <a:ea typeface="新細明體" pitchFamily="18" charset="-120"/>
                                </a:rPr>
                                <m:t>𝜎</m:t>
                              </m:r>
                            </m:oMath>
                          </a14:m>
                          <a:r>
                            <a:rPr lang="en-US" altLang="zh-TW" sz="2400" b="0" dirty="0">
                              <a:latin typeface="+mn-lt"/>
                              <a:ea typeface="新細明體" pitchFamily="18" charset="-120"/>
                            </a:rPr>
                            <a:t>: Volatility of the stock price</a:t>
                          </a:r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9442911"/>
                  </p:ext>
                </p:extLst>
              </p:nvPr>
            </p:nvGraphicFramePr>
            <p:xfrm>
              <a:off x="395536" y="1887056"/>
              <a:ext cx="8496944" cy="457200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41044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924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48" t="-8000" r="-107270" b="-9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93620" t="-8000" r="-277" b="-9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48" t="-108000" r="-107270" b="-8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93620" t="-108000" r="-277" b="-8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48" t="-115556" r="-107270" b="-36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93620" t="-115556" r="-277" b="-3629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48" t="-148469" r="-107270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93620" t="-148469" r="-277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48" t="-249744" r="-107270" b="-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93620" t="-249744" r="-277" b="-5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48" t="-909333" r="-107270" b="-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 altLang="en-US" sz="24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344816" cy="8572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Sensitivity Analysis on Option Prices</a:t>
            </a:r>
          </a:p>
        </p:txBody>
      </p:sp>
      <p:sp>
        <p:nvSpPr>
          <p:cNvPr id="1641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B2E85EC-1C2B-43B1-A575-A44E63B427F1}" type="slidenum">
              <a:rPr lang="en-US" altLang="en-US" smtClean="0"/>
              <a:pPr eaLnBrk="1" hangingPunct="1"/>
              <a:t>5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15169"/>
                  </p:ext>
                </p:extLst>
              </p:nvPr>
            </p:nvGraphicFramePr>
            <p:xfrm>
              <a:off x="755576" y="1412776"/>
              <a:ext cx="7598245" cy="3413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196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96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96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96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1964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569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b="0" dirty="0">
                              <a:latin typeface="+mn-lt"/>
                            </a:rPr>
                            <a:t>Factors</a:t>
                          </a:r>
                          <a:endParaRPr lang="zh-TW" altLang="en-US" sz="26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zh-TW" altLang="en-US" sz="26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zh-TW" altLang="en-US" sz="26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𝐶</m:t>
                                </m:r>
                              </m:oMath>
                            </m:oMathPara>
                          </a14:m>
                          <a:endParaRPr lang="zh-TW" altLang="en-US" sz="26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zh-TW" altLang="en-US" sz="2600" b="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69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2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6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zh-TW" sz="2600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 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69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𝐾</m:t>
                                </m:r>
                              </m:oMath>
                            </m:oMathPara>
                          </a14:m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569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𝑇</m:t>
                                </m:r>
                              </m:oMath>
                            </m:oMathPara>
                          </a14:m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?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?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569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569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𝑟</m:t>
                                </m:r>
                              </m:oMath>
                            </m:oMathPara>
                          </a14:m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569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915169"/>
                  </p:ext>
                </p:extLst>
              </p:nvPr>
            </p:nvGraphicFramePr>
            <p:xfrm>
              <a:off x="755576" y="1412776"/>
              <a:ext cx="7598245" cy="341376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196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964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1964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1964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1964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b="0" dirty="0">
                              <a:latin typeface="+mn-lt"/>
                            </a:rPr>
                            <a:t>Factors</a:t>
                          </a:r>
                          <a:endParaRPr lang="zh-TW" altLang="en-US" sz="2600" b="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100803" t="-10000" r="-302410" b="-6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000" r="-201200" b="-6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01205" t="-10000" r="-102008" b="-6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399600" t="-10000" r="-1600" b="-6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400" t="-110000" r="-400800" b="-5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 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400" t="-210000" r="-400800" b="-4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400" t="-306173" r="-400800" b="-3271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?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?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400" t="-411250" r="-400800" b="-2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400" t="-511250" r="-400800" b="-1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3"/>
                          <a:stretch>
                            <a:fillRect l="-400" t="-611250" r="-400800" b="-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–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600" dirty="0">
                              <a:latin typeface="+mn-lt"/>
                            </a:rPr>
                            <a:t>+</a:t>
                          </a:r>
                          <a:endParaRPr lang="zh-TW" altLang="en-US" sz="2600" dirty="0">
                            <a:latin typeface="+mn-lt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11560" y="4797152"/>
                <a:ext cx="8064896" cy="20928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2" indent="-342900" algn="just">
                  <a:spcBef>
                    <a:spcPts val="300"/>
                  </a:spcBef>
                  <a:buFont typeface="新細明體" pitchFamily="18" charset="-120"/>
                  <a:buChar char="※"/>
                </a:pPr>
                <a:r>
                  <a:rPr lang="en-US" altLang="zh-TW" sz="2000" dirty="0">
                    <a:ea typeface="新細明體" pitchFamily="18" charset="-120"/>
                  </a:rPr>
                  <a:t>The European call (put) value can be derived as</a:t>
                </a:r>
              </a:p>
              <a:p>
                <a:pPr marL="623888" lvl="2" algn="just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sz="2000" b="0" i="0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𝐸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/>
                        <a:ea typeface="新細明體" pitchFamily="18" charset="-120"/>
                      </a:rPr>
                      <m:t>max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,0)]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=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𝐸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/>
                        <a:ea typeface="新細明體" pitchFamily="18" charset="-120"/>
                      </a:rPr>
                      <m:t>max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,0)]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)</a:t>
                </a:r>
              </a:p>
              <a:p>
                <a:pPr marL="342900" lvl="2" indent="-342900" algn="just">
                  <a:spcBef>
                    <a:spcPts val="300"/>
                  </a:spcBef>
                  <a:buFont typeface="新細明體" pitchFamily="18" charset="-120"/>
                  <a:buChar char="※"/>
                </a:pPr>
                <a:r>
                  <a:rPr lang="en-US" altLang="zh-TW" sz="2000" dirty="0">
                    <a:ea typeface="新細明體" pitchFamily="18" charset="-120"/>
                  </a:rPr>
                  <a:t>The American call (put) value can be derived as</a:t>
                </a:r>
              </a:p>
              <a:p>
                <a:pPr marL="623888" lvl="2" algn="just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𝐶</m:t>
                    </m:r>
                    <m:r>
                      <a:rPr lang="en-US" altLang="zh-TW" sz="200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𝐸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[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𝜏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 sz="2000">
                        <a:latin typeface="Cambria Math"/>
                        <a:ea typeface="新細明體" pitchFamily="18" charset="-120"/>
                      </a:rPr>
                      <m:t>max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𝜏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,0)]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𝑃</m:t>
                    </m:r>
                    <m:r>
                      <a:rPr lang="en-US" altLang="zh-TW" sz="2000" b="0" i="0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𝐸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[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𝜏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TW" sz="2000">
                        <a:latin typeface="Cambria Math"/>
                        <a:ea typeface="新細明體" pitchFamily="18" charset="-120"/>
                      </a:rPr>
                      <m:t>max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𝜏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,0)]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),</a:t>
                </a:r>
              </a:p>
              <a:p>
                <a:pPr marL="355600" lvl="2" algn="just">
                  <a:spcBef>
                    <a:spcPts val="3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𝜏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is the time point to exercise American options (Since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𝜏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∈[0,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𝑇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is a random variable, one should take the expectation for it)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97152"/>
                <a:ext cx="8064896" cy="2092881"/>
              </a:xfrm>
              <a:prstGeom prst="rect">
                <a:avLst/>
              </a:prstGeom>
              <a:blipFill>
                <a:blip r:embed="rId4"/>
                <a:stretch>
                  <a:fillRect l="-454" t="-1458" b="-46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344816" cy="8572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 of Factors on Option Pricing</a:t>
            </a:r>
          </a:p>
        </p:txBody>
      </p:sp>
      <p:sp>
        <p:nvSpPr>
          <p:cNvPr id="1641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B2E85EC-1C2B-43B1-A575-A44E63B427F1}" type="slidenum">
              <a:rPr lang="en-US" altLang="en-US" smtClean="0"/>
              <a:pPr eaLnBrk="1" hangingPunct="1"/>
              <a:t>6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2" y="1628775"/>
                <a:ext cx="7992119" cy="5112593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r>
                  <a:rPr lang="en-US" altLang="zh-TW" dirty="0">
                    <a:ea typeface="新細明體" pitchFamily="18" charset="-120"/>
                  </a:rPr>
                  <a:t>Stock price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  <a:r>
                  <a:rPr lang="zh-TW" altLang="zh-TW" dirty="0"/>
                  <a:t>↑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/>
                <a:r>
                  <a:rPr lang="en-US" altLang="zh-TW" sz="2200" dirty="0">
                    <a:ea typeface="新細明體" pitchFamily="18" charset="-120"/>
                  </a:rPr>
                  <a:t>For both European and American calls,</a:t>
                </a:r>
                <a:r>
                  <a:rPr lang="zh-TW" altLang="zh-TW" sz="2200" dirty="0"/>
                  <a:t> </a:t>
                </a:r>
                <a:r>
                  <a:rPr lang="en-US" altLang="zh-TW" sz="2200" dirty="0"/>
                  <a:t>p</a:t>
                </a:r>
                <a:r>
                  <a:rPr lang="en-US" altLang="zh-TW" sz="2200" dirty="0">
                    <a:sym typeface="Symbol"/>
                  </a:rPr>
                  <a:t>rob. of being ITM </a:t>
                </a:r>
                <a:r>
                  <a:rPr lang="zh-TW" altLang="zh-TW" sz="2200" dirty="0"/>
                  <a:t>↑ </a:t>
                </a:r>
                <a:r>
                  <a:rPr lang="en-US" altLang="zh-TW" sz="2200" dirty="0"/>
                  <a:t>and thus</a:t>
                </a:r>
                <a:r>
                  <a:rPr lang="en-US" altLang="zh-TW" sz="2200" dirty="0">
                    <a:sym typeface="Symbol"/>
                  </a:rPr>
                  <a:t> call values </a:t>
                </a:r>
                <a:r>
                  <a:rPr lang="zh-TW" altLang="zh-TW" sz="2200" dirty="0"/>
                  <a:t>↑</a:t>
                </a:r>
                <a:endParaRPr lang="en-US" altLang="zh-TW" sz="2200" dirty="0"/>
              </a:p>
              <a:p>
                <a:pPr lvl="1"/>
                <a:r>
                  <a:rPr lang="en-US" altLang="zh-TW" sz="2200" dirty="0">
                    <a:ea typeface="新細明體" pitchFamily="18" charset="-120"/>
                  </a:rPr>
                  <a:t>For both European and American puts,</a:t>
                </a:r>
                <a:r>
                  <a:rPr lang="zh-TW" altLang="zh-TW" sz="2200" dirty="0"/>
                  <a:t> </a:t>
                </a:r>
                <a:r>
                  <a:rPr lang="en-US" altLang="zh-TW" sz="2200" dirty="0"/>
                  <a:t>p</a:t>
                </a:r>
                <a:r>
                  <a:rPr lang="en-US" altLang="zh-TW" sz="2200" dirty="0">
                    <a:sym typeface="Symbol"/>
                  </a:rPr>
                  <a:t>rob. of being ITM </a:t>
                </a:r>
                <a:r>
                  <a:rPr lang="zh-TW" altLang="zh-TW" sz="2200" dirty="0"/>
                  <a:t>↓ </a:t>
                </a:r>
                <a:r>
                  <a:rPr lang="en-US" altLang="zh-TW" sz="2200" dirty="0"/>
                  <a:t>and thus</a:t>
                </a:r>
                <a:r>
                  <a:rPr lang="en-US" altLang="zh-TW" sz="2200" dirty="0">
                    <a:sym typeface="Symbol"/>
                  </a:rPr>
                  <a:t> put values </a:t>
                </a:r>
                <a:r>
                  <a:rPr lang="zh-TW" altLang="zh-TW" sz="2200" dirty="0"/>
                  <a:t>↓</a:t>
                </a:r>
                <a:endParaRPr lang="en-US" altLang="zh-TW" sz="2200" dirty="0"/>
              </a:p>
              <a:p>
                <a:pPr lvl="1"/>
                <a:endParaRPr lang="en-US" altLang="zh-TW" sz="2200" dirty="0">
                  <a:ea typeface="新細明體" pitchFamily="18" charset="-120"/>
                </a:endParaRPr>
              </a:p>
              <a:p>
                <a:pPr lvl="1"/>
                <a:endParaRPr lang="en-US" altLang="zh-TW" sz="2200" dirty="0">
                  <a:ea typeface="新細明體" pitchFamily="18" charset="-120"/>
                </a:endParaRPr>
              </a:p>
              <a:p>
                <a:pPr lvl="1"/>
                <a:endParaRPr lang="en-US" altLang="zh-TW" sz="2200" dirty="0">
                  <a:ea typeface="新細明體" pitchFamily="18" charset="-120"/>
                </a:endParaRPr>
              </a:p>
              <a:p>
                <a:pPr lvl="1"/>
                <a:endParaRPr lang="en-US" altLang="zh-TW" sz="2200" dirty="0">
                  <a:ea typeface="新細明體" pitchFamily="18" charset="-120"/>
                </a:endParaRPr>
              </a:p>
              <a:p>
                <a:pPr lvl="1"/>
                <a:endParaRPr lang="en-US" altLang="zh-TW" sz="2200" dirty="0">
                  <a:ea typeface="新細明體" pitchFamily="18" charset="-120"/>
                </a:endParaRPr>
              </a:p>
              <a:p>
                <a:pPr lvl="1"/>
                <a:endParaRPr lang="en-US" altLang="zh-TW" sz="2200" dirty="0">
                  <a:ea typeface="新細明體" pitchFamily="18" charset="-120"/>
                </a:endParaRPr>
              </a:p>
              <a:p>
                <a:pPr lvl="1"/>
                <a:endParaRPr lang="en-US" altLang="zh-TW" sz="2200" dirty="0">
                  <a:ea typeface="新細明體" pitchFamily="18" charset="-120"/>
                </a:endParaRPr>
              </a:p>
              <a:p>
                <a:pPr marL="447675" lvl="1" indent="-103188">
                  <a:buClr>
                    <a:schemeClr val="tx1"/>
                  </a:buClr>
                  <a:buFont typeface="Arial" pitchFamily="34" charset="0"/>
                  <a:buChar char="*"/>
                  <a:tabLst>
                    <a:tab pos="447675" algn="l"/>
                  </a:tabLst>
                </a:pPr>
                <a:r>
                  <a:rPr lang="en-US" altLang="zh-TW" sz="1800" b="0" dirty="0">
                    <a:ea typeface="新細明體" pitchFamily="18" charset="-120"/>
                  </a:rPr>
                  <a:t>European options: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=50,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=5%,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𝜎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=30%,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=0,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  <a:ea typeface="新細明體" pitchFamily="18" charset="-120"/>
                      </a:rPr>
                      <m:t>and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2" y="1628775"/>
                <a:ext cx="7992119" cy="5112593"/>
              </a:xfrm>
              <a:blipFill>
                <a:blip r:embed="rId3"/>
                <a:stretch>
                  <a:fillRect l="-763" t="-1549" r="-1831" b="-2980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30" y="3715469"/>
            <a:ext cx="80581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84275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344816" cy="8572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 of Factors on Option Pricing</a:t>
            </a:r>
          </a:p>
        </p:txBody>
      </p:sp>
      <p:sp>
        <p:nvSpPr>
          <p:cNvPr id="1641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B2E85EC-1C2B-43B1-A575-A44E63B427F1}" type="slidenum">
              <a:rPr lang="en-US" altLang="en-US" smtClean="0"/>
              <a:pPr eaLnBrk="1" hangingPunct="1"/>
              <a:t>7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8312" y="1628775"/>
                <a:ext cx="7992119" cy="5229225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r>
                  <a:rPr lang="en-US" altLang="zh-TW" dirty="0">
                    <a:ea typeface="新細明體" pitchFamily="18" charset="-120"/>
                  </a:rPr>
                  <a:t>Strike price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  <a:r>
                  <a:rPr lang="zh-TW" altLang="zh-TW" dirty="0"/>
                  <a:t>↑</a:t>
                </a:r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pPr lvl="1"/>
                <a:r>
                  <a:rPr lang="en-US" altLang="zh-TW" sz="2200" dirty="0">
                    <a:ea typeface="新細明體" pitchFamily="18" charset="-120"/>
                  </a:rPr>
                  <a:t>For both European and American calls,</a:t>
                </a:r>
                <a:r>
                  <a:rPr lang="zh-TW" altLang="zh-TW" sz="2200" dirty="0"/>
                  <a:t> </a:t>
                </a:r>
                <a:r>
                  <a:rPr lang="en-US" altLang="zh-TW" sz="2200" dirty="0"/>
                  <a:t>p</a:t>
                </a:r>
                <a:r>
                  <a:rPr lang="en-US" altLang="zh-TW" sz="2200" dirty="0">
                    <a:sym typeface="Symbol"/>
                  </a:rPr>
                  <a:t>rob. of being ITM </a:t>
                </a:r>
                <a:r>
                  <a:rPr lang="zh-TW" altLang="zh-TW" sz="2200" dirty="0"/>
                  <a:t>↓ </a:t>
                </a:r>
                <a:r>
                  <a:rPr lang="en-US" altLang="zh-TW" sz="2200" dirty="0"/>
                  <a:t>and thus</a:t>
                </a:r>
                <a:r>
                  <a:rPr lang="en-US" altLang="zh-TW" sz="2200" dirty="0">
                    <a:sym typeface="Symbol"/>
                  </a:rPr>
                  <a:t> call values </a:t>
                </a:r>
                <a:r>
                  <a:rPr lang="zh-TW" altLang="zh-TW" sz="2200" dirty="0"/>
                  <a:t>↓</a:t>
                </a:r>
                <a:endParaRPr lang="en-US" altLang="zh-TW" sz="2200" dirty="0"/>
              </a:p>
              <a:p>
                <a:pPr lvl="1"/>
                <a:r>
                  <a:rPr lang="en-US" altLang="zh-TW" sz="2200" dirty="0">
                    <a:ea typeface="新細明體" pitchFamily="18" charset="-120"/>
                  </a:rPr>
                  <a:t>For both European and American puts,</a:t>
                </a:r>
                <a:r>
                  <a:rPr lang="zh-TW" altLang="zh-TW" sz="2200" dirty="0"/>
                  <a:t> </a:t>
                </a:r>
                <a:r>
                  <a:rPr lang="en-US" altLang="zh-TW" sz="2200" dirty="0"/>
                  <a:t>p</a:t>
                </a:r>
                <a:r>
                  <a:rPr lang="en-US" altLang="zh-TW" sz="2200" dirty="0">
                    <a:sym typeface="Symbol"/>
                  </a:rPr>
                  <a:t>rob. of being ITM </a:t>
                </a:r>
                <a:r>
                  <a:rPr lang="zh-TW" altLang="zh-TW" sz="2200" dirty="0"/>
                  <a:t>↑ </a:t>
                </a:r>
                <a:r>
                  <a:rPr lang="en-US" altLang="zh-TW" sz="2200" dirty="0"/>
                  <a:t>and thus</a:t>
                </a:r>
                <a:r>
                  <a:rPr lang="en-US" altLang="zh-TW" sz="2200" dirty="0">
                    <a:sym typeface="Symbol"/>
                  </a:rPr>
                  <a:t> put values </a:t>
                </a:r>
                <a:r>
                  <a:rPr lang="zh-TW" altLang="zh-TW" sz="2200" dirty="0"/>
                  <a:t>↑</a:t>
                </a:r>
                <a:endParaRPr lang="en-US" altLang="zh-TW" sz="2200" dirty="0"/>
              </a:p>
              <a:p>
                <a:pPr lvl="1"/>
                <a:endParaRPr lang="en-US" altLang="zh-TW" sz="2200" dirty="0"/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lvl="2"/>
                <a:endParaRPr lang="en-US" altLang="zh-TW" dirty="0">
                  <a:ea typeface="新細明體" pitchFamily="18" charset="-120"/>
                </a:endParaRPr>
              </a:p>
              <a:p>
                <a:pPr marL="447675" lvl="1" indent="-103188">
                  <a:buClr>
                    <a:schemeClr val="tx1"/>
                  </a:buClr>
                  <a:buFont typeface="Arial" pitchFamily="34" charset="0"/>
                  <a:buChar char="*"/>
                  <a:tabLst>
                    <a:tab pos="447675" algn="l"/>
                  </a:tabLst>
                </a:pPr>
                <a:r>
                  <a:rPr lang="en-US" altLang="zh-TW" sz="1800" b="0" dirty="0">
                    <a:ea typeface="新細明體" pitchFamily="18" charset="-120"/>
                  </a:rPr>
                  <a:t>European options: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=50,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=5%,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𝜎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=30%,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=0, </m:t>
                    </m:r>
                    <m:r>
                      <m:rPr>
                        <m:sty m:val="p"/>
                      </m:rPr>
                      <a:rPr lang="en-US" altLang="zh-TW" sz="1800" b="0" i="0" smtClean="0">
                        <a:latin typeface="Cambria Math"/>
                        <a:ea typeface="新細明體" pitchFamily="18" charset="-120"/>
                      </a:rPr>
                      <m:t>and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sz="1800" b="0" i="1" smtClean="0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endParaRPr lang="en-US" altLang="zh-TW" sz="18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2" y="1628775"/>
                <a:ext cx="7992119" cy="5229225"/>
              </a:xfrm>
              <a:blipFill>
                <a:blip r:embed="rId3"/>
                <a:stretch>
                  <a:fillRect l="-763" t="-1515" r="-1831" b="-699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3647653"/>
            <a:ext cx="798195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44798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344816" cy="8572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 of Factors on Option Pricing</a:t>
            </a:r>
          </a:p>
        </p:txBody>
      </p:sp>
      <p:sp>
        <p:nvSpPr>
          <p:cNvPr id="1641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B2E85EC-1C2B-43B1-A575-A44E63B427F1}" type="slidenum">
              <a:rPr lang="en-US" altLang="en-US" smtClean="0"/>
              <a:pPr eaLnBrk="1" hangingPunct="1"/>
              <a:t>8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628775"/>
                <a:ext cx="8496944" cy="2637621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eaLnBrk="1" hangingPunct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Time to maturity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sym typeface="Symbol"/>
                  </a:rPr>
                  <a:t> </a:t>
                </a:r>
                <a:r>
                  <a:rPr lang="zh-TW" altLang="zh-TW" dirty="0"/>
                  <a:t>↑</a:t>
                </a:r>
                <a:r>
                  <a:rPr lang="en-US" altLang="zh-TW" dirty="0">
                    <a:ea typeface="新細明體" pitchFamily="18" charset="-120"/>
                  </a:rPr>
                  <a:t> 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For American options, the holder of the long-life option has all the exercise opportunities open to the holder of the short-life option and more </a:t>
                </a:r>
                <a:r>
                  <a:rPr lang="en-US" altLang="zh-TW" sz="2200" dirty="0">
                    <a:sym typeface="Symbol"/>
                  </a:rPr>
                  <a:t> The long-life American option must be worth as least as the short-life American option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sz="2200" dirty="0">
                    <a:sym typeface="Symbol"/>
                  </a:rPr>
                  <a:t>European calls and puts generally (not always) become more valuable as the time to expiration increases</a:t>
                </a:r>
                <a:endParaRPr lang="en-US" altLang="zh-TW" sz="2200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775"/>
                <a:ext cx="8496944" cy="2637621"/>
              </a:xfrm>
              <a:blipFill>
                <a:blip r:embed="rId3"/>
                <a:stretch>
                  <a:fillRect l="-717" t="-3002" r="-1076" b="-4619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66396"/>
            <a:ext cx="6004560" cy="218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39552" y="6516052"/>
                <a:ext cx="748883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buClr>
                    <a:schemeClr val="tx1"/>
                  </a:buClr>
                  <a:buFont typeface="Arial" pitchFamily="34" charset="0"/>
                  <a:buChar char="*"/>
                </a:pPr>
                <a:r>
                  <a:rPr lang="en-US" altLang="zh-TW" dirty="0">
                    <a:ea typeface="新細明體" pitchFamily="18" charset="-120"/>
                  </a:rPr>
                  <a:t>European options: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=50,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=50,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=5%,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𝜎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=30%,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and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 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𝐷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516052"/>
                <a:ext cx="7488832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62193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344816" cy="8572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Effect of Factors on Option Pricing</a:t>
            </a:r>
          </a:p>
        </p:txBody>
      </p:sp>
      <p:sp>
        <p:nvSpPr>
          <p:cNvPr id="16418" name="投影片編號版面配置區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10.</a:t>
            </a:r>
            <a:fld id="{AB2E85EC-1C2B-43B1-A575-A44E63B427F1}" type="slidenum">
              <a:rPr lang="en-US" altLang="en-US" smtClean="0"/>
              <a:pPr eaLnBrk="1" hangingPunct="1"/>
              <a:t>9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700808"/>
                <a:ext cx="8568952" cy="5040560"/>
              </a:xfrm>
              <a:noFill/>
              <a:extLs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8" tIns="44450" rIns="90488" bIns="44450"/>
              <a:lstStyle/>
              <a:p>
                <a:pPr lvl="1">
                  <a:spcBef>
                    <a:spcPts val="4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For European calls,</a:t>
                </a:r>
              </a:p>
              <a:p>
                <a:pPr lvl="2">
                  <a:spcBef>
                    <a:spcPts val="4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Suppose two European call options,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, on a stock </a:t>
                </a:r>
                <a:r>
                  <a:rPr lang="en-US" altLang="zh-TW" sz="2000" dirty="0"/>
                  <a:t>with the same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and with different maturity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(&gt;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sz="2000" dirty="0"/>
              </a:p>
              <a:p>
                <a:pPr lvl="2">
                  <a:spcBef>
                    <a:spcPts val="400"/>
                  </a:spcBef>
                </a:pPr>
                <a:r>
                  <a:rPr lang="en-US" altLang="zh-TW" sz="2000" dirty="0"/>
                  <a:t>If there is a cash dividends paid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[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,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]</m:t>
                    </m:r>
                  </m:oMath>
                </a14:m>
                <a:r>
                  <a:rPr lang="en-US" altLang="zh-TW" sz="2000" dirty="0"/>
                  <a:t>, the stock price declines on the dividend payment date so that the short-life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 </m:t>
                    </m:r>
                  </m:oMath>
                </a14:m>
                <a:r>
                  <a:rPr lang="en-US" altLang="zh-TW" sz="2000" dirty="0"/>
                  <a:t>could be worth more than the long-life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TW" sz="2000" dirty="0"/>
              </a:p>
              <a:p>
                <a:pPr lvl="1">
                  <a:spcBef>
                    <a:spcPts val="400"/>
                  </a:spcBef>
                </a:pPr>
                <a:r>
                  <a:rPr lang="en-US" altLang="zh-TW" sz="2200" dirty="0">
                    <a:ea typeface="新細明體" pitchFamily="18" charset="-120"/>
                  </a:rPr>
                  <a:t>For deeply ITM European put options, short-life 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𝑝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time to maturity) could be worth more than the long-life 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𝑝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(with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  <m:sub>
                        <m:r>
                          <a:rPr lang="en-US" altLang="zh-TW" sz="2200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200" dirty="0">
                    <a:ea typeface="新細明體" pitchFamily="18" charset="-120"/>
                  </a:rPr>
                  <a:t> time to maturity)</a:t>
                </a:r>
              </a:p>
              <a:p>
                <a:pPr lvl="2">
                  <a:spcBef>
                    <a:spcPts val="4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Note that the put value can be derived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𝐸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[</m:t>
                    </m:r>
                    <m:r>
                      <m:rPr>
                        <m:sty m:val="p"/>
                      </m:rPr>
                      <a:rPr lang="en-US" altLang="zh-TW" sz="2000">
                        <a:latin typeface="Cambria Math"/>
                        <a:ea typeface="新細明體" pitchFamily="18" charset="-120"/>
                      </a:rPr>
                      <m:t>max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,0)]</m:t>
                    </m:r>
                  </m:oMath>
                </a14:m>
                <a:endParaRPr lang="en-US" altLang="zh-TW" sz="2000" dirty="0">
                  <a:ea typeface="新細明體" pitchFamily="18" charset="-120"/>
                </a:endParaRPr>
              </a:p>
              <a:p>
                <a:pPr lvl="2">
                  <a:spcBef>
                    <a:spcPts val="4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Consider an extreme scenario where the stock price is close to 0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can be almost ignored when calculating payoffs of puts</a:t>
                </a:r>
              </a:p>
              <a:p>
                <a:pPr lvl="2">
                  <a:spcBef>
                    <a:spcPts val="400"/>
                  </a:spcBef>
                </a:pPr>
                <a:r>
                  <a:rPr lang="en-US" altLang="zh-TW" sz="2000" dirty="0">
                    <a:ea typeface="新細明體" pitchFamily="18" charset="-120"/>
                  </a:rPr>
                  <a:t>The option values of the above two put options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𝑝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=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−0</m:t>
                        </m:r>
                      </m:e>
                    </m:d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TW" sz="2000" i="1">
                        <a:latin typeface="Cambria Math"/>
                        <a:ea typeface="新細明體" pitchFamily="18" charset="-12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𝐾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−0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000" i="1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/>
                        <a:ea typeface="Cambria Math"/>
                      </a:rPr>
                      <m:t>&gt;</m:t>
                    </m:r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 (an inverse relationship between put values and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sz="2000" dirty="0">
                    <a:ea typeface="新細明體" pitchFamily="18" charset="-12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00808"/>
                <a:ext cx="8568952" cy="5040560"/>
              </a:xfrm>
              <a:blipFill>
                <a:blip r:embed="rId3"/>
                <a:stretch>
                  <a:fillRect t="-726" r="-1209" b="-3265"/>
                </a:stretch>
              </a:blipFill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2798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Network">
  <a:themeElements>
    <a:clrScheme name="2_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2_Networ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OF_Ch09</Template>
  <TotalTime>5506</TotalTime>
  <Pages>16</Pages>
  <Words>4002</Words>
  <Application>Microsoft Office PowerPoint</Application>
  <PresentationFormat>Letter 紙張 (8.5x11 英吋)</PresentationFormat>
  <Paragraphs>409</Paragraphs>
  <Slides>38</Slides>
  <Notes>38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5" baseType="lpstr">
      <vt:lpstr>新細明體</vt:lpstr>
      <vt:lpstr>Arial</vt:lpstr>
      <vt:lpstr>Cambria Math</vt:lpstr>
      <vt:lpstr>Symbol</vt:lpstr>
      <vt:lpstr>Times New Roman</vt:lpstr>
      <vt:lpstr>Wingdings</vt:lpstr>
      <vt:lpstr>2_Network</vt:lpstr>
      <vt:lpstr>Properties of Stock Options</vt:lpstr>
      <vt:lpstr>Goals of Chapter 10</vt:lpstr>
      <vt:lpstr>10.1 Six Factors Affecting Option Values</vt:lpstr>
      <vt:lpstr>Notation</vt:lpstr>
      <vt:lpstr>Sensitivity Analysis on Option Prices</vt:lpstr>
      <vt:lpstr>Effect of Factors on Option Pricing</vt:lpstr>
      <vt:lpstr>Effect of Factors on Option Pricing</vt:lpstr>
      <vt:lpstr>Effect of Factors on Option Pricing</vt:lpstr>
      <vt:lpstr>Effect of Factors on Option Pricing</vt:lpstr>
      <vt:lpstr>Effect of Factors on Option Pricing</vt:lpstr>
      <vt:lpstr>Effect of Factors on Option Pricing</vt:lpstr>
      <vt:lpstr>Effect of Factors on Option Pricing</vt:lpstr>
      <vt:lpstr>10.2 Upper and Lower Bounds for Option Prices</vt:lpstr>
      <vt:lpstr>Upper and Lower Bounds for Option Prices</vt:lpstr>
      <vt:lpstr>Upper and Lower Bounds for Option Prices</vt:lpstr>
      <vt:lpstr>Upper and Lower Bounds for Option Prices</vt:lpstr>
      <vt:lpstr>Upper and Lower Bounds for Option Prices</vt:lpstr>
      <vt:lpstr>Upper and Lower Bounds for Option Prices</vt:lpstr>
      <vt:lpstr>Upper and Lower Bounds for Option Prices</vt:lpstr>
      <vt:lpstr>Upper and Lower Bounds for Option Prices</vt:lpstr>
      <vt:lpstr>10.3 Put-Call Parity  (買賣權平價公式)</vt:lpstr>
      <vt:lpstr>Put-Call Parity for European Options</vt:lpstr>
      <vt:lpstr>Put-Call Parity for European Options</vt:lpstr>
      <vt:lpstr>Put-Call Parity for European Options</vt:lpstr>
      <vt:lpstr>Put-Call Parity for American Options</vt:lpstr>
      <vt:lpstr>10.4 Optimal Early Exercise Decision (最佳提早履約決策)</vt:lpstr>
      <vt:lpstr>Early Exercise</vt:lpstr>
      <vt:lpstr>Early Exercise</vt:lpstr>
      <vt:lpstr>Intuitions for Not Early Exercising American Calls without D</vt:lpstr>
      <vt:lpstr>Early Exercise</vt:lpstr>
      <vt:lpstr>Early Exercise</vt:lpstr>
      <vt:lpstr>Early Exercise</vt:lpstr>
      <vt:lpstr>Geometric Meaning of Early Exercise</vt:lpstr>
      <vt:lpstr>10.5 Effects of Dividend Payments</vt:lpstr>
      <vt:lpstr>Effects of Dividend Payments</vt:lpstr>
      <vt:lpstr>Effects of Dividend Payments</vt:lpstr>
      <vt:lpstr>Effects of Dividend Payments</vt:lpstr>
      <vt:lpstr>Effects of Dividend Payments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Stock Options</dc:title>
  <dc:subject>Fundamentals of Futures and Options Markets, 5E</dc:subject>
  <dc:creator>JyWang</dc:creator>
  <cp:keywords>Chapter 9</cp:keywords>
  <cp:lastModifiedBy>Jr-Yan</cp:lastModifiedBy>
  <cp:revision>367</cp:revision>
  <cp:lastPrinted>1999-07-13T14:41:13Z</cp:lastPrinted>
  <dcterms:created xsi:type="dcterms:W3CDTF">1996-10-23T21:58:56Z</dcterms:created>
  <dcterms:modified xsi:type="dcterms:W3CDTF">2023-05-07T11:44:36Z</dcterms:modified>
</cp:coreProperties>
</file>