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4" r:id="rId1"/>
  </p:sldMasterIdLst>
  <p:notesMasterIdLst>
    <p:notesMasterId r:id="rId45"/>
  </p:notesMasterIdLst>
  <p:handoutMasterIdLst>
    <p:handoutMasterId r:id="rId46"/>
  </p:handoutMasterIdLst>
  <p:sldIdLst>
    <p:sldId id="281" r:id="rId2"/>
    <p:sldId id="283" r:id="rId3"/>
    <p:sldId id="284" r:id="rId4"/>
    <p:sldId id="273" r:id="rId5"/>
    <p:sldId id="288" r:id="rId6"/>
    <p:sldId id="274" r:id="rId7"/>
    <p:sldId id="276" r:id="rId8"/>
    <p:sldId id="277" r:id="rId9"/>
    <p:sldId id="278" r:id="rId10"/>
    <p:sldId id="279" r:id="rId11"/>
    <p:sldId id="280" r:id="rId12"/>
    <p:sldId id="259" r:id="rId13"/>
    <p:sldId id="290" r:id="rId14"/>
    <p:sldId id="311" r:id="rId15"/>
    <p:sldId id="289" r:id="rId16"/>
    <p:sldId id="291" r:id="rId17"/>
    <p:sldId id="285" r:id="rId18"/>
    <p:sldId id="292" r:id="rId19"/>
    <p:sldId id="260" r:id="rId20"/>
    <p:sldId id="293" r:id="rId21"/>
    <p:sldId id="295" r:id="rId22"/>
    <p:sldId id="296" r:id="rId23"/>
    <p:sldId id="263" r:id="rId24"/>
    <p:sldId id="297" r:id="rId25"/>
    <p:sldId id="298" r:id="rId26"/>
    <p:sldId id="264" r:id="rId27"/>
    <p:sldId id="275" r:id="rId28"/>
    <p:sldId id="300" r:id="rId29"/>
    <p:sldId id="299" r:id="rId30"/>
    <p:sldId id="266" r:id="rId31"/>
    <p:sldId id="301" r:id="rId32"/>
    <p:sldId id="302" r:id="rId33"/>
    <p:sldId id="287" r:id="rId34"/>
    <p:sldId id="304" r:id="rId35"/>
    <p:sldId id="305" r:id="rId36"/>
    <p:sldId id="303" r:id="rId37"/>
    <p:sldId id="286" r:id="rId38"/>
    <p:sldId id="267" r:id="rId39"/>
    <p:sldId id="306" r:id="rId40"/>
    <p:sldId id="308" r:id="rId41"/>
    <p:sldId id="309" r:id="rId42"/>
    <p:sldId id="307" r:id="rId43"/>
    <p:sldId id="310" r:id="rId44"/>
  </p:sldIdLst>
  <p:sldSz cx="9144000" cy="6858000" type="letter"/>
  <p:notesSz cx="7099300" cy="1023461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681" autoAdjust="0"/>
  </p:normalViewPr>
  <p:slideViewPr>
    <p:cSldViewPr>
      <p:cViewPr varScale="1">
        <p:scale>
          <a:sx n="99" d="100"/>
          <a:sy n="99" d="100"/>
        </p:scale>
        <p:origin x="57" y="19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94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id="{575FE2E0-B3FF-4098-83A1-F209F24ECDEC}"/>
              </a:ext>
            </a:extLst>
          </p:cNvPr>
          <p:cNvSpPr txBox="1">
            <a:spLocks noChangeArrowheads="1"/>
          </p:cNvSpPr>
          <p:nvPr/>
        </p:nvSpPr>
        <p:spPr bwMode="auto">
          <a:xfrm>
            <a:off x="5994401" y="9731376"/>
            <a:ext cx="1814513" cy="329899"/>
          </a:xfrm>
          <a:prstGeom prst="rect">
            <a:avLst/>
          </a:prstGeom>
          <a:noFill/>
          <a:ln w="9525">
            <a:noFill/>
            <a:miter lim="800000"/>
            <a:headEnd/>
            <a:tailEnd/>
          </a:ln>
          <a:effectLst/>
        </p:spPr>
        <p:txBody>
          <a:bodyPr lIns="98108" tIns="49054" rIns="98108" bIns="49054">
            <a:spAutoFit/>
          </a:bodyPr>
          <a:lstStyle/>
          <a:p>
            <a:pPr>
              <a:spcBef>
                <a:spcPct val="50000"/>
              </a:spcBef>
              <a:defRPr/>
            </a:pPr>
            <a:r>
              <a:rPr lang="en-US" altLang="zh-TW" sz="1500" dirty="0">
                <a:latin typeface="Times New Roman" pitchFamily="18" charset="0"/>
              </a:rPr>
              <a:t>9</a:t>
            </a:r>
            <a:r>
              <a:rPr lang="en-US" altLang="zh-TW" sz="1500">
                <a:latin typeface="Times New Roman" pitchFamily="18" charset="0"/>
              </a:rPr>
              <a:t>-</a:t>
            </a:r>
            <a:fld id="{9F5083B1-B204-4B1B-8374-545B611CE277}" type="slidenum">
              <a:rPr lang="en-US" altLang="zh-TW" sz="1500" smtClean="0">
                <a:latin typeface="Times New Roman" pitchFamily="18" charset="0"/>
              </a:rPr>
              <a:pPr>
                <a:spcBef>
                  <a:spcPct val="50000"/>
                </a:spcBef>
                <a:defRPr/>
              </a:pPr>
              <a:t>‹#›</a:t>
            </a:fld>
            <a:endParaRPr lang="en-US" altLang="zh-TW" sz="1500" dirty="0">
              <a:latin typeface="Times New Roman" pitchFamily="18" charset="0"/>
            </a:endParaRPr>
          </a:p>
        </p:txBody>
      </p:sp>
    </p:spTree>
    <p:extLst>
      <p:ext uri="{BB962C8B-B14F-4D97-AF65-F5344CB8AC3E}">
        <p14:creationId xmlns:p14="http://schemas.microsoft.com/office/powerpoint/2010/main" val="1336072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017" tIns="48148" rIns="98017" bIns="48148" numCol="1" anchor="t" anchorCtr="0" compatLnSpc="1">
            <a:prstTxWarp prst="textNoShape">
              <a:avLst/>
            </a:prstTxWarp>
          </a:bodyPr>
          <a:lstStyle/>
          <a:p>
            <a:pPr lvl="0"/>
            <a:r>
              <a:rPr lang="en-US" altLang="zh-TW" noProof="0"/>
              <a:t>Click to edit Master notes styles</a:t>
            </a:r>
          </a:p>
          <a:p>
            <a:pPr lvl="0"/>
            <a:r>
              <a:rPr lang="en-US" altLang="zh-TW" noProof="0"/>
              <a:t>Second Level</a:t>
            </a:r>
          </a:p>
          <a:p>
            <a:pPr lvl="0"/>
            <a:r>
              <a:rPr lang="en-US" altLang="zh-TW" noProof="0"/>
              <a:t>Third Level</a:t>
            </a:r>
          </a:p>
          <a:p>
            <a:pPr lvl="0"/>
            <a:r>
              <a:rPr lang="en-US" altLang="zh-TW" noProof="0"/>
              <a:t>Fourth Level</a:t>
            </a:r>
          </a:p>
          <a:p>
            <a:pPr lvl="0"/>
            <a:r>
              <a:rPr lang="en-US" altLang="zh-TW" noProof="0"/>
              <a:t>Fifth Level</a:t>
            </a:r>
          </a:p>
        </p:txBody>
      </p:sp>
      <p:sp>
        <p:nvSpPr>
          <p:cNvPr id="32771" name="Rectangle 3"/>
          <p:cNvSpPr>
            <a:spLocks noGrp="1" noRot="1" noChangeAspect="1" noChangeArrowheads="1" noTextEdit="1"/>
          </p:cNvSpPr>
          <p:nvPr>
            <p:ph type="sldImg" idx="2"/>
          </p:nvPr>
        </p:nvSpPr>
        <p:spPr bwMode="auto">
          <a:xfrm>
            <a:off x="993775" y="769938"/>
            <a:ext cx="5111750" cy="38338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087290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000125" y="774700"/>
            <a:ext cx="5099050" cy="3824288"/>
          </a:xfrm>
          <a:ln cap="flat"/>
        </p:spPr>
      </p:sp>
      <p:sp>
        <p:nvSpPr>
          <p:cNvPr id="3993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000125" y="774700"/>
            <a:ext cx="5099050" cy="3824288"/>
          </a:xfrm>
          <a:ln cap="flat"/>
        </p:spPr>
      </p:sp>
      <p:sp>
        <p:nvSpPr>
          <p:cNvPr id="40963"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zh-TW" altLang="en-US"/>
          </a:p>
        </p:txBody>
      </p:sp>
    </p:spTree>
    <p:extLst>
      <p:ext uri="{BB962C8B-B14F-4D97-AF65-F5344CB8AC3E}">
        <p14:creationId xmlns:p14="http://schemas.microsoft.com/office/powerpoint/2010/main" val="2304433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7" name="Rectangle 3"/>
          <p:cNvSpPr>
            <a:spLocks noChangeArrowheads="1"/>
          </p:cNvSpPr>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0635" tIns="0" rIns="20635" bIns="0" anchor="b"/>
          <a:lstStyle/>
          <a:p>
            <a:pPr algn="r" defTabSz="825500" eaLnBrk="0" hangingPunct="0"/>
            <a:r>
              <a:rPr lang="en-US" altLang="zh-TW" sz="1100" i="1">
                <a:latin typeface="Times New Roman" pitchFamily="18" charset="0"/>
              </a:rPr>
              <a:t>2</a:t>
            </a:r>
          </a:p>
        </p:txBody>
      </p:sp>
      <p:sp>
        <p:nvSpPr>
          <p:cNvPr id="47108" name="Rectangle 4"/>
          <p:cNvSpPr>
            <a:spLocks noChangeArrowheads="1"/>
          </p:cNvSpPr>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09" name="Rectangle 5"/>
          <p:cNvSpPr>
            <a:spLocks noChangeArrowheads="1"/>
          </p:cNvSpP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7110" name="Rectangle 6"/>
          <p:cNvSpPr>
            <a:spLocks noGrp="1" noRot="1" noChangeAspect="1" noChangeArrowheads="1" noTextEdit="1"/>
          </p:cNvSpPr>
          <p:nvPr>
            <p:ph type="sldImg"/>
          </p:nvPr>
        </p:nvSpPr>
        <p:spPr>
          <a:xfrm>
            <a:off x="1000125" y="774700"/>
            <a:ext cx="5099050" cy="3824288"/>
          </a:xfrm>
          <a:ln w="12700" cap="flat">
            <a:solidFill>
              <a:schemeClr val="tx1"/>
            </a:solidFill>
          </a:ln>
        </p:spPr>
      </p:sp>
      <p:sp>
        <p:nvSpPr>
          <p:cNvPr id="47111" name="Rectangle 7"/>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8017" tIns="48148" rIns="98017" bIns="48148"/>
          <a:lstStyle/>
          <a:p>
            <a:pPr eaLnBrk="1" hangingPunct="1"/>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92188" y="768350"/>
            <a:ext cx="5114925" cy="3836988"/>
          </a:xfrm>
          <a:ln/>
        </p:spPr>
      </p:sp>
      <p:sp>
        <p:nvSpPr>
          <p:cNvPr id="48131" name="Rectangle 3"/>
          <p:cNvSpPr>
            <a:spLocks noGrp="1" noChangeArrowheads="1"/>
          </p:cNvSpPr>
          <p:nvPr>
            <p:ph type="body" idx="1"/>
          </p:nvPr>
        </p:nvSpPr>
        <p:spPr>
          <a:noFill/>
        </p:spPr>
        <p:txBody>
          <a:bodyPr/>
          <a:lstStyle/>
          <a:p>
            <a:pPr eaLnBrk="1" hangingPunct="1"/>
            <a:endParaRPr lang="zh-TW"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000125" y="774700"/>
            <a:ext cx="5099050" cy="3824288"/>
          </a:xfrm>
          <a:ln cap="flat"/>
        </p:spPr>
      </p:sp>
      <p:sp>
        <p:nvSpPr>
          <p:cNvPr id="36867"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000125" y="774700"/>
            <a:ext cx="5099050" cy="3824288"/>
          </a:xfrm>
          <a:ln cap="flat"/>
        </p:spPr>
      </p:sp>
      <p:sp>
        <p:nvSpPr>
          <p:cNvPr id="37891"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000125" y="774700"/>
            <a:ext cx="5099050" cy="3824288"/>
          </a:xfrm>
          <a:ln cap="flat"/>
        </p:spPr>
      </p:sp>
      <p:sp>
        <p:nvSpPr>
          <p:cNvPr id="38915" name="Rectangle 3"/>
          <p:cNvSpPr>
            <a:spLocks noGrp="1" noChangeArrowheads="1"/>
          </p:cNvSpPr>
          <p:nvPr>
            <p:ph type="body" idx="1"/>
          </p:nvPr>
        </p:nvSpPr>
        <p:spPr>
          <a:noFill/>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10947" name="Rectangle 3"/>
          <p:cNvSpPr>
            <a:spLocks noGrp="1" noChangeArrowheads="1"/>
          </p:cNvSpPr>
          <p:nvPr>
            <p:ph type="ctrTitle"/>
          </p:nvPr>
        </p:nvSpPr>
        <p:spPr>
          <a:xfrm>
            <a:off x="315913" y="466725"/>
            <a:ext cx="6781800" cy="2133600"/>
          </a:xfrm>
        </p:spPr>
        <p:txBody>
          <a:bodyPr/>
          <a:lstStyle>
            <a:lvl1pPr algn="r">
              <a:defRPr sz="4800"/>
            </a:lvl1pPr>
          </a:lstStyle>
          <a:p>
            <a:pPr lvl="0"/>
            <a:r>
              <a:rPr lang="zh-TW" altLang="en-US" noProof="0"/>
              <a:t>按一下以編輯母片標題樣式</a:t>
            </a:r>
            <a:endParaRPr lang="en-US" altLang="en-US" noProof="0"/>
          </a:p>
        </p:txBody>
      </p:sp>
      <p:sp>
        <p:nvSpPr>
          <p:cNvPr id="21094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pPr lvl="0"/>
            <a:r>
              <a:rPr lang="zh-TW" altLang="en-US" noProof="0"/>
              <a:t>按一下以編輯母片副標題樣式</a:t>
            </a:r>
            <a:endParaRPr lang="en-US" altLang="en-US" noProof="0"/>
          </a:p>
        </p:txBody>
      </p:sp>
      <p:sp>
        <p:nvSpPr>
          <p:cNvPr id="39" name="Rectangle 7"/>
          <p:cNvSpPr>
            <a:spLocks noGrp="1" noChangeArrowheads="1"/>
          </p:cNvSpPr>
          <p:nvPr>
            <p:ph type="sldNum" sz="quarter" idx="11"/>
          </p:nvPr>
        </p:nvSpPr>
        <p:spPr>
          <a:xfrm>
            <a:off x="8547100" y="6524625"/>
            <a:ext cx="596899" cy="317500"/>
          </a:xfrm>
        </p:spPr>
        <p:txBody>
          <a:bodyPr/>
          <a:lstStyle>
            <a:lvl1pPr>
              <a:defRPr sz="1400"/>
            </a:lvl1pPr>
          </a:lstStyle>
          <a:p>
            <a:pPr>
              <a:defRPr/>
            </a:pPr>
            <a:r>
              <a:rPr lang="en-US" altLang="en-US"/>
              <a:t>9.</a:t>
            </a:r>
            <a:fld id="{53E4DEF3-19A1-4641-9E90-0CEDECFB0F52}" type="slidenum">
              <a:rPr lang="en-US" altLang="en-US" smtClean="0"/>
              <a:pPr>
                <a:defRPr/>
              </a:pPr>
              <a:t>‹#›</a:t>
            </a:fld>
            <a:endParaRPr lang="en-US" altLang="en-US"/>
          </a:p>
        </p:txBody>
      </p:sp>
    </p:spTree>
    <p:extLst>
      <p:ext uri="{BB962C8B-B14F-4D97-AF65-F5344CB8AC3E}">
        <p14:creationId xmlns:p14="http://schemas.microsoft.com/office/powerpoint/2010/main" val="33983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8.</a:t>
            </a:r>
            <a:fld id="{490A62D5-96B1-427B-8853-4F084CEC7E01}" type="slidenum">
              <a:rPr lang="en-US" altLang="en-US" smtClean="0"/>
              <a:pPr>
                <a:defRPr/>
              </a:pPr>
              <a:t>‹#›</a:t>
            </a:fld>
            <a:endParaRPr lang="en-US" altLang="en-US"/>
          </a:p>
        </p:txBody>
      </p:sp>
    </p:spTree>
    <p:extLst>
      <p:ext uri="{BB962C8B-B14F-4D97-AF65-F5344CB8AC3E}">
        <p14:creationId xmlns:p14="http://schemas.microsoft.com/office/powerpoint/2010/main" val="210596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8.</a:t>
            </a:r>
            <a:fld id="{93A37819-E8B1-4F06-A0C5-998EFC0CA8FC}" type="slidenum">
              <a:rPr lang="en-US" altLang="en-US" smtClean="0"/>
              <a:pPr>
                <a:defRPr/>
              </a:pPr>
              <a:t>‹#›</a:t>
            </a:fld>
            <a:endParaRPr lang="en-US" altLang="en-US"/>
          </a:p>
        </p:txBody>
      </p:sp>
    </p:spTree>
    <p:extLst>
      <p:ext uri="{BB962C8B-B14F-4D97-AF65-F5344CB8AC3E}">
        <p14:creationId xmlns:p14="http://schemas.microsoft.com/office/powerpoint/2010/main" val="911335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1"/>
          </p:nvPr>
        </p:nvSpPr>
        <p:spPr>
          <a:xfrm>
            <a:off x="6553200" y="6248400"/>
            <a:ext cx="2133600" cy="457200"/>
          </a:xfrm>
        </p:spPr>
        <p:txBody>
          <a:bodyPr/>
          <a:lstStyle>
            <a:lvl1pPr>
              <a:defRPr/>
            </a:lvl1pPr>
          </a:lstStyle>
          <a:p>
            <a:pPr>
              <a:defRPr/>
            </a:pPr>
            <a:r>
              <a:rPr lang="en-US" altLang="en-US"/>
              <a:t>9.</a:t>
            </a:r>
            <a:fld id="{33F21075-DB2C-45C1-8E60-D8500DA984DE}" type="slidenum">
              <a:rPr lang="en-US" altLang="en-US" smtClean="0"/>
              <a:pPr>
                <a:defRPr/>
              </a:pPr>
              <a:t>‹#›</a:t>
            </a:fld>
            <a:endParaRPr lang="en-US" altLang="en-US"/>
          </a:p>
        </p:txBody>
      </p:sp>
    </p:spTree>
    <p:extLst>
      <p:ext uri="{BB962C8B-B14F-4D97-AF65-F5344CB8AC3E}">
        <p14:creationId xmlns:p14="http://schemas.microsoft.com/office/powerpoint/2010/main" val="46147059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投影片編號版面配置區 5"/>
          <p:cNvSpPr>
            <a:spLocks noGrp="1"/>
          </p:cNvSpPr>
          <p:nvPr>
            <p:ph type="sldNum" sz="quarter" idx="11"/>
          </p:nvPr>
        </p:nvSpPr>
        <p:spPr>
          <a:xfrm>
            <a:off x="6553200" y="6248400"/>
            <a:ext cx="2133600" cy="457200"/>
          </a:xfrm>
        </p:spPr>
        <p:txBody>
          <a:bodyPr/>
          <a:lstStyle>
            <a:lvl1pPr>
              <a:defRPr/>
            </a:lvl1pPr>
          </a:lstStyle>
          <a:p>
            <a:pPr>
              <a:defRPr/>
            </a:pPr>
            <a:r>
              <a:rPr lang="en-US" altLang="en-US"/>
              <a:t>9.</a:t>
            </a:r>
            <a:fld id="{33F21075-DB2C-45C1-8E60-D8500DA984DE}" type="slidenum">
              <a:rPr lang="en-US" altLang="en-US" smtClean="0"/>
              <a:pPr>
                <a:defRPr/>
              </a:pPr>
              <a:t>‹#›</a:t>
            </a:fld>
            <a:endParaRPr lang="en-US" altLang="en-US"/>
          </a:p>
        </p:txBody>
      </p:sp>
    </p:spTree>
    <p:extLst>
      <p:ext uri="{BB962C8B-B14F-4D97-AF65-F5344CB8AC3E}">
        <p14:creationId xmlns:p14="http://schemas.microsoft.com/office/powerpoint/2010/main" val="29057914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a:t>按一下以編輯母片標題樣式</a:t>
            </a:r>
          </a:p>
        </p:txBody>
      </p:sp>
      <p:sp>
        <p:nvSpPr>
          <p:cNvPr id="3" name="表格版面配置區 2"/>
          <p:cNvSpPr>
            <a:spLocks noGrp="1"/>
          </p:cNvSpPr>
          <p:nvPr>
            <p:ph type="tbl" idx="1"/>
          </p:nvPr>
        </p:nvSpPr>
        <p:spPr>
          <a:xfrm>
            <a:off x="457200" y="1719263"/>
            <a:ext cx="8229600" cy="4411662"/>
          </a:xfrm>
        </p:spPr>
        <p:txBody>
          <a:bodyPr/>
          <a:lstStyle/>
          <a:p>
            <a:pPr lvl="0"/>
            <a:r>
              <a:rPr lang="zh-TW" altLang="en-US" noProof="0"/>
              <a:t>按一下圖示以新增表格</a:t>
            </a:r>
          </a:p>
        </p:txBody>
      </p:sp>
      <p:sp>
        <p:nvSpPr>
          <p:cNvPr id="4" name="日期版面配置區 3"/>
          <p:cNvSpPr>
            <a:spLocks noGrp="1"/>
          </p:cNvSpPr>
          <p:nvPr>
            <p:ph type="dt" sz="half" idx="10"/>
          </p:nvPr>
        </p:nvSpPr>
        <p:spPr>
          <a:xfrm>
            <a:off x="457200" y="6248400"/>
            <a:ext cx="2133600" cy="457200"/>
          </a:xfrm>
          <a:prstGeom prst="rect">
            <a:avLst/>
          </a:prstGeom>
        </p:spPr>
        <p:txBody>
          <a:bodyPr/>
          <a:lstStyle>
            <a:lvl1pPr>
              <a:defRPr smtClean="0"/>
            </a:lvl1pPr>
          </a:lstStyle>
          <a:p>
            <a:pPr>
              <a:defRPr/>
            </a:pPr>
            <a:endParaRPr lang="en-US" altLang="en-US"/>
          </a:p>
        </p:txBody>
      </p:sp>
      <p:sp>
        <p:nvSpPr>
          <p:cNvPr id="5" name="投影片編號版面配置區 4"/>
          <p:cNvSpPr>
            <a:spLocks noGrp="1"/>
          </p:cNvSpPr>
          <p:nvPr>
            <p:ph type="sldNum" sz="quarter" idx="11"/>
          </p:nvPr>
        </p:nvSpPr>
        <p:spPr>
          <a:xfrm>
            <a:off x="6553200" y="6248400"/>
            <a:ext cx="2133600" cy="457200"/>
          </a:xfrm>
        </p:spPr>
        <p:txBody>
          <a:bodyPr/>
          <a:lstStyle>
            <a:lvl1pPr>
              <a:defRPr smtClean="0"/>
            </a:lvl1pPr>
          </a:lstStyle>
          <a:p>
            <a:pPr>
              <a:defRPr/>
            </a:pPr>
            <a:r>
              <a:rPr lang="en-US" altLang="en-US"/>
              <a:t>9.</a:t>
            </a:r>
            <a:fld id="{33F21075-DB2C-45C1-8E60-D8500DA984DE}" type="slidenum">
              <a:rPr lang="en-US" altLang="en-US" smtClean="0"/>
              <a:pPr>
                <a:defRPr/>
              </a:pPr>
              <a:t>‹#›</a:t>
            </a:fld>
            <a:endParaRPr lang="en-US" altLang="en-US"/>
          </a:p>
        </p:txBody>
      </p:sp>
    </p:spTree>
    <p:extLst>
      <p:ext uri="{BB962C8B-B14F-4D97-AF65-F5344CB8AC3E}">
        <p14:creationId xmlns:p14="http://schemas.microsoft.com/office/powerpoint/2010/main" val="23361681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7499176" cy="930498"/>
          </a:xfrm>
        </p:spPr>
        <p:txBody>
          <a:body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lvl2pPr marL="627063" indent="-282575">
              <a:tabLst>
                <a:tab pos="627063" algn="l"/>
              </a:tabLst>
              <a:defRPr/>
            </a:lvl2pPr>
            <a:lvl3pPr marL="984250" indent="-290513">
              <a:defRPr/>
            </a:lvl3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7"/>
          <p:cNvSpPr>
            <a:spLocks noGrp="1" noChangeArrowheads="1"/>
          </p:cNvSpPr>
          <p:nvPr>
            <p:ph type="sldNum" sz="quarter" idx="11"/>
          </p:nvPr>
        </p:nvSpPr>
        <p:spPr>
          <a:xfrm>
            <a:off x="8534400" y="6524625"/>
            <a:ext cx="609600" cy="333375"/>
          </a:xfrm>
          <a:ln/>
        </p:spPr>
        <p:txBody>
          <a:bodyPr/>
          <a:lstStyle>
            <a:lvl1pPr>
              <a:defRPr/>
            </a:lvl1pPr>
          </a:lstStyle>
          <a:p>
            <a:pPr>
              <a:defRPr/>
            </a:pPr>
            <a:r>
              <a:rPr lang="en-US" altLang="en-US"/>
              <a:t>9.</a:t>
            </a:r>
            <a:fld id="{A27282C8-9FBD-4526-B67F-A1484595CB6F}" type="slidenum">
              <a:rPr lang="en-US" altLang="en-US" smtClean="0"/>
              <a:pPr>
                <a:defRPr/>
              </a:pPr>
              <a:t>‹#›</a:t>
            </a:fld>
            <a:endParaRPr lang="en-US" altLang="en-US"/>
          </a:p>
        </p:txBody>
      </p:sp>
    </p:spTree>
    <p:extLst>
      <p:ext uri="{BB962C8B-B14F-4D97-AF65-F5344CB8AC3E}">
        <p14:creationId xmlns:p14="http://schemas.microsoft.com/office/powerpoint/2010/main" val="284115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ltLang="en-US"/>
              <a:t>9.</a:t>
            </a:r>
            <a:fld id="{3AE58E05-7A82-4F89-8B1D-AFF15E2D074B}" type="slidenum">
              <a:rPr lang="en-US" altLang="en-US" smtClean="0"/>
              <a:pPr>
                <a:defRPr/>
              </a:pPr>
              <a:t>‹#›</a:t>
            </a:fld>
            <a:endParaRPr lang="en-US" altLang="en-US"/>
          </a:p>
        </p:txBody>
      </p:sp>
    </p:spTree>
    <p:extLst>
      <p:ext uri="{BB962C8B-B14F-4D97-AF65-F5344CB8AC3E}">
        <p14:creationId xmlns:p14="http://schemas.microsoft.com/office/powerpoint/2010/main" val="351958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9.</a:t>
            </a:r>
            <a:fld id="{B9EA24FE-77BE-4D25-9664-F4E03993B523}" type="slidenum">
              <a:rPr lang="en-US" altLang="en-US" smtClean="0"/>
              <a:pPr>
                <a:defRPr/>
              </a:pPr>
              <a:t>‹#›</a:t>
            </a:fld>
            <a:endParaRPr lang="en-US" altLang="en-US"/>
          </a:p>
        </p:txBody>
      </p:sp>
    </p:spTree>
    <p:extLst>
      <p:ext uri="{BB962C8B-B14F-4D97-AF65-F5344CB8AC3E}">
        <p14:creationId xmlns:p14="http://schemas.microsoft.com/office/powerpoint/2010/main" val="25016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ltLang="en-US"/>
              <a:t>9.</a:t>
            </a:r>
            <a:fld id="{E4A90013-BB0F-4418-BA22-9DC4C07E0E75}" type="slidenum">
              <a:rPr lang="en-US" altLang="en-US" smtClean="0"/>
              <a:pPr>
                <a:defRPr/>
              </a:pPr>
              <a:t>‹#›</a:t>
            </a:fld>
            <a:endParaRPr lang="en-US" altLang="en-US"/>
          </a:p>
        </p:txBody>
      </p:sp>
    </p:spTree>
    <p:extLst>
      <p:ext uri="{BB962C8B-B14F-4D97-AF65-F5344CB8AC3E}">
        <p14:creationId xmlns:p14="http://schemas.microsoft.com/office/powerpoint/2010/main" val="40633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ltLang="en-US"/>
              <a:t>8.</a:t>
            </a:r>
            <a:fld id="{8DD35355-D165-4EB9-8D49-F0E9983004E9}" type="slidenum">
              <a:rPr lang="en-US" altLang="en-US" smtClean="0"/>
              <a:pPr>
                <a:defRPr/>
              </a:pPr>
              <a:t>‹#›</a:t>
            </a:fld>
            <a:endParaRPr lang="en-US" altLang="en-US"/>
          </a:p>
        </p:txBody>
      </p:sp>
    </p:spTree>
    <p:extLst>
      <p:ext uri="{BB962C8B-B14F-4D97-AF65-F5344CB8AC3E}">
        <p14:creationId xmlns:p14="http://schemas.microsoft.com/office/powerpoint/2010/main" val="73777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altLang="en-US"/>
              <a:t>8.</a:t>
            </a:r>
            <a:fld id="{066D003B-EF83-4E56-AD0A-BDC2BD3F28B8}" type="slidenum">
              <a:rPr lang="en-US" altLang="en-US" smtClean="0"/>
              <a:pPr>
                <a:defRPr/>
              </a:pPr>
              <a:t>‹#›</a:t>
            </a:fld>
            <a:endParaRPr lang="en-US" altLang="en-US"/>
          </a:p>
        </p:txBody>
      </p:sp>
    </p:spTree>
    <p:extLst>
      <p:ext uri="{BB962C8B-B14F-4D97-AF65-F5344CB8AC3E}">
        <p14:creationId xmlns:p14="http://schemas.microsoft.com/office/powerpoint/2010/main" val="213884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8.</a:t>
            </a:r>
            <a:fld id="{F7E60BEF-4A94-41A2-AC90-2FBAC1DB6B52}" type="slidenum">
              <a:rPr lang="en-US" altLang="en-US" smtClean="0"/>
              <a:pPr>
                <a:defRPr/>
              </a:pPr>
              <a:t>‹#›</a:t>
            </a:fld>
            <a:endParaRPr lang="en-US" altLang="en-US"/>
          </a:p>
        </p:txBody>
      </p:sp>
    </p:spTree>
    <p:extLst>
      <p:ext uri="{BB962C8B-B14F-4D97-AF65-F5344CB8AC3E}">
        <p14:creationId xmlns:p14="http://schemas.microsoft.com/office/powerpoint/2010/main" val="209034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ltLang="en-US"/>
              <a:t>8.</a:t>
            </a:r>
            <a:fld id="{AD831BC0-9B4D-4D4F-8FD2-89577C365C92}" type="slidenum">
              <a:rPr lang="en-US" altLang="en-US" smtClean="0"/>
              <a:pPr>
                <a:defRPr/>
              </a:pPr>
              <a:t>‹#›</a:t>
            </a:fld>
            <a:endParaRPr lang="en-US" altLang="en-US"/>
          </a:p>
        </p:txBody>
      </p:sp>
    </p:spTree>
    <p:extLst>
      <p:ext uri="{BB962C8B-B14F-4D97-AF65-F5344CB8AC3E}">
        <p14:creationId xmlns:p14="http://schemas.microsoft.com/office/powerpoint/2010/main" val="415563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27" name="Rectangle 3"/>
          <p:cNvSpPr>
            <a:spLocks noGrp="1" noChangeArrowheads="1"/>
          </p:cNvSpPr>
          <p:nvPr>
            <p:ph type="title"/>
          </p:nvPr>
        </p:nvSpPr>
        <p:spPr bwMode="auto">
          <a:xfrm>
            <a:off x="457200" y="212725"/>
            <a:ext cx="750570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endParaRPr lang="en-US" altLang="en-US"/>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 (30pt)</a:t>
            </a:r>
          </a:p>
          <a:p>
            <a:pPr lvl="1"/>
            <a:r>
              <a:rPr lang="en-US" altLang="en-US"/>
              <a:t>Second level (26pt)</a:t>
            </a:r>
          </a:p>
          <a:p>
            <a:pPr lvl="2"/>
            <a:r>
              <a:rPr lang="en-US" altLang="en-US"/>
              <a:t>Third level (22pt)</a:t>
            </a:r>
          </a:p>
          <a:p>
            <a:pPr lvl="3"/>
            <a:r>
              <a:rPr lang="en-US" altLang="en-US"/>
              <a:t>Fourth level (20pt)</a:t>
            </a:r>
          </a:p>
          <a:p>
            <a:pPr lvl="4"/>
            <a:r>
              <a:rPr lang="en-US" altLang="en-US"/>
              <a:t>Fifth level (18pt)</a:t>
            </a:r>
          </a:p>
        </p:txBody>
      </p:sp>
      <p:sp>
        <p:nvSpPr>
          <p:cNvPr id="209927" name="Rectangle 7"/>
          <p:cNvSpPr>
            <a:spLocks noGrp="1" noChangeArrowheads="1"/>
          </p:cNvSpPr>
          <p:nvPr>
            <p:ph type="sldNum" sz="quarter" idx="4"/>
          </p:nvPr>
        </p:nvSpPr>
        <p:spPr bwMode="auto">
          <a:xfrm>
            <a:off x="8489468" y="6524625"/>
            <a:ext cx="654531"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vl1pPr>
          </a:lstStyle>
          <a:p>
            <a:pPr>
              <a:defRPr/>
            </a:pPr>
            <a:r>
              <a:rPr lang="en-US" altLang="en-US"/>
              <a:t>9.</a:t>
            </a:r>
            <a:fld id="{33F21075-DB2C-45C1-8E60-D8500DA984DE}" type="slidenum">
              <a:rPr lang="en-US" altLang="en-US" smtClean="0"/>
              <a:pPr>
                <a:defRPr/>
              </a:pPr>
              <a:t>‹#›</a:t>
            </a:fld>
            <a:endParaRPr lang="en-US" altLang="en-US"/>
          </a:p>
        </p:txBody>
      </p:sp>
      <p:grpSp>
        <p:nvGrpSpPr>
          <p:cNvPr id="1031" name="Group 8"/>
          <p:cNvGrpSpPr>
            <a:grpSpLocks/>
          </p:cNvGrpSpPr>
          <p:nvPr/>
        </p:nvGrpSpPr>
        <p:grpSpPr bwMode="auto">
          <a:xfrm>
            <a:off x="8153400" y="152400"/>
            <a:ext cx="792163" cy="1295400"/>
            <a:chOff x="5136" y="960"/>
            <a:chExt cx="528" cy="864"/>
          </a:xfrm>
        </p:grpSpPr>
        <p:sp>
          <p:nvSpPr>
            <p:cNvPr id="1032"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3"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4"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5"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6"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7"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8"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39"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0"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1"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2"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3"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4"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5"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6"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7"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8"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49"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0"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1"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2"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3"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4"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5"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6"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7"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8"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59"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0"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1"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1062"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Lst>
  <p:hf hdr="0" ftr="0" dt="0"/>
  <p:txStyles>
    <p:titleStyle>
      <a:lvl1pPr algn="l" rtl="0" eaLnBrk="1" fontAlgn="base" hangingPunct="1">
        <a:spcBef>
          <a:spcPct val="0"/>
        </a:spcBef>
        <a:spcAft>
          <a:spcPct val="0"/>
        </a:spcAft>
        <a:defRPr sz="3800" b="1">
          <a:solidFill>
            <a:schemeClr val="tx2"/>
          </a:solidFill>
          <a:latin typeface="+mn-lt"/>
          <a:ea typeface="+mj-ea"/>
          <a:cs typeface="+mj-cs"/>
        </a:defRPr>
      </a:lvl1pPr>
      <a:lvl2pPr algn="l" rtl="0" eaLnBrk="1" fontAlgn="base" hangingPunct="1">
        <a:spcBef>
          <a:spcPct val="0"/>
        </a:spcBef>
        <a:spcAft>
          <a:spcPct val="0"/>
        </a:spcAft>
        <a:defRPr sz="3800" b="1">
          <a:solidFill>
            <a:schemeClr val="tx2"/>
          </a:solidFill>
          <a:latin typeface="Arial" charset="0"/>
        </a:defRPr>
      </a:lvl2pPr>
      <a:lvl3pPr algn="l" rtl="0" eaLnBrk="1" fontAlgn="base" hangingPunct="1">
        <a:spcBef>
          <a:spcPct val="0"/>
        </a:spcBef>
        <a:spcAft>
          <a:spcPct val="0"/>
        </a:spcAft>
        <a:defRPr sz="3800" b="1">
          <a:solidFill>
            <a:schemeClr val="tx2"/>
          </a:solidFill>
          <a:latin typeface="Arial" charset="0"/>
        </a:defRPr>
      </a:lvl3pPr>
      <a:lvl4pPr algn="l" rtl="0" eaLnBrk="1" fontAlgn="base" hangingPunct="1">
        <a:spcBef>
          <a:spcPct val="0"/>
        </a:spcBef>
        <a:spcAft>
          <a:spcPct val="0"/>
        </a:spcAft>
        <a:defRPr sz="3800" b="1">
          <a:solidFill>
            <a:schemeClr val="tx2"/>
          </a:solidFill>
          <a:latin typeface="Arial" charset="0"/>
        </a:defRPr>
      </a:lvl4pPr>
      <a:lvl5pPr algn="l" rtl="0" eaLnBrk="1" fontAlgn="base" hangingPunct="1">
        <a:spcBef>
          <a:spcPct val="0"/>
        </a:spcBef>
        <a:spcAft>
          <a:spcPct val="0"/>
        </a:spcAft>
        <a:defRPr sz="38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Times New Roman" pitchFamily="18" charset="0"/>
        </a:defRPr>
      </a:lvl6pPr>
      <a:lvl7pPr marL="914400" algn="l" rtl="0" eaLnBrk="1" fontAlgn="base" hangingPunct="1">
        <a:spcBef>
          <a:spcPct val="0"/>
        </a:spcBef>
        <a:spcAft>
          <a:spcPct val="0"/>
        </a:spcAft>
        <a:defRPr sz="3900" b="1">
          <a:solidFill>
            <a:schemeClr val="tx2"/>
          </a:solidFill>
          <a:latin typeface="Times New Roman" pitchFamily="18" charset="0"/>
        </a:defRPr>
      </a:lvl7pPr>
      <a:lvl8pPr marL="1371600" algn="l" rtl="0" eaLnBrk="1" fontAlgn="base" hangingPunct="1">
        <a:spcBef>
          <a:spcPct val="0"/>
        </a:spcBef>
        <a:spcAft>
          <a:spcPct val="0"/>
        </a:spcAft>
        <a:defRPr sz="3900" b="1">
          <a:solidFill>
            <a:schemeClr val="tx2"/>
          </a:solidFill>
          <a:latin typeface="Times New Roman" pitchFamily="18" charset="0"/>
        </a:defRPr>
      </a:lvl8pPr>
      <a:lvl9pPr marL="1828800" algn="l" rtl="0" eaLnBrk="1" fontAlgn="base" hangingPunct="1">
        <a:spcBef>
          <a:spcPct val="0"/>
        </a:spcBef>
        <a:spcAft>
          <a:spcPct val="0"/>
        </a:spcAft>
        <a:defRPr sz="39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27063" indent="-282575" algn="l" rtl="0" eaLnBrk="1" fontAlgn="base" hangingPunct="1">
        <a:spcBef>
          <a:spcPct val="20000"/>
        </a:spcBef>
        <a:spcAft>
          <a:spcPct val="0"/>
        </a:spcAft>
        <a:buClr>
          <a:schemeClr val="accent2"/>
        </a:buClr>
        <a:buSzPct val="100000"/>
        <a:buFont typeface="Arial" charset="0"/>
        <a:buChar char="–"/>
        <a:tabLst>
          <a:tab pos="627063" algn="l"/>
        </a:tabLst>
        <a:defRPr sz="2600">
          <a:solidFill>
            <a:schemeClr val="tx1"/>
          </a:solidFill>
          <a:latin typeface="+mn-lt"/>
        </a:defRPr>
      </a:lvl2pPr>
      <a:lvl3pPr marL="987425" indent="-293688" algn="l" rtl="0" eaLnBrk="1" fontAlgn="base" hangingPunct="1">
        <a:spcBef>
          <a:spcPct val="20000"/>
        </a:spcBef>
        <a:spcAft>
          <a:spcPct val="0"/>
        </a:spcAft>
        <a:buClr>
          <a:schemeClr val="accent2"/>
        </a:buClr>
        <a:buSzPct val="70000"/>
        <a:buFont typeface="Wingdings" pitchFamily="2" charset="2"/>
        <a:buChar char="n"/>
        <a:defRPr sz="2200">
          <a:solidFill>
            <a:schemeClr val="tx1"/>
          </a:solidFill>
          <a:latin typeface="+mn-lt"/>
        </a:defRPr>
      </a:lvl3pPr>
      <a:lvl4pPr marL="1281113" indent="-292100" algn="l" rtl="0" eaLnBrk="1" fontAlgn="base" hangingPunct="1">
        <a:spcBef>
          <a:spcPct val="20000"/>
        </a:spcBef>
        <a:spcAft>
          <a:spcPct val="0"/>
        </a:spcAft>
        <a:buClr>
          <a:schemeClr val="tx2"/>
        </a:buClr>
        <a:buSzPct val="100000"/>
        <a:buFont typeface="Arial" charset="0"/>
        <a:buChar char="–"/>
        <a:defRPr sz="2000">
          <a:solidFill>
            <a:schemeClr val="tx1"/>
          </a:solidFill>
          <a:latin typeface="+mn-lt"/>
        </a:defRPr>
      </a:lvl4pPr>
      <a:lvl5pPr marL="1598613" indent="-315913" algn="l" rtl="0" eaLnBrk="1" fontAlgn="base" hangingPunct="1">
        <a:spcBef>
          <a:spcPct val="20000"/>
        </a:spcBef>
        <a:spcAft>
          <a:spcPct val="0"/>
        </a:spcAft>
        <a:buClr>
          <a:schemeClr val="bg2"/>
        </a:buClr>
        <a:buSzPct val="80000"/>
        <a:buFont typeface="Wingdings" pitchFamily="2" charset="2"/>
        <a:buChar char="u"/>
        <a:defRPr>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p:txBody>
          <a:bodyPr/>
          <a:lstStyle/>
          <a:p>
            <a:pPr eaLnBrk="1" hangingPunct="1"/>
            <a:r>
              <a:rPr lang="en-US" altLang="zh-TW" dirty="0">
                <a:ea typeface="新細明體" pitchFamily="18" charset="-120"/>
              </a:rPr>
              <a:t>Mechanics of Options Markets</a:t>
            </a:r>
          </a:p>
        </p:txBody>
      </p:sp>
      <p:sp>
        <p:nvSpPr>
          <p:cNvPr id="9219" name="Rectangle 5"/>
          <p:cNvSpPr>
            <a:spLocks noGrp="1" noChangeArrowheads="1"/>
          </p:cNvSpPr>
          <p:nvPr>
            <p:ph type="subTitle" idx="1"/>
          </p:nvPr>
        </p:nvSpPr>
        <p:spPr/>
        <p:txBody>
          <a:bodyPr/>
          <a:lstStyle/>
          <a:p>
            <a:pPr eaLnBrk="1" hangingPunct="1"/>
            <a:r>
              <a:rPr lang="en-US" altLang="zh-TW" dirty="0">
                <a:ea typeface="新細明體" pitchFamily="18" charset="-120"/>
              </a:rPr>
              <a:t>Chapter 9</a:t>
            </a:r>
          </a:p>
        </p:txBody>
      </p:sp>
      <p:sp>
        <p:nvSpPr>
          <p:cNvPr id="9220" name="投影片編號版面配置區 9"/>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D013B42-20E4-4600-83A5-CFB70C1F26BB}" type="slidenum">
              <a:rPr lang="en-US" altLang="en-US"/>
              <a:pPr eaLnBrk="1" hangingPunct="1"/>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305800" cy="1600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of Shorting a Put</a:t>
            </a:r>
          </a:p>
        </p:txBody>
      </p:sp>
      <p:sp>
        <p:nvSpPr>
          <p:cNvPr id="15363" name="Rectangle 3"/>
          <p:cNvSpPr>
            <a:spLocks noGrp="1" noChangeArrowheads="1"/>
          </p:cNvSpPr>
          <p:nvPr>
            <p:ph idx="1"/>
          </p:nvPr>
        </p:nvSpPr>
        <p:spPr>
          <a:xfrm>
            <a:off x="685800" y="1600200"/>
            <a:ext cx="81724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buClr>
                <a:srgbClr val="CC3300"/>
              </a:buClr>
            </a:pPr>
            <a:r>
              <a:rPr lang="en-US" altLang="zh-TW" dirty="0">
                <a:solidFill>
                  <a:srgbClr val="000000"/>
                </a:solidFill>
                <a:ea typeface="新細明體" pitchFamily="18" charset="-120"/>
              </a:rPr>
              <a:t>P</a:t>
            </a:r>
            <a:r>
              <a:rPr lang="en-US" altLang="zh-TW" dirty="0">
                <a:ea typeface="新細明體" pitchFamily="18" charset="-120"/>
              </a:rPr>
              <a:t>rofit from writing the same European put option: option price = $7, strike price = $70, option life = 3 months</a:t>
            </a:r>
          </a:p>
        </p:txBody>
      </p:sp>
      <p:sp>
        <p:nvSpPr>
          <p:cNvPr id="15365"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A6D0D13-A270-4362-92FD-673DFF0C814D}" type="slidenum">
              <a:rPr lang="en-US" altLang="en-US"/>
              <a:pPr eaLnBrk="1" hangingPunct="1"/>
              <a:t>10</a:t>
            </a:fld>
            <a:endParaRPr lang="en-US" altLang="en-US"/>
          </a:p>
        </p:txBody>
      </p:sp>
      <p:grpSp>
        <p:nvGrpSpPr>
          <p:cNvPr id="15364" name="Group 4"/>
          <p:cNvGrpSpPr>
            <a:grpSpLocks noChangeAspect="1"/>
          </p:cNvGrpSpPr>
          <p:nvPr/>
        </p:nvGrpSpPr>
        <p:grpSpPr bwMode="auto">
          <a:xfrm>
            <a:off x="1653064" y="2780216"/>
            <a:ext cx="6519385" cy="3140393"/>
            <a:chOff x="936" y="1579"/>
            <a:chExt cx="4563" cy="2198"/>
          </a:xfrm>
        </p:grpSpPr>
        <p:sp>
          <p:nvSpPr>
            <p:cNvPr id="15366" name="Rectangle 5"/>
            <p:cNvSpPr>
              <a:spLocks noChangeArrowheads="1"/>
            </p:cNvSpPr>
            <p:nvPr/>
          </p:nvSpPr>
          <p:spPr bwMode="auto">
            <a:xfrm>
              <a:off x="937" y="3542"/>
              <a:ext cx="36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–30</a:t>
              </a:r>
            </a:p>
          </p:txBody>
        </p:sp>
        <p:sp>
          <p:nvSpPr>
            <p:cNvPr id="15367" name="Rectangle 6"/>
            <p:cNvSpPr>
              <a:spLocks noChangeArrowheads="1"/>
            </p:cNvSpPr>
            <p:nvPr/>
          </p:nvSpPr>
          <p:spPr bwMode="auto">
            <a:xfrm>
              <a:off x="936" y="3115"/>
              <a:ext cx="36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–20</a:t>
              </a:r>
            </a:p>
          </p:txBody>
        </p:sp>
        <p:sp>
          <p:nvSpPr>
            <p:cNvPr id="15368" name="Rectangle 7"/>
            <p:cNvSpPr>
              <a:spLocks noChangeArrowheads="1"/>
            </p:cNvSpPr>
            <p:nvPr/>
          </p:nvSpPr>
          <p:spPr bwMode="auto">
            <a:xfrm>
              <a:off x="937" y="2683"/>
              <a:ext cx="36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–10</a:t>
              </a:r>
            </a:p>
          </p:txBody>
        </p:sp>
        <p:sp>
          <p:nvSpPr>
            <p:cNvPr id="15369" name="Rectangle 8"/>
            <p:cNvSpPr>
              <a:spLocks noChangeArrowheads="1"/>
            </p:cNvSpPr>
            <p:nvPr/>
          </p:nvSpPr>
          <p:spPr bwMode="auto">
            <a:xfrm>
              <a:off x="1053" y="1956"/>
              <a:ext cx="208"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7</a:t>
              </a:r>
            </a:p>
          </p:txBody>
        </p:sp>
        <p:sp>
          <p:nvSpPr>
            <p:cNvPr id="15370" name="Line 9"/>
            <p:cNvSpPr>
              <a:spLocks noChangeShapeType="1"/>
            </p:cNvSpPr>
            <p:nvPr/>
          </p:nvSpPr>
          <p:spPr bwMode="auto">
            <a:xfrm>
              <a:off x="1248" y="1601"/>
              <a:ext cx="0" cy="208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1" name="Line 10"/>
            <p:cNvSpPr>
              <a:spLocks noChangeShapeType="1"/>
            </p:cNvSpPr>
            <p:nvPr/>
          </p:nvSpPr>
          <p:spPr bwMode="auto">
            <a:xfrm>
              <a:off x="1530" y="2396"/>
              <a:ext cx="339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2" name="Line 11"/>
            <p:cNvSpPr>
              <a:spLocks noChangeShapeType="1"/>
            </p:cNvSpPr>
            <p:nvPr/>
          </p:nvSpPr>
          <p:spPr bwMode="auto">
            <a:xfrm flipV="1">
              <a:off x="1448" y="2300"/>
              <a:ext cx="36"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3" name="Line 12"/>
            <p:cNvSpPr>
              <a:spLocks noChangeShapeType="1"/>
            </p:cNvSpPr>
            <p:nvPr/>
          </p:nvSpPr>
          <p:spPr bwMode="auto">
            <a:xfrm flipH="1" flipV="1">
              <a:off x="1485" y="2303"/>
              <a:ext cx="42" cy="9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4" name="Line 13"/>
            <p:cNvSpPr>
              <a:spLocks noChangeShapeType="1"/>
            </p:cNvSpPr>
            <p:nvPr/>
          </p:nvSpPr>
          <p:spPr bwMode="auto">
            <a:xfrm flipH="1" flipV="1">
              <a:off x="1392" y="2300"/>
              <a:ext cx="51"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5" name="Line 14"/>
            <p:cNvSpPr>
              <a:spLocks noChangeShapeType="1"/>
            </p:cNvSpPr>
            <p:nvPr/>
          </p:nvSpPr>
          <p:spPr bwMode="auto">
            <a:xfrm flipH="1">
              <a:off x="1359" y="2311"/>
              <a:ext cx="40" cy="7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6" name="Line 15"/>
            <p:cNvSpPr>
              <a:spLocks noChangeShapeType="1"/>
            </p:cNvSpPr>
            <p:nvPr/>
          </p:nvSpPr>
          <p:spPr bwMode="auto">
            <a:xfrm flipH="1">
              <a:off x="1245" y="2396"/>
              <a:ext cx="11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7" name="Line 16"/>
            <p:cNvSpPr>
              <a:spLocks noChangeShapeType="1"/>
            </p:cNvSpPr>
            <p:nvPr/>
          </p:nvSpPr>
          <p:spPr bwMode="auto">
            <a:xfrm>
              <a:off x="1253" y="1962"/>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8" name="Line 17"/>
            <p:cNvSpPr>
              <a:spLocks noChangeShapeType="1"/>
            </p:cNvSpPr>
            <p:nvPr/>
          </p:nvSpPr>
          <p:spPr bwMode="auto">
            <a:xfrm>
              <a:off x="1596"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79" name="Line 18"/>
            <p:cNvSpPr>
              <a:spLocks noChangeShapeType="1"/>
            </p:cNvSpPr>
            <p:nvPr/>
          </p:nvSpPr>
          <p:spPr bwMode="auto">
            <a:xfrm>
              <a:off x="2028"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0" name="Line 19"/>
            <p:cNvSpPr>
              <a:spLocks noChangeShapeType="1"/>
            </p:cNvSpPr>
            <p:nvPr/>
          </p:nvSpPr>
          <p:spPr bwMode="auto">
            <a:xfrm>
              <a:off x="2457"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1" name="Line 20"/>
            <p:cNvSpPr>
              <a:spLocks noChangeShapeType="1"/>
            </p:cNvSpPr>
            <p:nvPr/>
          </p:nvSpPr>
          <p:spPr bwMode="auto">
            <a:xfrm>
              <a:off x="2892"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2" name="Line 21"/>
            <p:cNvSpPr>
              <a:spLocks noChangeShapeType="1"/>
            </p:cNvSpPr>
            <p:nvPr/>
          </p:nvSpPr>
          <p:spPr bwMode="auto">
            <a:xfrm>
              <a:off x="3324"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3" name="Line 22"/>
            <p:cNvSpPr>
              <a:spLocks noChangeShapeType="1"/>
            </p:cNvSpPr>
            <p:nvPr/>
          </p:nvSpPr>
          <p:spPr bwMode="auto">
            <a:xfrm>
              <a:off x="3753" y="2350"/>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4" name="Line 23"/>
            <p:cNvSpPr>
              <a:spLocks noChangeShapeType="1"/>
            </p:cNvSpPr>
            <p:nvPr/>
          </p:nvSpPr>
          <p:spPr bwMode="auto">
            <a:xfrm>
              <a:off x="4185"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5" name="Line 24"/>
            <p:cNvSpPr>
              <a:spLocks noChangeShapeType="1"/>
            </p:cNvSpPr>
            <p:nvPr/>
          </p:nvSpPr>
          <p:spPr bwMode="auto">
            <a:xfrm>
              <a:off x="1253" y="2823"/>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6" name="Line 25"/>
            <p:cNvSpPr>
              <a:spLocks noChangeShapeType="1"/>
            </p:cNvSpPr>
            <p:nvPr/>
          </p:nvSpPr>
          <p:spPr bwMode="auto">
            <a:xfrm flipH="1">
              <a:off x="1245" y="2177"/>
              <a:ext cx="3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87" name="Rectangle 26"/>
            <p:cNvSpPr>
              <a:spLocks noChangeArrowheads="1"/>
            </p:cNvSpPr>
            <p:nvPr/>
          </p:nvSpPr>
          <p:spPr bwMode="auto">
            <a:xfrm>
              <a:off x="1059" y="2253"/>
              <a:ext cx="208"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0</a:t>
              </a:r>
            </a:p>
          </p:txBody>
        </p:sp>
        <p:sp>
          <p:nvSpPr>
            <p:cNvPr id="15388" name="Rectangle 27"/>
            <p:cNvSpPr>
              <a:spLocks noChangeArrowheads="1"/>
            </p:cNvSpPr>
            <p:nvPr/>
          </p:nvSpPr>
          <p:spPr bwMode="auto">
            <a:xfrm>
              <a:off x="2761" y="2402"/>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70</a:t>
              </a:r>
            </a:p>
          </p:txBody>
        </p:sp>
        <p:sp>
          <p:nvSpPr>
            <p:cNvPr id="15389" name="Rectangle 28"/>
            <p:cNvSpPr>
              <a:spLocks noChangeArrowheads="1"/>
            </p:cNvSpPr>
            <p:nvPr/>
          </p:nvSpPr>
          <p:spPr bwMode="auto">
            <a:xfrm>
              <a:off x="2324" y="2080"/>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60</a:t>
              </a:r>
            </a:p>
          </p:txBody>
        </p:sp>
        <p:sp>
          <p:nvSpPr>
            <p:cNvPr id="15390" name="Rectangle 29"/>
            <p:cNvSpPr>
              <a:spLocks noChangeArrowheads="1"/>
            </p:cNvSpPr>
            <p:nvPr/>
          </p:nvSpPr>
          <p:spPr bwMode="auto">
            <a:xfrm>
              <a:off x="1897" y="2080"/>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50</a:t>
              </a:r>
            </a:p>
          </p:txBody>
        </p:sp>
        <p:sp>
          <p:nvSpPr>
            <p:cNvPr id="15391" name="Rectangle 30"/>
            <p:cNvSpPr>
              <a:spLocks noChangeArrowheads="1"/>
            </p:cNvSpPr>
            <p:nvPr/>
          </p:nvSpPr>
          <p:spPr bwMode="auto">
            <a:xfrm>
              <a:off x="1466" y="2080"/>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40</a:t>
              </a:r>
            </a:p>
          </p:txBody>
        </p:sp>
        <p:sp>
          <p:nvSpPr>
            <p:cNvPr id="15392" name="Rectangle 31"/>
            <p:cNvSpPr>
              <a:spLocks noChangeArrowheads="1"/>
            </p:cNvSpPr>
            <p:nvPr/>
          </p:nvSpPr>
          <p:spPr bwMode="auto">
            <a:xfrm>
              <a:off x="3194" y="2402"/>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80</a:t>
              </a:r>
            </a:p>
          </p:txBody>
        </p:sp>
        <p:sp>
          <p:nvSpPr>
            <p:cNvPr id="15393" name="Rectangle 32"/>
            <p:cNvSpPr>
              <a:spLocks noChangeArrowheads="1"/>
            </p:cNvSpPr>
            <p:nvPr/>
          </p:nvSpPr>
          <p:spPr bwMode="auto">
            <a:xfrm>
              <a:off x="3623" y="2402"/>
              <a:ext cx="28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90</a:t>
              </a:r>
            </a:p>
          </p:txBody>
        </p:sp>
        <p:sp>
          <p:nvSpPr>
            <p:cNvPr id="15394" name="Rectangle 33"/>
            <p:cNvSpPr>
              <a:spLocks noChangeArrowheads="1"/>
            </p:cNvSpPr>
            <p:nvPr/>
          </p:nvSpPr>
          <p:spPr bwMode="auto">
            <a:xfrm>
              <a:off x="4018" y="2402"/>
              <a:ext cx="367"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100</a:t>
              </a:r>
            </a:p>
          </p:txBody>
        </p:sp>
        <p:sp>
          <p:nvSpPr>
            <p:cNvPr id="15395" name="Rectangle 34"/>
            <p:cNvSpPr>
              <a:spLocks noChangeArrowheads="1"/>
            </p:cNvSpPr>
            <p:nvPr/>
          </p:nvSpPr>
          <p:spPr bwMode="auto">
            <a:xfrm>
              <a:off x="1316" y="1579"/>
              <a:ext cx="74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Profit ($)</a:t>
              </a:r>
            </a:p>
          </p:txBody>
        </p:sp>
        <mc:AlternateContent xmlns:mc="http://schemas.openxmlformats.org/markup-compatibility/2006" xmlns:a14="http://schemas.microsoft.com/office/drawing/2010/main">
          <mc:Choice Requires="a14">
            <p:sp>
              <p:nvSpPr>
                <p:cNvPr id="15396" name="Rectangle 35"/>
                <p:cNvSpPr>
                  <a:spLocks noChangeArrowheads="1"/>
                </p:cNvSpPr>
                <p:nvPr/>
              </p:nvSpPr>
              <p:spPr bwMode="auto">
                <a:xfrm>
                  <a:off x="4145" y="1928"/>
                  <a:ext cx="1354" cy="45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zh-TW" dirty="0">
                      <a:ea typeface="新細明體" pitchFamily="18" charset="-120"/>
                    </a:rPr>
                    <a:t>Terminal</a:t>
                  </a:r>
                </a:p>
                <a:p>
                  <a:pPr algn="ctr" eaLnBrk="0" hangingPunct="0"/>
                  <a:r>
                    <a:rPr lang="en-US" altLang="zh-TW" dirty="0">
                      <a:ea typeface="新細明體" pitchFamily="18" charset="-120"/>
                    </a:rPr>
                    <a:t>stock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ea typeface="新細明體" pitchFamily="18" charset="-120"/>
                    </a:rPr>
                    <a:t> ($)</a:t>
                  </a:r>
                </a:p>
              </p:txBody>
            </p:sp>
          </mc:Choice>
          <mc:Fallback xmlns="">
            <p:sp>
              <p:nvSpPr>
                <p:cNvPr id="15396" name="Rectangle 35"/>
                <p:cNvSpPr>
                  <a:spLocks noRot="1" noChangeAspect="1" noMove="1" noResize="1" noEditPoints="1" noAdjustHandles="1" noChangeArrowheads="1" noChangeShapeType="1" noTextEdit="1"/>
                </p:cNvSpPr>
                <p:nvPr/>
              </p:nvSpPr>
              <p:spPr bwMode="auto">
                <a:xfrm>
                  <a:off x="4145" y="1928"/>
                  <a:ext cx="1354" cy="451"/>
                </a:xfrm>
                <a:prstGeom prst="rect">
                  <a:avLst/>
                </a:prstGeom>
                <a:blipFill rotWithShape="1">
                  <a:blip r:embed="rId3"/>
                  <a:stretch>
                    <a:fillRect l="-2516" t="-4717" r="-2516"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sp>
          <p:nvSpPr>
            <p:cNvPr id="15397" name="Line 36"/>
            <p:cNvSpPr>
              <a:spLocks noChangeShapeType="1"/>
            </p:cNvSpPr>
            <p:nvPr/>
          </p:nvSpPr>
          <p:spPr bwMode="auto">
            <a:xfrm flipH="1">
              <a:off x="1211" y="2098"/>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98" name="Line 37"/>
            <p:cNvSpPr>
              <a:spLocks noChangeShapeType="1"/>
            </p:cNvSpPr>
            <p:nvPr/>
          </p:nvSpPr>
          <p:spPr bwMode="auto">
            <a:xfrm>
              <a:off x="2909" y="2096"/>
              <a:ext cx="1269"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399" name="Line 38"/>
            <p:cNvSpPr>
              <a:spLocks noChangeShapeType="1"/>
            </p:cNvSpPr>
            <p:nvPr/>
          </p:nvSpPr>
          <p:spPr bwMode="auto">
            <a:xfrm flipH="1">
              <a:off x="1509" y="2104"/>
              <a:ext cx="1408" cy="13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400" name="Line 39"/>
            <p:cNvSpPr>
              <a:spLocks noChangeShapeType="1"/>
            </p:cNvSpPr>
            <p:nvPr/>
          </p:nvSpPr>
          <p:spPr bwMode="auto">
            <a:xfrm>
              <a:off x="1253" y="3255"/>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5401" name="Line 40"/>
            <p:cNvSpPr>
              <a:spLocks noChangeShapeType="1"/>
            </p:cNvSpPr>
            <p:nvPr/>
          </p:nvSpPr>
          <p:spPr bwMode="auto">
            <a:xfrm>
              <a:off x="1253" y="3684"/>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grpSp>
      <p:sp>
        <p:nvSpPr>
          <p:cNvPr id="42" name="文字方塊 41"/>
          <p:cNvSpPr txBox="1"/>
          <p:nvPr/>
        </p:nvSpPr>
        <p:spPr>
          <a:xfrm>
            <a:off x="611560" y="5881830"/>
            <a:ext cx="8352928" cy="881780"/>
          </a:xfrm>
          <a:prstGeom prst="rect">
            <a:avLst/>
          </a:prstGeom>
          <a:noFill/>
        </p:spPr>
        <p:txBody>
          <a:bodyPr wrap="square" rtlCol="0">
            <a:spAutoFit/>
          </a:bodyPr>
          <a:lstStyle/>
          <a:p>
            <a:pPr marL="285750" indent="-285750">
              <a:lnSpc>
                <a:spcPct val="95000"/>
              </a:lnSpc>
              <a:buFont typeface="新細明體" pitchFamily="18" charset="-120"/>
              <a:buChar char="※"/>
            </a:pPr>
            <a:r>
              <a:rPr lang="en-US" altLang="zh-TW" dirty="0"/>
              <a:t>The put writer’s profit or loss is the negative of that for the put holder</a:t>
            </a:r>
          </a:p>
          <a:p>
            <a:pPr marL="285750" indent="-285750">
              <a:lnSpc>
                <a:spcPct val="95000"/>
              </a:lnSpc>
              <a:buFont typeface="新細明體" pitchFamily="18" charset="-120"/>
              <a:buChar char="※"/>
            </a:pPr>
            <a:r>
              <a:rPr lang="en-US" altLang="zh-TW" dirty="0"/>
              <a:t>The put writer’s profit declines when the stock price falls below the strike price ($70), and the breakeven point for the put writer is $63</a:t>
            </a:r>
            <a:r>
              <a:rPr lang="zh-TW" altLang="en-US" dirty="0"/>
              <a:t> </a:t>
            </a:r>
            <a:r>
              <a:rPr lang="en-US" altLang="zh-TW" dirty="0"/>
              <a:t>(=$70 – $7)  </a:t>
            </a:r>
          </a:p>
        </p:txBody>
      </p:sp>
      <p:cxnSp>
        <p:nvCxnSpPr>
          <p:cNvPr id="43" name="直線接點 42"/>
          <p:cNvCxnSpPr/>
          <p:nvPr/>
        </p:nvCxnSpPr>
        <p:spPr bwMode="auto">
          <a:xfrm>
            <a:off x="4028430" y="3499347"/>
            <a:ext cx="448627" cy="438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4" name="文字方塊 43"/>
              <p:cNvSpPr txBox="1"/>
              <p:nvPr/>
            </p:nvSpPr>
            <p:spPr>
              <a:xfrm>
                <a:off x="3887958" y="3494025"/>
                <a:ext cx="445956"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1200" i="1" smtClean="0">
                              <a:latin typeface="Cambria Math" panose="02040503050406030204" pitchFamily="18" charset="0"/>
                            </a:rPr>
                          </m:ctrlPr>
                        </m:sSupPr>
                        <m:e>
                          <m:r>
                            <a:rPr lang="en-US" altLang="zh-TW" sz="1200" b="0" i="1" smtClean="0">
                              <a:latin typeface="Cambria Math"/>
                            </a:rPr>
                            <m:t>45</m:t>
                          </m:r>
                        </m:e>
                        <m:sup>
                          <m:r>
                            <a:rPr lang="en-US" altLang="zh-TW" sz="1200" i="1" smtClean="0">
                              <a:latin typeface="Cambria Math"/>
                              <a:ea typeface="Cambria Math"/>
                            </a:rPr>
                            <m:t>°</m:t>
                          </m:r>
                        </m:sup>
                      </m:sSup>
                    </m:oMath>
                  </m:oMathPara>
                </a14:m>
                <a:endParaRPr lang="zh-TW" altLang="en-US" sz="1200" dirty="0"/>
              </a:p>
            </p:txBody>
          </p:sp>
        </mc:Choice>
        <mc:Fallback xmlns="">
          <p:sp>
            <p:nvSpPr>
              <p:cNvPr id="44" name="文字方塊 43"/>
              <p:cNvSpPr txBox="1">
                <a:spLocks noRot="1" noChangeAspect="1" noMove="1" noResize="1" noEditPoints="1" noAdjustHandles="1" noChangeArrowheads="1" noChangeShapeType="1" noTextEdit="1"/>
              </p:cNvSpPr>
              <p:nvPr/>
            </p:nvSpPr>
            <p:spPr>
              <a:xfrm>
                <a:off x="3887958" y="3494025"/>
                <a:ext cx="445956" cy="281167"/>
              </a:xfrm>
              <a:prstGeom prst="rect">
                <a:avLst/>
              </a:prstGeom>
              <a:blipFill rotWithShape="1">
                <a:blip r:embed="rId4"/>
                <a:stretch>
                  <a:fillRect/>
                </a:stretch>
              </a:blipFill>
            </p:spPr>
            <p:txBody>
              <a:bodyPr/>
              <a:lstStyle/>
              <a:p>
                <a:r>
                  <a:rPr lang="zh-TW" altLang="en-US">
                    <a:noFill/>
                  </a:rPr>
                  <a:t> </a:t>
                </a:r>
              </a:p>
            </p:txBody>
          </p:sp>
        </mc:Fallback>
      </mc:AlternateContent>
      <p:sp>
        <p:nvSpPr>
          <p:cNvPr id="45" name="弧形 44"/>
          <p:cNvSpPr/>
          <p:nvPr/>
        </p:nvSpPr>
        <p:spPr bwMode="auto">
          <a:xfrm rot="10800000">
            <a:off x="4252743" y="3356992"/>
            <a:ext cx="187164" cy="315041"/>
          </a:xfrm>
          <a:prstGeom prst="arc">
            <a:avLst>
              <a:gd name="adj1" fmla="val 16199627"/>
              <a:gd name="adj2" fmla="val 0"/>
            </a:avLst>
          </a:prstGeom>
          <a:noFill/>
          <a:ln w="12700" cap="flat" cmpd="sng" algn="ctr">
            <a:solidFill>
              <a:schemeClr val="tx1"/>
            </a:solidFill>
            <a:prstDash val="solid"/>
            <a:round/>
            <a:headEnd type="none" w="sm" len="sm"/>
            <a:tailEnd type="none" w="sm" len="sm"/>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a:ln>
                <a:noFill/>
              </a:ln>
              <a:solidFill>
                <a:schemeClr val="tx1"/>
              </a:solidFill>
              <a:effectLst/>
              <a:latin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560" y="355600"/>
            <a:ext cx="7344816" cy="84115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Payoff</a:t>
            </a:r>
            <a:r>
              <a:rPr lang="zh-TW" altLang="en-US" dirty="0">
                <a:ea typeface="新細明體" pitchFamily="18" charset="-120"/>
              </a:rPr>
              <a:t> </a:t>
            </a:r>
            <a:r>
              <a:rPr lang="en-US" altLang="zh-TW" dirty="0">
                <a:ea typeface="新細明體" pitchFamily="18" charset="-120"/>
              </a:rPr>
              <a:t>Functions of European Options</a:t>
            </a:r>
          </a:p>
        </p:txBody>
      </p:sp>
      <p:sp>
        <p:nvSpPr>
          <p:cNvPr id="16387" name="Rectangle 3"/>
          <p:cNvSpPr>
            <a:spLocks noGrp="1" noChangeArrowheads="1"/>
          </p:cNvSpPr>
          <p:nvPr>
            <p:ph idx="1"/>
          </p:nvPr>
        </p:nvSpPr>
        <p:spPr>
          <a:xfrm>
            <a:off x="395536" y="1628800"/>
            <a:ext cx="8352928"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en-US" altLang="zh-TW" dirty="0">
                <a:ea typeface="新細明體" pitchFamily="18" charset="-120"/>
              </a:rPr>
              <a:t>Payoff is the final payment at maturity. The deduction of the option price is not necessary</a:t>
            </a:r>
          </a:p>
        </p:txBody>
      </p:sp>
      <p:sp>
        <p:nvSpPr>
          <p:cNvPr id="16389"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E808DD64-3644-497F-82E5-992F3E1D1A10}" type="slidenum">
              <a:rPr lang="en-US" altLang="en-US"/>
              <a:pPr eaLnBrk="1" hangingPunct="1"/>
              <a:t>11</a:t>
            </a:fld>
            <a:endParaRPr lang="en-US" altLang="en-US"/>
          </a:p>
        </p:txBody>
      </p:sp>
      <p:grpSp>
        <p:nvGrpSpPr>
          <p:cNvPr id="4" name="群組 3"/>
          <p:cNvGrpSpPr/>
          <p:nvPr/>
        </p:nvGrpSpPr>
        <p:grpSpPr>
          <a:xfrm>
            <a:off x="971600" y="2564904"/>
            <a:ext cx="2736056" cy="1926153"/>
            <a:chOff x="1203932" y="2564904"/>
            <a:chExt cx="2736056" cy="1926153"/>
          </a:xfrm>
        </p:grpSpPr>
        <p:grpSp>
          <p:nvGrpSpPr>
            <p:cNvPr id="16390" name="Group 5"/>
            <p:cNvGrpSpPr>
              <a:grpSpLocks/>
            </p:cNvGrpSpPr>
            <p:nvPr/>
          </p:nvGrpSpPr>
          <p:grpSpPr bwMode="auto">
            <a:xfrm>
              <a:off x="1219807" y="2750641"/>
              <a:ext cx="2317750" cy="1700212"/>
              <a:chOff x="1008" y="1385"/>
              <a:chExt cx="1460" cy="1071"/>
            </a:xfrm>
          </p:grpSpPr>
          <p:sp>
            <p:nvSpPr>
              <p:cNvPr id="16420" name="Line 6"/>
              <p:cNvSpPr>
                <a:spLocks noChangeShapeType="1"/>
              </p:cNvSpPr>
              <p:nvPr/>
            </p:nvSpPr>
            <p:spPr bwMode="auto">
              <a:xfrm>
                <a:off x="1008" y="1385"/>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21" name="Line 7"/>
              <p:cNvSpPr>
                <a:spLocks noChangeShapeType="1"/>
              </p:cNvSpPr>
              <p:nvPr/>
            </p:nvSpPr>
            <p:spPr bwMode="auto">
              <a:xfrm>
                <a:off x="1013" y="1944"/>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6392" name="Rectangle 11"/>
            <p:cNvSpPr>
              <a:spLocks noChangeArrowheads="1"/>
            </p:cNvSpPr>
            <p:nvPr/>
          </p:nvSpPr>
          <p:spPr bwMode="auto">
            <a:xfrm>
              <a:off x="1203932" y="2564904"/>
              <a:ext cx="2499724"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Payoff of longing a call</a:t>
              </a:r>
            </a:p>
          </p:txBody>
        </p:sp>
        <p:sp>
          <p:nvSpPr>
            <p:cNvPr id="16394" name="Rectangle 13"/>
            <p:cNvSpPr>
              <a:spLocks noChangeArrowheads="1"/>
            </p:cNvSpPr>
            <p:nvPr/>
          </p:nvSpPr>
          <p:spPr bwMode="auto">
            <a:xfrm>
              <a:off x="3508188" y="3478510"/>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S</a:t>
              </a:r>
              <a:r>
                <a:rPr lang="en-US" altLang="zh-TW" i="1" baseline="-25000" dirty="0">
                  <a:ea typeface="新細明體" pitchFamily="18" charset="-120"/>
                </a:rPr>
                <a:t>T</a:t>
              </a:r>
            </a:p>
          </p:txBody>
        </p:sp>
        <p:sp>
          <p:nvSpPr>
            <p:cNvPr id="16396" name="Rectangle 15"/>
            <p:cNvSpPr>
              <a:spLocks noChangeArrowheads="1"/>
            </p:cNvSpPr>
            <p:nvPr/>
          </p:nvSpPr>
          <p:spPr bwMode="auto">
            <a:xfrm>
              <a:off x="2146907" y="3642816"/>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K</a:t>
              </a:r>
            </a:p>
          </p:txBody>
        </p:sp>
        <p:sp>
          <p:nvSpPr>
            <p:cNvPr id="16398" name="Line 17"/>
            <p:cNvSpPr>
              <a:spLocks noChangeShapeType="1"/>
            </p:cNvSpPr>
            <p:nvPr/>
          </p:nvSpPr>
          <p:spPr bwMode="auto">
            <a:xfrm>
              <a:off x="1227745" y="3638054"/>
              <a:ext cx="107791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399" name="Line 18"/>
            <p:cNvSpPr>
              <a:spLocks noChangeShapeType="1"/>
            </p:cNvSpPr>
            <p:nvPr/>
          </p:nvSpPr>
          <p:spPr bwMode="auto">
            <a:xfrm flipV="1">
              <a:off x="2284052" y="2852936"/>
              <a:ext cx="720725" cy="7715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mc:AlternateContent xmlns:mc="http://schemas.openxmlformats.org/markup-compatibility/2006" xmlns:a14="http://schemas.microsoft.com/office/drawing/2010/main">
          <mc:Choice Requires="a14">
            <p:sp>
              <p:nvSpPr>
                <p:cNvPr id="3" name="文字方塊 2"/>
                <p:cNvSpPr txBox="1"/>
                <p:nvPr/>
              </p:nvSpPr>
              <p:spPr>
                <a:xfrm>
                  <a:off x="1593741" y="4121725"/>
                  <a:ext cx="17560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a:rPr>
                          <m:t>max</m:t>
                        </m:r>
                        <m:r>
                          <a:rPr lang="en-US" altLang="zh-TW" b="0" i="1" smtClean="0">
                            <a:latin typeface="Cambria Math"/>
                          </a:rPr>
                          <m:t>⁡(</m:t>
                        </m:r>
                        <m:sSub>
                          <m:sSubPr>
                            <m:ctrlPr>
                              <a:rPr lang="en-US" altLang="zh-TW" b="0" i="1" smtClean="0">
                                <a:latin typeface="Cambria Math" panose="02040503050406030204" pitchFamily="18" charset="0"/>
                              </a:rPr>
                            </m:ctrlPr>
                          </m:sSubPr>
                          <m:e>
                            <m:r>
                              <a:rPr lang="en-US" altLang="zh-TW" b="0" i="1" smtClean="0">
                                <a:latin typeface="Cambria Math"/>
                              </a:rPr>
                              <m:t>𝑆</m:t>
                            </m:r>
                          </m:e>
                          <m:sub>
                            <m:r>
                              <a:rPr lang="en-US" altLang="zh-TW" b="0" i="1" smtClean="0">
                                <a:latin typeface="Cambria Math"/>
                              </a:rPr>
                              <m:t>𝑇</m:t>
                            </m:r>
                          </m:sub>
                        </m:sSub>
                        <m:r>
                          <a:rPr lang="en-US" altLang="zh-TW" b="0" i="1" smtClean="0">
                            <a:latin typeface="Cambria Math"/>
                          </a:rPr>
                          <m:t>−</m:t>
                        </m:r>
                        <m:r>
                          <a:rPr lang="en-US" altLang="zh-TW" b="0" i="1" smtClean="0">
                            <a:latin typeface="Cambria Math"/>
                          </a:rPr>
                          <m:t>𝐾</m:t>
                        </m:r>
                        <m:r>
                          <a:rPr lang="en-US" altLang="zh-TW" b="0" i="1" smtClean="0">
                            <a:latin typeface="Cambria Math"/>
                          </a:rPr>
                          <m:t>,0)</m:t>
                        </m:r>
                      </m:oMath>
                    </m:oMathPara>
                  </a14:m>
                  <a:endParaRPr lang="zh-TW" altLang="en-US" dirty="0"/>
                </a:p>
              </p:txBody>
            </p:sp>
          </mc:Choice>
          <mc:Fallback xmlns="">
            <p:sp>
              <p:nvSpPr>
                <p:cNvPr id="3" name="文字方塊 2"/>
                <p:cNvSpPr txBox="1">
                  <a:spLocks noRot="1" noChangeAspect="1" noMove="1" noResize="1" noEditPoints="1" noAdjustHandles="1" noChangeArrowheads="1" noChangeShapeType="1" noTextEdit="1"/>
                </p:cNvSpPr>
                <p:nvPr/>
              </p:nvSpPr>
              <p:spPr>
                <a:xfrm>
                  <a:off x="1593741" y="4121725"/>
                  <a:ext cx="1756058" cy="369332"/>
                </a:xfrm>
                <a:prstGeom prst="rect">
                  <a:avLst/>
                </a:prstGeom>
                <a:blipFill rotWithShape="1">
                  <a:blip r:embed="rId3"/>
                  <a:stretch>
                    <a:fillRect b="-13115"/>
                  </a:stretch>
                </a:blipFill>
              </p:spPr>
              <p:txBody>
                <a:bodyPr/>
                <a:lstStyle/>
                <a:p>
                  <a:r>
                    <a:rPr lang="zh-TW" altLang="en-US">
                      <a:noFill/>
                    </a:rPr>
                    <a:t> </a:t>
                  </a:r>
                </a:p>
              </p:txBody>
            </p:sp>
          </mc:Fallback>
        </mc:AlternateContent>
      </p:grpSp>
      <p:grpSp>
        <p:nvGrpSpPr>
          <p:cNvPr id="5" name="群組 4"/>
          <p:cNvGrpSpPr/>
          <p:nvPr/>
        </p:nvGrpSpPr>
        <p:grpSpPr>
          <a:xfrm>
            <a:off x="955292" y="4701361"/>
            <a:ext cx="2752612" cy="1895991"/>
            <a:chOff x="4716016" y="2595066"/>
            <a:chExt cx="2752612" cy="1895991"/>
          </a:xfrm>
        </p:grpSpPr>
        <p:grpSp>
          <p:nvGrpSpPr>
            <p:cNvPr id="16391" name="Group 8"/>
            <p:cNvGrpSpPr>
              <a:grpSpLocks/>
            </p:cNvGrpSpPr>
            <p:nvPr/>
          </p:nvGrpSpPr>
          <p:grpSpPr bwMode="auto">
            <a:xfrm>
              <a:off x="4744057" y="2750641"/>
              <a:ext cx="2317750" cy="1700212"/>
              <a:chOff x="3228" y="1385"/>
              <a:chExt cx="1460" cy="1071"/>
            </a:xfrm>
          </p:grpSpPr>
          <p:sp>
            <p:nvSpPr>
              <p:cNvPr id="16418" name="Line 9"/>
              <p:cNvSpPr>
                <a:spLocks noChangeShapeType="1"/>
              </p:cNvSpPr>
              <p:nvPr/>
            </p:nvSpPr>
            <p:spPr bwMode="auto">
              <a:xfrm>
                <a:off x="3228" y="1385"/>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19" name="Line 10"/>
              <p:cNvSpPr>
                <a:spLocks noChangeShapeType="1"/>
              </p:cNvSpPr>
              <p:nvPr/>
            </p:nvSpPr>
            <p:spPr bwMode="auto">
              <a:xfrm>
                <a:off x="3233" y="1944"/>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6393" name="Rectangle 12"/>
            <p:cNvSpPr>
              <a:spLocks noChangeArrowheads="1"/>
            </p:cNvSpPr>
            <p:nvPr/>
          </p:nvSpPr>
          <p:spPr bwMode="auto">
            <a:xfrm>
              <a:off x="4805970" y="2595066"/>
              <a:ext cx="257666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Payoff of shorting a call</a:t>
              </a:r>
            </a:p>
          </p:txBody>
        </p:sp>
        <p:sp>
          <p:nvSpPr>
            <p:cNvPr id="16395" name="Rectangle 14"/>
            <p:cNvSpPr>
              <a:spLocks noChangeArrowheads="1"/>
            </p:cNvSpPr>
            <p:nvPr/>
          </p:nvSpPr>
          <p:spPr bwMode="auto">
            <a:xfrm>
              <a:off x="7036828" y="3494336"/>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S</a:t>
              </a:r>
              <a:r>
                <a:rPr lang="en-US" altLang="zh-TW" i="1" baseline="-25000" dirty="0">
                  <a:ea typeface="新細明體" pitchFamily="18" charset="-120"/>
                </a:rPr>
                <a:t>T</a:t>
              </a:r>
            </a:p>
          </p:txBody>
        </p:sp>
        <p:sp>
          <p:nvSpPr>
            <p:cNvPr id="16397" name="Rectangle 16"/>
            <p:cNvSpPr>
              <a:spLocks noChangeArrowheads="1"/>
            </p:cNvSpPr>
            <p:nvPr/>
          </p:nvSpPr>
          <p:spPr bwMode="auto">
            <a:xfrm>
              <a:off x="5868144" y="3185616"/>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K</a:t>
              </a:r>
            </a:p>
          </p:txBody>
        </p:sp>
        <p:sp>
          <p:nvSpPr>
            <p:cNvPr id="16413" name="Line 36"/>
            <p:cNvSpPr>
              <a:spLocks noChangeShapeType="1"/>
            </p:cNvSpPr>
            <p:nvPr/>
          </p:nvSpPr>
          <p:spPr bwMode="auto">
            <a:xfrm flipH="1" flipV="1">
              <a:off x="5974432" y="3645024"/>
              <a:ext cx="685800" cy="685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mc:AlternateContent xmlns:mc="http://schemas.openxmlformats.org/markup-compatibility/2006" xmlns:a14="http://schemas.microsoft.com/office/drawing/2010/main">
          <mc:Choice Requires="a14">
            <p:sp>
              <p:nvSpPr>
                <p:cNvPr id="40" name="文字方塊 39"/>
                <p:cNvSpPr txBox="1"/>
                <p:nvPr/>
              </p:nvSpPr>
              <p:spPr>
                <a:xfrm>
                  <a:off x="4716016" y="4121725"/>
                  <a:ext cx="19291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0" i="0" smtClean="0">
                            <a:latin typeface="Cambria Math"/>
                          </a:rPr>
                          <m:t>−</m:t>
                        </m:r>
                        <m:r>
                          <m:rPr>
                            <m:sty m:val="p"/>
                          </m:rPr>
                          <a:rPr lang="en-US" altLang="zh-TW" b="0" i="0" smtClean="0">
                            <a:latin typeface="Cambria Math"/>
                          </a:rPr>
                          <m:t>max</m:t>
                        </m:r>
                        <m:r>
                          <a:rPr lang="en-US" altLang="zh-TW" b="0" i="1" smtClean="0">
                            <a:latin typeface="Cambria Math"/>
                          </a:rPr>
                          <m:t>⁡(</m:t>
                        </m:r>
                        <m:sSub>
                          <m:sSubPr>
                            <m:ctrlPr>
                              <a:rPr lang="en-US" altLang="zh-TW" b="0" i="1" smtClean="0">
                                <a:latin typeface="Cambria Math" panose="02040503050406030204" pitchFamily="18" charset="0"/>
                              </a:rPr>
                            </m:ctrlPr>
                          </m:sSubPr>
                          <m:e>
                            <m:r>
                              <a:rPr lang="en-US" altLang="zh-TW" b="0" i="1" smtClean="0">
                                <a:latin typeface="Cambria Math"/>
                              </a:rPr>
                              <m:t>𝑆</m:t>
                            </m:r>
                          </m:e>
                          <m:sub>
                            <m:r>
                              <a:rPr lang="en-US" altLang="zh-TW" b="0" i="1" smtClean="0">
                                <a:latin typeface="Cambria Math"/>
                              </a:rPr>
                              <m:t>𝑇</m:t>
                            </m:r>
                          </m:sub>
                        </m:sSub>
                        <m:r>
                          <a:rPr lang="en-US" altLang="zh-TW" b="0" i="1" smtClean="0">
                            <a:latin typeface="Cambria Math"/>
                          </a:rPr>
                          <m:t>−</m:t>
                        </m:r>
                        <m:r>
                          <a:rPr lang="en-US" altLang="zh-TW" b="0" i="1" smtClean="0">
                            <a:latin typeface="Cambria Math"/>
                          </a:rPr>
                          <m:t>𝐾</m:t>
                        </m:r>
                        <m:r>
                          <a:rPr lang="en-US" altLang="zh-TW" b="0" i="1" smtClean="0">
                            <a:latin typeface="Cambria Math"/>
                          </a:rPr>
                          <m:t>,0)</m:t>
                        </m:r>
                      </m:oMath>
                    </m:oMathPara>
                  </a14:m>
                  <a:endParaRPr lang="zh-TW" altLang="en-US" dirty="0"/>
                </a:p>
              </p:txBody>
            </p:sp>
          </mc:Choice>
          <mc:Fallback xmlns="">
            <p:sp>
              <p:nvSpPr>
                <p:cNvPr id="40" name="文字方塊 39"/>
                <p:cNvSpPr txBox="1">
                  <a:spLocks noRot="1" noChangeAspect="1" noMove="1" noResize="1" noEditPoints="1" noAdjustHandles="1" noChangeArrowheads="1" noChangeShapeType="1" noTextEdit="1"/>
                </p:cNvSpPr>
                <p:nvPr/>
              </p:nvSpPr>
              <p:spPr>
                <a:xfrm>
                  <a:off x="4716016" y="4121725"/>
                  <a:ext cx="1929182" cy="369332"/>
                </a:xfrm>
                <a:prstGeom prst="rect">
                  <a:avLst/>
                </a:prstGeom>
                <a:blipFill rotWithShape="1">
                  <a:blip r:embed="rId4"/>
                  <a:stretch>
                    <a:fillRect b="-13115"/>
                  </a:stretch>
                </a:blipFill>
              </p:spPr>
              <p:txBody>
                <a:bodyPr/>
                <a:lstStyle/>
                <a:p>
                  <a:r>
                    <a:rPr lang="zh-TW" altLang="en-US">
                      <a:noFill/>
                    </a:rPr>
                    <a:t> </a:t>
                  </a:r>
                </a:p>
              </p:txBody>
            </p:sp>
          </mc:Fallback>
        </mc:AlternateContent>
        <p:sp>
          <p:nvSpPr>
            <p:cNvPr id="41" name="Line 33"/>
            <p:cNvSpPr>
              <a:spLocks noChangeShapeType="1"/>
            </p:cNvSpPr>
            <p:nvPr/>
          </p:nvSpPr>
          <p:spPr bwMode="auto">
            <a:xfrm>
              <a:off x="4734000" y="3645024"/>
              <a:ext cx="1260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6" name="群組 5"/>
          <p:cNvGrpSpPr/>
          <p:nvPr/>
        </p:nvGrpSpPr>
        <p:grpSpPr>
          <a:xfrm>
            <a:off x="4499992" y="2564904"/>
            <a:ext cx="2696679" cy="2004486"/>
            <a:chOff x="1210642" y="4797152"/>
            <a:chExt cx="2696679" cy="2004486"/>
          </a:xfrm>
        </p:grpSpPr>
        <p:grpSp>
          <p:nvGrpSpPr>
            <p:cNvPr id="16401" name="Group 20"/>
            <p:cNvGrpSpPr>
              <a:grpSpLocks/>
            </p:cNvGrpSpPr>
            <p:nvPr/>
          </p:nvGrpSpPr>
          <p:grpSpPr bwMode="auto">
            <a:xfrm>
              <a:off x="1219374" y="4969148"/>
              <a:ext cx="2317750" cy="1700212"/>
              <a:chOff x="1008" y="2663"/>
              <a:chExt cx="1460" cy="1071"/>
            </a:xfrm>
          </p:grpSpPr>
          <p:sp>
            <p:nvSpPr>
              <p:cNvPr id="16416" name="Line 21"/>
              <p:cNvSpPr>
                <a:spLocks noChangeShapeType="1"/>
              </p:cNvSpPr>
              <p:nvPr/>
            </p:nvSpPr>
            <p:spPr bwMode="auto">
              <a:xfrm>
                <a:off x="1008" y="2663"/>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17" name="Line 22"/>
              <p:cNvSpPr>
                <a:spLocks noChangeShapeType="1"/>
              </p:cNvSpPr>
              <p:nvPr/>
            </p:nvSpPr>
            <p:spPr bwMode="auto">
              <a:xfrm>
                <a:off x="1013" y="3222"/>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6403" name="Rectangle 26"/>
            <p:cNvSpPr>
              <a:spLocks noChangeArrowheads="1"/>
            </p:cNvSpPr>
            <p:nvPr/>
          </p:nvSpPr>
          <p:spPr bwMode="auto">
            <a:xfrm>
              <a:off x="1210642" y="4797152"/>
              <a:ext cx="2474076"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Payoff of longing a put</a:t>
              </a:r>
            </a:p>
          </p:txBody>
        </p:sp>
        <p:sp>
          <p:nvSpPr>
            <p:cNvPr id="16405" name="Rectangle 28"/>
            <p:cNvSpPr>
              <a:spLocks noChangeArrowheads="1"/>
            </p:cNvSpPr>
            <p:nvPr/>
          </p:nvSpPr>
          <p:spPr bwMode="auto">
            <a:xfrm>
              <a:off x="3475521" y="5697017"/>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S</a:t>
              </a:r>
              <a:r>
                <a:rPr lang="en-US" altLang="zh-TW" i="1" baseline="-25000" dirty="0">
                  <a:ea typeface="新細明體" pitchFamily="18" charset="-120"/>
                </a:rPr>
                <a:t>T</a:t>
              </a:r>
            </a:p>
          </p:txBody>
        </p:sp>
        <p:sp>
          <p:nvSpPr>
            <p:cNvPr id="16407" name="Rectangle 30"/>
            <p:cNvSpPr>
              <a:spLocks noChangeArrowheads="1"/>
            </p:cNvSpPr>
            <p:nvPr/>
          </p:nvSpPr>
          <p:spPr bwMode="auto">
            <a:xfrm>
              <a:off x="2146474" y="586132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K</a:t>
              </a:r>
            </a:p>
          </p:txBody>
        </p:sp>
        <p:sp>
          <p:nvSpPr>
            <p:cNvPr id="16411" name="Line 34"/>
            <p:cNvSpPr>
              <a:spLocks noChangeShapeType="1"/>
            </p:cNvSpPr>
            <p:nvPr/>
          </p:nvSpPr>
          <p:spPr bwMode="auto">
            <a:xfrm>
              <a:off x="2333799" y="5856560"/>
              <a:ext cx="1016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12" name="Line 35"/>
            <p:cNvSpPr>
              <a:spLocks noChangeShapeType="1"/>
            </p:cNvSpPr>
            <p:nvPr/>
          </p:nvSpPr>
          <p:spPr bwMode="auto">
            <a:xfrm flipH="1" flipV="1">
              <a:off x="1647999" y="5157192"/>
              <a:ext cx="693738" cy="6937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mc:AlternateContent xmlns:mc="http://schemas.openxmlformats.org/markup-compatibility/2006" xmlns:a14="http://schemas.microsoft.com/office/drawing/2010/main">
          <mc:Choice Requires="a14">
            <p:sp>
              <p:nvSpPr>
                <p:cNvPr id="42" name="文字方塊 41"/>
                <p:cNvSpPr txBox="1"/>
                <p:nvPr/>
              </p:nvSpPr>
              <p:spPr>
                <a:xfrm>
                  <a:off x="1504622" y="6432306"/>
                  <a:ext cx="175605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TW" b="0" i="0" smtClean="0">
                            <a:latin typeface="Cambria Math"/>
                          </a:rPr>
                          <m:t>max</m:t>
                        </m:r>
                        <m:r>
                          <a:rPr lang="en-US" altLang="zh-TW" b="0" i="1" smtClean="0">
                            <a:latin typeface="Cambria Math"/>
                          </a:rPr>
                          <m:t>⁡(</m:t>
                        </m:r>
                        <m:r>
                          <a:rPr lang="en-US" altLang="zh-TW" b="0" i="1" smtClean="0">
                            <a:latin typeface="Cambria Math"/>
                          </a:rPr>
                          <m:t>𝐾</m:t>
                        </m:r>
                        <m:r>
                          <a:rPr lang="en-US" altLang="zh-TW" b="0" i="1" smtClean="0">
                            <a:latin typeface="Cambria Math"/>
                          </a:rPr>
                          <m:t>−</m:t>
                        </m:r>
                        <m:sSub>
                          <m:sSubPr>
                            <m:ctrlPr>
                              <a:rPr lang="en-US" altLang="zh-TW" i="1">
                                <a:latin typeface="Cambria Math" panose="02040503050406030204" pitchFamily="18" charset="0"/>
                              </a:rPr>
                            </m:ctrlPr>
                          </m:sSubPr>
                          <m:e>
                            <m:r>
                              <a:rPr lang="en-US" altLang="zh-TW" i="1">
                                <a:latin typeface="Cambria Math"/>
                              </a:rPr>
                              <m:t>𝑆</m:t>
                            </m:r>
                          </m:e>
                          <m:sub>
                            <m:r>
                              <a:rPr lang="en-US" altLang="zh-TW" i="1">
                                <a:latin typeface="Cambria Math"/>
                              </a:rPr>
                              <m:t>𝑇</m:t>
                            </m:r>
                          </m:sub>
                        </m:sSub>
                        <m:r>
                          <a:rPr lang="en-US" altLang="zh-TW" b="0" i="1" smtClean="0">
                            <a:latin typeface="Cambria Math"/>
                          </a:rPr>
                          <m:t>,0)</m:t>
                        </m:r>
                      </m:oMath>
                    </m:oMathPara>
                  </a14:m>
                  <a:endParaRPr lang="zh-TW" altLang="en-US" dirty="0"/>
                </a:p>
              </p:txBody>
            </p:sp>
          </mc:Choice>
          <mc:Fallback xmlns="">
            <p:sp>
              <p:nvSpPr>
                <p:cNvPr id="42" name="文字方塊 41"/>
                <p:cNvSpPr txBox="1">
                  <a:spLocks noRot="1" noChangeAspect="1" noMove="1" noResize="1" noEditPoints="1" noAdjustHandles="1" noChangeArrowheads="1" noChangeShapeType="1" noTextEdit="1"/>
                </p:cNvSpPr>
                <p:nvPr/>
              </p:nvSpPr>
              <p:spPr>
                <a:xfrm>
                  <a:off x="1504622" y="6432306"/>
                  <a:ext cx="1756058" cy="369332"/>
                </a:xfrm>
                <a:prstGeom prst="rect">
                  <a:avLst/>
                </a:prstGeom>
                <a:blipFill rotWithShape="1">
                  <a:blip r:embed="rId5"/>
                  <a:stretch>
                    <a:fillRect b="-13115"/>
                  </a:stretch>
                </a:blipFill>
              </p:spPr>
              <p:txBody>
                <a:bodyPr/>
                <a:lstStyle/>
                <a:p>
                  <a:r>
                    <a:rPr lang="zh-TW" altLang="en-US">
                      <a:noFill/>
                    </a:rPr>
                    <a:t> </a:t>
                  </a:r>
                </a:p>
              </p:txBody>
            </p:sp>
          </mc:Fallback>
        </mc:AlternateContent>
      </p:grpSp>
      <p:grpSp>
        <p:nvGrpSpPr>
          <p:cNvPr id="7" name="群組 6"/>
          <p:cNvGrpSpPr/>
          <p:nvPr/>
        </p:nvGrpSpPr>
        <p:grpSpPr>
          <a:xfrm>
            <a:off x="4511292" y="4832623"/>
            <a:ext cx="2724756" cy="1989959"/>
            <a:chOff x="4743624" y="4832623"/>
            <a:chExt cx="2724756" cy="1989959"/>
          </a:xfrm>
        </p:grpSpPr>
        <p:grpSp>
          <p:nvGrpSpPr>
            <p:cNvPr id="16402" name="Group 23"/>
            <p:cNvGrpSpPr>
              <a:grpSpLocks/>
            </p:cNvGrpSpPr>
            <p:nvPr/>
          </p:nvGrpSpPr>
          <p:grpSpPr bwMode="auto">
            <a:xfrm>
              <a:off x="4743624" y="4969148"/>
              <a:ext cx="2317750" cy="1700212"/>
              <a:chOff x="3228" y="2663"/>
              <a:chExt cx="1460" cy="1071"/>
            </a:xfrm>
          </p:grpSpPr>
          <p:sp>
            <p:nvSpPr>
              <p:cNvPr id="16414" name="Line 24"/>
              <p:cNvSpPr>
                <a:spLocks noChangeShapeType="1"/>
              </p:cNvSpPr>
              <p:nvPr/>
            </p:nvSpPr>
            <p:spPr bwMode="auto">
              <a:xfrm>
                <a:off x="3228" y="2663"/>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15" name="Line 25"/>
              <p:cNvSpPr>
                <a:spLocks noChangeShapeType="1"/>
              </p:cNvSpPr>
              <p:nvPr/>
            </p:nvSpPr>
            <p:spPr bwMode="auto">
              <a:xfrm>
                <a:off x="3233" y="3222"/>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6404" name="Rectangle 27"/>
            <p:cNvSpPr>
              <a:spLocks noChangeArrowheads="1"/>
            </p:cNvSpPr>
            <p:nvPr/>
          </p:nvSpPr>
          <p:spPr bwMode="auto">
            <a:xfrm>
              <a:off x="4805537" y="4832623"/>
              <a:ext cx="255102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Payoff of shorting a put</a:t>
              </a:r>
            </a:p>
          </p:txBody>
        </p:sp>
        <p:sp>
          <p:nvSpPr>
            <p:cNvPr id="16406" name="Rectangle 29"/>
            <p:cNvSpPr>
              <a:spLocks noChangeArrowheads="1"/>
            </p:cNvSpPr>
            <p:nvPr/>
          </p:nvSpPr>
          <p:spPr bwMode="auto">
            <a:xfrm>
              <a:off x="7036580" y="5677967"/>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S</a:t>
              </a:r>
              <a:r>
                <a:rPr lang="en-US" altLang="zh-TW" i="1" baseline="-25000" dirty="0">
                  <a:ea typeface="新細明體" pitchFamily="18" charset="-120"/>
                </a:rPr>
                <a:t>T</a:t>
              </a:r>
            </a:p>
          </p:txBody>
        </p:sp>
        <p:sp>
          <p:nvSpPr>
            <p:cNvPr id="16408" name="Rectangle 31"/>
            <p:cNvSpPr>
              <a:spLocks noChangeArrowheads="1"/>
            </p:cNvSpPr>
            <p:nvPr/>
          </p:nvSpPr>
          <p:spPr bwMode="auto">
            <a:xfrm>
              <a:off x="5689774" y="5404123"/>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i="1" dirty="0">
                  <a:ea typeface="新細明體" pitchFamily="18" charset="-120"/>
                </a:rPr>
                <a:t>K</a:t>
              </a:r>
            </a:p>
          </p:txBody>
        </p:sp>
        <p:sp>
          <p:nvSpPr>
            <p:cNvPr id="16409" name="Line 32"/>
            <p:cNvSpPr>
              <a:spLocks noChangeShapeType="1"/>
            </p:cNvSpPr>
            <p:nvPr/>
          </p:nvSpPr>
          <p:spPr bwMode="auto">
            <a:xfrm flipV="1">
              <a:off x="5162139" y="5843860"/>
              <a:ext cx="722313" cy="773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6410" name="Line 33"/>
            <p:cNvSpPr>
              <a:spLocks noChangeShapeType="1"/>
            </p:cNvSpPr>
            <p:nvPr/>
          </p:nvSpPr>
          <p:spPr bwMode="auto">
            <a:xfrm>
              <a:off x="5861224" y="5856560"/>
              <a:ext cx="9969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mc:AlternateContent xmlns:mc="http://schemas.openxmlformats.org/markup-compatibility/2006" xmlns:a14="http://schemas.microsoft.com/office/drawing/2010/main">
          <mc:Choice Requires="a14">
            <p:sp>
              <p:nvSpPr>
                <p:cNvPr id="43" name="文字方塊 42"/>
                <p:cNvSpPr txBox="1"/>
                <p:nvPr/>
              </p:nvSpPr>
              <p:spPr>
                <a:xfrm>
                  <a:off x="5220072" y="6453250"/>
                  <a:ext cx="19291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b="0" i="0" smtClean="0">
                            <a:latin typeface="Cambria Math"/>
                          </a:rPr>
                          <m:t>−</m:t>
                        </m:r>
                        <m:r>
                          <m:rPr>
                            <m:sty m:val="p"/>
                          </m:rPr>
                          <a:rPr lang="en-US" altLang="zh-TW" b="0" i="0" smtClean="0">
                            <a:latin typeface="Cambria Math"/>
                          </a:rPr>
                          <m:t>max</m:t>
                        </m:r>
                        <m:r>
                          <a:rPr lang="en-US" altLang="zh-TW" b="0" i="1" smtClean="0">
                            <a:latin typeface="Cambria Math"/>
                          </a:rPr>
                          <m:t>⁡(</m:t>
                        </m:r>
                        <m:r>
                          <a:rPr lang="en-US" altLang="zh-TW" b="0" i="1" smtClean="0">
                            <a:latin typeface="Cambria Math"/>
                          </a:rPr>
                          <m:t>𝐾</m:t>
                        </m:r>
                        <m:r>
                          <a:rPr lang="en-US" altLang="zh-TW" b="0" i="1" smtClean="0">
                            <a:latin typeface="Cambria Math"/>
                          </a:rPr>
                          <m:t>−</m:t>
                        </m:r>
                        <m:sSub>
                          <m:sSubPr>
                            <m:ctrlPr>
                              <a:rPr lang="en-US" altLang="zh-TW" i="1">
                                <a:latin typeface="Cambria Math" panose="02040503050406030204" pitchFamily="18" charset="0"/>
                              </a:rPr>
                            </m:ctrlPr>
                          </m:sSubPr>
                          <m:e>
                            <m:r>
                              <a:rPr lang="en-US" altLang="zh-TW" i="1">
                                <a:latin typeface="Cambria Math"/>
                              </a:rPr>
                              <m:t>𝑆</m:t>
                            </m:r>
                          </m:e>
                          <m:sub>
                            <m:r>
                              <a:rPr lang="en-US" altLang="zh-TW" i="1">
                                <a:latin typeface="Cambria Math"/>
                              </a:rPr>
                              <m:t>𝑇</m:t>
                            </m:r>
                          </m:sub>
                        </m:sSub>
                        <m:r>
                          <a:rPr lang="en-US" altLang="zh-TW" b="0" i="1" smtClean="0">
                            <a:latin typeface="Cambria Math"/>
                          </a:rPr>
                          <m:t>,0)</m:t>
                        </m:r>
                      </m:oMath>
                    </m:oMathPara>
                  </a14:m>
                  <a:endParaRPr lang="zh-TW" altLang="en-US" dirty="0"/>
                </a:p>
              </p:txBody>
            </p:sp>
          </mc:Choice>
          <mc:Fallback xmlns="">
            <p:sp>
              <p:nvSpPr>
                <p:cNvPr id="43" name="文字方塊 42"/>
                <p:cNvSpPr txBox="1">
                  <a:spLocks noRot="1" noChangeAspect="1" noMove="1" noResize="1" noEditPoints="1" noAdjustHandles="1" noChangeArrowheads="1" noChangeShapeType="1" noTextEdit="1"/>
                </p:cNvSpPr>
                <p:nvPr/>
              </p:nvSpPr>
              <p:spPr>
                <a:xfrm>
                  <a:off x="5220072" y="6453250"/>
                  <a:ext cx="1929182" cy="369332"/>
                </a:xfrm>
                <a:prstGeom prst="rect">
                  <a:avLst/>
                </a:prstGeom>
                <a:blipFill rotWithShape="1">
                  <a:blip r:embed="rId6"/>
                  <a:stretch>
                    <a:fillRect b="-15000"/>
                  </a:stretch>
                </a:blipFill>
              </p:spPr>
              <p:txBody>
                <a:bodyPr/>
                <a:lstStyle/>
                <a:p>
                  <a:r>
                    <a:rPr lang="zh-TW" altLang="en-US">
                      <a:noFill/>
                    </a:rPr>
                    <a:t> </a:t>
                  </a:r>
                </a:p>
              </p:txBody>
            </p:sp>
          </mc:Fallback>
        </mc:AlternateContent>
      </p:grpSp>
      <p:sp>
        <p:nvSpPr>
          <p:cNvPr id="8" name="文字方塊 7"/>
          <p:cNvSpPr txBox="1"/>
          <p:nvPr/>
        </p:nvSpPr>
        <p:spPr>
          <a:xfrm>
            <a:off x="6926764" y="3967571"/>
            <a:ext cx="2217236" cy="1569660"/>
          </a:xfrm>
          <a:prstGeom prst="rect">
            <a:avLst/>
          </a:prstGeom>
          <a:noFill/>
        </p:spPr>
        <p:txBody>
          <a:bodyPr wrap="square" rtlCol="0">
            <a:spAutoFit/>
          </a:bodyPr>
          <a:lstStyle/>
          <a:p>
            <a:pPr marL="285750" indent="-285750">
              <a:buFont typeface="新細明體" pitchFamily="18" charset="-120"/>
              <a:buChar char="※"/>
            </a:pPr>
            <a:r>
              <a:rPr lang="en-US" altLang="zh-TW" sz="1600" dirty="0"/>
              <a:t>Note the opposite relationship between the payoff functions of longing and shorting options</a:t>
            </a:r>
            <a:endParaRPr lang="zh-TW" altLang="en-US" sz="1600" dirty="0"/>
          </a:p>
        </p:txBody>
      </p:sp>
      <p:cxnSp>
        <p:nvCxnSpPr>
          <p:cNvPr id="11" name="直線接點 10"/>
          <p:cNvCxnSpPr/>
          <p:nvPr/>
        </p:nvCxnSpPr>
        <p:spPr bwMode="auto">
          <a:xfrm>
            <a:off x="2059200" y="3564000"/>
            <a:ext cx="0" cy="144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接點 49"/>
          <p:cNvCxnSpPr/>
          <p:nvPr/>
        </p:nvCxnSpPr>
        <p:spPr bwMode="auto">
          <a:xfrm>
            <a:off x="5631087" y="3552461"/>
            <a:ext cx="0" cy="144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接點 50"/>
          <p:cNvCxnSpPr/>
          <p:nvPr/>
        </p:nvCxnSpPr>
        <p:spPr bwMode="auto">
          <a:xfrm>
            <a:off x="5652120" y="5789323"/>
            <a:ext cx="0" cy="144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接點 51"/>
          <p:cNvCxnSpPr/>
          <p:nvPr/>
        </p:nvCxnSpPr>
        <p:spPr bwMode="auto">
          <a:xfrm>
            <a:off x="2213708" y="5688658"/>
            <a:ext cx="0" cy="144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260648"/>
            <a:ext cx="7776864"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sz="3600" dirty="0">
                <a:ea typeface="新細明體" pitchFamily="18" charset="-120"/>
              </a:rPr>
              <a:t>Types of Options</a:t>
            </a:r>
          </a:p>
        </p:txBody>
      </p:sp>
      <p:sp>
        <p:nvSpPr>
          <p:cNvPr id="17411" name="Rectangle 3"/>
          <p:cNvSpPr>
            <a:spLocks noGrp="1" noChangeArrowheads="1"/>
          </p:cNvSpPr>
          <p:nvPr>
            <p:ph idx="1"/>
          </p:nvPr>
        </p:nvSpPr>
        <p:spPr>
          <a:xfrm>
            <a:off x="467544" y="1556792"/>
            <a:ext cx="8496944"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8000"/>
              </a:lnSpc>
              <a:spcBef>
                <a:spcPts val="100"/>
              </a:spcBef>
            </a:pPr>
            <a:r>
              <a:rPr lang="en-US" altLang="zh-TW" dirty="0">
                <a:ea typeface="新細明體" pitchFamily="18" charset="-120"/>
              </a:rPr>
              <a:t>Several exchange-traded options</a:t>
            </a:r>
          </a:p>
          <a:p>
            <a:pPr lvl="1">
              <a:lnSpc>
                <a:spcPct val="98000"/>
              </a:lnSpc>
              <a:spcBef>
                <a:spcPts val="100"/>
              </a:spcBef>
            </a:pPr>
            <a:r>
              <a:rPr lang="en-US" altLang="zh-TW" dirty="0">
                <a:ea typeface="新細明體" pitchFamily="18" charset="-120"/>
              </a:rPr>
              <a:t>Stock options (</a:t>
            </a:r>
            <a:r>
              <a:rPr lang="zh-TW" altLang="en-US" dirty="0">
                <a:ea typeface="新細明體" pitchFamily="18" charset="-120"/>
              </a:rPr>
              <a:t>個股選擇權</a:t>
            </a:r>
            <a:r>
              <a:rPr lang="en-US" altLang="zh-TW" dirty="0">
                <a:ea typeface="新細明體" pitchFamily="18" charset="-120"/>
              </a:rPr>
              <a:t>)</a:t>
            </a:r>
          </a:p>
          <a:p>
            <a:pPr lvl="2">
              <a:lnSpc>
                <a:spcPct val="98000"/>
              </a:lnSpc>
              <a:spcBef>
                <a:spcPts val="100"/>
              </a:spcBef>
            </a:pPr>
            <a:r>
              <a:rPr lang="en-US" altLang="zh-TW" dirty="0">
                <a:ea typeface="新細明體" pitchFamily="18" charset="-120"/>
              </a:rPr>
              <a:t>Most stock options are traded on exchanges</a:t>
            </a:r>
          </a:p>
          <a:p>
            <a:pPr lvl="2">
              <a:lnSpc>
                <a:spcPct val="98000"/>
              </a:lnSpc>
              <a:spcBef>
                <a:spcPts val="100"/>
              </a:spcBef>
            </a:pPr>
            <a:r>
              <a:rPr lang="en-US" altLang="zh-TW" dirty="0">
                <a:ea typeface="新細明體" pitchFamily="18" charset="-120"/>
              </a:rPr>
              <a:t>In the U.S., one stock options gives the holder the right to buy or sell 100 shares of stock at the specified strike price</a:t>
            </a:r>
          </a:p>
          <a:p>
            <a:pPr lvl="2">
              <a:lnSpc>
                <a:spcPct val="98000"/>
              </a:lnSpc>
              <a:spcBef>
                <a:spcPts val="100"/>
              </a:spcBef>
            </a:pPr>
            <a:r>
              <a:rPr lang="en-US" altLang="zh-TW" dirty="0">
                <a:ea typeface="新細明體" pitchFamily="18" charset="-120"/>
              </a:rPr>
              <a:t>In the U.S., exchange-traded stock options are American-style options</a:t>
            </a:r>
          </a:p>
          <a:p>
            <a:pPr lvl="1">
              <a:lnSpc>
                <a:spcPct val="98000"/>
              </a:lnSpc>
              <a:spcBef>
                <a:spcPts val="100"/>
              </a:spcBef>
            </a:pPr>
            <a:r>
              <a:rPr lang="en-US" altLang="zh-TW" dirty="0">
                <a:ea typeface="新細明體" pitchFamily="18" charset="-120"/>
              </a:rPr>
              <a:t>ETF options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股票指數型基金選擇權</a:t>
            </a:r>
            <a:r>
              <a:rPr lang="en-US" altLang="zh-TW" dirty="0">
                <a:ea typeface="新細明體" pitchFamily="18" charset="-120"/>
              </a:rPr>
              <a:t>)</a:t>
            </a:r>
          </a:p>
          <a:p>
            <a:pPr lvl="2">
              <a:lnSpc>
                <a:spcPct val="98000"/>
              </a:lnSpc>
              <a:spcBef>
                <a:spcPts val="100"/>
              </a:spcBef>
            </a:pPr>
            <a:r>
              <a:rPr lang="en-US" altLang="zh-TW" dirty="0">
                <a:ea typeface="新細明體" pitchFamily="18" charset="-120"/>
              </a:rPr>
              <a:t>ETFs (Exchange-Traded Funds) are listed on an exchange and traded like a share of company’s stock</a:t>
            </a:r>
          </a:p>
          <a:p>
            <a:pPr lvl="2">
              <a:lnSpc>
                <a:spcPct val="98000"/>
              </a:lnSpc>
              <a:spcBef>
                <a:spcPts val="100"/>
              </a:spcBef>
            </a:pPr>
            <a:r>
              <a:rPr lang="en-US" altLang="zh-TW" dirty="0">
                <a:ea typeface="新細明體" pitchFamily="18" charset="-120"/>
              </a:rPr>
              <a:t>ETFs are designed to track an equity or bond index and provide traders with the return they would earn as if they invested in the component assets that constitute the index </a:t>
            </a:r>
          </a:p>
          <a:p>
            <a:pPr lvl="2">
              <a:lnSpc>
                <a:spcPct val="98000"/>
              </a:lnSpc>
              <a:spcBef>
                <a:spcPts val="100"/>
              </a:spcBef>
            </a:pPr>
            <a:r>
              <a:rPr lang="en-US" altLang="zh-TW" dirty="0">
                <a:ea typeface="新細明體" pitchFamily="18" charset="-120"/>
              </a:rPr>
              <a:t>ETF options are traded like stock options, which are </a:t>
            </a:r>
            <a:r>
              <a:rPr lang="en-US" altLang="zh-TW" i="1" dirty="0">
                <a:ea typeface="新細明體" pitchFamily="18" charset="-120"/>
              </a:rPr>
              <a:t>American style</a:t>
            </a:r>
            <a:r>
              <a:rPr lang="en-US" altLang="zh-TW" dirty="0">
                <a:ea typeface="新細明體" pitchFamily="18" charset="-120"/>
              </a:rPr>
              <a:t> and </a:t>
            </a:r>
            <a:r>
              <a:rPr lang="en-US" altLang="zh-TW" i="1" dirty="0">
                <a:ea typeface="新細明體" pitchFamily="18" charset="-120"/>
              </a:rPr>
              <a:t>settle for shares of the underlying ETF</a:t>
            </a:r>
          </a:p>
        </p:txBody>
      </p:sp>
      <p:sp>
        <p:nvSpPr>
          <p:cNvPr id="1741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F1676B08-2B84-45B1-9243-EF4720F05A95}" type="slidenum">
              <a:rPr lang="en-US" altLang="en-US"/>
              <a:pPr eaLnBrk="1" hangingPunct="1"/>
              <a:t>12</a:t>
            </a:fld>
            <a:endParaRPr lang="en-US"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260648"/>
            <a:ext cx="7776864"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sz="3600" dirty="0">
                <a:ea typeface="新細明體" pitchFamily="18" charset="-120"/>
              </a:rPr>
              <a:t>Types of Options</a:t>
            </a:r>
          </a:p>
        </p:txBody>
      </p:sp>
      <p:sp>
        <p:nvSpPr>
          <p:cNvPr id="17411" name="Rectangle 3"/>
          <p:cNvSpPr>
            <a:spLocks noGrp="1" noChangeArrowheads="1"/>
          </p:cNvSpPr>
          <p:nvPr>
            <p:ph idx="1"/>
          </p:nvPr>
        </p:nvSpPr>
        <p:spPr>
          <a:xfrm>
            <a:off x="467544" y="1628800"/>
            <a:ext cx="8352928" cy="518457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200"/>
              </a:spcBef>
            </a:pPr>
            <a:r>
              <a:rPr lang="en-US" altLang="zh-TW" dirty="0">
                <a:ea typeface="新細明體" pitchFamily="18" charset="-120"/>
              </a:rPr>
              <a:t>Index options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指數選擇權</a:t>
            </a:r>
            <a:r>
              <a:rPr lang="en-US" altLang="zh-TW" dirty="0">
                <a:ea typeface="新細明體" pitchFamily="18" charset="-120"/>
              </a:rPr>
              <a:t>)</a:t>
            </a:r>
          </a:p>
          <a:p>
            <a:pPr lvl="2">
              <a:spcBef>
                <a:spcPts val="200"/>
              </a:spcBef>
            </a:pPr>
            <a:r>
              <a:rPr lang="en-US" altLang="zh-TW" dirty="0">
                <a:ea typeface="新細明體" pitchFamily="18" charset="-120"/>
              </a:rPr>
              <a:t>The most popular exchange-traded option contracts in the U.S. are the index options on S&amp;P 500 index, S&amp;P100 index, NASDAQ-100 index, and Dow Jones Industrial Average Index</a:t>
            </a:r>
          </a:p>
          <a:p>
            <a:pPr lvl="2">
              <a:spcBef>
                <a:spcPts val="200"/>
              </a:spcBef>
            </a:pPr>
            <a:r>
              <a:rPr lang="en-US" altLang="zh-TW" dirty="0">
                <a:ea typeface="新細明體" pitchFamily="18" charset="-120"/>
              </a:rPr>
              <a:t>All of the above are traded on Chicago Board Options Exchange (CBOE)</a:t>
            </a:r>
          </a:p>
          <a:p>
            <a:pPr lvl="2">
              <a:spcBef>
                <a:spcPts val="200"/>
              </a:spcBef>
            </a:pPr>
            <a:r>
              <a:rPr lang="en-US" altLang="zh-TW" dirty="0">
                <a:ea typeface="新細明體" pitchFamily="18" charset="-120"/>
              </a:rPr>
              <a:t>Most index options are European</a:t>
            </a:r>
          </a:p>
          <a:p>
            <a:pPr lvl="3">
              <a:spcBef>
                <a:spcPts val="200"/>
              </a:spcBef>
            </a:pPr>
            <a:r>
              <a:rPr lang="en-US" altLang="zh-TW" dirty="0">
                <a:ea typeface="新細明體" pitchFamily="18" charset="-120"/>
              </a:rPr>
              <a:t>An exception is the index option on S&amp;P</a:t>
            </a:r>
            <a:r>
              <a:rPr lang="zh-TW" altLang="en-US" dirty="0">
                <a:ea typeface="新細明體" pitchFamily="18" charset="-120"/>
              </a:rPr>
              <a:t> </a:t>
            </a:r>
            <a:r>
              <a:rPr lang="en-US" altLang="zh-TW" dirty="0">
                <a:ea typeface="新細明體" pitchFamily="18" charset="-120"/>
              </a:rPr>
              <a:t>100 index</a:t>
            </a:r>
          </a:p>
          <a:p>
            <a:pPr lvl="2">
              <a:spcBef>
                <a:spcPts val="200"/>
              </a:spcBef>
            </a:pPr>
            <a:r>
              <a:rPr lang="en-US" altLang="zh-TW" dirty="0">
                <a:ea typeface="新細明體" pitchFamily="18" charset="-120"/>
              </a:rPr>
              <a:t>Cash settlement </a:t>
            </a:r>
          </a:p>
          <a:p>
            <a:pPr lvl="3">
              <a:spcBef>
                <a:spcPts val="200"/>
              </a:spcBef>
            </a:pPr>
            <a:r>
              <a:rPr lang="en-US" altLang="zh-TW" dirty="0">
                <a:ea typeface="新細明體" pitchFamily="18" charset="-120"/>
              </a:rPr>
              <a:t>One index option contract is to buy or sell, for example 50, times the index at the specified strike price</a:t>
            </a:r>
          </a:p>
          <a:p>
            <a:pPr lvl="3">
              <a:spcBef>
                <a:spcPts val="200"/>
              </a:spcBef>
            </a:pPr>
            <a:r>
              <a:rPr lang="en-US" altLang="zh-TW" dirty="0">
                <a:ea typeface="新細明體" pitchFamily="18" charset="-120"/>
              </a:rPr>
              <a:t>Consider a call option with a strike price of 980, which is exercised when the index value is 992. The option writer pays the option holder max(992 – 980,0) </a:t>
            </a:r>
            <a:r>
              <a:rPr lang="zh-TW" altLang="zh-TW" dirty="0"/>
              <a:t>×</a:t>
            </a:r>
            <a:r>
              <a:rPr lang="en-US" altLang="zh-TW" dirty="0"/>
              <a:t> $50 = $600</a:t>
            </a:r>
            <a:endParaRPr lang="en-US" altLang="zh-TW" dirty="0">
              <a:ea typeface="新細明體" pitchFamily="18" charset="-120"/>
            </a:endParaRPr>
          </a:p>
        </p:txBody>
      </p:sp>
      <p:sp>
        <p:nvSpPr>
          <p:cNvPr id="1741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F1676B08-2B84-45B1-9243-EF4720F05A95}" type="slidenum">
              <a:rPr lang="en-US" altLang="en-US"/>
              <a:pPr eaLnBrk="1" hangingPunct="1"/>
              <a:t>13</a:t>
            </a:fld>
            <a:endParaRPr lang="en-US" altLang="en-US"/>
          </a:p>
        </p:txBody>
      </p:sp>
    </p:spTree>
    <p:extLst>
      <p:ext uri="{BB962C8B-B14F-4D97-AF65-F5344CB8AC3E}">
        <p14:creationId xmlns:p14="http://schemas.microsoft.com/office/powerpoint/2010/main" val="8316858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260648"/>
            <a:ext cx="7776864"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sz="3600" dirty="0">
                <a:ea typeface="新細明體" pitchFamily="18" charset="-120"/>
              </a:rPr>
              <a:t>Types of Options</a:t>
            </a:r>
          </a:p>
        </p:txBody>
      </p:sp>
      <p:sp>
        <p:nvSpPr>
          <p:cNvPr id="17411" name="Rectangle 3"/>
          <p:cNvSpPr>
            <a:spLocks noGrp="1" noChangeArrowheads="1"/>
          </p:cNvSpPr>
          <p:nvPr>
            <p:ph idx="1"/>
          </p:nvPr>
        </p:nvSpPr>
        <p:spPr>
          <a:xfrm>
            <a:off x="467544" y="1656184"/>
            <a:ext cx="8352928" cy="508518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600"/>
              </a:spcBef>
            </a:pPr>
            <a:r>
              <a:rPr lang="en-US" altLang="zh-TW" dirty="0">
                <a:ea typeface="新細明體" pitchFamily="18" charset="-120"/>
              </a:rPr>
              <a:t>Foreign currency options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外幣選擇權</a:t>
            </a:r>
            <a:r>
              <a:rPr lang="en-US" altLang="zh-TW" dirty="0">
                <a:ea typeface="新細明體" pitchFamily="18" charset="-120"/>
              </a:rPr>
              <a:t>)</a:t>
            </a:r>
          </a:p>
          <a:p>
            <a:pPr lvl="2">
              <a:spcBef>
                <a:spcPts val="600"/>
              </a:spcBef>
            </a:pPr>
            <a:r>
              <a:rPr lang="en-US" altLang="zh-TW" dirty="0">
                <a:ea typeface="新細明體" pitchFamily="18" charset="-120"/>
              </a:rPr>
              <a:t>Most currency options trading occurs in OTC markets, but there is some exchange trading</a:t>
            </a:r>
          </a:p>
          <a:p>
            <a:pPr lvl="2">
              <a:spcBef>
                <a:spcPts val="600"/>
              </a:spcBef>
            </a:pPr>
            <a:r>
              <a:rPr lang="en-US" altLang="zh-TW" dirty="0">
                <a:ea typeface="新細明體" pitchFamily="18" charset="-120"/>
              </a:rPr>
              <a:t>In the U.S., NASDAQ OMX offers European-style option contracts on a variety of different currencies</a:t>
            </a:r>
          </a:p>
          <a:p>
            <a:pPr lvl="2">
              <a:spcBef>
                <a:spcPts val="600"/>
              </a:spcBef>
            </a:pPr>
            <a:r>
              <a:rPr lang="en-US" altLang="zh-TW" dirty="0">
                <a:ea typeface="新細明體" pitchFamily="18" charset="-120"/>
              </a:rPr>
              <a:t>One option contract is for trading 10,000 units of a foreign currency (for 1,000,000 units of Japanese yen)</a:t>
            </a:r>
          </a:p>
          <a:p>
            <a:pPr marL="627063" marR="0" lvl="1" indent="-282575" algn="l" defTabSz="914400" rtl="0" eaLnBrk="1" fontAlgn="base" latinLnBrk="0" hangingPunct="1">
              <a:spcBef>
                <a:spcPts val="600"/>
              </a:spcBef>
              <a:spcAft>
                <a:spcPct val="0"/>
              </a:spcAft>
              <a:buClr>
                <a:srgbClr val="CC3300"/>
              </a:buClr>
              <a:buSzPct val="100000"/>
              <a:buFont typeface="Arial" charset="0"/>
              <a:buChar char="–"/>
              <a:tabLst>
                <a:tab pos="627063" algn="l"/>
              </a:tabLst>
              <a:defRPr/>
            </a:pPr>
            <a:r>
              <a:rPr kumimoji="0" lang="en-US" altLang="zh-TW" sz="2600" b="0" i="0" u="none" strike="noStrike" kern="0" cap="none" spc="0" normalizeH="0" baseline="0" noProof="0" dirty="0">
                <a:ln>
                  <a:noFill/>
                </a:ln>
                <a:solidFill>
                  <a:srgbClr val="000000"/>
                </a:solidFill>
                <a:effectLst/>
                <a:uLnTx/>
                <a:uFillTx/>
                <a:latin typeface="Arial"/>
                <a:ea typeface="新細明體" pitchFamily="18" charset="-120"/>
              </a:rPr>
              <a:t>Futures options</a:t>
            </a:r>
            <a:r>
              <a:rPr kumimoji="0" lang="zh-TW" altLang="en-US" sz="2600" b="0" i="0" u="none" strike="noStrike" kern="0" cap="none" spc="0" normalizeH="0" baseline="0" noProof="0" dirty="0">
                <a:ln>
                  <a:noFill/>
                </a:ln>
                <a:solidFill>
                  <a:srgbClr val="000000"/>
                </a:solidFill>
                <a:effectLst/>
                <a:uLnTx/>
                <a:uFillTx/>
                <a:latin typeface="Arial"/>
                <a:ea typeface="新細明體" pitchFamily="18" charset="-120"/>
              </a:rPr>
              <a:t> </a:t>
            </a:r>
            <a:r>
              <a:rPr kumimoji="0" lang="en-US" altLang="zh-TW" sz="2600" b="0" i="0" u="none" strike="noStrike" kern="0" cap="none" spc="0" normalizeH="0" baseline="0" noProof="0" dirty="0">
                <a:ln>
                  <a:noFill/>
                </a:ln>
                <a:solidFill>
                  <a:srgbClr val="000000"/>
                </a:solidFill>
                <a:effectLst/>
                <a:uLnTx/>
                <a:uFillTx/>
                <a:latin typeface="Arial"/>
                <a:ea typeface="新細明體" pitchFamily="18" charset="-120"/>
              </a:rPr>
              <a:t>(</a:t>
            </a:r>
            <a:r>
              <a:rPr kumimoji="0" lang="zh-TW" altLang="en-US" sz="2600" b="0" i="0" u="none" strike="noStrike" kern="0" cap="none" spc="0" normalizeH="0" baseline="0" noProof="0" dirty="0">
                <a:ln>
                  <a:noFill/>
                </a:ln>
                <a:solidFill>
                  <a:srgbClr val="000000"/>
                </a:solidFill>
                <a:effectLst/>
                <a:uLnTx/>
                <a:uFillTx/>
                <a:latin typeface="Arial"/>
                <a:ea typeface="新細明體" pitchFamily="18" charset="-120"/>
              </a:rPr>
              <a:t>期貨選擇權</a:t>
            </a:r>
            <a:r>
              <a:rPr kumimoji="0" lang="en-US" altLang="zh-TW" sz="2600" b="0" i="0" u="none" strike="noStrike" kern="0" cap="none" spc="0" normalizeH="0" baseline="0" noProof="0" dirty="0">
                <a:ln>
                  <a:noFill/>
                </a:ln>
                <a:solidFill>
                  <a:srgbClr val="000000"/>
                </a:solidFill>
                <a:effectLst/>
                <a:uLnTx/>
                <a:uFillTx/>
                <a:latin typeface="Arial"/>
                <a:ea typeface="新細明體" pitchFamily="18" charset="-120"/>
              </a:rPr>
              <a:t>)</a:t>
            </a:r>
          </a:p>
          <a:p>
            <a:pPr marL="984250" marR="0" lvl="2" indent="-290513" algn="l" defTabSz="914400" rtl="0" eaLnBrk="1" fontAlgn="base" latinLnBrk="0" hangingPunct="1">
              <a:lnSpc>
                <a:spcPct val="100000"/>
              </a:lnSpc>
              <a:spcBef>
                <a:spcPts val="600"/>
              </a:spcBef>
              <a:spcAft>
                <a:spcPct val="0"/>
              </a:spcAft>
              <a:buClr>
                <a:srgbClr val="CC3300"/>
              </a:buClr>
              <a:buSzPct val="70000"/>
              <a:buFont typeface="Wingdings" pitchFamily="2" charset="2"/>
              <a:buChar char="n"/>
              <a:tabLst/>
              <a:defRPr/>
            </a:pPr>
            <a:r>
              <a:rPr kumimoji="0" lang="en-US" altLang="zh-TW" sz="2200" b="0" i="0" u="none" strike="noStrike" kern="0" cap="none" spc="0" normalizeH="0" baseline="0" noProof="0" dirty="0">
                <a:ln>
                  <a:noFill/>
                </a:ln>
                <a:solidFill>
                  <a:srgbClr val="000000"/>
                </a:solidFill>
                <a:effectLst/>
                <a:uLnTx/>
                <a:uFillTx/>
                <a:latin typeface="Arial"/>
                <a:ea typeface="新細明體" pitchFamily="18" charset="-120"/>
              </a:rPr>
              <a:t>The underlying asset of a futures option is a futures contract with a longer time to maturity</a:t>
            </a:r>
          </a:p>
          <a:p>
            <a:pPr marL="984250" marR="0" lvl="2" indent="-290513" algn="l" defTabSz="914400" rtl="0" eaLnBrk="1" fontAlgn="base" latinLnBrk="0" hangingPunct="1">
              <a:lnSpc>
                <a:spcPct val="100000"/>
              </a:lnSpc>
              <a:spcBef>
                <a:spcPts val="600"/>
              </a:spcBef>
              <a:spcAft>
                <a:spcPct val="0"/>
              </a:spcAft>
              <a:buClr>
                <a:srgbClr val="CC3300"/>
              </a:buClr>
              <a:buSzPct val="70000"/>
              <a:buFont typeface="Wingdings" pitchFamily="2" charset="2"/>
              <a:buChar char="n"/>
              <a:tabLst/>
              <a:defRPr/>
            </a:pPr>
            <a:r>
              <a:rPr lang="en-US" altLang="zh-TW" dirty="0">
                <a:solidFill>
                  <a:srgbClr val="000000"/>
                </a:solidFill>
                <a:latin typeface="Arial"/>
                <a:ea typeface="新細明體" pitchFamily="18" charset="-120"/>
              </a:rPr>
              <a:t>When an exchange trades a particular futures contract, it often also trades (American) options on that futures contract</a:t>
            </a:r>
            <a:endParaRPr kumimoji="0" lang="en-US" altLang="zh-TW" sz="2200" b="0" i="0" u="none" strike="noStrike" kern="0" cap="none" spc="0" normalizeH="0" baseline="0" noProof="0" dirty="0">
              <a:ln>
                <a:noFill/>
              </a:ln>
              <a:solidFill>
                <a:srgbClr val="000000"/>
              </a:solidFill>
              <a:effectLst/>
              <a:uLnTx/>
              <a:uFillTx/>
              <a:latin typeface="Arial"/>
              <a:ea typeface="新細明體" pitchFamily="18" charset="-120"/>
            </a:endParaRPr>
          </a:p>
          <a:p>
            <a:pPr lvl="2" indent="-282575">
              <a:spcBef>
                <a:spcPts val="600"/>
              </a:spcBef>
              <a:buClr>
                <a:srgbClr val="CC3300"/>
              </a:buClr>
              <a:buSzPct val="100000"/>
              <a:buFont typeface="Arial" charset="0"/>
              <a:buChar char="–"/>
              <a:tabLst>
                <a:tab pos="627063" algn="l"/>
              </a:tabLst>
              <a:defRPr/>
            </a:pPr>
            <a:endParaRPr kumimoji="0" lang="en-US" altLang="zh-TW" b="0" i="0" u="none" strike="noStrike" kern="0" cap="none" spc="0" normalizeH="0" baseline="0" noProof="0" dirty="0">
              <a:ln>
                <a:noFill/>
              </a:ln>
              <a:solidFill>
                <a:srgbClr val="000000"/>
              </a:solidFill>
              <a:effectLst/>
              <a:uLnTx/>
              <a:uFillTx/>
              <a:latin typeface="Arial"/>
              <a:ea typeface="新細明體" pitchFamily="18" charset="-120"/>
            </a:endParaRPr>
          </a:p>
          <a:p>
            <a:pPr lvl="2">
              <a:spcBef>
                <a:spcPts val="600"/>
              </a:spcBef>
            </a:pPr>
            <a:endParaRPr lang="en-US" altLang="zh-TW" dirty="0">
              <a:ea typeface="新細明體" pitchFamily="18" charset="-120"/>
            </a:endParaRPr>
          </a:p>
        </p:txBody>
      </p:sp>
      <p:sp>
        <p:nvSpPr>
          <p:cNvPr id="1741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F1676B08-2B84-45B1-9243-EF4720F05A95}" type="slidenum">
              <a:rPr lang="en-US" altLang="en-US"/>
              <a:pPr eaLnBrk="1" hangingPunct="1"/>
              <a:t>14</a:t>
            </a:fld>
            <a:endParaRPr lang="en-US" altLang="en-US"/>
          </a:p>
        </p:txBody>
      </p:sp>
    </p:spTree>
    <p:extLst>
      <p:ext uri="{BB962C8B-B14F-4D97-AF65-F5344CB8AC3E}">
        <p14:creationId xmlns:p14="http://schemas.microsoft.com/office/powerpoint/2010/main" val="10955827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260648"/>
            <a:ext cx="7776864"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sz="3600" dirty="0">
                <a:ea typeface="新細明體" pitchFamily="18" charset="-120"/>
              </a:rPr>
              <a:t>Types of Options</a:t>
            </a:r>
          </a:p>
        </p:txBody>
      </p:sp>
      <mc:AlternateContent xmlns:mc="http://schemas.openxmlformats.org/markup-compatibility/2006" xmlns:a14="http://schemas.microsoft.com/office/drawing/2010/main">
        <mc:Choice Requires="a14">
          <p:sp>
            <p:nvSpPr>
              <p:cNvPr id="17411" name="Rectangle 3"/>
              <p:cNvSpPr>
                <a:spLocks noGrp="1" noChangeArrowheads="1"/>
              </p:cNvSpPr>
              <p:nvPr>
                <p:ph idx="1"/>
              </p:nvPr>
            </p:nvSpPr>
            <p:spPr>
              <a:xfrm>
                <a:off x="323528" y="1584176"/>
                <a:ext cx="8568952" cy="5229200"/>
              </a:xfrm>
              <a:noFill/>
              <a:extLst>
                <a:ext uri="{91240B29-F687-4F45-9708-019B960494DF}">
                  <a14:hiddenLine w="12700">
                    <a:solidFill>
                      <a:schemeClr val="tx1"/>
                    </a:solidFill>
                    <a:miter lim="800000"/>
                    <a:headEnd/>
                    <a:tailEnd/>
                  </a14:hiddenLine>
                </a:ext>
              </a:extLst>
            </p:spPr>
            <p:txBody>
              <a:bodyPr lIns="90488" tIns="44450" rIns="90488" bIns="44450"/>
              <a:lstStyle/>
              <a:p>
                <a:pPr lvl="2">
                  <a:spcBef>
                    <a:spcPts val="300"/>
                  </a:spcBef>
                </a:pPr>
                <a:r>
                  <a:rPr lang="en-US" altLang="zh-TW" dirty="0">
                    <a:ea typeface="新細明體" pitchFamily="18" charset="-120"/>
                  </a:rPr>
                  <a:t>Notations: the strike price is </a:t>
                </a:r>
                <a14:m>
                  <m:oMath xmlns:m="http://schemas.openxmlformats.org/officeDocument/2006/math">
                    <m:r>
                      <a:rPr lang="en-US" altLang="zh-TW" i="1">
                        <a:latin typeface="Cambria Math"/>
                        <a:ea typeface="新細明體" pitchFamily="18" charset="-120"/>
                      </a:rPr>
                      <m:t>𝐾</m:t>
                    </m:r>
                  </m:oMath>
                </a14:m>
                <a:r>
                  <a:rPr lang="en-US" altLang="zh-TW" dirty="0">
                    <a:ea typeface="新細明體" pitchFamily="18" charset="-120"/>
                  </a:rPr>
                  <a:t>, the maturity date for the futures option is </a:t>
                </a:r>
                <a14:m>
                  <m:oMath xmlns:m="http://schemas.openxmlformats.org/officeDocument/2006/math">
                    <m:r>
                      <a:rPr lang="en-US" altLang="zh-TW" i="1">
                        <a:latin typeface="Cambria Math"/>
                        <a:ea typeface="新細明體" pitchFamily="18" charset="-120"/>
                      </a:rPr>
                      <m:t>𝑇</m:t>
                    </m:r>
                  </m:oMath>
                </a14:m>
                <a:r>
                  <a:rPr lang="en-US" altLang="zh-TW" dirty="0">
                    <a:ea typeface="新細明體" pitchFamily="18" charset="-120"/>
                  </a:rPr>
                  <a:t>, the maturity date for the underlying futures is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𝑇</m:t>
                        </m:r>
                      </m:e>
                      <m:sub>
                        <m:r>
                          <a:rPr lang="en-US" altLang="zh-TW" i="1">
                            <a:latin typeface="Cambria Math"/>
                            <a:ea typeface="新細明體" pitchFamily="18" charset="-120"/>
                          </a:rPr>
                          <m:t>1</m:t>
                        </m:r>
                      </m:sub>
                    </m:sSub>
                  </m:oMath>
                </a14:m>
                <a:r>
                  <a:rPr lang="en-US" altLang="zh-TW" dirty="0">
                    <a:ea typeface="新細明體" pitchFamily="18" charset="-120"/>
                  </a:rPr>
                  <a:t> (</a:t>
                </a:r>
                <a14:m>
                  <m:oMath xmlns:m="http://schemas.openxmlformats.org/officeDocument/2006/math">
                    <m:r>
                      <a:rPr lang="en-US" altLang="zh-TW" b="0" i="1" dirty="0" smtClean="0">
                        <a:latin typeface="Cambria Math"/>
                        <a:ea typeface="新細明體" pitchFamily="18" charset="-120"/>
                      </a:rPr>
                      <m:t>&gt;</m:t>
                    </m:r>
                    <m:r>
                      <a:rPr lang="en-US" altLang="zh-TW" b="0" i="1" dirty="0" smtClean="0">
                        <a:latin typeface="Cambria Math"/>
                        <a:ea typeface="新細明體" pitchFamily="18" charset="-120"/>
                      </a:rPr>
                      <m:t>𝑇</m:t>
                    </m:r>
                  </m:oMath>
                </a14:m>
                <a:r>
                  <a:rPr lang="en-US" altLang="zh-TW" dirty="0">
                    <a:ea typeface="新細明體" pitchFamily="18" charset="-120"/>
                  </a:rPr>
                  <a:t>), and the futures price at </a:t>
                </a:r>
                <a14:m>
                  <m:oMath xmlns:m="http://schemas.openxmlformats.org/officeDocument/2006/math">
                    <m:r>
                      <a:rPr lang="en-US" altLang="zh-TW" i="1">
                        <a:latin typeface="Cambria Math"/>
                        <a:ea typeface="新細明體" pitchFamily="18" charset="-120"/>
                      </a:rPr>
                      <m:t>𝑇</m:t>
                    </m:r>
                  </m:oMath>
                </a14:m>
                <a:r>
                  <a:rPr lang="en-US" altLang="zh-TW" dirty="0">
                    <a:ea typeface="新細明體" pitchFamily="18" charset="-120"/>
                  </a:rPr>
                  <a:t> is </a:t>
                </a:r>
                <a14:m>
                  <m:oMath xmlns:m="http://schemas.openxmlformats.org/officeDocument/2006/math">
                    <m:sSub>
                      <m:sSubPr>
                        <m:ctrlPr>
                          <a:rPr lang="en-US" altLang="zh-TW" i="1" smtClean="0">
                            <a:latin typeface="Cambria Math" panose="02040503050406030204" pitchFamily="18" charset="0"/>
                            <a:ea typeface="新細明體" pitchFamily="18" charset="-120"/>
                          </a:rPr>
                        </m:ctrlPr>
                      </m:sSubPr>
                      <m:e>
                        <m:r>
                          <a:rPr lang="en-US" altLang="zh-TW" b="0" i="1" smtClean="0">
                            <a:latin typeface="Cambria Math"/>
                            <a:ea typeface="新細明體" pitchFamily="18" charset="-120"/>
                          </a:rPr>
                          <m:t>𝐹</m:t>
                        </m:r>
                      </m:e>
                      <m:sub>
                        <m:r>
                          <a:rPr lang="en-US" altLang="zh-TW" b="0" i="1" smtClean="0">
                            <a:latin typeface="Cambria Math"/>
                            <a:ea typeface="新細明體" pitchFamily="18" charset="-120"/>
                          </a:rPr>
                          <m:t>𝑇</m:t>
                        </m:r>
                      </m:sub>
                    </m:sSub>
                  </m:oMath>
                </a14:m>
                <a:endParaRPr lang="en-US" altLang="zh-TW" dirty="0">
                  <a:ea typeface="新細明體" pitchFamily="18" charset="-120"/>
                </a:endParaRPr>
              </a:p>
              <a:p>
                <a:pPr lvl="2">
                  <a:spcBef>
                    <a:spcPts val="300"/>
                  </a:spcBef>
                </a:pPr>
                <a:r>
                  <a:rPr lang="en-US" altLang="zh-TW" dirty="0">
                    <a:ea typeface="新細明體" pitchFamily="18" charset="-120"/>
                  </a:rPr>
                  <a:t>Call futures option: when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𝐹</m:t>
                        </m:r>
                      </m:e>
                      <m:sub>
                        <m:r>
                          <a:rPr lang="en-US" altLang="zh-TW" i="1">
                            <a:latin typeface="Cambria Math"/>
                            <a:ea typeface="新細明體" pitchFamily="18" charset="-120"/>
                          </a:rPr>
                          <m:t>𝑇</m:t>
                        </m:r>
                      </m:sub>
                    </m:sSub>
                    <m:r>
                      <a:rPr lang="en-US" altLang="zh-TW" b="0" i="1" smtClean="0">
                        <a:latin typeface="Cambria Math"/>
                        <a:ea typeface="新細明體" pitchFamily="18" charset="-120"/>
                      </a:rPr>
                      <m:t>&gt;</m:t>
                    </m:r>
                    <m:r>
                      <a:rPr lang="en-US" altLang="zh-TW" b="0" i="1" smtClean="0">
                        <a:latin typeface="Cambria Math"/>
                        <a:ea typeface="新細明體" pitchFamily="18" charset="-120"/>
                      </a:rPr>
                      <m:t>𝐾</m:t>
                    </m:r>
                  </m:oMath>
                </a14:m>
                <a:r>
                  <a:rPr lang="en-US" altLang="zh-TW" dirty="0">
                    <a:ea typeface="新細明體" pitchFamily="18" charset="-120"/>
                  </a:rPr>
                  <a:t>, the holder</a:t>
                </a:r>
                <a:r>
                  <a:rPr lang="zh-TW" altLang="en-US" dirty="0">
                    <a:ea typeface="新細明體" pitchFamily="18" charset="-120"/>
                  </a:rPr>
                  <a:t> </a:t>
                </a:r>
                <a:r>
                  <a:rPr lang="en-US" altLang="zh-TW" dirty="0">
                    <a:ea typeface="新細明體" pitchFamily="18" charset="-120"/>
                  </a:rPr>
                  <a:t>exercises his right and receive a </a:t>
                </a:r>
                <a:r>
                  <a:rPr lang="en-US" altLang="zh-TW" b="1" i="1" dirty="0">
                    <a:ea typeface="新細明體" pitchFamily="18" charset="-120"/>
                  </a:rPr>
                  <a:t>long position</a:t>
                </a:r>
                <a:r>
                  <a:rPr lang="en-US" altLang="zh-TW" dirty="0">
                    <a:ea typeface="新細明體" pitchFamily="18" charset="-120"/>
                  </a:rPr>
                  <a:t> in the underlying futures contract plus a </a:t>
                </a:r>
                <a:r>
                  <a:rPr lang="en-US" altLang="zh-TW" b="1" i="1" dirty="0">
                    <a:ea typeface="新細明體" pitchFamily="18" charset="-120"/>
                  </a:rPr>
                  <a:t>cash amount </a:t>
                </a:r>
                <a:r>
                  <a:rPr lang="en-US" altLang="zh-TW" dirty="0">
                    <a:ea typeface="新細明體" pitchFamily="18" charset="-120"/>
                  </a:rPr>
                  <a:t>equal to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b="0" i="1" smtClean="0">
                            <a:latin typeface="Cambria Math"/>
                            <a:ea typeface="新細明體" pitchFamily="18" charset="-120"/>
                          </a:rPr>
                          <m:t>(</m:t>
                        </m:r>
                        <m:r>
                          <a:rPr lang="en-US" altLang="zh-TW" i="1">
                            <a:latin typeface="Cambria Math"/>
                            <a:ea typeface="新細明體" pitchFamily="18" charset="-120"/>
                          </a:rPr>
                          <m:t>𝐹</m:t>
                        </m:r>
                      </m:e>
                      <m:sub>
                        <m:r>
                          <a:rPr lang="en-US" altLang="zh-TW" i="1">
                            <a:latin typeface="Cambria Math"/>
                            <a:ea typeface="新細明體" pitchFamily="18" charset="-120"/>
                          </a:rPr>
                          <m:t>𝑇</m:t>
                        </m:r>
                      </m:sub>
                    </m:sSub>
                    <m:r>
                      <a:rPr lang="en-US" altLang="zh-TW" b="0" i="1" smtClean="0">
                        <a:latin typeface="Cambria Math"/>
                        <a:ea typeface="新細明體" pitchFamily="18" charset="-120"/>
                      </a:rPr>
                      <m:t>−</m:t>
                    </m:r>
                    <m:r>
                      <a:rPr lang="en-US" altLang="zh-TW" i="1">
                        <a:latin typeface="Cambria Math"/>
                        <a:ea typeface="新細明體" pitchFamily="18" charset="-120"/>
                      </a:rPr>
                      <m:t>𝐾</m:t>
                    </m:r>
                    <m:r>
                      <a:rPr lang="en-US" altLang="zh-TW" b="0" i="1" smtClean="0">
                        <a:latin typeface="Cambria Math"/>
                        <a:ea typeface="新細明體" pitchFamily="18" charset="-120"/>
                      </a:rPr>
                      <m:t>)</m:t>
                    </m:r>
                  </m:oMath>
                </a14:m>
                <a:endParaRPr lang="en-US" altLang="zh-TW" dirty="0">
                  <a:ea typeface="新細明體" pitchFamily="18" charset="-120"/>
                </a:endParaRPr>
              </a:p>
              <a:p>
                <a:pPr lvl="2">
                  <a:spcBef>
                    <a:spcPts val="300"/>
                  </a:spcBef>
                </a:pPr>
                <a:r>
                  <a:rPr lang="en-US" altLang="zh-TW" dirty="0">
                    <a:ea typeface="新細明體" pitchFamily="18" charset="-120"/>
                  </a:rPr>
                  <a:t>Put futures option: when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𝐹</m:t>
                        </m:r>
                      </m:e>
                      <m:sub>
                        <m:r>
                          <a:rPr lang="en-US" altLang="zh-TW" i="1">
                            <a:latin typeface="Cambria Math"/>
                            <a:ea typeface="新細明體" pitchFamily="18" charset="-120"/>
                          </a:rPr>
                          <m:t>𝑇</m:t>
                        </m:r>
                      </m:sub>
                    </m:sSub>
                    <m:r>
                      <a:rPr lang="en-US" altLang="zh-TW" b="0" i="1" smtClean="0">
                        <a:latin typeface="Cambria Math"/>
                        <a:ea typeface="新細明體" pitchFamily="18" charset="-120"/>
                      </a:rPr>
                      <m:t>&lt;</m:t>
                    </m:r>
                    <m:r>
                      <a:rPr lang="en-US" altLang="zh-TW" i="1">
                        <a:latin typeface="Cambria Math"/>
                        <a:ea typeface="新細明體" pitchFamily="18" charset="-120"/>
                      </a:rPr>
                      <m:t>𝐾</m:t>
                    </m:r>
                  </m:oMath>
                </a14:m>
                <a:r>
                  <a:rPr lang="en-US" altLang="zh-TW" dirty="0">
                    <a:ea typeface="新細明體" pitchFamily="18" charset="-120"/>
                  </a:rPr>
                  <a:t>, the holder</a:t>
                </a:r>
                <a:r>
                  <a:rPr lang="zh-TW" altLang="en-US" dirty="0">
                    <a:ea typeface="新細明體" pitchFamily="18" charset="-120"/>
                  </a:rPr>
                  <a:t> </a:t>
                </a:r>
                <a:r>
                  <a:rPr lang="en-US" altLang="zh-TW" dirty="0">
                    <a:ea typeface="新細明體" pitchFamily="18" charset="-120"/>
                  </a:rPr>
                  <a:t>exercises his right and receive a </a:t>
                </a:r>
                <a:r>
                  <a:rPr lang="en-US" altLang="zh-TW" b="1" i="1" dirty="0">
                    <a:ea typeface="新細明體" pitchFamily="18" charset="-120"/>
                  </a:rPr>
                  <a:t>short position </a:t>
                </a:r>
                <a:r>
                  <a:rPr lang="en-US" altLang="zh-TW" dirty="0">
                    <a:ea typeface="新細明體" pitchFamily="18" charset="-120"/>
                  </a:rPr>
                  <a:t>in the underlying futures contract plus a </a:t>
                </a:r>
                <a:r>
                  <a:rPr lang="en-US" altLang="zh-TW" b="1" i="1" dirty="0">
                    <a:ea typeface="新細明體" pitchFamily="18" charset="-120"/>
                  </a:rPr>
                  <a:t>cash amount </a:t>
                </a:r>
                <a:r>
                  <a:rPr lang="en-US" altLang="zh-TW" dirty="0">
                    <a:ea typeface="新細明體" pitchFamily="18" charset="-120"/>
                  </a:rPr>
                  <a:t>equal to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m:t>
                        </m:r>
                        <m:r>
                          <a:rPr lang="en-US" altLang="zh-TW" b="0" i="1" smtClean="0">
                            <a:latin typeface="Cambria Math"/>
                            <a:ea typeface="新細明體" pitchFamily="18" charset="-120"/>
                          </a:rPr>
                          <m:t>𝐾</m:t>
                        </m:r>
                        <m:r>
                          <a:rPr lang="en-US" altLang="zh-TW" b="0" i="1" smtClean="0">
                            <a:latin typeface="Cambria Math"/>
                            <a:ea typeface="新細明體" pitchFamily="18" charset="-120"/>
                          </a:rPr>
                          <m:t>−</m:t>
                        </m:r>
                        <m:r>
                          <a:rPr lang="en-US" altLang="zh-TW" i="1">
                            <a:latin typeface="Cambria Math"/>
                            <a:ea typeface="新細明體" pitchFamily="18" charset="-120"/>
                          </a:rPr>
                          <m:t>𝐹</m:t>
                        </m:r>
                      </m:e>
                      <m:sub>
                        <m:r>
                          <a:rPr lang="en-US" altLang="zh-TW" i="1">
                            <a:latin typeface="Cambria Math"/>
                            <a:ea typeface="新細明體" pitchFamily="18" charset="-120"/>
                          </a:rPr>
                          <m:t>𝑇</m:t>
                        </m:r>
                      </m:sub>
                    </m:sSub>
                    <m:r>
                      <a:rPr lang="en-US" altLang="zh-TW" i="1">
                        <a:latin typeface="Cambria Math"/>
                        <a:ea typeface="新細明體" pitchFamily="18" charset="-120"/>
                      </a:rPr>
                      <m:t>)</m:t>
                    </m:r>
                  </m:oMath>
                </a14:m>
                <a:endParaRPr lang="en-US" altLang="zh-TW" dirty="0">
                  <a:ea typeface="新細明體" pitchFamily="18" charset="-120"/>
                </a:endParaRPr>
              </a:p>
              <a:p>
                <a:pPr lvl="2">
                  <a:spcBef>
                    <a:spcPts val="300"/>
                  </a:spcBef>
                </a:pPr>
                <a:r>
                  <a:rPr lang="en-US" altLang="zh-TW" dirty="0">
                    <a:ea typeface="新細明體" pitchFamily="18" charset="-120"/>
                  </a:rPr>
                  <a:t>Note that the futures contract received by the option holder at </a:t>
                </a:r>
                <a14:m>
                  <m:oMath xmlns:m="http://schemas.openxmlformats.org/officeDocument/2006/math">
                    <m:r>
                      <a:rPr lang="en-US" altLang="zh-TW" b="0" i="1" smtClean="0">
                        <a:latin typeface="Cambria Math"/>
                        <a:ea typeface="新細明體" pitchFamily="18" charset="-120"/>
                      </a:rPr>
                      <m:t>𝑇</m:t>
                    </m:r>
                  </m:oMath>
                </a14:m>
                <a:r>
                  <a:rPr lang="en-US" altLang="zh-TW" dirty="0">
                    <a:ea typeface="新細明體" pitchFamily="18" charset="-120"/>
                  </a:rPr>
                  <a:t> is worth zero because the zero-value futures is always the case when it is initiated</a:t>
                </a:r>
              </a:p>
              <a:p>
                <a:pPr marL="1077913" lvl="2" indent="-384175">
                  <a:spcBef>
                    <a:spcPts val="300"/>
                  </a:spcBef>
                  <a:buClr>
                    <a:schemeClr val="tx1"/>
                  </a:buClr>
                  <a:buSzPct val="100000"/>
                  <a:buFont typeface="新細明體" pitchFamily="18" charset="-120"/>
                  <a:buChar char="※"/>
                </a:pPr>
                <a:r>
                  <a:rPr lang="en-US" altLang="zh-TW" dirty="0">
                    <a:ea typeface="新細明體" pitchFamily="18" charset="-120"/>
                  </a:rPr>
                  <a:t>If option holders close out the futures position immediately by entering into an offsetting position, they can finish the transaction completely and earn the received cash amount</a:t>
                </a:r>
              </a:p>
            </p:txBody>
          </p:sp>
        </mc:Choice>
        <mc:Fallback xmlns="">
          <p:sp>
            <p:nvSpPr>
              <p:cNvPr id="17411" name="Rectangle 3"/>
              <p:cNvSpPr>
                <a:spLocks noGrp="1" noRot="1" noChangeAspect="1" noMove="1" noResize="1" noEditPoints="1" noAdjustHandles="1" noChangeArrowheads="1" noChangeShapeType="1" noTextEdit="1"/>
              </p:cNvSpPr>
              <p:nvPr>
                <p:ph idx="1"/>
              </p:nvPr>
            </p:nvSpPr>
            <p:spPr>
              <a:xfrm>
                <a:off x="323528" y="1584176"/>
                <a:ext cx="8568952" cy="5229200"/>
              </a:xfrm>
              <a:blipFill>
                <a:blip r:embed="rId3"/>
                <a:stretch>
                  <a:fillRect t="-699" r="-711" b="-3263"/>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1741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F1676B08-2B84-45B1-9243-EF4720F05A95}" type="slidenum">
              <a:rPr lang="en-US" altLang="en-US"/>
              <a:pPr eaLnBrk="1" hangingPunct="1"/>
              <a:t>15</a:t>
            </a:fld>
            <a:endParaRPr lang="en-US" altLang="en-US" dirty="0"/>
          </a:p>
        </p:txBody>
      </p:sp>
    </p:spTree>
    <p:extLst>
      <p:ext uri="{BB962C8B-B14F-4D97-AF65-F5344CB8AC3E}">
        <p14:creationId xmlns:p14="http://schemas.microsoft.com/office/powerpoint/2010/main" val="27162312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260648"/>
            <a:ext cx="7776864"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sz="3600" dirty="0">
                <a:ea typeface="新細明體" pitchFamily="18" charset="-120"/>
              </a:rPr>
              <a:t>Types of Options</a:t>
            </a:r>
          </a:p>
        </p:txBody>
      </p:sp>
      <mc:AlternateContent xmlns:mc="http://schemas.openxmlformats.org/markup-compatibility/2006" xmlns:a14="http://schemas.microsoft.com/office/drawing/2010/main">
        <mc:Choice Requires="a14">
          <p:sp>
            <p:nvSpPr>
              <p:cNvPr id="17411" name="Rectangle 3"/>
              <p:cNvSpPr>
                <a:spLocks noGrp="1" noChangeArrowheads="1"/>
              </p:cNvSpPr>
              <p:nvPr>
                <p:ph idx="1"/>
              </p:nvPr>
            </p:nvSpPr>
            <p:spPr>
              <a:xfrm>
                <a:off x="179512" y="1656184"/>
                <a:ext cx="8712968" cy="5157192"/>
              </a:xfrm>
              <a:noFill/>
              <a:extLst>
                <a:ext uri="{91240B29-F687-4F45-9708-019B960494DF}">
                  <a14:hiddenLine w="12700">
                    <a:solidFill>
                      <a:schemeClr val="tx1"/>
                    </a:solidFill>
                    <a:miter lim="800000"/>
                    <a:headEnd/>
                    <a:tailEnd/>
                  </a14:hiddenLine>
                </a:ext>
              </a:extLst>
            </p:spPr>
            <p:txBody>
              <a:bodyPr lIns="90488" tIns="44450" rIns="90488" bIns="44450"/>
              <a:lstStyle/>
              <a:p>
                <a:pPr lvl="2">
                  <a:spcBef>
                    <a:spcPts val="600"/>
                  </a:spcBef>
                </a:pPr>
                <a:r>
                  <a:rPr lang="en-US" altLang="zh-TW" dirty="0">
                    <a:ea typeface="新細明體" pitchFamily="18" charset="-120"/>
                  </a:rPr>
                  <a:t>Reasons to trade options on futures rather than options on a underlying commodity asset</a:t>
                </a:r>
              </a:p>
              <a:p>
                <a:pPr marL="1349375" lvl="3" indent="-360363">
                  <a:spcBef>
                    <a:spcPts val="600"/>
                  </a:spcBef>
                  <a:buClr>
                    <a:schemeClr val="tx1"/>
                  </a:buClr>
                  <a:buFont typeface="+mj-lt"/>
                  <a:buAutoNum type="arabicPeriod"/>
                </a:pPr>
                <a:r>
                  <a:rPr lang="en-US" altLang="zh-TW" dirty="0">
                    <a:ea typeface="新細明體" pitchFamily="18" charset="-120"/>
                  </a:rPr>
                  <a:t>A futures contract is more liquid than its underlying asset due to different types of market participants</a:t>
                </a:r>
              </a:p>
              <a:p>
                <a:pPr marL="1349375" lvl="3" indent="-360363">
                  <a:spcBef>
                    <a:spcPts val="600"/>
                  </a:spcBef>
                  <a:buClr>
                    <a:schemeClr val="tx1"/>
                  </a:buClr>
                  <a:buFont typeface="+mj-lt"/>
                  <a:buAutoNum type="arabicPeriod"/>
                </a:pPr>
                <a:r>
                  <a:rPr lang="en-US" altLang="zh-TW" dirty="0">
                    <a:ea typeface="新細明體" pitchFamily="18" charset="-120"/>
                  </a:rPr>
                  <a:t>Futures option is settled in cash plus a futures position rather than settled by physical delivering </a:t>
                </a:r>
              </a:p>
              <a:p>
                <a:pPr marL="1612900" lvl="4" indent="-306388">
                  <a:spcBef>
                    <a:spcPts val="600"/>
                  </a:spcBef>
                </a:pPr>
                <a:r>
                  <a:rPr lang="en-US" altLang="zh-TW" dirty="0">
                    <a:ea typeface="新細明體" pitchFamily="18" charset="-120"/>
                  </a:rPr>
                  <a:t>In contrast, options on commodity assets often need physical delivering</a:t>
                </a:r>
              </a:p>
              <a:p>
                <a:pPr marL="1612900" lvl="4" indent="-306388">
                  <a:spcBef>
                    <a:spcPts val="600"/>
                  </a:spcBef>
                </a:pPr>
                <a:r>
                  <a:rPr lang="en-US" altLang="zh-TW" dirty="0">
                    <a:ea typeface="新細明體" pitchFamily="18" charset="-120"/>
                  </a:rPr>
                  <a:t>Since the futures contract can be closed out prior to the delivery date, it can avoid concerning delivery options and delivery costs for physical delivering</a:t>
                </a:r>
              </a:p>
              <a:p>
                <a:pPr marL="1612900" lvl="4" indent="-306388">
                  <a:spcBef>
                    <a:spcPts val="600"/>
                  </a:spcBef>
                </a:pPr>
                <a:r>
                  <a:rPr lang="en-US" altLang="zh-TW" dirty="0">
                    <a:ea typeface="新細明體" pitchFamily="18" charset="-120"/>
                  </a:rPr>
                  <a:t>If the futures contract is held to the delivery date, traders still can employ it to trade the underlying commodity asset physically at the price of </a:t>
                </a:r>
                <a14:m>
                  <m:oMath xmlns:m="http://schemas.openxmlformats.org/officeDocument/2006/math">
                    <m:sSub>
                      <m:sSubPr>
                        <m:ctrlPr>
                          <a:rPr lang="en-US" altLang="zh-TW" i="1" smtClean="0">
                            <a:latin typeface="Cambria Math" panose="02040503050406030204" pitchFamily="18" charset="0"/>
                            <a:ea typeface="新細明體" pitchFamily="18" charset="-120"/>
                          </a:rPr>
                        </m:ctrlPr>
                      </m:sSubPr>
                      <m:e>
                        <m:r>
                          <a:rPr lang="en-US" altLang="zh-TW" i="1">
                            <a:latin typeface="Cambria Math"/>
                            <a:ea typeface="新細明體" pitchFamily="18" charset="-120"/>
                          </a:rPr>
                          <m:t>𝐹</m:t>
                        </m:r>
                      </m:e>
                      <m:sub>
                        <m:r>
                          <a:rPr lang="en-US" altLang="zh-TW" i="1">
                            <a:latin typeface="Cambria Math"/>
                            <a:ea typeface="新細明體" pitchFamily="18" charset="-120"/>
                          </a:rPr>
                          <m:t>𝑇</m:t>
                        </m:r>
                      </m:sub>
                    </m:sSub>
                  </m:oMath>
                </a14:m>
                <a:endParaRPr lang="en-US" altLang="zh-TW" dirty="0">
                  <a:ea typeface="新細明體" pitchFamily="18" charset="-120"/>
                </a:endParaRPr>
              </a:p>
              <a:p>
                <a:pPr marL="1349375" marR="0" lvl="3" indent="-360363" algn="l" defTabSz="914400" rtl="0" eaLnBrk="1" fontAlgn="base" latinLnBrk="0" hangingPunct="1">
                  <a:lnSpc>
                    <a:spcPct val="100000"/>
                  </a:lnSpc>
                  <a:spcBef>
                    <a:spcPts val="600"/>
                  </a:spcBef>
                  <a:spcAft>
                    <a:spcPct val="0"/>
                  </a:spcAft>
                  <a:buClr>
                    <a:srgbClr val="000000"/>
                  </a:buClr>
                  <a:buSzPct val="100000"/>
                  <a:buFont typeface="+mj-lt"/>
                  <a:buAutoNum type="arabicPeriod"/>
                  <a:tabLst/>
                  <a:defRPr/>
                </a:pPr>
                <a:r>
                  <a:rPr lang="en-US" altLang="zh-TW" dirty="0">
                    <a:ea typeface="新細明體" pitchFamily="18" charset="-120"/>
                  </a:rPr>
                  <a:t>To make futures options more competitive, futures options often entail lower transaction costs than options on commodity assets</a:t>
                </a:r>
              </a:p>
              <a:p>
                <a:pPr lvl="2">
                  <a:spcBef>
                    <a:spcPts val="600"/>
                  </a:spcBef>
                </a:pPr>
                <a:endParaRPr lang="en-US" altLang="zh-TW" dirty="0">
                  <a:ea typeface="新細明體" pitchFamily="18" charset="-120"/>
                </a:endParaRPr>
              </a:p>
            </p:txBody>
          </p:sp>
        </mc:Choice>
        <mc:Fallback xmlns="">
          <p:sp>
            <p:nvSpPr>
              <p:cNvPr id="17411" name="Rectangle 3"/>
              <p:cNvSpPr>
                <a:spLocks noGrp="1" noRot="1" noChangeAspect="1" noMove="1" noResize="1" noEditPoints="1" noAdjustHandles="1" noChangeArrowheads="1" noChangeShapeType="1" noTextEdit="1"/>
              </p:cNvSpPr>
              <p:nvPr>
                <p:ph idx="1"/>
              </p:nvPr>
            </p:nvSpPr>
            <p:spPr>
              <a:xfrm>
                <a:off x="179512" y="1656184"/>
                <a:ext cx="8712968" cy="5157192"/>
              </a:xfrm>
              <a:blipFill>
                <a:blip r:embed="rId3"/>
                <a:stretch>
                  <a:fillRect t="-709" r="-1259" b="-3783"/>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1741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F1676B08-2B84-45B1-9243-EF4720F05A95}" type="slidenum">
              <a:rPr lang="en-US" altLang="en-US"/>
              <a:pPr eaLnBrk="1" hangingPunct="1"/>
              <a:t>16</a:t>
            </a:fld>
            <a:endParaRPr lang="en-US" altLang="en-US" dirty="0"/>
          </a:p>
        </p:txBody>
      </p:sp>
    </p:spTree>
    <p:extLst>
      <p:ext uri="{BB962C8B-B14F-4D97-AF65-F5344CB8AC3E}">
        <p14:creationId xmlns:p14="http://schemas.microsoft.com/office/powerpoint/2010/main" val="179560389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標題 1"/>
          <p:cNvSpPr>
            <a:spLocks noGrp="1"/>
          </p:cNvSpPr>
          <p:nvPr>
            <p:ph type="ctrTitle"/>
          </p:nvPr>
        </p:nvSpPr>
        <p:spPr>
          <a:xfrm>
            <a:off x="468313" y="2924175"/>
            <a:ext cx="6781800" cy="1296913"/>
          </a:xfrm>
        </p:spPr>
        <p:txBody>
          <a:bodyPr/>
          <a:lstStyle/>
          <a:p>
            <a:pPr marL="806450" indent="-806450" algn="l"/>
            <a:r>
              <a:rPr lang="en-US" altLang="zh-TW" sz="3800" dirty="0">
                <a:ea typeface="新細明體" charset="-120"/>
              </a:rPr>
              <a:t>9.2 Trading Options on Exchanges</a:t>
            </a:r>
            <a:endParaRPr lang="zh-TW" altLang="en-US" sz="3800" dirty="0">
              <a:ea typeface="新細明體" charset="-120"/>
            </a:endParaRPr>
          </a:p>
        </p:txBody>
      </p:sp>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318AA49A-4F20-4677-A41A-D5F351D8E433}" type="slidenum">
              <a:rPr lang="en-US" altLang="en-US" smtClean="0"/>
              <a:pPr eaLnBrk="1" hangingPunct="1"/>
              <a:t>17</a:t>
            </a:fld>
            <a:endParaRPr lang="en-US" altLang="en-US" dirty="0"/>
          </a:p>
        </p:txBody>
      </p:sp>
    </p:spTree>
    <p:extLst>
      <p:ext uri="{BB962C8B-B14F-4D97-AF65-F5344CB8AC3E}">
        <p14:creationId xmlns:p14="http://schemas.microsoft.com/office/powerpoint/2010/main" val="3273230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
        <p:nvSpPr>
          <p:cNvPr id="18435" name="Rectangle 3"/>
          <p:cNvSpPr>
            <a:spLocks noGrp="1" noChangeArrowheads="1"/>
          </p:cNvSpPr>
          <p:nvPr>
            <p:ph idx="1"/>
          </p:nvPr>
        </p:nvSpPr>
        <p:spPr>
          <a:xfrm>
            <a:off x="179512" y="1628800"/>
            <a:ext cx="8784976" cy="511256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ea typeface="新細明體" pitchFamily="18" charset="-120"/>
              </a:rPr>
              <a:t>Standard stock options in the U.S. are employed to explain option trading on exchanges</a:t>
            </a:r>
          </a:p>
          <a:p>
            <a:pPr eaLnBrk="1" hangingPunct="1">
              <a:spcBef>
                <a:spcPts val="300"/>
              </a:spcBef>
            </a:pPr>
            <a:r>
              <a:rPr lang="en-US" altLang="zh-TW" dirty="0">
                <a:ea typeface="新細明體" pitchFamily="18" charset="-120"/>
              </a:rPr>
              <a:t>Items in option contracts</a:t>
            </a:r>
          </a:p>
          <a:p>
            <a:pPr lvl="1">
              <a:spcBef>
                <a:spcPts val="300"/>
              </a:spcBef>
            </a:pPr>
            <a:r>
              <a:rPr lang="en-US" altLang="zh-TW" dirty="0">
                <a:ea typeface="新細明體" pitchFamily="18" charset="-120"/>
              </a:rPr>
              <a:t>European or American</a:t>
            </a:r>
          </a:p>
          <a:p>
            <a:pPr lvl="2">
              <a:spcBef>
                <a:spcPts val="300"/>
              </a:spcBef>
            </a:pPr>
            <a:r>
              <a:rPr lang="en-US" altLang="zh-TW" dirty="0">
                <a:ea typeface="新細明體" pitchFamily="18" charset="-120"/>
              </a:rPr>
              <a:t>In Taiwan, both index and stock options are European style, but warrants (introduced later) are American style</a:t>
            </a:r>
          </a:p>
          <a:p>
            <a:pPr lvl="1">
              <a:spcBef>
                <a:spcPts val="300"/>
              </a:spcBef>
            </a:pPr>
            <a:r>
              <a:rPr lang="en-US" altLang="zh-TW" dirty="0">
                <a:ea typeface="新細明體" pitchFamily="18" charset="-120"/>
              </a:rPr>
              <a:t>Expiration date (or maturity date) (</a:t>
            </a:r>
            <a:r>
              <a:rPr lang="zh-TW" altLang="en-US" dirty="0">
                <a:ea typeface="新細明體" pitchFamily="18" charset="-120"/>
              </a:rPr>
              <a:t>到期日</a:t>
            </a:r>
            <a:r>
              <a:rPr lang="en-US" altLang="zh-TW" dirty="0">
                <a:ea typeface="新細明體" pitchFamily="18" charset="-120"/>
              </a:rPr>
              <a:t>)</a:t>
            </a:r>
          </a:p>
          <a:p>
            <a:pPr lvl="2">
              <a:spcBef>
                <a:spcPts val="300"/>
              </a:spcBef>
            </a:pPr>
            <a:r>
              <a:rPr lang="en-US" altLang="zh-TW" dirty="0">
                <a:ea typeface="新細明體" pitchFamily="18" charset="-120"/>
              </a:rPr>
              <a:t>Expiration date: the third Friday of the expiration month</a:t>
            </a:r>
          </a:p>
          <a:p>
            <a:pPr lvl="2">
              <a:spcBef>
                <a:spcPts val="300"/>
              </a:spcBef>
            </a:pPr>
            <a:r>
              <a:rPr lang="en-US" altLang="zh-TW" dirty="0">
                <a:ea typeface="新細明體" pitchFamily="18" charset="-120"/>
              </a:rPr>
              <a:t>Trading takes places every business day (8:30 a.m. to 3:00 p.m. Central time) until the expiration date</a:t>
            </a:r>
          </a:p>
          <a:p>
            <a:pPr lvl="2">
              <a:spcBef>
                <a:spcPts val="300"/>
              </a:spcBef>
            </a:pPr>
            <a:r>
              <a:rPr lang="en-US" altLang="zh-TW" dirty="0">
                <a:ea typeface="新細明體" pitchFamily="18" charset="-120"/>
              </a:rPr>
              <a:t>Long-term equity anticipation securities (LEAPs) trade on many stocks with the time to maturity up to 39 months and the expiration date to be the third Friday of January</a:t>
            </a:r>
          </a:p>
        </p:txBody>
      </p:sp>
      <p:sp>
        <p:nvSpPr>
          <p:cNvPr id="1843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484790E-1CD7-4A6F-AEE1-9A77CBB19359}" type="slidenum">
              <a:rPr lang="en-US" altLang="en-US"/>
              <a:pPr eaLnBrk="1" hangingPunct="1"/>
              <a:t>18</a:t>
            </a:fld>
            <a:endParaRPr lang="en-US" altLang="en-US"/>
          </a:p>
        </p:txBody>
      </p:sp>
    </p:spTree>
    <p:extLst>
      <p:ext uri="{BB962C8B-B14F-4D97-AF65-F5344CB8AC3E}">
        <p14:creationId xmlns:p14="http://schemas.microsoft.com/office/powerpoint/2010/main" val="1761965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
        <p:nvSpPr>
          <p:cNvPr id="18435" name="Rectangle 3"/>
          <p:cNvSpPr>
            <a:spLocks noGrp="1" noChangeArrowheads="1"/>
          </p:cNvSpPr>
          <p:nvPr>
            <p:ph idx="1"/>
          </p:nvPr>
        </p:nvSpPr>
        <p:spPr>
          <a:xfrm>
            <a:off x="251520" y="1700808"/>
            <a:ext cx="8640960" cy="504056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spcBef>
                <a:spcPts val="600"/>
              </a:spcBef>
            </a:pPr>
            <a:r>
              <a:rPr lang="en-US" altLang="zh-TW" dirty="0">
                <a:ea typeface="新細明體" pitchFamily="18" charset="-120"/>
              </a:rPr>
              <a:t>Stock options are issued on the Jan., Feb., or Mar. cycle</a:t>
            </a:r>
          </a:p>
          <a:p>
            <a:pPr lvl="3">
              <a:spcBef>
                <a:spcPts val="600"/>
              </a:spcBef>
            </a:pPr>
            <a:r>
              <a:rPr lang="en-US" altLang="zh-TW" dirty="0">
                <a:ea typeface="新細明體" pitchFamily="18" charset="-120"/>
              </a:rPr>
              <a:t>The Jan. cycle months consists of Jan., Apr., July, and Oct. (similar for Feb. and Mar. cycles)</a:t>
            </a:r>
          </a:p>
          <a:p>
            <a:pPr lvl="3">
              <a:spcBef>
                <a:spcPts val="600"/>
              </a:spcBef>
            </a:pPr>
            <a:r>
              <a:rPr lang="en-US" altLang="zh-TW" dirty="0">
                <a:ea typeface="新細明體" pitchFamily="18" charset="-120"/>
              </a:rPr>
              <a:t>The following two rules determine listing options with different maturity months at any time during a year</a:t>
            </a:r>
          </a:p>
          <a:p>
            <a:pPr marL="1573213" lvl="4" indent="-266700">
              <a:spcBef>
                <a:spcPts val="600"/>
              </a:spcBef>
              <a:buClr>
                <a:schemeClr val="tx1"/>
              </a:buClr>
              <a:buSzPct val="100000"/>
              <a:buAutoNum type="arabicPeriod"/>
            </a:pPr>
            <a:r>
              <a:rPr lang="en-US" altLang="zh-TW" dirty="0">
                <a:ea typeface="新細明體" pitchFamily="18" charset="-120"/>
              </a:rPr>
              <a:t>If the expiration date in the current month has not yet been reached, options trade for the current month (until the expiration date), the following month, and the next two months in the cycle</a:t>
            </a:r>
          </a:p>
          <a:p>
            <a:pPr marL="1573213" lvl="4" indent="-266700">
              <a:spcBef>
                <a:spcPts val="600"/>
              </a:spcBef>
              <a:buClr>
                <a:schemeClr val="tx1"/>
              </a:buClr>
              <a:buSzPct val="100000"/>
              <a:buAutoNum type="arabicPeriod"/>
            </a:pPr>
            <a:r>
              <a:rPr lang="en-US" altLang="zh-TW" dirty="0">
                <a:ea typeface="新細明體" pitchFamily="18" charset="-120"/>
              </a:rPr>
              <a:t>If the expiration date in the current month has passed, options trade for the next month, the next-but-one month, and the next two months in the cycle</a:t>
            </a:r>
          </a:p>
          <a:p>
            <a:pPr marL="1282700" lvl="4" indent="0">
              <a:spcBef>
                <a:spcPts val="600"/>
              </a:spcBef>
              <a:buNone/>
            </a:pPr>
            <a:r>
              <a:rPr lang="en-US" altLang="zh-TW" dirty="0">
                <a:ea typeface="新細明體" pitchFamily="18" charset="-120"/>
              </a:rPr>
              <a:t>(When one option expires, trading in another month option is started such that the above two rules can be satisfied)</a:t>
            </a:r>
          </a:p>
          <a:p>
            <a:pPr marL="1252538" lvl="3" indent="-263525">
              <a:spcBef>
                <a:spcPts val="600"/>
              </a:spcBef>
              <a:buNone/>
            </a:pPr>
            <a:r>
              <a:rPr lang="en-US" altLang="zh-TW" dirty="0">
                <a:ea typeface="新細明體" pitchFamily="18" charset="-120"/>
              </a:rPr>
              <a:t>※ Exchanges can use their own rules for listing options with different maturity months, e.g., maybe the next three cycle months are considered</a:t>
            </a:r>
          </a:p>
        </p:txBody>
      </p:sp>
      <p:sp>
        <p:nvSpPr>
          <p:cNvPr id="1843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484790E-1CD7-4A6F-AEE1-9A77CBB19359}" type="slidenum">
              <a:rPr lang="en-US" altLang="en-US"/>
              <a:pPr eaLnBrk="1" hangingPunct="1"/>
              <a:t>19</a:t>
            </a:fld>
            <a:endParaRPr lang="en-US"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4"/>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charset="-120"/>
              </a:rPr>
              <a:t>Goals </a:t>
            </a:r>
            <a:r>
              <a:rPr lang="en-US" altLang="zh-TW" dirty="0">
                <a:ea typeface="新細明體" charset="-120"/>
              </a:rPr>
              <a:t>of Chapter 9</a:t>
            </a:r>
          </a:p>
        </p:txBody>
      </p:sp>
      <p:sp>
        <p:nvSpPr>
          <p:cNvPr id="6146" name="投影片編號版面配置區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6459F47D-D016-4E99-B4CA-0BA973F17661}" type="slidenum">
              <a:rPr lang="en-US" altLang="en-US" smtClean="0"/>
              <a:pPr eaLnBrk="1" hangingPunct="1"/>
              <a:t>2</a:t>
            </a:fld>
            <a:endParaRPr lang="en-US" altLang="en-US" dirty="0"/>
          </a:p>
        </p:txBody>
      </p:sp>
      <p:sp>
        <p:nvSpPr>
          <p:cNvPr id="6147"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6148"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ea typeface="新細明體" charset="-120"/>
            </a:endParaRPr>
          </a:p>
        </p:txBody>
      </p:sp>
      <p:sp>
        <p:nvSpPr>
          <p:cNvPr id="6150" name="Rectangle 5"/>
          <p:cNvSpPr txBox="1">
            <a:spLocks noChangeArrowheads="1"/>
          </p:cNvSpPr>
          <p:nvPr/>
        </p:nvSpPr>
        <p:spPr bwMode="auto">
          <a:xfrm>
            <a:off x="467544" y="1628800"/>
            <a:ext cx="8280400" cy="5004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Introduce different types of options</a:t>
            </a:r>
          </a:p>
          <a:p>
            <a:pPr marL="801688" lvl="1" indent="-344488" eaLnBrk="1" hangingPunct="1">
              <a:spcBef>
                <a:spcPts val="600"/>
              </a:spcBef>
              <a:buClr>
                <a:srgbClr val="B92D00"/>
              </a:buClr>
              <a:buSzPct val="70000"/>
              <a:buFont typeface="Arial" pitchFamily="34" charset="0"/>
              <a:buChar char="–"/>
              <a:defRPr/>
            </a:pPr>
            <a:r>
              <a:rPr lang="en-US" altLang="zh-TW" sz="2600" dirty="0">
                <a:solidFill>
                  <a:srgbClr val="000000"/>
                </a:solidFill>
                <a:ea typeface="新細明體" pitchFamily="18" charset="-120"/>
              </a:rPr>
              <a:t>Including call and put options, European vs. American options, and options with different underlying assets</a:t>
            </a:r>
          </a:p>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Items in the contracts of stock options</a:t>
            </a:r>
          </a:p>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Details of trading options on exchanges</a:t>
            </a:r>
          </a:p>
          <a:p>
            <a:pPr eaLnBrk="1" hangingPunct="1">
              <a:spcBef>
                <a:spcPts val="600"/>
              </a:spcBef>
              <a:buClr>
                <a:schemeClr val="tx2"/>
              </a:buClr>
              <a:buSzPct val="70000"/>
              <a:buFont typeface="Wingdings" pitchFamily="2" charset="2"/>
              <a:buChar char="l"/>
              <a:defRPr/>
            </a:pPr>
            <a:r>
              <a:rPr lang="en-US" altLang="zh-TW" sz="3000" dirty="0">
                <a:ea typeface="新細明體" pitchFamily="18" charset="-120"/>
              </a:rPr>
              <a:t>Introduce three option-like instruments</a:t>
            </a:r>
          </a:p>
          <a:p>
            <a:pPr marL="801688" lvl="1" indent="-344488" eaLnBrk="1" hangingPunct="1">
              <a:spcBef>
                <a:spcPts val="600"/>
              </a:spcBef>
              <a:buClr>
                <a:srgbClr val="B92D00"/>
              </a:buClr>
              <a:buSzPct val="70000"/>
              <a:buFont typeface="Arial" pitchFamily="34" charset="0"/>
              <a:buChar char="–"/>
              <a:defRPr/>
            </a:pPr>
            <a:r>
              <a:rPr lang="en-US" altLang="zh-TW" sz="3000" dirty="0">
                <a:ea typeface="新細明體" pitchFamily="18" charset="-120"/>
              </a:rPr>
              <a:t>Warrants (</a:t>
            </a:r>
            <a:r>
              <a:rPr lang="zh-TW" altLang="en-US" sz="3000" dirty="0">
                <a:ea typeface="新細明體" pitchFamily="18" charset="-120"/>
              </a:rPr>
              <a:t>權證</a:t>
            </a:r>
            <a:r>
              <a:rPr lang="en-US" altLang="zh-TW" sz="3000" dirty="0">
                <a:ea typeface="新細明體" pitchFamily="18" charset="-120"/>
              </a:rPr>
              <a:t>), employee stock options</a:t>
            </a:r>
            <a:r>
              <a:rPr lang="zh-TW" altLang="en-US" sz="3000" dirty="0">
                <a:ea typeface="新細明體" pitchFamily="18" charset="-120"/>
              </a:rPr>
              <a:t> </a:t>
            </a:r>
            <a:r>
              <a:rPr lang="en-US" altLang="zh-TW" sz="3000" dirty="0">
                <a:ea typeface="新細明體" pitchFamily="18" charset="-120"/>
              </a:rPr>
              <a:t>(</a:t>
            </a:r>
            <a:r>
              <a:rPr lang="zh-TW" altLang="en-US" sz="3000" dirty="0">
                <a:ea typeface="新細明體" pitchFamily="18" charset="-120"/>
              </a:rPr>
              <a:t>員工股票選擇權</a:t>
            </a:r>
            <a:r>
              <a:rPr lang="en-US" altLang="zh-TW" sz="3000" dirty="0">
                <a:ea typeface="新細明體" pitchFamily="18" charset="-120"/>
              </a:rPr>
              <a:t>), and convertible bonds</a:t>
            </a:r>
            <a:r>
              <a:rPr lang="zh-TW" altLang="en-US" sz="3000" dirty="0">
                <a:ea typeface="新細明體" pitchFamily="18" charset="-120"/>
              </a:rPr>
              <a:t> </a:t>
            </a:r>
            <a:r>
              <a:rPr lang="en-US" altLang="zh-TW" sz="3000" dirty="0">
                <a:ea typeface="新細明體" pitchFamily="18" charset="-120"/>
              </a:rPr>
              <a:t>(</a:t>
            </a:r>
            <a:r>
              <a:rPr lang="zh-TW" altLang="en-US" sz="3000" dirty="0">
                <a:ea typeface="新細明體" pitchFamily="18" charset="-120"/>
              </a:rPr>
              <a:t>可轉換公司債</a:t>
            </a:r>
            <a:r>
              <a:rPr lang="en-US" altLang="zh-TW" sz="3000" dirty="0">
                <a:ea typeface="新細明體" pitchFamily="18" charset="-120"/>
              </a:rPr>
              <a:t>)</a:t>
            </a:r>
          </a:p>
        </p:txBody>
      </p:sp>
    </p:spTree>
    <p:extLst>
      <p:ext uri="{BB962C8B-B14F-4D97-AF65-F5344CB8AC3E}">
        <p14:creationId xmlns:p14="http://schemas.microsoft.com/office/powerpoint/2010/main" val="92467300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
        <p:nvSpPr>
          <p:cNvPr id="18435" name="Rectangle 3"/>
          <p:cNvSpPr>
            <a:spLocks noGrp="1" noChangeArrowheads="1"/>
          </p:cNvSpPr>
          <p:nvPr>
            <p:ph idx="1"/>
          </p:nvPr>
        </p:nvSpPr>
        <p:spPr>
          <a:xfrm>
            <a:off x="323528" y="1628800"/>
            <a:ext cx="8568952" cy="518457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en-US" altLang="zh-TW" dirty="0">
                <a:ea typeface="新細明體" pitchFamily="18" charset="-120"/>
              </a:rPr>
              <a:t>Strike price</a:t>
            </a:r>
          </a:p>
          <a:p>
            <a:pPr lvl="2"/>
            <a:r>
              <a:rPr lang="en-US" altLang="zh-TW" dirty="0">
                <a:ea typeface="新細明體" pitchFamily="18" charset="-120"/>
              </a:rPr>
              <a:t>For each maturity, there is a series of strike prices spaced $2.5 (for stock prices between $5 and $25), $5 (for stock prices between $25 and $200), or $10 (for stock prices above $200) apart</a:t>
            </a:r>
          </a:p>
          <a:p>
            <a:pPr lvl="2"/>
            <a:r>
              <a:rPr lang="en-US" altLang="zh-TW" dirty="0">
                <a:ea typeface="新細明體" pitchFamily="18" charset="-120"/>
              </a:rPr>
              <a:t>When options with a new expiration month debuts (</a:t>
            </a:r>
            <a:r>
              <a:rPr lang="zh-TW" altLang="en-US" dirty="0">
                <a:ea typeface="新細明體" pitchFamily="18" charset="-120"/>
              </a:rPr>
              <a:t>首次出現</a:t>
            </a:r>
            <a:r>
              <a:rPr lang="en-US" altLang="zh-TW" dirty="0">
                <a:ea typeface="新細明體" pitchFamily="18" charset="-120"/>
              </a:rPr>
              <a:t>), the two or three strike prices closest to the current stock price are selected as the strike prices for the options</a:t>
            </a:r>
          </a:p>
          <a:p>
            <a:pPr lvl="3"/>
            <a:r>
              <a:rPr lang="en-US" altLang="zh-TW" dirty="0">
                <a:ea typeface="新細明體" pitchFamily="18" charset="-120"/>
              </a:rPr>
              <a:t>If the stock price moves outside the range, a new strike price is introduced to extend the range to cover the stock price</a:t>
            </a:r>
          </a:p>
          <a:p>
            <a:pPr lvl="3"/>
            <a:r>
              <a:rPr lang="en-US" altLang="zh-TW" dirty="0">
                <a:ea typeface="新細明體" pitchFamily="18" charset="-120"/>
              </a:rPr>
              <a:t>Suppose the stock price is $82, the initial strike prices for options may be $80, $85, $90. If the stock price rises above $90 (declines below $80), the option with the strike price of $95 ($75) is initiated</a:t>
            </a:r>
          </a:p>
        </p:txBody>
      </p:sp>
      <p:sp>
        <p:nvSpPr>
          <p:cNvPr id="1843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484790E-1CD7-4A6F-AEE1-9A77CBB19359}" type="slidenum">
              <a:rPr lang="en-US" altLang="en-US"/>
              <a:pPr eaLnBrk="1" hangingPunct="1"/>
              <a:t>20</a:t>
            </a:fld>
            <a:endParaRPr lang="en-US" altLang="en-US"/>
          </a:p>
        </p:txBody>
      </p:sp>
    </p:spTree>
    <p:extLst>
      <p:ext uri="{BB962C8B-B14F-4D97-AF65-F5344CB8AC3E}">
        <p14:creationId xmlns:p14="http://schemas.microsoft.com/office/powerpoint/2010/main" val="15622148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mc:AlternateContent xmlns:mc="http://schemas.openxmlformats.org/markup-compatibility/2006" xmlns:a14="http://schemas.microsoft.com/office/drawing/2010/main">
        <mc:Choice Requires="a14">
          <p:sp>
            <p:nvSpPr>
              <p:cNvPr id="18435" name="Rectangle 3"/>
              <p:cNvSpPr>
                <a:spLocks noGrp="1" noChangeArrowheads="1"/>
              </p:cNvSpPr>
              <p:nvPr>
                <p:ph idx="1"/>
              </p:nvPr>
            </p:nvSpPr>
            <p:spPr>
              <a:xfrm>
                <a:off x="323528" y="1700808"/>
                <a:ext cx="8568952" cy="5040560"/>
              </a:xfrm>
              <a:noFill/>
              <a:extLst>
                <a:ext uri="{91240B29-F687-4F45-9708-019B960494DF}">
                  <a14:hiddenLine w="12700">
                    <a:solidFill>
                      <a:schemeClr val="tx1"/>
                    </a:solidFill>
                    <a:miter lim="800000"/>
                    <a:headEnd/>
                    <a:tailEnd/>
                  </a14:hiddenLine>
                </a:ext>
              </a:extLst>
            </p:spPr>
            <p:txBody>
              <a:bodyPr lIns="90488" tIns="44450" rIns="90488" bIns="44450"/>
              <a:lstStyle/>
              <a:p>
                <a:pPr marL="284163" lvl="1" indent="0">
                  <a:spcBef>
                    <a:spcPts val="600"/>
                  </a:spcBef>
                  <a:buClr>
                    <a:srgbClr val="CC3300"/>
                  </a:buClr>
                  <a:buNone/>
                </a:pPr>
                <a:r>
                  <a:rPr lang="en-US" altLang="zh-TW" dirty="0">
                    <a:latin typeface="新細明體"/>
                    <a:ea typeface="新細明體"/>
                  </a:rPr>
                  <a:t>※</a:t>
                </a:r>
                <a:r>
                  <a:rPr lang="zh-TW" altLang="en-US" dirty="0">
                    <a:latin typeface="新細明體"/>
                    <a:ea typeface="新細明體"/>
                  </a:rPr>
                  <a:t> </a:t>
                </a:r>
                <a:r>
                  <a:rPr lang="en-US" altLang="zh-TW" dirty="0">
                    <a:ea typeface="新細明體" pitchFamily="18" charset="-120"/>
                  </a:rPr>
                  <a:t>Some terminologies</a:t>
                </a:r>
              </a:p>
              <a:p>
                <a:pPr lvl="2">
                  <a:spcBef>
                    <a:spcPts val="600"/>
                  </a:spcBef>
                </a:pPr>
                <a:r>
                  <a:rPr lang="en-US" altLang="zh-TW" dirty="0">
                    <a:solidFill>
                      <a:srgbClr val="000000"/>
                    </a:solidFill>
                    <a:ea typeface="新細明體" pitchFamily="18" charset="-120"/>
                  </a:rPr>
                  <a:t>Intrinsic value (</a:t>
                </a:r>
                <a:r>
                  <a:rPr lang="zh-TW" altLang="en-US" dirty="0">
                    <a:solidFill>
                      <a:srgbClr val="000000"/>
                    </a:solidFill>
                    <a:ea typeface="新細明體" pitchFamily="18" charset="-120"/>
                  </a:rPr>
                  <a:t>內含價值</a:t>
                </a:r>
                <a:r>
                  <a:rPr lang="en-US" altLang="zh-TW" dirty="0">
                    <a:solidFill>
                      <a:srgbClr val="000000"/>
                    </a:solidFill>
                    <a:ea typeface="新細明體" pitchFamily="18" charset="-120"/>
                  </a:rPr>
                  <a:t>)</a:t>
                </a:r>
                <a:r>
                  <a:rPr lang="zh-TW" altLang="en-US" dirty="0">
                    <a:solidFill>
                      <a:srgbClr val="000000"/>
                    </a:solidFill>
                    <a:ea typeface="新細明體" pitchFamily="18" charset="-120"/>
                  </a:rPr>
                  <a:t> </a:t>
                </a:r>
                <a:r>
                  <a:rPr lang="en-US" altLang="zh-TW" dirty="0">
                    <a:solidFill>
                      <a:srgbClr val="000000"/>
                    </a:solidFill>
                    <a:ea typeface="新細明體" pitchFamily="18" charset="-120"/>
                  </a:rPr>
                  <a:t>vs. Time value (</a:t>
                </a:r>
                <a:r>
                  <a:rPr lang="zh-TW" altLang="en-US" dirty="0">
                    <a:solidFill>
                      <a:srgbClr val="000000"/>
                    </a:solidFill>
                    <a:ea typeface="新細明體" pitchFamily="18" charset="-120"/>
                  </a:rPr>
                  <a:t>時間價值</a:t>
                </a:r>
                <a:r>
                  <a:rPr lang="en-US" altLang="zh-TW" dirty="0">
                    <a:solidFill>
                      <a:srgbClr val="000000"/>
                    </a:solidFill>
                    <a:ea typeface="新細明體" pitchFamily="18" charset="-120"/>
                  </a:rPr>
                  <a:t>)</a:t>
                </a:r>
              </a:p>
              <a:p>
                <a:pPr lvl="3">
                  <a:spcBef>
                    <a:spcPts val="600"/>
                  </a:spcBef>
                </a:pPr>
                <a:r>
                  <a:rPr lang="en-US" altLang="zh-TW" dirty="0">
                    <a:solidFill>
                      <a:srgbClr val="000000"/>
                    </a:solidFill>
                    <a:ea typeface="新細明體" pitchFamily="18" charset="-120"/>
                  </a:rPr>
                  <a:t>Option value = Time value + Intrinsic value</a:t>
                </a:r>
              </a:p>
              <a:p>
                <a:pPr lvl="3">
                  <a:spcBef>
                    <a:spcPts val="600"/>
                  </a:spcBef>
                </a:pPr>
                <a:r>
                  <a:rPr lang="en-US" altLang="zh-TW" dirty="0">
                    <a:ea typeface="新細明體" pitchFamily="18" charset="-120"/>
                  </a:rPr>
                  <a:t>The intrinsic value of an option is defined as the payoff of the option if it were exercised immediately</a:t>
                </a:r>
              </a:p>
              <a:p>
                <a:pPr lvl="4">
                  <a:spcBef>
                    <a:spcPts val="600"/>
                  </a:spcBef>
                </a:pPr>
                <a:r>
                  <a:rPr lang="en-US" altLang="zh-TW" dirty="0">
                    <a:ea typeface="新細明體" pitchFamily="18" charset="-120"/>
                  </a:rPr>
                  <a:t>For calls, the intrinsic value is </a:t>
                </a:r>
                <a14:m>
                  <m:oMath xmlns:m="http://schemas.openxmlformats.org/officeDocument/2006/math">
                    <m:func>
                      <m:funcPr>
                        <m:ctrlPr>
                          <a:rPr lang="en-US" altLang="zh-TW" b="0" i="1" smtClean="0">
                            <a:latin typeface="Cambria Math" panose="02040503050406030204" pitchFamily="18" charset="0"/>
                            <a:ea typeface="新細明體" pitchFamily="18" charset="-120"/>
                          </a:rPr>
                        </m:ctrlPr>
                      </m:funcPr>
                      <m:fName>
                        <m:r>
                          <m:rPr>
                            <m:sty m:val="p"/>
                          </m:rPr>
                          <a:rPr lang="en-US" altLang="zh-TW" b="0" i="0" smtClean="0">
                            <a:latin typeface="Cambria Math"/>
                            <a:ea typeface="新細明體" pitchFamily="18" charset="-120"/>
                          </a:rPr>
                          <m:t>max</m:t>
                        </m:r>
                      </m:fName>
                      <m:e>
                        <m:d>
                          <m:dPr>
                            <m:ctrlPr>
                              <a:rPr lang="en-US" altLang="zh-TW" b="0" i="1" smtClean="0">
                                <a:latin typeface="Cambria Math" panose="02040503050406030204" pitchFamily="18" charset="0"/>
                                <a:ea typeface="新細明體" pitchFamily="18" charset="-120"/>
                              </a:rPr>
                            </m:ctrlPr>
                          </m:dPr>
                          <m:e>
                            <m:sSub>
                              <m:sSubPr>
                                <m:ctrlPr>
                                  <a:rPr lang="en-US" altLang="zh-TW" b="0" i="1" smtClean="0">
                                    <a:latin typeface="Cambria Math" panose="02040503050406030204" pitchFamily="18" charset="0"/>
                                    <a:ea typeface="新細明體" pitchFamily="18" charset="-120"/>
                                  </a:rPr>
                                </m:ctrlPr>
                              </m:sSubPr>
                              <m:e>
                                <m:r>
                                  <a:rPr lang="en-US" altLang="zh-TW" b="0" i="1" smtClean="0">
                                    <a:latin typeface="Cambria Math"/>
                                    <a:ea typeface="新細明體" pitchFamily="18" charset="-120"/>
                                  </a:rPr>
                                  <m:t>𝑆</m:t>
                                </m:r>
                              </m:e>
                              <m:sub>
                                <m:r>
                                  <a:rPr lang="en-US" altLang="zh-TW" b="0" i="1" smtClean="0">
                                    <a:latin typeface="Cambria Math"/>
                                    <a:ea typeface="新細明體" pitchFamily="18" charset="-120"/>
                                  </a:rPr>
                                  <m:t>𝑡</m:t>
                                </m:r>
                              </m:sub>
                            </m:sSub>
                            <m:r>
                              <a:rPr lang="en-US" altLang="zh-TW" b="0" i="1" smtClean="0">
                                <a:latin typeface="Cambria Math"/>
                                <a:ea typeface="新細明體" pitchFamily="18" charset="-120"/>
                              </a:rPr>
                              <m:t>−</m:t>
                            </m:r>
                            <m:r>
                              <a:rPr lang="en-US" altLang="zh-TW" b="0" i="1" smtClean="0">
                                <a:latin typeface="Cambria Math"/>
                                <a:ea typeface="新細明體" pitchFamily="18" charset="-120"/>
                              </a:rPr>
                              <m:t>𝐾</m:t>
                            </m:r>
                            <m:r>
                              <a:rPr lang="en-US" altLang="zh-TW" b="0" i="1" smtClean="0">
                                <a:latin typeface="Cambria Math"/>
                                <a:ea typeface="新細明體" pitchFamily="18" charset="-120"/>
                              </a:rPr>
                              <m:t>,0</m:t>
                            </m:r>
                          </m:e>
                        </m:d>
                      </m:e>
                    </m:func>
                  </m:oMath>
                </a14:m>
                <a:endParaRPr lang="en-US" altLang="zh-TW" b="0" dirty="0">
                  <a:ea typeface="新細明體" pitchFamily="18" charset="-120"/>
                </a:endParaRPr>
              </a:p>
              <a:p>
                <a:pPr lvl="4">
                  <a:spcBef>
                    <a:spcPts val="600"/>
                  </a:spcBef>
                </a:pPr>
                <a:r>
                  <a:rPr lang="en-US" altLang="zh-TW" dirty="0">
                    <a:ea typeface="新細明體" pitchFamily="18" charset="-120"/>
                  </a:rPr>
                  <a:t>For puts, the intrinsic value is </a:t>
                </a:r>
                <a14:m>
                  <m:oMath xmlns:m="http://schemas.openxmlformats.org/officeDocument/2006/math">
                    <m:func>
                      <m:funcPr>
                        <m:ctrlPr>
                          <a:rPr lang="en-US" altLang="zh-TW" i="1">
                            <a:latin typeface="Cambria Math" panose="02040503050406030204" pitchFamily="18" charset="0"/>
                            <a:ea typeface="新細明體" pitchFamily="18" charset="-120"/>
                          </a:rPr>
                        </m:ctrlPr>
                      </m:funcPr>
                      <m:fName>
                        <m:r>
                          <m:rPr>
                            <m:sty m:val="p"/>
                          </m:rPr>
                          <a:rPr lang="en-US" altLang="zh-TW">
                            <a:latin typeface="Cambria Math"/>
                            <a:ea typeface="新細明體" pitchFamily="18" charset="-120"/>
                          </a:rPr>
                          <m:t>max</m:t>
                        </m:r>
                      </m:fName>
                      <m:e>
                        <m:d>
                          <m:dPr>
                            <m:ctrlPr>
                              <a:rPr lang="en-US" altLang="zh-TW" i="1">
                                <a:latin typeface="Cambria Math" panose="02040503050406030204" pitchFamily="18" charset="0"/>
                                <a:ea typeface="新細明體" pitchFamily="18" charset="-120"/>
                              </a:rPr>
                            </m:ctrlPr>
                          </m:dPr>
                          <m:e>
                            <m:r>
                              <a:rPr lang="en-US" altLang="zh-TW" i="1">
                                <a:latin typeface="Cambria Math"/>
                                <a:ea typeface="新細明體" pitchFamily="18" charset="-120"/>
                              </a:rPr>
                              <m:t>𝐾</m:t>
                            </m:r>
                            <m:r>
                              <a:rPr lang="en-US" altLang="zh-TW" b="0" i="1" smtClean="0">
                                <a:latin typeface="Cambria Math"/>
                                <a:ea typeface="新細明體" pitchFamily="18" charset="-120"/>
                              </a:rPr>
                              <m:t>−</m:t>
                            </m:r>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i="1">
                                <a:latin typeface="Cambria Math"/>
                                <a:ea typeface="新細明體" pitchFamily="18" charset="-120"/>
                              </a:rPr>
                              <m:t>,0</m:t>
                            </m:r>
                          </m:e>
                        </m:d>
                      </m:e>
                    </m:func>
                  </m:oMath>
                </a14:m>
                <a:endParaRPr lang="en-US" altLang="zh-TW" dirty="0">
                  <a:ea typeface="新細明體" pitchFamily="18" charset="-120"/>
                </a:endParaRPr>
              </a:p>
              <a:p>
                <a:pPr lvl="4">
                  <a:spcBef>
                    <a:spcPts val="600"/>
                  </a:spcBef>
                  <a:buClr>
                    <a:schemeClr val="tx1"/>
                  </a:buClr>
                  <a:buSzPct val="100000"/>
                  <a:buFont typeface="新細明體" pitchFamily="18" charset="-120"/>
                  <a:buChar char="※"/>
                </a:pPr>
                <a:r>
                  <a:rPr lang="en-US" altLang="zh-TW" dirty="0">
                    <a:ea typeface="新細明體" pitchFamily="18" charset="-120"/>
                  </a:rPr>
                  <a:t>An American-style option is worth at least as much as its intrinsic value because the option holder always can realize the intrinsic value by exercising the option immediately</a:t>
                </a:r>
              </a:p>
              <a:p>
                <a:pPr lvl="3">
                  <a:spcBef>
                    <a:spcPts val="600"/>
                  </a:spcBef>
                  <a:buClr>
                    <a:srgbClr val="CC3300"/>
                  </a:buClr>
                </a:pPr>
                <a:r>
                  <a:rPr lang="en-US" altLang="zh-TW" dirty="0">
                    <a:solidFill>
                      <a:srgbClr val="000000"/>
                    </a:solidFill>
                    <a:ea typeface="新細明體" pitchFamily="18" charset="-120"/>
                  </a:rPr>
                  <a:t>Example: If the current stock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oMath>
                </a14:m>
                <a:r>
                  <a:rPr lang="en-US" altLang="zh-TW" dirty="0">
                    <a:ea typeface="新細明體" pitchFamily="18" charset="-120"/>
                  </a:rPr>
                  <a:t> is $110 and the strike price </a:t>
                </a:r>
                <a14:m>
                  <m:oMath xmlns:m="http://schemas.openxmlformats.org/officeDocument/2006/math">
                    <m:r>
                      <a:rPr lang="en-US" altLang="zh-TW" i="1">
                        <a:latin typeface="Cambria Math"/>
                        <a:ea typeface="新細明體" pitchFamily="18" charset="-120"/>
                      </a:rPr>
                      <m:t>𝐾</m:t>
                    </m:r>
                  </m:oMath>
                </a14:m>
                <a:r>
                  <a:rPr lang="en-US" altLang="zh-TW" dirty="0">
                    <a:ea typeface="新細明體" pitchFamily="18" charset="-120"/>
                  </a:rPr>
                  <a:t> is $100, a call is worth $12, which can be decomposed as $2 (time value) and $(110 – 100) = $10 (intrinsic value)</a:t>
                </a:r>
              </a:p>
            </p:txBody>
          </p:sp>
        </mc:Choice>
        <mc:Fallback xmlns="">
          <p:sp>
            <p:nvSpPr>
              <p:cNvPr id="18435" name="Rectangle 3"/>
              <p:cNvSpPr>
                <a:spLocks noGrp="1" noRot="1" noChangeAspect="1" noMove="1" noResize="1" noEditPoints="1" noAdjustHandles="1" noChangeArrowheads="1" noChangeShapeType="1" noTextEdit="1"/>
              </p:cNvSpPr>
              <p:nvPr>
                <p:ph idx="1"/>
              </p:nvPr>
            </p:nvSpPr>
            <p:spPr>
              <a:xfrm>
                <a:off x="323528" y="1700808"/>
                <a:ext cx="8568952" cy="5040560"/>
              </a:xfrm>
              <a:blipFill>
                <a:blip r:embed="rId3"/>
                <a:stretch>
                  <a:fillRect t="-1209" r="-427"/>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1843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484790E-1CD7-4A6F-AEE1-9A77CBB19359}" type="slidenum">
              <a:rPr lang="en-US" altLang="en-US"/>
              <a:pPr eaLnBrk="1" hangingPunct="1"/>
              <a:t>21</a:t>
            </a:fld>
            <a:endParaRPr lang="en-US" altLang="en-US"/>
          </a:p>
        </p:txBody>
      </p:sp>
    </p:spTree>
    <p:extLst>
      <p:ext uri="{BB962C8B-B14F-4D97-AF65-F5344CB8AC3E}">
        <p14:creationId xmlns:p14="http://schemas.microsoft.com/office/powerpoint/2010/main" val="314887982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mc:AlternateContent xmlns:mc="http://schemas.openxmlformats.org/markup-compatibility/2006" xmlns:a14="http://schemas.microsoft.com/office/drawing/2010/main">
        <mc:Choice Requires="a14">
          <p:sp>
            <p:nvSpPr>
              <p:cNvPr id="18435" name="Rectangle 3"/>
              <p:cNvSpPr>
                <a:spLocks noGrp="1" noChangeArrowheads="1"/>
              </p:cNvSpPr>
              <p:nvPr>
                <p:ph idx="1"/>
              </p:nvPr>
            </p:nvSpPr>
            <p:spPr>
              <a:xfrm>
                <a:off x="323528" y="1700808"/>
                <a:ext cx="8210872" cy="4444405"/>
              </a:xfrm>
              <a:noFill/>
              <a:extLst>
                <a:ext uri="{91240B29-F687-4F45-9708-019B960494DF}">
                  <a14:hiddenLine w="12700">
                    <a:solidFill>
                      <a:schemeClr val="tx1"/>
                    </a:solidFill>
                    <a:miter lim="800000"/>
                    <a:headEnd/>
                    <a:tailEnd/>
                  </a14:hiddenLine>
                </a:ext>
              </a:extLst>
            </p:spPr>
            <p:txBody>
              <a:bodyPr lIns="90488" tIns="44450" rIns="90488" bIns="44450"/>
              <a:lstStyle/>
              <a:p>
                <a:pPr lvl="2">
                  <a:spcBef>
                    <a:spcPts val="600"/>
                  </a:spcBef>
                </a:pPr>
                <a:r>
                  <a:rPr lang="en-US" altLang="zh-TW" dirty="0">
                    <a:ea typeface="新細明體" pitchFamily="18" charset="-120"/>
                  </a:rPr>
                  <a:t>Moneyness (</a:t>
                </a:r>
                <a:r>
                  <a:rPr lang="zh-TW" altLang="en-US" dirty="0">
                    <a:ea typeface="新細明體" pitchFamily="18" charset="-120"/>
                  </a:rPr>
                  <a:t>價值狀況</a:t>
                </a:r>
                <a:r>
                  <a:rPr lang="en-US" altLang="zh-TW" dirty="0">
                    <a:ea typeface="新細明體" pitchFamily="18" charset="-120"/>
                  </a:rPr>
                  <a:t>)</a:t>
                </a:r>
              </a:p>
              <a:p>
                <a:pPr lvl="3">
                  <a:spcBef>
                    <a:spcPts val="600"/>
                  </a:spcBef>
                </a:pPr>
                <a:r>
                  <a:rPr lang="en-US" altLang="zh-TW" dirty="0">
                    <a:ea typeface="新細明體" pitchFamily="18" charset="-120"/>
                  </a:rPr>
                  <a:t>In the money (ITM)</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價內</a:t>
                </a:r>
                <a:r>
                  <a:rPr lang="en-US" altLang="zh-TW" dirty="0">
                    <a:ea typeface="新細明體" pitchFamily="18" charset="-120"/>
                  </a:rPr>
                  <a:t>): Options are referred to as in the money if they have positive intrinsic values, i.e.,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b="0" i="1" smtClean="0">
                        <a:latin typeface="Cambria Math"/>
                        <a:ea typeface="新細明體" pitchFamily="18" charset="-120"/>
                      </a:rPr>
                      <m:t>&gt;</m:t>
                    </m:r>
                    <m:r>
                      <a:rPr lang="en-US" altLang="zh-TW" i="1">
                        <a:latin typeface="Cambria Math"/>
                        <a:ea typeface="新細明體" pitchFamily="18" charset="-120"/>
                      </a:rPr>
                      <m:t>𝐾</m:t>
                    </m:r>
                  </m:oMath>
                </a14:m>
                <a:r>
                  <a:rPr lang="en-US" altLang="zh-TW" dirty="0">
                    <a:ea typeface="新細明體" pitchFamily="18" charset="-120"/>
                  </a:rPr>
                  <a:t> for calls and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b="0" i="1" smtClean="0">
                        <a:latin typeface="Cambria Math"/>
                        <a:ea typeface="新細明體" pitchFamily="18" charset="-120"/>
                      </a:rPr>
                      <m:t>&lt;</m:t>
                    </m:r>
                    <m:r>
                      <a:rPr lang="en-US" altLang="zh-TW" i="1">
                        <a:latin typeface="Cambria Math"/>
                        <a:ea typeface="新細明體" pitchFamily="18" charset="-120"/>
                      </a:rPr>
                      <m:t>𝐾</m:t>
                    </m:r>
                  </m:oMath>
                </a14:m>
                <a:r>
                  <a:rPr lang="en-US" altLang="zh-TW" dirty="0">
                    <a:ea typeface="新細明體" pitchFamily="18" charset="-120"/>
                  </a:rPr>
                  <a:t> for puts</a:t>
                </a:r>
              </a:p>
              <a:p>
                <a:pPr lvl="3">
                  <a:spcBef>
                    <a:spcPts val="600"/>
                  </a:spcBef>
                </a:pPr>
                <a:r>
                  <a:rPr lang="en-US" altLang="zh-TW" dirty="0">
                    <a:ea typeface="新細明體" pitchFamily="18" charset="-120"/>
                  </a:rPr>
                  <a:t>Out of the money (OTM)</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價外</a:t>
                </a:r>
                <a:r>
                  <a:rPr lang="en-US" altLang="zh-TW" dirty="0">
                    <a:ea typeface="新細明體" pitchFamily="18" charset="-120"/>
                  </a:rPr>
                  <a:t>): Options are referred to as out of the money if they have zero intrinsic value, i.e.,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b="0" i="1" smtClean="0">
                        <a:latin typeface="Cambria Math"/>
                        <a:ea typeface="新細明體" pitchFamily="18" charset="-120"/>
                      </a:rPr>
                      <m:t>&lt;</m:t>
                    </m:r>
                    <m:r>
                      <a:rPr lang="en-US" altLang="zh-TW" i="1">
                        <a:latin typeface="Cambria Math"/>
                        <a:ea typeface="新細明體" pitchFamily="18" charset="-120"/>
                      </a:rPr>
                      <m:t>𝐾</m:t>
                    </m:r>
                  </m:oMath>
                </a14:m>
                <a:r>
                  <a:rPr lang="en-US" altLang="zh-TW" dirty="0">
                    <a:ea typeface="新細明體" pitchFamily="18" charset="-120"/>
                  </a:rPr>
                  <a:t> for calls and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b="0" i="1" smtClean="0">
                        <a:latin typeface="Cambria Math"/>
                        <a:ea typeface="新細明體" pitchFamily="18" charset="-120"/>
                      </a:rPr>
                      <m:t>&gt;</m:t>
                    </m:r>
                    <m:r>
                      <a:rPr lang="en-US" altLang="zh-TW" i="1">
                        <a:latin typeface="Cambria Math"/>
                        <a:ea typeface="新細明體" pitchFamily="18" charset="-120"/>
                      </a:rPr>
                      <m:t>𝐾</m:t>
                    </m:r>
                  </m:oMath>
                </a14:m>
                <a:r>
                  <a:rPr lang="en-US" altLang="zh-TW" dirty="0">
                    <a:ea typeface="新細明體" pitchFamily="18" charset="-120"/>
                  </a:rPr>
                  <a:t> for puts</a:t>
                </a:r>
              </a:p>
              <a:p>
                <a:pPr lvl="3">
                  <a:spcBef>
                    <a:spcPts val="600"/>
                  </a:spcBef>
                </a:pPr>
                <a:r>
                  <a:rPr lang="en-US" altLang="zh-TW" dirty="0">
                    <a:ea typeface="新細明體" pitchFamily="18" charset="-120"/>
                  </a:rPr>
                  <a:t>At the money (ATM)</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價平</a:t>
                </a:r>
                <a:r>
                  <a:rPr lang="en-US" altLang="zh-TW" dirty="0">
                    <a:ea typeface="新細明體" pitchFamily="18" charset="-120"/>
                  </a:rPr>
                  <a:t>):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𝑡</m:t>
                        </m:r>
                      </m:sub>
                    </m:sSub>
                    <m:r>
                      <a:rPr lang="en-US" altLang="zh-TW" b="0" i="1" smtClean="0">
                        <a:latin typeface="Cambria Math"/>
                        <a:ea typeface="新細明體" pitchFamily="18" charset="-120"/>
                      </a:rPr>
                      <m:t>=</m:t>
                    </m:r>
                    <m:r>
                      <a:rPr lang="en-US" altLang="zh-TW" i="1">
                        <a:latin typeface="Cambria Math"/>
                        <a:ea typeface="新細明體" pitchFamily="18" charset="-120"/>
                      </a:rPr>
                      <m:t>𝐾</m:t>
                    </m:r>
                  </m:oMath>
                </a14:m>
                <a:r>
                  <a:rPr lang="en-US" altLang="zh-TW" dirty="0">
                    <a:ea typeface="新細明體" pitchFamily="18" charset="-120"/>
                  </a:rPr>
                  <a:t> for both calls and puts</a:t>
                </a:r>
              </a:p>
              <a:p>
                <a:pPr lvl="3">
                  <a:spcBef>
                    <a:spcPts val="600"/>
                  </a:spcBef>
                  <a:buClr>
                    <a:schemeClr val="tx1"/>
                  </a:buClr>
                  <a:buFont typeface="新細明體" pitchFamily="18" charset="-120"/>
                  <a:buChar char="※"/>
                </a:pPr>
                <a:r>
                  <a:rPr lang="en-US" altLang="zh-TW" dirty="0">
                    <a:ea typeface="新細明體" pitchFamily="18" charset="-120"/>
                  </a:rPr>
                  <a:t>An ITM option will always be exercised on the expiration date (</a:t>
                </a:r>
                <a14:m>
                  <m:oMath xmlns:m="http://schemas.openxmlformats.org/officeDocument/2006/math">
                    <m:r>
                      <a:rPr lang="en-US" altLang="zh-TW" i="1">
                        <a:latin typeface="Cambria Math"/>
                        <a:ea typeface="新細明體" pitchFamily="18" charset="-120"/>
                      </a:rPr>
                      <m:t>𝑇</m:t>
                    </m:r>
                  </m:oMath>
                </a14:m>
                <a:r>
                  <a:rPr lang="en-US" altLang="zh-TW" dirty="0">
                    <a:ea typeface="新細明體" pitchFamily="18" charset="-120"/>
                  </a:rPr>
                  <a:t>), i.e., if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b="0" i="1" smtClean="0">
                            <a:latin typeface="Cambria Math"/>
                            <a:ea typeface="新細明體" pitchFamily="18" charset="-120"/>
                          </a:rPr>
                          <m:t>𝑇</m:t>
                        </m:r>
                      </m:sub>
                    </m:sSub>
                    <m:r>
                      <a:rPr lang="en-US" altLang="zh-TW" i="1">
                        <a:latin typeface="Cambria Math"/>
                        <a:ea typeface="新細明體" pitchFamily="18" charset="-120"/>
                      </a:rPr>
                      <m:t>&gt;</m:t>
                    </m:r>
                    <m:r>
                      <a:rPr lang="en-US" altLang="zh-TW" i="1">
                        <a:latin typeface="Cambria Math"/>
                        <a:ea typeface="新細明體" pitchFamily="18" charset="-120"/>
                      </a:rPr>
                      <m:t>𝐾</m:t>
                    </m:r>
                  </m:oMath>
                </a14:m>
                <a:r>
                  <a:rPr lang="en-US" altLang="zh-TW" dirty="0">
                    <a:ea typeface="新細明體" pitchFamily="18" charset="-120"/>
                  </a:rPr>
                  <a:t> for calls or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b="0" i="1" smtClean="0">
                            <a:latin typeface="Cambria Math"/>
                            <a:ea typeface="新細明體" pitchFamily="18" charset="-120"/>
                          </a:rPr>
                          <m:t>𝑇</m:t>
                        </m:r>
                      </m:sub>
                    </m:sSub>
                    <m:r>
                      <a:rPr lang="en-US" altLang="zh-TW" i="1">
                        <a:latin typeface="Cambria Math"/>
                        <a:ea typeface="新細明體" pitchFamily="18" charset="-120"/>
                      </a:rPr>
                      <m:t>&lt;</m:t>
                    </m:r>
                    <m:r>
                      <a:rPr lang="en-US" altLang="zh-TW" i="1">
                        <a:latin typeface="Cambria Math"/>
                        <a:ea typeface="新細明體" pitchFamily="18" charset="-120"/>
                      </a:rPr>
                      <m:t>𝐾</m:t>
                    </m:r>
                  </m:oMath>
                </a14:m>
                <a:r>
                  <a:rPr lang="en-US" altLang="zh-TW" dirty="0">
                    <a:ea typeface="新細明體" pitchFamily="18" charset="-120"/>
                  </a:rPr>
                  <a:t> for puts, those options will always be exercised</a:t>
                </a:r>
              </a:p>
            </p:txBody>
          </p:sp>
        </mc:Choice>
        <mc:Fallback xmlns="">
          <p:sp>
            <p:nvSpPr>
              <p:cNvPr id="18435" name="Rectangle 3"/>
              <p:cNvSpPr>
                <a:spLocks noGrp="1" noRot="1" noChangeAspect="1" noMove="1" noResize="1" noEditPoints="1" noAdjustHandles="1" noChangeArrowheads="1" noChangeShapeType="1" noTextEdit="1"/>
              </p:cNvSpPr>
              <p:nvPr>
                <p:ph idx="1"/>
              </p:nvPr>
            </p:nvSpPr>
            <p:spPr>
              <a:xfrm>
                <a:off x="323528" y="1700808"/>
                <a:ext cx="8210872" cy="4444405"/>
              </a:xfrm>
              <a:blipFill>
                <a:blip r:embed="rId3"/>
                <a:stretch>
                  <a:fillRect t="-960"/>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1843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484790E-1CD7-4A6F-AEE1-9A77CBB19359}" type="slidenum">
              <a:rPr lang="en-US" altLang="en-US"/>
              <a:pPr eaLnBrk="1" hangingPunct="1"/>
              <a:t>22</a:t>
            </a:fld>
            <a:endParaRPr lang="en-US" altLang="en-US"/>
          </a:p>
        </p:txBody>
      </p:sp>
    </p:spTree>
    <p:extLst>
      <p:ext uri="{BB962C8B-B14F-4D97-AF65-F5344CB8AC3E}">
        <p14:creationId xmlns:p14="http://schemas.microsoft.com/office/powerpoint/2010/main" val="80359002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2531" name="Rectangle 3"/>
              <p:cNvSpPr>
                <a:spLocks noGrp="1" noChangeArrowheads="1"/>
              </p:cNvSpPr>
              <p:nvPr>
                <p:ph idx="1"/>
              </p:nvPr>
            </p:nvSpPr>
            <p:spPr>
              <a:xfrm>
                <a:off x="395536" y="1556792"/>
                <a:ext cx="8424936" cy="5256584"/>
              </a:xfrm>
              <a:noFill/>
              <a:extLst>
                <a:ext uri="{91240B29-F687-4F45-9708-019B960494DF}">
                  <a14:hiddenLine w="12700">
                    <a:solidFill>
                      <a:schemeClr val="tx1"/>
                    </a:solidFill>
                    <a:miter lim="800000"/>
                    <a:headEnd/>
                    <a:tailEnd/>
                  </a14:hiddenLine>
                </a:ext>
              </a:extLst>
            </p:spPr>
            <p:txBody>
              <a:bodyPr lIns="90488" tIns="44450" rIns="90488" bIns="44450"/>
              <a:lstStyle/>
              <a:p>
                <a:pPr lvl="1">
                  <a:spcBef>
                    <a:spcPts val="300"/>
                  </a:spcBef>
                </a:pPr>
                <a:r>
                  <a:rPr lang="en-US" altLang="zh-TW" dirty="0">
                    <a:ea typeface="新細明體" pitchFamily="18" charset="-120"/>
                  </a:rPr>
                  <a:t>Anti-dilution provisions (</a:t>
                </a:r>
                <a:r>
                  <a:rPr lang="zh-TW" altLang="en-US" dirty="0">
                    <a:ea typeface="新細明體" pitchFamily="18" charset="-120"/>
                  </a:rPr>
                  <a:t>防稀釋條款</a:t>
                </a:r>
                <a:r>
                  <a:rPr lang="en-US" altLang="zh-TW" dirty="0">
                    <a:ea typeface="新細明體" pitchFamily="18" charset="-120"/>
                  </a:rPr>
                  <a:t>)</a:t>
                </a:r>
              </a:p>
              <a:p>
                <a:pPr lvl="2">
                  <a:spcBef>
                    <a:spcPts val="300"/>
                  </a:spcBef>
                </a:pPr>
                <a:r>
                  <a:rPr lang="en-US" altLang="zh-TW" dirty="0">
                    <a:ea typeface="新細明體" pitchFamily="18" charset="-120"/>
                  </a:rPr>
                  <a:t>Adjustment for cash dividends</a:t>
                </a:r>
              </a:p>
              <a:p>
                <a:pPr lvl="3">
                  <a:spcBef>
                    <a:spcPts val="300"/>
                  </a:spcBef>
                </a:pPr>
                <a:r>
                  <a:rPr lang="en-US" altLang="zh-TW" dirty="0">
                    <a:ea typeface="新細明體" pitchFamily="18" charset="-120"/>
                  </a:rPr>
                  <a:t>Some OTC options are cash dividend protected</a:t>
                </a:r>
              </a:p>
              <a:p>
                <a:pPr lvl="4">
                  <a:spcBef>
                    <a:spcPts val="300"/>
                  </a:spcBef>
                </a:pPr>
                <a:r>
                  <a:rPr lang="en-US" altLang="zh-TW" dirty="0">
                    <a:ea typeface="新細明體" pitchFamily="18" charset="-120"/>
                  </a:rPr>
                  <a:t>If a company declares a cash dividend, the strike price for calls (puts) on the company’s stock decreases (increases) on the ex-dividend day (</a:t>
                </a:r>
                <a:r>
                  <a:rPr lang="zh-TW" altLang="en-US" dirty="0">
                    <a:ea typeface="新細明體" pitchFamily="18" charset="-120"/>
                  </a:rPr>
                  <a:t>付息日或除息日</a:t>
                </a:r>
                <a:r>
                  <a:rPr lang="en-US" altLang="zh-TW" dirty="0">
                    <a:ea typeface="新細明體" pitchFamily="18" charset="-120"/>
                  </a:rPr>
                  <a:t>) by the cash dividend amount</a:t>
                </a:r>
              </a:p>
              <a:p>
                <a:pPr lvl="3">
                  <a:spcBef>
                    <a:spcPts val="300"/>
                  </a:spcBef>
                </a:pPr>
                <a:r>
                  <a:rPr lang="en-US" altLang="zh-TW" dirty="0">
                    <a:ea typeface="新細明體" pitchFamily="18" charset="-120"/>
                  </a:rPr>
                  <a:t>Most exchange-traded options in the U.S. are not adjusted in response to cash dividends, which therefore reduce (increase) values of call (put) options</a:t>
                </a:r>
              </a:p>
              <a:p>
                <a:pPr lvl="2">
                  <a:spcBef>
                    <a:spcPts val="300"/>
                  </a:spcBef>
                </a:pPr>
                <a:r>
                  <a:rPr lang="en-US" altLang="zh-TW" dirty="0">
                    <a:ea typeface="新細明體" pitchFamily="18" charset="-120"/>
                  </a:rPr>
                  <a:t>Exchange-traded options are adjusted for stock split or stock dividends</a:t>
                </a:r>
              </a:p>
              <a:p>
                <a:pPr lvl="3">
                  <a:spcBef>
                    <a:spcPts val="300"/>
                  </a:spcBef>
                </a:pPr>
                <a:r>
                  <a:rPr lang="en-US" altLang="zh-TW" dirty="0">
                    <a:ea typeface="新細明體" pitchFamily="18" charset="-120"/>
                  </a:rPr>
                  <a:t>An</a:t>
                </a:r>
                <a:r>
                  <a:rPr lang="en-US" altLang="zh-TW" i="1" dirty="0">
                    <a:ea typeface="新細明體" pitchFamily="18" charset="-120"/>
                  </a:rPr>
                  <a:t> </a:t>
                </a:r>
                <a14:m>
                  <m:oMath xmlns:m="http://schemas.openxmlformats.org/officeDocument/2006/math">
                    <m:r>
                      <a:rPr lang="en-US" altLang="zh-TW" i="1" dirty="0" smtClean="0">
                        <a:latin typeface="Cambria Math"/>
                        <a:ea typeface="新細明體" pitchFamily="18" charset="-120"/>
                      </a:rPr>
                      <m:t>𝑛</m:t>
                    </m:r>
                  </m:oMath>
                </a14:m>
                <a:r>
                  <a:rPr lang="en-US" altLang="zh-TW" dirty="0">
                    <a:ea typeface="新細明體" pitchFamily="18" charset="-120"/>
                  </a:rPr>
                  <a:t>-for-</a:t>
                </a:r>
                <a14:m>
                  <m:oMath xmlns:m="http://schemas.openxmlformats.org/officeDocument/2006/math">
                    <m:r>
                      <a:rPr lang="en-US" altLang="zh-TW" i="1" dirty="0" smtClean="0">
                        <a:latin typeface="Cambria Math"/>
                        <a:ea typeface="新細明體" pitchFamily="18" charset="-120"/>
                      </a:rPr>
                      <m:t>𝑚</m:t>
                    </m:r>
                  </m:oMath>
                </a14:m>
                <a:r>
                  <a:rPr lang="en-US" altLang="zh-TW" dirty="0">
                    <a:ea typeface="新細明體" pitchFamily="18" charset="-120"/>
                  </a:rPr>
                  <a:t> stock split is to use </a:t>
                </a:r>
                <a14:m>
                  <m:oMath xmlns:m="http://schemas.openxmlformats.org/officeDocument/2006/math">
                    <m:r>
                      <a:rPr lang="en-US" altLang="zh-TW" i="1" dirty="0" smtClean="0">
                        <a:latin typeface="Cambria Math"/>
                        <a:ea typeface="新細明體" pitchFamily="18" charset="-120"/>
                      </a:rPr>
                      <m:t>𝑛</m:t>
                    </m:r>
                  </m:oMath>
                </a14:m>
                <a:r>
                  <a:rPr lang="en-US" altLang="zh-TW" dirty="0">
                    <a:ea typeface="新細明體" pitchFamily="18" charset="-120"/>
                  </a:rPr>
                  <a:t> newly-issued stock shares to exchange for </a:t>
                </a:r>
                <a14:m>
                  <m:oMath xmlns:m="http://schemas.openxmlformats.org/officeDocument/2006/math">
                    <m:r>
                      <a:rPr lang="en-US" altLang="zh-TW" i="1" dirty="0" smtClean="0">
                        <a:latin typeface="Cambria Math"/>
                        <a:ea typeface="新細明體" pitchFamily="18" charset="-120"/>
                      </a:rPr>
                      <m:t>𝑚</m:t>
                    </m:r>
                  </m:oMath>
                </a14:m>
                <a:r>
                  <a:rPr lang="en-US" altLang="zh-TW" dirty="0">
                    <a:ea typeface="新細明體" pitchFamily="18" charset="-120"/>
                  </a:rPr>
                  <a:t> outstanding stock shares</a:t>
                </a:r>
              </a:p>
              <a:p>
                <a:pPr lvl="3">
                  <a:spcBef>
                    <a:spcPts val="300"/>
                  </a:spcBef>
                </a:pPr>
                <a:r>
                  <a:rPr lang="en-US" altLang="zh-TW" dirty="0">
                    <a:ea typeface="新細明體" pitchFamily="18" charset="-120"/>
                  </a:rPr>
                  <a:t>A 20% stock dividend is equivalent to a 6-for-5 stock split because shareholders receive 0.2 additional shares for each 1 share owned</a:t>
                </a:r>
              </a:p>
            </p:txBody>
          </p:sp>
        </mc:Choice>
        <mc:Fallback>
          <p:sp>
            <p:nvSpPr>
              <p:cNvPr id="22531" name="Rectangle 3"/>
              <p:cNvSpPr>
                <a:spLocks noGrp="1" noRot="1" noChangeAspect="1" noMove="1" noResize="1" noEditPoints="1" noAdjustHandles="1" noChangeArrowheads="1" noChangeShapeType="1" noTextEdit="1"/>
              </p:cNvSpPr>
              <p:nvPr>
                <p:ph idx="1"/>
              </p:nvPr>
            </p:nvSpPr>
            <p:spPr>
              <a:xfrm>
                <a:off x="395536" y="1556792"/>
                <a:ext cx="8424936" cy="5256584"/>
              </a:xfrm>
              <a:blipFill>
                <a:blip r:embed="rId3"/>
                <a:stretch>
                  <a:fillRect t="-1159" r="-1954" b="-3360"/>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2253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984A34-03E9-4570-A44B-E73E98BDF6C1}" type="slidenum">
              <a:rPr lang="en-US" altLang="en-US"/>
              <a:pPr eaLnBrk="1" hangingPunct="1"/>
              <a:t>23</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2531" name="Rectangle 3"/>
              <p:cNvSpPr>
                <a:spLocks noGrp="1" noChangeArrowheads="1"/>
              </p:cNvSpPr>
              <p:nvPr>
                <p:ph idx="1"/>
              </p:nvPr>
            </p:nvSpPr>
            <p:spPr>
              <a:xfrm>
                <a:off x="395536" y="1556792"/>
                <a:ext cx="8568952" cy="5301208"/>
              </a:xfrm>
              <a:noFill/>
              <a:extLst>
                <a:ext uri="{91240B29-F687-4F45-9708-019B960494DF}">
                  <a14:hiddenLine w="12700">
                    <a:solidFill>
                      <a:schemeClr val="tx1"/>
                    </a:solidFill>
                    <a:miter lim="800000"/>
                    <a:headEnd/>
                    <a:tailEnd/>
                  </a14:hiddenLine>
                </a:ext>
              </a:extLst>
            </p:spPr>
            <p:txBody>
              <a:bodyPr lIns="90488" tIns="44450" rIns="90488" bIns="44450"/>
              <a:lstStyle/>
              <a:p>
                <a:pPr lvl="3">
                  <a:lnSpc>
                    <a:spcPct val="95000"/>
                  </a:lnSpc>
                  <a:spcBef>
                    <a:spcPts val="200"/>
                  </a:spcBef>
                </a:pPr>
                <a:r>
                  <a:rPr lang="en-US" altLang="zh-TW" dirty="0">
                    <a:ea typeface="新細明體" pitchFamily="18" charset="-120"/>
                  </a:rPr>
                  <a:t>The effect of stock split and paying stock dividends is to issue more shares to replace existing shares, so there is no impact on the asset value or the earning ability of a company</a:t>
                </a:r>
              </a:p>
              <a:p>
                <a:pPr lvl="3">
                  <a:lnSpc>
                    <a:spcPct val="95000"/>
                  </a:lnSpc>
                  <a:spcBef>
                    <a:spcPts val="200"/>
                  </a:spcBef>
                </a:pPr>
                <a:r>
                  <a:rPr lang="en-US" altLang="zh-TW" dirty="0">
                    <a:ea typeface="新細明體" pitchFamily="18" charset="-120"/>
                  </a:rPr>
                  <a:t>An </a:t>
                </a:r>
                <a14:m>
                  <m:oMath xmlns:m="http://schemas.openxmlformats.org/officeDocument/2006/math">
                    <m:r>
                      <a:rPr lang="en-US" altLang="zh-TW" i="1" dirty="0" smtClean="0">
                        <a:latin typeface="Cambria Math"/>
                        <a:ea typeface="新細明體" pitchFamily="18" charset="-120"/>
                      </a:rPr>
                      <m:t>𝑛</m:t>
                    </m:r>
                  </m:oMath>
                </a14:m>
                <a:r>
                  <a:rPr lang="en-US" altLang="zh-TW" dirty="0">
                    <a:ea typeface="新細明體" pitchFamily="18" charset="-120"/>
                  </a:rPr>
                  <a:t>-for-</a:t>
                </a:r>
                <a14:m>
                  <m:oMath xmlns:m="http://schemas.openxmlformats.org/officeDocument/2006/math">
                    <m:r>
                      <a:rPr lang="en-US" altLang="zh-TW" i="1" dirty="0" smtClean="0">
                        <a:latin typeface="Cambria Math"/>
                        <a:ea typeface="新細明體" pitchFamily="18" charset="-120"/>
                      </a:rPr>
                      <m:t>𝑚</m:t>
                    </m:r>
                  </m:oMath>
                </a14:m>
                <a:r>
                  <a:rPr lang="en-US" altLang="zh-TW" dirty="0">
                    <a:ea typeface="新細明體" pitchFamily="18" charset="-120"/>
                  </a:rPr>
                  <a:t> stock split or stock dividends theoretically cause the stock price to go downward to </a:t>
                </a:r>
                <a14:m>
                  <m:oMath xmlns:m="http://schemas.openxmlformats.org/officeDocument/2006/math">
                    <m:r>
                      <a:rPr lang="en-US" altLang="zh-TW" i="1" dirty="0" smtClean="0">
                        <a:latin typeface="Cambria Math"/>
                        <a:ea typeface="新細明體" pitchFamily="18" charset="-120"/>
                      </a:rPr>
                      <m:t>𝑚</m:t>
                    </m:r>
                    <m:r>
                      <a:rPr lang="en-US" altLang="zh-TW" i="1" dirty="0" smtClean="0">
                        <a:latin typeface="Cambria Math"/>
                        <a:ea typeface="新細明體" pitchFamily="18" charset="-120"/>
                      </a:rPr>
                      <m:t>/</m:t>
                    </m:r>
                    <m:r>
                      <a:rPr lang="en-US" altLang="zh-TW" i="1" dirty="0" smtClean="0">
                        <a:latin typeface="Cambria Math"/>
                        <a:ea typeface="新細明體" pitchFamily="18" charset="-120"/>
                      </a:rPr>
                      <m:t>𝑛</m:t>
                    </m:r>
                  </m:oMath>
                </a14:m>
                <a:r>
                  <a:rPr lang="en-US" altLang="zh-TW" dirty="0">
                    <a:ea typeface="新細明體" pitchFamily="18" charset="-120"/>
                  </a:rPr>
                  <a:t> of its previous value</a:t>
                </a:r>
              </a:p>
              <a:p>
                <a:pPr lvl="3">
                  <a:lnSpc>
                    <a:spcPct val="95000"/>
                  </a:lnSpc>
                  <a:spcBef>
                    <a:spcPts val="200"/>
                  </a:spcBef>
                </a:pPr>
                <a:r>
                  <a:rPr lang="en-US" altLang="zh-TW" dirty="0">
                    <a:ea typeface="新細明體" pitchFamily="18" charset="-120"/>
                  </a:rPr>
                  <a:t>Two items in option contracts are adjusted to offset expected changes in a stock price arising from a stock split or a payment of stock dividends</a:t>
                </a:r>
                <a:endParaRPr lang="en-US" altLang="zh-TW" i="1" dirty="0">
                  <a:ea typeface="新細明體" pitchFamily="18" charset="-120"/>
                </a:endParaRPr>
              </a:p>
              <a:p>
                <a:pPr lvl="4">
                  <a:lnSpc>
                    <a:spcPct val="95000"/>
                  </a:lnSpc>
                  <a:spcBef>
                    <a:spcPts val="200"/>
                  </a:spcBef>
                </a:pPr>
                <a:r>
                  <a:rPr lang="en-US" altLang="zh-TW" dirty="0">
                    <a:ea typeface="新細明體" pitchFamily="18" charset="-120"/>
                  </a:rPr>
                  <a:t>The strike price is reduced to </a:t>
                </a:r>
                <a14:m>
                  <m:oMath xmlns:m="http://schemas.openxmlformats.org/officeDocument/2006/math">
                    <m:r>
                      <a:rPr lang="en-US" altLang="zh-TW" i="1" dirty="0" smtClean="0">
                        <a:latin typeface="Cambria Math"/>
                        <a:ea typeface="新細明體" pitchFamily="18" charset="-120"/>
                      </a:rPr>
                      <m:t>𝑚</m:t>
                    </m:r>
                    <m:r>
                      <a:rPr lang="en-US" altLang="zh-TW" i="1" dirty="0" smtClean="0">
                        <a:latin typeface="Cambria Math"/>
                        <a:ea typeface="新細明體" pitchFamily="18" charset="-120"/>
                      </a:rPr>
                      <m:t>/</m:t>
                    </m:r>
                    <m:r>
                      <a:rPr lang="en-US" altLang="zh-TW" i="1" dirty="0" smtClean="0">
                        <a:latin typeface="Cambria Math"/>
                        <a:ea typeface="新細明體" pitchFamily="18" charset="-120"/>
                      </a:rPr>
                      <m:t>𝑛</m:t>
                    </m:r>
                  </m:oMath>
                </a14:m>
                <a:r>
                  <a:rPr lang="en-US" altLang="zh-TW" dirty="0">
                    <a:ea typeface="新細明體" pitchFamily="18" charset="-120"/>
                  </a:rPr>
                  <a:t> of its previous value</a:t>
                </a:r>
              </a:p>
              <a:p>
                <a:pPr lvl="4">
                  <a:lnSpc>
                    <a:spcPct val="95000"/>
                  </a:lnSpc>
                  <a:spcBef>
                    <a:spcPts val="200"/>
                  </a:spcBef>
                </a:pPr>
                <a:r>
                  <a:rPr lang="en-US" altLang="zh-TW" dirty="0">
                    <a:ea typeface="新細明體" pitchFamily="18" charset="-120"/>
                  </a:rPr>
                  <a:t>The number of shares covered by one options is increased to </a:t>
                </a:r>
                <a14:m>
                  <m:oMath xmlns:m="http://schemas.openxmlformats.org/officeDocument/2006/math">
                    <m:r>
                      <a:rPr lang="en-US" altLang="zh-TW" i="1" dirty="0" smtClean="0">
                        <a:latin typeface="Cambria Math"/>
                        <a:ea typeface="新細明體" pitchFamily="18" charset="-120"/>
                      </a:rPr>
                      <m:t>𝑛</m:t>
                    </m:r>
                    <m:r>
                      <a:rPr lang="en-US" altLang="zh-TW" i="1" dirty="0" smtClean="0">
                        <a:latin typeface="Cambria Math"/>
                        <a:ea typeface="新細明體" pitchFamily="18" charset="-120"/>
                      </a:rPr>
                      <m:t>/</m:t>
                    </m:r>
                    <m:r>
                      <a:rPr lang="en-US" altLang="zh-TW" i="1" dirty="0" smtClean="0">
                        <a:latin typeface="Cambria Math"/>
                        <a:ea typeface="新細明體" pitchFamily="18" charset="-120"/>
                      </a:rPr>
                      <m:t>𝑚</m:t>
                    </m:r>
                  </m:oMath>
                </a14:m>
                <a:r>
                  <a:rPr lang="en-US" altLang="zh-TW" dirty="0">
                    <a:ea typeface="新細明體" pitchFamily="18" charset="-120"/>
                  </a:rPr>
                  <a:t> of its previous value</a:t>
                </a:r>
                <a:endParaRPr lang="en-US" altLang="zh-TW" i="1" dirty="0">
                  <a:ea typeface="新細明體" pitchFamily="18" charset="-120"/>
                </a:endParaRPr>
              </a:p>
              <a:p>
                <a:pPr lvl="1">
                  <a:lnSpc>
                    <a:spcPct val="95000"/>
                  </a:lnSpc>
                  <a:spcBef>
                    <a:spcPts val="200"/>
                  </a:spcBef>
                  <a:buClr>
                    <a:schemeClr val="tx1"/>
                  </a:buClr>
                  <a:buFont typeface="新細明體" pitchFamily="18" charset="-120"/>
                  <a:buChar char="※"/>
                </a:pPr>
                <a:r>
                  <a:rPr lang="en-US" altLang="zh-TW" sz="2000" dirty="0">
                    <a:ea typeface="新細明體" pitchFamily="18" charset="-120"/>
                  </a:rPr>
                  <a:t>In Taiwan, both warrants and stock options traded on exchanges have provisions of cash-dividend protection </a:t>
                </a:r>
              </a:p>
              <a:p>
                <a:pPr lvl="1">
                  <a:lnSpc>
                    <a:spcPct val="95000"/>
                  </a:lnSpc>
                  <a:spcBef>
                    <a:spcPts val="200"/>
                  </a:spcBef>
                  <a:buClr>
                    <a:schemeClr val="tx1"/>
                  </a:buClr>
                  <a:buFont typeface="新細明體" pitchFamily="18" charset="-120"/>
                  <a:buChar char="※"/>
                </a:pPr>
                <a:r>
                  <a:rPr lang="en-US" altLang="zh-TW" sz="2000" dirty="0">
                    <a:ea typeface="新細明體" pitchFamily="18" charset="-120"/>
                  </a:rPr>
                  <a:t>Index options may be still stock-dividend (-split) protected, although there is no explicit clauses of adjustments for stock splits and stock dividends in index option contracts</a:t>
                </a:r>
              </a:p>
              <a:p>
                <a:pPr lvl="2">
                  <a:lnSpc>
                    <a:spcPct val="95000"/>
                  </a:lnSpc>
                  <a:spcBef>
                    <a:spcPts val="200"/>
                  </a:spcBef>
                  <a:buClr>
                    <a:schemeClr val="tx1"/>
                  </a:buClr>
                  <a:buSzPct val="100000"/>
                  <a:buFont typeface="Arial" pitchFamily="34" charset="0"/>
                  <a:buChar char="–"/>
                </a:pPr>
                <a:r>
                  <a:rPr lang="en-US" altLang="zh-TW" sz="1800" dirty="0">
                    <a:ea typeface="新細明體" pitchFamily="18" charset="-120"/>
                  </a:rPr>
                  <a:t>As long as the index level does not change after stock splits and distributions of stock dividends, e.g., Taiwan weighted index or S&amp;P 500</a:t>
                </a:r>
              </a:p>
            </p:txBody>
          </p:sp>
        </mc:Choice>
        <mc:Fallback>
          <p:sp>
            <p:nvSpPr>
              <p:cNvPr id="22531" name="Rectangle 3"/>
              <p:cNvSpPr>
                <a:spLocks noGrp="1" noRot="1" noChangeAspect="1" noMove="1" noResize="1" noEditPoints="1" noAdjustHandles="1" noChangeArrowheads="1" noChangeShapeType="1" noTextEdit="1"/>
              </p:cNvSpPr>
              <p:nvPr>
                <p:ph idx="1"/>
              </p:nvPr>
            </p:nvSpPr>
            <p:spPr>
              <a:xfrm>
                <a:off x="395536" y="1556792"/>
                <a:ext cx="8568952" cy="5301208"/>
              </a:xfrm>
              <a:blipFill>
                <a:blip r:embed="rId3"/>
                <a:stretch>
                  <a:fillRect t="-805" r="-1422" b="-2529"/>
                </a:stretch>
              </a:blipFill>
              <a:extLst>
                <a:ext uri="{91240B29-F687-4F45-9708-019B960494DF}">
                  <a14:hiddenLine xmlns:a14="http://schemas.microsoft.com/office/drawing/2010/main" w="12700">
                    <a:solidFill>
                      <a:schemeClr val="tx1"/>
                    </a:solidFill>
                    <a:miter lim="800000"/>
                    <a:headEnd/>
                    <a:tailEnd/>
                  </a14:hiddenLine>
                </a:ext>
              </a:extLst>
            </p:spPr>
            <p:txBody>
              <a:bodyPr/>
              <a:lstStyle/>
              <a:p>
                <a:r>
                  <a:rPr lang="zh-TW" altLang="en-US">
                    <a:noFill/>
                  </a:rPr>
                  <a:t> </a:t>
                </a:r>
              </a:p>
            </p:txBody>
          </p:sp>
        </mc:Fallback>
      </mc:AlternateContent>
      <p:sp>
        <p:nvSpPr>
          <p:cNvPr id="22532"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BC984A34-03E9-4570-A44B-E73E98BDF6C1}" type="slidenum">
              <a:rPr lang="en-US" altLang="en-US"/>
              <a:pPr eaLnBrk="1" hangingPunct="1"/>
              <a:t>24</a:t>
            </a:fld>
            <a:endParaRPr lang="en-US" altLang="en-US" dirty="0"/>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280321202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67544" y="1700808"/>
            <a:ext cx="8064896" cy="443011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806450" lvl="1" indent="-461963">
              <a:spcBef>
                <a:spcPts val="600"/>
              </a:spcBef>
              <a:buNone/>
            </a:pPr>
            <a:r>
              <a:rPr lang="en-US" altLang="zh-TW" dirty="0">
                <a:latin typeface="新細明體"/>
                <a:ea typeface="新細明體"/>
              </a:rPr>
              <a:t>※</a:t>
            </a:r>
            <a:r>
              <a:rPr lang="zh-TW" altLang="en-US" dirty="0">
                <a:latin typeface="新細明體"/>
                <a:ea typeface="新細明體"/>
              </a:rPr>
              <a:t> </a:t>
            </a:r>
            <a:r>
              <a:rPr lang="en-US" altLang="zh-TW" dirty="0">
                <a:ea typeface="新細明體" pitchFamily="18" charset="-120"/>
              </a:rPr>
              <a:t>Consider a call option to buy 100 shares for the strike price to be $20/share</a:t>
            </a:r>
          </a:p>
          <a:p>
            <a:pPr lvl="2">
              <a:spcBef>
                <a:spcPts val="600"/>
              </a:spcBef>
            </a:pPr>
            <a:r>
              <a:rPr lang="en-US" altLang="zh-TW" dirty="0">
                <a:ea typeface="新細明體" pitchFamily="18" charset="-120"/>
              </a:rPr>
              <a:t>How should terms be adjusted:</a:t>
            </a:r>
          </a:p>
          <a:p>
            <a:pPr lvl="3">
              <a:spcBef>
                <a:spcPts val="600"/>
              </a:spcBef>
            </a:pPr>
            <a:r>
              <a:rPr lang="en-US" altLang="zh-TW" dirty="0">
                <a:ea typeface="新細明體" pitchFamily="18" charset="-120"/>
              </a:rPr>
              <a:t>For a 2-for-1 stock split?</a:t>
            </a:r>
          </a:p>
          <a:p>
            <a:pPr lvl="4">
              <a:spcBef>
                <a:spcPts val="600"/>
              </a:spcBef>
            </a:pPr>
            <a:r>
              <a:rPr lang="en-US" altLang="zh-TW" dirty="0">
                <a:ea typeface="新細明體" pitchFamily="18" charset="-120"/>
              </a:rPr>
              <a:t>The strike price is reduced to $10 (=$20 </a:t>
            </a:r>
            <a:r>
              <a:rPr lang="zh-TW" altLang="zh-TW" dirty="0"/>
              <a:t>×</a:t>
            </a:r>
            <a:r>
              <a:rPr lang="en-US" altLang="zh-TW" dirty="0"/>
              <a:t> (1/2))</a:t>
            </a:r>
            <a:endParaRPr lang="en-US" altLang="zh-TW" dirty="0">
              <a:ea typeface="新細明體" pitchFamily="18" charset="-120"/>
            </a:endParaRPr>
          </a:p>
          <a:p>
            <a:pPr lvl="4">
              <a:spcBef>
                <a:spcPts val="600"/>
              </a:spcBef>
            </a:pPr>
            <a:r>
              <a:rPr lang="en-US" altLang="zh-TW" dirty="0">
                <a:ea typeface="新細明體" pitchFamily="18" charset="-120"/>
              </a:rPr>
              <a:t>The number of shares covered by one options is 200 (=100 </a:t>
            </a:r>
            <a:r>
              <a:rPr lang="zh-TW" altLang="zh-TW" dirty="0"/>
              <a:t>×</a:t>
            </a:r>
            <a:r>
              <a:rPr lang="en-US" altLang="zh-TW" dirty="0"/>
              <a:t> 2)</a:t>
            </a:r>
            <a:endParaRPr lang="en-US" altLang="zh-TW" i="1" dirty="0">
              <a:ea typeface="新細明體" pitchFamily="18" charset="-120"/>
            </a:endParaRPr>
          </a:p>
          <a:p>
            <a:pPr lvl="3">
              <a:spcBef>
                <a:spcPts val="600"/>
              </a:spcBef>
            </a:pPr>
            <a:r>
              <a:rPr lang="en-US" altLang="zh-TW" dirty="0">
                <a:ea typeface="新細明體" pitchFamily="18" charset="-120"/>
              </a:rPr>
              <a:t>For a 25% stock dividend?</a:t>
            </a:r>
          </a:p>
          <a:p>
            <a:pPr lvl="4">
              <a:spcBef>
                <a:spcPts val="600"/>
              </a:spcBef>
            </a:pPr>
            <a:r>
              <a:rPr lang="en-US" altLang="zh-TW" dirty="0">
                <a:ea typeface="新細明體" pitchFamily="18" charset="-120"/>
              </a:rPr>
              <a:t>It is equivalent to a 5-for-4 stock split</a:t>
            </a:r>
          </a:p>
          <a:p>
            <a:pPr lvl="4">
              <a:spcBef>
                <a:spcPts val="600"/>
              </a:spcBef>
            </a:pPr>
            <a:r>
              <a:rPr lang="en-US" altLang="zh-TW" dirty="0">
                <a:ea typeface="新細明體" pitchFamily="18" charset="-120"/>
              </a:rPr>
              <a:t>The strike price is reduced to $16 (=$20 </a:t>
            </a:r>
            <a:r>
              <a:rPr lang="zh-TW" altLang="zh-TW" dirty="0"/>
              <a:t>×</a:t>
            </a:r>
            <a:r>
              <a:rPr lang="en-US" altLang="zh-TW" dirty="0"/>
              <a:t> (4/5))</a:t>
            </a:r>
            <a:endParaRPr lang="en-US" altLang="zh-TW" dirty="0">
              <a:ea typeface="新細明體" pitchFamily="18" charset="-120"/>
            </a:endParaRPr>
          </a:p>
          <a:p>
            <a:pPr lvl="4">
              <a:spcBef>
                <a:spcPts val="600"/>
              </a:spcBef>
            </a:pPr>
            <a:r>
              <a:rPr lang="en-US" altLang="zh-TW" dirty="0">
                <a:ea typeface="新細明體" pitchFamily="18" charset="-120"/>
              </a:rPr>
              <a:t>The number of shares covered by one options is 125 (=100 </a:t>
            </a:r>
            <a:r>
              <a:rPr lang="zh-TW" altLang="zh-TW" dirty="0"/>
              <a:t>×</a:t>
            </a:r>
            <a:r>
              <a:rPr lang="en-US" altLang="zh-TW" dirty="0"/>
              <a:t> (5/4))</a:t>
            </a:r>
            <a:endParaRPr lang="en-US" altLang="zh-TW" i="1" dirty="0">
              <a:ea typeface="新細明體" pitchFamily="18" charset="-120"/>
            </a:endParaRPr>
          </a:p>
        </p:txBody>
      </p:sp>
      <p:sp>
        <p:nvSpPr>
          <p:cNvPr id="2355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14F478E4-0AC6-4135-A9D3-438E0D98C02B}" type="slidenum">
              <a:rPr lang="en-US" altLang="en-US"/>
              <a:pPr eaLnBrk="1" hangingPunct="1"/>
              <a:t>25</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19299675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23528" y="1628800"/>
            <a:ext cx="8640960" cy="511256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8000"/>
              </a:lnSpc>
              <a:spcBef>
                <a:spcPts val="300"/>
              </a:spcBef>
            </a:pPr>
            <a:r>
              <a:rPr lang="en-US" altLang="zh-TW" dirty="0">
                <a:ea typeface="新細明體" pitchFamily="18" charset="-120"/>
              </a:rPr>
              <a:t>Position and exercise limits</a:t>
            </a:r>
          </a:p>
          <a:p>
            <a:pPr lvl="1">
              <a:lnSpc>
                <a:spcPct val="98000"/>
              </a:lnSpc>
              <a:spcBef>
                <a:spcPts val="300"/>
              </a:spcBef>
            </a:pPr>
            <a:r>
              <a:rPr lang="en-US" altLang="zh-TW" dirty="0">
                <a:ea typeface="新細明體" pitchFamily="18" charset="-120"/>
              </a:rPr>
              <a:t>A position (exercise) limit defines the maximum number of option contracts that an investor can hold (exercise) on one side of the market</a:t>
            </a:r>
          </a:p>
          <a:p>
            <a:pPr lvl="2">
              <a:lnSpc>
                <a:spcPct val="98000"/>
              </a:lnSpc>
              <a:spcBef>
                <a:spcPts val="300"/>
              </a:spcBef>
            </a:pPr>
            <a:r>
              <a:rPr lang="en-US" altLang="zh-TW" dirty="0">
                <a:ea typeface="新細明體" pitchFamily="18" charset="-120"/>
              </a:rPr>
              <a:t>Prevent from being unduly influenced by one investor</a:t>
            </a:r>
          </a:p>
          <a:p>
            <a:pPr lvl="2">
              <a:lnSpc>
                <a:spcPct val="98000"/>
              </a:lnSpc>
              <a:spcBef>
                <a:spcPts val="300"/>
              </a:spcBef>
            </a:pPr>
            <a:r>
              <a:rPr lang="en-US" altLang="zh-TW" dirty="0">
                <a:ea typeface="新細明體" pitchFamily="18" charset="-120"/>
              </a:rPr>
              <a:t>Long calls and short puts are treated to be on the same side of the market (bull’s view)</a:t>
            </a:r>
          </a:p>
          <a:p>
            <a:pPr lvl="2">
              <a:lnSpc>
                <a:spcPct val="98000"/>
              </a:lnSpc>
              <a:spcBef>
                <a:spcPts val="300"/>
              </a:spcBef>
            </a:pPr>
            <a:r>
              <a:rPr lang="en-US" altLang="zh-TW" dirty="0">
                <a:ea typeface="新細明體" pitchFamily="18" charset="-120"/>
              </a:rPr>
              <a:t>Short calls and long puts are treated to be on the same side of the market (bear’s view)</a:t>
            </a:r>
          </a:p>
          <a:p>
            <a:pPr lvl="2">
              <a:lnSpc>
                <a:spcPct val="98000"/>
              </a:lnSpc>
              <a:spcBef>
                <a:spcPts val="300"/>
              </a:spcBef>
            </a:pPr>
            <a:r>
              <a:rPr lang="en-US" altLang="zh-TW" dirty="0">
                <a:ea typeface="新細明體" pitchFamily="18" charset="-120"/>
              </a:rPr>
              <a:t>The exercise limit usually equals the position limit</a:t>
            </a:r>
          </a:p>
          <a:p>
            <a:pPr lvl="2">
              <a:lnSpc>
                <a:spcPct val="98000"/>
              </a:lnSpc>
              <a:spcBef>
                <a:spcPts val="300"/>
              </a:spcBef>
            </a:pPr>
            <a:r>
              <a:rPr lang="en-US" altLang="zh-TW" dirty="0">
                <a:ea typeface="新細明體" pitchFamily="18" charset="-120"/>
              </a:rPr>
              <a:t>Determined by the number of understanding shares and trading volume associated with each underlying stock</a:t>
            </a:r>
          </a:p>
          <a:p>
            <a:pPr lvl="2">
              <a:lnSpc>
                <a:spcPct val="98000"/>
              </a:lnSpc>
              <a:spcBef>
                <a:spcPts val="300"/>
              </a:spcBef>
            </a:pPr>
            <a:r>
              <a:rPr lang="en-US" altLang="zh-TW" dirty="0">
                <a:ea typeface="新細明體" pitchFamily="18" charset="-120"/>
              </a:rPr>
              <a:t>For the largest and most frequently traded underlying stocks, the position limit can be 250,000 contracts on CBOE</a:t>
            </a:r>
          </a:p>
          <a:p>
            <a:pPr lvl="2">
              <a:lnSpc>
                <a:spcPct val="98000"/>
              </a:lnSpc>
              <a:spcBef>
                <a:spcPts val="300"/>
              </a:spcBef>
            </a:pPr>
            <a:endParaRPr lang="en-US" altLang="zh-TW" dirty="0">
              <a:ea typeface="新細明體" pitchFamily="18" charset="-120"/>
            </a:endParaRPr>
          </a:p>
        </p:txBody>
      </p:sp>
      <p:sp>
        <p:nvSpPr>
          <p:cNvPr id="23556"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14F478E4-0AC6-4135-A9D3-438E0D98C02B}" type="slidenum">
              <a:rPr lang="en-US" altLang="en-US"/>
              <a:pPr eaLnBrk="1" hangingPunct="1"/>
              <a:t>26</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23528" y="1628800"/>
            <a:ext cx="8694712" cy="5229200"/>
          </a:xfrm>
        </p:spPr>
        <p:txBody>
          <a:bodyPr/>
          <a:lstStyle/>
          <a:p>
            <a:pPr>
              <a:spcBef>
                <a:spcPts val="500"/>
              </a:spcBef>
            </a:pPr>
            <a:r>
              <a:rPr lang="en-US" altLang="zh-TW" dirty="0">
                <a:ea typeface="新細明體" pitchFamily="18" charset="-120"/>
              </a:rPr>
              <a:t>Commissions (</a:t>
            </a:r>
            <a:r>
              <a:rPr lang="zh-TW" altLang="en-US" dirty="0">
                <a:ea typeface="新細明體" pitchFamily="18" charset="-120"/>
              </a:rPr>
              <a:t>佣金</a:t>
            </a:r>
            <a:r>
              <a:rPr lang="en-US" altLang="zh-TW" dirty="0">
                <a:ea typeface="新細明體" pitchFamily="18" charset="-120"/>
              </a:rPr>
              <a:t>): charged by a broker and calculated as a fix cost plus a proportion of the dollar amount of the trade of options</a:t>
            </a:r>
          </a:p>
          <a:p>
            <a:pPr lvl="1">
              <a:spcBef>
                <a:spcPts val="500"/>
              </a:spcBef>
            </a:pPr>
            <a:r>
              <a:rPr lang="en-US" altLang="zh-TW" dirty="0">
                <a:ea typeface="新細明體" pitchFamily="18" charset="-120"/>
              </a:rPr>
              <a:t>The commission is charged both when an option position is initiated and when it is closed out by an offsetting trade </a:t>
            </a:r>
          </a:p>
          <a:p>
            <a:pPr lvl="1">
              <a:spcBef>
                <a:spcPts val="500"/>
              </a:spcBef>
            </a:pPr>
            <a:r>
              <a:rPr lang="en-US" altLang="zh-TW" dirty="0">
                <a:ea typeface="新細明體" pitchFamily="18" charset="-120"/>
              </a:rPr>
              <a:t>For retail traders, a commission schedule is </a:t>
            </a:r>
          </a:p>
          <a:p>
            <a:pPr lvl="1">
              <a:spcBef>
                <a:spcPts val="500"/>
              </a:spcBef>
            </a:pPr>
            <a:endParaRPr lang="en-US" altLang="zh-TW" dirty="0">
              <a:solidFill>
                <a:schemeClr val="bg1">
                  <a:lumMod val="50000"/>
                </a:schemeClr>
              </a:solidFill>
              <a:ea typeface="新細明體" pitchFamily="18" charset="-120"/>
            </a:endParaRPr>
          </a:p>
          <a:p>
            <a:pPr marL="344488" lvl="1" indent="0">
              <a:spcBef>
                <a:spcPts val="500"/>
              </a:spcBef>
              <a:buNone/>
            </a:pPr>
            <a:endParaRPr lang="en-US" altLang="zh-TW" dirty="0">
              <a:solidFill>
                <a:schemeClr val="bg1">
                  <a:lumMod val="50000"/>
                </a:schemeClr>
              </a:solidFill>
              <a:ea typeface="新細明體" pitchFamily="18" charset="-120"/>
            </a:endParaRPr>
          </a:p>
          <a:p>
            <a:pPr lvl="1">
              <a:spcBef>
                <a:spcPts val="500"/>
              </a:spcBef>
            </a:pPr>
            <a:endParaRPr lang="en-US" altLang="zh-TW" dirty="0">
              <a:solidFill>
                <a:schemeClr val="bg1">
                  <a:lumMod val="50000"/>
                </a:schemeClr>
              </a:solidFill>
              <a:ea typeface="新細明體" pitchFamily="18" charset="-120"/>
            </a:endParaRPr>
          </a:p>
          <a:p>
            <a:pPr lvl="2">
              <a:spcBef>
                <a:spcPts val="500"/>
              </a:spcBef>
            </a:pPr>
            <a:r>
              <a:rPr lang="en-US" altLang="zh-TW" dirty="0">
                <a:ea typeface="新細明體" pitchFamily="18" charset="-120"/>
              </a:rPr>
              <a:t>Maximum (minimum) commission is $30 per contracts for the first 5 contracts plus $20 ($2) for each additional contract</a:t>
            </a:r>
          </a:p>
        </p:txBody>
      </p:sp>
      <p:sp>
        <p:nvSpPr>
          <p:cNvPr id="24580"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489F5ADA-513E-4F83-989E-B681F0B1A6C3}" type="slidenum">
              <a:rPr lang="en-US" altLang="en-US"/>
              <a:pPr eaLnBrk="1" hangingPunct="1"/>
              <a:t>27</a:t>
            </a:fld>
            <a:endParaRPr lang="en-US" altLang="en-US"/>
          </a:p>
        </p:txBody>
      </p:sp>
      <p:sp>
        <p:nvSpPr>
          <p:cNvPr id="7"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graphicFrame>
        <p:nvGraphicFramePr>
          <p:cNvPr id="2" name="表格 1"/>
          <p:cNvGraphicFramePr>
            <a:graphicFrameLocks noGrp="1"/>
          </p:cNvGraphicFramePr>
          <p:nvPr>
            <p:extLst>
              <p:ext uri="{D42A27DB-BD31-4B8C-83A1-F6EECF244321}">
                <p14:modId xmlns:p14="http://schemas.microsoft.com/office/powerpoint/2010/main" val="2112538583"/>
              </p:ext>
            </p:extLst>
          </p:nvPr>
        </p:nvGraphicFramePr>
        <p:xfrm>
          <a:off x="1025352" y="4806811"/>
          <a:ext cx="7992888" cy="1280160"/>
        </p:xfrm>
        <a:graphic>
          <a:graphicData uri="http://schemas.openxmlformats.org/drawingml/2006/table">
            <a:tbl>
              <a:tblPr firstRow="1" bandRow="1">
                <a:tableStyleId>{073A0DAA-6AF3-43AB-8588-CEC1D06C72B9}</a:tableStyleId>
              </a:tblPr>
              <a:tblGrid>
                <a:gridCol w="172819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370840">
                <a:tc>
                  <a:txBody>
                    <a:bodyPr/>
                    <a:lstStyle/>
                    <a:p>
                      <a:r>
                        <a:rPr lang="en-US" altLang="zh-TW" dirty="0"/>
                        <a:t>Dollar amount of trade</a:t>
                      </a:r>
                      <a:endParaRPr lang="zh-TW" altLang="en-US" dirty="0"/>
                    </a:p>
                  </a:txBody>
                  <a:tcPr/>
                </a:tc>
                <a:tc>
                  <a:txBody>
                    <a:bodyPr/>
                    <a:lstStyle/>
                    <a:p>
                      <a:r>
                        <a:rPr lang="en-US" altLang="zh-TW" dirty="0"/>
                        <a:t>&lt; $2,500</a:t>
                      </a:r>
                      <a:endParaRPr lang="zh-TW" altLang="en-US" dirty="0"/>
                    </a:p>
                  </a:txBody>
                  <a:tcPr/>
                </a:tc>
                <a:tc>
                  <a:txBody>
                    <a:bodyPr/>
                    <a:lstStyle/>
                    <a:p>
                      <a:r>
                        <a:rPr lang="en-US" altLang="zh-TW" dirty="0"/>
                        <a:t>$2,500</a:t>
                      </a:r>
                      <a:r>
                        <a:rPr lang="en-US" altLang="zh-TW" baseline="0" dirty="0"/>
                        <a:t> to $10,000</a:t>
                      </a:r>
                      <a:endParaRPr lang="zh-TW" altLang="en-US" dirty="0"/>
                    </a:p>
                  </a:txBody>
                  <a:tcPr/>
                </a:tc>
                <a:tc>
                  <a:txBody>
                    <a:bodyPr/>
                    <a:lstStyle/>
                    <a:p>
                      <a:r>
                        <a:rPr lang="en-US" altLang="zh-TW" dirty="0"/>
                        <a:t>&gt; $10,000</a:t>
                      </a:r>
                      <a:endParaRPr lang="zh-TW" altLang="en-US" dirty="0"/>
                    </a:p>
                  </a:txBody>
                  <a:tcPr/>
                </a:tc>
                <a:extLst>
                  <a:ext uri="{0D108BD9-81ED-4DB2-BD59-A6C34878D82A}">
                    <a16:rowId xmlns:a16="http://schemas.microsoft.com/office/drawing/2014/main" val="10000"/>
                  </a:ext>
                </a:extLst>
              </a:tr>
              <a:tr h="370840">
                <a:tc>
                  <a:txBody>
                    <a:bodyPr/>
                    <a:lstStyle/>
                    <a:p>
                      <a:r>
                        <a:rPr lang="en-US" altLang="zh-TW" dirty="0"/>
                        <a:t>Commission</a:t>
                      </a:r>
                      <a:endParaRPr lang="zh-TW" altLang="en-US" dirty="0"/>
                    </a:p>
                  </a:txBody>
                  <a:tcPr/>
                </a:tc>
                <a:tc>
                  <a:txBody>
                    <a:bodyPr/>
                    <a:lstStyle/>
                    <a:p>
                      <a:r>
                        <a:rPr lang="en-US" altLang="zh-TW" dirty="0"/>
                        <a:t>$20 + 0.02 of dollar amount</a:t>
                      </a:r>
                      <a:endParaRPr lang="zh-TW" altLang="en-US" dirty="0"/>
                    </a:p>
                  </a:txBody>
                  <a:tcPr/>
                </a:tc>
                <a:tc>
                  <a:txBody>
                    <a:bodyPr/>
                    <a:lstStyle/>
                    <a:p>
                      <a:r>
                        <a:rPr lang="en-US" altLang="zh-TW" dirty="0"/>
                        <a:t>$45 + 0.01</a:t>
                      </a:r>
                      <a:r>
                        <a:rPr lang="en-US" altLang="zh-TW" baseline="0" dirty="0"/>
                        <a:t> of dollar amount</a:t>
                      </a:r>
                      <a:endParaRPr lang="en-US" altLang="zh-TW" dirty="0"/>
                    </a:p>
                  </a:txBody>
                  <a:tcPr/>
                </a:tc>
                <a:tc>
                  <a:txBody>
                    <a:bodyPr/>
                    <a:lstStyle/>
                    <a:p>
                      <a:r>
                        <a:rPr lang="en-US" altLang="zh-TW" dirty="0"/>
                        <a:t>$120 + 0.0025 of dollar amount</a:t>
                      </a:r>
                      <a:endParaRPr lang="zh-TW" alt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23528" y="1681634"/>
            <a:ext cx="8568952" cy="4411662"/>
          </a:xfrm>
        </p:spPr>
        <p:txBody>
          <a:bodyPr/>
          <a:lstStyle/>
          <a:p>
            <a:pPr lvl="2">
              <a:spcBef>
                <a:spcPts val="600"/>
              </a:spcBef>
            </a:pPr>
            <a:r>
              <a:rPr lang="en-US" altLang="zh-TW" dirty="0">
                <a:ea typeface="新細明體" pitchFamily="18" charset="-120"/>
              </a:rPr>
              <a:t>Note that if the option is exercised, the option holders need to pay the commission for trading the underlying shares, which is a proportion, e.g., 1.5%, of the trade amount on the underlying shares</a:t>
            </a:r>
          </a:p>
          <a:p>
            <a:pPr lvl="2">
              <a:spcBef>
                <a:spcPts val="600"/>
              </a:spcBef>
            </a:pPr>
            <a:r>
              <a:rPr lang="en-US" altLang="zh-TW" dirty="0">
                <a:ea typeface="新細明體" pitchFamily="18" charset="-120"/>
              </a:rPr>
              <a:t>The commissions for trading options vary significantly for different brokers and exchanges</a:t>
            </a:r>
          </a:p>
          <a:p>
            <a:pPr lvl="3">
              <a:spcBef>
                <a:spcPts val="600"/>
              </a:spcBef>
            </a:pPr>
            <a:r>
              <a:rPr lang="en-US" altLang="zh-TW" dirty="0">
                <a:ea typeface="新細明體" pitchFamily="18" charset="-120"/>
              </a:rPr>
              <a:t>For </a:t>
            </a:r>
            <a:r>
              <a:rPr lang="en-US" altLang="zh-TW" dirty="0" err="1">
                <a:ea typeface="新細明體" pitchFamily="18" charset="-120"/>
              </a:rPr>
              <a:t>Taifex</a:t>
            </a:r>
            <a:r>
              <a:rPr lang="en-US" altLang="zh-TW" dirty="0">
                <a:ea typeface="新細明體" pitchFamily="18" charset="-120"/>
              </a:rPr>
              <a:t>, the commissions for trading futures and options can refer to https://www.taifex.com.tw/cht/4/feeSchedules</a:t>
            </a:r>
          </a:p>
        </p:txBody>
      </p:sp>
      <p:sp>
        <p:nvSpPr>
          <p:cNvPr id="24580"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489F5ADA-513E-4F83-989E-B681F0B1A6C3}" type="slidenum">
              <a:rPr lang="en-US" altLang="en-US"/>
              <a:pPr eaLnBrk="1" hangingPunct="1"/>
              <a:t>28</a:t>
            </a:fld>
            <a:endParaRPr lang="en-US" altLang="en-US"/>
          </a:p>
        </p:txBody>
      </p:sp>
      <p:sp>
        <p:nvSpPr>
          <p:cNvPr id="7"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371945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23528" y="1584176"/>
            <a:ext cx="8496944" cy="5229200"/>
          </a:xfrm>
        </p:spPr>
        <p:txBody>
          <a:bodyPr/>
          <a:lstStyle/>
          <a:p>
            <a:pPr>
              <a:spcBef>
                <a:spcPts val="300"/>
              </a:spcBef>
            </a:pPr>
            <a:r>
              <a:rPr lang="en-US" altLang="zh-TW" dirty="0">
                <a:ea typeface="新細明體" pitchFamily="18" charset="-120"/>
              </a:rPr>
              <a:t>Most exchanges use market makers (</a:t>
            </a:r>
            <a:r>
              <a:rPr lang="zh-TW" altLang="en-US" dirty="0">
                <a:ea typeface="新細明體" pitchFamily="18" charset="-120"/>
              </a:rPr>
              <a:t>造市者</a:t>
            </a:r>
            <a:r>
              <a:rPr lang="en-US" altLang="zh-TW" dirty="0">
                <a:ea typeface="新細明體" pitchFamily="18" charset="-120"/>
              </a:rPr>
              <a:t>) to facilitate options trading</a:t>
            </a:r>
          </a:p>
          <a:p>
            <a:pPr lvl="1">
              <a:spcBef>
                <a:spcPts val="300"/>
              </a:spcBef>
            </a:pPr>
            <a:r>
              <a:rPr lang="en-US" altLang="zh-TW" dirty="0">
                <a:ea typeface="新細明體" pitchFamily="18" charset="-120"/>
              </a:rPr>
              <a:t>Since so many option contracts are concurrently traded on exchanges, some of them are with thin trading volume</a:t>
            </a:r>
          </a:p>
          <a:p>
            <a:pPr lvl="1">
              <a:spcBef>
                <a:spcPts val="300"/>
              </a:spcBef>
            </a:pPr>
            <a:r>
              <a:rPr lang="en-US" altLang="zh-TW" dirty="0">
                <a:ea typeface="新細明體" pitchFamily="18" charset="-120"/>
              </a:rPr>
              <a:t>Market makers enhance the liquidity by always being ready to trade options with other traders</a:t>
            </a:r>
          </a:p>
          <a:p>
            <a:pPr lvl="1">
              <a:spcBef>
                <a:spcPts val="300"/>
              </a:spcBef>
            </a:pPr>
            <a:r>
              <a:rPr lang="en-US" altLang="zh-TW" dirty="0">
                <a:ea typeface="新細明體" pitchFamily="18" charset="-120"/>
              </a:rPr>
              <a:t>Market makers quote both bid and ask (offer) prices</a:t>
            </a:r>
          </a:p>
          <a:p>
            <a:pPr lvl="2">
              <a:spcBef>
                <a:spcPts val="300"/>
              </a:spcBef>
            </a:pPr>
            <a:r>
              <a:rPr lang="en-US" altLang="zh-TW" dirty="0">
                <a:ea typeface="新細明體" pitchFamily="18" charset="-120"/>
              </a:rPr>
              <a:t>The bid (ask) is the price at which the market maker is prepared to buy (sell) the options</a:t>
            </a:r>
          </a:p>
          <a:p>
            <a:pPr lvl="2">
              <a:spcBef>
                <a:spcPts val="300"/>
              </a:spcBef>
            </a:pPr>
            <a:r>
              <a:rPr lang="en-US" altLang="zh-TW" dirty="0">
                <a:ea typeface="新細明體" pitchFamily="18" charset="-120"/>
              </a:rPr>
              <a:t>The ask is always higher than the bid, and the bid-ask spread is the source of the profit for market makers</a:t>
            </a:r>
          </a:p>
          <a:p>
            <a:pPr lvl="2">
              <a:spcBef>
                <a:spcPts val="300"/>
              </a:spcBef>
            </a:pPr>
            <a:r>
              <a:rPr lang="en-US" altLang="zh-TW" dirty="0">
                <a:ea typeface="新細明體" pitchFamily="18" charset="-120"/>
              </a:rPr>
              <a:t>The bid-ask spread is a hidden cost for option traders</a:t>
            </a:r>
          </a:p>
        </p:txBody>
      </p:sp>
      <p:sp>
        <p:nvSpPr>
          <p:cNvPr id="24580"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489F5ADA-513E-4F83-989E-B681F0B1A6C3}" type="slidenum">
              <a:rPr lang="en-US" altLang="en-US"/>
              <a:pPr eaLnBrk="1" hangingPunct="1"/>
              <a:t>29</a:t>
            </a:fld>
            <a:endParaRPr lang="en-US" altLang="en-US"/>
          </a:p>
        </p:txBody>
      </p:sp>
      <p:sp>
        <p:nvSpPr>
          <p:cNvPr id="7"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302067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標題 1"/>
          <p:cNvSpPr>
            <a:spLocks noGrp="1"/>
          </p:cNvSpPr>
          <p:nvPr>
            <p:ph type="ctrTitle"/>
          </p:nvPr>
        </p:nvSpPr>
        <p:spPr>
          <a:xfrm>
            <a:off x="468313" y="2924175"/>
            <a:ext cx="6781800" cy="1296913"/>
          </a:xfrm>
        </p:spPr>
        <p:txBody>
          <a:bodyPr/>
          <a:lstStyle/>
          <a:p>
            <a:pPr marL="806450" indent="-806450" algn="l"/>
            <a:r>
              <a:rPr lang="en-US" altLang="zh-TW" sz="3800" dirty="0">
                <a:ea typeface="新細明體" charset="-120"/>
              </a:rPr>
              <a:t>9.1 Different Types of Options</a:t>
            </a:r>
            <a:endParaRPr lang="zh-TW" altLang="en-US" sz="3800" dirty="0">
              <a:ea typeface="新細明體" charset="-120"/>
            </a:endParaRPr>
          </a:p>
        </p:txBody>
      </p:sp>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318AA49A-4F20-4677-A41A-D5F351D8E433}" type="slidenum">
              <a:rPr lang="en-US" altLang="en-US" smtClean="0"/>
              <a:pPr eaLnBrk="1" hangingPunct="1"/>
              <a:t>3</a:t>
            </a:fld>
            <a:endParaRPr lang="en-US" altLang="en-US" dirty="0"/>
          </a:p>
        </p:txBody>
      </p:sp>
    </p:spTree>
    <p:extLst>
      <p:ext uri="{BB962C8B-B14F-4D97-AF65-F5344CB8AC3E}">
        <p14:creationId xmlns:p14="http://schemas.microsoft.com/office/powerpoint/2010/main" val="1008585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23528" y="1628800"/>
            <a:ext cx="8640960"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7000"/>
              </a:lnSpc>
              <a:spcBef>
                <a:spcPts val="300"/>
              </a:spcBef>
            </a:pPr>
            <a:r>
              <a:rPr lang="en-US" altLang="zh-TW" dirty="0">
                <a:ea typeface="新細明體" pitchFamily="18" charset="-120"/>
              </a:rPr>
              <a:t>Margins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保證金</a:t>
            </a:r>
            <a:r>
              <a:rPr lang="en-US" altLang="zh-TW" dirty="0">
                <a:ea typeface="新細明體" pitchFamily="18" charset="-120"/>
              </a:rPr>
              <a:t>)</a:t>
            </a:r>
          </a:p>
          <a:p>
            <a:pPr lvl="1">
              <a:lnSpc>
                <a:spcPct val="97000"/>
              </a:lnSpc>
              <a:spcBef>
                <a:spcPts val="300"/>
              </a:spcBef>
            </a:pPr>
            <a:r>
              <a:rPr lang="en-US" altLang="zh-TW" dirty="0">
                <a:ea typeface="新細明體" pitchFamily="18" charset="-120"/>
              </a:rPr>
              <a:t>In the U.S., when </a:t>
            </a:r>
            <a:r>
              <a:rPr lang="en-US" altLang="zh-TW" i="1" dirty="0">
                <a:ea typeface="新細明體" pitchFamily="18" charset="-120"/>
              </a:rPr>
              <a:t>stock shares</a:t>
            </a:r>
            <a:r>
              <a:rPr lang="en-US" altLang="zh-TW" dirty="0">
                <a:ea typeface="新細明體" pitchFamily="18" charset="-120"/>
              </a:rPr>
              <a:t> are purchased, a trader can either pay cash or borrow using a margin account (this is known as buying on margin)</a:t>
            </a:r>
          </a:p>
          <a:p>
            <a:pPr lvl="1">
              <a:lnSpc>
                <a:spcPct val="97000"/>
              </a:lnSpc>
              <a:spcBef>
                <a:spcPts val="300"/>
              </a:spcBef>
            </a:pPr>
            <a:r>
              <a:rPr lang="en-US" altLang="zh-TW" dirty="0">
                <a:ea typeface="新細明體" pitchFamily="18" charset="-120"/>
              </a:rPr>
              <a:t>In contrast, for </a:t>
            </a:r>
            <a:r>
              <a:rPr lang="en-US" altLang="zh-TW" i="1" dirty="0">
                <a:ea typeface="新細明體" pitchFamily="18" charset="-120"/>
              </a:rPr>
              <a:t>option buyers</a:t>
            </a:r>
            <a:r>
              <a:rPr lang="en-US" altLang="zh-TW" dirty="0">
                <a:ea typeface="新細明體" pitchFamily="18" charset="-120"/>
              </a:rPr>
              <a:t>, buying on margin is not always allowed</a:t>
            </a:r>
          </a:p>
          <a:p>
            <a:pPr lvl="2">
              <a:lnSpc>
                <a:spcPct val="97000"/>
              </a:lnSpc>
              <a:spcBef>
                <a:spcPts val="300"/>
              </a:spcBef>
            </a:pPr>
            <a:r>
              <a:rPr lang="en-US" altLang="zh-TW" dirty="0">
                <a:ea typeface="新細明體" pitchFamily="18" charset="-120"/>
              </a:rPr>
              <a:t>For options with times to maturity less than 9 months, the option price must be paid in full</a:t>
            </a:r>
          </a:p>
          <a:p>
            <a:pPr lvl="2">
              <a:lnSpc>
                <a:spcPct val="97000"/>
              </a:lnSpc>
              <a:spcBef>
                <a:spcPts val="300"/>
              </a:spcBef>
            </a:pPr>
            <a:r>
              <a:rPr lang="en-US" altLang="zh-TW" dirty="0">
                <a:ea typeface="新細明體" pitchFamily="18" charset="-120"/>
              </a:rPr>
              <a:t>For options with times to maturity longer than 9 months, investors can buy on margin, borrowing up to 25% of the option price</a:t>
            </a:r>
          </a:p>
          <a:p>
            <a:pPr marL="693737" lvl="2" indent="0">
              <a:lnSpc>
                <a:spcPct val="97000"/>
              </a:lnSpc>
              <a:spcBef>
                <a:spcPts val="300"/>
              </a:spcBef>
              <a:buClr>
                <a:schemeClr val="tx1"/>
              </a:buClr>
              <a:buSzPct val="100000"/>
              <a:buNone/>
            </a:pPr>
            <a:r>
              <a:rPr lang="en-US" altLang="zh-TW" dirty="0">
                <a:ea typeface="新細明體" pitchFamily="18" charset="-120"/>
              </a:rPr>
              <a:t>(Options already contain substantial leverage effect (see Slide 1.30), so it is improper to further raise leverage level with buying on margin)</a:t>
            </a:r>
            <a:endParaRPr lang="en-US" altLang="zh-TW" sz="2000" dirty="0">
              <a:ea typeface="新細明體" pitchFamily="18" charset="-120"/>
            </a:endParaRP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BCA5D3BA-FC5D-408B-BFCF-35BA450B729B}" type="slidenum">
              <a:rPr lang="en-US" altLang="en-US"/>
              <a:pPr eaLnBrk="1" hangingPunct="1"/>
              <a:t>30</a:t>
            </a:fld>
            <a:endParaRPr lang="en-US" altLang="en-US" dirty="0"/>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1628800"/>
            <a:ext cx="8712968" cy="518457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lnSpc>
                <a:spcPct val="98000"/>
              </a:lnSpc>
              <a:spcBef>
                <a:spcPts val="200"/>
              </a:spcBef>
            </a:pPr>
            <a:r>
              <a:rPr lang="en-US" altLang="zh-TW" dirty="0">
                <a:ea typeface="新細明體" pitchFamily="18" charset="-120"/>
              </a:rPr>
              <a:t>For </a:t>
            </a:r>
            <a:r>
              <a:rPr lang="en-US" altLang="zh-TW" i="1" dirty="0">
                <a:ea typeface="新細明體" pitchFamily="18" charset="-120"/>
              </a:rPr>
              <a:t>option writers</a:t>
            </a:r>
            <a:r>
              <a:rPr lang="en-US" altLang="zh-TW" dirty="0">
                <a:ea typeface="新細明體" pitchFamily="18" charset="-120"/>
              </a:rPr>
              <a:t>, it is required to maintain funds in a margin account to minimize their </a:t>
            </a:r>
            <a:r>
              <a:rPr lang="en-US" altLang="zh-TW" i="1" dirty="0">
                <a:ea typeface="新細明體" pitchFamily="18" charset="-120"/>
              </a:rPr>
              <a:t>default risk</a:t>
            </a:r>
          </a:p>
          <a:p>
            <a:pPr lvl="2">
              <a:lnSpc>
                <a:spcPct val="98000"/>
              </a:lnSpc>
              <a:spcBef>
                <a:spcPts val="200"/>
              </a:spcBef>
            </a:pPr>
            <a:r>
              <a:rPr lang="en-US" altLang="zh-TW" dirty="0">
                <a:ea typeface="新細明體" pitchFamily="18" charset="-120"/>
              </a:rPr>
              <a:t>The required margin amount for </a:t>
            </a:r>
            <a:r>
              <a:rPr lang="en-US" altLang="zh-TW" i="1" dirty="0">
                <a:ea typeface="新細明體" pitchFamily="18" charset="-120"/>
              </a:rPr>
              <a:t>writing a naked option</a:t>
            </a:r>
            <a:r>
              <a:rPr lang="en-US" altLang="zh-TW" b="1" i="1" dirty="0">
                <a:ea typeface="新細明體" pitchFamily="18" charset="-120"/>
              </a:rPr>
              <a:t> </a:t>
            </a:r>
            <a:r>
              <a:rPr lang="en-US" altLang="zh-TW" dirty="0">
                <a:ea typeface="新細明體" pitchFamily="18" charset="-120"/>
              </a:rPr>
              <a:t>is the greater of the following two quantities:</a:t>
            </a:r>
          </a:p>
          <a:p>
            <a:pPr marL="1284288" lvl="3" indent="-295275">
              <a:lnSpc>
                <a:spcPct val="98000"/>
              </a:lnSpc>
              <a:spcBef>
                <a:spcPts val="200"/>
              </a:spcBef>
              <a:buClr>
                <a:schemeClr val="tx1"/>
              </a:buClr>
              <a:buFont typeface="+mj-lt"/>
              <a:buAutoNum type="arabicPeriod"/>
            </a:pPr>
            <a:r>
              <a:rPr lang="en-US" altLang="zh-TW" dirty="0">
                <a:ea typeface="新細明體" pitchFamily="18" charset="-120"/>
              </a:rPr>
              <a:t>A total of 100% of the proceeds of the sale plus 20% of the underlying share price less the amount (if any) by which the option is out of the money</a:t>
            </a:r>
          </a:p>
          <a:p>
            <a:pPr marL="1284288" lvl="3" indent="-295275">
              <a:lnSpc>
                <a:spcPct val="98000"/>
              </a:lnSpc>
              <a:spcBef>
                <a:spcPts val="200"/>
              </a:spcBef>
              <a:buClr>
                <a:schemeClr val="tx1"/>
              </a:buClr>
              <a:buFont typeface="+mj-lt"/>
              <a:buAutoNum type="arabicPeriod"/>
            </a:pPr>
            <a:r>
              <a:rPr lang="en-US" altLang="zh-TW" dirty="0">
                <a:ea typeface="新細明體" pitchFamily="18" charset="-120"/>
              </a:rPr>
              <a:t>A total of 100% of the proceeds of the sale plus 10% of the underlying share price for calls (10% of the strike price for puts)</a:t>
            </a:r>
          </a:p>
          <a:p>
            <a:pPr marL="1331913" lvl="3" indent="-342900">
              <a:lnSpc>
                <a:spcPct val="98000"/>
              </a:lnSpc>
              <a:spcBef>
                <a:spcPts val="200"/>
              </a:spcBef>
              <a:buClr>
                <a:schemeClr val="tx1"/>
              </a:buClr>
              <a:buFont typeface="新細明體" pitchFamily="18" charset="-120"/>
              <a:buChar char="※"/>
            </a:pPr>
            <a:r>
              <a:rPr lang="en-US" altLang="zh-TW" dirty="0">
                <a:ea typeface="新細明體" pitchFamily="18" charset="-120"/>
              </a:rPr>
              <a:t>A naked option is an option that is not combined with an offsetting position in the underlying asset initially (an example of a non-naked option is shown on the next slide)</a:t>
            </a:r>
          </a:p>
          <a:p>
            <a:pPr marL="1331913" lvl="3" indent="-342900">
              <a:lnSpc>
                <a:spcPct val="98000"/>
              </a:lnSpc>
              <a:spcBef>
                <a:spcPts val="200"/>
              </a:spcBef>
              <a:buClr>
                <a:schemeClr val="tx1"/>
              </a:buClr>
              <a:buFont typeface="新細明體" pitchFamily="18" charset="-120"/>
              <a:buChar char="※"/>
            </a:pPr>
            <a:r>
              <a:rPr lang="en-US" altLang="zh-TW" dirty="0">
                <a:ea typeface="新細明體" pitchFamily="18" charset="-120"/>
              </a:rPr>
              <a:t>The above is the margin requirement imposed by the OCC to its members (Slide 9.33 will discuss OCC and its members)</a:t>
            </a:r>
          </a:p>
          <a:p>
            <a:pPr marL="1331913" lvl="3" indent="-342900">
              <a:lnSpc>
                <a:spcPct val="98000"/>
              </a:lnSpc>
              <a:spcBef>
                <a:spcPts val="200"/>
              </a:spcBef>
              <a:buClr>
                <a:schemeClr val="tx1"/>
              </a:buClr>
              <a:buFont typeface="新細明體" pitchFamily="18" charset="-120"/>
              <a:buChar char="※"/>
            </a:pPr>
            <a:r>
              <a:rPr lang="en-US" altLang="zh-TW" dirty="0">
                <a:ea typeface="新細明體" pitchFamily="18" charset="-120"/>
              </a:rPr>
              <a:t>A brokerage house may require a higher (but no less) margin than the above from its clients</a:t>
            </a: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31</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229154795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1656184"/>
            <a:ext cx="8712968" cy="508518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1035050" lvl="2" indent="-342900">
              <a:spcBef>
                <a:spcPts val="600"/>
              </a:spcBef>
              <a:buClr>
                <a:schemeClr val="tx1"/>
              </a:buClr>
              <a:buSzPct val="100000"/>
              <a:buFont typeface="新細明體" pitchFamily="18" charset="-120"/>
              <a:buChar char="※"/>
            </a:pPr>
            <a:r>
              <a:rPr lang="en-US" altLang="zh-TW" sz="2000" dirty="0">
                <a:ea typeface="新細明體" pitchFamily="18" charset="-120"/>
              </a:rPr>
              <a:t>The above calculation are performed everyday (but with the prevailing prices of options and the underlying asset instead) to determine daily required margins</a:t>
            </a:r>
          </a:p>
          <a:p>
            <a:pPr marL="1035050" lvl="2" indent="-342900">
              <a:spcBef>
                <a:spcPts val="600"/>
              </a:spcBef>
              <a:buClr>
                <a:schemeClr val="tx1"/>
              </a:buClr>
              <a:buSzPct val="100000"/>
              <a:buFont typeface="新細明體" pitchFamily="18" charset="-120"/>
              <a:buChar char="※"/>
            </a:pPr>
            <a:r>
              <a:rPr lang="en-US" altLang="zh-TW" sz="2000" dirty="0">
                <a:ea typeface="新細明體" pitchFamily="18" charset="-120"/>
              </a:rPr>
              <a:t>For index options, the 20% is replaced by 15% because a stock index is usually less volatile than the price of an individual stock</a:t>
            </a:r>
          </a:p>
          <a:p>
            <a:pPr marL="1035050" lvl="2" indent="-342900">
              <a:spcBef>
                <a:spcPts val="600"/>
              </a:spcBef>
              <a:buClr>
                <a:schemeClr val="tx1"/>
              </a:buClr>
              <a:buSzPct val="100000"/>
              <a:buFont typeface="新細明體" pitchFamily="18" charset="-120"/>
              <a:buChar char="※"/>
            </a:pPr>
            <a:r>
              <a:rPr lang="en-US" altLang="zh-TW" sz="2000" dirty="0">
                <a:ea typeface="新細明體" pitchFamily="18" charset="-120"/>
              </a:rPr>
              <a:t>For other trading strategies, such as covered calls, protective puts, spreads, combinations, straddles, and strangles, the CBOE defines special rules for determining the margin requirements (Option trading strategies will be discussed in Ch. 11)</a:t>
            </a:r>
          </a:p>
          <a:p>
            <a:pPr lvl="3">
              <a:spcBef>
                <a:spcPts val="600"/>
              </a:spcBef>
              <a:buClr>
                <a:schemeClr val="tx1"/>
              </a:buClr>
              <a:buFont typeface="Arial" pitchFamily="34" charset="0"/>
              <a:buChar char="–"/>
            </a:pPr>
            <a:r>
              <a:rPr lang="en-US" altLang="zh-TW" sz="1800" dirty="0">
                <a:ea typeface="新細明體" pitchFamily="18" charset="-120"/>
              </a:rPr>
              <a:t>For example, a covered call is a written call option when the shares that might have to be delivered are already owned by the call writer</a:t>
            </a:r>
          </a:p>
          <a:p>
            <a:pPr lvl="3">
              <a:spcBef>
                <a:spcPts val="600"/>
              </a:spcBef>
              <a:buClr>
                <a:schemeClr val="tx1"/>
              </a:buClr>
              <a:buFont typeface="Arial" pitchFamily="34" charset="0"/>
              <a:buChar char="–"/>
            </a:pPr>
            <a:r>
              <a:rPr lang="en-US" altLang="zh-TW" sz="1800" dirty="0">
                <a:ea typeface="新細明體" pitchFamily="18" charset="-120"/>
              </a:rPr>
              <a:t>Therefore, the worst scenario for the writer of a covered call is to sell the shares he owns at the strike price when the call is exercised by the call holder</a:t>
            </a:r>
          </a:p>
          <a:p>
            <a:pPr lvl="3">
              <a:spcBef>
                <a:spcPts val="600"/>
              </a:spcBef>
              <a:buClr>
                <a:schemeClr val="tx1"/>
              </a:buClr>
              <a:buFont typeface="Arial" pitchFamily="34" charset="0"/>
              <a:buChar char="–"/>
            </a:pPr>
            <a:r>
              <a:rPr lang="en-US" altLang="zh-TW" sz="1800" dirty="0">
                <a:ea typeface="新細明體" pitchFamily="18" charset="-120"/>
              </a:rPr>
              <a:t>Since the default risk of the writer of covered calls is minor, there is no margin requirements for writing covered calls</a:t>
            </a: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32</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on Exchanges</a:t>
            </a:r>
          </a:p>
        </p:txBody>
      </p:sp>
    </p:spTree>
    <p:extLst>
      <p:ext uri="{BB962C8B-B14F-4D97-AF65-F5344CB8AC3E}">
        <p14:creationId xmlns:p14="http://schemas.microsoft.com/office/powerpoint/2010/main" val="422448918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1628800"/>
            <a:ext cx="8712968" cy="504056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400"/>
              </a:spcBef>
            </a:pPr>
            <a:r>
              <a:rPr lang="en-US" altLang="zh-TW" dirty="0">
                <a:ea typeface="新細明體" pitchFamily="18" charset="-120"/>
              </a:rPr>
              <a:t>The Options Clearing Corporation (</a:t>
            </a:r>
            <a:r>
              <a:rPr lang="zh-TW" altLang="en-US" dirty="0">
                <a:ea typeface="新細明體" pitchFamily="18" charset="-120"/>
              </a:rPr>
              <a:t>選擇權結算公司</a:t>
            </a:r>
            <a:r>
              <a:rPr lang="en-US" altLang="zh-TW" dirty="0">
                <a:ea typeface="新細明體" pitchFamily="18" charset="-120"/>
              </a:rPr>
              <a:t>, OCC)</a:t>
            </a:r>
          </a:p>
          <a:p>
            <a:pPr lvl="1">
              <a:spcBef>
                <a:spcPts val="400"/>
              </a:spcBef>
            </a:pPr>
            <a:r>
              <a:rPr lang="en-US" altLang="zh-TW" dirty="0">
                <a:ea typeface="新細明體" pitchFamily="18" charset="-120"/>
              </a:rPr>
              <a:t>The OCC plays the same role in option markets as the clearing house does in futures market (see Ch. 2)</a:t>
            </a:r>
          </a:p>
          <a:p>
            <a:pPr lvl="2">
              <a:spcBef>
                <a:spcPts val="400"/>
              </a:spcBef>
            </a:pPr>
            <a:r>
              <a:rPr lang="en-US" altLang="zh-TW" dirty="0"/>
              <a:t>Funds to purchase an option must be deposited with the OCC by the morning of the business day following the trade</a:t>
            </a:r>
          </a:p>
          <a:p>
            <a:pPr lvl="2">
              <a:spcBef>
                <a:spcPts val="400"/>
              </a:spcBef>
            </a:pPr>
            <a:r>
              <a:rPr lang="en-US" altLang="zh-TW" dirty="0"/>
              <a:t>The OCC records all long and short positions</a:t>
            </a:r>
            <a:endParaRPr lang="en-US" altLang="zh-TW" dirty="0">
              <a:ea typeface="新細明體" pitchFamily="18" charset="-120"/>
            </a:endParaRPr>
          </a:p>
          <a:p>
            <a:pPr lvl="2">
              <a:spcBef>
                <a:spcPts val="400"/>
              </a:spcBef>
            </a:pPr>
            <a:r>
              <a:rPr lang="en-US" altLang="zh-TW" dirty="0">
                <a:ea typeface="新細明體" pitchFamily="18" charset="-120"/>
              </a:rPr>
              <a:t>The OCC has a number of members, and all options trades must be cleared through its members</a:t>
            </a:r>
          </a:p>
          <a:p>
            <a:pPr lvl="1">
              <a:spcBef>
                <a:spcPts val="400"/>
              </a:spcBef>
            </a:pPr>
            <a:r>
              <a:rPr lang="en-US" altLang="zh-TW" dirty="0">
                <a:ea typeface="新細明體" pitchFamily="18" charset="-120"/>
              </a:rPr>
              <a:t>Hierarchy of the required margin for </a:t>
            </a:r>
            <a:r>
              <a:rPr lang="en-US" altLang="zh-TW" i="1" dirty="0">
                <a:ea typeface="新細明體" pitchFamily="18" charset="-120"/>
              </a:rPr>
              <a:t>writing options</a:t>
            </a:r>
            <a:r>
              <a:rPr lang="en-US" altLang="zh-TW" dirty="0">
                <a:ea typeface="新細明體" pitchFamily="18" charset="-120"/>
              </a:rPr>
              <a:t>: </a:t>
            </a:r>
          </a:p>
          <a:p>
            <a:pPr lvl="2">
              <a:spcBef>
                <a:spcPts val="400"/>
              </a:spcBef>
            </a:pPr>
            <a:r>
              <a:rPr lang="en-US" altLang="zh-TW" dirty="0">
                <a:ea typeface="新細明體" pitchFamily="18" charset="-120"/>
              </a:rPr>
              <a:t>Option writers maintains a margin account with a broker</a:t>
            </a:r>
          </a:p>
          <a:p>
            <a:pPr lvl="2">
              <a:spcBef>
                <a:spcPts val="400"/>
              </a:spcBef>
            </a:pPr>
            <a:r>
              <a:rPr lang="en-US" altLang="zh-TW" dirty="0">
                <a:ea typeface="新細明體" pitchFamily="18" charset="-120"/>
              </a:rPr>
              <a:t>The broker maintains a margin account with a OCC member</a:t>
            </a:r>
          </a:p>
          <a:p>
            <a:pPr lvl="2">
              <a:spcBef>
                <a:spcPts val="400"/>
              </a:spcBef>
            </a:pPr>
            <a:r>
              <a:rPr lang="en-US" altLang="zh-TW" dirty="0">
                <a:ea typeface="新細明體" pitchFamily="18" charset="-120"/>
              </a:rPr>
              <a:t>The OCC member maintains a margin account with the OCC</a:t>
            </a: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33</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Trading Options on Exchanges</a:t>
            </a:r>
          </a:p>
        </p:txBody>
      </p:sp>
    </p:spTree>
    <p:extLst>
      <p:ext uri="{BB962C8B-B14F-4D97-AF65-F5344CB8AC3E}">
        <p14:creationId xmlns:p14="http://schemas.microsoft.com/office/powerpoint/2010/main" val="29330839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1628800"/>
            <a:ext cx="8712968" cy="44782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600"/>
              </a:spcBef>
            </a:pPr>
            <a:r>
              <a:rPr lang="en-US" altLang="zh-TW" dirty="0">
                <a:ea typeface="新細明體" pitchFamily="18" charset="-120"/>
              </a:rPr>
              <a:t>Clearing process of exercising options: </a:t>
            </a:r>
          </a:p>
          <a:p>
            <a:pPr lvl="2">
              <a:spcBef>
                <a:spcPts val="600"/>
              </a:spcBef>
            </a:pPr>
            <a:r>
              <a:rPr lang="en-US" altLang="zh-TW" dirty="0">
                <a:ea typeface="新細明體" pitchFamily="18" charset="-120"/>
              </a:rPr>
              <a:t>When a trader notifies a broker to exercise an option, the broker in turn notifies the OCC member which will place an exercise order with the OCC</a:t>
            </a:r>
          </a:p>
          <a:p>
            <a:pPr lvl="2">
              <a:spcBef>
                <a:spcPts val="600"/>
              </a:spcBef>
            </a:pPr>
            <a:r>
              <a:rPr lang="en-US" altLang="zh-TW" dirty="0">
                <a:ea typeface="新細明體" pitchFamily="18" charset="-120"/>
              </a:rPr>
              <a:t>The OCC randomly selects a member with an outstanding short position in the same option, and that member selects a particular trader who has written the option according to some pre-specified rules</a:t>
            </a:r>
          </a:p>
          <a:p>
            <a:pPr marL="447675" indent="-447675">
              <a:spcBef>
                <a:spcPts val="600"/>
              </a:spcBef>
              <a:buClr>
                <a:schemeClr val="tx1"/>
              </a:buClr>
              <a:buSzPct val="100000"/>
              <a:buFont typeface="新細明體" pitchFamily="18" charset="-120"/>
              <a:buChar char="※"/>
            </a:pPr>
            <a:r>
              <a:rPr lang="en-US" altLang="zh-TW" sz="2600" dirty="0">
                <a:solidFill>
                  <a:schemeClr val="bg1">
                    <a:lumMod val="50000"/>
                  </a:schemeClr>
                </a:solidFill>
                <a:ea typeface="新細明體" pitchFamily="18" charset="-120"/>
              </a:rPr>
              <a:t>In the U.S., the Commodity Futures Trading Commission is responsible for regulating markets for options or futures</a:t>
            </a:r>
          </a:p>
          <a:p>
            <a:pPr marL="0" indent="0">
              <a:spcBef>
                <a:spcPts val="600"/>
              </a:spcBef>
              <a:buClr>
                <a:schemeClr val="tx1"/>
              </a:buClr>
              <a:buSzPct val="100000"/>
              <a:buNone/>
            </a:pPr>
            <a:endParaRPr lang="en-US" altLang="zh-TW" sz="2600" dirty="0">
              <a:ea typeface="新細明體" pitchFamily="18" charset="-120"/>
            </a:endParaRP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34</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Trading Options on Exchanges</a:t>
            </a:r>
          </a:p>
        </p:txBody>
      </p:sp>
    </p:spTree>
    <p:extLst>
      <p:ext uri="{BB962C8B-B14F-4D97-AF65-F5344CB8AC3E}">
        <p14:creationId xmlns:p14="http://schemas.microsoft.com/office/powerpoint/2010/main" val="262567855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1628800"/>
            <a:ext cx="8712968"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5000"/>
              </a:lnSpc>
              <a:spcBef>
                <a:spcPts val="300"/>
              </a:spcBef>
            </a:pPr>
            <a:r>
              <a:rPr lang="en-US" altLang="zh-TW" dirty="0">
                <a:ea typeface="新細明體" pitchFamily="18" charset="-120"/>
              </a:rPr>
              <a:t>Taxation issues for options</a:t>
            </a:r>
          </a:p>
          <a:p>
            <a:pPr marL="723900" lvl="1" indent="-379413">
              <a:lnSpc>
                <a:spcPct val="95000"/>
              </a:lnSpc>
              <a:spcBef>
                <a:spcPts val="300"/>
              </a:spcBef>
              <a:buClr>
                <a:schemeClr val="tx1"/>
              </a:buClr>
              <a:buFont typeface="+mj-lt"/>
              <a:buAutoNum type="arabicPeriod"/>
            </a:pPr>
            <a:r>
              <a:rPr lang="en-US" altLang="zh-TW" sz="2600" dirty="0">
                <a:ea typeface="新細明體" pitchFamily="18" charset="-120"/>
              </a:rPr>
              <a:t>When the option position is </a:t>
            </a:r>
            <a:r>
              <a:rPr lang="en-US" altLang="zh-TW" sz="2600" i="1" dirty="0">
                <a:ea typeface="新細明體" pitchFamily="18" charset="-120"/>
              </a:rPr>
              <a:t>closed out</a:t>
            </a:r>
            <a:r>
              <a:rPr lang="en-US" altLang="zh-TW" sz="2600" dirty="0">
                <a:ea typeface="新細明體" pitchFamily="18" charset="-120"/>
              </a:rPr>
              <a:t> or </a:t>
            </a:r>
            <a:r>
              <a:rPr lang="en-US" altLang="zh-TW" sz="2600" i="1" dirty="0">
                <a:ea typeface="新細明體" pitchFamily="18" charset="-120"/>
              </a:rPr>
              <a:t>expires unexercised</a:t>
            </a:r>
          </a:p>
          <a:p>
            <a:pPr lvl="2">
              <a:lnSpc>
                <a:spcPct val="95000"/>
              </a:lnSpc>
              <a:spcBef>
                <a:spcPts val="300"/>
              </a:spcBef>
              <a:buClr>
                <a:srgbClr val="CC3300"/>
              </a:buClr>
            </a:pPr>
            <a:r>
              <a:rPr lang="en-US" altLang="zh-TW" dirty="0">
                <a:solidFill>
                  <a:srgbClr val="000000"/>
                </a:solidFill>
                <a:ea typeface="新細明體" pitchFamily="18" charset="-120"/>
              </a:rPr>
              <a:t>The gains and losses from the trading of stock options are taxed as capital gains or losses</a:t>
            </a:r>
            <a:endParaRPr lang="en-US" altLang="zh-TW" sz="2200" dirty="0">
              <a:ea typeface="新細明體" pitchFamily="18" charset="-120"/>
            </a:endParaRPr>
          </a:p>
          <a:p>
            <a:pPr marL="723900" lvl="1" indent="-379413">
              <a:lnSpc>
                <a:spcPct val="95000"/>
              </a:lnSpc>
              <a:spcBef>
                <a:spcPts val="300"/>
              </a:spcBef>
              <a:buClr>
                <a:schemeClr val="tx1"/>
              </a:buClr>
              <a:buFont typeface="+mj-lt"/>
              <a:buAutoNum type="arabicPeriod"/>
            </a:pPr>
            <a:r>
              <a:rPr lang="en-US" altLang="zh-TW" dirty="0">
                <a:ea typeface="新細明體" pitchFamily="18" charset="-120"/>
              </a:rPr>
              <a:t>When the option is </a:t>
            </a:r>
            <a:r>
              <a:rPr lang="en-US" altLang="zh-TW" i="1" dirty="0">
                <a:ea typeface="新細明體" pitchFamily="18" charset="-120"/>
              </a:rPr>
              <a:t>exercised</a:t>
            </a:r>
          </a:p>
          <a:p>
            <a:pPr lvl="2">
              <a:lnSpc>
                <a:spcPct val="95000"/>
              </a:lnSpc>
              <a:spcBef>
                <a:spcPts val="300"/>
              </a:spcBef>
              <a:buClr>
                <a:srgbClr val="CC3300"/>
              </a:buClr>
            </a:pPr>
            <a:r>
              <a:rPr lang="en-US" altLang="zh-TW" dirty="0">
                <a:solidFill>
                  <a:srgbClr val="000000"/>
                </a:solidFill>
                <a:ea typeface="新細明體" pitchFamily="18" charset="-120"/>
              </a:rPr>
              <a:t>The gain or loss from the option is rolled into the position taken in the stock and recognized when the stock position is closed out</a:t>
            </a:r>
          </a:p>
          <a:p>
            <a:pPr lvl="3">
              <a:lnSpc>
                <a:spcPct val="95000"/>
              </a:lnSpc>
              <a:spcBef>
                <a:spcPts val="300"/>
              </a:spcBef>
              <a:buClr>
                <a:srgbClr val="CC3300"/>
              </a:buClr>
            </a:pPr>
            <a:r>
              <a:rPr lang="en-US" altLang="zh-TW" dirty="0">
                <a:solidFill>
                  <a:srgbClr val="000000"/>
                </a:solidFill>
                <a:ea typeface="新細明體" pitchFamily="18" charset="-120"/>
              </a:rPr>
              <a:t>For the holder who exercises a call (For the call writer), he can acquire a long (short) position in the underlying stock at the strike price plus the call price</a:t>
            </a:r>
          </a:p>
          <a:p>
            <a:pPr lvl="3">
              <a:lnSpc>
                <a:spcPct val="95000"/>
              </a:lnSpc>
              <a:spcBef>
                <a:spcPts val="300"/>
              </a:spcBef>
              <a:buClr>
                <a:srgbClr val="CC3300"/>
              </a:buClr>
            </a:pPr>
            <a:r>
              <a:rPr lang="en-US" altLang="zh-TW" dirty="0">
                <a:solidFill>
                  <a:srgbClr val="000000"/>
                </a:solidFill>
                <a:ea typeface="新細明體" pitchFamily="18" charset="-120"/>
              </a:rPr>
              <a:t>For the holder who exercises a put (For the put writer), he can acquire a short (long) position in the underlying stock and the net income (cost) equals the strike price less the put price</a:t>
            </a:r>
          </a:p>
          <a:p>
            <a:pPr lvl="3">
              <a:lnSpc>
                <a:spcPct val="95000"/>
              </a:lnSpc>
              <a:spcBef>
                <a:spcPts val="300"/>
              </a:spcBef>
              <a:buClr>
                <a:srgbClr val="CC3300"/>
              </a:buClr>
            </a:pPr>
            <a:endParaRPr lang="en-US" altLang="zh-TW" dirty="0">
              <a:solidFill>
                <a:srgbClr val="000000"/>
              </a:solidFill>
              <a:ea typeface="新細明體" pitchFamily="18" charset="-120"/>
            </a:endParaRPr>
          </a:p>
          <a:p>
            <a:pPr marL="344488" lvl="1" indent="0">
              <a:lnSpc>
                <a:spcPct val="95000"/>
              </a:lnSpc>
              <a:spcBef>
                <a:spcPts val="300"/>
              </a:spcBef>
              <a:buClr>
                <a:schemeClr val="tx1"/>
              </a:buClr>
              <a:buNone/>
            </a:pPr>
            <a:endParaRPr lang="en-US" altLang="zh-TW" sz="2600" dirty="0">
              <a:ea typeface="新細明體" pitchFamily="18" charset="-120"/>
            </a:endParaRP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35</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Trading Options on Exchanges</a:t>
            </a:r>
          </a:p>
        </p:txBody>
      </p:sp>
    </p:spTree>
    <p:extLst>
      <p:ext uri="{BB962C8B-B14F-4D97-AF65-F5344CB8AC3E}">
        <p14:creationId xmlns:p14="http://schemas.microsoft.com/office/powerpoint/2010/main" val="11107540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23528" y="1628800"/>
            <a:ext cx="8568952"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600"/>
              </a:spcBef>
            </a:pPr>
            <a:r>
              <a:rPr lang="en-US" altLang="zh-TW" dirty="0">
                <a:solidFill>
                  <a:schemeClr val="bg1">
                    <a:lumMod val="50000"/>
                  </a:schemeClr>
                </a:solidFill>
                <a:ea typeface="新細明體" pitchFamily="18" charset="-120"/>
              </a:rPr>
              <a:t>Trading options in OTC markets</a:t>
            </a:r>
          </a:p>
          <a:p>
            <a:pPr lvl="1">
              <a:spcBef>
                <a:spcPts val="600"/>
              </a:spcBef>
            </a:pPr>
            <a:r>
              <a:rPr lang="en-US" altLang="zh-TW" dirty="0">
                <a:solidFill>
                  <a:schemeClr val="bg1">
                    <a:lumMod val="50000"/>
                  </a:schemeClr>
                </a:solidFill>
                <a:ea typeface="新細明體" pitchFamily="18" charset="-120"/>
              </a:rPr>
              <a:t>The OTC market for options has become increasingly important since the early 1980s and is now larger than the exchange-traded market</a:t>
            </a:r>
          </a:p>
          <a:p>
            <a:pPr lvl="1">
              <a:spcBef>
                <a:spcPts val="600"/>
              </a:spcBef>
            </a:pPr>
            <a:r>
              <a:rPr lang="en-US" altLang="zh-TW" dirty="0">
                <a:solidFill>
                  <a:schemeClr val="bg1">
                    <a:lumMod val="50000"/>
                  </a:schemeClr>
                </a:solidFill>
                <a:ea typeface="新細明體" pitchFamily="18" charset="-120"/>
              </a:rPr>
              <a:t>OTC options on foreign exchange and interest rates are particularly popular</a:t>
            </a:r>
          </a:p>
          <a:p>
            <a:pPr lvl="1">
              <a:spcBef>
                <a:spcPts val="600"/>
              </a:spcBef>
            </a:pPr>
            <a:r>
              <a:rPr lang="en-US" altLang="zh-TW" dirty="0">
                <a:solidFill>
                  <a:schemeClr val="bg1">
                    <a:lumMod val="50000"/>
                  </a:schemeClr>
                </a:solidFill>
                <a:ea typeface="新細明體" pitchFamily="18" charset="-120"/>
              </a:rPr>
              <a:t>The advantage of OTC options is that they can be custom-made to meet the precise needs of investors</a:t>
            </a:r>
          </a:p>
          <a:p>
            <a:pPr lvl="1">
              <a:spcBef>
                <a:spcPts val="600"/>
              </a:spcBef>
            </a:pPr>
            <a:r>
              <a:rPr lang="en-US" altLang="zh-TW" dirty="0">
                <a:solidFill>
                  <a:schemeClr val="bg1">
                    <a:lumMod val="50000"/>
                  </a:schemeClr>
                </a:solidFill>
                <a:ea typeface="新細明體" pitchFamily="18" charset="-120"/>
              </a:rPr>
              <a:t>The disadvantage of OTC options is that option writer may default</a:t>
            </a:r>
          </a:p>
          <a:p>
            <a:pPr lvl="2">
              <a:spcBef>
                <a:spcPts val="600"/>
              </a:spcBef>
            </a:pPr>
            <a:r>
              <a:rPr lang="en-US" altLang="zh-TW" dirty="0">
                <a:solidFill>
                  <a:schemeClr val="bg1">
                    <a:lumMod val="50000"/>
                  </a:schemeClr>
                </a:solidFill>
                <a:ea typeface="新細明體" pitchFamily="18" charset="-120"/>
              </a:rPr>
              <a:t>To overcome this disadvantage, option writers are sometimes required to post collateral</a:t>
            </a:r>
          </a:p>
        </p:txBody>
      </p:sp>
      <p:sp>
        <p:nvSpPr>
          <p:cNvPr id="2560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BCA5D3BA-FC5D-408B-BFCF-35BA450B729B}" type="slidenum">
              <a:rPr lang="en-US" altLang="en-US"/>
              <a:pPr eaLnBrk="1" hangingPunct="1"/>
              <a:t>36</a:t>
            </a:fld>
            <a:endParaRPr lang="en-US" altLang="en-US"/>
          </a:p>
        </p:txBody>
      </p:sp>
      <p:sp>
        <p:nvSpPr>
          <p:cNvPr id="6" name="Rectangle 2"/>
          <p:cNvSpPr>
            <a:spLocks noGrp="1" noChangeArrowheads="1"/>
          </p:cNvSpPr>
          <p:nvPr>
            <p:ph type="title"/>
          </p:nvPr>
        </p:nvSpPr>
        <p:spPr>
          <a:xfrm>
            <a:off x="251520" y="260648"/>
            <a:ext cx="7704856" cy="93049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Trading Options in OTC Market</a:t>
            </a:r>
          </a:p>
        </p:txBody>
      </p:sp>
    </p:spTree>
    <p:extLst>
      <p:ext uri="{BB962C8B-B14F-4D97-AF65-F5344CB8AC3E}">
        <p14:creationId xmlns:p14="http://schemas.microsoft.com/office/powerpoint/2010/main" val="360546613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標題 1"/>
          <p:cNvSpPr>
            <a:spLocks noGrp="1"/>
          </p:cNvSpPr>
          <p:nvPr>
            <p:ph type="ctrTitle"/>
          </p:nvPr>
        </p:nvSpPr>
        <p:spPr>
          <a:xfrm>
            <a:off x="468313" y="2924175"/>
            <a:ext cx="6781800" cy="1728961"/>
          </a:xfrm>
        </p:spPr>
        <p:txBody>
          <a:bodyPr/>
          <a:lstStyle/>
          <a:p>
            <a:pPr marL="806450" indent="-806450" algn="l"/>
            <a:r>
              <a:rPr lang="en-US" altLang="zh-TW" sz="3800" dirty="0">
                <a:ea typeface="新細明體" charset="-120"/>
              </a:rPr>
              <a:t>9.3 Warrants, Employee Stock Options, and Convertible Bonds</a:t>
            </a:r>
            <a:endParaRPr lang="zh-TW" altLang="en-US" sz="3800" dirty="0">
              <a:ea typeface="新細明體" charset="-120"/>
            </a:endParaRPr>
          </a:p>
        </p:txBody>
      </p:sp>
      <p:sp>
        <p:nvSpPr>
          <p:cNvPr id="7170" name="Rectangle 7"/>
          <p:cNvSpPr>
            <a:spLocks noGrp="1" noChangeArrowheads="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dirty="0"/>
              <a:t>9.</a:t>
            </a:r>
            <a:fld id="{318AA49A-4F20-4677-A41A-D5F351D8E433}" type="slidenum">
              <a:rPr lang="en-US" altLang="en-US" smtClean="0"/>
              <a:pPr eaLnBrk="1" hangingPunct="1"/>
              <a:t>37</a:t>
            </a:fld>
            <a:endParaRPr lang="en-US" altLang="en-US" dirty="0"/>
          </a:p>
        </p:txBody>
      </p:sp>
    </p:spTree>
    <p:extLst>
      <p:ext uri="{BB962C8B-B14F-4D97-AF65-F5344CB8AC3E}">
        <p14:creationId xmlns:p14="http://schemas.microsoft.com/office/powerpoint/2010/main" val="3850743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251520" y="1628800"/>
            <a:ext cx="8640960"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7000"/>
              </a:lnSpc>
              <a:spcBef>
                <a:spcPts val="300"/>
              </a:spcBef>
            </a:pPr>
            <a:r>
              <a:rPr lang="en-US" altLang="zh-TW" dirty="0">
                <a:ea typeface="新細明體" pitchFamily="18" charset="-120"/>
              </a:rPr>
              <a:t>Warrants, employee stock options (ESOs), and convertible bonds (CBs) are option-like instruments</a:t>
            </a:r>
          </a:p>
          <a:p>
            <a:pPr lvl="1">
              <a:lnSpc>
                <a:spcPct val="97000"/>
              </a:lnSpc>
              <a:spcBef>
                <a:spcPts val="300"/>
              </a:spcBef>
            </a:pPr>
            <a:r>
              <a:rPr lang="en-US" altLang="zh-TW" dirty="0">
                <a:ea typeface="新細明體" pitchFamily="18" charset="-120"/>
              </a:rPr>
              <a:t>Warrant (</a:t>
            </a:r>
            <a:r>
              <a:rPr lang="zh-TW" altLang="en-US" dirty="0">
                <a:ea typeface="新細明體" pitchFamily="18" charset="-120"/>
              </a:rPr>
              <a:t>權證</a:t>
            </a:r>
            <a:r>
              <a:rPr lang="en-US" altLang="zh-TW" dirty="0">
                <a:ea typeface="新細明體" pitchFamily="18" charset="-120"/>
              </a:rPr>
              <a:t>):</a:t>
            </a:r>
          </a:p>
          <a:p>
            <a:pPr lvl="2">
              <a:lnSpc>
                <a:spcPct val="97000"/>
              </a:lnSpc>
              <a:spcBef>
                <a:spcPts val="300"/>
              </a:spcBef>
            </a:pPr>
            <a:r>
              <a:rPr lang="en-US" altLang="zh-TW" dirty="0">
                <a:ea typeface="新細明體" pitchFamily="18" charset="-120"/>
              </a:rPr>
              <a:t>Warrants are options issued by financial institutions or  nonfinancial corporations</a:t>
            </a:r>
          </a:p>
          <a:p>
            <a:pPr lvl="2">
              <a:lnSpc>
                <a:spcPct val="97000"/>
              </a:lnSpc>
              <a:spcBef>
                <a:spcPts val="300"/>
              </a:spcBef>
            </a:pPr>
            <a:r>
              <a:rPr lang="en-US" altLang="zh-TW" dirty="0">
                <a:ea typeface="新細明體" pitchFamily="18" charset="-120"/>
              </a:rPr>
              <a:t>The warrant issuer settles up with the warrant holder when a warrant is exercised</a:t>
            </a:r>
          </a:p>
          <a:p>
            <a:pPr lvl="2">
              <a:lnSpc>
                <a:spcPct val="97000"/>
              </a:lnSpc>
              <a:spcBef>
                <a:spcPts val="300"/>
              </a:spcBef>
            </a:pPr>
            <a:r>
              <a:rPr lang="en-US" altLang="zh-TW" dirty="0">
                <a:ea typeface="新細明體" pitchFamily="18" charset="-120"/>
              </a:rPr>
              <a:t>A financial institution might issue put warrants</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認售權證</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on gold and then to proceed to create a market (by offering bid and ask prices) for trading these warrants</a:t>
            </a:r>
          </a:p>
          <a:p>
            <a:pPr lvl="2">
              <a:lnSpc>
                <a:spcPct val="97000"/>
              </a:lnSpc>
              <a:spcBef>
                <a:spcPts val="300"/>
              </a:spcBef>
            </a:pPr>
            <a:r>
              <a:rPr lang="en-US" altLang="zh-TW" dirty="0">
                <a:ea typeface="新細明體" pitchFamily="18" charset="-120"/>
              </a:rPr>
              <a:t>The warrants issued by financial institutions can be traded on an exchange or in an OTC market, and the issuing financial institution acts as the market maker for this warrant</a:t>
            </a:r>
          </a:p>
          <a:p>
            <a:pPr lvl="2">
              <a:lnSpc>
                <a:spcPct val="97000"/>
              </a:lnSpc>
              <a:spcBef>
                <a:spcPts val="300"/>
              </a:spcBef>
            </a:pPr>
            <a:endParaRPr lang="en-US" altLang="zh-TW" dirty="0">
              <a:ea typeface="新細明體" pitchFamily="18" charset="-120"/>
            </a:endParaRP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38</a:t>
            </a:fld>
            <a:endParaRPr lang="en-US" alt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323528" y="1626096"/>
            <a:ext cx="8496944" cy="5231904"/>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spcBef>
                <a:spcPts val="600"/>
              </a:spcBef>
            </a:pPr>
            <a:r>
              <a:rPr lang="en-US" altLang="zh-TW" dirty="0">
                <a:ea typeface="新細明體" pitchFamily="18" charset="-120"/>
              </a:rPr>
              <a:t>A common use of warrants by a nonfinancial corporation is to issue call warrants (</a:t>
            </a:r>
            <a:r>
              <a:rPr lang="zh-TW" altLang="en-US" dirty="0">
                <a:ea typeface="新細明體" pitchFamily="18" charset="-120"/>
              </a:rPr>
              <a:t>認購權證</a:t>
            </a:r>
            <a:r>
              <a:rPr lang="en-US" altLang="zh-TW" dirty="0">
                <a:ea typeface="新細明體" pitchFamily="18" charset="-120"/>
              </a:rPr>
              <a:t>) on its own stock and attaches them to the bond issue</a:t>
            </a:r>
          </a:p>
          <a:p>
            <a:pPr lvl="3">
              <a:spcBef>
                <a:spcPts val="600"/>
              </a:spcBef>
            </a:pPr>
            <a:r>
              <a:rPr lang="en-US" altLang="zh-TW" dirty="0">
                <a:ea typeface="新細明體" pitchFamily="18" charset="-120"/>
              </a:rPr>
              <a:t>To make the corporate bond more attractive to investors</a:t>
            </a:r>
          </a:p>
          <a:p>
            <a:pPr lvl="3">
              <a:spcBef>
                <a:spcPts val="600"/>
              </a:spcBef>
            </a:pPr>
            <a:r>
              <a:rPr lang="en-US" altLang="zh-TW" dirty="0">
                <a:ea typeface="新細明體" pitchFamily="18" charset="-120"/>
              </a:rPr>
              <a:t>To reduce the coupon rate of the corporate bond and thus save the funding cost</a:t>
            </a:r>
          </a:p>
          <a:p>
            <a:pPr lvl="1">
              <a:spcBef>
                <a:spcPts val="600"/>
              </a:spcBef>
            </a:pPr>
            <a:r>
              <a:rPr lang="en-US" altLang="zh-TW" dirty="0">
                <a:ea typeface="新細明體" pitchFamily="18" charset="-120"/>
              </a:rPr>
              <a:t>Employee stock option (ESO) (</a:t>
            </a:r>
            <a:r>
              <a:rPr lang="zh-TW" altLang="en-US" dirty="0">
                <a:ea typeface="新細明體" pitchFamily="18" charset="-120"/>
              </a:rPr>
              <a:t>員工股票選擇權</a:t>
            </a:r>
            <a:r>
              <a:rPr lang="en-US" altLang="zh-TW" dirty="0">
                <a:ea typeface="新細明體" pitchFamily="18" charset="-120"/>
              </a:rPr>
              <a:t>):</a:t>
            </a:r>
          </a:p>
          <a:p>
            <a:pPr lvl="2">
              <a:spcBef>
                <a:spcPts val="600"/>
              </a:spcBef>
            </a:pPr>
            <a:r>
              <a:rPr lang="en-US" altLang="zh-TW" dirty="0">
                <a:ea typeface="新細明體" pitchFamily="18" charset="-120"/>
              </a:rPr>
              <a:t>ESOs are call options issued to employees by their company to align the interests between the employees and the shareholders</a:t>
            </a:r>
          </a:p>
          <a:p>
            <a:pPr lvl="2">
              <a:spcBef>
                <a:spcPts val="600"/>
              </a:spcBef>
            </a:pPr>
            <a:r>
              <a:rPr lang="en-US" altLang="zh-TW" dirty="0">
                <a:ea typeface="新細明體" pitchFamily="18" charset="-120"/>
              </a:rPr>
              <a:t>Usually are issued to be at the money at issuance</a:t>
            </a:r>
          </a:p>
          <a:p>
            <a:pPr lvl="3">
              <a:spcBef>
                <a:spcPts val="600"/>
              </a:spcBef>
            </a:pPr>
            <a:r>
              <a:rPr lang="en-US" altLang="zh-TW" dirty="0">
                <a:ea typeface="新細明體" pitchFamily="18" charset="-120"/>
              </a:rPr>
              <a:t>If the performance of the company is improved and thus the share price rises, the ESO becomes in the money and brings profit for employees</a:t>
            </a: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39</a:t>
            </a:fld>
            <a:endParaRPr lang="en-US" altLang="en-US"/>
          </a:p>
        </p:txBody>
      </p:sp>
    </p:spTree>
    <p:extLst>
      <p:ext uri="{BB962C8B-B14F-4D97-AF65-F5344CB8AC3E}">
        <p14:creationId xmlns:p14="http://schemas.microsoft.com/office/powerpoint/2010/main" val="30649821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Types of Options</a:t>
            </a:r>
          </a:p>
        </p:txBody>
      </p:sp>
      <p:sp>
        <p:nvSpPr>
          <p:cNvPr id="10243" name="Rectangle 3"/>
          <p:cNvSpPr>
            <a:spLocks noGrp="1" noChangeArrowheads="1"/>
          </p:cNvSpPr>
          <p:nvPr>
            <p:ph idx="1"/>
          </p:nvPr>
        </p:nvSpPr>
        <p:spPr>
          <a:xfrm>
            <a:off x="251520" y="1681634"/>
            <a:ext cx="8640960" cy="517636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Bef>
                <a:spcPts val="300"/>
              </a:spcBef>
            </a:pPr>
            <a:r>
              <a:rPr lang="en-US" altLang="zh-TW" dirty="0">
                <a:solidFill>
                  <a:schemeClr val="bg1">
                    <a:lumMod val="65000"/>
                  </a:schemeClr>
                </a:solidFill>
                <a:ea typeface="新細明體" pitchFamily="18" charset="-120"/>
              </a:rPr>
              <a:t>Two basic types of options</a:t>
            </a:r>
          </a:p>
          <a:p>
            <a:pPr lvl="1">
              <a:spcBef>
                <a:spcPts val="300"/>
              </a:spcBef>
            </a:pPr>
            <a:r>
              <a:rPr lang="en-US" altLang="zh-TW" dirty="0">
                <a:solidFill>
                  <a:schemeClr val="bg1">
                    <a:lumMod val="65000"/>
                  </a:schemeClr>
                </a:solidFill>
                <a:ea typeface="新細明體" pitchFamily="18" charset="-120"/>
              </a:rPr>
              <a:t>A </a:t>
            </a:r>
            <a:r>
              <a:rPr lang="en-US" altLang="zh-TW" b="1" i="1" dirty="0">
                <a:solidFill>
                  <a:schemeClr val="bg1">
                    <a:lumMod val="65000"/>
                  </a:schemeClr>
                </a:solidFill>
                <a:ea typeface="新細明體" pitchFamily="18" charset="-120"/>
              </a:rPr>
              <a:t>call</a:t>
            </a:r>
            <a:r>
              <a:rPr lang="en-US" altLang="zh-TW" dirty="0">
                <a:solidFill>
                  <a:schemeClr val="bg1">
                    <a:lumMod val="65000"/>
                  </a:schemeClr>
                </a:solidFill>
                <a:ea typeface="新細明體" pitchFamily="18" charset="-120"/>
              </a:rPr>
              <a:t> (</a:t>
            </a:r>
            <a:r>
              <a:rPr lang="zh-TW" altLang="en-US" dirty="0">
                <a:solidFill>
                  <a:schemeClr val="bg1">
                    <a:lumMod val="65000"/>
                  </a:schemeClr>
                </a:solidFill>
                <a:ea typeface="新細明體" pitchFamily="18" charset="-120"/>
              </a:rPr>
              <a:t>買權</a:t>
            </a:r>
            <a:r>
              <a:rPr lang="en-US" altLang="zh-TW" dirty="0">
                <a:solidFill>
                  <a:schemeClr val="bg1">
                    <a:lumMod val="65000"/>
                  </a:schemeClr>
                </a:solidFill>
                <a:ea typeface="新細明體" pitchFamily="18" charset="-120"/>
              </a:rPr>
              <a:t>)</a:t>
            </a:r>
            <a:r>
              <a:rPr lang="zh-TW" altLang="en-US" dirty="0">
                <a:solidFill>
                  <a:schemeClr val="bg1">
                    <a:lumMod val="65000"/>
                  </a:schemeClr>
                </a:solidFill>
                <a:ea typeface="新細明體" pitchFamily="18" charset="-120"/>
              </a:rPr>
              <a:t> </a:t>
            </a:r>
            <a:r>
              <a:rPr lang="en-US" altLang="zh-TW" dirty="0">
                <a:solidFill>
                  <a:schemeClr val="bg1">
                    <a:lumMod val="65000"/>
                  </a:schemeClr>
                </a:solidFill>
                <a:ea typeface="新細明體" pitchFamily="18" charset="-120"/>
              </a:rPr>
              <a:t>(</a:t>
            </a:r>
            <a:r>
              <a:rPr lang="en-US" altLang="zh-TW" b="1" i="1" dirty="0">
                <a:solidFill>
                  <a:schemeClr val="bg1">
                    <a:lumMod val="65000"/>
                  </a:schemeClr>
                </a:solidFill>
                <a:ea typeface="新細明體" pitchFamily="18" charset="-120"/>
              </a:rPr>
              <a:t>put</a:t>
            </a:r>
            <a:r>
              <a:rPr lang="zh-TW" altLang="en-US" dirty="0">
                <a:solidFill>
                  <a:schemeClr val="bg1">
                    <a:lumMod val="65000"/>
                  </a:schemeClr>
                </a:solidFill>
                <a:ea typeface="新細明體" pitchFamily="18" charset="-120"/>
              </a:rPr>
              <a:t> </a:t>
            </a:r>
            <a:r>
              <a:rPr lang="en-US" altLang="zh-TW" dirty="0">
                <a:solidFill>
                  <a:schemeClr val="bg1">
                    <a:lumMod val="65000"/>
                  </a:schemeClr>
                </a:solidFill>
                <a:ea typeface="新細明體" pitchFamily="18" charset="-120"/>
              </a:rPr>
              <a:t>(</a:t>
            </a:r>
            <a:r>
              <a:rPr lang="zh-TW" altLang="en-US" dirty="0">
                <a:solidFill>
                  <a:schemeClr val="bg1">
                    <a:lumMod val="65000"/>
                  </a:schemeClr>
                </a:solidFill>
                <a:ea typeface="新細明體" pitchFamily="18" charset="-120"/>
              </a:rPr>
              <a:t>賣權</a:t>
            </a:r>
            <a:r>
              <a:rPr lang="en-US" altLang="zh-TW" dirty="0">
                <a:solidFill>
                  <a:schemeClr val="bg1">
                    <a:lumMod val="65000"/>
                  </a:schemeClr>
                </a:solidFill>
                <a:ea typeface="新細明體" pitchFamily="18" charset="-120"/>
              </a:rPr>
              <a:t>)) option gives option holders the right to buy (sell) an asset at a certain price by a certain date </a:t>
            </a:r>
          </a:p>
          <a:p>
            <a:pPr lvl="1">
              <a:spcBef>
                <a:spcPts val="300"/>
              </a:spcBef>
            </a:pPr>
            <a:r>
              <a:rPr lang="en-US" altLang="zh-TW" dirty="0">
                <a:solidFill>
                  <a:schemeClr val="bg1">
                    <a:lumMod val="65000"/>
                  </a:schemeClr>
                </a:solidFill>
                <a:ea typeface="新細明體" pitchFamily="18" charset="-120"/>
              </a:rPr>
              <a:t>The date specified in the contract is known as the </a:t>
            </a:r>
            <a:r>
              <a:rPr lang="en-US" altLang="zh-TW" b="1" i="1" dirty="0">
                <a:solidFill>
                  <a:schemeClr val="bg1">
                    <a:lumMod val="65000"/>
                  </a:schemeClr>
                </a:solidFill>
                <a:ea typeface="新細明體" pitchFamily="18" charset="-120"/>
              </a:rPr>
              <a:t>expiration date</a:t>
            </a:r>
            <a:r>
              <a:rPr lang="en-US" altLang="zh-TW" b="1" dirty="0">
                <a:solidFill>
                  <a:schemeClr val="bg1">
                    <a:lumMod val="65000"/>
                  </a:schemeClr>
                </a:solidFill>
                <a:ea typeface="新細明體" pitchFamily="18" charset="-120"/>
              </a:rPr>
              <a:t> </a:t>
            </a:r>
            <a:r>
              <a:rPr lang="en-US" altLang="zh-TW" dirty="0">
                <a:solidFill>
                  <a:schemeClr val="bg1">
                    <a:lumMod val="65000"/>
                  </a:schemeClr>
                </a:solidFill>
                <a:ea typeface="新細明體" pitchFamily="18" charset="-120"/>
              </a:rPr>
              <a:t>or the </a:t>
            </a:r>
            <a:r>
              <a:rPr lang="en-US" altLang="zh-TW" b="1" i="1" dirty="0">
                <a:solidFill>
                  <a:schemeClr val="bg1">
                    <a:lumMod val="65000"/>
                  </a:schemeClr>
                </a:solidFill>
                <a:ea typeface="新細明體" pitchFamily="18" charset="-120"/>
              </a:rPr>
              <a:t>maturity date </a:t>
            </a:r>
            <a:r>
              <a:rPr lang="en-US" altLang="zh-TW" dirty="0">
                <a:solidFill>
                  <a:schemeClr val="bg1">
                    <a:lumMod val="65000"/>
                  </a:schemeClr>
                </a:solidFill>
                <a:ea typeface="新細明體" pitchFamily="18" charset="-120"/>
              </a:rPr>
              <a:t>(</a:t>
            </a:r>
            <a:r>
              <a:rPr lang="zh-TW" altLang="en-US" dirty="0">
                <a:solidFill>
                  <a:schemeClr val="bg1">
                    <a:lumMod val="65000"/>
                  </a:schemeClr>
                </a:solidFill>
                <a:ea typeface="新細明體" pitchFamily="18" charset="-120"/>
              </a:rPr>
              <a:t>到期日</a:t>
            </a:r>
            <a:r>
              <a:rPr lang="en-US" altLang="zh-TW" dirty="0">
                <a:solidFill>
                  <a:schemeClr val="bg1">
                    <a:lumMod val="65000"/>
                  </a:schemeClr>
                </a:solidFill>
                <a:ea typeface="新細明體" pitchFamily="18" charset="-120"/>
              </a:rPr>
              <a:t>)</a:t>
            </a:r>
          </a:p>
          <a:p>
            <a:pPr lvl="1">
              <a:spcBef>
                <a:spcPts val="300"/>
              </a:spcBef>
            </a:pPr>
            <a:r>
              <a:rPr lang="en-US" altLang="zh-TW" dirty="0">
                <a:solidFill>
                  <a:schemeClr val="bg1">
                    <a:lumMod val="65000"/>
                  </a:schemeClr>
                </a:solidFill>
                <a:ea typeface="新細明體" pitchFamily="18" charset="-120"/>
              </a:rPr>
              <a:t>The price specified in the contract is known as the </a:t>
            </a:r>
            <a:r>
              <a:rPr lang="en-US" altLang="zh-TW" b="1" i="1" dirty="0">
                <a:solidFill>
                  <a:schemeClr val="bg1">
                    <a:lumMod val="65000"/>
                  </a:schemeClr>
                </a:solidFill>
                <a:ea typeface="新細明體" pitchFamily="18" charset="-120"/>
              </a:rPr>
              <a:t>exercise price</a:t>
            </a:r>
            <a:r>
              <a:rPr lang="en-US" altLang="zh-TW" dirty="0">
                <a:solidFill>
                  <a:schemeClr val="bg1">
                    <a:lumMod val="65000"/>
                  </a:schemeClr>
                </a:solidFill>
                <a:ea typeface="新細明體" pitchFamily="18" charset="-120"/>
              </a:rPr>
              <a:t> or the </a:t>
            </a:r>
            <a:r>
              <a:rPr lang="en-US" altLang="zh-TW" b="1" i="1" dirty="0">
                <a:solidFill>
                  <a:schemeClr val="bg1">
                    <a:lumMod val="65000"/>
                  </a:schemeClr>
                </a:solidFill>
                <a:ea typeface="新細明體" pitchFamily="18" charset="-120"/>
              </a:rPr>
              <a:t>strike price</a:t>
            </a:r>
            <a:r>
              <a:rPr lang="zh-TW" altLang="en-US" b="1" i="1" dirty="0">
                <a:solidFill>
                  <a:schemeClr val="bg1">
                    <a:lumMod val="65000"/>
                  </a:schemeClr>
                </a:solidFill>
                <a:ea typeface="新細明體" pitchFamily="18" charset="-120"/>
              </a:rPr>
              <a:t> </a:t>
            </a:r>
            <a:r>
              <a:rPr lang="en-US" altLang="zh-TW" dirty="0">
                <a:solidFill>
                  <a:schemeClr val="bg1">
                    <a:lumMod val="65000"/>
                  </a:schemeClr>
                </a:solidFill>
                <a:ea typeface="新細明體" pitchFamily="18" charset="-120"/>
              </a:rPr>
              <a:t>(</a:t>
            </a:r>
            <a:r>
              <a:rPr lang="zh-TW" altLang="en-US" dirty="0">
                <a:solidFill>
                  <a:schemeClr val="bg1">
                    <a:lumMod val="65000"/>
                  </a:schemeClr>
                </a:solidFill>
                <a:ea typeface="新細明體" pitchFamily="18" charset="-120"/>
              </a:rPr>
              <a:t>執行價</a:t>
            </a:r>
            <a:r>
              <a:rPr lang="en-US" altLang="zh-TW" dirty="0">
                <a:solidFill>
                  <a:schemeClr val="bg1">
                    <a:lumMod val="65000"/>
                  </a:schemeClr>
                </a:solidFill>
                <a:ea typeface="新細明體" pitchFamily="18" charset="-120"/>
              </a:rPr>
              <a:t>)</a:t>
            </a:r>
          </a:p>
          <a:p>
            <a:pPr eaLnBrk="1" hangingPunct="1">
              <a:spcBef>
                <a:spcPts val="300"/>
              </a:spcBef>
            </a:pPr>
            <a:r>
              <a:rPr lang="en-US" altLang="zh-TW" dirty="0">
                <a:ea typeface="新細明體" pitchFamily="18" charset="-120"/>
              </a:rPr>
              <a:t>European vs. American options</a:t>
            </a:r>
          </a:p>
          <a:p>
            <a:pPr lvl="1">
              <a:spcBef>
                <a:spcPts val="300"/>
              </a:spcBef>
            </a:pPr>
            <a:r>
              <a:rPr lang="en-US" altLang="zh-TW" dirty="0">
                <a:ea typeface="新細明體" pitchFamily="18" charset="-120"/>
              </a:rPr>
              <a:t>A European</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歐式</a:t>
            </a:r>
            <a:r>
              <a:rPr lang="en-US" altLang="zh-TW" dirty="0">
                <a:ea typeface="新細明體" pitchFamily="18" charset="-120"/>
              </a:rPr>
              <a:t>) option can be exercised only at the end of its life, i.e., on the maturity date</a:t>
            </a:r>
          </a:p>
          <a:p>
            <a:pPr lvl="1">
              <a:spcBef>
                <a:spcPts val="300"/>
              </a:spcBef>
            </a:pPr>
            <a:r>
              <a:rPr lang="en-US" altLang="zh-TW" dirty="0">
                <a:ea typeface="新細明體" pitchFamily="18" charset="-120"/>
              </a:rPr>
              <a:t>American (</a:t>
            </a:r>
            <a:r>
              <a:rPr lang="zh-TW" altLang="en-US" dirty="0">
                <a:ea typeface="新細明體" pitchFamily="18" charset="-120"/>
              </a:rPr>
              <a:t>美式</a:t>
            </a:r>
            <a:r>
              <a:rPr lang="en-US" altLang="zh-TW" dirty="0">
                <a:ea typeface="新細明體" pitchFamily="18" charset="-120"/>
              </a:rPr>
              <a:t>)</a:t>
            </a:r>
            <a:r>
              <a:rPr lang="zh-TW" altLang="en-US" dirty="0">
                <a:ea typeface="新細明體" pitchFamily="18" charset="-120"/>
              </a:rPr>
              <a:t> </a:t>
            </a:r>
            <a:r>
              <a:rPr lang="en-US" altLang="zh-TW" dirty="0">
                <a:ea typeface="新細明體" pitchFamily="18" charset="-120"/>
              </a:rPr>
              <a:t>options can be exercised at any time</a:t>
            </a:r>
          </a:p>
        </p:txBody>
      </p:sp>
      <p:sp>
        <p:nvSpPr>
          <p:cNvPr id="1024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ED37655B-EFF7-434B-B9B3-1D5A40B799FA}" type="slidenum">
              <a:rPr lang="en-US" altLang="en-US"/>
              <a:pPr eaLnBrk="1" hangingPunct="1"/>
              <a:t>4</a:t>
            </a:fld>
            <a:endParaRPr lang="en-US" alt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323528" y="1698104"/>
            <a:ext cx="8496944" cy="515989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spcBef>
                <a:spcPts val="600"/>
              </a:spcBef>
            </a:pPr>
            <a:r>
              <a:rPr lang="en-US" altLang="zh-TW" dirty="0">
                <a:ea typeface="新細明體" pitchFamily="18" charset="-120"/>
              </a:rPr>
              <a:t>ESOs cannot be exercised within a period of time (usually 1 to 4 years)</a:t>
            </a:r>
          </a:p>
          <a:p>
            <a:pPr lvl="2">
              <a:spcBef>
                <a:spcPts val="600"/>
              </a:spcBef>
            </a:pPr>
            <a:r>
              <a:rPr lang="en-US" altLang="zh-TW" dirty="0">
                <a:ea typeface="新細明體" pitchFamily="18" charset="-120"/>
              </a:rPr>
              <a:t>ESOs cannot be sold to others</a:t>
            </a:r>
          </a:p>
          <a:p>
            <a:pPr lvl="2">
              <a:spcBef>
                <a:spcPts val="600"/>
              </a:spcBef>
            </a:pPr>
            <a:r>
              <a:rPr lang="en-US" altLang="zh-TW" dirty="0">
                <a:ea typeface="新細明體" pitchFamily="18" charset="-120"/>
              </a:rPr>
              <a:t>ESOs can last for as long as 10 or 15 years</a:t>
            </a:r>
          </a:p>
          <a:p>
            <a:pPr lvl="2">
              <a:spcBef>
                <a:spcPts val="600"/>
              </a:spcBef>
            </a:pPr>
            <a:r>
              <a:rPr lang="en-US" altLang="zh-TW" dirty="0">
                <a:ea typeface="新細明體" pitchFamily="18" charset="-120"/>
              </a:rPr>
              <a:t>Today, ESOs are recorded as expenses at their fair market in the company’s income statement in most nations (rather than recorded as the distribution of the stock dividends in the balance sheet in the past)</a:t>
            </a:r>
          </a:p>
          <a:p>
            <a:pPr lvl="3">
              <a:spcBef>
                <a:spcPts val="600"/>
              </a:spcBef>
            </a:pPr>
            <a:r>
              <a:rPr lang="en-US" altLang="zh-TW" dirty="0">
                <a:ea typeface="新細明體" pitchFamily="18" charset="-120"/>
              </a:rPr>
              <a:t>This accounting principle makes ESOs a less attractive form of compensation than they used to be</a:t>
            </a:r>
          </a:p>
          <a:p>
            <a:pPr lvl="4">
              <a:spcBef>
                <a:spcPts val="600"/>
              </a:spcBef>
            </a:pPr>
            <a:r>
              <a:rPr lang="en-US" altLang="zh-TW" dirty="0">
                <a:ea typeface="新細明體" pitchFamily="18" charset="-120"/>
              </a:rPr>
              <a:t>Classified as the expense: affect the income statement as well as the net worth the of firm on the balance sheet</a:t>
            </a:r>
          </a:p>
          <a:p>
            <a:pPr lvl="4">
              <a:spcBef>
                <a:spcPts val="600"/>
              </a:spcBef>
            </a:pPr>
            <a:r>
              <a:rPr lang="en-US" altLang="zh-TW" dirty="0">
                <a:ea typeface="新細明體" pitchFamily="18" charset="-120"/>
              </a:rPr>
              <a:t>Classified as the stock dividends: affect the number of outstanding shares and the net worth per share of the firm on the balance sheet (it does not affect the net worth of the firm)</a:t>
            </a: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40</a:t>
            </a:fld>
            <a:endParaRPr lang="en-US" altLang="en-US"/>
          </a:p>
        </p:txBody>
      </p:sp>
    </p:spTree>
    <p:extLst>
      <p:ext uri="{BB962C8B-B14F-4D97-AF65-F5344CB8AC3E}">
        <p14:creationId xmlns:p14="http://schemas.microsoft.com/office/powerpoint/2010/main" val="356971432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323528" y="1584176"/>
            <a:ext cx="8496944"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300"/>
              </a:spcBef>
            </a:pPr>
            <a:r>
              <a:rPr lang="en-US" altLang="zh-TW" dirty="0">
                <a:ea typeface="新細明體" pitchFamily="18" charset="-120"/>
              </a:rPr>
              <a:t>Convertible bond (CB)</a:t>
            </a:r>
            <a:r>
              <a:rPr lang="zh-TW" altLang="en-US" dirty="0">
                <a:ea typeface="新細明體" pitchFamily="18" charset="-120"/>
              </a:rPr>
              <a:t> </a:t>
            </a:r>
            <a:r>
              <a:rPr lang="en-US" altLang="zh-TW" dirty="0">
                <a:ea typeface="新細明體" pitchFamily="18" charset="-120"/>
              </a:rPr>
              <a:t>(</a:t>
            </a:r>
            <a:r>
              <a:rPr lang="zh-TW" altLang="en-US" dirty="0">
                <a:ea typeface="新細明體" pitchFamily="18" charset="-120"/>
              </a:rPr>
              <a:t>可轉換公司債</a:t>
            </a:r>
            <a:r>
              <a:rPr lang="en-US" altLang="zh-TW" dirty="0">
                <a:ea typeface="新細明體" pitchFamily="18" charset="-120"/>
              </a:rPr>
              <a:t>)</a:t>
            </a:r>
          </a:p>
          <a:p>
            <a:pPr lvl="2">
              <a:spcBef>
                <a:spcPts val="300"/>
              </a:spcBef>
            </a:pPr>
            <a:r>
              <a:rPr lang="en-US" altLang="zh-TW" dirty="0">
                <a:ea typeface="新細明體" pitchFamily="18" charset="-120"/>
              </a:rPr>
              <a:t>CBs</a:t>
            </a:r>
            <a:r>
              <a:rPr lang="zh-TW" altLang="en-US" dirty="0">
                <a:ea typeface="新細明體" pitchFamily="18" charset="-120"/>
              </a:rPr>
              <a:t> </a:t>
            </a:r>
            <a:r>
              <a:rPr lang="en-US" altLang="zh-TW" dirty="0">
                <a:ea typeface="新細明體" pitchFamily="18" charset="-120"/>
              </a:rPr>
              <a:t>are bonds issued by a company that can be converted into equity at certain time points using a predetermined conversion ratio</a:t>
            </a:r>
          </a:p>
          <a:p>
            <a:pPr lvl="3">
              <a:spcBef>
                <a:spcPts val="300"/>
              </a:spcBef>
            </a:pPr>
            <a:r>
              <a:rPr lang="en-US" altLang="zh-TW" dirty="0">
                <a:ea typeface="新細明體" pitchFamily="18" charset="-120"/>
              </a:rPr>
              <a:t>A CB is a hybrid security of bond and equity</a:t>
            </a:r>
          </a:p>
          <a:p>
            <a:pPr lvl="2">
              <a:spcBef>
                <a:spcPts val="300"/>
              </a:spcBef>
            </a:pPr>
            <a:r>
              <a:rPr lang="en-US" altLang="zh-TW" dirty="0">
                <a:ea typeface="新細明體" pitchFamily="18" charset="-120"/>
              </a:rPr>
              <a:t>Note that CBs are different from bonds with an attached call warrant on the company’s stock</a:t>
            </a:r>
          </a:p>
          <a:p>
            <a:pPr lvl="3">
              <a:spcBef>
                <a:spcPts val="300"/>
              </a:spcBef>
            </a:pPr>
            <a:r>
              <a:rPr lang="en-US" altLang="zh-TW" dirty="0">
                <a:ea typeface="新細明體" pitchFamily="18" charset="-120"/>
              </a:rPr>
              <a:t>This is because you cannot separate the conversion right clearly from a CB</a:t>
            </a:r>
          </a:p>
          <a:p>
            <a:pPr lvl="2">
              <a:spcBef>
                <a:spcPts val="300"/>
              </a:spcBef>
            </a:pPr>
            <a:r>
              <a:rPr lang="en-US" altLang="zh-TW" dirty="0">
                <a:ea typeface="新細明體" pitchFamily="18" charset="-120"/>
              </a:rPr>
              <a:t>Very often a convertible is callable (</a:t>
            </a:r>
            <a:r>
              <a:rPr lang="zh-TW" altLang="en-US" dirty="0">
                <a:ea typeface="新細明體" pitchFamily="18" charset="-120"/>
              </a:rPr>
              <a:t>可贖回</a:t>
            </a:r>
            <a:r>
              <a:rPr lang="en-US" altLang="zh-TW" dirty="0">
                <a:ea typeface="新細明體" pitchFamily="18" charset="-120"/>
              </a:rPr>
              <a:t>)</a:t>
            </a:r>
          </a:p>
          <a:p>
            <a:pPr lvl="2">
              <a:spcBef>
                <a:spcPts val="300"/>
              </a:spcBef>
            </a:pPr>
            <a:r>
              <a:rPr lang="en-US" altLang="zh-TW" dirty="0">
                <a:ea typeface="新細明體" pitchFamily="18" charset="-120"/>
              </a:rPr>
              <a:t>The call-back provision is a way in which the issuer can force the conversion at a time point earlier than the holder might otherwise choose</a:t>
            </a:r>
          </a:p>
          <a:p>
            <a:pPr lvl="3">
              <a:spcBef>
                <a:spcPts val="300"/>
              </a:spcBef>
            </a:pPr>
            <a:r>
              <a:rPr lang="en-US" altLang="zh-TW" dirty="0">
                <a:ea typeface="新細明體" pitchFamily="18" charset="-120"/>
              </a:rPr>
              <a:t>CB holders can choose to exercise the conversion right after receiving the call back notification</a:t>
            </a:r>
          </a:p>
          <a:p>
            <a:pPr lvl="2">
              <a:spcBef>
                <a:spcPts val="300"/>
              </a:spcBef>
            </a:pPr>
            <a:endParaRPr lang="en-US" altLang="zh-TW" dirty="0">
              <a:ea typeface="新細明體" pitchFamily="18" charset="-120"/>
            </a:endParaRP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41</a:t>
            </a:fld>
            <a:endParaRPr lang="en-US" altLang="en-US"/>
          </a:p>
        </p:txBody>
      </p:sp>
    </p:spTree>
    <p:extLst>
      <p:ext uri="{BB962C8B-B14F-4D97-AF65-F5344CB8AC3E}">
        <p14:creationId xmlns:p14="http://schemas.microsoft.com/office/powerpoint/2010/main" val="99955852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251520" y="1698104"/>
            <a:ext cx="8712968" cy="44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600"/>
              </a:spcBef>
            </a:pPr>
            <a:r>
              <a:rPr lang="en-US" altLang="zh-TW" dirty="0">
                <a:ea typeface="新細明體" pitchFamily="18" charset="-120"/>
              </a:rPr>
              <a:t>Different from the options traded on exchanges, the numbers of outstanding warrants, ESOs, and CBs are predetermined on the issue day</a:t>
            </a:r>
          </a:p>
          <a:p>
            <a:pPr lvl="2">
              <a:spcBef>
                <a:spcPts val="600"/>
              </a:spcBef>
            </a:pPr>
            <a:r>
              <a:rPr lang="en-US" altLang="zh-TW" dirty="0">
                <a:ea typeface="新細明體" pitchFamily="18" charset="-120"/>
              </a:rPr>
              <a:t>The numbers of outstanding warrants, ESOs, and CBs are determined by the size of the original issue and decrease when they are exercised or when they expire</a:t>
            </a:r>
          </a:p>
          <a:p>
            <a:pPr lvl="2">
              <a:spcBef>
                <a:spcPts val="600"/>
              </a:spcBef>
            </a:pPr>
            <a:r>
              <a:rPr lang="en-US" altLang="zh-TW" dirty="0">
                <a:ea typeface="新細明體" pitchFamily="18" charset="-120"/>
              </a:rPr>
              <a:t>In contrast, as more people trade a particular option contract on an exchange, the number of outstanding exchanged-traded options increases</a:t>
            </a: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42</a:t>
            </a:fld>
            <a:endParaRPr lang="en-US" altLang="en-US"/>
          </a:p>
        </p:txBody>
      </p:sp>
    </p:spTree>
    <p:extLst>
      <p:ext uri="{BB962C8B-B14F-4D97-AF65-F5344CB8AC3E}">
        <p14:creationId xmlns:p14="http://schemas.microsoft.com/office/powerpoint/2010/main" val="313852549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zh-TW" dirty="0">
                <a:ea typeface="新細明體" pitchFamily="18" charset="-120"/>
              </a:rPr>
              <a:t>Warrants, ESOs, and CBs</a:t>
            </a:r>
          </a:p>
        </p:txBody>
      </p:sp>
      <p:sp>
        <p:nvSpPr>
          <p:cNvPr id="26627" name="Rectangle 3"/>
          <p:cNvSpPr>
            <a:spLocks noGrp="1" noChangeArrowheads="1"/>
          </p:cNvSpPr>
          <p:nvPr>
            <p:ph idx="1"/>
          </p:nvPr>
        </p:nvSpPr>
        <p:spPr>
          <a:xfrm>
            <a:off x="251520" y="1698104"/>
            <a:ext cx="8712968" cy="44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spcBef>
                <a:spcPts val="600"/>
              </a:spcBef>
            </a:pPr>
            <a:r>
              <a:rPr lang="en-US" altLang="zh-TW" dirty="0">
                <a:ea typeface="新細明體" pitchFamily="18" charset="-120"/>
              </a:rPr>
              <a:t>When these three instruments are exercised, the company issues more shares of its own stock and sells the stock shares to the option holder for the strike (or conversion) price</a:t>
            </a:r>
          </a:p>
          <a:p>
            <a:pPr lvl="2">
              <a:spcBef>
                <a:spcPts val="600"/>
              </a:spcBef>
            </a:pPr>
            <a:r>
              <a:rPr lang="en-US" altLang="zh-TW" dirty="0">
                <a:ea typeface="新細明體" pitchFamily="18" charset="-120"/>
              </a:rPr>
              <a:t>Thus, the exercise of these three instruments leads to an increase in the number of outstanding shares of the issuing company</a:t>
            </a:r>
          </a:p>
          <a:p>
            <a:pPr lvl="2">
              <a:spcBef>
                <a:spcPts val="600"/>
              </a:spcBef>
            </a:pPr>
            <a:r>
              <a:rPr lang="en-US" altLang="zh-TW" dirty="0">
                <a:ea typeface="新細明體" pitchFamily="18" charset="-120"/>
              </a:rPr>
              <a:t>Note that the above statement is not true for warrants issued by financial institutions</a:t>
            </a:r>
          </a:p>
          <a:p>
            <a:pPr lvl="3">
              <a:spcBef>
                <a:spcPts val="600"/>
              </a:spcBef>
            </a:pPr>
            <a:r>
              <a:rPr lang="en-US" altLang="zh-TW" dirty="0">
                <a:ea typeface="新細明體" pitchFamily="18" charset="-120"/>
              </a:rPr>
              <a:t>As warrant writers, financial institutions need to buy or sell underlying assets from markets for settlement</a:t>
            </a:r>
          </a:p>
        </p:txBody>
      </p:sp>
      <p:sp>
        <p:nvSpPr>
          <p:cNvPr id="2662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9756C0F8-DFB1-493B-9A7F-ACF117B9566A}" type="slidenum">
              <a:rPr lang="en-US" altLang="en-US"/>
              <a:pPr eaLnBrk="1" hangingPunct="1"/>
              <a:t>43</a:t>
            </a:fld>
            <a:endParaRPr lang="en-US" altLang="en-US"/>
          </a:p>
        </p:txBody>
      </p:sp>
    </p:spTree>
    <p:extLst>
      <p:ext uri="{BB962C8B-B14F-4D97-AF65-F5344CB8AC3E}">
        <p14:creationId xmlns:p14="http://schemas.microsoft.com/office/powerpoint/2010/main" val="14241360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a:ea typeface="新細明體" pitchFamily="18" charset="-120"/>
              </a:rPr>
              <a:t>Types of Options</a:t>
            </a:r>
          </a:p>
        </p:txBody>
      </p:sp>
      <p:sp>
        <p:nvSpPr>
          <p:cNvPr id="10243" name="Rectangle 3"/>
          <p:cNvSpPr>
            <a:spLocks noGrp="1" noChangeArrowheads="1"/>
          </p:cNvSpPr>
          <p:nvPr>
            <p:ph idx="1"/>
          </p:nvPr>
        </p:nvSpPr>
        <p:spPr>
          <a:xfrm>
            <a:off x="179512" y="1556792"/>
            <a:ext cx="8892480" cy="517636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5000"/>
              </a:lnSpc>
              <a:spcBef>
                <a:spcPts val="100"/>
              </a:spcBef>
            </a:pPr>
            <a:r>
              <a:rPr lang="en-US" altLang="zh-TW" dirty="0">
                <a:ea typeface="新細明體" pitchFamily="18" charset="-120"/>
              </a:rPr>
              <a:t>Options vs. Forward and Futures</a:t>
            </a:r>
          </a:p>
          <a:p>
            <a:pPr marL="715963" lvl="1" indent="-371475">
              <a:lnSpc>
                <a:spcPct val="95000"/>
              </a:lnSpc>
              <a:spcBef>
                <a:spcPts val="100"/>
              </a:spcBef>
              <a:buClr>
                <a:schemeClr val="tx1"/>
              </a:buClr>
              <a:buFont typeface="+mj-lt"/>
              <a:buAutoNum type="arabicPeriod"/>
              <a:tabLst>
                <a:tab pos="715963" algn="l"/>
              </a:tabLst>
            </a:pPr>
            <a:r>
              <a:rPr lang="en-US" altLang="zh-TW" dirty="0">
                <a:ea typeface="新細明體" pitchFamily="18" charset="-120"/>
              </a:rPr>
              <a:t>An option gives holders the right to do something, but holders do not have to exercise this right</a:t>
            </a:r>
          </a:p>
          <a:p>
            <a:pPr lvl="2">
              <a:lnSpc>
                <a:spcPct val="95000"/>
              </a:lnSpc>
              <a:spcBef>
                <a:spcPts val="100"/>
              </a:spcBef>
            </a:pPr>
            <a:r>
              <a:rPr lang="en-US" altLang="zh-TW" dirty="0">
                <a:ea typeface="新細明體" pitchFamily="18" charset="-120"/>
              </a:rPr>
              <a:t>In forwards or futures, the two parties have committed themselves to do some action in the future</a:t>
            </a:r>
          </a:p>
          <a:p>
            <a:pPr marL="715963" lvl="1" indent="-371475">
              <a:lnSpc>
                <a:spcPct val="95000"/>
              </a:lnSpc>
              <a:spcBef>
                <a:spcPts val="100"/>
              </a:spcBef>
              <a:buClr>
                <a:srgbClr val="000000"/>
              </a:buClr>
              <a:buFont typeface="+mj-lt"/>
              <a:buAutoNum type="arabicPeriod"/>
              <a:tabLst/>
            </a:pPr>
            <a:r>
              <a:rPr lang="en-US" altLang="zh-TW" dirty="0">
                <a:solidFill>
                  <a:srgbClr val="000000"/>
                </a:solidFill>
                <a:ea typeface="新細明體" pitchFamily="18" charset="-120"/>
              </a:rPr>
              <a:t>Purchase of an option requires an up-front payment</a:t>
            </a:r>
          </a:p>
          <a:p>
            <a:pPr lvl="2">
              <a:lnSpc>
                <a:spcPct val="95000"/>
              </a:lnSpc>
              <a:spcBef>
                <a:spcPts val="100"/>
              </a:spcBef>
              <a:buClr>
                <a:srgbClr val="CC3300"/>
              </a:buClr>
            </a:pPr>
            <a:r>
              <a:rPr lang="en-US" altLang="zh-TW" dirty="0">
                <a:solidFill>
                  <a:srgbClr val="000000"/>
                </a:solidFill>
                <a:ea typeface="新細明體" pitchFamily="18" charset="-120"/>
              </a:rPr>
              <a:t>Forwards or futures cost a trader nothing (except for the margin requirements) when they are initiated</a:t>
            </a:r>
          </a:p>
          <a:p>
            <a:pPr eaLnBrk="1" hangingPunct="1">
              <a:lnSpc>
                <a:spcPct val="95000"/>
              </a:lnSpc>
              <a:spcBef>
                <a:spcPts val="100"/>
              </a:spcBef>
            </a:pPr>
            <a:r>
              <a:rPr lang="en-US" altLang="zh-TW" dirty="0">
                <a:ea typeface="新細明體" pitchFamily="18" charset="-120"/>
              </a:rPr>
              <a:t>Special assumption in this text book</a:t>
            </a:r>
          </a:p>
          <a:p>
            <a:pPr lvl="1">
              <a:lnSpc>
                <a:spcPct val="95000"/>
              </a:lnSpc>
              <a:spcBef>
                <a:spcPts val="100"/>
              </a:spcBef>
            </a:pPr>
            <a:r>
              <a:rPr lang="en-US" altLang="zh-TW" dirty="0">
                <a:ea typeface="新細明體" pitchFamily="18" charset="-120"/>
              </a:rPr>
              <a:t>Time value of money of the option price is not considered to calculate the option profit, which equals the final payoff (received at the end of the option life) minus the option price (paid at the beginning of the option life)</a:t>
            </a:r>
          </a:p>
        </p:txBody>
      </p:sp>
      <p:sp>
        <p:nvSpPr>
          <p:cNvPr id="10244"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ED37655B-EFF7-434B-B9B3-1D5A40B799FA}" type="slidenum">
              <a:rPr lang="en-US" altLang="en-US"/>
              <a:pPr eaLnBrk="1" hangingPunct="1"/>
              <a:t>5</a:t>
            </a:fld>
            <a:endParaRPr lang="en-US" altLang="en-US"/>
          </a:p>
        </p:txBody>
      </p:sp>
    </p:spTree>
    <p:extLst>
      <p:ext uri="{BB962C8B-B14F-4D97-AF65-F5344CB8AC3E}">
        <p14:creationId xmlns:p14="http://schemas.microsoft.com/office/powerpoint/2010/main" val="387859152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Option Positions</a:t>
            </a:r>
          </a:p>
        </p:txBody>
      </p:sp>
      <p:sp>
        <p:nvSpPr>
          <p:cNvPr id="11267" name="Rectangle 3"/>
          <p:cNvSpPr>
            <a:spLocks noGrp="1" noChangeArrowheads="1"/>
          </p:cNvSpPr>
          <p:nvPr>
            <p:ph idx="1"/>
          </p:nvPr>
        </p:nvSpPr>
        <p:spPr>
          <a:xfrm>
            <a:off x="323528" y="1628800"/>
            <a:ext cx="8375724" cy="5229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zh-TW" dirty="0">
                <a:ea typeface="新細明體" pitchFamily="18" charset="-120"/>
              </a:rPr>
              <a:t>Four positions for option traders</a:t>
            </a:r>
          </a:p>
          <a:p>
            <a:pPr lvl="1"/>
            <a:r>
              <a:rPr lang="en-US" altLang="zh-TW" dirty="0">
                <a:ea typeface="新細明體" pitchFamily="18" charset="-120"/>
              </a:rPr>
              <a:t>Long call</a:t>
            </a:r>
          </a:p>
          <a:p>
            <a:pPr lvl="1"/>
            <a:r>
              <a:rPr lang="en-US" altLang="zh-TW" dirty="0">
                <a:ea typeface="新細明體" pitchFamily="18" charset="-120"/>
              </a:rPr>
              <a:t>Long put</a:t>
            </a:r>
          </a:p>
          <a:p>
            <a:pPr lvl="1"/>
            <a:r>
              <a:rPr lang="en-US" altLang="zh-TW" dirty="0">
                <a:ea typeface="新細明體" pitchFamily="18" charset="-120"/>
              </a:rPr>
              <a:t>Short call</a:t>
            </a:r>
          </a:p>
          <a:p>
            <a:pPr lvl="1"/>
            <a:r>
              <a:rPr lang="en-US" altLang="zh-TW" dirty="0">
                <a:ea typeface="新細明體" pitchFamily="18" charset="-120"/>
              </a:rPr>
              <a:t>Short put</a:t>
            </a:r>
          </a:p>
          <a:p>
            <a:pPr marL="712788" lvl="1" indent="-350838">
              <a:buClr>
                <a:schemeClr val="tx1"/>
              </a:buClr>
              <a:buFont typeface="新細明體" pitchFamily="18" charset="-120"/>
              <a:buChar char="※"/>
              <a:tabLst>
                <a:tab pos="712788" algn="l"/>
              </a:tabLst>
            </a:pPr>
            <a:r>
              <a:rPr lang="en-US" altLang="zh-TW" dirty="0">
                <a:ea typeface="新細明體" pitchFamily="18" charset="-120"/>
              </a:rPr>
              <a:t>The term of “long” means to buy options, and the term of “short” means to sell or issue (or write) (</a:t>
            </a:r>
            <a:r>
              <a:rPr lang="zh-TW" altLang="en-US" dirty="0">
                <a:ea typeface="新細明體" pitchFamily="18" charset="-120"/>
              </a:rPr>
              <a:t>發行</a:t>
            </a:r>
            <a:r>
              <a:rPr lang="en-US" altLang="zh-TW" dirty="0">
                <a:ea typeface="新細明體" pitchFamily="18" charset="-120"/>
              </a:rPr>
              <a:t>) options</a:t>
            </a:r>
          </a:p>
          <a:p>
            <a:pPr lvl="2">
              <a:buClr>
                <a:schemeClr val="tx1"/>
              </a:buClr>
              <a:buSzPct val="100000"/>
              <a:buFont typeface="Arial" pitchFamily="34" charset="0"/>
              <a:buChar char="–"/>
            </a:pPr>
            <a:r>
              <a:rPr lang="en-US" altLang="zh-TW" dirty="0">
                <a:ea typeface="新細明體" pitchFamily="18" charset="-120"/>
              </a:rPr>
              <a:t>The holder of an option pay the up front cost to acquire the option with a right to do something in the future</a:t>
            </a:r>
          </a:p>
          <a:p>
            <a:pPr lvl="2">
              <a:buClr>
                <a:schemeClr val="tx1"/>
              </a:buClr>
              <a:buSzPct val="100000"/>
              <a:buFont typeface="Arial" pitchFamily="34" charset="0"/>
              <a:buChar char="–"/>
            </a:pPr>
            <a:r>
              <a:rPr lang="en-US" altLang="zh-TW" dirty="0">
                <a:ea typeface="新細明體" pitchFamily="18" charset="-120"/>
              </a:rPr>
              <a:t>The writer of an option receives cash up front but has potential liabilities in the future</a:t>
            </a:r>
          </a:p>
          <a:p>
            <a:pPr lvl="1">
              <a:buClr>
                <a:schemeClr val="tx1"/>
              </a:buClr>
              <a:buFont typeface="新細明體" pitchFamily="18" charset="-120"/>
              <a:buChar char="※"/>
            </a:pPr>
            <a:endParaRPr lang="en-US" altLang="zh-TW" dirty="0">
              <a:ea typeface="新細明體" pitchFamily="18" charset="-120"/>
            </a:endParaRPr>
          </a:p>
        </p:txBody>
      </p:sp>
      <p:sp>
        <p:nvSpPr>
          <p:cNvPr id="11268"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8B2DA822-BAFC-443A-B741-733578AF292A}" type="slidenum">
              <a:rPr lang="en-US" altLang="en-US"/>
              <a:pPr eaLnBrk="1" hangingPunct="1"/>
              <a:t>6</a:t>
            </a:fld>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7499176" cy="103596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of Longing a Call</a:t>
            </a:r>
          </a:p>
        </p:txBody>
      </p:sp>
      <p:sp>
        <p:nvSpPr>
          <p:cNvPr id="12291" name="Rectangle 3"/>
          <p:cNvSpPr>
            <a:spLocks noGrp="1" noChangeArrowheads="1"/>
          </p:cNvSpPr>
          <p:nvPr>
            <p:ph idx="1"/>
          </p:nvPr>
        </p:nvSpPr>
        <p:spPr>
          <a:xfrm>
            <a:off x="685800" y="1600200"/>
            <a:ext cx="81724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lnSpc>
                <a:spcPct val="95000"/>
              </a:lnSpc>
              <a:spcBef>
                <a:spcPts val="300"/>
              </a:spcBef>
              <a:buClr>
                <a:srgbClr val="CC3300"/>
              </a:buClr>
            </a:pPr>
            <a:r>
              <a:rPr lang="en-US" altLang="zh-TW" dirty="0">
                <a:ea typeface="新細明體" pitchFamily="18" charset="-120"/>
              </a:rPr>
              <a:t>Profit at maturity for buying one European call option: option price = $5, strike price = $100, option life = 4 months</a:t>
            </a:r>
          </a:p>
        </p:txBody>
      </p:sp>
      <p:sp>
        <p:nvSpPr>
          <p:cNvPr id="12293"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7866F7DF-3C0A-4703-A97B-4C731754454E}" type="slidenum">
              <a:rPr lang="en-US" altLang="en-US"/>
              <a:pPr eaLnBrk="1" hangingPunct="1"/>
              <a:t>7</a:t>
            </a:fld>
            <a:endParaRPr lang="en-US" altLang="en-US"/>
          </a:p>
        </p:txBody>
      </p:sp>
      <mc:AlternateContent xmlns:mc="http://schemas.openxmlformats.org/markup-compatibility/2006" xmlns:a14="http://schemas.microsoft.com/office/drawing/2010/main">
        <mc:Choice Requires="a14">
          <p:sp>
            <p:nvSpPr>
              <p:cNvPr id="2" name="文字方塊 1"/>
              <p:cNvSpPr txBox="1"/>
              <p:nvPr/>
            </p:nvSpPr>
            <p:spPr>
              <a:xfrm>
                <a:off x="971600" y="5733256"/>
                <a:ext cx="7704856" cy="1144929"/>
              </a:xfrm>
              <a:prstGeom prst="rect">
                <a:avLst/>
              </a:prstGeom>
              <a:noFill/>
            </p:spPr>
            <p:txBody>
              <a:bodyPr wrap="square" rtlCol="0">
                <a:spAutoFit/>
              </a:bodyPr>
              <a:lstStyle/>
              <a:p>
                <a:pPr marL="285750" indent="-285750">
                  <a:lnSpc>
                    <a:spcPct val="95000"/>
                  </a:lnSpc>
                  <a:buFont typeface="新細明體" pitchFamily="18" charset="-120"/>
                  <a:buChar char="※"/>
                </a:pPr>
                <a:r>
                  <a:rPr lang="en-US" altLang="zh-TW" dirty="0"/>
                  <a:t>Note that as long as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t> is higher (lower) than the strike price, the call holder should (should not) exercise this option</a:t>
                </a:r>
              </a:p>
              <a:p>
                <a:pPr marL="285750" indent="-285750">
                  <a:lnSpc>
                    <a:spcPct val="95000"/>
                  </a:lnSpc>
                  <a:buFont typeface="新細明體" pitchFamily="18" charset="-120"/>
                  <a:buChar char="※"/>
                </a:pPr>
                <a:r>
                  <a:rPr lang="en-US" altLang="zh-TW" dirty="0"/>
                  <a:t>Since the cost to acquire the call option is $5, the call holder earn a positive profit when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zh-TW" altLang="en-US" dirty="0"/>
                  <a:t> </a:t>
                </a:r>
                <a:r>
                  <a:rPr lang="en-US" altLang="zh-TW" dirty="0"/>
                  <a:t>is higher than (strike price + $5)</a:t>
                </a:r>
                <a:endParaRPr lang="zh-TW" altLang="en-US" dirty="0"/>
              </a:p>
            </p:txBody>
          </p:sp>
        </mc:Choice>
        <mc:Fallback xmlns="">
          <p:sp>
            <p:nvSpPr>
              <p:cNvPr id="2" name="文字方塊 1"/>
              <p:cNvSpPr txBox="1">
                <a:spLocks noRot="1" noChangeAspect="1" noMove="1" noResize="1" noEditPoints="1" noAdjustHandles="1" noChangeArrowheads="1" noChangeShapeType="1" noTextEdit="1"/>
              </p:cNvSpPr>
              <p:nvPr/>
            </p:nvSpPr>
            <p:spPr>
              <a:xfrm>
                <a:off x="971600" y="5733256"/>
                <a:ext cx="7704856" cy="1144929"/>
              </a:xfrm>
              <a:prstGeom prst="rect">
                <a:avLst/>
              </a:prstGeom>
              <a:blipFill rotWithShape="1">
                <a:blip r:embed="rId3"/>
                <a:stretch>
                  <a:fillRect l="-316" t="-3723" b="-7447"/>
                </a:stretch>
              </a:blipFill>
            </p:spPr>
            <p:txBody>
              <a:bodyPr/>
              <a:lstStyle/>
              <a:p>
                <a:r>
                  <a:rPr lang="zh-TW" altLang="en-US">
                    <a:noFill/>
                  </a:rPr>
                  <a:t> </a:t>
                </a:r>
              </a:p>
            </p:txBody>
          </p:sp>
        </mc:Fallback>
      </mc:AlternateContent>
      <p:grpSp>
        <p:nvGrpSpPr>
          <p:cNvPr id="8" name="群組 7"/>
          <p:cNvGrpSpPr/>
          <p:nvPr/>
        </p:nvGrpSpPr>
        <p:grpSpPr>
          <a:xfrm>
            <a:off x="1475656" y="2852936"/>
            <a:ext cx="6086473" cy="2877441"/>
            <a:chOff x="1475656" y="2852936"/>
            <a:chExt cx="6086473" cy="2877441"/>
          </a:xfrm>
        </p:grpSpPr>
        <p:sp>
          <p:nvSpPr>
            <p:cNvPr id="12294" name="Line 5"/>
            <p:cNvSpPr>
              <a:spLocks noChangeShapeType="1"/>
            </p:cNvSpPr>
            <p:nvPr/>
          </p:nvSpPr>
          <p:spPr bwMode="auto">
            <a:xfrm>
              <a:off x="1945715" y="2870455"/>
              <a:ext cx="0" cy="285992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295" name="Line 6"/>
            <p:cNvSpPr>
              <a:spLocks noChangeShapeType="1"/>
            </p:cNvSpPr>
            <p:nvPr/>
          </p:nvSpPr>
          <p:spPr bwMode="auto">
            <a:xfrm>
              <a:off x="2348622" y="5035470"/>
              <a:ext cx="483774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296" name="Line 7"/>
            <p:cNvSpPr>
              <a:spLocks noChangeShapeType="1"/>
            </p:cNvSpPr>
            <p:nvPr/>
          </p:nvSpPr>
          <p:spPr bwMode="auto">
            <a:xfrm flipV="1">
              <a:off x="2231465" y="4898240"/>
              <a:ext cx="51435" cy="2540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297" name="Line 8"/>
            <p:cNvSpPr>
              <a:spLocks noChangeShapeType="1"/>
            </p:cNvSpPr>
            <p:nvPr/>
          </p:nvSpPr>
          <p:spPr bwMode="auto">
            <a:xfrm flipH="1" flipV="1">
              <a:off x="2285757" y="4901160"/>
              <a:ext cx="55721" cy="13431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298" name="Line 9"/>
            <p:cNvSpPr>
              <a:spLocks noChangeShapeType="1"/>
            </p:cNvSpPr>
            <p:nvPr/>
          </p:nvSpPr>
          <p:spPr bwMode="auto">
            <a:xfrm flipH="1" flipV="1">
              <a:off x="2151455" y="4899700"/>
              <a:ext cx="72866" cy="25548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299" name="Line 10"/>
            <p:cNvSpPr>
              <a:spLocks noChangeShapeType="1"/>
            </p:cNvSpPr>
            <p:nvPr/>
          </p:nvSpPr>
          <p:spPr bwMode="auto">
            <a:xfrm flipH="1">
              <a:off x="2107163" y="4914299"/>
              <a:ext cx="54292" cy="1094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0" name="Line 11"/>
            <p:cNvSpPr>
              <a:spLocks noChangeShapeType="1"/>
            </p:cNvSpPr>
            <p:nvPr/>
          </p:nvSpPr>
          <p:spPr bwMode="auto">
            <a:xfrm flipH="1">
              <a:off x="1941428" y="5038390"/>
              <a:ext cx="16430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1" name="Line 12"/>
            <p:cNvSpPr>
              <a:spLocks noChangeShapeType="1"/>
            </p:cNvSpPr>
            <p:nvPr/>
          </p:nvSpPr>
          <p:spPr bwMode="auto">
            <a:xfrm>
              <a:off x="1952858" y="4404798"/>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2" name="Line 13"/>
            <p:cNvSpPr>
              <a:spLocks noChangeShapeType="1"/>
            </p:cNvSpPr>
            <p:nvPr/>
          </p:nvSpPr>
          <p:spPr bwMode="auto">
            <a:xfrm>
              <a:off x="1957145" y="3769746"/>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3" name="Line 14"/>
            <p:cNvSpPr>
              <a:spLocks noChangeShapeType="1"/>
            </p:cNvSpPr>
            <p:nvPr/>
          </p:nvSpPr>
          <p:spPr bwMode="auto">
            <a:xfrm>
              <a:off x="1951430" y="3147834"/>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4" name="Line 15"/>
            <p:cNvSpPr>
              <a:spLocks noChangeShapeType="1"/>
            </p:cNvSpPr>
            <p:nvPr/>
          </p:nvSpPr>
          <p:spPr bwMode="auto">
            <a:xfrm>
              <a:off x="2442919"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5" name="Line 16"/>
            <p:cNvSpPr>
              <a:spLocks noChangeShapeType="1"/>
            </p:cNvSpPr>
            <p:nvPr/>
          </p:nvSpPr>
          <p:spPr bwMode="auto">
            <a:xfrm>
              <a:off x="3060139"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6" name="Line 17"/>
            <p:cNvSpPr>
              <a:spLocks noChangeShapeType="1"/>
            </p:cNvSpPr>
            <p:nvPr/>
          </p:nvSpPr>
          <p:spPr bwMode="auto">
            <a:xfrm>
              <a:off x="3673073"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7" name="Line 18"/>
            <p:cNvSpPr>
              <a:spLocks noChangeShapeType="1"/>
            </p:cNvSpPr>
            <p:nvPr/>
          </p:nvSpPr>
          <p:spPr bwMode="auto">
            <a:xfrm>
              <a:off x="4294579"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8" name="Line 19"/>
            <p:cNvSpPr>
              <a:spLocks noChangeShapeType="1"/>
            </p:cNvSpPr>
            <p:nvPr/>
          </p:nvSpPr>
          <p:spPr bwMode="auto">
            <a:xfrm>
              <a:off x="4911799"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09" name="Line 20"/>
            <p:cNvSpPr>
              <a:spLocks noChangeShapeType="1"/>
            </p:cNvSpPr>
            <p:nvPr/>
          </p:nvSpPr>
          <p:spPr bwMode="auto">
            <a:xfrm>
              <a:off x="5524732"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0" name="Line 21"/>
            <p:cNvSpPr>
              <a:spLocks noChangeShapeType="1"/>
            </p:cNvSpPr>
            <p:nvPr/>
          </p:nvSpPr>
          <p:spPr bwMode="auto">
            <a:xfrm>
              <a:off x="6141952" y="4968315"/>
              <a:ext cx="0" cy="569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1" name="Line 22"/>
            <p:cNvSpPr>
              <a:spLocks noChangeShapeType="1"/>
            </p:cNvSpPr>
            <p:nvPr/>
          </p:nvSpPr>
          <p:spPr bwMode="auto">
            <a:xfrm>
              <a:off x="1954287" y="5661762"/>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2" name="Line 23"/>
            <p:cNvSpPr>
              <a:spLocks noChangeShapeType="1"/>
            </p:cNvSpPr>
            <p:nvPr/>
          </p:nvSpPr>
          <p:spPr bwMode="auto">
            <a:xfrm flipH="1">
              <a:off x="1941428" y="5350806"/>
              <a:ext cx="52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3" name="Line 24"/>
            <p:cNvSpPr>
              <a:spLocks noChangeShapeType="1"/>
            </p:cNvSpPr>
            <p:nvPr/>
          </p:nvSpPr>
          <p:spPr bwMode="auto">
            <a:xfrm>
              <a:off x="2434347" y="5350806"/>
              <a:ext cx="1907381"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4" name="Line 25"/>
            <p:cNvSpPr>
              <a:spLocks noChangeShapeType="1"/>
            </p:cNvSpPr>
            <p:nvPr/>
          </p:nvSpPr>
          <p:spPr bwMode="auto">
            <a:xfrm flipV="1">
              <a:off x="4318868" y="3219368"/>
              <a:ext cx="1990248" cy="212705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2315" name="Rectangle 26"/>
            <p:cNvSpPr>
              <a:spLocks noChangeArrowheads="1"/>
            </p:cNvSpPr>
            <p:nvPr/>
          </p:nvSpPr>
          <p:spPr bwMode="auto">
            <a:xfrm>
              <a:off x="1475656" y="2934690"/>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30</a:t>
              </a:r>
            </a:p>
          </p:txBody>
        </p:sp>
        <p:sp>
          <p:nvSpPr>
            <p:cNvPr id="12316" name="Rectangle 27"/>
            <p:cNvSpPr>
              <a:spLocks noChangeArrowheads="1"/>
            </p:cNvSpPr>
            <p:nvPr/>
          </p:nvSpPr>
          <p:spPr bwMode="auto">
            <a:xfrm>
              <a:off x="1491372" y="3600399"/>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20</a:t>
              </a:r>
            </a:p>
          </p:txBody>
        </p:sp>
        <p:sp>
          <p:nvSpPr>
            <p:cNvPr id="12317" name="Rectangle 28"/>
            <p:cNvSpPr>
              <a:spLocks noChangeArrowheads="1"/>
            </p:cNvSpPr>
            <p:nvPr/>
          </p:nvSpPr>
          <p:spPr bwMode="auto">
            <a:xfrm>
              <a:off x="1491372" y="4233991"/>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10</a:t>
              </a:r>
            </a:p>
          </p:txBody>
        </p:sp>
        <p:sp>
          <p:nvSpPr>
            <p:cNvPr id="12318" name="Rectangle 29"/>
            <p:cNvSpPr>
              <a:spLocks noChangeArrowheads="1"/>
            </p:cNvSpPr>
            <p:nvPr/>
          </p:nvSpPr>
          <p:spPr bwMode="auto">
            <a:xfrm>
              <a:off x="1619960" y="4829626"/>
              <a:ext cx="297180"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0</a:t>
              </a:r>
            </a:p>
          </p:txBody>
        </p:sp>
        <p:sp>
          <p:nvSpPr>
            <p:cNvPr id="12319" name="Rectangle 30"/>
            <p:cNvSpPr>
              <a:spLocks noChangeArrowheads="1"/>
            </p:cNvSpPr>
            <p:nvPr/>
          </p:nvSpPr>
          <p:spPr bwMode="auto">
            <a:xfrm>
              <a:off x="1528520" y="5144962"/>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–5</a:t>
              </a:r>
            </a:p>
          </p:txBody>
        </p:sp>
        <p:sp>
          <p:nvSpPr>
            <p:cNvPr id="12320" name="Rectangle 31"/>
            <p:cNvSpPr>
              <a:spLocks noChangeArrowheads="1"/>
            </p:cNvSpPr>
            <p:nvPr/>
          </p:nvSpPr>
          <p:spPr bwMode="auto">
            <a:xfrm>
              <a:off x="2254324" y="4531808"/>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70</a:t>
              </a:r>
            </a:p>
          </p:txBody>
        </p:sp>
        <p:sp>
          <p:nvSpPr>
            <p:cNvPr id="12321" name="Rectangle 32"/>
            <p:cNvSpPr>
              <a:spLocks noChangeArrowheads="1"/>
            </p:cNvSpPr>
            <p:nvPr/>
          </p:nvSpPr>
          <p:spPr bwMode="auto">
            <a:xfrm>
              <a:off x="2871544" y="4531808"/>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80</a:t>
              </a:r>
            </a:p>
          </p:txBody>
        </p:sp>
        <p:sp>
          <p:nvSpPr>
            <p:cNvPr id="12322" name="Rectangle 33"/>
            <p:cNvSpPr>
              <a:spLocks noChangeArrowheads="1"/>
            </p:cNvSpPr>
            <p:nvPr/>
          </p:nvSpPr>
          <p:spPr bwMode="auto">
            <a:xfrm>
              <a:off x="3471619" y="4531808"/>
              <a:ext cx="4100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90</a:t>
              </a:r>
            </a:p>
          </p:txBody>
        </p:sp>
        <p:sp>
          <p:nvSpPr>
            <p:cNvPr id="12323" name="Rectangle 34"/>
            <p:cNvSpPr>
              <a:spLocks noChangeArrowheads="1"/>
            </p:cNvSpPr>
            <p:nvPr/>
          </p:nvSpPr>
          <p:spPr bwMode="auto">
            <a:xfrm>
              <a:off x="4058835" y="4531808"/>
              <a:ext cx="5243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100</a:t>
              </a:r>
            </a:p>
          </p:txBody>
        </p:sp>
        <p:sp>
          <p:nvSpPr>
            <p:cNvPr id="12324" name="Rectangle 35"/>
            <p:cNvSpPr>
              <a:spLocks noChangeArrowheads="1"/>
            </p:cNvSpPr>
            <p:nvPr/>
          </p:nvSpPr>
          <p:spPr bwMode="auto">
            <a:xfrm>
              <a:off x="4716016" y="5109924"/>
              <a:ext cx="508635"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110</a:t>
              </a:r>
            </a:p>
          </p:txBody>
        </p:sp>
        <p:sp>
          <p:nvSpPr>
            <p:cNvPr id="12325" name="Rectangle 36"/>
            <p:cNvSpPr>
              <a:spLocks noChangeArrowheads="1"/>
            </p:cNvSpPr>
            <p:nvPr/>
          </p:nvSpPr>
          <p:spPr bwMode="auto">
            <a:xfrm>
              <a:off x="5293275" y="5109924"/>
              <a:ext cx="5243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120</a:t>
              </a:r>
            </a:p>
          </p:txBody>
        </p:sp>
        <p:sp>
          <p:nvSpPr>
            <p:cNvPr id="12326" name="Rectangle 37"/>
            <p:cNvSpPr>
              <a:spLocks noChangeArrowheads="1"/>
            </p:cNvSpPr>
            <p:nvPr/>
          </p:nvSpPr>
          <p:spPr bwMode="auto">
            <a:xfrm>
              <a:off x="5910495" y="5109924"/>
              <a:ext cx="524351" cy="33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130</a:t>
              </a:r>
            </a:p>
          </p:txBody>
        </p:sp>
        <p:sp>
          <p:nvSpPr>
            <p:cNvPr id="12327" name="Rectangle 38"/>
            <p:cNvSpPr>
              <a:spLocks noChangeArrowheads="1"/>
            </p:cNvSpPr>
            <p:nvPr/>
          </p:nvSpPr>
          <p:spPr bwMode="auto">
            <a:xfrm>
              <a:off x="2107163" y="2852936"/>
              <a:ext cx="1067276" cy="366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Profit ($)</a:t>
              </a:r>
            </a:p>
          </p:txBody>
        </p:sp>
        <mc:AlternateContent xmlns:mc="http://schemas.openxmlformats.org/markup-compatibility/2006" xmlns:a14="http://schemas.microsoft.com/office/drawing/2010/main">
          <mc:Choice Requires="a14">
            <p:sp>
              <p:nvSpPr>
                <p:cNvPr id="12328" name="Rectangle 39"/>
                <p:cNvSpPr>
                  <a:spLocks noChangeArrowheads="1"/>
                </p:cNvSpPr>
                <p:nvPr/>
              </p:nvSpPr>
              <p:spPr bwMode="auto">
                <a:xfrm>
                  <a:off x="5643318" y="4251510"/>
                  <a:ext cx="1918811" cy="643811"/>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zh-TW" dirty="0">
                      <a:ea typeface="新細明體" pitchFamily="18" charset="-120"/>
                    </a:rPr>
                    <a:t>Terminal</a:t>
                  </a:r>
                </a:p>
                <a:p>
                  <a:pPr algn="ctr" eaLnBrk="0" hangingPunct="0"/>
                  <a:r>
                    <a:rPr lang="en-US" altLang="zh-TW" dirty="0">
                      <a:ea typeface="新細明體" pitchFamily="18" charset="-120"/>
                    </a:rPr>
                    <a:t>stock price </a:t>
                  </a:r>
                  <a14:m>
                    <m:oMath xmlns:m="http://schemas.openxmlformats.org/officeDocument/2006/math">
                      <m:sSub>
                        <m:sSubPr>
                          <m:ctrlPr>
                            <a:rPr lang="en-US" altLang="zh-TW" i="1" smtClean="0">
                              <a:latin typeface="Cambria Math" panose="02040503050406030204" pitchFamily="18" charset="0"/>
                              <a:ea typeface="新細明體" pitchFamily="18" charset="-120"/>
                            </a:rPr>
                          </m:ctrlPr>
                        </m:sSubPr>
                        <m:e>
                          <m:r>
                            <a:rPr lang="en-US" altLang="zh-TW" b="0" i="1" smtClean="0">
                              <a:latin typeface="Cambria Math"/>
                              <a:ea typeface="新細明體" pitchFamily="18" charset="-120"/>
                            </a:rPr>
                            <m:t>𝑆</m:t>
                          </m:r>
                        </m:e>
                        <m:sub>
                          <m:r>
                            <a:rPr lang="en-US" altLang="zh-TW" b="0" i="1" smtClean="0">
                              <a:latin typeface="Cambria Math"/>
                              <a:ea typeface="新細明體" pitchFamily="18" charset="-120"/>
                            </a:rPr>
                            <m:t>𝑇</m:t>
                          </m:r>
                        </m:sub>
                      </m:sSub>
                    </m:oMath>
                  </a14:m>
                  <a:r>
                    <a:rPr lang="en-US" altLang="zh-TW" dirty="0">
                      <a:ea typeface="新細明體" pitchFamily="18" charset="-120"/>
                    </a:rPr>
                    <a:t> ($)</a:t>
                  </a:r>
                </a:p>
              </p:txBody>
            </p:sp>
          </mc:Choice>
          <mc:Fallback xmlns="">
            <p:sp>
              <p:nvSpPr>
                <p:cNvPr id="12328" name="Rectangle 39"/>
                <p:cNvSpPr>
                  <a:spLocks noRot="1" noChangeAspect="1" noMove="1" noResize="1" noEditPoints="1" noAdjustHandles="1" noChangeArrowheads="1" noChangeShapeType="1" noTextEdit="1"/>
                </p:cNvSpPr>
                <p:nvPr/>
              </p:nvSpPr>
              <p:spPr bwMode="auto">
                <a:xfrm>
                  <a:off x="5643318" y="4251510"/>
                  <a:ext cx="1918811" cy="643811"/>
                </a:xfrm>
                <a:prstGeom prst="rect">
                  <a:avLst/>
                </a:prstGeom>
                <a:blipFill rotWithShape="1">
                  <a:blip r:embed="rId4"/>
                  <a:stretch>
                    <a:fillRect l="-3175" t="-4717" r="-2857"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cxnSp>
          <p:nvCxnSpPr>
            <p:cNvPr id="4" name="直線接點 3"/>
            <p:cNvCxnSpPr>
              <a:stCxn id="12314" idx="0"/>
            </p:cNvCxnSpPr>
            <p:nvPr/>
          </p:nvCxnSpPr>
          <p:spPr bwMode="auto">
            <a:xfrm>
              <a:off x="4318868" y="5346426"/>
              <a:ext cx="448627" cy="438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弧形 5"/>
            <p:cNvSpPr/>
            <p:nvPr/>
          </p:nvSpPr>
          <p:spPr bwMode="auto">
            <a:xfrm>
              <a:off x="4355976" y="5205803"/>
              <a:ext cx="187205" cy="311429"/>
            </a:xfrm>
            <a:prstGeom prst="arc">
              <a:avLst/>
            </a:prstGeom>
            <a:noFill/>
            <a:ln w="12700" cap="flat" cmpd="sng" algn="ctr">
              <a:solidFill>
                <a:schemeClr val="tx1"/>
              </a:solidFill>
              <a:prstDash val="solid"/>
              <a:round/>
              <a:headEnd type="none" w="sm" len="sm"/>
              <a:tailEnd type="none" w="sm" len="sm"/>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7" name="文字方塊 6"/>
                <p:cNvSpPr txBox="1"/>
                <p:nvPr/>
              </p:nvSpPr>
              <p:spPr>
                <a:xfrm>
                  <a:off x="4441778" y="5060630"/>
                  <a:ext cx="445956"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1200" i="1" smtClean="0">
                                <a:latin typeface="Cambria Math" panose="02040503050406030204" pitchFamily="18" charset="0"/>
                              </a:rPr>
                            </m:ctrlPr>
                          </m:sSupPr>
                          <m:e>
                            <m:r>
                              <a:rPr lang="en-US" altLang="zh-TW" sz="1200" b="0" i="1" smtClean="0">
                                <a:latin typeface="Cambria Math"/>
                              </a:rPr>
                              <m:t>45</m:t>
                            </m:r>
                          </m:e>
                          <m:sup>
                            <m:r>
                              <a:rPr lang="en-US" altLang="zh-TW" sz="1200" i="1" smtClean="0">
                                <a:latin typeface="Cambria Math"/>
                                <a:ea typeface="Cambria Math"/>
                              </a:rPr>
                              <m:t>°</m:t>
                            </m:r>
                          </m:sup>
                        </m:sSup>
                      </m:oMath>
                    </m:oMathPara>
                  </a14:m>
                  <a:endParaRPr lang="zh-TW" altLang="en-US" sz="1200" dirty="0"/>
                </a:p>
              </p:txBody>
            </p:sp>
          </mc:Choice>
          <mc:Fallback xmlns="">
            <p:sp>
              <p:nvSpPr>
                <p:cNvPr id="7" name="文字方塊 6"/>
                <p:cNvSpPr txBox="1">
                  <a:spLocks noRot="1" noChangeAspect="1" noMove="1" noResize="1" noEditPoints="1" noAdjustHandles="1" noChangeArrowheads="1" noChangeShapeType="1" noTextEdit="1"/>
                </p:cNvSpPr>
                <p:nvPr/>
              </p:nvSpPr>
              <p:spPr>
                <a:xfrm>
                  <a:off x="4441778" y="5060630"/>
                  <a:ext cx="445956" cy="281167"/>
                </a:xfrm>
                <a:prstGeom prst="rect">
                  <a:avLst/>
                </a:prstGeom>
                <a:blipFill rotWithShape="1">
                  <a:blip r:embed="rId5"/>
                  <a:stretch>
                    <a:fillRect/>
                  </a:stretch>
                </a:blipFill>
              </p:spPr>
              <p:txBody>
                <a:bodyPr/>
                <a:lstStyle/>
                <a:p>
                  <a:r>
                    <a:rPr lang="zh-TW" altLang="en-US">
                      <a:noFill/>
                    </a:rPr>
                    <a:t> </a:t>
                  </a:r>
                </a:p>
              </p:txBody>
            </p:sp>
          </mc:Fallback>
        </mc:AlternateContent>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04800"/>
            <a:ext cx="7499176" cy="96396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of Shorting a Call</a:t>
            </a:r>
          </a:p>
        </p:txBody>
      </p:sp>
      <p:sp>
        <p:nvSpPr>
          <p:cNvPr id="13315" name="Rectangle 3"/>
          <p:cNvSpPr>
            <a:spLocks noGrp="1" noChangeArrowheads="1"/>
          </p:cNvSpPr>
          <p:nvPr>
            <p:ph idx="1"/>
          </p:nvPr>
        </p:nvSpPr>
        <p:spPr>
          <a:xfrm>
            <a:off x="685800" y="1600200"/>
            <a:ext cx="82296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lnSpc>
                <a:spcPct val="95000"/>
              </a:lnSpc>
              <a:spcBef>
                <a:spcPts val="300"/>
              </a:spcBef>
              <a:buClr>
                <a:srgbClr val="CC3300"/>
              </a:buClr>
            </a:pPr>
            <a:r>
              <a:rPr lang="en-US" altLang="zh-TW" dirty="0">
                <a:ea typeface="新細明體" pitchFamily="18" charset="-120"/>
              </a:rPr>
              <a:t>Profit from writing the same European call option: option price = $5, strike price = $100, option life = 4 months</a:t>
            </a:r>
          </a:p>
        </p:txBody>
      </p:sp>
      <p:sp>
        <p:nvSpPr>
          <p:cNvPr id="13317"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2675205A-9E2F-4853-8AED-9CD50460FBA9}" type="slidenum">
              <a:rPr lang="en-US" altLang="en-US"/>
              <a:pPr eaLnBrk="1" hangingPunct="1"/>
              <a:t>8</a:t>
            </a:fld>
            <a:endParaRPr lang="en-US" altLang="en-US"/>
          </a:p>
        </p:txBody>
      </p:sp>
      <mc:AlternateContent xmlns:mc="http://schemas.openxmlformats.org/markup-compatibility/2006" xmlns:a14="http://schemas.microsoft.com/office/drawing/2010/main">
        <mc:Choice Requires="a14">
          <p:sp>
            <p:nvSpPr>
              <p:cNvPr id="40" name="文字方塊 39"/>
              <p:cNvSpPr txBox="1"/>
              <p:nvPr/>
            </p:nvSpPr>
            <p:spPr>
              <a:xfrm>
                <a:off x="611560" y="5779874"/>
                <a:ext cx="8352928" cy="1144929"/>
              </a:xfrm>
              <a:prstGeom prst="rect">
                <a:avLst/>
              </a:prstGeom>
              <a:noFill/>
            </p:spPr>
            <p:txBody>
              <a:bodyPr wrap="square" rtlCol="0">
                <a:spAutoFit/>
              </a:bodyPr>
              <a:lstStyle/>
              <a:p>
                <a:pPr marL="285750" indent="-285750">
                  <a:lnSpc>
                    <a:spcPct val="95000"/>
                  </a:lnSpc>
                  <a:buFont typeface="新細明體" pitchFamily="18" charset="-120"/>
                  <a:buChar char="※"/>
                </a:pPr>
                <a:r>
                  <a:rPr lang="en-US" altLang="zh-TW" dirty="0"/>
                  <a:t>When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t> is lower than the strike price, the call holder gives up his right and thus the option writer can earn the whole $5 of option price</a:t>
                </a:r>
              </a:p>
              <a:p>
                <a:pPr marL="285750" indent="-285750">
                  <a:lnSpc>
                    <a:spcPct val="95000"/>
                  </a:lnSpc>
                  <a:buFont typeface="新細明體" pitchFamily="18" charset="-120"/>
                  <a:buChar char="※"/>
                </a:pPr>
                <a:r>
                  <a:rPr lang="en-US" altLang="zh-TW" dirty="0"/>
                  <a:t>If this call is exercised, the maximum losses of the call writer are unlimited</a:t>
                </a:r>
              </a:p>
              <a:p>
                <a:pPr marL="285750" indent="-285750">
                  <a:lnSpc>
                    <a:spcPct val="95000"/>
                  </a:lnSpc>
                  <a:buFont typeface="新細明體" pitchFamily="18" charset="-120"/>
                  <a:buChar char="※"/>
                </a:pPr>
                <a:r>
                  <a:rPr lang="en-US" altLang="zh-TW" dirty="0"/>
                  <a:t>The call writer’s profit or loss is the negative of that for the call holder</a:t>
                </a:r>
              </a:p>
            </p:txBody>
          </p:sp>
        </mc:Choice>
        <mc:Fallback xmlns="">
          <p:sp>
            <p:nvSpPr>
              <p:cNvPr id="40" name="文字方塊 39"/>
              <p:cNvSpPr txBox="1">
                <a:spLocks noRot="1" noChangeAspect="1" noMove="1" noResize="1" noEditPoints="1" noAdjustHandles="1" noChangeArrowheads="1" noChangeShapeType="1" noTextEdit="1"/>
              </p:cNvSpPr>
              <p:nvPr/>
            </p:nvSpPr>
            <p:spPr>
              <a:xfrm>
                <a:off x="611560" y="5779874"/>
                <a:ext cx="8352928" cy="1144929"/>
              </a:xfrm>
              <a:prstGeom prst="rect">
                <a:avLst/>
              </a:prstGeom>
              <a:blipFill>
                <a:blip r:embed="rId3"/>
                <a:stretch>
                  <a:fillRect l="-292" t="-3723" b="-7447"/>
                </a:stretch>
              </a:blipFill>
            </p:spPr>
            <p:txBody>
              <a:bodyPr/>
              <a:lstStyle/>
              <a:p>
                <a:r>
                  <a:rPr lang="zh-TW" altLang="en-US">
                    <a:noFill/>
                  </a:rPr>
                  <a:t> </a:t>
                </a:r>
              </a:p>
            </p:txBody>
          </p:sp>
        </mc:Fallback>
      </mc:AlternateContent>
      <p:grpSp>
        <p:nvGrpSpPr>
          <p:cNvPr id="4" name="群組 3"/>
          <p:cNvGrpSpPr/>
          <p:nvPr/>
        </p:nvGrpSpPr>
        <p:grpSpPr>
          <a:xfrm>
            <a:off x="1527582" y="2780928"/>
            <a:ext cx="6012181" cy="2998946"/>
            <a:chOff x="1527582" y="2780928"/>
            <a:chExt cx="6012181" cy="2998946"/>
          </a:xfrm>
        </p:grpSpPr>
        <p:sp>
          <p:nvSpPr>
            <p:cNvPr id="13318" name="Rectangle 5"/>
            <p:cNvSpPr>
              <a:spLocks noChangeArrowheads="1"/>
            </p:cNvSpPr>
            <p:nvPr/>
          </p:nvSpPr>
          <p:spPr bwMode="auto">
            <a:xfrm>
              <a:off x="1527582" y="5444118"/>
              <a:ext cx="5243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–30</a:t>
              </a:r>
            </a:p>
          </p:txBody>
        </p:sp>
        <p:sp>
          <p:nvSpPr>
            <p:cNvPr id="13319" name="Rectangle 6"/>
            <p:cNvSpPr>
              <a:spLocks noChangeArrowheads="1"/>
            </p:cNvSpPr>
            <p:nvPr/>
          </p:nvSpPr>
          <p:spPr bwMode="auto">
            <a:xfrm>
              <a:off x="1527582" y="4835470"/>
              <a:ext cx="5243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–20</a:t>
              </a:r>
            </a:p>
          </p:txBody>
        </p:sp>
        <p:sp>
          <p:nvSpPr>
            <p:cNvPr id="13320" name="Rectangle 7"/>
            <p:cNvSpPr>
              <a:spLocks noChangeArrowheads="1"/>
            </p:cNvSpPr>
            <p:nvPr/>
          </p:nvSpPr>
          <p:spPr bwMode="auto">
            <a:xfrm>
              <a:off x="1527582" y="4245397"/>
              <a:ext cx="5243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–10</a:t>
              </a:r>
            </a:p>
          </p:txBody>
        </p:sp>
        <p:sp>
          <p:nvSpPr>
            <p:cNvPr id="13321" name="Rectangle 8"/>
            <p:cNvSpPr>
              <a:spLocks noChangeArrowheads="1"/>
            </p:cNvSpPr>
            <p:nvPr/>
          </p:nvSpPr>
          <p:spPr bwMode="auto">
            <a:xfrm>
              <a:off x="1723321" y="3591029"/>
              <a:ext cx="267176"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0</a:t>
              </a:r>
            </a:p>
          </p:txBody>
        </p:sp>
        <p:sp>
          <p:nvSpPr>
            <p:cNvPr id="13322" name="Rectangle 9"/>
            <p:cNvSpPr>
              <a:spLocks noChangeArrowheads="1"/>
            </p:cNvSpPr>
            <p:nvPr/>
          </p:nvSpPr>
          <p:spPr bwMode="auto">
            <a:xfrm>
              <a:off x="1723321" y="3300993"/>
              <a:ext cx="267176"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5</a:t>
              </a:r>
            </a:p>
          </p:txBody>
        </p:sp>
        <p:sp>
          <p:nvSpPr>
            <p:cNvPr id="13323" name="Line 10"/>
            <p:cNvSpPr>
              <a:spLocks noChangeShapeType="1"/>
            </p:cNvSpPr>
            <p:nvPr/>
          </p:nvSpPr>
          <p:spPr bwMode="auto">
            <a:xfrm>
              <a:off x="1993355" y="2860938"/>
              <a:ext cx="0" cy="2871787"/>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4" name="Line 11"/>
            <p:cNvSpPr>
              <a:spLocks noChangeShapeType="1"/>
            </p:cNvSpPr>
            <p:nvPr/>
          </p:nvSpPr>
          <p:spPr bwMode="auto">
            <a:xfrm>
              <a:off x="2396262" y="3766765"/>
              <a:ext cx="483774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5" name="Line 12"/>
            <p:cNvSpPr>
              <a:spLocks noChangeShapeType="1"/>
            </p:cNvSpPr>
            <p:nvPr/>
          </p:nvSpPr>
          <p:spPr bwMode="auto">
            <a:xfrm flipV="1">
              <a:off x="2279105" y="3632463"/>
              <a:ext cx="51435" cy="24860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6" name="Line 13"/>
            <p:cNvSpPr>
              <a:spLocks noChangeShapeType="1"/>
            </p:cNvSpPr>
            <p:nvPr/>
          </p:nvSpPr>
          <p:spPr bwMode="auto">
            <a:xfrm flipH="1" flipV="1">
              <a:off x="2333397" y="3635320"/>
              <a:ext cx="55721" cy="13144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7" name="Line 14"/>
            <p:cNvSpPr>
              <a:spLocks noChangeShapeType="1"/>
            </p:cNvSpPr>
            <p:nvPr/>
          </p:nvSpPr>
          <p:spPr bwMode="auto">
            <a:xfrm flipH="1" flipV="1">
              <a:off x="2199095" y="3633892"/>
              <a:ext cx="72866" cy="2500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8" name="Line 15"/>
            <p:cNvSpPr>
              <a:spLocks noChangeShapeType="1"/>
            </p:cNvSpPr>
            <p:nvPr/>
          </p:nvSpPr>
          <p:spPr bwMode="auto">
            <a:xfrm flipH="1">
              <a:off x="2154803" y="3648179"/>
              <a:ext cx="54293" cy="1071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29" name="Line 16"/>
            <p:cNvSpPr>
              <a:spLocks noChangeShapeType="1"/>
            </p:cNvSpPr>
            <p:nvPr/>
          </p:nvSpPr>
          <p:spPr bwMode="auto">
            <a:xfrm flipH="1">
              <a:off x="1989068" y="3769623"/>
              <a:ext cx="16430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0" name="Line 17"/>
            <p:cNvSpPr>
              <a:spLocks noChangeShapeType="1"/>
            </p:cNvSpPr>
            <p:nvPr/>
          </p:nvSpPr>
          <p:spPr bwMode="auto">
            <a:xfrm>
              <a:off x="2490560"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1" name="Line 18"/>
            <p:cNvSpPr>
              <a:spLocks noChangeShapeType="1"/>
            </p:cNvSpPr>
            <p:nvPr/>
          </p:nvSpPr>
          <p:spPr bwMode="auto">
            <a:xfrm>
              <a:off x="3107780"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2" name="Line 19"/>
            <p:cNvSpPr>
              <a:spLocks noChangeShapeType="1"/>
            </p:cNvSpPr>
            <p:nvPr/>
          </p:nvSpPr>
          <p:spPr bwMode="auto">
            <a:xfrm>
              <a:off x="3720714"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3" name="Line 20"/>
            <p:cNvSpPr>
              <a:spLocks noChangeShapeType="1"/>
            </p:cNvSpPr>
            <p:nvPr/>
          </p:nvSpPr>
          <p:spPr bwMode="auto">
            <a:xfrm>
              <a:off x="4342220"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4" name="Line 21"/>
            <p:cNvSpPr>
              <a:spLocks noChangeShapeType="1"/>
            </p:cNvSpPr>
            <p:nvPr/>
          </p:nvSpPr>
          <p:spPr bwMode="auto">
            <a:xfrm>
              <a:off x="4959440"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5" name="Line 22"/>
            <p:cNvSpPr>
              <a:spLocks noChangeShapeType="1"/>
            </p:cNvSpPr>
            <p:nvPr/>
          </p:nvSpPr>
          <p:spPr bwMode="auto">
            <a:xfrm>
              <a:off x="5572374"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6" name="Line 23"/>
            <p:cNvSpPr>
              <a:spLocks noChangeShapeType="1"/>
            </p:cNvSpPr>
            <p:nvPr/>
          </p:nvSpPr>
          <p:spPr bwMode="auto">
            <a:xfrm>
              <a:off x="6189594" y="3701043"/>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7" name="Line 24"/>
            <p:cNvSpPr>
              <a:spLocks noChangeShapeType="1"/>
            </p:cNvSpPr>
            <p:nvPr/>
          </p:nvSpPr>
          <p:spPr bwMode="auto">
            <a:xfrm>
              <a:off x="2001927" y="4379699"/>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38" name="Rectangle 25"/>
            <p:cNvSpPr>
              <a:spLocks noChangeArrowheads="1"/>
            </p:cNvSpPr>
            <p:nvPr/>
          </p:nvSpPr>
          <p:spPr bwMode="auto">
            <a:xfrm>
              <a:off x="2319110" y="3839632"/>
              <a:ext cx="370046"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70</a:t>
              </a:r>
            </a:p>
          </p:txBody>
        </p:sp>
        <p:sp>
          <p:nvSpPr>
            <p:cNvPr id="13339" name="Rectangle 26"/>
            <p:cNvSpPr>
              <a:spLocks noChangeArrowheads="1"/>
            </p:cNvSpPr>
            <p:nvPr/>
          </p:nvSpPr>
          <p:spPr bwMode="auto">
            <a:xfrm>
              <a:off x="2936330" y="3839632"/>
              <a:ext cx="370046"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80</a:t>
              </a:r>
            </a:p>
          </p:txBody>
        </p:sp>
        <p:sp>
          <p:nvSpPr>
            <p:cNvPr id="13340" name="Rectangle 27"/>
            <p:cNvSpPr>
              <a:spLocks noChangeArrowheads="1"/>
            </p:cNvSpPr>
            <p:nvPr/>
          </p:nvSpPr>
          <p:spPr bwMode="auto">
            <a:xfrm>
              <a:off x="3553550" y="3839632"/>
              <a:ext cx="370046"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90</a:t>
              </a:r>
            </a:p>
          </p:txBody>
        </p:sp>
        <p:sp>
          <p:nvSpPr>
            <p:cNvPr id="13341" name="Rectangle 28"/>
            <p:cNvSpPr>
              <a:spLocks noChangeArrowheads="1"/>
            </p:cNvSpPr>
            <p:nvPr/>
          </p:nvSpPr>
          <p:spPr bwMode="auto">
            <a:xfrm>
              <a:off x="4106476" y="3839632"/>
              <a:ext cx="471488"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100</a:t>
              </a:r>
            </a:p>
          </p:txBody>
        </p:sp>
        <p:sp>
          <p:nvSpPr>
            <p:cNvPr id="13342" name="Rectangle 29"/>
            <p:cNvSpPr>
              <a:spLocks noChangeArrowheads="1"/>
            </p:cNvSpPr>
            <p:nvPr/>
          </p:nvSpPr>
          <p:spPr bwMode="auto">
            <a:xfrm>
              <a:off x="4716016" y="3284984"/>
              <a:ext cx="458629"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110</a:t>
              </a:r>
            </a:p>
          </p:txBody>
        </p:sp>
        <p:sp>
          <p:nvSpPr>
            <p:cNvPr id="13343" name="Rectangle 30"/>
            <p:cNvSpPr>
              <a:spLocks noChangeArrowheads="1"/>
            </p:cNvSpPr>
            <p:nvPr/>
          </p:nvSpPr>
          <p:spPr bwMode="auto">
            <a:xfrm>
              <a:off x="5340916" y="3273847"/>
              <a:ext cx="471488"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120</a:t>
              </a:r>
            </a:p>
          </p:txBody>
        </p:sp>
        <p:sp>
          <p:nvSpPr>
            <p:cNvPr id="13344" name="Rectangle 31"/>
            <p:cNvSpPr>
              <a:spLocks noChangeArrowheads="1"/>
            </p:cNvSpPr>
            <p:nvPr/>
          </p:nvSpPr>
          <p:spPr bwMode="auto">
            <a:xfrm>
              <a:off x="5958136" y="3273847"/>
              <a:ext cx="471488" cy="3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130</a:t>
              </a:r>
            </a:p>
          </p:txBody>
        </p:sp>
        <p:sp>
          <p:nvSpPr>
            <p:cNvPr id="13345" name="Rectangle 32"/>
            <p:cNvSpPr>
              <a:spLocks noChangeArrowheads="1"/>
            </p:cNvSpPr>
            <p:nvPr/>
          </p:nvSpPr>
          <p:spPr bwMode="auto">
            <a:xfrm>
              <a:off x="2117656" y="2780928"/>
              <a:ext cx="961549" cy="33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Profit ($)</a:t>
              </a:r>
            </a:p>
          </p:txBody>
        </p:sp>
        <mc:AlternateContent xmlns:mc="http://schemas.openxmlformats.org/markup-compatibility/2006" xmlns:a14="http://schemas.microsoft.com/office/drawing/2010/main">
          <mc:Choice Requires="a14">
            <p:sp>
              <p:nvSpPr>
                <p:cNvPr id="13346" name="Rectangle 33"/>
                <p:cNvSpPr>
                  <a:spLocks noChangeArrowheads="1"/>
                </p:cNvSpPr>
                <p:nvPr/>
              </p:nvSpPr>
              <p:spPr bwMode="auto">
                <a:xfrm>
                  <a:off x="5605235" y="3848204"/>
                  <a:ext cx="1934528" cy="644366"/>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zh-TW" dirty="0">
                      <a:ea typeface="新細明體" pitchFamily="18" charset="-120"/>
                    </a:rPr>
                    <a:t>Terminal</a:t>
                  </a:r>
                </a:p>
                <a:p>
                  <a:pPr algn="ctr" eaLnBrk="0" hangingPunct="0"/>
                  <a:r>
                    <a:rPr lang="en-US" altLang="zh-TW" dirty="0">
                      <a:ea typeface="新細明體" pitchFamily="18" charset="-120"/>
                    </a:rPr>
                    <a:t>stock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ea typeface="新細明體" pitchFamily="18" charset="-120"/>
                    </a:rPr>
                    <a:t> ($)</a:t>
                  </a:r>
                </a:p>
              </p:txBody>
            </p:sp>
          </mc:Choice>
          <mc:Fallback xmlns="">
            <p:sp>
              <p:nvSpPr>
                <p:cNvPr id="13346" name="Rectangle 33"/>
                <p:cNvSpPr>
                  <a:spLocks noRot="1" noChangeAspect="1" noMove="1" noResize="1" noEditPoints="1" noAdjustHandles="1" noChangeArrowheads="1" noChangeShapeType="1" noTextEdit="1"/>
                </p:cNvSpPr>
                <p:nvPr/>
              </p:nvSpPr>
              <p:spPr bwMode="auto">
                <a:xfrm>
                  <a:off x="5605235" y="3848204"/>
                  <a:ext cx="1934528" cy="644366"/>
                </a:xfrm>
                <a:prstGeom prst="rect">
                  <a:avLst/>
                </a:prstGeom>
                <a:blipFill rotWithShape="1">
                  <a:blip r:embed="rId4"/>
                  <a:stretch>
                    <a:fillRect l="-2516" t="-4717" r="-2516"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sp>
          <p:nvSpPr>
            <p:cNvPr id="13347" name="Line 34"/>
            <p:cNvSpPr>
              <a:spLocks noChangeShapeType="1"/>
            </p:cNvSpPr>
            <p:nvPr/>
          </p:nvSpPr>
          <p:spPr bwMode="auto">
            <a:xfrm flipH="1">
              <a:off x="1993355" y="3475300"/>
              <a:ext cx="52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48" name="Line 35"/>
            <p:cNvSpPr>
              <a:spLocks noChangeShapeType="1"/>
            </p:cNvSpPr>
            <p:nvPr/>
          </p:nvSpPr>
          <p:spPr bwMode="auto">
            <a:xfrm>
              <a:off x="2003356" y="5002634"/>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49" name="Line 36"/>
            <p:cNvSpPr>
              <a:spLocks noChangeShapeType="1"/>
            </p:cNvSpPr>
            <p:nvPr/>
          </p:nvSpPr>
          <p:spPr bwMode="auto">
            <a:xfrm>
              <a:off x="2004785" y="5622712"/>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50" name="Line 37"/>
            <p:cNvSpPr>
              <a:spLocks noChangeShapeType="1"/>
            </p:cNvSpPr>
            <p:nvPr/>
          </p:nvSpPr>
          <p:spPr bwMode="auto">
            <a:xfrm>
              <a:off x="2510562" y="3475300"/>
              <a:ext cx="1864519"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3351" name="Line 38"/>
            <p:cNvSpPr>
              <a:spLocks noChangeShapeType="1"/>
            </p:cNvSpPr>
            <p:nvPr/>
          </p:nvSpPr>
          <p:spPr bwMode="auto">
            <a:xfrm>
              <a:off x="4333647" y="3465299"/>
              <a:ext cx="2183130" cy="218313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cxnSp>
          <p:nvCxnSpPr>
            <p:cNvPr id="41" name="直線接點 40"/>
            <p:cNvCxnSpPr/>
            <p:nvPr/>
          </p:nvCxnSpPr>
          <p:spPr bwMode="auto">
            <a:xfrm>
              <a:off x="4339397" y="3456000"/>
              <a:ext cx="448627" cy="438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3" name="文字方塊 42"/>
                <p:cNvSpPr txBox="1"/>
                <p:nvPr/>
              </p:nvSpPr>
              <p:spPr>
                <a:xfrm>
                  <a:off x="4486084" y="3429000"/>
                  <a:ext cx="445956"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1200" i="1" smtClean="0">
                                <a:latin typeface="Cambria Math" panose="02040503050406030204" pitchFamily="18" charset="0"/>
                              </a:rPr>
                            </m:ctrlPr>
                          </m:sSupPr>
                          <m:e>
                            <m:r>
                              <a:rPr lang="en-US" altLang="zh-TW" sz="1200" b="0" i="1" smtClean="0">
                                <a:latin typeface="Cambria Math"/>
                              </a:rPr>
                              <m:t>45</m:t>
                            </m:r>
                          </m:e>
                          <m:sup>
                            <m:r>
                              <a:rPr lang="en-US" altLang="zh-TW" sz="1200" i="1" smtClean="0">
                                <a:latin typeface="Cambria Math"/>
                                <a:ea typeface="Cambria Math"/>
                              </a:rPr>
                              <m:t>°</m:t>
                            </m:r>
                          </m:sup>
                        </m:sSup>
                      </m:oMath>
                    </m:oMathPara>
                  </a14:m>
                  <a:endParaRPr lang="zh-TW" altLang="en-US" sz="1200" dirty="0"/>
                </a:p>
              </p:txBody>
            </p:sp>
          </mc:Choice>
          <mc:Fallback xmlns="">
            <p:sp>
              <p:nvSpPr>
                <p:cNvPr id="43" name="文字方塊 42"/>
                <p:cNvSpPr txBox="1">
                  <a:spLocks noRot="1" noChangeAspect="1" noMove="1" noResize="1" noEditPoints="1" noAdjustHandles="1" noChangeArrowheads="1" noChangeShapeType="1" noTextEdit="1"/>
                </p:cNvSpPr>
                <p:nvPr/>
              </p:nvSpPr>
              <p:spPr>
                <a:xfrm>
                  <a:off x="4486084" y="3429000"/>
                  <a:ext cx="445956" cy="281167"/>
                </a:xfrm>
                <a:prstGeom prst="rect">
                  <a:avLst/>
                </a:prstGeom>
                <a:blipFill rotWithShape="1">
                  <a:blip r:embed="rId5"/>
                  <a:stretch>
                    <a:fillRect/>
                  </a:stretch>
                </a:blipFill>
              </p:spPr>
              <p:txBody>
                <a:bodyPr/>
                <a:lstStyle/>
                <a:p>
                  <a:r>
                    <a:rPr lang="zh-TW" altLang="en-US">
                      <a:noFill/>
                    </a:rPr>
                    <a:t> </a:t>
                  </a:r>
                </a:p>
              </p:txBody>
            </p:sp>
          </mc:Fallback>
        </mc:AlternateContent>
        <p:sp>
          <p:nvSpPr>
            <p:cNvPr id="3" name="弧形 2"/>
            <p:cNvSpPr/>
            <p:nvPr/>
          </p:nvSpPr>
          <p:spPr bwMode="auto">
            <a:xfrm rot="5400000">
              <a:off x="4314825" y="3342147"/>
              <a:ext cx="290036" cy="207734"/>
            </a:xfrm>
            <a:prstGeom prst="arc">
              <a:avLst>
                <a:gd name="adj1" fmla="val 16199627"/>
                <a:gd name="adj2" fmla="val 0"/>
              </a:avLst>
            </a:prstGeom>
            <a:noFill/>
            <a:ln w="12700" cap="flat" cmpd="sng" algn="ctr">
              <a:solidFill>
                <a:schemeClr val="tx1"/>
              </a:solidFill>
              <a:prstDash val="solid"/>
              <a:round/>
              <a:headEnd type="none" w="sm" len="sm"/>
              <a:tailEnd type="none" w="sm" len="sm"/>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a:ln>
                  <a:noFill/>
                </a:ln>
                <a:solidFill>
                  <a:schemeClr val="tx1"/>
                </a:solidFill>
                <a:effectLst/>
                <a:latin typeface="Arial" charset="0"/>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04800"/>
            <a:ext cx="7499176" cy="96396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pPr eaLnBrk="1" hangingPunct="1"/>
            <a:r>
              <a:rPr lang="en-US" altLang="zh-TW" dirty="0">
                <a:ea typeface="新細明體" pitchFamily="18" charset="-120"/>
              </a:rPr>
              <a:t>Profit of Longing a Put</a:t>
            </a:r>
          </a:p>
        </p:txBody>
      </p:sp>
      <p:sp>
        <p:nvSpPr>
          <p:cNvPr id="14339" name="Rectangle 3"/>
          <p:cNvSpPr>
            <a:spLocks noGrp="1" noChangeArrowheads="1"/>
          </p:cNvSpPr>
          <p:nvPr>
            <p:ph idx="1"/>
          </p:nvPr>
        </p:nvSpPr>
        <p:spPr>
          <a:xfrm>
            <a:off x="685800" y="1600200"/>
            <a:ext cx="81343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buClr>
                <a:srgbClr val="CC3300"/>
              </a:buClr>
            </a:pPr>
            <a:r>
              <a:rPr lang="en-US" altLang="zh-TW" dirty="0">
                <a:ea typeface="新細明體" pitchFamily="18" charset="-120"/>
              </a:rPr>
              <a:t>Profit from buying a</a:t>
            </a:r>
            <a:r>
              <a:rPr lang="zh-TW" altLang="en-US" dirty="0">
                <a:ea typeface="新細明體" pitchFamily="18" charset="-120"/>
              </a:rPr>
              <a:t> </a:t>
            </a:r>
            <a:r>
              <a:rPr lang="en-US" altLang="zh-TW" dirty="0">
                <a:ea typeface="新細明體" pitchFamily="18" charset="-120"/>
              </a:rPr>
              <a:t>European put option: option price = $7, strike price = $70, option life = 3 months</a:t>
            </a:r>
          </a:p>
        </p:txBody>
      </p:sp>
      <p:sp>
        <p:nvSpPr>
          <p:cNvPr id="14341" name="投影片編號版面配置區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9.</a:t>
            </a:r>
            <a:fld id="{453F2653-98AB-4AEB-93C1-8FB8FD54BB6C}" type="slidenum">
              <a:rPr lang="en-US" altLang="en-US"/>
              <a:pPr eaLnBrk="1" hangingPunct="1"/>
              <a:t>9</a:t>
            </a:fld>
            <a:endParaRPr lang="en-US" altLang="en-US"/>
          </a:p>
        </p:txBody>
      </p:sp>
      <mc:AlternateContent xmlns:mc="http://schemas.openxmlformats.org/markup-compatibility/2006" xmlns:a14="http://schemas.microsoft.com/office/drawing/2010/main">
        <mc:Choice Requires="a14">
          <p:sp>
            <p:nvSpPr>
              <p:cNvPr id="42" name="文字方塊 41"/>
              <p:cNvSpPr txBox="1"/>
              <p:nvPr/>
            </p:nvSpPr>
            <p:spPr>
              <a:xfrm>
                <a:off x="971600" y="5733256"/>
                <a:ext cx="7704856" cy="1144929"/>
              </a:xfrm>
              <a:prstGeom prst="rect">
                <a:avLst/>
              </a:prstGeom>
              <a:noFill/>
            </p:spPr>
            <p:txBody>
              <a:bodyPr wrap="square" rtlCol="0">
                <a:spAutoFit/>
              </a:bodyPr>
              <a:lstStyle/>
              <a:p>
                <a:pPr marL="285750" indent="-285750">
                  <a:lnSpc>
                    <a:spcPct val="95000"/>
                  </a:lnSpc>
                  <a:buFont typeface="新細明體" pitchFamily="18" charset="-120"/>
                  <a:buChar char="※"/>
                </a:pPr>
                <a:r>
                  <a:rPr lang="en-US" altLang="zh-TW" dirty="0"/>
                  <a:t>Note that as long as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t> is lower (higher) than the strike price, the put holder should (should not) exercise this option</a:t>
                </a:r>
              </a:p>
              <a:p>
                <a:pPr marL="285750" indent="-285750">
                  <a:lnSpc>
                    <a:spcPct val="95000"/>
                  </a:lnSpc>
                  <a:buFont typeface="新細明體" pitchFamily="18" charset="-120"/>
                  <a:buChar char="※"/>
                </a:pPr>
                <a:r>
                  <a:rPr lang="en-US" altLang="zh-TW" dirty="0"/>
                  <a:t>Since the cost to acquire the put option is $7, the put holder earn a positive profit when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zh-TW" altLang="en-US" dirty="0"/>
                  <a:t> </a:t>
                </a:r>
                <a:r>
                  <a:rPr lang="en-US" altLang="zh-TW" dirty="0"/>
                  <a:t>is lower than (strike price </a:t>
                </a:r>
                <a:r>
                  <a:rPr lang="en-US" altLang="zh-TW" dirty="0">
                    <a:ea typeface="新細明體" pitchFamily="18" charset="-120"/>
                  </a:rPr>
                  <a:t>–</a:t>
                </a:r>
                <a:r>
                  <a:rPr lang="en-US" altLang="zh-TW" dirty="0"/>
                  <a:t> $</a:t>
                </a:r>
                <a:r>
                  <a:rPr lang="en-US" altLang="zh-TW" dirty="0">
                    <a:ea typeface="新細明體" pitchFamily="18" charset="-120"/>
                  </a:rPr>
                  <a:t>7)</a:t>
                </a:r>
                <a:endParaRPr lang="zh-TW" altLang="en-US" dirty="0"/>
              </a:p>
            </p:txBody>
          </p:sp>
        </mc:Choice>
        <mc:Fallback xmlns="">
          <p:sp>
            <p:nvSpPr>
              <p:cNvPr id="42" name="文字方塊 41"/>
              <p:cNvSpPr txBox="1">
                <a:spLocks noRot="1" noChangeAspect="1" noMove="1" noResize="1" noEditPoints="1" noAdjustHandles="1" noChangeArrowheads="1" noChangeShapeType="1" noTextEdit="1"/>
              </p:cNvSpPr>
              <p:nvPr/>
            </p:nvSpPr>
            <p:spPr>
              <a:xfrm>
                <a:off x="971600" y="5733256"/>
                <a:ext cx="7704856" cy="1144929"/>
              </a:xfrm>
              <a:prstGeom prst="rect">
                <a:avLst/>
              </a:prstGeom>
              <a:blipFill rotWithShape="1">
                <a:blip r:embed="rId3"/>
                <a:stretch>
                  <a:fillRect l="-316" t="-3723" b="-7447"/>
                </a:stretch>
              </a:blipFill>
            </p:spPr>
            <p:txBody>
              <a:bodyPr/>
              <a:lstStyle/>
              <a:p>
                <a:r>
                  <a:rPr lang="zh-TW" altLang="en-US">
                    <a:noFill/>
                  </a:rPr>
                  <a:t> </a:t>
                </a:r>
              </a:p>
            </p:txBody>
          </p:sp>
        </mc:Fallback>
      </mc:AlternateContent>
      <p:grpSp>
        <p:nvGrpSpPr>
          <p:cNvPr id="2" name="群組 1"/>
          <p:cNvGrpSpPr/>
          <p:nvPr/>
        </p:nvGrpSpPr>
        <p:grpSpPr>
          <a:xfrm>
            <a:off x="1613878" y="2780889"/>
            <a:ext cx="5995033" cy="2880359"/>
            <a:chOff x="1613878" y="2780889"/>
            <a:chExt cx="5995033" cy="2880359"/>
          </a:xfrm>
        </p:grpSpPr>
        <p:sp>
          <p:nvSpPr>
            <p:cNvPr id="14342" name="Line 5"/>
            <p:cNvSpPr>
              <a:spLocks noChangeShapeType="1"/>
            </p:cNvSpPr>
            <p:nvPr/>
          </p:nvSpPr>
          <p:spPr bwMode="auto">
            <a:xfrm>
              <a:off x="1986782" y="2862328"/>
              <a:ext cx="0" cy="279892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3" name="Line 6"/>
            <p:cNvSpPr>
              <a:spLocks noChangeShapeType="1"/>
            </p:cNvSpPr>
            <p:nvPr/>
          </p:nvSpPr>
          <p:spPr bwMode="auto">
            <a:xfrm>
              <a:off x="2389689" y="4984021"/>
              <a:ext cx="484631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4" name="Line 7"/>
            <p:cNvSpPr>
              <a:spLocks noChangeShapeType="1"/>
            </p:cNvSpPr>
            <p:nvPr/>
          </p:nvSpPr>
          <p:spPr bwMode="auto">
            <a:xfrm flipV="1">
              <a:off x="2272532" y="4846861"/>
              <a:ext cx="51435" cy="25431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5" name="Line 8"/>
            <p:cNvSpPr>
              <a:spLocks noChangeShapeType="1"/>
            </p:cNvSpPr>
            <p:nvPr/>
          </p:nvSpPr>
          <p:spPr bwMode="auto">
            <a:xfrm flipH="1" flipV="1">
              <a:off x="2325395" y="4851147"/>
              <a:ext cx="60007" cy="1357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6" name="Line 9"/>
            <p:cNvSpPr>
              <a:spLocks noChangeShapeType="1"/>
            </p:cNvSpPr>
            <p:nvPr/>
          </p:nvSpPr>
          <p:spPr bwMode="auto">
            <a:xfrm flipH="1" flipV="1">
              <a:off x="2192522" y="4846861"/>
              <a:ext cx="72866" cy="25431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7" name="Line 10"/>
            <p:cNvSpPr>
              <a:spLocks noChangeShapeType="1"/>
            </p:cNvSpPr>
            <p:nvPr/>
          </p:nvSpPr>
          <p:spPr bwMode="auto">
            <a:xfrm flipH="1">
              <a:off x="2145373" y="4862577"/>
              <a:ext cx="57150" cy="11287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8" name="Line 11"/>
            <p:cNvSpPr>
              <a:spLocks noChangeShapeType="1"/>
            </p:cNvSpPr>
            <p:nvPr/>
          </p:nvSpPr>
          <p:spPr bwMode="auto">
            <a:xfrm flipH="1">
              <a:off x="1982495" y="4984021"/>
              <a:ext cx="16430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49" name="Line 12"/>
            <p:cNvSpPr>
              <a:spLocks noChangeShapeType="1"/>
            </p:cNvSpPr>
            <p:nvPr/>
          </p:nvSpPr>
          <p:spPr bwMode="auto">
            <a:xfrm>
              <a:off x="1993925" y="4363943"/>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0" name="Line 13"/>
            <p:cNvSpPr>
              <a:spLocks noChangeShapeType="1"/>
            </p:cNvSpPr>
            <p:nvPr/>
          </p:nvSpPr>
          <p:spPr bwMode="auto">
            <a:xfrm>
              <a:off x="1998212" y="3742437"/>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1" name="Line 14"/>
            <p:cNvSpPr>
              <a:spLocks noChangeShapeType="1"/>
            </p:cNvSpPr>
            <p:nvPr/>
          </p:nvSpPr>
          <p:spPr bwMode="auto">
            <a:xfrm>
              <a:off x="1992497" y="3133790"/>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2" name="Line 15"/>
            <p:cNvSpPr>
              <a:spLocks noChangeShapeType="1"/>
            </p:cNvSpPr>
            <p:nvPr/>
          </p:nvSpPr>
          <p:spPr bwMode="auto">
            <a:xfrm>
              <a:off x="2483986"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3" name="Line 16"/>
            <p:cNvSpPr>
              <a:spLocks noChangeShapeType="1"/>
            </p:cNvSpPr>
            <p:nvPr/>
          </p:nvSpPr>
          <p:spPr bwMode="auto">
            <a:xfrm>
              <a:off x="3101206"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4" name="Line 17"/>
            <p:cNvSpPr>
              <a:spLocks noChangeShapeType="1"/>
            </p:cNvSpPr>
            <p:nvPr/>
          </p:nvSpPr>
          <p:spPr bwMode="auto">
            <a:xfrm>
              <a:off x="3714140"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5" name="Line 18"/>
            <p:cNvSpPr>
              <a:spLocks noChangeShapeType="1"/>
            </p:cNvSpPr>
            <p:nvPr/>
          </p:nvSpPr>
          <p:spPr bwMode="auto">
            <a:xfrm>
              <a:off x="4335646"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6" name="Line 19"/>
            <p:cNvSpPr>
              <a:spLocks noChangeShapeType="1"/>
            </p:cNvSpPr>
            <p:nvPr/>
          </p:nvSpPr>
          <p:spPr bwMode="auto">
            <a:xfrm>
              <a:off x="4952866"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7" name="Line 20"/>
            <p:cNvSpPr>
              <a:spLocks noChangeShapeType="1"/>
            </p:cNvSpPr>
            <p:nvPr/>
          </p:nvSpPr>
          <p:spPr bwMode="auto">
            <a:xfrm>
              <a:off x="5565799" y="4918298"/>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8" name="Line 21"/>
            <p:cNvSpPr>
              <a:spLocks noChangeShapeType="1"/>
            </p:cNvSpPr>
            <p:nvPr/>
          </p:nvSpPr>
          <p:spPr bwMode="auto">
            <a:xfrm>
              <a:off x="6183019" y="4915441"/>
              <a:ext cx="0" cy="5572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59" name="Line 22"/>
            <p:cNvSpPr>
              <a:spLocks noChangeShapeType="1"/>
            </p:cNvSpPr>
            <p:nvPr/>
          </p:nvSpPr>
          <p:spPr bwMode="auto">
            <a:xfrm>
              <a:off x="1993925" y="5594097"/>
              <a:ext cx="5572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60" name="Line 23"/>
            <p:cNvSpPr>
              <a:spLocks noChangeShapeType="1"/>
            </p:cNvSpPr>
            <p:nvPr/>
          </p:nvSpPr>
          <p:spPr bwMode="auto">
            <a:xfrm flipH="1">
              <a:off x="1982495" y="5289773"/>
              <a:ext cx="52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61" name="Rectangle 24"/>
            <p:cNvSpPr>
              <a:spLocks noChangeArrowheads="1"/>
            </p:cNvSpPr>
            <p:nvPr/>
          </p:nvSpPr>
          <p:spPr bwMode="auto">
            <a:xfrm>
              <a:off x="1613878" y="2925193"/>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30</a:t>
              </a:r>
            </a:p>
          </p:txBody>
        </p:sp>
        <p:sp>
          <p:nvSpPr>
            <p:cNvPr id="14362" name="Rectangle 25"/>
            <p:cNvSpPr>
              <a:spLocks noChangeArrowheads="1"/>
            </p:cNvSpPr>
            <p:nvPr/>
          </p:nvSpPr>
          <p:spPr bwMode="auto">
            <a:xfrm>
              <a:off x="1613878" y="3576702"/>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20</a:t>
              </a:r>
            </a:p>
          </p:txBody>
        </p:sp>
        <p:sp>
          <p:nvSpPr>
            <p:cNvPr id="14363" name="Rectangle 26"/>
            <p:cNvSpPr>
              <a:spLocks noChangeArrowheads="1"/>
            </p:cNvSpPr>
            <p:nvPr/>
          </p:nvSpPr>
          <p:spPr bwMode="auto">
            <a:xfrm>
              <a:off x="1631023" y="4196780"/>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10</a:t>
              </a:r>
            </a:p>
          </p:txBody>
        </p:sp>
        <p:sp>
          <p:nvSpPr>
            <p:cNvPr id="14364" name="Rectangle 27"/>
            <p:cNvSpPr>
              <a:spLocks noChangeArrowheads="1"/>
            </p:cNvSpPr>
            <p:nvPr/>
          </p:nvSpPr>
          <p:spPr bwMode="auto">
            <a:xfrm>
              <a:off x="1716748" y="4779710"/>
              <a:ext cx="297180"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0</a:t>
              </a:r>
            </a:p>
          </p:txBody>
        </p:sp>
        <p:sp>
          <p:nvSpPr>
            <p:cNvPr id="14365" name="Rectangle 28"/>
            <p:cNvSpPr>
              <a:spLocks noChangeArrowheads="1"/>
            </p:cNvSpPr>
            <p:nvPr/>
          </p:nvSpPr>
          <p:spPr bwMode="auto">
            <a:xfrm>
              <a:off x="1619593" y="5222622"/>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dirty="0">
                  <a:ea typeface="新細明體" pitchFamily="18" charset="-120"/>
                </a:rPr>
                <a:t>–7</a:t>
              </a:r>
            </a:p>
          </p:txBody>
        </p:sp>
        <p:sp>
          <p:nvSpPr>
            <p:cNvPr id="14366" name="Rectangle 29"/>
            <p:cNvSpPr>
              <a:spLocks noChangeArrowheads="1"/>
            </p:cNvSpPr>
            <p:nvPr/>
          </p:nvSpPr>
          <p:spPr bwMode="auto">
            <a:xfrm>
              <a:off x="4182770"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70</a:t>
              </a:r>
            </a:p>
          </p:txBody>
        </p:sp>
        <p:sp>
          <p:nvSpPr>
            <p:cNvPr id="14367" name="Rectangle 30"/>
            <p:cNvSpPr>
              <a:spLocks noChangeArrowheads="1"/>
            </p:cNvSpPr>
            <p:nvPr/>
          </p:nvSpPr>
          <p:spPr bwMode="auto">
            <a:xfrm>
              <a:off x="3551262"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60</a:t>
              </a:r>
            </a:p>
          </p:txBody>
        </p:sp>
        <p:sp>
          <p:nvSpPr>
            <p:cNvPr id="14368" name="Rectangle 31"/>
            <p:cNvSpPr>
              <a:spLocks noChangeArrowheads="1"/>
            </p:cNvSpPr>
            <p:nvPr/>
          </p:nvSpPr>
          <p:spPr bwMode="auto">
            <a:xfrm>
              <a:off x="2942615"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50</a:t>
              </a:r>
            </a:p>
          </p:txBody>
        </p:sp>
        <p:sp>
          <p:nvSpPr>
            <p:cNvPr id="14369" name="Rectangle 32"/>
            <p:cNvSpPr>
              <a:spLocks noChangeArrowheads="1"/>
            </p:cNvSpPr>
            <p:nvPr/>
          </p:nvSpPr>
          <p:spPr bwMode="auto">
            <a:xfrm>
              <a:off x="2331110"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40</a:t>
              </a:r>
            </a:p>
          </p:txBody>
        </p:sp>
        <p:sp>
          <p:nvSpPr>
            <p:cNvPr id="14370" name="Rectangle 33"/>
            <p:cNvSpPr>
              <a:spLocks noChangeArrowheads="1"/>
            </p:cNvSpPr>
            <p:nvPr/>
          </p:nvSpPr>
          <p:spPr bwMode="auto">
            <a:xfrm>
              <a:off x="4794274"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80</a:t>
              </a:r>
            </a:p>
          </p:txBody>
        </p:sp>
        <p:sp>
          <p:nvSpPr>
            <p:cNvPr id="14371" name="Rectangle 34"/>
            <p:cNvSpPr>
              <a:spLocks noChangeArrowheads="1"/>
            </p:cNvSpPr>
            <p:nvPr/>
          </p:nvSpPr>
          <p:spPr bwMode="auto">
            <a:xfrm>
              <a:off x="5385777" y="5002594"/>
              <a:ext cx="4100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90</a:t>
              </a:r>
            </a:p>
          </p:txBody>
        </p:sp>
        <p:sp>
          <p:nvSpPr>
            <p:cNvPr id="14372" name="Rectangle 35"/>
            <p:cNvSpPr>
              <a:spLocks noChangeArrowheads="1"/>
            </p:cNvSpPr>
            <p:nvPr/>
          </p:nvSpPr>
          <p:spPr bwMode="auto">
            <a:xfrm>
              <a:off x="5951562" y="5002594"/>
              <a:ext cx="524351" cy="335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sz="1600">
                  <a:ea typeface="新細明體" pitchFamily="18" charset="-120"/>
                </a:rPr>
                <a:t>100</a:t>
              </a:r>
            </a:p>
          </p:txBody>
        </p:sp>
        <p:sp>
          <p:nvSpPr>
            <p:cNvPr id="14373" name="Rectangle 36"/>
            <p:cNvSpPr>
              <a:spLocks noChangeArrowheads="1"/>
            </p:cNvSpPr>
            <p:nvPr/>
          </p:nvSpPr>
          <p:spPr bwMode="auto">
            <a:xfrm>
              <a:off x="2063934" y="2780889"/>
              <a:ext cx="1067276" cy="367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zh-TW" dirty="0">
                  <a:ea typeface="新細明體" pitchFamily="18" charset="-120"/>
                </a:rPr>
                <a:t>Profit ($)</a:t>
              </a:r>
            </a:p>
          </p:txBody>
        </p:sp>
        <mc:AlternateContent xmlns:mc="http://schemas.openxmlformats.org/markup-compatibility/2006" xmlns:a14="http://schemas.microsoft.com/office/drawing/2010/main">
          <mc:Choice Requires="a14">
            <p:sp>
              <p:nvSpPr>
                <p:cNvPr id="14374" name="Rectangle 37"/>
                <p:cNvSpPr>
                  <a:spLocks noChangeArrowheads="1"/>
                </p:cNvSpPr>
                <p:nvPr/>
              </p:nvSpPr>
              <p:spPr bwMode="auto">
                <a:xfrm>
                  <a:off x="5674384" y="4213925"/>
                  <a:ext cx="1934527" cy="644366"/>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zh-TW" dirty="0">
                      <a:ea typeface="新細明體" pitchFamily="18" charset="-120"/>
                    </a:rPr>
                    <a:t>Terminal</a:t>
                  </a:r>
                </a:p>
                <a:p>
                  <a:pPr algn="ctr" eaLnBrk="0" hangingPunct="0"/>
                  <a:r>
                    <a:rPr lang="en-US" altLang="zh-TW" dirty="0">
                      <a:ea typeface="新細明體" pitchFamily="18" charset="-120"/>
                    </a:rPr>
                    <a:t>stock price </a:t>
                  </a:r>
                  <a14:m>
                    <m:oMath xmlns:m="http://schemas.openxmlformats.org/officeDocument/2006/math">
                      <m:sSub>
                        <m:sSubPr>
                          <m:ctrlPr>
                            <a:rPr lang="en-US" altLang="zh-TW" i="1">
                              <a:latin typeface="Cambria Math" panose="02040503050406030204" pitchFamily="18" charset="0"/>
                              <a:ea typeface="新細明體" pitchFamily="18" charset="-120"/>
                            </a:rPr>
                          </m:ctrlPr>
                        </m:sSubPr>
                        <m:e>
                          <m:r>
                            <a:rPr lang="en-US" altLang="zh-TW" i="1">
                              <a:latin typeface="Cambria Math"/>
                              <a:ea typeface="新細明體" pitchFamily="18" charset="-120"/>
                            </a:rPr>
                            <m:t>𝑆</m:t>
                          </m:r>
                        </m:e>
                        <m:sub>
                          <m:r>
                            <a:rPr lang="en-US" altLang="zh-TW" i="1">
                              <a:latin typeface="Cambria Math"/>
                              <a:ea typeface="新細明體" pitchFamily="18" charset="-120"/>
                            </a:rPr>
                            <m:t>𝑇</m:t>
                          </m:r>
                        </m:sub>
                      </m:sSub>
                    </m:oMath>
                  </a14:m>
                  <a:r>
                    <a:rPr lang="en-US" altLang="zh-TW" dirty="0">
                      <a:ea typeface="新細明體" pitchFamily="18" charset="-120"/>
                    </a:rPr>
                    <a:t> ($)</a:t>
                  </a:r>
                </a:p>
              </p:txBody>
            </p:sp>
          </mc:Choice>
          <mc:Fallback xmlns="">
            <p:sp>
              <p:nvSpPr>
                <p:cNvPr id="14374" name="Rectangle 37"/>
                <p:cNvSpPr>
                  <a:spLocks noRot="1" noChangeAspect="1" noMove="1" noResize="1" noEditPoints="1" noAdjustHandles="1" noChangeArrowheads="1" noChangeShapeType="1" noTextEdit="1"/>
                </p:cNvSpPr>
                <p:nvPr/>
              </p:nvSpPr>
              <p:spPr bwMode="auto">
                <a:xfrm>
                  <a:off x="5674384" y="4213925"/>
                  <a:ext cx="1934527" cy="644366"/>
                </a:xfrm>
                <a:prstGeom prst="rect">
                  <a:avLst/>
                </a:prstGeom>
                <a:blipFill rotWithShape="1">
                  <a:blip r:embed="rId4"/>
                  <a:stretch>
                    <a:fillRect l="-2839" t="-4717" r="-2524"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TW" altLang="en-US">
                      <a:noFill/>
                    </a:rPr>
                    <a:t> </a:t>
                  </a:r>
                </a:p>
              </p:txBody>
            </p:sp>
          </mc:Fallback>
        </mc:AlternateContent>
        <p:sp>
          <p:nvSpPr>
            <p:cNvPr id="14375" name="Line 38"/>
            <p:cNvSpPr>
              <a:spLocks noChangeShapeType="1"/>
            </p:cNvSpPr>
            <p:nvPr/>
          </p:nvSpPr>
          <p:spPr bwMode="auto">
            <a:xfrm flipH="1">
              <a:off x="1933918" y="5392643"/>
              <a:ext cx="5286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76" name="Line 39"/>
            <p:cNvSpPr>
              <a:spLocks noChangeShapeType="1"/>
            </p:cNvSpPr>
            <p:nvPr/>
          </p:nvSpPr>
          <p:spPr bwMode="auto">
            <a:xfrm>
              <a:off x="4359935" y="5398358"/>
              <a:ext cx="242744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sp>
          <p:nvSpPr>
            <p:cNvPr id="14377" name="Line 40"/>
            <p:cNvSpPr>
              <a:spLocks noChangeShapeType="1"/>
            </p:cNvSpPr>
            <p:nvPr/>
          </p:nvSpPr>
          <p:spPr bwMode="auto">
            <a:xfrm flipH="1" flipV="1">
              <a:off x="2365400" y="3383821"/>
              <a:ext cx="2003107" cy="200310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600"/>
            </a:p>
          </p:txBody>
        </p:sp>
        <p:cxnSp>
          <p:nvCxnSpPr>
            <p:cNvPr id="43" name="直線接點 42"/>
            <p:cNvCxnSpPr/>
            <p:nvPr/>
          </p:nvCxnSpPr>
          <p:spPr bwMode="auto">
            <a:xfrm>
              <a:off x="3907349" y="5393744"/>
              <a:ext cx="448627" cy="438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44" name="文字方塊 43"/>
                <p:cNvSpPr txBox="1"/>
                <p:nvPr/>
              </p:nvSpPr>
              <p:spPr>
                <a:xfrm>
                  <a:off x="3838012" y="5164057"/>
                  <a:ext cx="445956" cy="2811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1200" i="1" smtClean="0">
                                <a:latin typeface="Cambria Math" panose="02040503050406030204" pitchFamily="18" charset="0"/>
                              </a:rPr>
                            </m:ctrlPr>
                          </m:sSupPr>
                          <m:e>
                            <m:r>
                              <a:rPr lang="en-US" altLang="zh-TW" sz="1200" b="0" i="1" smtClean="0">
                                <a:latin typeface="Cambria Math"/>
                              </a:rPr>
                              <m:t>45</m:t>
                            </m:r>
                          </m:e>
                          <m:sup>
                            <m:r>
                              <a:rPr lang="en-US" altLang="zh-TW" sz="1200" i="1" smtClean="0">
                                <a:latin typeface="Cambria Math"/>
                                <a:ea typeface="Cambria Math"/>
                              </a:rPr>
                              <m:t>°</m:t>
                            </m:r>
                          </m:sup>
                        </m:sSup>
                      </m:oMath>
                    </m:oMathPara>
                  </a14:m>
                  <a:endParaRPr lang="zh-TW" altLang="en-US" sz="1200" dirty="0"/>
                </a:p>
              </p:txBody>
            </p:sp>
          </mc:Choice>
          <mc:Fallback xmlns="">
            <p:sp>
              <p:nvSpPr>
                <p:cNvPr id="44" name="文字方塊 43"/>
                <p:cNvSpPr txBox="1">
                  <a:spLocks noRot="1" noChangeAspect="1" noMove="1" noResize="1" noEditPoints="1" noAdjustHandles="1" noChangeArrowheads="1" noChangeShapeType="1" noTextEdit="1"/>
                </p:cNvSpPr>
                <p:nvPr/>
              </p:nvSpPr>
              <p:spPr>
                <a:xfrm>
                  <a:off x="3838012" y="5164057"/>
                  <a:ext cx="445956" cy="281167"/>
                </a:xfrm>
                <a:prstGeom prst="rect">
                  <a:avLst/>
                </a:prstGeom>
                <a:blipFill rotWithShape="1">
                  <a:blip r:embed="rId5"/>
                  <a:stretch>
                    <a:fillRect/>
                  </a:stretch>
                </a:blipFill>
              </p:spPr>
              <p:txBody>
                <a:bodyPr/>
                <a:lstStyle/>
                <a:p>
                  <a:r>
                    <a:rPr lang="zh-TW" altLang="en-US">
                      <a:noFill/>
                    </a:rPr>
                    <a:t> </a:t>
                  </a:r>
                </a:p>
              </p:txBody>
            </p:sp>
          </mc:Fallback>
        </mc:AlternateContent>
        <p:sp>
          <p:nvSpPr>
            <p:cNvPr id="45" name="弧形 44"/>
            <p:cNvSpPr/>
            <p:nvPr/>
          </p:nvSpPr>
          <p:spPr bwMode="auto">
            <a:xfrm rot="16200000">
              <a:off x="4107091" y="5312011"/>
              <a:ext cx="290036" cy="207734"/>
            </a:xfrm>
            <a:prstGeom prst="arc">
              <a:avLst>
                <a:gd name="adj1" fmla="val 16199627"/>
                <a:gd name="adj2" fmla="val 0"/>
              </a:avLst>
            </a:prstGeom>
            <a:noFill/>
            <a:ln w="12700" cap="flat" cmpd="sng" algn="ctr">
              <a:solidFill>
                <a:schemeClr val="tx1"/>
              </a:solidFill>
              <a:prstDash val="solid"/>
              <a:round/>
              <a:headEnd type="none" w="sm" len="sm"/>
              <a:tailEnd type="none" w="sm" len="sm"/>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a:ln>
                  <a:noFill/>
                </a:ln>
                <a:solidFill>
                  <a:schemeClr val="tx1"/>
                </a:solidFill>
                <a:effectLst/>
                <a:latin typeface="Arial" charset="0"/>
              </a:endParaRPr>
            </a:p>
          </p:txBody>
        </p:sp>
      </p:grpSp>
    </p:spTree>
  </p:cSld>
  <p:clrMapOvr>
    <a:masterClrMapping/>
  </p:clrMapOvr>
  <p:transition/>
</p:sld>
</file>

<file path=ppt/theme/theme1.xml><?xml version="1.0" encoding="utf-8"?>
<a:theme xmlns:a="http://schemas.openxmlformats.org/drawingml/2006/main" name="2_Network">
  <a:themeElements>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2_Networ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OF_Ch07</Template>
  <TotalTime>2302317295</TotalTime>
  <Pages>17</Pages>
  <Words>4971</Words>
  <Application>Microsoft Office PowerPoint</Application>
  <PresentationFormat>Letter 紙張 (8.5x11 英吋)</PresentationFormat>
  <Paragraphs>418</Paragraphs>
  <Slides>43</Slides>
  <Notes>43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43</vt:i4>
      </vt:variant>
    </vt:vector>
  </HeadingPairs>
  <TitlesOfParts>
    <vt:vector size="49" baseType="lpstr">
      <vt:lpstr>新細明體</vt:lpstr>
      <vt:lpstr>Arial</vt:lpstr>
      <vt:lpstr>Cambria Math</vt:lpstr>
      <vt:lpstr>Times New Roman</vt:lpstr>
      <vt:lpstr>Wingdings</vt:lpstr>
      <vt:lpstr>2_Network</vt:lpstr>
      <vt:lpstr>Mechanics of Options Markets</vt:lpstr>
      <vt:lpstr>Goals of Chapter 9</vt:lpstr>
      <vt:lpstr>9.1 Different Types of Options</vt:lpstr>
      <vt:lpstr>Types of Options</vt:lpstr>
      <vt:lpstr>Types of Options</vt:lpstr>
      <vt:lpstr>Option Positions</vt:lpstr>
      <vt:lpstr>Profit of Longing a Call</vt:lpstr>
      <vt:lpstr>Profit of Shorting a Call</vt:lpstr>
      <vt:lpstr>Profit of Longing a Put</vt:lpstr>
      <vt:lpstr>Profit of Shorting a Put</vt:lpstr>
      <vt:lpstr>Payoff Functions of European Options</vt:lpstr>
      <vt:lpstr>Types of Options</vt:lpstr>
      <vt:lpstr>Types of Options</vt:lpstr>
      <vt:lpstr>Types of Options</vt:lpstr>
      <vt:lpstr>Types of Options</vt:lpstr>
      <vt:lpstr>Types of Options</vt:lpstr>
      <vt:lpstr>9.2 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on Exchanges</vt:lpstr>
      <vt:lpstr>Trading Options in OTC Market</vt:lpstr>
      <vt:lpstr>9.3 Warrants, Employee Stock Options, and Convertible Bonds</vt:lpstr>
      <vt:lpstr>Warrants, ESOs, and CBs</vt:lpstr>
      <vt:lpstr>Warrants, ESOs, and CBs</vt:lpstr>
      <vt:lpstr>Warrants, ESOs, and CBs</vt:lpstr>
      <vt:lpstr>Warrants, ESOs, and CBs</vt:lpstr>
      <vt:lpstr>Warrants, ESOs, and CBs</vt:lpstr>
      <vt:lpstr>Warrants, ESOs, and CBs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Options Markets</dc:title>
  <dc:subject>Fundamentals of Futures and Options Markets, 5E</dc:subject>
  <dc:creator>JyWang</dc:creator>
  <cp:keywords>Chapter 8</cp:keywords>
  <cp:lastModifiedBy>Jr-Yan</cp:lastModifiedBy>
  <cp:revision>467</cp:revision>
  <cp:lastPrinted>2001-05-03T11:57:30Z</cp:lastPrinted>
  <dcterms:created xsi:type="dcterms:W3CDTF">1996-10-23T19:29:20Z</dcterms:created>
  <dcterms:modified xsi:type="dcterms:W3CDTF">2023-04-30T10:51:14Z</dcterms:modified>
</cp:coreProperties>
</file>