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2" r:id="rId1"/>
  </p:sldMasterIdLst>
  <p:notesMasterIdLst>
    <p:notesMasterId r:id="rId65"/>
  </p:notesMasterIdLst>
  <p:handoutMasterIdLst>
    <p:handoutMasterId r:id="rId66"/>
  </p:handoutMasterIdLst>
  <p:sldIdLst>
    <p:sldId id="281" r:id="rId2"/>
    <p:sldId id="285" r:id="rId3"/>
    <p:sldId id="286" r:id="rId4"/>
    <p:sldId id="257" r:id="rId5"/>
    <p:sldId id="258" r:id="rId6"/>
    <p:sldId id="259" r:id="rId7"/>
    <p:sldId id="299" r:id="rId8"/>
    <p:sldId id="327" r:id="rId9"/>
    <p:sldId id="260" r:id="rId10"/>
    <p:sldId id="300" r:id="rId11"/>
    <p:sldId id="262" r:id="rId12"/>
    <p:sldId id="302" r:id="rId13"/>
    <p:sldId id="301" r:id="rId14"/>
    <p:sldId id="265" r:id="rId15"/>
    <p:sldId id="303" r:id="rId16"/>
    <p:sldId id="304" r:id="rId17"/>
    <p:sldId id="268" r:id="rId18"/>
    <p:sldId id="305" r:id="rId19"/>
    <p:sldId id="284" r:id="rId20"/>
    <p:sldId id="306" r:id="rId21"/>
    <p:sldId id="269" r:id="rId22"/>
    <p:sldId id="270" r:id="rId23"/>
    <p:sldId id="307" r:id="rId24"/>
    <p:sldId id="308" r:id="rId25"/>
    <p:sldId id="288" r:id="rId26"/>
    <p:sldId id="289" r:id="rId27"/>
    <p:sldId id="271" r:id="rId28"/>
    <p:sldId id="309" r:id="rId29"/>
    <p:sldId id="318" r:id="rId30"/>
    <p:sldId id="310" r:id="rId31"/>
    <p:sldId id="311" r:id="rId32"/>
    <p:sldId id="312" r:id="rId33"/>
    <p:sldId id="313" r:id="rId34"/>
    <p:sldId id="335" r:id="rId35"/>
    <p:sldId id="328" r:id="rId36"/>
    <p:sldId id="329" r:id="rId37"/>
    <p:sldId id="331" r:id="rId38"/>
    <p:sldId id="332" r:id="rId39"/>
    <p:sldId id="295" r:id="rId40"/>
    <p:sldId id="272" r:id="rId41"/>
    <p:sldId id="274" r:id="rId42"/>
    <p:sldId id="275" r:id="rId43"/>
    <p:sldId id="314" r:id="rId44"/>
    <p:sldId id="316" r:id="rId45"/>
    <p:sldId id="315" r:id="rId46"/>
    <p:sldId id="277" r:id="rId47"/>
    <p:sldId id="290" r:id="rId48"/>
    <p:sldId id="291" r:id="rId49"/>
    <p:sldId id="317" r:id="rId50"/>
    <p:sldId id="319" r:id="rId51"/>
    <p:sldId id="292" r:id="rId52"/>
    <p:sldId id="296" r:id="rId53"/>
    <p:sldId id="280" r:id="rId54"/>
    <p:sldId id="320" r:id="rId55"/>
    <p:sldId id="333" r:id="rId56"/>
    <p:sldId id="334" r:id="rId57"/>
    <p:sldId id="298" r:id="rId58"/>
    <p:sldId id="293" r:id="rId59"/>
    <p:sldId id="321" r:id="rId60"/>
    <p:sldId id="323" r:id="rId61"/>
    <p:sldId id="324" r:id="rId62"/>
    <p:sldId id="325" r:id="rId63"/>
    <p:sldId id="326" r:id="rId64"/>
  </p:sldIdLst>
  <p:sldSz cx="9144000" cy="6858000" type="letter"/>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3" autoAdjust="0"/>
    <p:restoredTop sz="90000" autoAdjust="0"/>
  </p:normalViewPr>
  <p:slideViewPr>
    <p:cSldViewPr>
      <p:cViewPr varScale="1">
        <p:scale>
          <a:sx n="89" d="100"/>
          <a:sy n="89" d="100"/>
        </p:scale>
        <p:origin x="69" y="1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66"/>
    </p:cViewPr>
  </p:sorterViewPr>
  <p:notesViewPr>
    <p:cSldViewPr>
      <p:cViewPr varScale="1">
        <p:scale>
          <a:sx n="55" d="100"/>
          <a:sy n="55" d="100"/>
        </p:scale>
        <p:origin x="1902" y="36"/>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Box 6">
            <a:extLst>
              <a:ext uri="{FF2B5EF4-FFF2-40B4-BE49-F238E27FC236}">
                <a16:creationId xmlns:a16="http://schemas.microsoft.com/office/drawing/2014/main" id="{B5A28624-72C4-433B-B9D8-6E92CD8AAFE9}"/>
              </a:ext>
            </a:extLst>
          </p:cNvPr>
          <p:cNvSpPr txBox="1">
            <a:spLocks noChangeArrowheads="1"/>
          </p:cNvSpPr>
          <p:nvPr/>
        </p:nvSpPr>
        <p:spPr bwMode="auto">
          <a:xfrm>
            <a:off x="5994401" y="9731376"/>
            <a:ext cx="1814513" cy="329899"/>
          </a:xfrm>
          <a:prstGeom prst="rect">
            <a:avLst/>
          </a:prstGeom>
          <a:noFill/>
          <a:ln w="9525">
            <a:noFill/>
            <a:miter lim="800000"/>
            <a:headEnd/>
            <a:tailEnd/>
          </a:ln>
          <a:effectLst/>
        </p:spPr>
        <p:txBody>
          <a:bodyPr lIns="98108" tIns="49054" rIns="98108" bIns="49054">
            <a:spAutoFit/>
          </a:bodyPr>
          <a:lstStyle/>
          <a:p>
            <a:pPr>
              <a:spcBef>
                <a:spcPct val="50000"/>
              </a:spcBef>
              <a:defRPr/>
            </a:pPr>
            <a:r>
              <a:rPr lang="en-US" altLang="zh-TW" sz="1500" dirty="0">
                <a:latin typeface="Times New Roman" pitchFamily="18" charset="0"/>
              </a:rPr>
              <a:t>7</a:t>
            </a:r>
            <a:r>
              <a:rPr lang="en-US" altLang="zh-TW" sz="1500">
                <a:latin typeface="Times New Roman" pitchFamily="18" charset="0"/>
              </a:rPr>
              <a:t>-</a:t>
            </a:r>
            <a:fld id="{9F5083B1-B204-4B1B-8374-545B611CE277}" type="slidenum">
              <a:rPr lang="en-US" altLang="zh-TW" sz="1500" smtClean="0">
                <a:latin typeface="Times New Roman" pitchFamily="18" charset="0"/>
              </a:rPr>
              <a:pPr>
                <a:spcBef>
                  <a:spcPct val="50000"/>
                </a:spcBef>
                <a:defRPr/>
              </a:pPr>
              <a:t>‹#›</a:t>
            </a:fld>
            <a:endParaRPr lang="en-US" altLang="zh-TW" sz="1500" dirty="0">
              <a:latin typeface="Times New Roman" pitchFamily="18" charset="0"/>
            </a:endParaRPr>
          </a:p>
        </p:txBody>
      </p:sp>
    </p:spTree>
    <p:extLst>
      <p:ext uri="{BB962C8B-B14F-4D97-AF65-F5344CB8AC3E}">
        <p14:creationId xmlns:p14="http://schemas.microsoft.com/office/powerpoint/2010/main" val="37590149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0553" tIns="0" rIns="20553" bIns="0" numCol="1" anchor="t" anchorCtr="0" compatLnSpc="1">
            <a:prstTxWarp prst="textNoShape">
              <a:avLst/>
            </a:prstTxWarp>
          </a:bodyPr>
          <a:lstStyle>
            <a:lvl1pPr defTabSz="822325" eaLnBrk="0" hangingPunct="0">
              <a:defRPr sz="1100" i="1" smtClean="0">
                <a:latin typeface="Times New Roman" pitchFamily="18" charset="0"/>
              </a:defRPr>
            </a:lvl1pPr>
          </a:lstStyle>
          <a:p>
            <a:pPr>
              <a:defRPr/>
            </a:pPr>
            <a:endParaRPr lang="en-US" altLang="zh-TW" dirty="0"/>
          </a:p>
        </p:txBody>
      </p:sp>
      <p:sp>
        <p:nvSpPr>
          <p:cNvPr id="2051" name="Rectangle 3"/>
          <p:cNvSpPr>
            <a:spLocks noGrp="1" noChangeArrowheads="1"/>
          </p:cNvSpPr>
          <p:nvPr>
            <p:ph type="dt" idx="1"/>
          </p:nvPr>
        </p:nvSpPr>
        <p:spPr bwMode="auto">
          <a:xfrm>
            <a:off x="4022725"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0553" tIns="0" rIns="20553" bIns="0" numCol="1" anchor="t" anchorCtr="0" compatLnSpc="1">
            <a:prstTxWarp prst="textNoShape">
              <a:avLst/>
            </a:prstTxWarp>
          </a:bodyPr>
          <a:lstStyle>
            <a:lvl1pPr algn="r" defTabSz="822325" eaLnBrk="0" hangingPunct="0">
              <a:defRPr sz="1100" i="1" smtClean="0">
                <a:latin typeface="Times New Roman" pitchFamily="18" charset="0"/>
              </a:defRPr>
            </a:lvl1pPr>
          </a:lstStyle>
          <a:p>
            <a:pPr>
              <a:defRPr/>
            </a:pPr>
            <a:endParaRPr lang="en-US" altLang="zh-TW" dirty="0"/>
          </a:p>
        </p:txBody>
      </p:sp>
      <p:sp>
        <p:nvSpPr>
          <p:cNvPr id="2052" name="Rectangle 4"/>
          <p:cNvSpPr>
            <a:spLocks noGrp="1" noChangeArrowheads="1"/>
          </p:cNvSpPr>
          <p:nvPr>
            <p:ph type="ftr" sz="quarter" idx="4"/>
          </p:nvPr>
        </p:nvSpPr>
        <p:spPr bwMode="auto">
          <a:xfrm>
            <a:off x="0"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0553" tIns="0" rIns="20553" bIns="0" numCol="1" anchor="b" anchorCtr="0" compatLnSpc="1">
            <a:prstTxWarp prst="textNoShape">
              <a:avLst/>
            </a:prstTxWarp>
          </a:bodyPr>
          <a:lstStyle>
            <a:lvl1pPr defTabSz="822325" eaLnBrk="0" hangingPunct="0">
              <a:defRPr sz="1100" i="1" smtClean="0">
                <a:latin typeface="Times New Roman" pitchFamily="18" charset="0"/>
              </a:defRPr>
            </a:lvl1pPr>
          </a:lstStyle>
          <a:p>
            <a:pPr>
              <a:defRPr/>
            </a:pPr>
            <a:endParaRPr lang="en-US" altLang="zh-TW" dirty="0"/>
          </a:p>
        </p:txBody>
      </p:sp>
      <p:sp>
        <p:nvSpPr>
          <p:cNvPr id="2053" name="Rectangle 5"/>
          <p:cNvSpPr>
            <a:spLocks noGrp="1" noChangeArrowheads="1"/>
          </p:cNvSpPr>
          <p:nvPr>
            <p:ph type="sldNum" sz="quarter" idx="5"/>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0553" tIns="0" rIns="20553" bIns="0" numCol="1" anchor="b" anchorCtr="0" compatLnSpc="1">
            <a:prstTxWarp prst="textNoShape">
              <a:avLst/>
            </a:prstTxWarp>
          </a:bodyPr>
          <a:lstStyle>
            <a:lvl1pPr algn="r" defTabSz="822325" eaLnBrk="0" hangingPunct="0">
              <a:defRPr sz="1100" i="1" smtClean="0">
                <a:latin typeface="Times New Roman" pitchFamily="18" charset="0"/>
              </a:defRPr>
            </a:lvl1pPr>
          </a:lstStyle>
          <a:p>
            <a:pPr>
              <a:defRPr/>
            </a:pPr>
            <a:fld id="{4C1CADC7-A898-4A3D-A5EA-2D4CB920261B}" type="slidenum">
              <a:rPr lang="zh-TW" altLang="en-US"/>
              <a:pPr>
                <a:defRPr/>
              </a:pPr>
              <a:t>‹#›</a:t>
            </a:fld>
            <a:endParaRPr lang="en-US" altLang="zh-TW" dirty="0"/>
          </a:p>
        </p:txBody>
      </p:sp>
      <p:sp>
        <p:nvSpPr>
          <p:cNvPr id="2054" name="Rectangle 6"/>
          <p:cNvSpPr>
            <a:spLocks noGrp="1" noChangeArrowheads="1"/>
          </p:cNvSpPr>
          <p:nvPr>
            <p:ph type="body" sz="quarter" idx="3"/>
          </p:nvPr>
        </p:nvSpPr>
        <p:spPr bwMode="auto">
          <a:xfrm>
            <a:off x="946150" y="4860925"/>
            <a:ext cx="5207000"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340" tIns="49670" rIns="99340" bIns="49670" numCol="1" anchor="t" anchorCtr="0" compatLnSpc="1">
            <a:prstTxWarp prst="textNoShape">
              <a:avLst/>
            </a:prstTxWarp>
          </a:bodyPr>
          <a:lstStyle/>
          <a:p>
            <a:pPr lvl="0"/>
            <a:r>
              <a:rPr lang="en-US" altLang="zh-TW" noProof="0"/>
              <a:t>Click to edit Master notes styles</a:t>
            </a:r>
          </a:p>
          <a:p>
            <a:pPr lvl="0"/>
            <a:r>
              <a:rPr lang="en-US" altLang="zh-TW" noProof="0"/>
              <a:t>Second Level</a:t>
            </a:r>
          </a:p>
          <a:p>
            <a:pPr lvl="0"/>
            <a:r>
              <a:rPr lang="en-US" altLang="zh-TW" noProof="0"/>
              <a:t>Third Level</a:t>
            </a:r>
          </a:p>
          <a:p>
            <a:pPr lvl="0"/>
            <a:r>
              <a:rPr lang="en-US" altLang="zh-TW" noProof="0"/>
              <a:t>Fourth Level</a:t>
            </a:r>
          </a:p>
          <a:p>
            <a:pPr lvl="0"/>
            <a:r>
              <a:rPr lang="en-US" altLang="zh-TW" noProof="0"/>
              <a:t>Fifth Level</a:t>
            </a:r>
          </a:p>
        </p:txBody>
      </p:sp>
      <p:sp>
        <p:nvSpPr>
          <p:cNvPr id="31751" name="Rectangle 7"/>
          <p:cNvSpPr>
            <a:spLocks noGrp="1" noRot="1" noChangeAspect="1" noChangeArrowheads="1" noTextEdit="1"/>
          </p:cNvSpPr>
          <p:nvPr>
            <p:ph type="sldImg" idx="2"/>
          </p:nvPr>
        </p:nvSpPr>
        <p:spPr bwMode="auto">
          <a:xfrm>
            <a:off x="993775" y="769938"/>
            <a:ext cx="5111750" cy="383381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11469832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p:spPr>
        <p:txBody>
          <a:bodyPr/>
          <a:lstStyle/>
          <a:p>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noFill/>
        </p:spPr>
        <p:txBody>
          <a:bodyPr/>
          <a:lstStyle/>
          <a:p>
            <a:pPr defTabSz="985838">
              <a:spcBef>
                <a:spcPct val="0"/>
              </a:spcBef>
            </a:pPr>
            <a:endParaRPr lang="zh-TW" altLang="en-US" sz="2600" dirty="0"/>
          </a:p>
        </p:txBody>
      </p:sp>
      <p:sp>
        <p:nvSpPr>
          <p:cNvPr id="36867" name="Rectangle 3"/>
          <p:cNvSpPr>
            <a:spLocks noGrp="1" noRot="1" noChangeAspect="1" noChangeArrowheads="1" noTextEdit="1"/>
          </p:cNvSpPr>
          <p:nvPr>
            <p:ph type="sldImg"/>
          </p:nvPr>
        </p:nvSpPr>
        <p:spPr>
          <a:ln cap="flat"/>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cap="flat"/>
        </p:spPr>
      </p:sp>
      <p:sp>
        <p:nvSpPr>
          <p:cNvPr id="38915" name="Rectangle 3"/>
          <p:cNvSpPr>
            <a:spLocks noGrp="1" noChangeArrowheads="1"/>
          </p:cNvSpPr>
          <p:nvPr>
            <p:ph type="body" idx="1"/>
          </p:nvPr>
        </p:nvSpPr>
        <p:spPr>
          <a:noFill/>
        </p:spPr>
        <p:txBody>
          <a:bodyPr/>
          <a:lstStyle/>
          <a:p>
            <a:pPr defTabSz="985838">
              <a:spcBef>
                <a:spcPct val="0"/>
              </a:spcBef>
            </a:pPr>
            <a:endParaRPr lang="zh-TW" altLang="en-US" sz="26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cap="flat"/>
        </p:spPr>
      </p:sp>
      <p:sp>
        <p:nvSpPr>
          <p:cNvPr id="38915" name="Rectangle 3"/>
          <p:cNvSpPr>
            <a:spLocks noGrp="1" noChangeArrowheads="1"/>
          </p:cNvSpPr>
          <p:nvPr>
            <p:ph type="body" idx="1"/>
          </p:nvPr>
        </p:nvSpPr>
        <p:spPr>
          <a:noFill/>
        </p:spPr>
        <p:txBody>
          <a:bodyPr/>
          <a:lstStyle/>
          <a:p>
            <a:pPr defTabSz="985838">
              <a:spcBef>
                <a:spcPct val="0"/>
              </a:spcBef>
            </a:pPr>
            <a:endParaRPr lang="zh-TW" altLang="en-US" sz="26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p:spPr>
        <p:txBody>
          <a:bodyPr/>
          <a:lstStyle/>
          <a:p>
            <a:endParaRPr lang="zh-TW"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body" idx="1"/>
          </p:nvPr>
        </p:nvSpPr>
        <p:spPr>
          <a:noFill/>
        </p:spPr>
        <p:txBody>
          <a:bodyPr/>
          <a:lstStyle/>
          <a:p>
            <a:pPr defTabSz="985838">
              <a:spcBef>
                <a:spcPct val="0"/>
              </a:spcBef>
            </a:pPr>
            <a:endParaRPr lang="zh-TW" altLang="en-US" sz="2600"/>
          </a:p>
        </p:txBody>
      </p:sp>
      <p:sp>
        <p:nvSpPr>
          <p:cNvPr id="41987" name="Rectangle 3"/>
          <p:cNvSpPr>
            <a:spLocks noGrp="1" noRot="1" noChangeAspect="1" noChangeArrowheads="1" noTextEdit="1"/>
          </p:cNvSpPr>
          <p:nvPr>
            <p:ph type="sldImg"/>
          </p:nvPr>
        </p:nvSpPr>
        <p:spPr>
          <a:ln cap="flat"/>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body" idx="1"/>
          </p:nvPr>
        </p:nvSpPr>
        <p:spPr>
          <a:noFill/>
        </p:spPr>
        <p:txBody>
          <a:bodyPr/>
          <a:lstStyle/>
          <a:p>
            <a:pPr defTabSz="985838">
              <a:spcBef>
                <a:spcPct val="0"/>
              </a:spcBef>
            </a:pPr>
            <a:endParaRPr lang="zh-TW" altLang="en-US" sz="2600"/>
          </a:p>
        </p:txBody>
      </p:sp>
      <p:sp>
        <p:nvSpPr>
          <p:cNvPr id="41987" name="Rectangle 3"/>
          <p:cNvSpPr>
            <a:spLocks noGrp="1" noRot="1" noChangeAspect="1" noChangeArrowheads="1" noTextEdit="1"/>
          </p:cNvSpPr>
          <p:nvPr>
            <p:ph type="sldImg"/>
          </p:nvPr>
        </p:nvSpPr>
        <p:spPr>
          <a:ln cap="flat"/>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body" idx="1"/>
          </p:nvPr>
        </p:nvSpPr>
        <p:spPr>
          <a:noFill/>
        </p:spPr>
        <p:txBody>
          <a:bodyPr/>
          <a:lstStyle/>
          <a:p>
            <a:pPr defTabSz="985838">
              <a:spcBef>
                <a:spcPct val="0"/>
              </a:spcBef>
            </a:pPr>
            <a:endParaRPr lang="zh-TW" altLang="en-US" sz="2600"/>
          </a:p>
        </p:txBody>
      </p:sp>
      <p:sp>
        <p:nvSpPr>
          <p:cNvPr id="41987" name="Rectangle 3"/>
          <p:cNvSpPr>
            <a:spLocks noGrp="1" noRot="1" noChangeAspect="1" noChangeArrowheads="1" noTextEdit="1"/>
          </p:cNvSpPr>
          <p:nvPr>
            <p:ph type="sldImg"/>
          </p:nvPr>
        </p:nvSpPr>
        <p:spPr>
          <a:ln cap="flat"/>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cap="flat"/>
        </p:spPr>
      </p:sp>
      <p:sp>
        <p:nvSpPr>
          <p:cNvPr id="45059" name="Rectangle 3"/>
          <p:cNvSpPr>
            <a:spLocks noGrp="1" noChangeArrowheads="1"/>
          </p:cNvSpPr>
          <p:nvPr>
            <p:ph type="body" idx="1"/>
          </p:nvPr>
        </p:nvSpPr>
        <p:spPr>
          <a:noFill/>
        </p:spPr>
        <p:txBody>
          <a:bodyPr/>
          <a:lstStyle/>
          <a:p>
            <a:pPr defTabSz="985838">
              <a:spcBef>
                <a:spcPct val="0"/>
              </a:spcBef>
            </a:pPr>
            <a:endParaRPr lang="zh-TW" altLang="en-US" sz="26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cap="flat"/>
        </p:spPr>
      </p:sp>
      <p:sp>
        <p:nvSpPr>
          <p:cNvPr id="45059" name="Rectangle 3"/>
          <p:cNvSpPr>
            <a:spLocks noGrp="1" noChangeArrowheads="1"/>
          </p:cNvSpPr>
          <p:nvPr>
            <p:ph type="body" idx="1"/>
          </p:nvPr>
        </p:nvSpPr>
        <p:spPr>
          <a:noFill/>
        </p:spPr>
        <p:txBody>
          <a:bodyPr/>
          <a:lstStyle/>
          <a:p>
            <a:pPr defTabSz="985838">
              <a:spcBef>
                <a:spcPct val="0"/>
              </a:spcBef>
            </a:pPr>
            <a:endParaRPr lang="zh-TW" altLang="en-US" sz="26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p:spPr>
        <p:txBody>
          <a:bodyPr/>
          <a:lstStyle/>
          <a:p>
            <a:endParaRPr lang="en-CA" altLang="zh-TW"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4022725"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7107" name="Rectangle 3"/>
          <p:cNvSpPr>
            <a:spLocks noChangeArrowheads="1"/>
          </p:cNvSpPr>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0635" tIns="0" rIns="20635" bIns="0" anchor="b"/>
          <a:lstStyle/>
          <a:p>
            <a:pPr algn="r" defTabSz="825500" eaLnBrk="0" hangingPunct="0"/>
            <a:r>
              <a:rPr lang="en-US" altLang="zh-TW" sz="1100" i="1" dirty="0">
                <a:latin typeface="Times New Roman" pitchFamily="18" charset="0"/>
              </a:rPr>
              <a:t>2</a:t>
            </a:r>
          </a:p>
        </p:txBody>
      </p:sp>
      <p:sp>
        <p:nvSpPr>
          <p:cNvPr id="47108" name="Rectangle 4"/>
          <p:cNvSpPr>
            <a:spLocks noChangeArrowheads="1"/>
          </p:cNvSpPr>
          <p:nvPr/>
        </p:nvSpPr>
        <p:spPr bwMode="auto">
          <a:xfrm>
            <a:off x="0"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7109" name="Rectangle 5"/>
          <p:cNvSpPr>
            <a:spLocks noChangeArrowheads="1"/>
          </p:cNvSpP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7110" name="Rectangle 6"/>
          <p:cNvSpPr>
            <a:spLocks noGrp="1" noRot="1" noChangeAspect="1" noChangeArrowheads="1" noTextEdit="1"/>
          </p:cNvSpPr>
          <p:nvPr>
            <p:ph type="sldImg"/>
          </p:nvPr>
        </p:nvSpPr>
        <p:spPr>
          <a:xfrm>
            <a:off x="1000125" y="774700"/>
            <a:ext cx="5099050" cy="3824288"/>
          </a:xfrm>
          <a:ln w="12700" cap="flat">
            <a:solidFill>
              <a:schemeClr val="tx1"/>
            </a:solidFill>
          </a:ln>
        </p:spPr>
      </p:sp>
      <p:sp>
        <p:nvSpPr>
          <p:cNvPr id="47111" name="Rectangle 7"/>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8017" tIns="48148" rIns="98017" bIns="48148"/>
          <a:lstStyle/>
          <a:p>
            <a:pPr eaLnBrk="1" hangingPunct="1"/>
            <a:endParaRPr lang="zh-TW"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p:spPr>
        <p:txBody>
          <a:bodyPr/>
          <a:lstStyle/>
          <a:p>
            <a:endParaRPr lang="en-CA" altLang="zh-TW"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cap="flat"/>
        </p:spPr>
      </p:sp>
      <p:sp>
        <p:nvSpPr>
          <p:cNvPr id="48131" name="Rectangle 3"/>
          <p:cNvSpPr>
            <a:spLocks noGrp="1" noChangeArrowheads="1"/>
          </p:cNvSpPr>
          <p:nvPr>
            <p:ph type="body" idx="1"/>
          </p:nvPr>
        </p:nvSpPr>
        <p:spPr>
          <a:noFill/>
        </p:spPr>
        <p:txBody>
          <a:bodyPr/>
          <a:lstStyle/>
          <a:p>
            <a:pPr defTabSz="985838">
              <a:spcBef>
                <a:spcPct val="0"/>
              </a:spcBef>
            </a:pPr>
            <a:endParaRPr lang="zh-TW" altLang="en-US" sz="26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cap="flat"/>
        </p:spPr>
      </p:sp>
      <p:sp>
        <p:nvSpPr>
          <p:cNvPr id="49155" name="Rectangle 3"/>
          <p:cNvSpPr>
            <a:spLocks noGrp="1" noChangeArrowheads="1"/>
          </p:cNvSpPr>
          <p:nvPr>
            <p:ph type="body" idx="1"/>
          </p:nvPr>
        </p:nvSpPr>
        <p:spPr>
          <a:noFill/>
        </p:spPr>
        <p:txBody>
          <a:bodyPr/>
          <a:lstStyle/>
          <a:p>
            <a:pPr defTabSz="985838">
              <a:spcBef>
                <a:spcPct val="0"/>
              </a:spcBef>
            </a:pPr>
            <a:endParaRPr lang="zh-TW" altLang="en-US" sz="260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cap="flat"/>
        </p:spPr>
      </p:sp>
      <p:sp>
        <p:nvSpPr>
          <p:cNvPr id="49155" name="Rectangle 3"/>
          <p:cNvSpPr>
            <a:spLocks noGrp="1" noChangeArrowheads="1"/>
          </p:cNvSpPr>
          <p:nvPr>
            <p:ph type="body" idx="1"/>
          </p:nvPr>
        </p:nvSpPr>
        <p:spPr>
          <a:noFill/>
        </p:spPr>
        <p:txBody>
          <a:bodyPr/>
          <a:lstStyle/>
          <a:p>
            <a:pPr defTabSz="985838">
              <a:spcBef>
                <a:spcPct val="0"/>
              </a:spcBef>
            </a:pPr>
            <a:endParaRPr lang="zh-TW" altLang="en-US" sz="26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cap="flat"/>
        </p:spPr>
      </p:sp>
      <p:sp>
        <p:nvSpPr>
          <p:cNvPr id="49155" name="Rectangle 3"/>
          <p:cNvSpPr>
            <a:spLocks noGrp="1" noChangeArrowheads="1"/>
          </p:cNvSpPr>
          <p:nvPr>
            <p:ph type="body" idx="1"/>
          </p:nvPr>
        </p:nvSpPr>
        <p:spPr>
          <a:noFill/>
        </p:spPr>
        <p:txBody>
          <a:bodyPr/>
          <a:lstStyle/>
          <a:p>
            <a:pPr defTabSz="985838">
              <a:spcBef>
                <a:spcPct val="0"/>
              </a:spcBef>
            </a:pPr>
            <a:endParaRPr lang="zh-TW" altLang="en-US" sz="260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xfrm>
            <a:off x="993775" y="769938"/>
            <a:ext cx="5111750" cy="3833812"/>
          </a:xfrm>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2122" eaLnBrk="0" hangingPunct="0">
              <a:defRPr>
                <a:solidFill>
                  <a:schemeClr val="tx1"/>
                </a:solidFill>
                <a:latin typeface="Arial" charset="0"/>
              </a:defRPr>
            </a:lvl1pPr>
            <a:lvl2pPr marL="801569" indent="-308296" defTabSz="822122" eaLnBrk="0" hangingPunct="0">
              <a:defRPr>
                <a:solidFill>
                  <a:schemeClr val="tx1"/>
                </a:solidFill>
                <a:latin typeface="Arial" charset="0"/>
              </a:defRPr>
            </a:lvl2pPr>
            <a:lvl3pPr marL="1233183" indent="-246637" defTabSz="822122" eaLnBrk="0" hangingPunct="0">
              <a:defRPr>
                <a:solidFill>
                  <a:schemeClr val="tx1"/>
                </a:solidFill>
                <a:latin typeface="Arial" charset="0"/>
              </a:defRPr>
            </a:lvl3pPr>
            <a:lvl4pPr marL="1726456" indent="-246637" defTabSz="822122" eaLnBrk="0" hangingPunct="0">
              <a:defRPr>
                <a:solidFill>
                  <a:schemeClr val="tx1"/>
                </a:solidFill>
                <a:latin typeface="Arial" charset="0"/>
              </a:defRPr>
            </a:lvl4pPr>
            <a:lvl5pPr marL="2219729" indent="-246637" defTabSz="822122" eaLnBrk="0" hangingPunct="0">
              <a:defRPr>
                <a:solidFill>
                  <a:schemeClr val="tx1"/>
                </a:solidFill>
                <a:latin typeface="Arial" charset="0"/>
              </a:defRPr>
            </a:lvl5pPr>
            <a:lvl6pPr marL="2713002" indent="-246637" defTabSz="822122" eaLnBrk="0" fontAlgn="base" hangingPunct="0">
              <a:spcBef>
                <a:spcPct val="0"/>
              </a:spcBef>
              <a:spcAft>
                <a:spcPct val="0"/>
              </a:spcAft>
              <a:defRPr>
                <a:solidFill>
                  <a:schemeClr val="tx1"/>
                </a:solidFill>
                <a:latin typeface="Arial" charset="0"/>
              </a:defRPr>
            </a:lvl6pPr>
            <a:lvl7pPr marL="3206275" indent="-246637" defTabSz="822122" eaLnBrk="0" fontAlgn="base" hangingPunct="0">
              <a:spcBef>
                <a:spcPct val="0"/>
              </a:spcBef>
              <a:spcAft>
                <a:spcPct val="0"/>
              </a:spcAft>
              <a:defRPr>
                <a:solidFill>
                  <a:schemeClr val="tx1"/>
                </a:solidFill>
                <a:latin typeface="Arial" charset="0"/>
              </a:defRPr>
            </a:lvl7pPr>
            <a:lvl8pPr marL="3699548" indent="-246637" defTabSz="822122" eaLnBrk="0" fontAlgn="base" hangingPunct="0">
              <a:spcBef>
                <a:spcPct val="0"/>
              </a:spcBef>
              <a:spcAft>
                <a:spcPct val="0"/>
              </a:spcAft>
              <a:defRPr>
                <a:solidFill>
                  <a:schemeClr val="tx1"/>
                </a:solidFill>
                <a:latin typeface="Arial" charset="0"/>
              </a:defRPr>
            </a:lvl8pPr>
            <a:lvl9pPr marL="4192821" indent="-246637" defTabSz="822122" eaLnBrk="0" fontAlgn="base" hangingPunct="0">
              <a:spcBef>
                <a:spcPct val="0"/>
              </a:spcBef>
              <a:spcAft>
                <a:spcPct val="0"/>
              </a:spcAft>
              <a:defRPr>
                <a:solidFill>
                  <a:schemeClr val="tx1"/>
                </a:solidFill>
                <a:latin typeface="Arial" charset="0"/>
              </a:defRPr>
            </a:lvl9pPr>
          </a:lstStyle>
          <a:p>
            <a:fld id="{E6E1D7D6-2C44-49D3-816D-377C24E4B458}" type="slidenum">
              <a:rPr lang="en-US" altLang="zh-TW">
                <a:latin typeface="Times New Roman" pitchFamily="18" charset="0"/>
              </a:rPr>
              <a:pPr/>
              <a:t>25</a:t>
            </a:fld>
            <a:endParaRPr lang="en-US" altLang="zh-TW" dirty="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993775" y="769938"/>
            <a:ext cx="5111750" cy="3833812"/>
          </a:xfrm>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cap="flat"/>
        </p:spPr>
      </p:sp>
      <p:sp>
        <p:nvSpPr>
          <p:cNvPr id="50179" name="Rectangle 3"/>
          <p:cNvSpPr>
            <a:spLocks noGrp="1" noChangeArrowheads="1"/>
          </p:cNvSpPr>
          <p:nvPr>
            <p:ph type="body" idx="1"/>
          </p:nvPr>
        </p:nvSpPr>
        <p:spPr>
          <a:noFill/>
        </p:spPr>
        <p:txBody>
          <a:bodyPr/>
          <a:lstStyle/>
          <a:p>
            <a:pPr defTabSz="985838">
              <a:spcBef>
                <a:spcPct val="0"/>
              </a:spcBef>
            </a:pPr>
            <a:endParaRPr lang="zh-TW" altLang="en-US" sz="26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cap="flat"/>
        </p:spPr>
      </p:sp>
      <p:sp>
        <p:nvSpPr>
          <p:cNvPr id="50179" name="Rectangle 3"/>
          <p:cNvSpPr>
            <a:spLocks noGrp="1" noChangeArrowheads="1"/>
          </p:cNvSpPr>
          <p:nvPr>
            <p:ph type="body" idx="1"/>
          </p:nvPr>
        </p:nvSpPr>
        <p:spPr>
          <a:noFill/>
        </p:spPr>
        <p:txBody>
          <a:bodyPr/>
          <a:lstStyle/>
          <a:p>
            <a:pPr defTabSz="985838">
              <a:spcBef>
                <a:spcPct val="0"/>
              </a:spcBef>
            </a:pPr>
            <a:endParaRPr lang="zh-TW" altLang="en-US" sz="26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cap="flat"/>
        </p:spPr>
      </p:sp>
      <p:sp>
        <p:nvSpPr>
          <p:cNvPr id="50179" name="Rectangle 3"/>
          <p:cNvSpPr>
            <a:spLocks noGrp="1" noChangeArrowheads="1"/>
          </p:cNvSpPr>
          <p:nvPr>
            <p:ph type="body" idx="1"/>
          </p:nvPr>
        </p:nvSpPr>
        <p:spPr>
          <a:noFill/>
        </p:spPr>
        <p:txBody>
          <a:bodyPr/>
          <a:lstStyle/>
          <a:p>
            <a:pPr defTabSz="985838">
              <a:spcBef>
                <a:spcPct val="0"/>
              </a:spcBef>
            </a:pPr>
            <a:endParaRPr lang="zh-TW" altLang="en-US" sz="26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992188" y="768350"/>
            <a:ext cx="5114925" cy="3836988"/>
          </a:xfrm>
          <a:ln/>
        </p:spPr>
      </p:sp>
      <p:sp>
        <p:nvSpPr>
          <p:cNvPr id="48131" name="Rectangle 3"/>
          <p:cNvSpPr>
            <a:spLocks noGrp="1" noChangeArrowheads="1"/>
          </p:cNvSpPr>
          <p:nvPr>
            <p:ph type="body" idx="1"/>
          </p:nvPr>
        </p:nvSpPr>
        <p:spPr>
          <a:noFill/>
        </p:spPr>
        <p:txBody>
          <a:bodyPr/>
          <a:lstStyle/>
          <a:p>
            <a:pPr eaLnBrk="1" hangingPunct="1"/>
            <a:endParaRPr lang="zh-TW"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cap="flat"/>
        </p:spPr>
      </p:sp>
      <p:sp>
        <p:nvSpPr>
          <p:cNvPr id="48131" name="Rectangle 3"/>
          <p:cNvSpPr>
            <a:spLocks noGrp="1" noChangeArrowheads="1"/>
          </p:cNvSpPr>
          <p:nvPr>
            <p:ph type="body" idx="1"/>
          </p:nvPr>
        </p:nvSpPr>
        <p:spPr>
          <a:noFill/>
        </p:spPr>
        <p:txBody>
          <a:bodyPr/>
          <a:lstStyle/>
          <a:p>
            <a:pPr defTabSz="985838">
              <a:spcBef>
                <a:spcPct val="0"/>
              </a:spcBef>
            </a:pPr>
            <a:endParaRPr lang="zh-TW" altLang="en-US" sz="26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cap="flat"/>
        </p:spPr>
      </p:sp>
      <p:sp>
        <p:nvSpPr>
          <p:cNvPr id="48131" name="Rectangle 3"/>
          <p:cNvSpPr>
            <a:spLocks noGrp="1" noChangeArrowheads="1"/>
          </p:cNvSpPr>
          <p:nvPr>
            <p:ph type="body" idx="1"/>
          </p:nvPr>
        </p:nvSpPr>
        <p:spPr>
          <a:noFill/>
        </p:spPr>
        <p:txBody>
          <a:bodyPr/>
          <a:lstStyle/>
          <a:p>
            <a:pPr defTabSz="985838">
              <a:spcBef>
                <a:spcPct val="0"/>
              </a:spcBef>
            </a:pPr>
            <a:endParaRPr lang="zh-TW" altLang="en-US" sz="26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cap="flat"/>
        </p:spPr>
      </p:sp>
      <p:sp>
        <p:nvSpPr>
          <p:cNvPr id="48131" name="Rectangle 3"/>
          <p:cNvSpPr>
            <a:spLocks noGrp="1" noChangeArrowheads="1"/>
          </p:cNvSpPr>
          <p:nvPr>
            <p:ph type="body" idx="1"/>
          </p:nvPr>
        </p:nvSpPr>
        <p:spPr>
          <a:noFill/>
        </p:spPr>
        <p:txBody>
          <a:bodyPr/>
          <a:lstStyle/>
          <a:p>
            <a:pPr defTabSz="985838">
              <a:spcBef>
                <a:spcPct val="0"/>
              </a:spcBef>
            </a:pPr>
            <a:endParaRPr lang="zh-TW" altLang="en-US" sz="26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cap="flat"/>
        </p:spPr>
      </p:sp>
      <p:sp>
        <p:nvSpPr>
          <p:cNvPr id="48131" name="Rectangle 3"/>
          <p:cNvSpPr>
            <a:spLocks noGrp="1" noChangeArrowheads="1"/>
          </p:cNvSpPr>
          <p:nvPr>
            <p:ph type="body" idx="1"/>
          </p:nvPr>
        </p:nvSpPr>
        <p:spPr>
          <a:noFill/>
        </p:spPr>
        <p:txBody>
          <a:bodyPr/>
          <a:lstStyle/>
          <a:p>
            <a:pPr defTabSz="985838">
              <a:spcBef>
                <a:spcPct val="0"/>
              </a:spcBef>
            </a:pPr>
            <a:endParaRPr lang="zh-TW" altLang="en-US" sz="26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cap="flat"/>
        </p:spPr>
      </p:sp>
      <p:sp>
        <p:nvSpPr>
          <p:cNvPr id="48131" name="Rectangle 3"/>
          <p:cNvSpPr>
            <a:spLocks noGrp="1" noChangeArrowheads="1"/>
          </p:cNvSpPr>
          <p:nvPr>
            <p:ph type="body" idx="1"/>
          </p:nvPr>
        </p:nvSpPr>
        <p:spPr>
          <a:noFill/>
        </p:spPr>
        <p:txBody>
          <a:bodyPr/>
          <a:lstStyle/>
          <a:p>
            <a:pPr defTabSz="985838">
              <a:spcBef>
                <a:spcPct val="0"/>
              </a:spcBef>
            </a:pPr>
            <a:endParaRPr lang="zh-TW" altLang="en-US" sz="2600"/>
          </a:p>
        </p:txBody>
      </p:sp>
    </p:spTree>
    <p:extLst>
      <p:ext uri="{BB962C8B-B14F-4D97-AF65-F5344CB8AC3E}">
        <p14:creationId xmlns:p14="http://schemas.microsoft.com/office/powerpoint/2010/main" val="39225748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cap="flat"/>
        </p:spPr>
      </p:sp>
      <p:sp>
        <p:nvSpPr>
          <p:cNvPr id="48131" name="Rectangle 3"/>
          <p:cNvSpPr>
            <a:spLocks noGrp="1" noChangeArrowheads="1"/>
          </p:cNvSpPr>
          <p:nvPr>
            <p:ph type="body" idx="1"/>
          </p:nvPr>
        </p:nvSpPr>
        <p:spPr>
          <a:noFill/>
        </p:spPr>
        <p:txBody>
          <a:bodyPr/>
          <a:lstStyle/>
          <a:p>
            <a:pPr defTabSz="985838">
              <a:spcBef>
                <a:spcPct val="0"/>
              </a:spcBef>
            </a:pPr>
            <a:endParaRPr lang="zh-TW" altLang="en-US" sz="26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cap="flat"/>
        </p:spPr>
      </p:sp>
      <p:sp>
        <p:nvSpPr>
          <p:cNvPr id="48131" name="Rectangle 3"/>
          <p:cNvSpPr>
            <a:spLocks noGrp="1" noChangeArrowheads="1"/>
          </p:cNvSpPr>
          <p:nvPr>
            <p:ph type="body" idx="1"/>
          </p:nvPr>
        </p:nvSpPr>
        <p:spPr>
          <a:noFill/>
        </p:spPr>
        <p:txBody>
          <a:bodyPr/>
          <a:lstStyle/>
          <a:p>
            <a:pPr defTabSz="985838">
              <a:spcBef>
                <a:spcPct val="0"/>
              </a:spcBef>
            </a:pPr>
            <a:endParaRPr lang="zh-TW" altLang="en-US" sz="26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cap="flat"/>
        </p:spPr>
      </p:sp>
      <p:sp>
        <p:nvSpPr>
          <p:cNvPr id="48131" name="Rectangle 3"/>
          <p:cNvSpPr>
            <a:spLocks noGrp="1" noChangeArrowheads="1"/>
          </p:cNvSpPr>
          <p:nvPr>
            <p:ph type="body" idx="1"/>
          </p:nvPr>
        </p:nvSpPr>
        <p:spPr>
          <a:noFill/>
        </p:spPr>
        <p:txBody>
          <a:bodyPr/>
          <a:lstStyle/>
          <a:p>
            <a:pPr defTabSz="985838">
              <a:spcBef>
                <a:spcPct val="0"/>
              </a:spcBef>
            </a:pPr>
            <a:endParaRPr lang="zh-TW" altLang="en-US" sz="26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cap="flat"/>
        </p:spPr>
      </p:sp>
      <p:sp>
        <p:nvSpPr>
          <p:cNvPr id="48131" name="Rectangle 3"/>
          <p:cNvSpPr>
            <a:spLocks noGrp="1" noChangeArrowheads="1"/>
          </p:cNvSpPr>
          <p:nvPr>
            <p:ph type="body" idx="1"/>
          </p:nvPr>
        </p:nvSpPr>
        <p:spPr>
          <a:noFill/>
        </p:spPr>
        <p:txBody>
          <a:bodyPr/>
          <a:lstStyle/>
          <a:p>
            <a:pPr defTabSz="985838">
              <a:spcBef>
                <a:spcPct val="0"/>
              </a:spcBef>
            </a:pPr>
            <a:endParaRPr lang="zh-TW" altLang="en-US" sz="26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992188" y="768350"/>
            <a:ext cx="5114925" cy="3836988"/>
          </a:xfrm>
          <a:ln/>
        </p:spPr>
      </p:sp>
      <p:sp>
        <p:nvSpPr>
          <p:cNvPr id="48131" name="Rectangle 3"/>
          <p:cNvSpPr>
            <a:spLocks noGrp="1" noChangeArrowheads="1"/>
          </p:cNvSpPr>
          <p:nvPr>
            <p:ph type="body" idx="1"/>
          </p:nvPr>
        </p:nvSpPr>
        <p:spPr>
          <a:noFill/>
        </p:spPr>
        <p:txBody>
          <a:bodyPr/>
          <a:lstStyle/>
          <a:p>
            <a:pPr eaLnBrk="1" hangingPunct="1"/>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cap="flat"/>
        </p:spPr>
      </p:sp>
      <p:sp>
        <p:nvSpPr>
          <p:cNvPr id="33795" name="Rectangle 3"/>
          <p:cNvSpPr>
            <a:spLocks noGrp="1" noChangeArrowheads="1"/>
          </p:cNvSpPr>
          <p:nvPr>
            <p:ph type="body" idx="1"/>
          </p:nvPr>
        </p:nvSpPr>
        <p:spPr>
          <a:noFill/>
        </p:spPr>
        <p:txBody>
          <a:bodyPr/>
          <a:lstStyle/>
          <a:p>
            <a:pPr defTabSz="985838">
              <a:spcBef>
                <a:spcPct val="0"/>
              </a:spcBef>
            </a:pPr>
            <a:endParaRPr lang="zh-TW" altLang="en-US" sz="26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cap="flat"/>
        </p:spPr>
      </p:sp>
      <p:sp>
        <p:nvSpPr>
          <p:cNvPr id="51203" name="Rectangle 3"/>
          <p:cNvSpPr>
            <a:spLocks noGrp="1" noChangeArrowheads="1"/>
          </p:cNvSpPr>
          <p:nvPr>
            <p:ph type="body" idx="1"/>
          </p:nvPr>
        </p:nvSpPr>
        <p:spPr>
          <a:noFill/>
        </p:spPr>
        <p:txBody>
          <a:bodyPr/>
          <a:lstStyle/>
          <a:p>
            <a:pPr defTabSz="985838">
              <a:spcBef>
                <a:spcPct val="0"/>
              </a:spcBef>
            </a:pPr>
            <a:endParaRPr lang="zh-TW" altLang="en-US" sz="26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cap="flat"/>
        </p:spPr>
      </p:sp>
      <p:sp>
        <p:nvSpPr>
          <p:cNvPr id="53251" name="Rectangle 3"/>
          <p:cNvSpPr>
            <a:spLocks noGrp="1" noChangeArrowheads="1"/>
          </p:cNvSpPr>
          <p:nvPr>
            <p:ph type="body" idx="1"/>
          </p:nvPr>
        </p:nvSpPr>
        <p:spPr>
          <a:noFill/>
        </p:spPr>
        <p:txBody>
          <a:bodyPr/>
          <a:lstStyle/>
          <a:p>
            <a:pPr defTabSz="985838">
              <a:spcBef>
                <a:spcPct val="0"/>
              </a:spcBef>
            </a:pPr>
            <a:endParaRPr lang="zh-TW" altLang="en-US" sz="26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cap="flat"/>
        </p:spPr>
      </p:sp>
      <p:sp>
        <p:nvSpPr>
          <p:cNvPr id="54275" name="Rectangle 3"/>
          <p:cNvSpPr>
            <a:spLocks noGrp="1" noChangeArrowheads="1"/>
          </p:cNvSpPr>
          <p:nvPr>
            <p:ph type="body" idx="1"/>
          </p:nvPr>
        </p:nvSpPr>
        <p:spPr>
          <a:noFill/>
        </p:spPr>
        <p:txBody>
          <a:bodyPr/>
          <a:lstStyle/>
          <a:p>
            <a:pPr defTabSz="985838">
              <a:spcBef>
                <a:spcPct val="0"/>
              </a:spcBef>
            </a:pPr>
            <a:endParaRPr lang="zh-TW" altLang="en-US" sz="26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cap="flat"/>
        </p:spPr>
      </p:sp>
      <p:sp>
        <p:nvSpPr>
          <p:cNvPr id="55299" name="Rectangle 3"/>
          <p:cNvSpPr>
            <a:spLocks noGrp="1" noChangeArrowheads="1"/>
          </p:cNvSpPr>
          <p:nvPr>
            <p:ph type="body" idx="1"/>
          </p:nvPr>
        </p:nvSpPr>
        <p:spPr>
          <a:noFill/>
        </p:spPr>
        <p:txBody>
          <a:bodyPr/>
          <a:lstStyle/>
          <a:p>
            <a:pPr defTabSz="985838">
              <a:spcBef>
                <a:spcPct val="0"/>
              </a:spcBef>
            </a:pPr>
            <a:endParaRPr lang="zh-TW" altLang="en-US" sz="260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cap="flat"/>
        </p:spPr>
      </p:sp>
      <p:sp>
        <p:nvSpPr>
          <p:cNvPr id="55299" name="Rectangle 3"/>
          <p:cNvSpPr>
            <a:spLocks noGrp="1" noChangeArrowheads="1"/>
          </p:cNvSpPr>
          <p:nvPr>
            <p:ph type="body" idx="1"/>
          </p:nvPr>
        </p:nvSpPr>
        <p:spPr>
          <a:noFill/>
        </p:spPr>
        <p:txBody>
          <a:bodyPr/>
          <a:lstStyle/>
          <a:p>
            <a:pPr defTabSz="985838">
              <a:spcBef>
                <a:spcPct val="0"/>
              </a:spcBef>
            </a:pPr>
            <a:endParaRPr lang="zh-TW" altLang="en-US" sz="26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cap="flat"/>
        </p:spPr>
      </p:sp>
      <p:sp>
        <p:nvSpPr>
          <p:cNvPr id="55299" name="Rectangle 3"/>
          <p:cNvSpPr>
            <a:spLocks noGrp="1" noChangeArrowheads="1"/>
          </p:cNvSpPr>
          <p:nvPr>
            <p:ph type="body" idx="1"/>
          </p:nvPr>
        </p:nvSpPr>
        <p:spPr>
          <a:noFill/>
        </p:spPr>
        <p:txBody>
          <a:bodyPr/>
          <a:lstStyle/>
          <a:p>
            <a:pPr defTabSz="985838">
              <a:spcBef>
                <a:spcPct val="0"/>
              </a:spcBef>
            </a:pPr>
            <a:endParaRPr lang="zh-TW" altLang="en-US" sz="260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cap="flat"/>
        </p:spPr>
      </p:sp>
      <p:sp>
        <p:nvSpPr>
          <p:cNvPr id="56323" name="Rectangle 3"/>
          <p:cNvSpPr>
            <a:spLocks noGrp="1" noChangeArrowheads="1"/>
          </p:cNvSpPr>
          <p:nvPr>
            <p:ph type="body" idx="1"/>
          </p:nvPr>
        </p:nvSpPr>
        <p:spPr>
          <a:noFill/>
        </p:spPr>
        <p:txBody>
          <a:bodyPr/>
          <a:lstStyle/>
          <a:p>
            <a:pPr defTabSz="985838">
              <a:spcBef>
                <a:spcPct val="0"/>
              </a:spcBef>
            </a:pPr>
            <a:endParaRPr lang="zh-TW" altLang="en-US" sz="260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993775" y="769938"/>
            <a:ext cx="5111750" cy="3833812"/>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2122" eaLnBrk="0" hangingPunct="0">
              <a:defRPr>
                <a:solidFill>
                  <a:schemeClr val="tx1"/>
                </a:solidFill>
                <a:latin typeface="Arial" charset="0"/>
              </a:defRPr>
            </a:lvl1pPr>
            <a:lvl2pPr marL="801569" indent="-308296" defTabSz="822122" eaLnBrk="0" hangingPunct="0">
              <a:defRPr>
                <a:solidFill>
                  <a:schemeClr val="tx1"/>
                </a:solidFill>
                <a:latin typeface="Arial" charset="0"/>
              </a:defRPr>
            </a:lvl2pPr>
            <a:lvl3pPr marL="1233183" indent="-246637" defTabSz="822122" eaLnBrk="0" hangingPunct="0">
              <a:defRPr>
                <a:solidFill>
                  <a:schemeClr val="tx1"/>
                </a:solidFill>
                <a:latin typeface="Arial" charset="0"/>
              </a:defRPr>
            </a:lvl3pPr>
            <a:lvl4pPr marL="1726456" indent="-246637" defTabSz="822122" eaLnBrk="0" hangingPunct="0">
              <a:defRPr>
                <a:solidFill>
                  <a:schemeClr val="tx1"/>
                </a:solidFill>
                <a:latin typeface="Arial" charset="0"/>
              </a:defRPr>
            </a:lvl4pPr>
            <a:lvl5pPr marL="2219729" indent="-246637" defTabSz="822122" eaLnBrk="0" hangingPunct="0">
              <a:defRPr>
                <a:solidFill>
                  <a:schemeClr val="tx1"/>
                </a:solidFill>
                <a:latin typeface="Arial" charset="0"/>
              </a:defRPr>
            </a:lvl5pPr>
            <a:lvl6pPr marL="2713002" indent="-246637" defTabSz="822122" eaLnBrk="0" fontAlgn="base" hangingPunct="0">
              <a:spcBef>
                <a:spcPct val="0"/>
              </a:spcBef>
              <a:spcAft>
                <a:spcPct val="0"/>
              </a:spcAft>
              <a:defRPr>
                <a:solidFill>
                  <a:schemeClr val="tx1"/>
                </a:solidFill>
                <a:latin typeface="Arial" charset="0"/>
              </a:defRPr>
            </a:lvl6pPr>
            <a:lvl7pPr marL="3206275" indent="-246637" defTabSz="822122" eaLnBrk="0" fontAlgn="base" hangingPunct="0">
              <a:spcBef>
                <a:spcPct val="0"/>
              </a:spcBef>
              <a:spcAft>
                <a:spcPct val="0"/>
              </a:spcAft>
              <a:defRPr>
                <a:solidFill>
                  <a:schemeClr val="tx1"/>
                </a:solidFill>
                <a:latin typeface="Arial" charset="0"/>
              </a:defRPr>
            </a:lvl7pPr>
            <a:lvl8pPr marL="3699548" indent="-246637" defTabSz="822122" eaLnBrk="0" fontAlgn="base" hangingPunct="0">
              <a:spcBef>
                <a:spcPct val="0"/>
              </a:spcBef>
              <a:spcAft>
                <a:spcPct val="0"/>
              </a:spcAft>
              <a:defRPr>
                <a:solidFill>
                  <a:schemeClr val="tx1"/>
                </a:solidFill>
                <a:latin typeface="Arial" charset="0"/>
              </a:defRPr>
            </a:lvl8pPr>
            <a:lvl9pPr marL="4192821" indent="-246637" defTabSz="822122" eaLnBrk="0" fontAlgn="base" hangingPunct="0">
              <a:spcBef>
                <a:spcPct val="0"/>
              </a:spcBef>
              <a:spcAft>
                <a:spcPct val="0"/>
              </a:spcAft>
              <a:defRPr>
                <a:solidFill>
                  <a:schemeClr val="tx1"/>
                </a:solidFill>
                <a:latin typeface="Arial" charset="0"/>
              </a:defRPr>
            </a:lvl9pPr>
          </a:lstStyle>
          <a:p>
            <a:fld id="{8F70D3DC-B7DC-462A-B766-22B37EE80812}" type="slidenum">
              <a:rPr lang="en-US" altLang="zh-TW">
                <a:latin typeface="Times New Roman" pitchFamily="18" charset="0"/>
              </a:rPr>
              <a:pPr/>
              <a:t>47</a:t>
            </a:fld>
            <a:endParaRPr lang="en-US" altLang="zh-TW" dirty="0">
              <a:latin typeface="Times New Roman" pitchFamily="18"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xfrm>
            <a:off x="993775" y="769938"/>
            <a:ext cx="5111750" cy="3833812"/>
          </a:xfrm>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2122" eaLnBrk="0" hangingPunct="0">
              <a:defRPr>
                <a:solidFill>
                  <a:schemeClr val="tx1"/>
                </a:solidFill>
                <a:latin typeface="Arial" charset="0"/>
              </a:defRPr>
            </a:lvl1pPr>
            <a:lvl2pPr marL="801569" indent="-308296" defTabSz="822122" eaLnBrk="0" hangingPunct="0">
              <a:defRPr>
                <a:solidFill>
                  <a:schemeClr val="tx1"/>
                </a:solidFill>
                <a:latin typeface="Arial" charset="0"/>
              </a:defRPr>
            </a:lvl2pPr>
            <a:lvl3pPr marL="1233183" indent="-246637" defTabSz="822122" eaLnBrk="0" hangingPunct="0">
              <a:defRPr>
                <a:solidFill>
                  <a:schemeClr val="tx1"/>
                </a:solidFill>
                <a:latin typeface="Arial" charset="0"/>
              </a:defRPr>
            </a:lvl3pPr>
            <a:lvl4pPr marL="1726456" indent="-246637" defTabSz="822122" eaLnBrk="0" hangingPunct="0">
              <a:defRPr>
                <a:solidFill>
                  <a:schemeClr val="tx1"/>
                </a:solidFill>
                <a:latin typeface="Arial" charset="0"/>
              </a:defRPr>
            </a:lvl4pPr>
            <a:lvl5pPr marL="2219729" indent="-246637" defTabSz="822122" eaLnBrk="0" hangingPunct="0">
              <a:defRPr>
                <a:solidFill>
                  <a:schemeClr val="tx1"/>
                </a:solidFill>
                <a:latin typeface="Arial" charset="0"/>
              </a:defRPr>
            </a:lvl5pPr>
            <a:lvl6pPr marL="2713002" indent="-246637" defTabSz="822122" eaLnBrk="0" fontAlgn="base" hangingPunct="0">
              <a:spcBef>
                <a:spcPct val="0"/>
              </a:spcBef>
              <a:spcAft>
                <a:spcPct val="0"/>
              </a:spcAft>
              <a:defRPr>
                <a:solidFill>
                  <a:schemeClr val="tx1"/>
                </a:solidFill>
                <a:latin typeface="Arial" charset="0"/>
              </a:defRPr>
            </a:lvl6pPr>
            <a:lvl7pPr marL="3206275" indent="-246637" defTabSz="822122" eaLnBrk="0" fontAlgn="base" hangingPunct="0">
              <a:spcBef>
                <a:spcPct val="0"/>
              </a:spcBef>
              <a:spcAft>
                <a:spcPct val="0"/>
              </a:spcAft>
              <a:defRPr>
                <a:solidFill>
                  <a:schemeClr val="tx1"/>
                </a:solidFill>
                <a:latin typeface="Arial" charset="0"/>
              </a:defRPr>
            </a:lvl7pPr>
            <a:lvl8pPr marL="3699548" indent="-246637" defTabSz="822122" eaLnBrk="0" fontAlgn="base" hangingPunct="0">
              <a:spcBef>
                <a:spcPct val="0"/>
              </a:spcBef>
              <a:spcAft>
                <a:spcPct val="0"/>
              </a:spcAft>
              <a:defRPr>
                <a:solidFill>
                  <a:schemeClr val="tx1"/>
                </a:solidFill>
                <a:latin typeface="Arial" charset="0"/>
              </a:defRPr>
            </a:lvl8pPr>
            <a:lvl9pPr marL="4192821" indent="-246637" defTabSz="822122" eaLnBrk="0" fontAlgn="base" hangingPunct="0">
              <a:spcBef>
                <a:spcPct val="0"/>
              </a:spcBef>
              <a:spcAft>
                <a:spcPct val="0"/>
              </a:spcAft>
              <a:defRPr>
                <a:solidFill>
                  <a:schemeClr val="tx1"/>
                </a:solidFill>
                <a:latin typeface="Arial" charset="0"/>
              </a:defRPr>
            </a:lvl9pPr>
          </a:lstStyle>
          <a:p>
            <a:fld id="{88E10657-76F5-4F30-92BE-5F23E5F2CDB7}" type="slidenum">
              <a:rPr lang="en-US" altLang="zh-TW">
                <a:latin typeface="Times New Roman" pitchFamily="18" charset="0"/>
              </a:rPr>
              <a:pPr/>
              <a:t>48</a:t>
            </a:fld>
            <a:endParaRPr lang="en-US" altLang="zh-TW" dirty="0">
              <a:latin typeface="Times New Roman" pitchFamily="18"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cap="flat"/>
        </p:spPr>
      </p:sp>
      <p:sp>
        <p:nvSpPr>
          <p:cNvPr id="56323" name="Rectangle 3"/>
          <p:cNvSpPr>
            <a:spLocks noGrp="1" noChangeArrowheads="1"/>
          </p:cNvSpPr>
          <p:nvPr>
            <p:ph type="body" idx="1"/>
          </p:nvPr>
        </p:nvSpPr>
        <p:spPr>
          <a:noFill/>
        </p:spPr>
        <p:txBody>
          <a:bodyPr/>
          <a:lstStyle/>
          <a:p>
            <a:pPr defTabSz="985838">
              <a:spcBef>
                <a:spcPct val="0"/>
              </a:spcBef>
            </a:pPr>
            <a:endParaRPr lang="zh-TW" altLang="en-US" sz="26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cap="flat"/>
        </p:spPr>
      </p:sp>
      <p:sp>
        <p:nvSpPr>
          <p:cNvPr id="34819" name="Rectangle 3"/>
          <p:cNvSpPr>
            <a:spLocks noGrp="1" noChangeArrowheads="1"/>
          </p:cNvSpPr>
          <p:nvPr>
            <p:ph type="body" idx="1"/>
          </p:nvPr>
        </p:nvSpPr>
        <p:spPr>
          <a:noFill/>
        </p:spPr>
        <p:txBody>
          <a:bodyPr/>
          <a:lstStyle/>
          <a:p>
            <a:pPr defTabSz="985838">
              <a:spcBef>
                <a:spcPct val="0"/>
              </a:spcBef>
            </a:pPr>
            <a:endParaRPr lang="zh-TW" altLang="en-US" sz="260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cap="flat"/>
        </p:spPr>
      </p:sp>
      <p:sp>
        <p:nvSpPr>
          <p:cNvPr id="56323" name="Rectangle 3"/>
          <p:cNvSpPr>
            <a:spLocks noGrp="1" noChangeArrowheads="1"/>
          </p:cNvSpPr>
          <p:nvPr>
            <p:ph type="body" idx="1"/>
          </p:nvPr>
        </p:nvSpPr>
        <p:spPr>
          <a:noFill/>
        </p:spPr>
        <p:txBody>
          <a:bodyPr/>
          <a:lstStyle/>
          <a:p>
            <a:pPr defTabSz="985838">
              <a:spcBef>
                <a:spcPct val="0"/>
              </a:spcBef>
            </a:pPr>
            <a:endParaRPr lang="zh-TW" altLang="en-US" sz="260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xfrm>
            <a:off x="993775" y="769938"/>
            <a:ext cx="5111750" cy="3833812"/>
          </a:xfrm>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2122" eaLnBrk="0" hangingPunct="0">
              <a:defRPr>
                <a:solidFill>
                  <a:schemeClr val="tx1"/>
                </a:solidFill>
                <a:latin typeface="Arial" charset="0"/>
              </a:defRPr>
            </a:lvl1pPr>
            <a:lvl2pPr marL="801569" indent="-308296" defTabSz="822122" eaLnBrk="0" hangingPunct="0">
              <a:defRPr>
                <a:solidFill>
                  <a:schemeClr val="tx1"/>
                </a:solidFill>
                <a:latin typeface="Arial" charset="0"/>
              </a:defRPr>
            </a:lvl2pPr>
            <a:lvl3pPr marL="1233183" indent="-246637" defTabSz="822122" eaLnBrk="0" hangingPunct="0">
              <a:defRPr>
                <a:solidFill>
                  <a:schemeClr val="tx1"/>
                </a:solidFill>
                <a:latin typeface="Arial" charset="0"/>
              </a:defRPr>
            </a:lvl3pPr>
            <a:lvl4pPr marL="1726456" indent="-246637" defTabSz="822122" eaLnBrk="0" hangingPunct="0">
              <a:defRPr>
                <a:solidFill>
                  <a:schemeClr val="tx1"/>
                </a:solidFill>
                <a:latin typeface="Arial" charset="0"/>
              </a:defRPr>
            </a:lvl4pPr>
            <a:lvl5pPr marL="2219729" indent="-246637" defTabSz="822122" eaLnBrk="0" hangingPunct="0">
              <a:defRPr>
                <a:solidFill>
                  <a:schemeClr val="tx1"/>
                </a:solidFill>
                <a:latin typeface="Arial" charset="0"/>
              </a:defRPr>
            </a:lvl5pPr>
            <a:lvl6pPr marL="2713002" indent="-246637" defTabSz="822122" eaLnBrk="0" fontAlgn="base" hangingPunct="0">
              <a:spcBef>
                <a:spcPct val="0"/>
              </a:spcBef>
              <a:spcAft>
                <a:spcPct val="0"/>
              </a:spcAft>
              <a:defRPr>
                <a:solidFill>
                  <a:schemeClr val="tx1"/>
                </a:solidFill>
                <a:latin typeface="Arial" charset="0"/>
              </a:defRPr>
            </a:lvl6pPr>
            <a:lvl7pPr marL="3206275" indent="-246637" defTabSz="822122" eaLnBrk="0" fontAlgn="base" hangingPunct="0">
              <a:spcBef>
                <a:spcPct val="0"/>
              </a:spcBef>
              <a:spcAft>
                <a:spcPct val="0"/>
              </a:spcAft>
              <a:defRPr>
                <a:solidFill>
                  <a:schemeClr val="tx1"/>
                </a:solidFill>
                <a:latin typeface="Arial" charset="0"/>
              </a:defRPr>
            </a:lvl7pPr>
            <a:lvl8pPr marL="3699548" indent="-246637" defTabSz="822122" eaLnBrk="0" fontAlgn="base" hangingPunct="0">
              <a:spcBef>
                <a:spcPct val="0"/>
              </a:spcBef>
              <a:spcAft>
                <a:spcPct val="0"/>
              </a:spcAft>
              <a:defRPr>
                <a:solidFill>
                  <a:schemeClr val="tx1"/>
                </a:solidFill>
                <a:latin typeface="Arial" charset="0"/>
              </a:defRPr>
            </a:lvl8pPr>
            <a:lvl9pPr marL="4192821" indent="-246637" defTabSz="822122" eaLnBrk="0" fontAlgn="base" hangingPunct="0">
              <a:spcBef>
                <a:spcPct val="0"/>
              </a:spcBef>
              <a:spcAft>
                <a:spcPct val="0"/>
              </a:spcAft>
              <a:defRPr>
                <a:solidFill>
                  <a:schemeClr val="tx1"/>
                </a:solidFill>
                <a:latin typeface="Arial" charset="0"/>
              </a:defRPr>
            </a:lvl9pPr>
          </a:lstStyle>
          <a:p>
            <a:fld id="{B2509E5E-D926-4935-AEB8-4C6D40C83AD3}" type="slidenum">
              <a:rPr lang="en-US" altLang="zh-TW">
                <a:latin typeface="Times New Roman" pitchFamily="18" charset="0"/>
              </a:rPr>
              <a:pPr/>
              <a:t>51</a:t>
            </a:fld>
            <a:endParaRPr lang="en-US" altLang="zh-TW" dirty="0">
              <a:latin typeface="Times New Roman" pitchFamily="18"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992188" y="768350"/>
            <a:ext cx="5114925" cy="3836988"/>
          </a:xfrm>
          <a:ln/>
        </p:spPr>
      </p:sp>
      <p:sp>
        <p:nvSpPr>
          <p:cNvPr id="48131" name="Rectangle 3"/>
          <p:cNvSpPr>
            <a:spLocks noGrp="1" noChangeArrowheads="1"/>
          </p:cNvSpPr>
          <p:nvPr>
            <p:ph type="body" idx="1"/>
          </p:nvPr>
        </p:nvSpPr>
        <p:spPr>
          <a:noFill/>
        </p:spPr>
        <p:txBody>
          <a:bodyPr/>
          <a:lstStyle/>
          <a:p>
            <a:pPr eaLnBrk="1" hangingPunct="1"/>
            <a:endParaRPr lang="zh-TW"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cap="flat"/>
        </p:spPr>
      </p:sp>
      <p:sp>
        <p:nvSpPr>
          <p:cNvPr id="59395" name="Rectangle 3"/>
          <p:cNvSpPr>
            <a:spLocks noGrp="1" noChangeArrowheads="1"/>
          </p:cNvSpPr>
          <p:nvPr>
            <p:ph type="body" idx="1"/>
          </p:nvPr>
        </p:nvSpPr>
        <p:spPr>
          <a:noFill/>
        </p:spPr>
        <p:txBody>
          <a:bodyPr/>
          <a:lstStyle/>
          <a:p>
            <a:pPr defTabSz="985838">
              <a:spcBef>
                <a:spcPct val="0"/>
              </a:spcBef>
            </a:pPr>
            <a:endParaRPr lang="zh-TW" altLang="en-US" sz="260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cap="flat"/>
        </p:spPr>
      </p:sp>
      <p:sp>
        <p:nvSpPr>
          <p:cNvPr id="59395" name="Rectangle 3"/>
          <p:cNvSpPr>
            <a:spLocks noGrp="1" noChangeArrowheads="1"/>
          </p:cNvSpPr>
          <p:nvPr>
            <p:ph type="body" idx="1"/>
          </p:nvPr>
        </p:nvSpPr>
        <p:spPr>
          <a:noFill/>
        </p:spPr>
        <p:txBody>
          <a:bodyPr/>
          <a:lstStyle/>
          <a:p>
            <a:pPr defTabSz="985838">
              <a:spcBef>
                <a:spcPct val="0"/>
              </a:spcBef>
            </a:pPr>
            <a:endParaRPr lang="zh-TW" altLang="en-US" sz="260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cap="flat"/>
        </p:spPr>
      </p:sp>
      <p:sp>
        <p:nvSpPr>
          <p:cNvPr id="59395" name="Rectangle 3"/>
          <p:cNvSpPr>
            <a:spLocks noGrp="1" noChangeArrowheads="1"/>
          </p:cNvSpPr>
          <p:nvPr>
            <p:ph type="body" idx="1"/>
          </p:nvPr>
        </p:nvSpPr>
        <p:spPr>
          <a:noFill/>
        </p:spPr>
        <p:txBody>
          <a:bodyPr/>
          <a:lstStyle/>
          <a:p>
            <a:pPr defTabSz="985838">
              <a:spcBef>
                <a:spcPct val="0"/>
              </a:spcBef>
            </a:pPr>
            <a:endParaRPr lang="zh-TW" altLang="en-US" sz="260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cap="flat"/>
        </p:spPr>
      </p:sp>
      <p:sp>
        <p:nvSpPr>
          <p:cNvPr id="59395" name="Rectangle 3"/>
          <p:cNvSpPr>
            <a:spLocks noGrp="1" noChangeArrowheads="1"/>
          </p:cNvSpPr>
          <p:nvPr>
            <p:ph type="body" idx="1"/>
          </p:nvPr>
        </p:nvSpPr>
        <p:spPr>
          <a:noFill/>
        </p:spPr>
        <p:txBody>
          <a:bodyPr/>
          <a:lstStyle/>
          <a:p>
            <a:pPr defTabSz="985838">
              <a:spcBef>
                <a:spcPct val="0"/>
              </a:spcBef>
            </a:pPr>
            <a:endParaRPr lang="zh-TW" altLang="en-US" sz="260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992188" y="768350"/>
            <a:ext cx="5114925" cy="3836988"/>
          </a:xfrm>
          <a:ln/>
        </p:spPr>
      </p:sp>
      <p:sp>
        <p:nvSpPr>
          <p:cNvPr id="48131" name="Rectangle 3"/>
          <p:cNvSpPr>
            <a:spLocks noGrp="1" noChangeArrowheads="1"/>
          </p:cNvSpPr>
          <p:nvPr>
            <p:ph type="body" idx="1"/>
          </p:nvPr>
        </p:nvSpPr>
        <p:spPr>
          <a:noFill/>
        </p:spPr>
        <p:txBody>
          <a:bodyPr/>
          <a:lstStyle/>
          <a:p>
            <a:pPr eaLnBrk="1" hangingPunct="1"/>
            <a:endParaRPr lang="zh-TW"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993775" y="769938"/>
            <a:ext cx="5111750" cy="3833812"/>
          </a:xfrm>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993775" y="769938"/>
            <a:ext cx="5111750" cy="3833812"/>
          </a:xfrm>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cap="flat"/>
        </p:spPr>
      </p:sp>
      <p:sp>
        <p:nvSpPr>
          <p:cNvPr id="35843" name="Rectangle 3"/>
          <p:cNvSpPr>
            <a:spLocks noGrp="1" noChangeArrowheads="1"/>
          </p:cNvSpPr>
          <p:nvPr>
            <p:ph type="body" idx="1"/>
          </p:nvPr>
        </p:nvSpPr>
        <p:spPr>
          <a:noFill/>
        </p:spPr>
        <p:txBody>
          <a:bodyPr/>
          <a:lstStyle/>
          <a:p>
            <a:pPr defTabSz="985838">
              <a:spcBef>
                <a:spcPct val="0"/>
              </a:spcBef>
            </a:pPr>
            <a:endParaRPr lang="zh-TW" altLang="en-US" sz="260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993775" y="769938"/>
            <a:ext cx="5111750" cy="3833812"/>
          </a:xfrm>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993775" y="769938"/>
            <a:ext cx="5111750" cy="3833812"/>
          </a:xfrm>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993775" y="769938"/>
            <a:ext cx="5111750" cy="3833812"/>
          </a:xfrm>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993775" y="769938"/>
            <a:ext cx="5111750" cy="3833812"/>
          </a:xfrm>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cap="flat"/>
        </p:spPr>
      </p:sp>
      <p:sp>
        <p:nvSpPr>
          <p:cNvPr id="35843" name="Rectangle 3"/>
          <p:cNvSpPr>
            <a:spLocks noGrp="1" noChangeArrowheads="1"/>
          </p:cNvSpPr>
          <p:nvPr>
            <p:ph type="body" idx="1"/>
          </p:nvPr>
        </p:nvSpPr>
        <p:spPr>
          <a:noFill/>
        </p:spPr>
        <p:txBody>
          <a:bodyPr/>
          <a:lstStyle/>
          <a:p>
            <a:pPr defTabSz="985838">
              <a:spcBef>
                <a:spcPct val="0"/>
              </a:spcBef>
            </a:pPr>
            <a:endParaRPr lang="zh-TW" altLang="en-US" sz="26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cap="flat"/>
        </p:spPr>
      </p:sp>
      <p:sp>
        <p:nvSpPr>
          <p:cNvPr id="35843" name="Rectangle 3"/>
          <p:cNvSpPr>
            <a:spLocks noGrp="1" noChangeArrowheads="1"/>
          </p:cNvSpPr>
          <p:nvPr>
            <p:ph type="body" idx="1"/>
          </p:nvPr>
        </p:nvSpPr>
        <p:spPr>
          <a:noFill/>
        </p:spPr>
        <p:txBody>
          <a:bodyPr/>
          <a:lstStyle/>
          <a:p>
            <a:pPr defTabSz="985838">
              <a:spcBef>
                <a:spcPct val="0"/>
              </a:spcBef>
            </a:pPr>
            <a:endParaRPr lang="zh-TW" altLang="en-US" sz="26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noFill/>
        </p:spPr>
        <p:txBody>
          <a:bodyPr/>
          <a:lstStyle/>
          <a:p>
            <a:pPr defTabSz="985838">
              <a:spcBef>
                <a:spcPct val="0"/>
              </a:spcBef>
            </a:pPr>
            <a:endParaRPr lang="zh-TW" altLang="en-US" sz="2600"/>
          </a:p>
        </p:txBody>
      </p:sp>
      <p:sp>
        <p:nvSpPr>
          <p:cNvPr id="36867" name="Rectangle 3"/>
          <p:cNvSpPr>
            <a:spLocks noGrp="1" noRot="1" noChangeAspect="1" noChangeArrowheads="1" noTextEdit="1"/>
          </p:cNvSpPr>
          <p:nvPr>
            <p:ph type="sldImg"/>
          </p:nvPr>
        </p:nvSpPr>
        <p:spPr>
          <a:ln cap="fla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7" name="Oval 10"/>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8" name="Oval 11"/>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9" name="Oval 12"/>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 name="Oval 13"/>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1" name="Oval 14"/>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2" name="Oval 15"/>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3" name="Oval 16"/>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4" name="Oval 17"/>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5" name="Oval 18"/>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6" name="Oval 19"/>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7" name="Oval 20"/>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8" name="Oval 21"/>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9" name="Oval 22"/>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20" name="Oval 23"/>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21" name="Oval 24"/>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22" name="Oval 25"/>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23" name="Oval 26"/>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24" name="Oval 27"/>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25" name="Oval 28"/>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26" name="Oval 29"/>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27" name="Oval 30"/>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28" name="Oval 31"/>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29" name="Oval 32"/>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30" name="Oval 33"/>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31" name="Oval 34"/>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32" name="Oval 35"/>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33" name="Oval 36"/>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34" name="Oval 37"/>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35" name="Oval 38"/>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36" name="Oval 39"/>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10947" name="Rectangle 3"/>
          <p:cNvSpPr>
            <a:spLocks noGrp="1" noChangeArrowheads="1"/>
          </p:cNvSpPr>
          <p:nvPr>
            <p:ph type="ctrTitle"/>
          </p:nvPr>
        </p:nvSpPr>
        <p:spPr>
          <a:xfrm>
            <a:off x="315913" y="466725"/>
            <a:ext cx="6781800" cy="2133600"/>
          </a:xfrm>
        </p:spPr>
        <p:txBody>
          <a:bodyPr/>
          <a:lstStyle>
            <a:lvl1pPr algn="r">
              <a:defRPr sz="4800"/>
            </a:lvl1pPr>
          </a:lstStyle>
          <a:p>
            <a:pPr lvl="0"/>
            <a:r>
              <a:rPr lang="zh-TW" altLang="en-US" noProof="0"/>
              <a:t>按一下以編輯母片標題樣式</a:t>
            </a:r>
            <a:endParaRPr lang="en-US" altLang="en-US" noProof="0"/>
          </a:p>
        </p:txBody>
      </p:sp>
      <p:sp>
        <p:nvSpPr>
          <p:cNvPr id="210948"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400"/>
            </a:lvl1pPr>
          </a:lstStyle>
          <a:p>
            <a:pPr lvl="0"/>
            <a:r>
              <a:rPr lang="zh-TW" altLang="en-US" noProof="0"/>
              <a:t>按一下以編輯母片副標題樣式</a:t>
            </a:r>
            <a:endParaRPr lang="en-US" altLang="en-US" noProof="0"/>
          </a:p>
        </p:txBody>
      </p:sp>
      <p:sp>
        <p:nvSpPr>
          <p:cNvPr id="39" name="Rectangle 7"/>
          <p:cNvSpPr>
            <a:spLocks noGrp="1" noChangeArrowheads="1"/>
          </p:cNvSpPr>
          <p:nvPr>
            <p:ph type="sldNum" sz="quarter" idx="11"/>
          </p:nvPr>
        </p:nvSpPr>
        <p:spPr>
          <a:xfrm>
            <a:off x="8547100" y="6524625"/>
            <a:ext cx="596899" cy="317500"/>
          </a:xfrm>
        </p:spPr>
        <p:txBody>
          <a:bodyPr/>
          <a:lstStyle>
            <a:lvl1pPr>
              <a:defRPr sz="1400"/>
            </a:lvl1pPr>
          </a:lstStyle>
          <a:p>
            <a:pPr>
              <a:defRPr/>
            </a:pPr>
            <a:r>
              <a:rPr lang="en-US" altLang="en-US" dirty="0"/>
              <a:t>7.</a:t>
            </a:r>
            <a:fld id="{88C12C79-FE57-4F92-B667-3C364CCA3C60}" type="slidenum">
              <a:rPr lang="en-US" altLang="en-US" smtClean="0"/>
              <a:pPr>
                <a:defRPr/>
              </a:pPr>
              <a:t>‹#›</a:t>
            </a:fld>
            <a:endParaRPr lang="en-US" altLang="en-US" dirty="0"/>
          </a:p>
        </p:txBody>
      </p:sp>
    </p:spTree>
    <p:extLst>
      <p:ext uri="{BB962C8B-B14F-4D97-AF65-F5344CB8AC3E}">
        <p14:creationId xmlns:p14="http://schemas.microsoft.com/office/powerpoint/2010/main" val="3398336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7"/>
          <p:cNvSpPr>
            <a:spLocks noGrp="1" noChangeArrowheads="1"/>
          </p:cNvSpPr>
          <p:nvPr>
            <p:ph type="sldNum" sz="quarter" idx="11"/>
          </p:nvPr>
        </p:nvSpPr>
        <p:spPr>
          <a:ln/>
        </p:spPr>
        <p:txBody>
          <a:bodyPr/>
          <a:lstStyle>
            <a:lvl1pPr>
              <a:defRPr/>
            </a:lvl1pPr>
          </a:lstStyle>
          <a:p>
            <a:pPr>
              <a:defRPr/>
            </a:pPr>
            <a:r>
              <a:rPr lang="en-US" altLang="en-US" dirty="0"/>
              <a:t>7.</a:t>
            </a:r>
            <a:fld id="{4BF073B4-B8B5-4100-9FCE-EB28646FAB4B}" type="slidenum">
              <a:rPr lang="en-US" altLang="en-US" smtClean="0"/>
              <a:pPr>
                <a:defRPr/>
              </a:pPr>
              <a:t>‹#›</a:t>
            </a:fld>
            <a:endParaRPr lang="en-US" altLang="en-US" dirty="0"/>
          </a:p>
        </p:txBody>
      </p:sp>
    </p:spTree>
    <p:extLst>
      <p:ext uri="{BB962C8B-B14F-4D97-AF65-F5344CB8AC3E}">
        <p14:creationId xmlns:p14="http://schemas.microsoft.com/office/powerpoint/2010/main" val="2105961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122238"/>
            <a:ext cx="2057400" cy="6008687"/>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122238"/>
            <a:ext cx="6019800" cy="6008687"/>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7"/>
          <p:cNvSpPr>
            <a:spLocks noGrp="1" noChangeArrowheads="1"/>
          </p:cNvSpPr>
          <p:nvPr>
            <p:ph type="sldNum" sz="quarter" idx="11"/>
          </p:nvPr>
        </p:nvSpPr>
        <p:spPr>
          <a:ln/>
        </p:spPr>
        <p:txBody>
          <a:bodyPr/>
          <a:lstStyle>
            <a:lvl1pPr>
              <a:defRPr/>
            </a:lvl1pPr>
          </a:lstStyle>
          <a:p>
            <a:pPr>
              <a:defRPr/>
            </a:pPr>
            <a:r>
              <a:rPr lang="en-US" altLang="en-US" dirty="0"/>
              <a:t>7.</a:t>
            </a:r>
            <a:fld id="{C27A2D56-97CF-423B-998E-A8D5242A0044}" type="slidenum">
              <a:rPr lang="en-US" altLang="en-US" smtClean="0"/>
              <a:pPr>
                <a:defRPr/>
              </a:pPr>
              <a:t>‹#›</a:t>
            </a:fld>
            <a:endParaRPr lang="en-US" altLang="en-US" dirty="0"/>
          </a:p>
        </p:txBody>
      </p:sp>
    </p:spTree>
    <p:extLst>
      <p:ext uri="{BB962C8B-B14F-4D97-AF65-F5344CB8AC3E}">
        <p14:creationId xmlns:p14="http://schemas.microsoft.com/office/powerpoint/2010/main" val="911335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122238"/>
            <a:ext cx="7543800" cy="12954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0" y="1719263"/>
            <a:ext cx="4038600" cy="441166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719263"/>
            <a:ext cx="4038600" cy="212883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8200" y="4000500"/>
            <a:ext cx="4038600" cy="21304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投影片編號版面配置區 6"/>
          <p:cNvSpPr>
            <a:spLocks noGrp="1"/>
          </p:cNvSpPr>
          <p:nvPr>
            <p:ph type="sldNum" sz="quarter" idx="11"/>
          </p:nvPr>
        </p:nvSpPr>
        <p:spPr>
          <a:xfrm>
            <a:off x="6553200" y="6248400"/>
            <a:ext cx="2133600" cy="457200"/>
          </a:xfrm>
        </p:spPr>
        <p:txBody>
          <a:bodyPr/>
          <a:lstStyle>
            <a:lvl1pPr>
              <a:defRPr/>
            </a:lvl1pPr>
          </a:lstStyle>
          <a:p>
            <a:pPr>
              <a:defRPr/>
            </a:pPr>
            <a:r>
              <a:rPr lang="en-US" altLang="en-US" dirty="0"/>
              <a:t>7.</a:t>
            </a:r>
            <a:fld id="{62CEFC8C-1DCC-4D79-AB83-D9A798171E62}" type="slidenum">
              <a:rPr lang="en-US" altLang="en-US" smtClean="0"/>
              <a:pPr>
                <a:defRPr/>
              </a:pPr>
              <a:t>‹#›</a:t>
            </a:fld>
            <a:endParaRPr lang="en-US" altLang="en-US" dirty="0"/>
          </a:p>
        </p:txBody>
      </p:sp>
    </p:spTree>
    <p:extLst>
      <p:ext uri="{BB962C8B-B14F-4D97-AF65-F5344CB8AC3E}">
        <p14:creationId xmlns:p14="http://schemas.microsoft.com/office/powerpoint/2010/main" val="46147059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122238"/>
            <a:ext cx="7543800" cy="12954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0" y="1719263"/>
            <a:ext cx="4038600" cy="441166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719263"/>
            <a:ext cx="4038600" cy="441166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投影片編號版面配置區 5"/>
          <p:cNvSpPr>
            <a:spLocks noGrp="1"/>
          </p:cNvSpPr>
          <p:nvPr>
            <p:ph type="sldNum" sz="quarter" idx="11"/>
          </p:nvPr>
        </p:nvSpPr>
        <p:spPr>
          <a:xfrm>
            <a:off x="6553200" y="6248400"/>
            <a:ext cx="2133600" cy="457200"/>
          </a:xfrm>
        </p:spPr>
        <p:txBody>
          <a:bodyPr/>
          <a:lstStyle>
            <a:lvl1pPr>
              <a:defRPr/>
            </a:lvl1pPr>
          </a:lstStyle>
          <a:p>
            <a:pPr>
              <a:defRPr/>
            </a:pPr>
            <a:r>
              <a:rPr lang="en-US" altLang="en-US" dirty="0"/>
              <a:t>7.</a:t>
            </a:r>
            <a:fld id="{62CEFC8C-1DCC-4D79-AB83-D9A798171E62}" type="slidenum">
              <a:rPr lang="en-US" altLang="en-US" smtClean="0"/>
              <a:pPr>
                <a:defRPr/>
              </a:pPr>
              <a:t>‹#›</a:t>
            </a:fld>
            <a:endParaRPr lang="en-US" altLang="en-US" dirty="0"/>
          </a:p>
        </p:txBody>
      </p:sp>
    </p:spTree>
    <p:extLst>
      <p:ext uri="{BB962C8B-B14F-4D97-AF65-F5344CB8AC3E}">
        <p14:creationId xmlns:p14="http://schemas.microsoft.com/office/powerpoint/2010/main" val="290579149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122238"/>
            <a:ext cx="7543800" cy="1295400"/>
          </a:xfrm>
        </p:spPr>
        <p:txBody>
          <a:bodyPr/>
          <a:lstStyle/>
          <a:p>
            <a:r>
              <a:rPr lang="zh-TW" altLang="en-US"/>
              <a:t>按一下以編輯母片標題樣式</a:t>
            </a:r>
          </a:p>
        </p:txBody>
      </p:sp>
      <p:sp>
        <p:nvSpPr>
          <p:cNvPr id="3" name="表格版面配置區 2"/>
          <p:cNvSpPr>
            <a:spLocks noGrp="1"/>
          </p:cNvSpPr>
          <p:nvPr>
            <p:ph type="tbl" idx="1"/>
          </p:nvPr>
        </p:nvSpPr>
        <p:spPr>
          <a:xfrm>
            <a:off x="457200" y="1719263"/>
            <a:ext cx="8229600" cy="4411662"/>
          </a:xfrm>
        </p:spPr>
        <p:txBody>
          <a:bodyPr/>
          <a:lstStyle/>
          <a:p>
            <a:pPr lvl="0"/>
            <a:r>
              <a:rPr lang="zh-TW" altLang="en-US" noProof="0"/>
              <a:t>按一下圖示以新增表格</a:t>
            </a:r>
          </a:p>
        </p:txBody>
      </p:sp>
      <p:sp>
        <p:nvSpPr>
          <p:cNvPr id="4" name="日期版面配置區 3"/>
          <p:cNvSpPr>
            <a:spLocks noGrp="1"/>
          </p:cNvSpPr>
          <p:nvPr>
            <p:ph type="dt" sz="half" idx="10"/>
          </p:nvPr>
        </p:nvSpPr>
        <p:spPr>
          <a:xfrm>
            <a:off x="457200" y="6248400"/>
            <a:ext cx="2133600" cy="457200"/>
          </a:xfrm>
          <a:prstGeom prst="rect">
            <a:avLst/>
          </a:prstGeom>
        </p:spPr>
        <p:txBody>
          <a:bodyPr/>
          <a:lstStyle>
            <a:lvl1pPr>
              <a:defRPr smtClean="0"/>
            </a:lvl1pPr>
          </a:lstStyle>
          <a:p>
            <a:pPr>
              <a:defRPr/>
            </a:pPr>
            <a:endParaRPr lang="en-US" altLang="en-US" dirty="0"/>
          </a:p>
        </p:txBody>
      </p:sp>
      <p:sp>
        <p:nvSpPr>
          <p:cNvPr id="5" name="投影片編號版面配置區 4"/>
          <p:cNvSpPr>
            <a:spLocks noGrp="1"/>
          </p:cNvSpPr>
          <p:nvPr>
            <p:ph type="sldNum" sz="quarter" idx="11"/>
          </p:nvPr>
        </p:nvSpPr>
        <p:spPr>
          <a:xfrm>
            <a:off x="6553200" y="6248400"/>
            <a:ext cx="2133600" cy="457200"/>
          </a:xfrm>
        </p:spPr>
        <p:txBody>
          <a:bodyPr/>
          <a:lstStyle>
            <a:lvl1pPr>
              <a:defRPr smtClean="0"/>
            </a:lvl1pPr>
          </a:lstStyle>
          <a:p>
            <a:pPr>
              <a:defRPr/>
            </a:pPr>
            <a:r>
              <a:rPr lang="en-US" altLang="en-US" dirty="0"/>
              <a:t>7.</a:t>
            </a:r>
            <a:fld id="{DC567E0A-C1F6-4B60-B499-BF7BCB17E129}" type="slidenum">
              <a:rPr lang="en-US" altLang="en-US" smtClean="0"/>
              <a:pPr>
                <a:defRPr/>
              </a:pPr>
              <a:t>‹#›</a:t>
            </a:fld>
            <a:endParaRPr lang="en-US" altLang="en-US" dirty="0"/>
          </a:p>
        </p:txBody>
      </p:sp>
    </p:spTree>
    <p:extLst>
      <p:ext uri="{BB962C8B-B14F-4D97-AF65-F5344CB8AC3E}">
        <p14:creationId xmlns:p14="http://schemas.microsoft.com/office/powerpoint/2010/main" val="2336168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60648"/>
            <a:ext cx="7499176" cy="930498"/>
          </a:xfrm>
        </p:spPr>
        <p:txBody>
          <a:bodyPr/>
          <a:lstStyle/>
          <a:p>
            <a:r>
              <a:rPr lang="zh-TW" altLang="en-US"/>
              <a:t>按一下以編輯母片標題樣式</a:t>
            </a:r>
            <a:endParaRPr lang="zh-TW" altLang="en-US" dirty="0"/>
          </a:p>
        </p:txBody>
      </p:sp>
      <p:sp>
        <p:nvSpPr>
          <p:cNvPr id="3" name="內容版面配置區 2"/>
          <p:cNvSpPr>
            <a:spLocks noGrp="1"/>
          </p:cNvSpPr>
          <p:nvPr>
            <p:ph idx="1"/>
          </p:nvPr>
        </p:nvSpPr>
        <p:spPr/>
        <p:txBody>
          <a:bodyPr/>
          <a:lstStyle>
            <a:lvl2pPr marL="627063" indent="-282575">
              <a:tabLst>
                <a:tab pos="627063" algn="l"/>
              </a:tabLst>
              <a:defRPr/>
            </a:lvl2pPr>
            <a:lvl3pPr marL="984250" indent="-290513">
              <a:defRPr/>
            </a:lvl3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ltLang="en-US" dirty="0"/>
          </a:p>
        </p:txBody>
      </p:sp>
      <p:sp>
        <p:nvSpPr>
          <p:cNvPr id="5" name="Rectangle 7"/>
          <p:cNvSpPr>
            <a:spLocks noGrp="1" noChangeArrowheads="1"/>
          </p:cNvSpPr>
          <p:nvPr>
            <p:ph type="sldNum" sz="quarter" idx="11"/>
          </p:nvPr>
        </p:nvSpPr>
        <p:spPr>
          <a:xfrm>
            <a:off x="8534400" y="6524625"/>
            <a:ext cx="609600" cy="333375"/>
          </a:xfrm>
          <a:ln/>
        </p:spPr>
        <p:txBody>
          <a:bodyPr/>
          <a:lstStyle>
            <a:lvl1pPr>
              <a:defRPr/>
            </a:lvl1pPr>
          </a:lstStyle>
          <a:p>
            <a:pPr>
              <a:defRPr/>
            </a:pPr>
            <a:r>
              <a:rPr lang="en-US" altLang="en-US" dirty="0"/>
              <a:t>7.</a:t>
            </a:r>
            <a:fld id="{064BC5C7-2505-4194-9951-5E814F2644EE}" type="slidenum">
              <a:rPr lang="en-US" altLang="en-US" smtClean="0"/>
              <a:pPr>
                <a:defRPr/>
              </a:pPr>
              <a:t>‹#›</a:t>
            </a:fld>
            <a:endParaRPr lang="en-US" altLang="en-US" dirty="0"/>
          </a:p>
        </p:txBody>
      </p:sp>
    </p:spTree>
    <p:extLst>
      <p:ext uri="{BB962C8B-B14F-4D97-AF65-F5344CB8AC3E}">
        <p14:creationId xmlns:p14="http://schemas.microsoft.com/office/powerpoint/2010/main" val="2841150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5" name="Rectangle 7"/>
          <p:cNvSpPr>
            <a:spLocks noGrp="1" noChangeArrowheads="1"/>
          </p:cNvSpPr>
          <p:nvPr>
            <p:ph type="sldNum" sz="quarter" idx="11"/>
          </p:nvPr>
        </p:nvSpPr>
        <p:spPr>
          <a:ln/>
        </p:spPr>
        <p:txBody>
          <a:bodyPr/>
          <a:lstStyle>
            <a:lvl1pPr>
              <a:defRPr/>
            </a:lvl1pPr>
          </a:lstStyle>
          <a:p>
            <a:pPr>
              <a:defRPr/>
            </a:pPr>
            <a:r>
              <a:rPr lang="en-US" altLang="en-US" dirty="0"/>
              <a:t>7.</a:t>
            </a:r>
            <a:fld id="{74F556D7-1145-45BE-AEF3-35A7500ED3FB}" type="slidenum">
              <a:rPr lang="en-US" altLang="en-US" smtClean="0"/>
              <a:pPr>
                <a:defRPr/>
              </a:pPr>
              <a:t>‹#›</a:t>
            </a:fld>
            <a:endParaRPr lang="en-US" altLang="en-US" dirty="0"/>
          </a:p>
        </p:txBody>
      </p:sp>
    </p:spTree>
    <p:extLst>
      <p:ext uri="{BB962C8B-B14F-4D97-AF65-F5344CB8AC3E}">
        <p14:creationId xmlns:p14="http://schemas.microsoft.com/office/powerpoint/2010/main" val="3519584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Rectangle 7"/>
          <p:cNvSpPr>
            <a:spLocks noGrp="1" noChangeArrowheads="1"/>
          </p:cNvSpPr>
          <p:nvPr>
            <p:ph type="sldNum" sz="quarter" idx="11"/>
          </p:nvPr>
        </p:nvSpPr>
        <p:spPr>
          <a:ln/>
        </p:spPr>
        <p:txBody>
          <a:bodyPr/>
          <a:lstStyle>
            <a:lvl1pPr>
              <a:defRPr/>
            </a:lvl1pPr>
          </a:lstStyle>
          <a:p>
            <a:pPr>
              <a:defRPr/>
            </a:pPr>
            <a:r>
              <a:rPr lang="en-US" altLang="en-US" dirty="0"/>
              <a:t>7.</a:t>
            </a:r>
            <a:fld id="{F23CC003-2D07-4807-83C5-1B31071F2CA1}" type="slidenum">
              <a:rPr lang="en-US" altLang="en-US" smtClean="0"/>
              <a:pPr>
                <a:defRPr/>
              </a:pPr>
              <a:t>‹#›</a:t>
            </a:fld>
            <a:endParaRPr lang="en-US" altLang="en-US" dirty="0"/>
          </a:p>
        </p:txBody>
      </p:sp>
    </p:spTree>
    <p:extLst>
      <p:ext uri="{BB962C8B-B14F-4D97-AF65-F5344CB8AC3E}">
        <p14:creationId xmlns:p14="http://schemas.microsoft.com/office/powerpoint/2010/main" val="250168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8" name="Rectangle 7"/>
          <p:cNvSpPr>
            <a:spLocks noGrp="1" noChangeArrowheads="1"/>
          </p:cNvSpPr>
          <p:nvPr>
            <p:ph type="sldNum" sz="quarter" idx="11"/>
          </p:nvPr>
        </p:nvSpPr>
        <p:spPr>
          <a:ln/>
        </p:spPr>
        <p:txBody>
          <a:bodyPr/>
          <a:lstStyle>
            <a:lvl1pPr>
              <a:defRPr/>
            </a:lvl1pPr>
          </a:lstStyle>
          <a:p>
            <a:pPr>
              <a:defRPr/>
            </a:pPr>
            <a:r>
              <a:rPr lang="en-US" altLang="en-US" dirty="0"/>
              <a:t>7.</a:t>
            </a:r>
            <a:fld id="{BD1E08D6-7D10-4ED9-B225-D63FCA83074E}" type="slidenum">
              <a:rPr lang="en-US" altLang="en-US" smtClean="0"/>
              <a:pPr>
                <a:defRPr/>
              </a:pPr>
              <a:t>‹#›</a:t>
            </a:fld>
            <a:endParaRPr lang="en-US" altLang="en-US" dirty="0"/>
          </a:p>
        </p:txBody>
      </p:sp>
    </p:spTree>
    <p:extLst>
      <p:ext uri="{BB962C8B-B14F-4D97-AF65-F5344CB8AC3E}">
        <p14:creationId xmlns:p14="http://schemas.microsoft.com/office/powerpoint/2010/main" val="406332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4" name="Rectangle 7"/>
          <p:cNvSpPr>
            <a:spLocks noGrp="1" noChangeArrowheads="1"/>
          </p:cNvSpPr>
          <p:nvPr>
            <p:ph type="sldNum" sz="quarter" idx="11"/>
          </p:nvPr>
        </p:nvSpPr>
        <p:spPr>
          <a:ln/>
        </p:spPr>
        <p:txBody>
          <a:bodyPr/>
          <a:lstStyle>
            <a:lvl1pPr>
              <a:defRPr/>
            </a:lvl1pPr>
          </a:lstStyle>
          <a:p>
            <a:pPr>
              <a:defRPr/>
            </a:pPr>
            <a:r>
              <a:rPr lang="en-US" altLang="en-US" dirty="0"/>
              <a:t>7.</a:t>
            </a:r>
            <a:fld id="{A1496E13-C5EA-498D-9E54-4AA09BBC73DB}" type="slidenum">
              <a:rPr lang="en-US" altLang="en-US" smtClean="0"/>
              <a:pPr>
                <a:defRPr/>
              </a:pPr>
              <a:t>‹#›</a:t>
            </a:fld>
            <a:endParaRPr lang="en-US" altLang="en-US" dirty="0"/>
          </a:p>
        </p:txBody>
      </p:sp>
    </p:spTree>
    <p:extLst>
      <p:ext uri="{BB962C8B-B14F-4D97-AF65-F5344CB8AC3E}">
        <p14:creationId xmlns:p14="http://schemas.microsoft.com/office/powerpoint/2010/main" val="737775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Rectangle 7"/>
          <p:cNvSpPr>
            <a:spLocks noGrp="1" noChangeArrowheads="1"/>
          </p:cNvSpPr>
          <p:nvPr>
            <p:ph type="sldNum" sz="quarter" idx="11"/>
          </p:nvPr>
        </p:nvSpPr>
        <p:spPr>
          <a:ln/>
        </p:spPr>
        <p:txBody>
          <a:bodyPr/>
          <a:lstStyle>
            <a:lvl1pPr>
              <a:defRPr/>
            </a:lvl1pPr>
          </a:lstStyle>
          <a:p>
            <a:pPr>
              <a:defRPr/>
            </a:pPr>
            <a:r>
              <a:rPr lang="en-US" altLang="en-US" dirty="0"/>
              <a:t>7.</a:t>
            </a:r>
            <a:fld id="{43738FC1-2FB6-4245-BCB5-62FE7349D994}" type="slidenum">
              <a:rPr lang="en-US" altLang="en-US" smtClean="0"/>
              <a:pPr>
                <a:defRPr/>
              </a:pPr>
              <a:t>‹#›</a:t>
            </a:fld>
            <a:endParaRPr lang="en-US" altLang="en-US" dirty="0"/>
          </a:p>
        </p:txBody>
      </p:sp>
    </p:spTree>
    <p:extLst>
      <p:ext uri="{BB962C8B-B14F-4D97-AF65-F5344CB8AC3E}">
        <p14:creationId xmlns:p14="http://schemas.microsoft.com/office/powerpoint/2010/main" val="2138842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6" name="Rectangle 7"/>
          <p:cNvSpPr>
            <a:spLocks noGrp="1" noChangeArrowheads="1"/>
          </p:cNvSpPr>
          <p:nvPr>
            <p:ph type="sldNum" sz="quarter" idx="11"/>
          </p:nvPr>
        </p:nvSpPr>
        <p:spPr>
          <a:ln/>
        </p:spPr>
        <p:txBody>
          <a:bodyPr/>
          <a:lstStyle>
            <a:lvl1pPr>
              <a:defRPr/>
            </a:lvl1pPr>
          </a:lstStyle>
          <a:p>
            <a:pPr>
              <a:defRPr/>
            </a:pPr>
            <a:r>
              <a:rPr lang="en-US" altLang="en-US" dirty="0"/>
              <a:t>7.</a:t>
            </a:r>
            <a:fld id="{40BEA17E-1142-4AE4-B06E-D081F9367863}" type="slidenum">
              <a:rPr lang="en-US" altLang="en-US" smtClean="0"/>
              <a:pPr>
                <a:defRPr/>
              </a:pPr>
              <a:t>‹#›</a:t>
            </a:fld>
            <a:endParaRPr lang="en-US" altLang="en-US" dirty="0"/>
          </a:p>
        </p:txBody>
      </p:sp>
    </p:spTree>
    <p:extLst>
      <p:ext uri="{BB962C8B-B14F-4D97-AF65-F5344CB8AC3E}">
        <p14:creationId xmlns:p14="http://schemas.microsoft.com/office/powerpoint/2010/main" val="2090347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6" name="Rectangle 7"/>
          <p:cNvSpPr>
            <a:spLocks noGrp="1" noChangeArrowheads="1"/>
          </p:cNvSpPr>
          <p:nvPr>
            <p:ph type="sldNum" sz="quarter" idx="11"/>
          </p:nvPr>
        </p:nvSpPr>
        <p:spPr>
          <a:ln/>
        </p:spPr>
        <p:txBody>
          <a:bodyPr/>
          <a:lstStyle>
            <a:lvl1pPr>
              <a:defRPr/>
            </a:lvl1pPr>
          </a:lstStyle>
          <a:p>
            <a:pPr>
              <a:defRPr/>
            </a:pPr>
            <a:r>
              <a:rPr lang="en-US" altLang="en-US" dirty="0"/>
              <a:t>7.</a:t>
            </a:r>
            <a:fld id="{C821FCBD-F335-47FA-AC1A-942950B70042}" type="slidenum">
              <a:rPr lang="en-US" altLang="en-US" smtClean="0"/>
              <a:pPr>
                <a:defRPr/>
              </a:pPr>
              <a:t>‹#›</a:t>
            </a:fld>
            <a:endParaRPr lang="en-US" altLang="en-US" dirty="0"/>
          </a:p>
        </p:txBody>
      </p:sp>
    </p:spTree>
    <p:extLst>
      <p:ext uri="{BB962C8B-B14F-4D97-AF65-F5344CB8AC3E}">
        <p14:creationId xmlns:p14="http://schemas.microsoft.com/office/powerpoint/2010/main" val="4155632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027" name="Rectangle 3"/>
          <p:cNvSpPr>
            <a:spLocks noGrp="1" noChangeArrowheads="1"/>
          </p:cNvSpPr>
          <p:nvPr>
            <p:ph type="title"/>
          </p:nvPr>
        </p:nvSpPr>
        <p:spPr bwMode="auto">
          <a:xfrm>
            <a:off x="457200" y="212725"/>
            <a:ext cx="7505700" cy="89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zh-TW" altLang="en-US"/>
              <a:t>按一下以編輯母片標題樣式</a:t>
            </a:r>
            <a:endParaRPr lang="en-US" altLang="en-US"/>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 (30pt)</a:t>
            </a:r>
          </a:p>
          <a:p>
            <a:pPr lvl="1"/>
            <a:r>
              <a:rPr lang="en-US" altLang="en-US"/>
              <a:t>Second level (26pt)</a:t>
            </a:r>
          </a:p>
          <a:p>
            <a:pPr lvl="2"/>
            <a:r>
              <a:rPr lang="en-US" altLang="en-US"/>
              <a:t>Third level (22pt)</a:t>
            </a:r>
          </a:p>
          <a:p>
            <a:pPr lvl="3"/>
            <a:r>
              <a:rPr lang="en-US" altLang="en-US"/>
              <a:t>Fourth level (20pt)</a:t>
            </a:r>
          </a:p>
          <a:p>
            <a:pPr lvl="4"/>
            <a:r>
              <a:rPr lang="en-US" altLang="en-US"/>
              <a:t>Fifth level (18pt)</a:t>
            </a:r>
          </a:p>
        </p:txBody>
      </p:sp>
      <p:sp>
        <p:nvSpPr>
          <p:cNvPr id="209927" name="Rectangle 7"/>
          <p:cNvSpPr>
            <a:spLocks noGrp="1" noChangeArrowheads="1"/>
          </p:cNvSpPr>
          <p:nvPr>
            <p:ph type="sldNum" sz="quarter" idx="4"/>
          </p:nvPr>
        </p:nvSpPr>
        <p:spPr bwMode="auto">
          <a:xfrm>
            <a:off x="8489468" y="6524625"/>
            <a:ext cx="654531"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1"/>
            </a:lvl1pPr>
          </a:lstStyle>
          <a:p>
            <a:pPr>
              <a:defRPr/>
            </a:pPr>
            <a:r>
              <a:rPr lang="en-US" altLang="en-US" dirty="0"/>
              <a:t>7.</a:t>
            </a:r>
            <a:fld id="{62CEFC8C-1DCC-4D79-AB83-D9A798171E62}" type="slidenum">
              <a:rPr lang="en-US" altLang="en-US" smtClean="0"/>
              <a:pPr>
                <a:defRPr/>
              </a:pPr>
              <a:t>‹#›</a:t>
            </a:fld>
            <a:endParaRPr lang="en-US" altLang="en-US" dirty="0"/>
          </a:p>
        </p:txBody>
      </p:sp>
      <p:grpSp>
        <p:nvGrpSpPr>
          <p:cNvPr id="1031" name="Group 8"/>
          <p:cNvGrpSpPr>
            <a:grpSpLocks/>
          </p:cNvGrpSpPr>
          <p:nvPr/>
        </p:nvGrpSpPr>
        <p:grpSpPr bwMode="auto">
          <a:xfrm>
            <a:off x="8153400" y="152400"/>
            <a:ext cx="792163" cy="1295400"/>
            <a:chOff x="5136" y="960"/>
            <a:chExt cx="528" cy="864"/>
          </a:xfrm>
        </p:grpSpPr>
        <p:sp>
          <p:nvSpPr>
            <p:cNvPr id="1032"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33" name="Oval 10"/>
            <p:cNvSpPr>
              <a:spLocks noChangeArrowheads="1"/>
            </p:cNvSpPr>
            <p:nvPr/>
          </p:nvSpPr>
          <p:spPr bwMode="auto">
            <a:xfrm>
              <a:off x="5248"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34" name="Oval 11"/>
            <p:cNvSpPr>
              <a:spLocks noChangeArrowheads="1"/>
            </p:cNvSpPr>
            <p:nvPr/>
          </p:nvSpPr>
          <p:spPr bwMode="auto">
            <a:xfrm>
              <a:off x="5360"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35" name="Oval 12"/>
            <p:cNvSpPr>
              <a:spLocks noChangeArrowheads="1"/>
            </p:cNvSpPr>
            <p:nvPr/>
          </p:nvSpPr>
          <p:spPr bwMode="auto">
            <a:xfrm>
              <a:off x="5136"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36" name="Oval 13"/>
            <p:cNvSpPr>
              <a:spLocks noChangeArrowheads="1"/>
            </p:cNvSpPr>
            <p:nvPr/>
          </p:nvSpPr>
          <p:spPr bwMode="auto">
            <a:xfrm>
              <a:off x="5248"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37" name="Oval 14"/>
            <p:cNvSpPr>
              <a:spLocks noChangeArrowheads="1"/>
            </p:cNvSpPr>
            <p:nvPr/>
          </p:nvSpPr>
          <p:spPr bwMode="auto">
            <a:xfrm>
              <a:off x="5360"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38" name="Oval 15"/>
            <p:cNvSpPr>
              <a:spLocks noChangeArrowheads="1"/>
            </p:cNvSpPr>
            <p:nvPr/>
          </p:nvSpPr>
          <p:spPr bwMode="auto">
            <a:xfrm>
              <a:off x="5472" y="1072"/>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39" name="Oval 16"/>
            <p:cNvSpPr>
              <a:spLocks noChangeArrowheads="1"/>
            </p:cNvSpPr>
            <p:nvPr/>
          </p:nvSpPr>
          <p:spPr bwMode="auto">
            <a:xfrm>
              <a:off x="5136"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40" name="Oval 17"/>
            <p:cNvSpPr>
              <a:spLocks noChangeArrowheads="1"/>
            </p:cNvSpPr>
            <p:nvPr/>
          </p:nvSpPr>
          <p:spPr bwMode="auto">
            <a:xfrm>
              <a:off x="5248"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41" name="Oval 18"/>
            <p:cNvSpPr>
              <a:spLocks noChangeArrowheads="1"/>
            </p:cNvSpPr>
            <p:nvPr/>
          </p:nvSpPr>
          <p:spPr bwMode="auto">
            <a:xfrm>
              <a:off x="5360"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42" name="Oval 19"/>
            <p:cNvSpPr>
              <a:spLocks noChangeArrowheads="1"/>
            </p:cNvSpPr>
            <p:nvPr/>
          </p:nvSpPr>
          <p:spPr bwMode="auto">
            <a:xfrm>
              <a:off x="5472"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43" name="Oval 20"/>
            <p:cNvSpPr>
              <a:spLocks noChangeArrowheads="1"/>
            </p:cNvSpPr>
            <p:nvPr/>
          </p:nvSpPr>
          <p:spPr bwMode="auto">
            <a:xfrm>
              <a:off x="5584" y="1184"/>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44"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45" name="Oval 22"/>
            <p:cNvSpPr>
              <a:spLocks noChangeArrowheads="1"/>
            </p:cNvSpPr>
            <p:nvPr/>
          </p:nvSpPr>
          <p:spPr bwMode="auto">
            <a:xfrm>
              <a:off x="5248"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46" name="Oval 23"/>
            <p:cNvSpPr>
              <a:spLocks noChangeArrowheads="1"/>
            </p:cNvSpPr>
            <p:nvPr/>
          </p:nvSpPr>
          <p:spPr bwMode="auto">
            <a:xfrm>
              <a:off x="5360"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47" name="Oval 24"/>
            <p:cNvSpPr>
              <a:spLocks noChangeArrowheads="1"/>
            </p:cNvSpPr>
            <p:nvPr/>
          </p:nvSpPr>
          <p:spPr bwMode="auto">
            <a:xfrm>
              <a:off x="5472" y="1296"/>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48"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49" name="Oval 26"/>
            <p:cNvSpPr>
              <a:spLocks noChangeArrowheads="1"/>
            </p:cNvSpPr>
            <p:nvPr/>
          </p:nvSpPr>
          <p:spPr bwMode="auto">
            <a:xfrm>
              <a:off x="5248"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50" name="Oval 27"/>
            <p:cNvSpPr>
              <a:spLocks noChangeArrowheads="1"/>
            </p:cNvSpPr>
            <p:nvPr/>
          </p:nvSpPr>
          <p:spPr bwMode="auto">
            <a:xfrm>
              <a:off x="5360"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51" name="Oval 28"/>
            <p:cNvSpPr>
              <a:spLocks noChangeArrowheads="1"/>
            </p:cNvSpPr>
            <p:nvPr/>
          </p:nvSpPr>
          <p:spPr bwMode="auto">
            <a:xfrm>
              <a:off x="5472"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52"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53" name="Oval 30"/>
            <p:cNvSpPr>
              <a:spLocks noChangeArrowheads="1"/>
            </p:cNvSpPr>
            <p:nvPr/>
          </p:nvSpPr>
          <p:spPr bwMode="auto">
            <a:xfrm>
              <a:off x="5136" y="1520"/>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54" name="Oval 31"/>
            <p:cNvSpPr>
              <a:spLocks noChangeArrowheads="1"/>
            </p:cNvSpPr>
            <p:nvPr/>
          </p:nvSpPr>
          <p:spPr bwMode="auto">
            <a:xfrm>
              <a:off x="5248"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55" name="Oval 32"/>
            <p:cNvSpPr>
              <a:spLocks noChangeArrowheads="1"/>
            </p:cNvSpPr>
            <p:nvPr/>
          </p:nvSpPr>
          <p:spPr bwMode="auto">
            <a:xfrm>
              <a:off x="5360"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56" name="Oval 33"/>
            <p:cNvSpPr>
              <a:spLocks noChangeArrowheads="1"/>
            </p:cNvSpPr>
            <p:nvPr/>
          </p:nvSpPr>
          <p:spPr bwMode="auto">
            <a:xfrm>
              <a:off x="5472" y="1520"/>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57" name="Oval 34"/>
            <p:cNvSpPr>
              <a:spLocks noChangeArrowheads="1"/>
            </p:cNvSpPr>
            <p:nvPr/>
          </p:nvSpPr>
          <p:spPr bwMode="auto">
            <a:xfrm>
              <a:off x="5136"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58" name="Oval 35"/>
            <p:cNvSpPr>
              <a:spLocks noChangeArrowheads="1"/>
            </p:cNvSpPr>
            <p:nvPr/>
          </p:nvSpPr>
          <p:spPr bwMode="auto">
            <a:xfrm>
              <a:off x="5248"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59" name="Oval 36"/>
            <p:cNvSpPr>
              <a:spLocks noChangeArrowheads="1"/>
            </p:cNvSpPr>
            <p:nvPr/>
          </p:nvSpPr>
          <p:spPr bwMode="auto">
            <a:xfrm>
              <a:off x="5360"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60" name="Oval 37"/>
            <p:cNvSpPr>
              <a:spLocks noChangeArrowheads="1"/>
            </p:cNvSpPr>
            <p:nvPr/>
          </p:nvSpPr>
          <p:spPr bwMode="auto">
            <a:xfrm>
              <a:off x="5472"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61" name="Oval 38"/>
            <p:cNvSpPr>
              <a:spLocks noChangeArrowheads="1"/>
            </p:cNvSpPr>
            <p:nvPr/>
          </p:nvSpPr>
          <p:spPr bwMode="auto">
            <a:xfrm>
              <a:off x="5248"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62" name="Oval 39"/>
            <p:cNvSpPr>
              <a:spLocks noChangeArrowheads="1"/>
            </p:cNvSpPr>
            <p:nvPr/>
          </p:nvSpPr>
          <p:spPr bwMode="auto">
            <a:xfrm>
              <a:off x="5472"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gr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Lst>
  <p:hf hdr="0" ftr="0" dt="0"/>
  <p:txStyles>
    <p:titleStyle>
      <a:lvl1pPr algn="l" rtl="0" eaLnBrk="1" fontAlgn="base" hangingPunct="1">
        <a:spcBef>
          <a:spcPct val="0"/>
        </a:spcBef>
        <a:spcAft>
          <a:spcPct val="0"/>
        </a:spcAft>
        <a:defRPr sz="3800" b="1">
          <a:solidFill>
            <a:schemeClr val="tx2"/>
          </a:solidFill>
          <a:latin typeface="+mn-lt"/>
          <a:ea typeface="+mj-ea"/>
          <a:cs typeface="+mj-cs"/>
        </a:defRPr>
      </a:lvl1pPr>
      <a:lvl2pPr algn="l" rtl="0" eaLnBrk="1" fontAlgn="base" hangingPunct="1">
        <a:spcBef>
          <a:spcPct val="0"/>
        </a:spcBef>
        <a:spcAft>
          <a:spcPct val="0"/>
        </a:spcAft>
        <a:defRPr sz="3800" b="1">
          <a:solidFill>
            <a:schemeClr val="tx2"/>
          </a:solidFill>
          <a:latin typeface="Arial" charset="0"/>
        </a:defRPr>
      </a:lvl2pPr>
      <a:lvl3pPr algn="l" rtl="0" eaLnBrk="1" fontAlgn="base" hangingPunct="1">
        <a:spcBef>
          <a:spcPct val="0"/>
        </a:spcBef>
        <a:spcAft>
          <a:spcPct val="0"/>
        </a:spcAft>
        <a:defRPr sz="3800" b="1">
          <a:solidFill>
            <a:schemeClr val="tx2"/>
          </a:solidFill>
          <a:latin typeface="Arial" charset="0"/>
        </a:defRPr>
      </a:lvl3pPr>
      <a:lvl4pPr algn="l" rtl="0" eaLnBrk="1" fontAlgn="base" hangingPunct="1">
        <a:spcBef>
          <a:spcPct val="0"/>
        </a:spcBef>
        <a:spcAft>
          <a:spcPct val="0"/>
        </a:spcAft>
        <a:defRPr sz="3800" b="1">
          <a:solidFill>
            <a:schemeClr val="tx2"/>
          </a:solidFill>
          <a:latin typeface="Arial" charset="0"/>
        </a:defRPr>
      </a:lvl4pPr>
      <a:lvl5pPr algn="l" rtl="0" eaLnBrk="1" fontAlgn="base" hangingPunct="1">
        <a:spcBef>
          <a:spcPct val="0"/>
        </a:spcBef>
        <a:spcAft>
          <a:spcPct val="0"/>
        </a:spcAft>
        <a:defRPr sz="38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Times New Roman" pitchFamily="18" charset="0"/>
        </a:defRPr>
      </a:lvl6pPr>
      <a:lvl7pPr marL="914400" algn="l" rtl="0" eaLnBrk="1" fontAlgn="base" hangingPunct="1">
        <a:spcBef>
          <a:spcPct val="0"/>
        </a:spcBef>
        <a:spcAft>
          <a:spcPct val="0"/>
        </a:spcAft>
        <a:defRPr sz="3900" b="1">
          <a:solidFill>
            <a:schemeClr val="tx2"/>
          </a:solidFill>
          <a:latin typeface="Times New Roman" pitchFamily="18" charset="0"/>
        </a:defRPr>
      </a:lvl7pPr>
      <a:lvl8pPr marL="1371600" algn="l" rtl="0" eaLnBrk="1" fontAlgn="base" hangingPunct="1">
        <a:spcBef>
          <a:spcPct val="0"/>
        </a:spcBef>
        <a:spcAft>
          <a:spcPct val="0"/>
        </a:spcAft>
        <a:defRPr sz="3900" b="1">
          <a:solidFill>
            <a:schemeClr val="tx2"/>
          </a:solidFill>
          <a:latin typeface="Times New Roman" pitchFamily="18" charset="0"/>
        </a:defRPr>
      </a:lvl8pPr>
      <a:lvl9pPr marL="1828800" algn="l" rtl="0" eaLnBrk="1" fontAlgn="base" hangingPunct="1">
        <a:spcBef>
          <a:spcPct val="0"/>
        </a:spcBef>
        <a:spcAft>
          <a:spcPct val="0"/>
        </a:spcAft>
        <a:defRPr sz="3900" b="1">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27063" indent="-282575" algn="l" rtl="0" eaLnBrk="1" fontAlgn="base" hangingPunct="1">
        <a:spcBef>
          <a:spcPct val="20000"/>
        </a:spcBef>
        <a:spcAft>
          <a:spcPct val="0"/>
        </a:spcAft>
        <a:buClr>
          <a:schemeClr val="accent2"/>
        </a:buClr>
        <a:buSzPct val="100000"/>
        <a:buFont typeface="Arial" charset="0"/>
        <a:buChar char="–"/>
        <a:tabLst>
          <a:tab pos="627063" algn="l"/>
        </a:tabLst>
        <a:defRPr sz="2600">
          <a:solidFill>
            <a:schemeClr val="tx1"/>
          </a:solidFill>
          <a:latin typeface="+mn-lt"/>
        </a:defRPr>
      </a:lvl2pPr>
      <a:lvl3pPr marL="987425" indent="-293688" algn="l" rtl="0" eaLnBrk="1" fontAlgn="base" hangingPunct="1">
        <a:spcBef>
          <a:spcPct val="20000"/>
        </a:spcBef>
        <a:spcAft>
          <a:spcPct val="0"/>
        </a:spcAft>
        <a:buClr>
          <a:schemeClr val="accent2"/>
        </a:buClr>
        <a:buSzPct val="70000"/>
        <a:buFont typeface="Wingdings" pitchFamily="2" charset="2"/>
        <a:buChar char="n"/>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100000"/>
        <a:buFont typeface="Arial" charset="0"/>
        <a:buChar char="–"/>
        <a:defRPr sz="2000">
          <a:solidFill>
            <a:schemeClr val="tx1"/>
          </a:solidFill>
          <a:latin typeface="+mn-lt"/>
        </a:defRPr>
      </a:lvl4pPr>
      <a:lvl5pPr marL="1598613" indent="-315913" algn="l" rtl="0" eaLnBrk="1" fontAlgn="base" hangingPunct="1">
        <a:spcBef>
          <a:spcPct val="20000"/>
        </a:spcBef>
        <a:spcAft>
          <a:spcPct val="0"/>
        </a:spcAft>
        <a:buClr>
          <a:schemeClr val="bg2"/>
        </a:buClr>
        <a:buSzPct val="80000"/>
        <a:buFont typeface="Wingdings" pitchFamily="2" charset="2"/>
        <a:buChar char="u"/>
        <a:defRPr>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91.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310.png"/></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Grp="1" noChangeArrowheads="1"/>
          </p:cNvSpPr>
          <p:nvPr>
            <p:ph type="ctrTitle"/>
          </p:nvPr>
        </p:nvSpPr>
        <p:spPr/>
        <p:txBody>
          <a:bodyPr/>
          <a:lstStyle/>
          <a:p>
            <a:pPr eaLnBrk="1" hangingPunct="1"/>
            <a:r>
              <a:rPr lang="en-US" altLang="zh-TW" dirty="0">
                <a:ea typeface="新細明體" pitchFamily="18" charset="-120"/>
              </a:rPr>
              <a:t>Swaps</a:t>
            </a:r>
          </a:p>
        </p:txBody>
      </p:sp>
      <p:sp>
        <p:nvSpPr>
          <p:cNvPr id="4100" name="Rectangle 5"/>
          <p:cNvSpPr>
            <a:spLocks noGrp="1" noChangeArrowheads="1"/>
          </p:cNvSpPr>
          <p:nvPr>
            <p:ph type="subTitle" idx="1"/>
          </p:nvPr>
        </p:nvSpPr>
        <p:spPr/>
        <p:txBody>
          <a:bodyPr/>
          <a:lstStyle/>
          <a:p>
            <a:pPr eaLnBrk="1" hangingPunct="1"/>
            <a:r>
              <a:rPr lang="en-US" altLang="zh-TW" dirty="0">
                <a:ea typeface="新細明體" pitchFamily="18" charset="-120"/>
              </a:rPr>
              <a:t>Chapter 7</a:t>
            </a:r>
          </a:p>
        </p:txBody>
      </p:sp>
      <p:sp>
        <p:nvSpPr>
          <p:cNvPr id="4098" name="Rectangle 7"/>
          <p:cNvSpPr>
            <a:spLocks noGrp="1" noChangeArrowheads="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7.</a:t>
            </a:r>
            <a:fld id="{C78AEF94-D47A-4AD7-9D4C-ABB0BC726E7E}" type="slidenum">
              <a:rPr lang="en-US" altLang="en-US"/>
              <a:pPr eaLnBrk="1" hangingPunct="1"/>
              <a:t>1</a:t>
            </a:fld>
            <a:endParaRPr lang="en-US"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3"/>
          <p:cNvSpPr>
            <a:spLocks noGrp="1" noChangeArrowheads="1"/>
          </p:cNvSpPr>
          <p:nvPr>
            <p:ph sz="half" idx="1"/>
          </p:nvPr>
        </p:nvSpPr>
        <p:spPr>
          <a:xfrm>
            <a:off x="503608" y="1682746"/>
            <a:ext cx="8568952" cy="1872208"/>
          </a:xfrm>
          <a:noFill/>
        </p:spPr>
        <p:txBody>
          <a:bodyPr lIns="92075" tIns="46038" rIns="92075" bIns="46038"/>
          <a:lstStyle/>
          <a:p>
            <a:pPr marL="446088" lvl="1" indent="-371475">
              <a:spcBef>
                <a:spcPts val="600"/>
              </a:spcBef>
              <a:buClr>
                <a:schemeClr val="tx1"/>
              </a:buClr>
              <a:buSzPct val="80000"/>
              <a:buFont typeface="+mj-lt"/>
              <a:buAutoNum type="arabicPeriod" startAt="2"/>
            </a:pPr>
            <a:r>
              <a:rPr lang="en-US" altLang="zh-TW" sz="2600" dirty="0">
                <a:ea typeface="新細明體" pitchFamily="18" charset="-120"/>
              </a:rPr>
              <a:t>Converting an investment income from </a:t>
            </a:r>
          </a:p>
          <a:p>
            <a:pPr marL="719138" lvl="2">
              <a:spcBef>
                <a:spcPts val="600"/>
              </a:spcBef>
            </a:pPr>
            <a:r>
              <a:rPr lang="en-US" altLang="zh-TW" sz="2200" dirty="0">
                <a:ea typeface="新細明體" pitchFamily="18" charset="-120"/>
              </a:rPr>
              <a:t>fixed rate (originally) to floating rate</a:t>
            </a:r>
          </a:p>
          <a:p>
            <a:pPr marL="719138" lvl="2">
              <a:spcBef>
                <a:spcPts val="600"/>
              </a:spcBef>
            </a:pPr>
            <a:r>
              <a:rPr lang="en-US" altLang="zh-TW" sz="2200" dirty="0">
                <a:ea typeface="新細明體" pitchFamily="18" charset="-120"/>
              </a:rPr>
              <a:t>floating rate (originally) to fixed rate </a:t>
            </a:r>
          </a:p>
          <a:p>
            <a:pPr marL="719138" lvl="2">
              <a:spcBef>
                <a:spcPts val="600"/>
              </a:spcBef>
              <a:buClr>
                <a:schemeClr val="tx1"/>
              </a:buClr>
              <a:buSzPct val="100000"/>
              <a:buFont typeface="新細明體" pitchFamily="18" charset="-120"/>
              <a:buChar char="※"/>
            </a:pPr>
            <a:r>
              <a:rPr lang="en-US" altLang="zh-TW" dirty="0">
                <a:ea typeface="新細明體" pitchFamily="18" charset="-120"/>
              </a:rPr>
              <a:t>Intel (wants fixed-rate income) and MS (wants floating-rate income)</a:t>
            </a:r>
            <a:endParaRPr lang="zh-TW" altLang="en-US" dirty="0">
              <a:ea typeface="新細明體" pitchFamily="18" charset="-120"/>
            </a:endParaRPr>
          </a:p>
        </p:txBody>
      </p:sp>
      <p:sp>
        <p:nvSpPr>
          <p:cNvPr id="8194" name="投影片編號版面配置區 5"/>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7.</a:t>
            </a:r>
            <a:fld id="{F9AF3F6E-34E1-4FD4-BF49-4802A254695A}" type="slidenum">
              <a:rPr lang="en-US" altLang="en-US"/>
              <a:pPr eaLnBrk="1" hangingPunct="1"/>
              <a:t>10</a:t>
            </a:fld>
            <a:endParaRPr lang="en-US" altLang="en-US" dirty="0"/>
          </a:p>
        </p:txBody>
      </p:sp>
      <p:sp>
        <p:nvSpPr>
          <p:cNvPr id="6" name="Rectangle 2"/>
          <p:cNvSpPr>
            <a:spLocks noGrp="1" noChangeArrowheads="1"/>
          </p:cNvSpPr>
          <p:nvPr>
            <p:ph type="title"/>
          </p:nvPr>
        </p:nvSpPr>
        <p:spPr>
          <a:xfrm>
            <a:off x="467544" y="404665"/>
            <a:ext cx="7488832" cy="792087"/>
          </a:xfrm>
          <a:noFill/>
        </p:spPr>
        <p:txBody>
          <a:bodyPr lIns="92075" tIns="46038" rIns="92075" bIns="46038" anchor="ctr"/>
          <a:lstStyle/>
          <a:p>
            <a:pPr eaLnBrk="1" hangingPunct="1"/>
            <a:r>
              <a:rPr lang="en-US" altLang="zh-TW" dirty="0">
                <a:ea typeface="新細明體" pitchFamily="18" charset="-120"/>
              </a:rPr>
              <a:t>Interest Rate Swap</a:t>
            </a:r>
          </a:p>
        </p:txBody>
      </p:sp>
      <p:sp>
        <p:nvSpPr>
          <p:cNvPr id="25" name="文字方塊 24"/>
          <p:cNvSpPr txBox="1"/>
          <p:nvPr/>
        </p:nvSpPr>
        <p:spPr>
          <a:xfrm>
            <a:off x="1187744" y="5733256"/>
            <a:ext cx="7200680" cy="707886"/>
          </a:xfrm>
          <a:prstGeom prst="rect">
            <a:avLst/>
          </a:prstGeom>
          <a:noFill/>
        </p:spPr>
        <p:txBody>
          <a:bodyPr wrap="square" rtlCol="0">
            <a:spAutoFit/>
          </a:bodyPr>
          <a:lstStyle/>
          <a:p>
            <a:pPr marL="180975" indent="-180975">
              <a:buFont typeface="Arial" pitchFamily="34" charset="0"/>
              <a:buChar char="–"/>
            </a:pPr>
            <a:r>
              <a:rPr lang="en-US" altLang="zh-TW" sz="2000" dirty="0"/>
              <a:t>The net interest rate earned for Intel’s asset is 4.8%</a:t>
            </a:r>
          </a:p>
          <a:p>
            <a:pPr marL="180975" indent="-180975">
              <a:buFont typeface="Arial" pitchFamily="34" charset="0"/>
              <a:buChar char="–"/>
            </a:pPr>
            <a:r>
              <a:rPr lang="en-US" altLang="zh-TW" sz="2000" dirty="0"/>
              <a:t>The net interest rate earned for MS’s asset is LIBOR – 0.3% </a:t>
            </a:r>
            <a:endParaRPr lang="zh-TW" altLang="en-US" sz="2000" dirty="0"/>
          </a:p>
        </p:txBody>
      </p:sp>
      <p:grpSp>
        <p:nvGrpSpPr>
          <p:cNvPr id="2" name="群組 1"/>
          <p:cNvGrpSpPr/>
          <p:nvPr/>
        </p:nvGrpSpPr>
        <p:grpSpPr>
          <a:xfrm>
            <a:off x="683568" y="3573016"/>
            <a:ext cx="7920880" cy="1955110"/>
            <a:chOff x="683568" y="3573016"/>
            <a:chExt cx="7920880" cy="1955110"/>
          </a:xfrm>
        </p:grpSpPr>
        <p:sp>
          <p:nvSpPr>
            <p:cNvPr id="7" name="Rectangle 3"/>
            <p:cNvSpPr>
              <a:spLocks noChangeArrowheads="1"/>
            </p:cNvSpPr>
            <p:nvPr/>
          </p:nvSpPr>
          <p:spPr bwMode="auto">
            <a:xfrm>
              <a:off x="2411760" y="3867555"/>
              <a:ext cx="1143000"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pPr>
              <a:r>
                <a:rPr lang="en-US" altLang="zh-TW" dirty="0">
                  <a:latin typeface="Times New Roman" pitchFamily="18" charset="0"/>
                  <a:ea typeface="新細明體" pitchFamily="18" charset="-120"/>
                </a:rPr>
                <a:t>Intel</a:t>
              </a:r>
            </a:p>
          </p:txBody>
        </p:sp>
        <p:sp>
          <p:nvSpPr>
            <p:cNvPr id="8" name="Rectangle 4"/>
            <p:cNvSpPr>
              <a:spLocks noChangeArrowheads="1"/>
            </p:cNvSpPr>
            <p:nvPr/>
          </p:nvSpPr>
          <p:spPr bwMode="auto">
            <a:xfrm>
              <a:off x="5039094" y="3843514"/>
              <a:ext cx="1600200"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pPr>
              <a:r>
                <a:rPr lang="en-US" altLang="zh-TW" dirty="0">
                  <a:latin typeface="Times New Roman" pitchFamily="18" charset="0"/>
                  <a:ea typeface="新細明體" pitchFamily="18" charset="-120"/>
                </a:rPr>
                <a:t>MS</a:t>
              </a:r>
            </a:p>
          </p:txBody>
        </p:sp>
        <p:sp>
          <p:nvSpPr>
            <p:cNvPr id="9" name="Rectangle 9"/>
            <p:cNvSpPr>
              <a:spLocks noChangeArrowheads="1"/>
            </p:cNvSpPr>
            <p:nvPr/>
          </p:nvSpPr>
          <p:spPr bwMode="auto">
            <a:xfrm>
              <a:off x="3970926" y="4261380"/>
              <a:ext cx="878446"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altLang="zh-TW" dirty="0">
                  <a:latin typeface="Times New Roman" pitchFamily="18" charset="0"/>
                  <a:ea typeface="新細明體" pitchFamily="18" charset="-120"/>
                </a:rPr>
                <a:t>LIBOR</a:t>
              </a:r>
            </a:p>
          </p:txBody>
        </p:sp>
        <p:sp>
          <p:nvSpPr>
            <p:cNvPr id="10" name="Rectangle 10"/>
            <p:cNvSpPr>
              <a:spLocks noChangeArrowheads="1"/>
            </p:cNvSpPr>
            <p:nvPr/>
          </p:nvSpPr>
          <p:spPr bwMode="auto">
            <a:xfrm>
              <a:off x="4163286" y="3573016"/>
              <a:ext cx="493725"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altLang="zh-TW" dirty="0">
                  <a:latin typeface="Times New Roman" pitchFamily="18" charset="0"/>
                  <a:ea typeface="新細明體" pitchFamily="18" charset="-120"/>
                </a:rPr>
                <a:t>5%</a:t>
              </a:r>
            </a:p>
          </p:txBody>
        </p:sp>
        <p:sp>
          <p:nvSpPr>
            <p:cNvPr id="11" name="Rectangle 11"/>
            <p:cNvSpPr>
              <a:spLocks noChangeArrowheads="1"/>
            </p:cNvSpPr>
            <p:nvPr/>
          </p:nvSpPr>
          <p:spPr bwMode="auto">
            <a:xfrm>
              <a:off x="7072330" y="3686030"/>
              <a:ext cx="666849"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altLang="zh-TW" dirty="0">
                  <a:latin typeface="Times New Roman" pitchFamily="18" charset="0"/>
                  <a:ea typeface="新細明體" pitchFamily="18" charset="-120"/>
                </a:rPr>
                <a:t>4.7%</a:t>
              </a:r>
            </a:p>
          </p:txBody>
        </p:sp>
        <p:sp>
          <p:nvSpPr>
            <p:cNvPr id="12" name="Rectangle 12"/>
            <p:cNvSpPr>
              <a:spLocks noChangeArrowheads="1"/>
            </p:cNvSpPr>
            <p:nvPr/>
          </p:nvSpPr>
          <p:spPr bwMode="auto">
            <a:xfrm>
              <a:off x="769876" y="3789040"/>
              <a:ext cx="1590180"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altLang="zh-TW" dirty="0">
                  <a:latin typeface="Times New Roman" pitchFamily="18" charset="0"/>
                  <a:ea typeface="新細明體" pitchFamily="18" charset="-120"/>
                </a:rPr>
                <a:t>LIBOR – 0.2%</a:t>
              </a:r>
            </a:p>
          </p:txBody>
        </p:sp>
        <p:cxnSp>
          <p:nvCxnSpPr>
            <p:cNvPr id="13" name="直線單箭頭接點 12"/>
            <p:cNvCxnSpPr/>
            <p:nvPr/>
          </p:nvCxnSpPr>
          <p:spPr bwMode="auto">
            <a:xfrm flipH="1">
              <a:off x="827584" y="4174144"/>
              <a:ext cx="1440000" cy="0"/>
            </a:xfrm>
            <a:prstGeom prst="straightConnector1">
              <a:avLst/>
            </a:prstGeom>
            <a:solidFill>
              <a:schemeClr val="accent1"/>
            </a:solidFill>
            <a:ln w="19050" cap="flat" cmpd="sng" algn="ctr">
              <a:solidFill>
                <a:schemeClr val="tx1"/>
              </a:solidFill>
              <a:prstDash val="solid"/>
              <a:round/>
              <a:headEnd type="triangle" w="lg"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矩形 13"/>
            <p:cNvSpPr/>
            <p:nvPr/>
          </p:nvSpPr>
          <p:spPr bwMode="auto">
            <a:xfrm>
              <a:off x="5400192" y="3573016"/>
              <a:ext cx="900000" cy="900000"/>
            </a:xfrm>
            <a:prstGeom prst="rect">
              <a:avLst/>
            </a:prstGeom>
            <a:noFill/>
            <a:ln w="12700" cap="flat" cmpd="sng" algn="ctr">
              <a:solidFill>
                <a:schemeClr val="tx1"/>
              </a:solidFill>
              <a:prstDash val="solid"/>
              <a:round/>
              <a:headEnd type="none" w="sm" len="sm"/>
              <a:tailEnd type="none" w="sm" len="sm"/>
            </a:ln>
            <a:effectLst/>
          </p:spPr>
          <p:txBody>
            <a:bodyPr vert="horz" wrap="none" lIns="92075" tIns="46038" rIns="92075" bIns="46038"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a:ln>
                  <a:noFill/>
                </a:ln>
                <a:solidFill>
                  <a:schemeClr val="tx1"/>
                </a:solidFill>
                <a:effectLst/>
                <a:latin typeface="Arial" charset="0"/>
              </a:endParaRPr>
            </a:p>
          </p:txBody>
        </p:sp>
        <p:cxnSp>
          <p:nvCxnSpPr>
            <p:cNvPr id="15" name="直線單箭頭接點 14"/>
            <p:cNvCxnSpPr/>
            <p:nvPr/>
          </p:nvCxnSpPr>
          <p:spPr bwMode="auto">
            <a:xfrm flipH="1">
              <a:off x="3720924" y="3974760"/>
              <a:ext cx="1440000" cy="0"/>
            </a:xfrm>
            <a:prstGeom prst="straightConnector1">
              <a:avLst/>
            </a:prstGeom>
            <a:solidFill>
              <a:schemeClr val="accent1"/>
            </a:solidFill>
            <a:ln w="19050" cap="flat" cmpd="sng" algn="ctr">
              <a:solidFill>
                <a:schemeClr val="tx1"/>
              </a:solidFill>
              <a:prstDash val="solid"/>
              <a:round/>
              <a:headEnd type="none" w="sm" len="sm"/>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直線單箭頭接點 15"/>
            <p:cNvCxnSpPr/>
            <p:nvPr/>
          </p:nvCxnSpPr>
          <p:spPr bwMode="auto">
            <a:xfrm flipH="1">
              <a:off x="3720924" y="4215182"/>
              <a:ext cx="1440000" cy="0"/>
            </a:xfrm>
            <a:prstGeom prst="straightConnector1">
              <a:avLst/>
            </a:prstGeom>
            <a:solidFill>
              <a:schemeClr val="accent1"/>
            </a:solidFill>
            <a:ln w="19050" cap="flat" cmpd="sng" algn="ctr">
              <a:solidFill>
                <a:schemeClr val="tx1"/>
              </a:solidFill>
              <a:prstDash val="solid"/>
              <a:round/>
              <a:headEnd type="triangle" w="lg"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矩形 16"/>
            <p:cNvSpPr/>
            <p:nvPr/>
          </p:nvSpPr>
          <p:spPr bwMode="auto">
            <a:xfrm>
              <a:off x="2519872" y="3614022"/>
              <a:ext cx="900000" cy="900000"/>
            </a:xfrm>
            <a:prstGeom prst="rect">
              <a:avLst/>
            </a:prstGeom>
            <a:noFill/>
            <a:ln w="12700" cap="flat" cmpd="sng" algn="ctr">
              <a:solidFill>
                <a:schemeClr val="tx1"/>
              </a:solidFill>
              <a:prstDash val="solid"/>
              <a:round/>
              <a:headEnd type="none" w="sm" len="sm"/>
              <a:tailEnd type="none" w="sm" len="sm"/>
            </a:ln>
            <a:effectLst/>
          </p:spPr>
          <p:txBody>
            <a:bodyPr vert="horz" wrap="none" lIns="92075" tIns="46038" rIns="92075" bIns="46038"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a:ln>
                  <a:noFill/>
                </a:ln>
                <a:solidFill>
                  <a:schemeClr val="tx1"/>
                </a:solidFill>
                <a:effectLst/>
                <a:latin typeface="Arial" charset="0"/>
              </a:endParaRPr>
            </a:p>
          </p:txBody>
        </p:sp>
        <mc:AlternateContent xmlns:mc="http://schemas.openxmlformats.org/markup-compatibility/2006" xmlns:a14="http://schemas.microsoft.com/office/drawing/2010/main">
          <mc:Choice Requires="a14">
            <p:sp>
              <p:nvSpPr>
                <p:cNvPr id="19" name="文字方塊 18"/>
                <p:cNvSpPr txBox="1"/>
                <p:nvPr/>
              </p:nvSpPr>
              <p:spPr>
                <a:xfrm rot="-5400000">
                  <a:off x="1307787" y="4255453"/>
                  <a:ext cx="551882" cy="8469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TW" i="1" smtClean="0">
                                <a:latin typeface="Cambria Math" panose="02040503050406030204" pitchFamily="18" charset="0"/>
                              </a:rPr>
                            </m:ctrlPr>
                          </m:dPr>
                          <m:e>
                            <m:m>
                              <m:mPr>
                                <m:mcs>
                                  <m:mc>
                                    <m:mcPr>
                                      <m:count m:val="1"/>
                                      <m:mcJc m:val="center"/>
                                    </m:mcPr>
                                  </m:mc>
                                </m:mcs>
                                <m:ctrlPr>
                                  <a:rPr lang="en-US" altLang="zh-TW" i="1" smtClean="0">
                                    <a:latin typeface="Cambria Math" panose="02040503050406030204" pitchFamily="18" charset="0"/>
                                  </a:rPr>
                                </m:ctrlPr>
                              </m:mPr>
                              <m:mr>
                                <m:e/>
                              </m:mr>
                              <m:mr>
                                <m:e/>
                              </m:mr>
                              <m:mr>
                                <m:e/>
                              </m:mr>
                            </m:m>
                          </m:e>
                        </m:d>
                      </m:oMath>
                    </m:oMathPara>
                  </a14:m>
                  <a:endParaRPr lang="zh-TW" altLang="en-US" dirty="0"/>
                </a:p>
              </p:txBody>
            </p:sp>
          </mc:Choice>
          <mc:Fallback xmlns="">
            <p:sp>
              <p:nvSpPr>
                <p:cNvPr id="19" name="文字方塊 18"/>
                <p:cNvSpPr txBox="1">
                  <a:spLocks noRot="1" noChangeAspect="1" noMove="1" noResize="1" noEditPoints="1" noAdjustHandles="1" noChangeArrowheads="1" noChangeShapeType="1" noTextEdit="1"/>
                </p:cNvSpPr>
                <p:nvPr/>
              </p:nvSpPr>
              <p:spPr>
                <a:xfrm rot="-5400000">
                  <a:off x="1307787" y="4255453"/>
                  <a:ext cx="551882" cy="846963"/>
                </a:xfrm>
                <a:prstGeom prst="rect">
                  <a:avLst/>
                </a:prstGeom>
                <a:blipFill rotWithShape="1">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0" name="文字方塊 19"/>
                <p:cNvSpPr txBox="1"/>
                <p:nvPr/>
              </p:nvSpPr>
              <p:spPr>
                <a:xfrm rot="-5400000">
                  <a:off x="4134208" y="4272966"/>
                  <a:ext cx="551882" cy="8469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TW" i="1" smtClean="0">
                                <a:latin typeface="Cambria Math" panose="02040503050406030204" pitchFamily="18" charset="0"/>
                              </a:rPr>
                            </m:ctrlPr>
                          </m:dPr>
                          <m:e>
                            <m:m>
                              <m:mPr>
                                <m:mcs>
                                  <m:mc>
                                    <m:mcPr>
                                      <m:count m:val="1"/>
                                      <m:mcJc m:val="center"/>
                                    </m:mcPr>
                                  </m:mc>
                                </m:mcs>
                                <m:ctrlPr>
                                  <a:rPr lang="en-US" altLang="zh-TW" i="1" smtClean="0">
                                    <a:latin typeface="Cambria Math" panose="02040503050406030204" pitchFamily="18" charset="0"/>
                                  </a:rPr>
                                </m:ctrlPr>
                              </m:mPr>
                              <m:mr>
                                <m:e/>
                              </m:mr>
                              <m:mr>
                                <m:e/>
                              </m:mr>
                              <m:mr>
                                <m:e/>
                              </m:mr>
                            </m:m>
                          </m:e>
                        </m:d>
                      </m:oMath>
                    </m:oMathPara>
                  </a14:m>
                  <a:endParaRPr lang="zh-TW" altLang="en-US" dirty="0"/>
                </a:p>
              </p:txBody>
            </p:sp>
          </mc:Choice>
          <mc:Fallback xmlns="">
            <p:sp>
              <p:nvSpPr>
                <p:cNvPr id="20" name="文字方塊 19"/>
                <p:cNvSpPr txBox="1">
                  <a:spLocks noRot="1" noChangeAspect="1" noMove="1" noResize="1" noEditPoints="1" noAdjustHandles="1" noChangeArrowheads="1" noChangeShapeType="1" noTextEdit="1"/>
                </p:cNvSpPr>
                <p:nvPr/>
              </p:nvSpPr>
              <p:spPr>
                <a:xfrm rot="-5400000">
                  <a:off x="4134208" y="4272966"/>
                  <a:ext cx="551882" cy="846963"/>
                </a:xfrm>
                <a:prstGeom prst="rect">
                  <a:avLst/>
                </a:prstGeom>
                <a:blipFill rotWithShape="1">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1" name="文字方塊 20"/>
                <p:cNvSpPr txBox="1"/>
                <p:nvPr/>
              </p:nvSpPr>
              <p:spPr>
                <a:xfrm rot="-5400000">
                  <a:off x="7129814" y="4217564"/>
                  <a:ext cx="551882" cy="8469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TW" i="1" smtClean="0">
                                <a:latin typeface="Cambria Math" panose="02040503050406030204" pitchFamily="18" charset="0"/>
                              </a:rPr>
                            </m:ctrlPr>
                          </m:dPr>
                          <m:e>
                            <m:m>
                              <m:mPr>
                                <m:mcs>
                                  <m:mc>
                                    <m:mcPr>
                                      <m:count m:val="1"/>
                                      <m:mcJc m:val="center"/>
                                    </m:mcPr>
                                  </m:mc>
                                </m:mcs>
                                <m:ctrlPr>
                                  <a:rPr lang="en-US" altLang="zh-TW" i="1" smtClean="0">
                                    <a:latin typeface="Cambria Math" panose="02040503050406030204" pitchFamily="18" charset="0"/>
                                  </a:rPr>
                                </m:ctrlPr>
                              </m:mPr>
                              <m:mr>
                                <m:e/>
                              </m:mr>
                              <m:mr>
                                <m:e/>
                              </m:mr>
                              <m:mr>
                                <m:e/>
                              </m:mr>
                            </m:m>
                          </m:e>
                        </m:d>
                      </m:oMath>
                    </m:oMathPara>
                  </a14:m>
                  <a:endParaRPr lang="zh-TW" altLang="en-US" dirty="0"/>
                </a:p>
              </p:txBody>
            </p:sp>
          </mc:Choice>
          <mc:Fallback xmlns="">
            <p:sp>
              <p:nvSpPr>
                <p:cNvPr id="21" name="文字方塊 20"/>
                <p:cNvSpPr txBox="1">
                  <a:spLocks noRot="1" noChangeAspect="1" noMove="1" noResize="1" noEditPoints="1" noAdjustHandles="1" noChangeArrowheads="1" noChangeShapeType="1" noTextEdit="1"/>
                </p:cNvSpPr>
                <p:nvPr/>
              </p:nvSpPr>
              <p:spPr>
                <a:xfrm rot="-5400000">
                  <a:off x="7129814" y="4217564"/>
                  <a:ext cx="551882" cy="846963"/>
                </a:xfrm>
                <a:prstGeom prst="rect">
                  <a:avLst/>
                </a:prstGeom>
                <a:blipFill rotWithShape="1">
                  <a:blip r:embed="rId5"/>
                  <a:stretch>
                    <a:fillRect/>
                  </a:stretch>
                </a:blipFill>
              </p:spPr>
              <p:txBody>
                <a:bodyPr/>
                <a:lstStyle/>
                <a:p>
                  <a:r>
                    <a:rPr lang="zh-TW" altLang="en-US">
                      <a:noFill/>
                    </a:rPr>
                    <a:t> </a:t>
                  </a:r>
                </a:p>
              </p:txBody>
            </p:sp>
          </mc:Fallback>
        </mc:AlternateContent>
        <p:sp>
          <p:nvSpPr>
            <p:cNvPr id="22" name="文字方塊 21"/>
            <p:cNvSpPr txBox="1"/>
            <p:nvPr/>
          </p:nvSpPr>
          <p:spPr>
            <a:xfrm>
              <a:off x="683568" y="4881795"/>
              <a:ext cx="2016224" cy="646331"/>
            </a:xfrm>
            <a:prstGeom prst="rect">
              <a:avLst/>
            </a:prstGeom>
            <a:noFill/>
          </p:spPr>
          <p:txBody>
            <a:bodyPr wrap="square" rtlCol="0">
              <a:spAutoFit/>
            </a:bodyPr>
            <a:lstStyle/>
            <a:p>
              <a:r>
                <a:rPr lang="en-US" altLang="zh-TW" dirty="0"/>
                <a:t>Original floating-rate asset of Intel</a:t>
              </a:r>
              <a:endParaRPr lang="zh-TW" altLang="en-US" dirty="0"/>
            </a:p>
          </p:txBody>
        </p:sp>
        <p:sp>
          <p:nvSpPr>
            <p:cNvPr id="23" name="文字方塊 22"/>
            <p:cNvSpPr txBox="1"/>
            <p:nvPr/>
          </p:nvSpPr>
          <p:spPr>
            <a:xfrm>
              <a:off x="6575500" y="4808046"/>
              <a:ext cx="2028948" cy="646331"/>
            </a:xfrm>
            <a:prstGeom prst="rect">
              <a:avLst/>
            </a:prstGeom>
            <a:noFill/>
          </p:spPr>
          <p:txBody>
            <a:bodyPr wrap="square" rtlCol="0">
              <a:spAutoFit/>
            </a:bodyPr>
            <a:lstStyle/>
            <a:p>
              <a:r>
                <a:rPr lang="en-US" altLang="zh-TW" dirty="0"/>
                <a:t>Original fixed-rate asset of MS</a:t>
              </a:r>
              <a:endParaRPr lang="zh-TW" altLang="en-US" dirty="0"/>
            </a:p>
          </p:txBody>
        </p:sp>
        <p:sp>
          <p:nvSpPr>
            <p:cNvPr id="24" name="文字方塊 23"/>
            <p:cNvSpPr txBox="1"/>
            <p:nvPr/>
          </p:nvSpPr>
          <p:spPr>
            <a:xfrm>
              <a:off x="3923928" y="4880054"/>
              <a:ext cx="1440160" cy="369332"/>
            </a:xfrm>
            <a:prstGeom prst="rect">
              <a:avLst/>
            </a:prstGeom>
            <a:noFill/>
          </p:spPr>
          <p:txBody>
            <a:bodyPr wrap="square" rtlCol="0">
              <a:spAutoFit/>
            </a:bodyPr>
            <a:lstStyle/>
            <a:p>
              <a:r>
                <a:rPr lang="en-US" altLang="zh-TW" dirty="0"/>
                <a:t>IR swap</a:t>
              </a:r>
              <a:endParaRPr lang="zh-TW" altLang="en-US" dirty="0"/>
            </a:p>
          </p:txBody>
        </p:sp>
        <p:cxnSp>
          <p:nvCxnSpPr>
            <p:cNvPr id="26" name="直線單箭頭接點 25"/>
            <p:cNvCxnSpPr/>
            <p:nvPr/>
          </p:nvCxnSpPr>
          <p:spPr bwMode="auto">
            <a:xfrm flipH="1">
              <a:off x="6575500" y="4092128"/>
              <a:ext cx="1440000" cy="0"/>
            </a:xfrm>
            <a:prstGeom prst="straightConnector1">
              <a:avLst/>
            </a:prstGeom>
            <a:solidFill>
              <a:schemeClr val="accent1"/>
            </a:solidFill>
            <a:ln w="19050" cap="flat" cmpd="sng" algn="ctr">
              <a:solidFill>
                <a:schemeClr val="tx1"/>
              </a:solidFill>
              <a:prstDash val="solid"/>
              <a:round/>
              <a:headEnd type="none" w="sm" len="sm"/>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95644437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7.</a:t>
            </a:r>
            <a:fld id="{CDAA2076-C502-48DA-A451-9CB390415F56}" type="slidenum">
              <a:rPr lang="en-US" altLang="en-US"/>
              <a:pPr eaLnBrk="1" hangingPunct="1"/>
              <a:t>11</a:t>
            </a:fld>
            <a:endParaRPr lang="en-US" altLang="en-US" dirty="0"/>
          </a:p>
        </p:txBody>
      </p:sp>
      <p:sp>
        <p:nvSpPr>
          <p:cNvPr id="22" name="Rectangle 2"/>
          <p:cNvSpPr>
            <a:spLocks noGrp="1" noChangeArrowheads="1"/>
          </p:cNvSpPr>
          <p:nvPr>
            <p:ph type="title"/>
          </p:nvPr>
        </p:nvSpPr>
        <p:spPr>
          <a:xfrm>
            <a:off x="467544" y="404665"/>
            <a:ext cx="7488832" cy="792087"/>
          </a:xfrm>
          <a:noFill/>
        </p:spPr>
        <p:txBody>
          <a:bodyPr lIns="92075" tIns="46038" rIns="92075" bIns="46038" anchor="ctr"/>
          <a:lstStyle/>
          <a:p>
            <a:pPr eaLnBrk="1" hangingPunct="1"/>
            <a:r>
              <a:rPr lang="en-US" altLang="zh-TW" dirty="0">
                <a:ea typeface="新細明體" pitchFamily="18" charset="-120"/>
              </a:rPr>
              <a:t>Interest Rate Swap</a:t>
            </a:r>
          </a:p>
        </p:txBody>
      </p:sp>
      <p:sp>
        <p:nvSpPr>
          <p:cNvPr id="20" name="Rectangle 3"/>
          <p:cNvSpPr txBox="1">
            <a:spLocks noChangeArrowheads="1"/>
          </p:cNvSpPr>
          <p:nvPr/>
        </p:nvSpPr>
        <p:spPr bwMode="auto">
          <a:xfrm>
            <a:off x="251520" y="1607111"/>
            <a:ext cx="8784976" cy="5062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27063" indent="-282575" algn="l" rtl="0" eaLnBrk="1" fontAlgn="base" hangingPunct="1">
              <a:spcBef>
                <a:spcPct val="20000"/>
              </a:spcBef>
              <a:spcAft>
                <a:spcPct val="0"/>
              </a:spcAft>
              <a:buClr>
                <a:schemeClr val="accent2"/>
              </a:buClr>
              <a:buSzPct val="100000"/>
              <a:buFont typeface="Arial" charset="0"/>
              <a:buChar char="–"/>
              <a:tabLst>
                <a:tab pos="627063" algn="l"/>
              </a:tabLst>
              <a:defRPr sz="2600">
                <a:solidFill>
                  <a:schemeClr val="tx1"/>
                </a:solidFill>
                <a:latin typeface="+mn-lt"/>
              </a:defRPr>
            </a:lvl2pPr>
            <a:lvl3pPr marL="984250" indent="-290513" algn="l" rtl="0" eaLnBrk="1" fontAlgn="base" hangingPunct="1">
              <a:spcBef>
                <a:spcPct val="20000"/>
              </a:spcBef>
              <a:spcAft>
                <a:spcPct val="0"/>
              </a:spcAft>
              <a:buClr>
                <a:schemeClr val="accent2"/>
              </a:buClr>
              <a:buSzPct val="70000"/>
              <a:buFont typeface="Wingdings" pitchFamily="2" charset="2"/>
              <a:buChar char="n"/>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100000"/>
              <a:buFont typeface="Arial" charset="0"/>
              <a:buChar char="–"/>
              <a:defRPr sz="2000">
                <a:solidFill>
                  <a:schemeClr val="tx1"/>
                </a:solidFill>
                <a:latin typeface="+mn-lt"/>
              </a:defRPr>
            </a:lvl4pPr>
            <a:lvl5pPr marL="1598613" indent="-315913" algn="l" rtl="0" eaLnBrk="1" fontAlgn="base" hangingPunct="1">
              <a:spcBef>
                <a:spcPct val="20000"/>
              </a:spcBef>
              <a:spcAft>
                <a:spcPct val="0"/>
              </a:spcAft>
              <a:buClr>
                <a:schemeClr val="bg2"/>
              </a:buClr>
              <a:buSzPct val="80000"/>
              <a:buFont typeface="Wingdings" pitchFamily="2" charset="2"/>
              <a:buChar char="u"/>
              <a:defRPr>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a:spcBef>
                <a:spcPts val="600"/>
              </a:spcBef>
            </a:pPr>
            <a:r>
              <a:rPr lang="en-US" altLang="zh-TW" dirty="0">
                <a:ea typeface="新細明體" pitchFamily="18" charset="-120"/>
              </a:rPr>
              <a:t>Role of a financial intuition (F.I.) in IR swap</a:t>
            </a:r>
          </a:p>
          <a:p>
            <a:pPr lvl="1">
              <a:spcBef>
                <a:spcPts val="600"/>
              </a:spcBef>
            </a:pPr>
            <a:r>
              <a:rPr lang="en-US" altLang="zh-TW" dirty="0">
                <a:ea typeface="新細明體" pitchFamily="18" charset="-120"/>
              </a:rPr>
              <a:t>Usually two nonfinancial companies do not contact directly to arrange a swap</a:t>
            </a:r>
          </a:p>
          <a:p>
            <a:pPr lvl="2">
              <a:spcBef>
                <a:spcPts val="600"/>
              </a:spcBef>
            </a:pPr>
            <a:r>
              <a:rPr lang="en-US" altLang="zh-TW" dirty="0">
                <a:ea typeface="新細明體" pitchFamily="18" charset="-120"/>
              </a:rPr>
              <a:t>It is unlikely for a company to find a trading counterparty which needs the opposite position of the IR swap, i.e., another firm agrees with the principal and maturity but has a different preference for the floating or fixed IR</a:t>
            </a:r>
          </a:p>
          <a:p>
            <a:pPr lvl="2">
              <a:spcBef>
                <a:spcPts val="600"/>
              </a:spcBef>
            </a:pPr>
            <a:r>
              <a:rPr lang="en-US" altLang="zh-TW" dirty="0">
                <a:ea typeface="新細明體" pitchFamily="18" charset="-120"/>
              </a:rPr>
              <a:t>Thus, a F.I. helps to match the deal and earns a spread</a:t>
            </a:r>
          </a:p>
          <a:p>
            <a:pPr lvl="2">
              <a:spcBef>
                <a:spcPts val="600"/>
              </a:spcBef>
            </a:pPr>
            <a:endParaRPr lang="en-US" altLang="zh-TW" dirty="0">
              <a:ea typeface="新細明體" pitchFamily="18" charset="-120"/>
            </a:endParaRPr>
          </a:p>
          <a:p>
            <a:pPr lvl="2">
              <a:spcBef>
                <a:spcPts val="600"/>
              </a:spcBef>
            </a:pPr>
            <a:endParaRPr lang="en-US" altLang="zh-TW" dirty="0">
              <a:ea typeface="新細明體" pitchFamily="18" charset="-120"/>
            </a:endParaRPr>
          </a:p>
          <a:p>
            <a:pPr lvl="2">
              <a:spcBef>
                <a:spcPts val="600"/>
              </a:spcBef>
            </a:pPr>
            <a:endParaRPr lang="en-US" altLang="zh-TW" dirty="0">
              <a:ea typeface="新細明體" pitchFamily="18" charset="-120"/>
            </a:endParaRPr>
          </a:p>
          <a:p>
            <a:pPr lvl="2">
              <a:spcBef>
                <a:spcPts val="600"/>
              </a:spcBef>
            </a:pPr>
            <a:endParaRPr lang="en-US" altLang="zh-TW" dirty="0">
              <a:ea typeface="新細明體" pitchFamily="18" charset="-120"/>
            </a:endParaRPr>
          </a:p>
          <a:p>
            <a:pPr marL="693737" lvl="2" indent="0">
              <a:spcBef>
                <a:spcPts val="600"/>
              </a:spcBef>
              <a:buNone/>
            </a:pPr>
            <a:endParaRPr lang="en-US" altLang="zh-TW" dirty="0">
              <a:ea typeface="新細明體" pitchFamily="18" charset="-120"/>
            </a:endParaRPr>
          </a:p>
        </p:txBody>
      </p:sp>
      <p:grpSp>
        <p:nvGrpSpPr>
          <p:cNvPr id="2" name="群組 1"/>
          <p:cNvGrpSpPr/>
          <p:nvPr/>
        </p:nvGrpSpPr>
        <p:grpSpPr>
          <a:xfrm>
            <a:off x="467544" y="4941168"/>
            <a:ext cx="8424936" cy="1944216"/>
            <a:chOff x="467544" y="2986058"/>
            <a:chExt cx="8424936" cy="1944216"/>
          </a:xfrm>
        </p:grpSpPr>
        <p:sp>
          <p:nvSpPr>
            <p:cNvPr id="21" name="Rectangle 3"/>
            <p:cNvSpPr>
              <a:spLocks noChangeArrowheads="1"/>
            </p:cNvSpPr>
            <p:nvPr/>
          </p:nvSpPr>
          <p:spPr bwMode="auto">
            <a:xfrm>
              <a:off x="1700808" y="3419711"/>
              <a:ext cx="1143000"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pPr>
              <a:r>
                <a:rPr lang="en-US" altLang="zh-TW" dirty="0">
                  <a:latin typeface="Times New Roman" pitchFamily="18" charset="0"/>
                  <a:ea typeface="新細明體" pitchFamily="18" charset="-120"/>
                </a:rPr>
                <a:t>Intel</a:t>
              </a:r>
            </a:p>
          </p:txBody>
        </p:sp>
        <p:sp>
          <p:nvSpPr>
            <p:cNvPr id="23" name="Rectangle 4"/>
            <p:cNvSpPr>
              <a:spLocks noChangeArrowheads="1"/>
            </p:cNvSpPr>
            <p:nvPr/>
          </p:nvSpPr>
          <p:spPr bwMode="auto">
            <a:xfrm>
              <a:off x="6177114" y="3256556"/>
              <a:ext cx="699142"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ctr" eaLnBrk="0" hangingPunct="0">
                <a:spcBef>
                  <a:spcPct val="50000"/>
                </a:spcBef>
              </a:pPr>
              <a:r>
                <a:rPr lang="en-US" altLang="zh-TW" dirty="0">
                  <a:latin typeface="Times New Roman" pitchFamily="18" charset="0"/>
                  <a:ea typeface="新細明體" pitchFamily="18" charset="-120"/>
                </a:rPr>
                <a:t>MS</a:t>
              </a:r>
            </a:p>
          </p:txBody>
        </p:sp>
        <p:sp>
          <p:nvSpPr>
            <p:cNvPr id="24" name="Rectangle 9"/>
            <p:cNvSpPr>
              <a:spLocks noChangeArrowheads="1"/>
            </p:cNvSpPr>
            <p:nvPr/>
          </p:nvSpPr>
          <p:spPr bwMode="auto">
            <a:xfrm>
              <a:off x="5022160" y="3658528"/>
              <a:ext cx="878446"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altLang="zh-TW" dirty="0">
                  <a:latin typeface="Times New Roman" pitchFamily="18" charset="0"/>
                  <a:ea typeface="新細明體" pitchFamily="18" charset="-120"/>
                </a:rPr>
                <a:t>LIBOR</a:t>
              </a:r>
            </a:p>
          </p:txBody>
        </p:sp>
        <p:sp>
          <p:nvSpPr>
            <p:cNvPr id="25" name="Rectangle 10"/>
            <p:cNvSpPr>
              <a:spLocks noChangeArrowheads="1"/>
            </p:cNvSpPr>
            <p:nvPr/>
          </p:nvSpPr>
          <p:spPr bwMode="auto">
            <a:xfrm>
              <a:off x="5114478" y="2986058"/>
              <a:ext cx="897682"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altLang="zh-TW" dirty="0">
                  <a:latin typeface="Times New Roman" pitchFamily="18" charset="0"/>
                  <a:ea typeface="新細明體" pitchFamily="18" charset="-120"/>
                </a:rPr>
                <a:t>5.015%</a:t>
              </a:r>
            </a:p>
          </p:txBody>
        </p:sp>
        <p:sp>
          <p:nvSpPr>
            <p:cNvPr id="26" name="Rectangle 11"/>
            <p:cNvSpPr>
              <a:spLocks noChangeArrowheads="1"/>
            </p:cNvSpPr>
            <p:nvPr/>
          </p:nvSpPr>
          <p:spPr bwMode="auto">
            <a:xfrm>
              <a:off x="6927834" y="3099072"/>
              <a:ext cx="1604606"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altLang="zh-TW" dirty="0">
                  <a:latin typeface="Times New Roman" pitchFamily="18" charset="0"/>
                  <a:ea typeface="新細明體" pitchFamily="18" charset="-120"/>
                </a:rPr>
                <a:t>LIBOR + 0.1%</a:t>
              </a:r>
            </a:p>
          </p:txBody>
        </p:sp>
        <p:sp>
          <p:nvSpPr>
            <p:cNvPr id="27" name="Rectangle 12"/>
            <p:cNvSpPr>
              <a:spLocks noChangeArrowheads="1"/>
            </p:cNvSpPr>
            <p:nvPr/>
          </p:nvSpPr>
          <p:spPr bwMode="auto">
            <a:xfrm>
              <a:off x="1043608" y="3186434"/>
              <a:ext cx="666849"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altLang="zh-TW" dirty="0">
                  <a:latin typeface="Times New Roman" pitchFamily="18" charset="0"/>
                  <a:ea typeface="新細明體" pitchFamily="18" charset="-120"/>
                </a:rPr>
                <a:t>5.2%</a:t>
              </a:r>
            </a:p>
          </p:txBody>
        </p:sp>
        <p:cxnSp>
          <p:nvCxnSpPr>
            <p:cNvPr id="28" name="直線單箭頭接點 27"/>
            <p:cNvCxnSpPr/>
            <p:nvPr/>
          </p:nvCxnSpPr>
          <p:spPr bwMode="auto">
            <a:xfrm flipH="1">
              <a:off x="827584" y="3587186"/>
              <a:ext cx="990000" cy="0"/>
            </a:xfrm>
            <a:prstGeom prst="straightConnector1">
              <a:avLst/>
            </a:prstGeom>
            <a:solidFill>
              <a:schemeClr val="accent1"/>
            </a:solidFill>
            <a:ln w="19050" cap="flat" cmpd="sng" algn="ctr">
              <a:solidFill>
                <a:schemeClr val="tx1"/>
              </a:solidFill>
              <a:prstDash val="solid"/>
              <a:round/>
              <a:headEnd type="none" w="sm" len="sm"/>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矩形 28"/>
            <p:cNvSpPr/>
            <p:nvPr/>
          </p:nvSpPr>
          <p:spPr bwMode="auto">
            <a:xfrm>
              <a:off x="6048264" y="3094170"/>
              <a:ext cx="900000" cy="900000"/>
            </a:xfrm>
            <a:prstGeom prst="rect">
              <a:avLst/>
            </a:prstGeom>
            <a:noFill/>
            <a:ln w="12700" cap="flat" cmpd="sng" algn="ctr">
              <a:solidFill>
                <a:schemeClr val="tx1"/>
              </a:solidFill>
              <a:prstDash val="solid"/>
              <a:round/>
              <a:headEnd type="none" w="sm" len="sm"/>
              <a:tailEnd type="none" w="sm" len="sm"/>
            </a:ln>
            <a:effectLst/>
          </p:spPr>
          <p:txBody>
            <a:bodyPr vert="horz" wrap="none" lIns="92075" tIns="46038" rIns="92075" bIns="46038"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a:ln>
                  <a:noFill/>
                </a:ln>
                <a:solidFill>
                  <a:schemeClr val="tx1"/>
                </a:solidFill>
                <a:effectLst/>
                <a:latin typeface="Arial" charset="0"/>
              </a:endParaRPr>
            </a:p>
          </p:txBody>
        </p:sp>
        <p:cxnSp>
          <p:nvCxnSpPr>
            <p:cNvPr id="30" name="直線單箭頭接點 29"/>
            <p:cNvCxnSpPr/>
            <p:nvPr/>
          </p:nvCxnSpPr>
          <p:spPr bwMode="auto">
            <a:xfrm flipH="1">
              <a:off x="5004048" y="3387802"/>
              <a:ext cx="990000" cy="0"/>
            </a:xfrm>
            <a:prstGeom prst="straightConnector1">
              <a:avLst/>
            </a:prstGeom>
            <a:solidFill>
              <a:schemeClr val="accent1"/>
            </a:solidFill>
            <a:ln w="19050" cap="flat" cmpd="sng" algn="ctr">
              <a:solidFill>
                <a:schemeClr val="tx1"/>
              </a:solidFill>
              <a:prstDash val="solid"/>
              <a:round/>
              <a:headEnd type="none" w="sm" len="sm"/>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單箭頭接點 30"/>
            <p:cNvCxnSpPr/>
            <p:nvPr/>
          </p:nvCxnSpPr>
          <p:spPr bwMode="auto">
            <a:xfrm flipH="1">
              <a:off x="5022160" y="3628224"/>
              <a:ext cx="990000" cy="0"/>
            </a:xfrm>
            <a:prstGeom prst="straightConnector1">
              <a:avLst/>
            </a:prstGeom>
            <a:solidFill>
              <a:schemeClr val="accent1"/>
            </a:solidFill>
            <a:ln w="19050" cap="flat" cmpd="sng" algn="ctr">
              <a:solidFill>
                <a:schemeClr val="tx1"/>
              </a:solidFill>
              <a:prstDash val="solid"/>
              <a:round/>
              <a:headEnd type="triangle" w="lg"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矩形 31"/>
            <p:cNvSpPr/>
            <p:nvPr/>
          </p:nvSpPr>
          <p:spPr bwMode="auto">
            <a:xfrm>
              <a:off x="1835696" y="3130074"/>
              <a:ext cx="900000" cy="900000"/>
            </a:xfrm>
            <a:prstGeom prst="rect">
              <a:avLst/>
            </a:prstGeom>
            <a:noFill/>
            <a:ln w="12700" cap="flat" cmpd="sng" algn="ctr">
              <a:solidFill>
                <a:schemeClr val="tx1"/>
              </a:solidFill>
              <a:prstDash val="solid"/>
              <a:round/>
              <a:headEnd type="none" w="sm" len="sm"/>
              <a:tailEnd type="none" w="sm" len="sm"/>
            </a:ln>
            <a:effectLst/>
          </p:spPr>
          <p:txBody>
            <a:bodyPr vert="horz" wrap="none" lIns="92075" tIns="46038" rIns="92075" bIns="46038"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a:ln>
                  <a:noFill/>
                </a:ln>
                <a:solidFill>
                  <a:schemeClr val="tx1"/>
                </a:solidFill>
                <a:effectLst/>
                <a:latin typeface="Arial" charset="0"/>
              </a:endParaRPr>
            </a:p>
          </p:txBody>
        </p:sp>
        <p:cxnSp>
          <p:nvCxnSpPr>
            <p:cNvPr id="33" name="直線單箭頭接點 32"/>
            <p:cNvCxnSpPr/>
            <p:nvPr/>
          </p:nvCxnSpPr>
          <p:spPr bwMode="auto">
            <a:xfrm flipH="1">
              <a:off x="7164408" y="3516112"/>
              <a:ext cx="990000" cy="0"/>
            </a:xfrm>
            <a:prstGeom prst="straightConnector1">
              <a:avLst/>
            </a:prstGeom>
            <a:solidFill>
              <a:schemeClr val="accent1"/>
            </a:solidFill>
            <a:ln w="19050" cap="flat" cmpd="sng" algn="ctr">
              <a:solidFill>
                <a:schemeClr val="tx1"/>
              </a:solidFill>
              <a:prstDash val="solid"/>
              <a:round/>
              <a:headEnd type="triangle" w="lg"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34" name="文字方塊 33"/>
                <p:cNvSpPr txBox="1"/>
                <p:nvPr/>
              </p:nvSpPr>
              <p:spPr>
                <a:xfrm rot="-5400000">
                  <a:off x="1091763" y="3668495"/>
                  <a:ext cx="551882" cy="8469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TW" i="1" smtClean="0">
                                <a:latin typeface="Cambria Math" panose="02040503050406030204" pitchFamily="18" charset="0"/>
                              </a:rPr>
                            </m:ctrlPr>
                          </m:dPr>
                          <m:e>
                            <m:m>
                              <m:mPr>
                                <m:mcs>
                                  <m:mc>
                                    <m:mcPr>
                                      <m:count m:val="1"/>
                                      <m:mcJc m:val="center"/>
                                    </m:mcPr>
                                  </m:mc>
                                </m:mcs>
                                <m:ctrlPr>
                                  <a:rPr lang="en-US" altLang="zh-TW" i="1" smtClean="0">
                                    <a:latin typeface="Cambria Math" panose="02040503050406030204" pitchFamily="18" charset="0"/>
                                  </a:rPr>
                                </m:ctrlPr>
                              </m:mPr>
                              <m:mr>
                                <m:e/>
                              </m:mr>
                              <m:mr>
                                <m:e/>
                              </m:mr>
                              <m:mr>
                                <m:e/>
                              </m:mr>
                            </m:m>
                          </m:e>
                        </m:d>
                      </m:oMath>
                    </m:oMathPara>
                  </a14:m>
                  <a:endParaRPr lang="zh-TW" altLang="en-US" dirty="0"/>
                </a:p>
              </p:txBody>
            </p:sp>
          </mc:Choice>
          <mc:Fallback xmlns="">
            <p:sp>
              <p:nvSpPr>
                <p:cNvPr id="34" name="文字方塊 33"/>
                <p:cNvSpPr txBox="1">
                  <a:spLocks noRot="1" noChangeAspect="1" noMove="1" noResize="1" noEditPoints="1" noAdjustHandles="1" noChangeArrowheads="1" noChangeShapeType="1" noTextEdit="1"/>
                </p:cNvSpPr>
                <p:nvPr/>
              </p:nvSpPr>
              <p:spPr>
                <a:xfrm rot="-5400000">
                  <a:off x="1091763" y="3668495"/>
                  <a:ext cx="551882" cy="846963"/>
                </a:xfrm>
                <a:prstGeom prst="rect">
                  <a:avLst/>
                </a:prstGeom>
                <a:blipFill rotWithShape="1">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5" name="文字方塊 34"/>
                <p:cNvSpPr txBox="1"/>
                <p:nvPr/>
              </p:nvSpPr>
              <p:spPr>
                <a:xfrm rot="-5400000">
                  <a:off x="5214778" y="3702614"/>
                  <a:ext cx="551882" cy="8469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TW" i="1" smtClean="0">
                                <a:latin typeface="Cambria Math" panose="02040503050406030204" pitchFamily="18" charset="0"/>
                              </a:rPr>
                            </m:ctrlPr>
                          </m:dPr>
                          <m:e>
                            <m:m>
                              <m:mPr>
                                <m:mcs>
                                  <m:mc>
                                    <m:mcPr>
                                      <m:count m:val="1"/>
                                      <m:mcJc m:val="center"/>
                                    </m:mcPr>
                                  </m:mc>
                                </m:mcs>
                                <m:ctrlPr>
                                  <a:rPr lang="en-US" altLang="zh-TW" i="1" smtClean="0">
                                    <a:latin typeface="Cambria Math" panose="02040503050406030204" pitchFamily="18" charset="0"/>
                                  </a:rPr>
                                </m:ctrlPr>
                              </m:mPr>
                              <m:mr>
                                <m:e/>
                              </m:mr>
                              <m:mr>
                                <m:e/>
                              </m:mr>
                              <m:mr>
                                <m:e/>
                              </m:mr>
                            </m:m>
                          </m:e>
                        </m:d>
                      </m:oMath>
                    </m:oMathPara>
                  </a14:m>
                  <a:endParaRPr lang="zh-TW" altLang="en-US" dirty="0"/>
                </a:p>
              </p:txBody>
            </p:sp>
          </mc:Choice>
          <mc:Fallback xmlns="">
            <p:sp>
              <p:nvSpPr>
                <p:cNvPr id="35" name="文字方塊 34"/>
                <p:cNvSpPr txBox="1">
                  <a:spLocks noRot="1" noChangeAspect="1" noMove="1" noResize="1" noEditPoints="1" noAdjustHandles="1" noChangeArrowheads="1" noChangeShapeType="1" noTextEdit="1"/>
                </p:cNvSpPr>
                <p:nvPr/>
              </p:nvSpPr>
              <p:spPr>
                <a:xfrm rot="-5400000">
                  <a:off x="5214778" y="3702614"/>
                  <a:ext cx="551882" cy="846963"/>
                </a:xfrm>
                <a:prstGeom prst="rect">
                  <a:avLst/>
                </a:prstGeom>
                <a:blipFill rotWithShape="1">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6" name="文字方塊 35"/>
                <p:cNvSpPr txBox="1"/>
                <p:nvPr/>
              </p:nvSpPr>
              <p:spPr>
                <a:xfrm rot="-5400000">
                  <a:off x="7454196" y="3630606"/>
                  <a:ext cx="551882" cy="8469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TW" i="1" smtClean="0">
                                <a:latin typeface="Cambria Math" panose="02040503050406030204" pitchFamily="18" charset="0"/>
                              </a:rPr>
                            </m:ctrlPr>
                          </m:dPr>
                          <m:e>
                            <m:m>
                              <m:mPr>
                                <m:mcs>
                                  <m:mc>
                                    <m:mcPr>
                                      <m:count m:val="1"/>
                                      <m:mcJc m:val="center"/>
                                    </m:mcPr>
                                  </m:mc>
                                </m:mcs>
                                <m:ctrlPr>
                                  <a:rPr lang="en-US" altLang="zh-TW" i="1" smtClean="0">
                                    <a:latin typeface="Cambria Math" panose="02040503050406030204" pitchFamily="18" charset="0"/>
                                  </a:rPr>
                                </m:ctrlPr>
                              </m:mPr>
                              <m:mr>
                                <m:e/>
                              </m:mr>
                              <m:mr>
                                <m:e/>
                              </m:mr>
                              <m:mr>
                                <m:e/>
                              </m:mr>
                            </m:m>
                          </m:e>
                        </m:d>
                      </m:oMath>
                    </m:oMathPara>
                  </a14:m>
                  <a:endParaRPr lang="zh-TW" altLang="en-US" dirty="0"/>
                </a:p>
              </p:txBody>
            </p:sp>
          </mc:Choice>
          <mc:Fallback xmlns="">
            <p:sp>
              <p:nvSpPr>
                <p:cNvPr id="36" name="文字方塊 35"/>
                <p:cNvSpPr txBox="1">
                  <a:spLocks noRot="1" noChangeAspect="1" noMove="1" noResize="1" noEditPoints="1" noAdjustHandles="1" noChangeArrowheads="1" noChangeShapeType="1" noTextEdit="1"/>
                </p:cNvSpPr>
                <p:nvPr/>
              </p:nvSpPr>
              <p:spPr>
                <a:xfrm rot="-5400000">
                  <a:off x="7454196" y="3630606"/>
                  <a:ext cx="551882" cy="846963"/>
                </a:xfrm>
                <a:prstGeom prst="rect">
                  <a:avLst/>
                </a:prstGeom>
                <a:blipFill rotWithShape="1">
                  <a:blip r:embed="rId5"/>
                  <a:stretch>
                    <a:fillRect/>
                  </a:stretch>
                </a:blipFill>
              </p:spPr>
              <p:txBody>
                <a:bodyPr/>
                <a:lstStyle/>
                <a:p>
                  <a:r>
                    <a:rPr lang="zh-TW" altLang="en-US">
                      <a:noFill/>
                    </a:rPr>
                    <a:t> </a:t>
                  </a:r>
                </a:p>
              </p:txBody>
            </p:sp>
          </mc:Fallback>
        </mc:AlternateContent>
        <p:sp>
          <p:nvSpPr>
            <p:cNvPr id="37" name="文字方塊 36"/>
            <p:cNvSpPr txBox="1"/>
            <p:nvPr/>
          </p:nvSpPr>
          <p:spPr>
            <a:xfrm>
              <a:off x="467544" y="4283943"/>
              <a:ext cx="1872208" cy="646331"/>
            </a:xfrm>
            <a:prstGeom prst="rect">
              <a:avLst/>
            </a:prstGeom>
            <a:noFill/>
          </p:spPr>
          <p:txBody>
            <a:bodyPr wrap="square" rtlCol="0">
              <a:spAutoFit/>
            </a:bodyPr>
            <a:lstStyle/>
            <a:p>
              <a:r>
                <a:rPr lang="en-US" altLang="zh-TW" dirty="0"/>
                <a:t>Original fixed-rate debt of Intel</a:t>
              </a:r>
              <a:endParaRPr lang="zh-TW" altLang="en-US" dirty="0"/>
            </a:p>
          </p:txBody>
        </p:sp>
        <p:sp>
          <p:nvSpPr>
            <p:cNvPr id="38" name="文字方塊 37"/>
            <p:cNvSpPr txBox="1"/>
            <p:nvPr/>
          </p:nvSpPr>
          <p:spPr>
            <a:xfrm>
              <a:off x="5023674" y="4309702"/>
              <a:ext cx="1072326" cy="369332"/>
            </a:xfrm>
            <a:prstGeom prst="rect">
              <a:avLst/>
            </a:prstGeom>
            <a:noFill/>
          </p:spPr>
          <p:txBody>
            <a:bodyPr wrap="square" rtlCol="0">
              <a:spAutoFit/>
            </a:bodyPr>
            <a:lstStyle/>
            <a:p>
              <a:r>
                <a:rPr lang="en-US" altLang="zh-TW" dirty="0"/>
                <a:t>IR swap</a:t>
              </a:r>
              <a:endParaRPr lang="zh-TW" altLang="en-US" dirty="0"/>
            </a:p>
          </p:txBody>
        </p:sp>
        <p:sp>
          <p:nvSpPr>
            <p:cNvPr id="40" name="文字方塊 39"/>
            <p:cNvSpPr txBox="1"/>
            <p:nvPr/>
          </p:nvSpPr>
          <p:spPr>
            <a:xfrm>
              <a:off x="6863532" y="4247068"/>
              <a:ext cx="2028948" cy="646331"/>
            </a:xfrm>
            <a:prstGeom prst="rect">
              <a:avLst/>
            </a:prstGeom>
            <a:noFill/>
          </p:spPr>
          <p:txBody>
            <a:bodyPr wrap="square" rtlCol="0">
              <a:spAutoFit/>
            </a:bodyPr>
            <a:lstStyle/>
            <a:p>
              <a:r>
                <a:rPr lang="en-US" altLang="zh-TW" dirty="0"/>
                <a:t>Original floating-rate debt of MS</a:t>
              </a:r>
              <a:endParaRPr lang="zh-TW" altLang="en-US" dirty="0"/>
            </a:p>
          </p:txBody>
        </p:sp>
        <p:cxnSp>
          <p:nvCxnSpPr>
            <p:cNvPr id="41" name="直線單箭頭接點 40"/>
            <p:cNvCxnSpPr/>
            <p:nvPr/>
          </p:nvCxnSpPr>
          <p:spPr bwMode="auto">
            <a:xfrm flipH="1">
              <a:off x="2771800" y="3418106"/>
              <a:ext cx="990000" cy="0"/>
            </a:xfrm>
            <a:prstGeom prst="straightConnector1">
              <a:avLst/>
            </a:prstGeom>
            <a:solidFill>
              <a:schemeClr val="accent1"/>
            </a:solidFill>
            <a:ln w="19050" cap="flat" cmpd="sng" algn="ctr">
              <a:solidFill>
                <a:schemeClr val="tx1"/>
              </a:solidFill>
              <a:prstDash val="solid"/>
              <a:round/>
              <a:headEnd type="none" w="sm" len="sm"/>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直線單箭頭接點 41"/>
            <p:cNvCxnSpPr/>
            <p:nvPr/>
          </p:nvCxnSpPr>
          <p:spPr bwMode="auto">
            <a:xfrm flipH="1">
              <a:off x="2771800" y="3658528"/>
              <a:ext cx="990000" cy="0"/>
            </a:xfrm>
            <a:prstGeom prst="straightConnector1">
              <a:avLst/>
            </a:prstGeom>
            <a:solidFill>
              <a:schemeClr val="accent1"/>
            </a:solidFill>
            <a:ln w="19050" cap="flat" cmpd="sng" algn="ctr">
              <a:solidFill>
                <a:schemeClr val="tx1"/>
              </a:solidFill>
              <a:prstDash val="solid"/>
              <a:round/>
              <a:headEnd type="triangle" w="lg"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Rectangle 3"/>
            <p:cNvSpPr>
              <a:spLocks noChangeArrowheads="1"/>
            </p:cNvSpPr>
            <p:nvPr/>
          </p:nvSpPr>
          <p:spPr bwMode="auto">
            <a:xfrm>
              <a:off x="3798743" y="3349024"/>
              <a:ext cx="1143000"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pPr>
              <a:r>
                <a:rPr lang="en-US" altLang="zh-TW" dirty="0">
                  <a:latin typeface="Times New Roman" pitchFamily="18" charset="0"/>
                  <a:ea typeface="新細明體" pitchFamily="18" charset="-120"/>
                </a:rPr>
                <a:t>F.I.</a:t>
              </a:r>
            </a:p>
          </p:txBody>
        </p:sp>
        <p:sp>
          <p:nvSpPr>
            <p:cNvPr id="44" name="矩形 43"/>
            <p:cNvSpPr/>
            <p:nvPr/>
          </p:nvSpPr>
          <p:spPr bwMode="auto">
            <a:xfrm>
              <a:off x="3933631" y="3095491"/>
              <a:ext cx="900000" cy="900000"/>
            </a:xfrm>
            <a:prstGeom prst="rect">
              <a:avLst/>
            </a:prstGeom>
            <a:noFill/>
            <a:ln w="12700" cap="flat" cmpd="sng" algn="ctr">
              <a:solidFill>
                <a:schemeClr val="tx1"/>
              </a:solidFill>
              <a:prstDash val="solid"/>
              <a:round/>
              <a:headEnd type="none" w="sm" len="sm"/>
              <a:tailEnd type="none" w="sm" len="sm"/>
            </a:ln>
            <a:effectLst/>
          </p:spPr>
          <p:txBody>
            <a:bodyPr vert="horz" wrap="none" lIns="92075" tIns="46038" rIns="92075" bIns="46038"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a:ln>
                  <a:noFill/>
                </a:ln>
                <a:solidFill>
                  <a:schemeClr val="tx1"/>
                </a:solidFill>
                <a:effectLst/>
                <a:latin typeface="Arial" charset="0"/>
              </a:endParaRPr>
            </a:p>
          </p:txBody>
        </p:sp>
        <p:sp>
          <p:nvSpPr>
            <p:cNvPr id="45" name="Rectangle 9"/>
            <p:cNvSpPr>
              <a:spLocks noChangeArrowheads="1"/>
            </p:cNvSpPr>
            <p:nvPr/>
          </p:nvSpPr>
          <p:spPr bwMode="auto">
            <a:xfrm>
              <a:off x="2827577" y="3684113"/>
              <a:ext cx="878446"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altLang="zh-TW" dirty="0">
                  <a:latin typeface="Times New Roman" pitchFamily="18" charset="0"/>
                  <a:ea typeface="新細明體" pitchFamily="18" charset="-120"/>
                </a:rPr>
                <a:t>LIBOR</a:t>
              </a:r>
            </a:p>
          </p:txBody>
        </p:sp>
        <mc:AlternateContent xmlns:mc="http://schemas.openxmlformats.org/markup-compatibility/2006" xmlns:a14="http://schemas.microsoft.com/office/drawing/2010/main">
          <mc:Choice Requires="a14">
            <p:sp>
              <p:nvSpPr>
                <p:cNvPr id="46" name="文字方塊 45"/>
                <p:cNvSpPr txBox="1"/>
                <p:nvPr/>
              </p:nvSpPr>
              <p:spPr>
                <a:xfrm rot="-5400000">
                  <a:off x="2965794" y="3735255"/>
                  <a:ext cx="551882" cy="8469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TW" i="1" smtClean="0">
                                <a:latin typeface="Cambria Math" panose="02040503050406030204" pitchFamily="18" charset="0"/>
                              </a:rPr>
                            </m:ctrlPr>
                          </m:dPr>
                          <m:e>
                            <m:m>
                              <m:mPr>
                                <m:mcs>
                                  <m:mc>
                                    <m:mcPr>
                                      <m:count m:val="1"/>
                                      <m:mcJc m:val="center"/>
                                    </m:mcPr>
                                  </m:mc>
                                </m:mcs>
                                <m:ctrlPr>
                                  <a:rPr lang="en-US" altLang="zh-TW" i="1" smtClean="0">
                                    <a:latin typeface="Cambria Math" panose="02040503050406030204" pitchFamily="18" charset="0"/>
                                  </a:rPr>
                                </m:ctrlPr>
                              </m:mPr>
                              <m:mr>
                                <m:e/>
                              </m:mr>
                              <m:mr>
                                <m:e/>
                              </m:mr>
                              <m:mr>
                                <m:e/>
                              </m:mr>
                            </m:m>
                          </m:e>
                        </m:d>
                      </m:oMath>
                    </m:oMathPara>
                  </a14:m>
                  <a:endParaRPr lang="zh-TW" altLang="en-US" dirty="0"/>
                </a:p>
              </p:txBody>
            </p:sp>
          </mc:Choice>
          <mc:Fallback xmlns="">
            <p:sp>
              <p:nvSpPr>
                <p:cNvPr id="46" name="文字方塊 45"/>
                <p:cNvSpPr txBox="1">
                  <a:spLocks noRot="1" noChangeAspect="1" noMove="1" noResize="1" noEditPoints="1" noAdjustHandles="1" noChangeArrowheads="1" noChangeShapeType="1" noTextEdit="1"/>
                </p:cNvSpPr>
                <p:nvPr/>
              </p:nvSpPr>
              <p:spPr>
                <a:xfrm rot="-5400000">
                  <a:off x="2965794" y="3735255"/>
                  <a:ext cx="551882" cy="846963"/>
                </a:xfrm>
                <a:prstGeom prst="rect">
                  <a:avLst/>
                </a:prstGeom>
                <a:blipFill rotWithShape="1">
                  <a:blip r:embed="rId6"/>
                  <a:stretch>
                    <a:fillRect/>
                  </a:stretch>
                </a:blipFill>
              </p:spPr>
              <p:txBody>
                <a:bodyPr/>
                <a:lstStyle/>
                <a:p>
                  <a:r>
                    <a:rPr lang="zh-TW" altLang="en-US">
                      <a:noFill/>
                    </a:rPr>
                    <a:t> </a:t>
                  </a:r>
                </a:p>
              </p:txBody>
            </p:sp>
          </mc:Fallback>
        </mc:AlternateContent>
        <p:sp>
          <p:nvSpPr>
            <p:cNvPr id="47" name="文字方塊 46"/>
            <p:cNvSpPr txBox="1"/>
            <p:nvPr/>
          </p:nvSpPr>
          <p:spPr>
            <a:xfrm>
              <a:off x="2774690" y="4342343"/>
              <a:ext cx="1072326" cy="369332"/>
            </a:xfrm>
            <a:prstGeom prst="rect">
              <a:avLst/>
            </a:prstGeom>
            <a:noFill/>
          </p:spPr>
          <p:txBody>
            <a:bodyPr wrap="square" rtlCol="0">
              <a:spAutoFit/>
            </a:bodyPr>
            <a:lstStyle/>
            <a:p>
              <a:r>
                <a:rPr lang="en-US" altLang="zh-TW" dirty="0"/>
                <a:t>IR swap</a:t>
              </a:r>
              <a:endParaRPr lang="zh-TW" altLang="en-US" dirty="0"/>
            </a:p>
          </p:txBody>
        </p:sp>
        <p:sp>
          <p:nvSpPr>
            <p:cNvPr id="48" name="Rectangle 10"/>
            <p:cNvSpPr>
              <a:spLocks noChangeArrowheads="1"/>
            </p:cNvSpPr>
            <p:nvPr/>
          </p:nvSpPr>
          <p:spPr bwMode="auto">
            <a:xfrm>
              <a:off x="2864119" y="3017828"/>
              <a:ext cx="897682"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altLang="zh-TW" dirty="0">
                  <a:latin typeface="Times New Roman" pitchFamily="18" charset="0"/>
                  <a:ea typeface="新細明體" pitchFamily="18" charset="-120"/>
                </a:rPr>
                <a:t>4.985%</a:t>
              </a:r>
            </a:p>
          </p:txBody>
        </p:sp>
      </p:gr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7.</a:t>
            </a:r>
            <a:fld id="{CDAA2076-C502-48DA-A451-9CB390415F56}" type="slidenum">
              <a:rPr lang="en-US" altLang="en-US"/>
              <a:pPr eaLnBrk="1" hangingPunct="1"/>
              <a:t>12</a:t>
            </a:fld>
            <a:endParaRPr lang="en-US" altLang="en-US" dirty="0"/>
          </a:p>
        </p:txBody>
      </p:sp>
      <p:sp>
        <p:nvSpPr>
          <p:cNvPr id="22" name="Rectangle 2"/>
          <p:cNvSpPr>
            <a:spLocks noGrp="1" noChangeArrowheads="1"/>
          </p:cNvSpPr>
          <p:nvPr>
            <p:ph type="title"/>
          </p:nvPr>
        </p:nvSpPr>
        <p:spPr>
          <a:xfrm>
            <a:off x="467544" y="404665"/>
            <a:ext cx="7488832" cy="792087"/>
          </a:xfrm>
          <a:noFill/>
        </p:spPr>
        <p:txBody>
          <a:bodyPr lIns="92075" tIns="46038" rIns="92075" bIns="46038" anchor="ctr"/>
          <a:lstStyle/>
          <a:p>
            <a:pPr eaLnBrk="1" hangingPunct="1"/>
            <a:r>
              <a:rPr lang="en-US" altLang="zh-TW" dirty="0">
                <a:ea typeface="新細明體" pitchFamily="18" charset="-120"/>
              </a:rPr>
              <a:t>Interest Rate Swap</a:t>
            </a:r>
          </a:p>
        </p:txBody>
      </p:sp>
      <p:sp>
        <p:nvSpPr>
          <p:cNvPr id="20" name="Rectangle 3"/>
          <p:cNvSpPr txBox="1">
            <a:spLocks noChangeArrowheads="1"/>
          </p:cNvSpPr>
          <p:nvPr/>
        </p:nvSpPr>
        <p:spPr bwMode="auto">
          <a:xfrm>
            <a:off x="323528" y="3573016"/>
            <a:ext cx="8352928" cy="328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27063" indent="-282575" algn="l" rtl="0" eaLnBrk="1" fontAlgn="base" hangingPunct="1">
              <a:spcBef>
                <a:spcPct val="20000"/>
              </a:spcBef>
              <a:spcAft>
                <a:spcPct val="0"/>
              </a:spcAft>
              <a:buClr>
                <a:schemeClr val="accent2"/>
              </a:buClr>
              <a:buSzPct val="100000"/>
              <a:buFont typeface="Arial" charset="0"/>
              <a:buChar char="–"/>
              <a:tabLst>
                <a:tab pos="627063" algn="l"/>
              </a:tabLst>
              <a:defRPr sz="2600">
                <a:solidFill>
                  <a:schemeClr val="tx1"/>
                </a:solidFill>
                <a:latin typeface="+mn-lt"/>
              </a:defRPr>
            </a:lvl2pPr>
            <a:lvl3pPr marL="984250" indent="-290513" algn="l" rtl="0" eaLnBrk="1" fontAlgn="base" hangingPunct="1">
              <a:spcBef>
                <a:spcPct val="20000"/>
              </a:spcBef>
              <a:spcAft>
                <a:spcPct val="0"/>
              </a:spcAft>
              <a:buClr>
                <a:schemeClr val="accent2"/>
              </a:buClr>
              <a:buSzPct val="70000"/>
              <a:buFont typeface="Wingdings" pitchFamily="2" charset="2"/>
              <a:buChar char="n"/>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100000"/>
              <a:buFont typeface="Arial" charset="0"/>
              <a:buChar char="–"/>
              <a:defRPr sz="2000">
                <a:solidFill>
                  <a:schemeClr val="tx1"/>
                </a:solidFill>
                <a:latin typeface="+mn-lt"/>
              </a:defRPr>
            </a:lvl4pPr>
            <a:lvl5pPr marL="1598613" indent="-315913" algn="l" rtl="0" eaLnBrk="1" fontAlgn="base" hangingPunct="1">
              <a:spcBef>
                <a:spcPct val="20000"/>
              </a:spcBef>
              <a:spcAft>
                <a:spcPct val="0"/>
              </a:spcAft>
              <a:buClr>
                <a:schemeClr val="bg2"/>
              </a:buClr>
              <a:buSzPct val="80000"/>
              <a:buFont typeface="Wingdings" pitchFamily="2" charset="2"/>
              <a:buChar char="u"/>
              <a:defRPr>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803275" lvl="2">
              <a:spcBef>
                <a:spcPts val="600"/>
              </a:spcBef>
            </a:pPr>
            <a:r>
              <a:rPr lang="en-US" altLang="zh-TW" dirty="0">
                <a:ea typeface="新細明體" pitchFamily="18" charset="-120"/>
              </a:rPr>
              <a:t>The F.I. has two separate IR swaps and it has to honor the both contracts even if Intel or MS defaults</a:t>
            </a:r>
          </a:p>
          <a:p>
            <a:pPr marL="803275" lvl="2">
              <a:spcBef>
                <a:spcPts val="600"/>
              </a:spcBef>
            </a:pPr>
            <a:r>
              <a:rPr lang="en-US" altLang="zh-TW" dirty="0">
                <a:ea typeface="新細明體" pitchFamily="18" charset="-120"/>
              </a:rPr>
              <a:t>In most cases, Intel and MS even do not know whether the F.I. has entered into an offsetting swap with another firm</a:t>
            </a:r>
          </a:p>
          <a:p>
            <a:pPr marL="803275" lvl="2">
              <a:spcBef>
                <a:spcPts val="600"/>
              </a:spcBef>
            </a:pPr>
            <a:r>
              <a:rPr lang="en-US" altLang="zh-TW" dirty="0">
                <a:ea typeface="新細明體" pitchFamily="18" charset="-120"/>
              </a:rPr>
              <a:t>In OTC markets for swaps, there are many F.I.’s acting as market markers (or said dealers) and always preparing to trade IR swaps without having an offsetting swap</a:t>
            </a:r>
          </a:p>
          <a:p>
            <a:pPr marL="1100138" lvl="3">
              <a:spcBef>
                <a:spcPts val="600"/>
              </a:spcBef>
            </a:pPr>
            <a:r>
              <a:rPr lang="en-US" altLang="zh-TW" dirty="0">
                <a:ea typeface="新細明體" pitchFamily="18" charset="-120"/>
              </a:rPr>
              <a:t>They can hedge their unoffset swap positions with Treasury bonds, FRAs, or other IR derivatives</a:t>
            </a:r>
          </a:p>
          <a:p>
            <a:pPr lvl="2">
              <a:spcBef>
                <a:spcPts val="600"/>
              </a:spcBef>
            </a:pPr>
            <a:endParaRPr lang="en-US" altLang="zh-TW" dirty="0">
              <a:ea typeface="新細明體" pitchFamily="18" charset="-120"/>
            </a:endParaRPr>
          </a:p>
          <a:p>
            <a:pPr marL="693737" lvl="2" indent="0">
              <a:spcBef>
                <a:spcPts val="600"/>
              </a:spcBef>
              <a:buNone/>
            </a:pPr>
            <a:endParaRPr lang="en-US" altLang="zh-TW" dirty="0">
              <a:ea typeface="新細明體" pitchFamily="18" charset="-120"/>
            </a:endParaRPr>
          </a:p>
        </p:txBody>
      </p:sp>
      <p:grpSp>
        <p:nvGrpSpPr>
          <p:cNvPr id="2" name="群組 1"/>
          <p:cNvGrpSpPr/>
          <p:nvPr/>
        </p:nvGrpSpPr>
        <p:grpSpPr>
          <a:xfrm>
            <a:off x="454820" y="1628800"/>
            <a:ext cx="8365652" cy="1955110"/>
            <a:chOff x="323528" y="2986058"/>
            <a:chExt cx="8365652" cy="1955110"/>
          </a:xfrm>
        </p:grpSpPr>
        <p:sp>
          <p:nvSpPr>
            <p:cNvPr id="21" name="Rectangle 3"/>
            <p:cNvSpPr>
              <a:spLocks noChangeArrowheads="1"/>
            </p:cNvSpPr>
            <p:nvPr/>
          </p:nvSpPr>
          <p:spPr bwMode="auto">
            <a:xfrm>
              <a:off x="1700808" y="3419711"/>
              <a:ext cx="1143000"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pPr>
              <a:r>
                <a:rPr lang="en-US" altLang="zh-TW" dirty="0">
                  <a:latin typeface="Times New Roman" pitchFamily="18" charset="0"/>
                  <a:ea typeface="新細明體" pitchFamily="18" charset="-120"/>
                </a:rPr>
                <a:t>Intel</a:t>
              </a:r>
            </a:p>
          </p:txBody>
        </p:sp>
        <p:sp>
          <p:nvSpPr>
            <p:cNvPr id="23" name="Rectangle 4"/>
            <p:cNvSpPr>
              <a:spLocks noChangeArrowheads="1"/>
            </p:cNvSpPr>
            <p:nvPr/>
          </p:nvSpPr>
          <p:spPr bwMode="auto">
            <a:xfrm>
              <a:off x="6177114" y="3256556"/>
              <a:ext cx="699142"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ctr" eaLnBrk="0" hangingPunct="0">
                <a:spcBef>
                  <a:spcPct val="50000"/>
                </a:spcBef>
              </a:pPr>
              <a:r>
                <a:rPr lang="en-US" altLang="zh-TW" dirty="0">
                  <a:latin typeface="Times New Roman" pitchFamily="18" charset="0"/>
                  <a:ea typeface="新細明體" pitchFamily="18" charset="-120"/>
                </a:rPr>
                <a:t>MS</a:t>
              </a:r>
            </a:p>
          </p:txBody>
        </p:sp>
        <p:sp>
          <p:nvSpPr>
            <p:cNvPr id="24" name="Rectangle 9"/>
            <p:cNvSpPr>
              <a:spLocks noChangeArrowheads="1"/>
            </p:cNvSpPr>
            <p:nvPr/>
          </p:nvSpPr>
          <p:spPr bwMode="auto">
            <a:xfrm>
              <a:off x="5022160" y="3658528"/>
              <a:ext cx="878446"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altLang="zh-TW" dirty="0">
                  <a:latin typeface="Times New Roman" pitchFamily="18" charset="0"/>
                  <a:ea typeface="新細明體" pitchFamily="18" charset="-120"/>
                </a:rPr>
                <a:t>LIBOR</a:t>
              </a:r>
            </a:p>
          </p:txBody>
        </p:sp>
        <p:sp>
          <p:nvSpPr>
            <p:cNvPr id="25" name="Rectangle 10"/>
            <p:cNvSpPr>
              <a:spLocks noChangeArrowheads="1"/>
            </p:cNvSpPr>
            <p:nvPr/>
          </p:nvSpPr>
          <p:spPr bwMode="auto">
            <a:xfrm>
              <a:off x="5114478" y="2986058"/>
              <a:ext cx="897682"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altLang="zh-TW" dirty="0">
                  <a:latin typeface="Times New Roman" pitchFamily="18" charset="0"/>
                  <a:ea typeface="新細明體" pitchFamily="18" charset="-120"/>
                </a:rPr>
                <a:t>5.015%</a:t>
              </a:r>
            </a:p>
          </p:txBody>
        </p:sp>
        <p:sp>
          <p:nvSpPr>
            <p:cNvPr id="26" name="Rectangle 11"/>
            <p:cNvSpPr>
              <a:spLocks noChangeArrowheads="1"/>
            </p:cNvSpPr>
            <p:nvPr/>
          </p:nvSpPr>
          <p:spPr bwMode="auto">
            <a:xfrm>
              <a:off x="7217519" y="3099072"/>
              <a:ext cx="666849"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altLang="zh-TW" dirty="0">
                  <a:latin typeface="Times New Roman" pitchFamily="18" charset="0"/>
                  <a:ea typeface="新細明體" pitchFamily="18" charset="-120"/>
                </a:rPr>
                <a:t>4.7%</a:t>
              </a:r>
            </a:p>
          </p:txBody>
        </p:sp>
        <p:sp>
          <p:nvSpPr>
            <p:cNvPr id="27" name="Rectangle 12"/>
            <p:cNvSpPr>
              <a:spLocks noChangeArrowheads="1"/>
            </p:cNvSpPr>
            <p:nvPr/>
          </p:nvSpPr>
          <p:spPr bwMode="auto">
            <a:xfrm>
              <a:off x="323528" y="3186434"/>
              <a:ext cx="1590180"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altLang="zh-TW" dirty="0">
                  <a:latin typeface="Times New Roman" pitchFamily="18" charset="0"/>
                  <a:ea typeface="新細明體" pitchFamily="18" charset="-120"/>
                </a:rPr>
                <a:t>LIBOR – 0.2%</a:t>
              </a:r>
            </a:p>
          </p:txBody>
        </p:sp>
        <p:sp>
          <p:nvSpPr>
            <p:cNvPr id="29" name="矩形 28"/>
            <p:cNvSpPr/>
            <p:nvPr/>
          </p:nvSpPr>
          <p:spPr bwMode="auto">
            <a:xfrm>
              <a:off x="6048264" y="2986058"/>
              <a:ext cx="900000" cy="900000"/>
            </a:xfrm>
            <a:prstGeom prst="rect">
              <a:avLst/>
            </a:prstGeom>
            <a:noFill/>
            <a:ln w="12700" cap="flat" cmpd="sng" algn="ctr">
              <a:solidFill>
                <a:schemeClr val="tx1"/>
              </a:solidFill>
              <a:prstDash val="solid"/>
              <a:round/>
              <a:headEnd type="none" w="sm" len="sm"/>
              <a:tailEnd type="none" w="sm" len="sm"/>
            </a:ln>
            <a:effectLst/>
          </p:spPr>
          <p:txBody>
            <a:bodyPr vert="horz" wrap="none" lIns="92075" tIns="46038" rIns="92075" bIns="46038"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a:ln>
                  <a:noFill/>
                </a:ln>
                <a:solidFill>
                  <a:schemeClr val="tx1"/>
                </a:solidFill>
                <a:effectLst/>
                <a:latin typeface="Arial" charset="0"/>
              </a:endParaRPr>
            </a:p>
          </p:txBody>
        </p:sp>
        <p:cxnSp>
          <p:nvCxnSpPr>
            <p:cNvPr id="30" name="直線單箭頭接點 29"/>
            <p:cNvCxnSpPr/>
            <p:nvPr/>
          </p:nvCxnSpPr>
          <p:spPr bwMode="auto">
            <a:xfrm flipH="1">
              <a:off x="5022160" y="3387802"/>
              <a:ext cx="990000" cy="0"/>
            </a:xfrm>
            <a:prstGeom prst="straightConnector1">
              <a:avLst/>
            </a:prstGeom>
            <a:solidFill>
              <a:schemeClr val="accent1"/>
            </a:solidFill>
            <a:ln w="19050" cap="flat" cmpd="sng" algn="ctr">
              <a:solidFill>
                <a:schemeClr val="tx1"/>
              </a:solidFill>
              <a:prstDash val="solid"/>
              <a:round/>
              <a:headEnd type="none" w="sm" len="sm"/>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單箭頭接點 30"/>
            <p:cNvCxnSpPr/>
            <p:nvPr/>
          </p:nvCxnSpPr>
          <p:spPr bwMode="auto">
            <a:xfrm flipH="1">
              <a:off x="5022160" y="3628224"/>
              <a:ext cx="990000" cy="0"/>
            </a:xfrm>
            <a:prstGeom prst="straightConnector1">
              <a:avLst/>
            </a:prstGeom>
            <a:solidFill>
              <a:schemeClr val="accent1"/>
            </a:solidFill>
            <a:ln w="19050" cap="flat" cmpd="sng" algn="ctr">
              <a:solidFill>
                <a:schemeClr val="tx1"/>
              </a:solidFill>
              <a:prstDash val="solid"/>
              <a:round/>
              <a:headEnd type="triangle" w="lg"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矩形 31"/>
            <p:cNvSpPr/>
            <p:nvPr/>
          </p:nvSpPr>
          <p:spPr bwMode="auto">
            <a:xfrm>
              <a:off x="1835696" y="3166178"/>
              <a:ext cx="900000" cy="900000"/>
            </a:xfrm>
            <a:prstGeom prst="rect">
              <a:avLst/>
            </a:prstGeom>
            <a:noFill/>
            <a:ln w="12700" cap="flat" cmpd="sng" algn="ctr">
              <a:solidFill>
                <a:schemeClr val="tx1"/>
              </a:solidFill>
              <a:prstDash val="solid"/>
              <a:round/>
              <a:headEnd type="none" w="sm" len="sm"/>
              <a:tailEnd type="none" w="sm" len="sm"/>
            </a:ln>
            <a:effectLst/>
          </p:spPr>
          <p:txBody>
            <a:bodyPr vert="horz" wrap="none" lIns="92075" tIns="46038" rIns="92075" bIns="46038"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a:ln>
                  <a:noFill/>
                </a:ln>
                <a:solidFill>
                  <a:schemeClr val="tx1"/>
                </a:solidFill>
                <a:effectLst/>
                <a:latin typeface="Arial" charset="0"/>
              </a:endParaRPr>
            </a:p>
          </p:txBody>
        </p:sp>
        <mc:AlternateContent xmlns:mc="http://schemas.openxmlformats.org/markup-compatibility/2006" xmlns:a14="http://schemas.microsoft.com/office/drawing/2010/main">
          <mc:Choice Requires="a14">
            <p:sp>
              <p:nvSpPr>
                <p:cNvPr id="34" name="文字方塊 33"/>
                <p:cNvSpPr txBox="1"/>
                <p:nvPr/>
              </p:nvSpPr>
              <p:spPr>
                <a:xfrm rot="-5400000">
                  <a:off x="1091763" y="3668495"/>
                  <a:ext cx="551882" cy="8469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TW" i="1" smtClean="0">
                                <a:latin typeface="Cambria Math" panose="02040503050406030204" pitchFamily="18" charset="0"/>
                              </a:rPr>
                            </m:ctrlPr>
                          </m:dPr>
                          <m:e>
                            <m:m>
                              <m:mPr>
                                <m:mcs>
                                  <m:mc>
                                    <m:mcPr>
                                      <m:count m:val="1"/>
                                      <m:mcJc m:val="center"/>
                                    </m:mcPr>
                                  </m:mc>
                                </m:mcs>
                                <m:ctrlPr>
                                  <a:rPr lang="en-US" altLang="zh-TW" i="1" smtClean="0">
                                    <a:latin typeface="Cambria Math" panose="02040503050406030204" pitchFamily="18" charset="0"/>
                                  </a:rPr>
                                </m:ctrlPr>
                              </m:mPr>
                              <m:mr>
                                <m:e/>
                              </m:mr>
                              <m:mr>
                                <m:e/>
                              </m:mr>
                              <m:mr>
                                <m:e/>
                              </m:mr>
                            </m:m>
                          </m:e>
                        </m:d>
                      </m:oMath>
                    </m:oMathPara>
                  </a14:m>
                  <a:endParaRPr lang="zh-TW" altLang="en-US" dirty="0"/>
                </a:p>
              </p:txBody>
            </p:sp>
          </mc:Choice>
          <mc:Fallback xmlns="">
            <p:sp>
              <p:nvSpPr>
                <p:cNvPr id="34" name="文字方塊 33"/>
                <p:cNvSpPr txBox="1">
                  <a:spLocks noRot="1" noChangeAspect="1" noMove="1" noResize="1" noEditPoints="1" noAdjustHandles="1" noChangeArrowheads="1" noChangeShapeType="1" noTextEdit="1"/>
                </p:cNvSpPr>
                <p:nvPr/>
              </p:nvSpPr>
              <p:spPr>
                <a:xfrm rot="-5400000">
                  <a:off x="1091763" y="3668495"/>
                  <a:ext cx="551882" cy="846963"/>
                </a:xfrm>
                <a:prstGeom prst="rect">
                  <a:avLst/>
                </a:prstGeom>
                <a:blipFill rotWithShape="1">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5" name="文字方塊 34"/>
                <p:cNvSpPr txBox="1"/>
                <p:nvPr/>
              </p:nvSpPr>
              <p:spPr>
                <a:xfrm rot="-5400000">
                  <a:off x="5214778" y="3702614"/>
                  <a:ext cx="551882" cy="8469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TW" i="1" smtClean="0">
                                <a:latin typeface="Cambria Math" panose="02040503050406030204" pitchFamily="18" charset="0"/>
                              </a:rPr>
                            </m:ctrlPr>
                          </m:dPr>
                          <m:e>
                            <m:m>
                              <m:mPr>
                                <m:mcs>
                                  <m:mc>
                                    <m:mcPr>
                                      <m:count m:val="1"/>
                                      <m:mcJc m:val="center"/>
                                    </m:mcPr>
                                  </m:mc>
                                </m:mcs>
                                <m:ctrlPr>
                                  <a:rPr lang="en-US" altLang="zh-TW" i="1" smtClean="0">
                                    <a:latin typeface="Cambria Math" panose="02040503050406030204" pitchFamily="18" charset="0"/>
                                  </a:rPr>
                                </m:ctrlPr>
                              </m:mPr>
                              <m:mr>
                                <m:e/>
                              </m:mr>
                              <m:mr>
                                <m:e/>
                              </m:mr>
                              <m:mr>
                                <m:e/>
                              </m:mr>
                            </m:m>
                          </m:e>
                        </m:d>
                      </m:oMath>
                    </m:oMathPara>
                  </a14:m>
                  <a:endParaRPr lang="zh-TW" altLang="en-US" dirty="0"/>
                </a:p>
              </p:txBody>
            </p:sp>
          </mc:Choice>
          <mc:Fallback xmlns="">
            <p:sp>
              <p:nvSpPr>
                <p:cNvPr id="35" name="文字方塊 34"/>
                <p:cNvSpPr txBox="1">
                  <a:spLocks noRot="1" noChangeAspect="1" noMove="1" noResize="1" noEditPoints="1" noAdjustHandles="1" noChangeArrowheads="1" noChangeShapeType="1" noTextEdit="1"/>
                </p:cNvSpPr>
                <p:nvPr/>
              </p:nvSpPr>
              <p:spPr>
                <a:xfrm rot="-5400000">
                  <a:off x="5214778" y="3702614"/>
                  <a:ext cx="551882" cy="846963"/>
                </a:xfrm>
                <a:prstGeom prst="rect">
                  <a:avLst/>
                </a:prstGeom>
                <a:blipFill rotWithShape="1">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6" name="文字方塊 35"/>
                <p:cNvSpPr txBox="1"/>
                <p:nvPr/>
              </p:nvSpPr>
              <p:spPr>
                <a:xfrm rot="16200000">
                  <a:off x="7250896" y="3630606"/>
                  <a:ext cx="551882" cy="8469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TW" i="1" smtClean="0">
                                <a:latin typeface="Cambria Math" panose="02040503050406030204" pitchFamily="18" charset="0"/>
                              </a:rPr>
                            </m:ctrlPr>
                          </m:dPr>
                          <m:e>
                            <m:m>
                              <m:mPr>
                                <m:mcs>
                                  <m:mc>
                                    <m:mcPr>
                                      <m:count m:val="1"/>
                                      <m:mcJc m:val="center"/>
                                    </m:mcPr>
                                  </m:mc>
                                </m:mcs>
                                <m:ctrlPr>
                                  <a:rPr lang="en-US" altLang="zh-TW" i="1" smtClean="0">
                                    <a:latin typeface="Cambria Math" panose="02040503050406030204" pitchFamily="18" charset="0"/>
                                  </a:rPr>
                                </m:ctrlPr>
                              </m:mPr>
                              <m:mr>
                                <m:e/>
                              </m:mr>
                              <m:mr>
                                <m:e/>
                              </m:mr>
                              <m:mr>
                                <m:e/>
                              </m:mr>
                            </m:m>
                          </m:e>
                        </m:d>
                      </m:oMath>
                    </m:oMathPara>
                  </a14:m>
                  <a:endParaRPr lang="zh-TW" altLang="en-US" dirty="0"/>
                </a:p>
              </p:txBody>
            </p:sp>
          </mc:Choice>
          <mc:Fallback xmlns="">
            <p:sp>
              <p:nvSpPr>
                <p:cNvPr id="36" name="文字方塊 35"/>
                <p:cNvSpPr txBox="1">
                  <a:spLocks noRot="1" noChangeAspect="1" noMove="1" noResize="1" noEditPoints="1" noAdjustHandles="1" noChangeArrowheads="1" noChangeShapeType="1" noTextEdit="1"/>
                </p:cNvSpPr>
                <p:nvPr/>
              </p:nvSpPr>
              <p:spPr>
                <a:xfrm rot="16200000">
                  <a:off x="7250896" y="3630606"/>
                  <a:ext cx="551882" cy="846963"/>
                </a:xfrm>
                <a:prstGeom prst="rect">
                  <a:avLst/>
                </a:prstGeom>
                <a:blipFill rotWithShape="1">
                  <a:blip r:embed="rId5"/>
                  <a:stretch>
                    <a:fillRect/>
                  </a:stretch>
                </a:blipFill>
              </p:spPr>
              <p:txBody>
                <a:bodyPr/>
                <a:lstStyle/>
                <a:p>
                  <a:r>
                    <a:rPr lang="zh-TW" altLang="en-US">
                      <a:noFill/>
                    </a:rPr>
                    <a:t> </a:t>
                  </a:r>
                </a:p>
              </p:txBody>
            </p:sp>
          </mc:Fallback>
        </mc:AlternateContent>
        <p:sp>
          <p:nvSpPr>
            <p:cNvPr id="37" name="文字方塊 36"/>
            <p:cNvSpPr txBox="1"/>
            <p:nvPr/>
          </p:nvSpPr>
          <p:spPr>
            <a:xfrm>
              <a:off x="395536" y="4294837"/>
              <a:ext cx="1944216" cy="646331"/>
            </a:xfrm>
            <a:prstGeom prst="rect">
              <a:avLst/>
            </a:prstGeom>
            <a:noFill/>
          </p:spPr>
          <p:txBody>
            <a:bodyPr wrap="square" rtlCol="0">
              <a:spAutoFit/>
            </a:bodyPr>
            <a:lstStyle/>
            <a:p>
              <a:r>
                <a:rPr lang="en-US" altLang="zh-TW" dirty="0"/>
                <a:t>Original floating-rate asset of Intel</a:t>
              </a:r>
              <a:endParaRPr lang="zh-TW" altLang="en-US" dirty="0"/>
            </a:p>
          </p:txBody>
        </p:sp>
        <p:sp>
          <p:nvSpPr>
            <p:cNvPr id="38" name="文字方塊 37"/>
            <p:cNvSpPr txBox="1"/>
            <p:nvPr/>
          </p:nvSpPr>
          <p:spPr>
            <a:xfrm>
              <a:off x="5023674" y="4309702"/>
              <a:ext cx="1072326" cy="369332"/>
            </a:xfrm>
            <a:prstGeom prst="rect">
              <a:avLst/>
            </a:prstGeom>
            <a:noFill/>
          </p:spPr>
          <p:txBody>
            <a:bodyPr wrap="square" rtlCol="0">
              <a:spAutoFit/>
            </a:bodyPr>
            <a:lstStyle/>
            <a:p>
              <a:r>
                <a:rPr lang="en-US" altLang="zh-TW" dirty="0"/>
                <a:t>IR swap</a:t>
              </a:r>
              <a:endParaRPr lang="zh-TW" altLang="en-US" dirty="0"/>
            </a:p>
          </p:txBody>
        </p:sp>
        <p:sp>
          <p:nvSpPr>
            <p:cNvPr id="40" name="文字方塊 39"/>
            <p:cNvSpPr txBox="1"/>
            <p:nvPr/>
          </p:nvSpPr>
          <p:spPr>
            <a:xfrm>
              <a:off x="6660232" y="4247068"/>
              <a:ext cx="2028948" cy="646331"/>
            </a:xfrm>
            <a:prstGeom prst="rect">
              <a:avLst/>
            </a:prstGeom>
            <a:noFill/>
          </p:spPr>
          <p:txBody>
            <a:bodyPr wrap="square" rtlCol="0">
              <a:spAutoFit/>
            </a:bodyPr>
            <a:lstStyle/>
            <a:p>
              <a:r>
                <a:rPr lang="en-US" altLang="zh-TW" dirty="0"/>
                <a:t>Original fixed-rate asset of MS</a:t>
              </a:r>
              <a:endParaRPr lang="zh-TW" altLang="en-US" dirty="0"/>
            </a:p>
          </p:txBody>
        </p:sp>
        <p:cxnSp>
          <p:nvCxnSpPr>
            <p:cNvPr id="41" name="直線單箭頭接點 40"/>
            <p:cNvCxnSpPr/>
            <p:nvPr/>
          </p:nvCxnSpPr>
          <p:spPr bwMode="auto">
            <a:xfrm flipH="1">
              <a:off x="2771800" y="3418106"/>
              <a:ext cx="990000" cy="0"/>
            </a:xfrm>
            <a:prstGeom prst="straightConnector1">
              <a:avLst/>
            </a:prstGeom>
            <a:solidFill>
              <a:schemeClr val="accent1"/>
            </a:solidFill>
            <a:ln w="19050" cap="flat" cmpd="sng" algn="ctr">
              <a:solidFill>
                <a:schemeClr val="tx1"/>
              </a:solidFill>
              <a:prstDash val="solid"/>
              <a:round/>
              <a:headEnd type="none" w="sm" len="sm"/>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直線單箭頭接點 41"/>
            <p:cNvCxnSpPr/>
            <p:nvPr/>
          </p:nvCxnSpPr>
          <p:spPr bwMode="auto">
            <a:xfrm flipH="1">
              <a:off x="2771800" y="3658528"/>
              <a:ext cx="990000" cy="0"/>
            </a:xfrm>
            <a:prstGeom prst="straightConnector1">
              <a:avLst/>
            </a:prstGeom>
            <a:solidFill>
              <a:schemeClr val="accent1"/>
            </a:solidFill>
            <a:ln w="19050" cap="flat" cmpd="sng" algn="ctr">
              <a:solidFill>
                <a:schemeClr val="tx1"/>
              </a:solidFill>
              <a:prstDash val="solid"/>
              <a:round/>
              <a:headEnd type="triangle" w="lg"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Rectangle 3"/>
            <p:cNvSpPr>
              <a:spLocks noChangeArrowheads="1"/>
            </p:cNvSpPr>
            <p:nvPr/>
          </p:nvSpPr>
          <p:spPr bwMode="auto">
            <a:xfrm>
              <a:off x="3798743" y="3349024"/>
              <a:ext cx="1143000"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pPr>
              <a:r>
                <a:rPr lang="en-US" altLang="zh-TW" dirty="0">
                  <a:latin typeface="Times New Roman" pitchFamily="18" charset="0"/>
                  <a:ea typeface="新細明體" pitchFamily="18" charset="-120"/>
                </a:rPr>
                <a:t>F.I.</a:t>
              </a:r>
            </a:p>
          </p:txBody>
        </p:sp>
        <p:sp>
          <p:nvSpPr>
            <p:cNvPr id="44" name="矩形 43"/>
            <p:cNvSpPr/>
            <p:nvPr/>
          </p:nvSpPr>
          <p:spPr bwMode="auto">
            <a:xfrm>
              <a:off x="3933631" y="3095491"/>
              <a:ext cx="900000" cy="900000"/>
            </a:xfrm>
            <a:prstGeom prst="rect">
              <a:avLst/>
            </a:prstGeom>
            <a:noFill/>
            <a:ln w="12700" cap="flat" cmpd="sng" algn="ctr">
              <a:solidFill>
                <a:schemeClr val="tx1"/>
              </a:solidFill>
              <a:prstDash val="solid"/>
              <a:round/>
              <a:headEnd type="none" w="sm" len="sm"/>
              <a:tailEnd type="none" w="sm" len="sm"/>
            </a:ln>
            <a:effectLst/>
          </p:spPr>
          <p:txBody>
            <a:bodyPr vert="horz" wrap="none" lIns="92075" tIns="46038" rIns="92075" bIns="46038"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a:ln>
                  <a:noFill/>
                </a:ln>
                <a:solidFill>
                  <a:schemeClr val="tx1"/>
                </a:solidFill>
                <a:effectLst/>
                <a:latin typeface="Arial" charset="0"/>
              </a:endParaRPr>
            </a:p>
          </p:txBody>
        </p:sp>
        <p:sp>
          <p:nvSpPr>
            <p:cNvPr id="45" name="Rectangle 9"/>
            <p:cNvSpPr>
              <a:spLocks noChangeArrowheads="1"/>
            </p:cNvSpPr>
            <p:nvPr/>
          </p:nvSpPr>
          <p:spPr bwMode="auto">
            <a:xfrm>
              <a:off x="2827577" y="3684113"/>
              <a:ext cx="878446"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altLang="zh-TW" dirty="0">
                  <a:latin typeface="Times New Roman" pitchFamily="18" charset="0"/>
                  <a:ea typeface="新細明體" pitchFamily="18" charset="-120"/>
                </a:rPr>
                <a:t>LIBOR</a:t>
              </a:r>
            </a:p>
          </p:txBody>
        </p:sp>
        <mc:AlternateContent xmlns:mc="http://schemas.openxmlformats.org/markup-compatibility/2006" xmlns:a14="http://schemas.microsoft.com/office/drawing/2010/main">
          <mc:Choice Requires="a14">
            <p:sp>
              <p:nvSpPr>
                <p:cNvPr id="46" name="文字方塊 45"/>
                <p:cNvSpPr txBox="1"/>
                <p:nvPr/>
              </p:nvSpPr>
              <p:spPr>
                <a:xfrm rot="-5400000">
                  <a:off x="2965794" y="3735255"/>
                  <a:ext cx="551882" cy="8469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TW" i="1" smtClean="0">
                                <a:latin typeface="Cambria Math" panose="02040503050406030204" pitchFamily="18" charset="0"/>
                              </a:rPr>
                            </m:ctrlPr>
                          </m:dPr>
                          <m:e>
                            <m:m>
                              <m:mPr>
                                <m:mcs>
                                  <m:mc>
                                    <m:mcPr>
                                      <m:count m:val="1"/>
                                      <m:mcJc m:val="center"/>
                                    </m:mcPr>
                                  </m:mc>
                                </m:mcs>
                                <m:ctrlPr>
                                  <a:rPr lang="en-US" altLang="zh-TW" i="1" smtClean="0">
                                    <a:latin typeface="Cambria Math" panose="02040503050406030204" pitchFamily="18" charset="0"/>
                                  </a:rPr>
                                </m:ctrlPr>
                              </m:mPr>
                              <m:mr>
                                <m:e/>
                              </m:mr>
                              <m:mr>
                                <m:e/>
                              </m:mr>
                              <m:mr>
                                <m:e/>
                              </m:mr>
                            </m:m>
                          </m:e>
                        </m:d>
                      </m:oMath>
                    </m:oMathPara>
                  </a14:m>
                  <a:endParaRPr lang="zh-TW" altLang="en-US" dirty="0"/>
                </a:p>
              </p:txBody>
            </p:sp>
          </mc:Choice>
          <mc:Fallback xmlns="">
            <p:sp>
              <p:nvSpPr>
                <p:cNvPr id="46" name="文字方塊 45"/>
                <p:cNvSpPr txBox="1">
                  <a:spLocks noRot="1" noChangeAspect="1" noMove="1" noResize="1" noEditPoints="1" noAdjustHandles="1" noChangeArrowheads="1" noChangeShapeType="1" noTextEdit="1"/>
                </p:cNvSpPr>
                <p:nvPr/>
              </p:nvSpPr>
              <p:spPr>
                <a:xfrm rot="-5400000">
                  <a:off x="2965794" y="3735255"/>
                  <a:ext cx="551882" cy="846963"/>
                </a:xfrm>
                <a:prstGeom prst="rect">
                  <a:avLst/>
                </a:prstGeom>
                <a:blipFill rotWithShape="1">
                  <a:blip r:embed="rId6"/>
                  <a:stretch>
                    <a:fillRect/>
                  </a:stretch>
                </a:blipFill>
              </p:spPr>
              <p:txBody>
                <a:bodyPr/>
                <a:lstStyle/>
                <a:p>
                  <a:r>
                    <a:rPr lang="zh-TW" altLang="en-US">
                      <a:noFill/>
                    </a:rPr>
                    <a:t> </a:t>
                  </a:r>
                </a:p>
              </p:txBody>
            </p:sp>
          </mc:Fallback>
        </mc:AlternateContent>
        <p:sp>
          <p:nvSpPr>
            <p:cNvPr id="47" name="文字方塊 46"/>
            <p:cNvSpPr txBox="1"/>
            <p:nvPr/>
          </p:nvSpPr>
          <p:spPr>
            <a:xfrm>
              <a:off x="2774690" y="4342343"/>
              <a:ext cx="1072326" cy="369332"/>
            </a:xfrm>
            <a:prstGeom prst="rect">
              <a:avLst/>
            </a:prstGeom>
            <a:noFill/>
          </p:spPr>
          <p:txBody>
            <a:bodyPr wrap="square" rtlCol="0">
              <a:spAutoFit/>
            </a:bodyPr>
            <a:lstStyle/>
            <a:p>
              <a:r>
                <a:rPr lang="en-US" altLang="zh-TW" dirty="0"/>
                <a:t>IR swap</a:t>
              </a:r>
              <a:endParaRPr lang="zh-TW" altLang="en-US" dirty="0"/>
            </a:p>
          </p:txBody>
        </p:sp>
        <p:sp>
          <p:nvSpPr>
            <p:cNvPr id="48" name="Rectangle 10"/>
            <p:cNvSpPr>
              <a:spLocks noChangeArrowheads="1"/>
            </p:cNvSpPr>
            <p:nvPr/>
          </p:nvSpPr>
          <p:spPr bwMode="auto">
            <a:xfrm>
              <a:off x="2864119" y="3017828"/>
              <a:ext cx="897682"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altLang="zh-TW" dirty="0">
                  <a:latin typeface="Times New Roman" pitchFamily="18" charset="0"/>
                  <a:ea typeface="新細明體" pitchFamily="18" charset="-120"/>
                </a:rPr>
                <a:t>4.985%</a:t>
              </a:r>
            </a:p>
          </p:txBody>
        </p:sp>
        <p:cxnSp>
          <p:nvCxnSpPr>
            <p:cNvPr id="39" name="直線單箭頭接點 38"/>
            <p:cNvCxnSpPr/>
            <p:nvPr/>
          </p:nvCxnSpPr>
          <p:spPr bwMode="auto">
            <a:xfrm flipH="1">
              <a:off x="683568" y="3586352"/>
              <a:ext cx="990000" cy="0"/>
            </a:xfrm>
            <a:prstGeom prst="straightConnector1">
              <a:avLst/>
            </a:prstGeom>
            <a:solidFill>
              <a:schemeClr val="accent1"/>
            </a:solidFill>
            <a:ln w="19050" cap="flat" cmpd="sng" algn="ctr">
              <a:solidFill>
                <a:schemeClr val="tx1"/>
              </a:solidFill>
              <a:prstDash val="solid"/>
              <a:round/>
              <a:headEnd type="triangle" w="lg"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直線單箭頭接點 48"/>
            <p:cNvCxnSpPr/>
            <p:nvPr/>
          </p:nvCxnSpPr>
          <p:spPr bwMode="auto">
            <a:xfrm flipH="1">
              <a:off x="7073561" y="3496540"/>
              <a:ext cx="990000" cy="0"/>
            </a:xfrm>
            <a:prstGeom prst="straightConnector1">
              <a:avLst/>
            </a:prstGeom>
            <a:solidFill>
              <a:schemeClr val="accent1"/>
            </a:solidFill>
            <a:ln w="19050" cap="flat" cmpd="sng" algn="ctr">
              <a:solidFill>
                <a:schemeClr val="tx1"/>
              </a:solidFill>
              <a:prstDash val="solid"/>
              <a:round/>
              <a:headEnd type="none" w="sm" len="sm"/>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106792732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278904" y="332656"/>
            <a:ext cx="7893496" cy="720080"/>
          </a:xfrm>
        </p:spPr>
        <p:txBody>
          <a:bodyPr/>
          <a:lstStyle/>
          <a:p>
            <a:pPr eaLnBrk="1" hangingPunct="1"/>
            <a:r>
              <a:rPr lang="en-US" altLang="zh-TW" dirty="0">
                <a:ea typeface="新細明體" pitchFamily="18" charset="-120"/>
              </a:rPr>
              <a:t>Quotes By a Swap Market Maker</a:t>
            </a:r>
            <a:endParaRPr lang="en-US" altLang="zh-TW" sz="2400" dirty="0">
              <a:ea typeface="新細明體" pitchFamily="18" charset="-120"/>
            </a:endParaRPr>
          </a:p>
        </p:txBody>
      </p:sp>
      <p:graphicFrame>
        <p:nvGraphicFramePr>
          <p:cNvPr id="69688" name="Group 56"/>
          <p:cNvGraphicFramePr>
            <a:graphicFrameLocks noGrp="1"/>
          </p:cNvGraphicFramePr>
          <p:nvPr>
            <p:ph type="tbl" idx="1"/>
            <p:extLst>
              <p:ext uri="{D42A27DB-BD31-4B8C-83A1-F6EECF244321}">
                <p14:modId xmlns:p14="http://schemas.microsoft.com/office/powerpoint/2010/main" val="1457927919"/>
              </p:ext>
            </p:extLst>
          </p:nvPr>
        </p:nvGraphicFramePr>
        <p:xfrm>
          <a:off x="803309" y="1656849"/>
          <a:ext cx="7344816" cy="2276631"/>
        </p:xfrm>
        <a:graphic>
          <a:graphicData uri="http://schemas.openxmlformats.org/drawingml/2006/table">
            <a:tbl>
              <a:tblPr/>
              <a:tblGrid>
                <a:gridCol w="1836204">
                  <a:extLst>
                    <a:ext uri="{9D8B030D-6E8A-4147-A177-3AD203B41FA5}">
                      <a16:colId xmlns:a16="http://schemas.microsoft.com/office/drawing/2014/main" val="20000"/>
                    </a:ext>
                  </a:extLst>
                </a:gridCol>
                <a:gridCol w="1836204">
                  <a:extLst>
                    <a:ext uri="{9D8B030D-6E8A-4147-A177-3AD203B41FA5}">
                      <a16:colId xmlns:a16="http://schemas.microsoft.com/office/drawing/2014/main" val="20001"/>
                    </a:ext>
                  </a:extLst>
                </a:gridCol>
                <a:gridCol w="1836204">
                  <a:extLst>
                    <a:ext uri="{9D8B030D-6E8A-4147-A177-3AD203B41FA5}">
                      <a16:colId xmlns:a16="http://schemas.microsoft.com/office/drawing/2014/main" val="20002"/>
                    </a:ext>
                  </a:extLst>
                </a:gridCol>
                <a:gridCol w="1836204">
                  <a:extLst>
                    <a:ext uri="{9D8B030D-6E8A-4147-A177-3AD203B41FA5}">
                      <a16:colId xmlns:a16="http://schemas.microsoft.com/office/drawing/2014/main" val="20003"/>
                    </a:ext>
                  </a:extLst>
                </a:gridCol>
              </a:tblGrid>
              <a:tr h="325233">
                <a:tc>
                  <a:txBody>
                    <a:bodyPr/>
                    <a:lstStyle/>
                    <a:p>
                      <a:pPr marL="0" marR="0" lvl="0" indent="0" algn="ctr" defTabSz="914400" rtl="0" eaLnBrk="1" fontAlgn="base" latinLnBrk="0" hangingPunct="1">
                        <a:lnSpc>
                          <a:spcPts val="1200"/>
                        </a:lnSpc>
                        <a:spcBef>
                          <a:spcPts val="0"/>
                        </a:spcBef>
                        <a:spcAft>
                          <a:spcPct val="0"/>
                        </a:spcAft>
                        <a:buClr>
                          <a:schemeClr val="tx2"/>
                        </a:buClr>
                        <a:buSzPct val="70000"/>
                        <a:buFont typeface="Wingdings" pitchFamily="2" charset="2"/>
                        <a:buNone/>
                        <a:tabLst/>
                      </a:pPr>
                      <a:r>
                        <a:rPr kumimoji="0" lang="en-US" altLang="zh-TW" sz="1800" b="0" i="0" u="none" strike="noStrike" cap="none" normalizeH="0" baseline="0" dirty="0">
                          <a:ln>
                            <a:noFill/>
                          </a:ln>
                          <a:solidFill>
                            <a:schemeClr val="tx1"/>
                          </a:solidFill>
                          <a:effectLst/>
                          <a:latin typeface="Arial" charset="0"/>
                          <a:ea typeface="新細明體" pitchFamily="18" charset="-120"/>
                        </a:rPr>
                        <a:t>Maturity</a:t>
                      </a:r>
                    </a:p>
                  </a:txBody>
                  <a:tcPr marL="92075" marR="92075" marT="46030" marB="46030" anchor="b"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ts val="1200"/>
                        </a:lnSpc>
                        <a:spcBef>
                          <a:spcPts val="0"/>
                        </a:spcBef>
                        <a:spcAft>
                          <a:spcPct val="0"/>
                        </a:spcAft>
                        <a:buClr>
                          <a:schemeClr val="tx2"/>
                        </a:buClr>
                        <a:buSzPct val="70000"/>
                        <a:buFont typeface="Wingdings" pitchFamily="2" charset="2"/>
                        <a:buNone/>
                        <a:tabLst/>
                      </a:pPr>
                      <a:r>
                        <a:rPr kumimoji="0" lang="en-US" altLang="zh-TW" sz="1800" b="0" i="0" u="none" strike="noStrike" cap="none" normalizeH="0" baseline="0" dirty="0">
                          <a:ln>
                            <a:noFill/>
                          </a:ln>
                          <a:solidFill>
                            <a:schemeClr val="tx1"/>
                          </a:solidFill>
                          <a:effectLst/>
                          <a:latin typeface="Arial" charset="0"/>
                          <a:ea typeface="新細明體" pitchFamily="18" charset="-120"/>
                        </a:rPr>
                        <a:t>Bid (%)</a:t>
                      </a:r>
                    </a:p>
                  </a:txBody>
                  <a:tcPr marL="92075" marR="92075" marT="46030" marB="46030"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ts val="1200"/>
                        </a:lnSpc>
                        <a:spcBef>
                          <a:spcPts val="0"/>
                        </a:spcBef>
                        <a:spcAft>
                          <a:spcPct val="0"/>
                        </a:spcAft>
                        <a:buClr>
                          <a:schemeClr val="tx2"/>
                        </a:buClr>
                        <a:buSzPct val="70000"/>
                        <a:buFont typeface="Wingdings" pitchFamily="2" charset="2"/>
                        <a:buNone/>
                        <a:tabLst/>
                      </a:pPr>
                      <a:r>
                        <a:rPr kumimoji="0" lang="en-US" altLang="zh-TW" sz="1800" b="0" i="0" u="none" strike="noStrike" cap="none" normalizeH="0" baseline="0" dirty="0">
                          <a:ln>
                            <a:noFill/>
                          </a:ln>
                          <a:solidFill>
                            <a:schemeClr val="tx1"/>
                          </a:solidFill>
                          <a:effectLst/>
                          <a:latin typeface="Arial" charset="0"/>
                          <a:ea typeface="新細明體" pitchFamily="18" charset="-120"/>
                        </a:rPr>
                        <a:t>Ask (%)</a:t>
                      </a:r>
                    </a:p>
                  </a:txBody>
                  <a:tcPr marL="92075" marR="92075" marT="46030" marB="46030"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ts val="1200"/>
                        </a:lnSpc>
                        <a:spcBef>
                          <a:spcPts val="0"/>
                        </a:spcBef>
                        <a:spcAft>
                          <a:spcPct val="0"/>
                        </a:spcAft>
                        <a:buClr>
                          <a:schemeClr val="tx2"/>
                        </a:buClr>
                        <a:buSzPct val="70000"/>
                        <a:buFont typeface="Wingdings" pitchFamily="2" charset="2"/>
                        <a:buNone/>
                        <a:tabLst/>
                      </a:pPr>
                      <a:r>
                        <a:rPr kumimoji="0" lang="en-US" altLang="zh-TW" sz="1800" b="0" i="0" u="none" strike="noStrike" cap="none" normalizeH="0" baseline="0" dirty="0">
                          <a:ln>
                            <a:noFill/>
                          </a:ln>
                          <a:solidFill>
                            <a:schemeClr val="tx1"/>
                          </a:solidFill>
                          <a:effectLst/>
                          <a:latin typeface="Arial" charset="0"/>
                          <a:ea typeface="新細明體" pitchFamily="18" charset="-120"/>
                        </a:rPr>
                        <a:t>Swap Rate (%)</a:t>
                      </a:r>
                    </a:p>
                  </a:txBody>
                  <a:tcPr marL="92075" marR="92075" marT="46030" marB="46030" anchor="b"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325233">
                <a:tc>
                  <a:txBody>
                    <a:bodyPr/>
                    <a:lstStyle/>
                    <a:p>
                      <a:pPr marL="0" marR="0" lvl="0" indent="0" algn="ctr" defTabSz="914400" rtl="0" eaLnBrk="1" fontAlgn="base" latinLnBrk="0" hangingPunct="1">
                        <a:lnSpc>
                          <a:spcPts val="1200"/>
                        </a:lnSpc>
                        <a:spcBef>
                          <a:spcPts val="0"/>
                        </a:spcBef>
                        <a:spcAft>
                          <a:spcPct val="0"/>
                        </a:spcAft>
                        <a:buClr>
                          <a:schemeClr val="tx2"/>
                        </a:buClr>
                        <a:buSzPct val="70000"/>
                        <a:buFont typeface="Wingdings" pitchFamily="2" charset="2"/>
                        <a:buNone/>
                        <a:tabLst/>
                      </a:pPr>
                      <a:r>
                        <a:rPr kumimoji="0" lang="en-US" altLang="zh-TW" sz="1800" b="0" i="0" u="none" strike="noStrike" cap="none" normalizeH="0" baseline="0" dirty="0">
                          <a:ln>
                            <a:noFill/>
                          </a:ln>
                          <a:solidFill>
                            <a:schemeClr val="tx1"/>
                          </a:solidFill>
                          <a:effectLst/>
                          <a:latin typeface="Arial" charset="0"/>
                          <a:ea typeface="新細明體" pitchFamily="18" charset="-120"/>
                        </a:rPr>
                        <a:t>2 years</a:t>
                      </a:r>
                    </a:p>
                  </a:txBody>
                  <a:tcPr marL="92075" marR="92075" marT="46030" marB="46030" anchor="b"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ts val="1200"/>
                        </a:lnSpc>
                        <a:spcBef>
                          <a:spcPts val="0"/>
                        </a:spcBef>
                        <a:spcAft>
                          <a:spcPct val="0"/>
                        </a:spcAft>
                        <a:buClr>
                          <a:schemeClr val="tx2"/>
                        </a:buClr>
                        <a:buSzPct val="70000"/>
                        <a:buFont typeface="Wingdings" pitchFamily="2" charset="2"/>
                        <a:buNone/>
                        <a:tabLst/>
                      </a:pPr>
                      <a:r>
                        <a:rPr kumimoji="0" lang="en-US" altLang="zh-TW" sz="1800" b="0" i="0" u="none" strike="noStrike" cap="none" normalizeH="0" baseline="0" dirty="0">
                          <a:ln>
                            <a:noFill/>
                          </a:ln>
                          <a:solidFill>
                            <a:schemeClr val="tx1"/>
                          </a:solidFill>
                          <a:effectLst/>
                          <a:latin typeface="Arial" charset="0"/>
                          <a:ea typeface="新細明體" pitchFamily="18" charset="-120"/>
                        </a:rPr>
                        <a:t>2.55</a:t>
                      </a:r>
                    </a:p>
                  </a:txBody>
                  <a:tcPr marL="92075" marR="92075" marT="46030" marB="46030"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ts val="1200"/>
                        </a:lnSpc>
                        <a:spcBef>
                          <a:spcPts val="0"/>
                        </a:spcBef>
                        <a:spcAft>
                          <a:spcPct val="0"/>
                        </a:spcAft>
                        <a:buClr>
                          <a:schemeClr val="tx2"/>
                        </a:buClr>
                        <a:buSzPct val="70000"/>
                        <a:buFont typeface="Wingdings" pitchFamily="2" charset="2"/>
                        <a:buNone/>
                        <a:tabLst/>
                      </a:pPr>
                      <a:r>
                        <a:rPr kumimoji="0" lang="en-US" altLang="zh-TW" sz="1800" b="0" i="0" u="none" strike="noStrike" cap="none" normalizeH="0" baseline="0" dirty="0">
                          <a:ln>
                            <a:noFill/>
                          </a:ln>
                          <a:solidFill>
                            <a:schemeClr val="tx1"/>
                          </a:solidFill>
                          <a:effectLst/>
                          <a:latin typeface="Arial" charset="0"/>
                          <a:ea typeface="新細明體" pitchFamily="18" charset="-120"/>
                        </a:rPr>
                        <a:t>2.58</a:t>
                      </a:r>
                    </a:p>
                  </a:txBody>
                  <a:tcPr marL="92075" marR="92075" marT="46030" marB="46030"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ts val="1200"/>
                        </a:lnSpc>
                        <a:spcBef>
                          <a:spcPts val="0"/>
                        </a:spcBef>
                        <a:spcAft>
                          <a:spcPct val="0"/>
                        </a:spcAft>
                        <a:buClr>
                          <a:schemeClr val="tx2"/>
                        </a:buClr>
                        <a:buSzPct val="70000"/>
                        <a:buFont typeface="Wingdings" pitchFamily="2" charset="2"/>
                        <a:buNone/>
                        <a:tabLst/>
                      </a:pPr>
                      <a:r>
                        <a:rPr kumimoji="0" lang="en-US" altLang="zh-TW" sz="1800" b="0" i="0" u="none" strike="noStrike" cap="none" normalizeH="0" baseline="0" dirty="0">
                          <a:ln>
                            <a:noFill/>
                          </a:ln>
                          <a:solidFill>
                            <a:schemeClr val="tx1"/>
                          </a:solidFill>
                          <a:effectLst/>
                          <a:latin typeface="Arial" charset="0"/>
                          <a:ea typeface="新細明體" pitchFamily="18" charset="-120"/>
                        </a:rPr>
                        <a:t>2.565</a:t>
                      </a:r>
                    </a:p>
                  </a:txBody>
                  <a:tcPr marL="92075" marR="92075" marT="46030" marB="46030" anchor="b"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325233">
                <a:tc>
                  <a:txBody>
                    <a:bodyPr/>
                    <a:lstStyle/>
                    <a:p>
                      <a:pPr marL="0" marR="0" lvl="0" indent="0" algn="ctr" defTabSz="914400" rtl="0" eaLnBrk="1" fontAlgn="base" latinLnBrk="0" hangingPunct="1">
                        <a:lnSpc>
                          <a:spcPts val="1200"/>
                        </a:lnSpc>
                        <a:spcBef>
                          <a:spcPts val="0"/>
                        </a:spcBef>
                        <a:spcAft>
                          <a:spcPct val="0"/>
                        </a:spcAft>
                        <a:buClr>
                          <a:schemeClr val="tx2"/>
                        </a:buClr>
                        <a:buSzPct val="70000"/>
                        <a:buFont typeface="Wingdings" pitchFamily="2" charset="2"/>
                        <a:buNone/>
                        <a:tabLst/>
                      </a:pPr>
                      <a:r>
                        <a:rPr kumimoji="0" lang="en-US" altLang="zh-TW" sz="1800" b="0" i="0" u="none" strike="noStrike" cap="none" normalizeH="0" baseline="0" dirty="0">
                          <a:ln>
                            <a:noFill/>
                          </a:ln>
                          <a:solidFill>
                            <a:schemeClr val="tx1"/>
                          </a:solidFill>
                          <a:effectLst/>
                          <a:latin typeface="Arial" charset="0"/>
                          <a:ea typeface="新細明體" pitchFamily="18" charset="-120"/>
                        </a:rPr>
                        <a:t>3 years</a:t>
                      </a:r>
                    </a:p>
                  </a:txBody>
                  <a:tcPr marL="92075" marR="92075" marT="46030" marB="46030" anchor="b"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ts val="1200"/>
                        </a:lnSpc>
                        <a:spcBef>
                          <a:spcPts val="0"/>
                        </a:spcBef>
                        <a:spcAft>
                          <a:spcPct val="0"/>
                        </a:spcAft>
                        <a:buClr>
                          <a:schemeClr val="tx2"/>
                        </a:buClr>
                        <a:buSzPct val="70000"/>
                        <a:buFont typeface="Wingdings" pitchFamily="2" charset="2"/>
                        <a:buNone/>
                        <a:tabLst/>
                      </a:pPr>
                      <a:r>
                        <a:rPr kumimoji="0" lang="en-US" altLang="zh-TW" sz="1800" b="0" i="0" u="none" strike="noStrike" cap="none" normalizeH="0" baseline="0" dirty="0">
                          <a:ln>
                            <a:noFill/>
                          </a:ln>
                          <a:solidFill>
                            <a:schemeClr val="tx1"/>
                          </a:solidFill>
                          <a:effectLst/>
                          <a:latin typeface="Arial" charset="0"/>
                          <a:ea typeface="新細明體" pitchFamily="18" charset="-120"/>
                        </a:rPr>
                        <a:t>2.97</a:t>
                      </a:r>
                    </a:p>
                  </a:txBody>
                  <a:tcPr marL="92075" marR="92075" marT="46030" marB="46030"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ts val="1200"/>
                        </a:lnSpc>
                        <a:spcBef>
                          <a:spcPts val="0"/>
                        </a:spcBef>
                        <a:spcAft>
                          <a:spcPct val="0"/>
                        </a:spcAft>
                        <a:buClr>
                          <a:schemeClr val="tx2"/>
                        </a:buClr>
                        <a:buSzPct val="70000"/>
                        <a:buFont typeface="Wingdings" pitchFamily="2" charset="2"/>
                        <a:buNone/>
                        <a:tabLst/>
                      </a:pPr>
                      <a:r>
                        <a:rPr kumimoji="0" lang="en-US" altLang="zh-TW" sz="1800" b="0" i="0" u="none" strike="noStrike" cap="none" normalizeH="0" baseline="0" dirty="0">
                          <a:ln>
                            <a:noFill/>
                          </a:ln>
                          <a:solidFill>
                            <a:schemeClr val="tx1"/>
                          </a:solidFill>
                          <a:effectLst/>
                          <a:latin typeface="Arial" charset="0"/>
                          <a:ea typeface="新細明體" pitchFamily="18" charset="-120"/>
                        </a:rPr>
                        <a:t>3.00</a:t>
                      </a:r>
                    </a:p>
                  </a:txBody>
                  <a:tcPr marL="92075" marR="92075" marT="46030" marB="46030"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ts val="1200"/>
                        </a:lnSpc>
                        <a:spcBef>
                          <a:spcPts val="0"/>
                        </a:spcBef>
                        <a:spcAft>
                          <a:spcPct val="0"/>
                        </a:spcAft>
                        <a:buClr>
                          <a:schemeClr val="tx2"/>
                        </a:buClr>
                        <a:buSzPct val="70000"/>
                        <a:buFont typeface="Wingdings" pitchFamily="2" charset="2"/>
                        <a:buNone/>
                        <a:tabLst/>
                      </a:pPr>
                      <a:r>
                        <a:rPr kumimoji="0" lang="en-US" altLang="zh-TW" sz="1800" b="0" i="0" u="none" strike="noStrike" cap="none" normalizeH="0" baseline="0" dirty="0">
                          <a:ln>
                            <a:noFill/>
                          </a:ln>
                          <a:solidFill>
                            <a:schemeClr val="tx1"/>
                          </a:solidFill>
                          <a:effectLst/>
                          <a:latin typeface="Arial" charset="0"/>
                          <a:ea typeface="新細明體" pitchFamily="18" charset="-120"/>
                        </a:rPr>
                        <a:t>2.985</a:t>
                      </a:r>
                    </a:p>
                  </a:txBody>
                  <a:tcPr marL="92075" marR="92075" marT="46030" marB="46030" anchor="b"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325233">
                <a:tc>
                  <a:txBody>
                    <a:bodyPr/>
                    <a:lstStyle/>
                    <a:p>
                      <a:pPr marL="0" marR="0" lvl="0" indent="0" algn="ctr" defTabSz="914400" rtl="0" eaLnBrk="1" fontAlgn="base" latinLnBrk="0" hangingPunct="1">
                        <a:lnSpc>
                          <a:spcPts val="1200"/>
                        </a:lnSpc>
                        <a:spcBef>
                          <a:spcPts val="0"/>
                        </a:spcBef>
                        <a:spcAft>
                          <a:spcPct val="0"/>
                        </a:spcAft>
                        <a:buClr>
                          <a:schemeClr val="tx2"/>
                        </a:buClr>
                        <a:buSzPct val="70000"/>
                        <a:buFont typeface="Wingdings" pitchFamily="2" charset="2"/>
                        <a:buNone/>
                        <a:tabLst/>
                      </a:pPr>
                      <a:r>
                        <a:rPr kumimoji="0" lang="en-US" altLang="zh-TW" sz="1800" b="0" i="0" u="none" strike="noStrike" cap="none" normalizeH="0" baseline="0" dirty="0">
                          <a:ln>
                            <a:noFill/>
                          </a:ln>
                          <a:solidFill>
                            <a:schemeClr val="tx1"/>
                          </a:solidFill>
                          <a:effectLst/>
                          <a:latin typeface="Arial" charset="0"/>
                          <a:ea typeface="新細明體" pitchFamily="18" charset="-120"/>
                        </a:rPr>
                        <a:t>4 years</a:t>
                      </a:r>
                    </a:p>
                  </a:txBody>
                  <a:tcPr marL="92075" marR="92075" marT="46030" marB="46030" anchor="b"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ts val="1200"/>
                        </a:lnSpc>
                        <a:spcBef>
                          <a:spcPts val="0"/>
                        </a:spcBef>
                        <a:spcAft>
                          <a:spcPct val="0"/>
                        </a:spcAft>
                        <a:buClr>
                          <a:schemeClr val="tx2"/>
                        </a:buClr>
                        <a:buSzPct val="70000"/>
                        <a:buFont typeface="Wingdings" pitchFamily="2" charset="2"/>
                        <a:buNone/>
                        <a:tabLst/>
                      </a:pPr>
                      <a:r>
                        <a:rPr kumimoji="0" lang="en-US" altLang="zh-TW" sz="1800" b="0" i="0" u="none" strike="noStrike" cap="none" normalizeH="0" baseline="0" dirty="0">
                          <a:ln>
                            <a:noFill/>
                          </a:ln>
                          <a:solidFill>
                            <a:schemeClr val="tx1"/>
                          </a:solidFill>
                          <a:effectLst/>
                          <a:latin typeface="Arial" charset="0"/>
                          <a:ea typeface="新細明體" pitchFamily="18" charset="-120"/>
                        </a:rPr>
                        <a:t>3.15</a:t>
                      </a:r>
                    </a:p>
                  </a:txBody>
                  <a:tcPr marL="92075" marR="92075" marT="46030" marB="46030"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ts val="1200"/>
                        </a:lnSpc>
                        <a:spcBef>
                          <a:spcPts val="0"/>
                        </a:spcBef>
                        <a:spcAft>
                          <a:spcPct val="0"/>
                        </a:spcAft>
                        <a:buClr>
                          <a:schemeClr val="tx2"/>
                        </a:buClr>
                        <a:buSzPct val="70000"/>
                        <a:buFont typeface="Wingdings" pitchFamily="2" charset="2"/>
                        <a:buNone/>
                        <a:tabLst/>
                      </a:pPr>
                      <a:r>
                        <a:rPr kumimoji="0" lang="en-US" altLang="zh-TW" sz="1800" b="0" i="0" u="none" strike="noStrike" cap="none" normalizeH="0" baseline="0" dirty="0">
                          <a:ln>
                            <a:noFill/>
                          </a:ln>
                          <a:solidFill>
                            <a:schemeClr val="tx1"/>
                          </a:solidFill>
                          <a:effectLst/>
                          <a:latin typeface="Arial" charset="0"/>
                          <a:ea typeface="新細明體" pitchFamily="18" charset="-120"/>
                        </a:rPr>
                        <a:t>3.19</a:t>
                      </a:r>
                    </a:p>
                  </a:txBody>
                  <a:tcPr marL="92075" marR="92075" marT="46030" marB="46030"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ts val="1200"/>
                        </a:lnSpc>
                        <a:spcBef>
                          <a:spcPts val="0"/>
                        </a:spcBef>
                        <a:spcAft>
                          <a:spcPct val="0"/>
                        </a:spcAft>
                        <a:buClr>
                          <a:schemeClr val="tx2"/>
                        </a:buClr>
                        <a:buSzPct val="70000"/>
                        <a:buFont typeface="Wingdings" pitchFamily="2" charset="2"/>
                        <a:buNone/>
                        <a:tabLst/>
                      </a:pPr>
                      <a:r>
                        <a:rPr kumimoji="0" lang="en-US" altLang="zh-TW" sz="1800" b="0" i="0" u="none" strike="noStrike" cap="none" normalizeH="0" baseline="0" dirty="0">
                          <a:ln>
                            <a:noFill/>
                          </a:ln>
                          <a:solidFill>
                            <a:schemeClr val="tx1"/>
                          </a:solidFill>
                          <a:effectLst/>
                          <a:latin typeface="Arial" charset="0"/>
                          <a:ea typeface="新細明體" pitchFamily="18" charset="-120"/>
                        </a:rPr>
                        <a:t>3.170</a:t>
                      </a:r>
                    </a:p>
                  </a:txBody>
                  <a:tcPr marL="92075" marR="92075" marT="46030" marB="46030" anchor="b"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325233">
                <a:tc>
                  <a:txBody>
                    <a:bodyPr/>
                    <a:lstStyle/>
                    <a:p>
                      <a:pPr marL="0" marR="0" lvl="0" indent="0" algn="ctr" defTabSz="914400" rtl="0" eaLnBrk="1" fontAlgn="base" latinLnBrk="0" hangingPunct="1">
                        <a:lnSpc>
                          <a:spcPts val="1200"/>
                        </a:lnSpc>
                        <a:spcBef>
                          <a:spcPts val="0"/>
                        </a:spcBef>
                        <a:spcAft>
                          <a:spcPct val="0"/>
                        </a:spcAft>
                        <a:buClr>
                          <a:schemeClr val="tx2"/>
                        </a:buClr>
                        <a:buSzPct val="70000"/>
                        <a:buFont typeface="Wingdings" pitchFamily="2" charset="2"/>
                        <a:buNone/>
                        <a:tabLst/>
                      </a:pPr>
                      <a:r>
                        <a:rPr kumimoji="0" lang="en-US" altLang="zh-TW" sz="1800" b="0" i="0" u="none" strike="noStrike" cap="none" normalizeH="0" baseline="0" dirty="0">
                          <a:ln>
                            <a:noFill/>
                          </a:ln>
                          <a:solidFill>
                            <a:schemeClr val="tx1"/>
                          </a:solidFill>
                          <a:effectLst/>
                          <a:latin typeface="Arial" charset="0"/>
                          <a:ea typeface="新細明體" pitchFamily="18" charset="-120"/>
                        </a:rPr>
                        <a:t>5 years </a:t>
                      </a:r>
                    </a:p>
                  </a:txBody>
                  <a:tcPr marL="92075" marR="92075" marT="46030" marB="46030" anchor="b"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ts val="1200"/>
                        </a:lnSpc>
                        <a:spcBef>
                          <a:spcPts val="0"/>
                        </a:spcBef>
                        <a:spcAft>
                          <a:spcPct val="0"/>
                        </a:spcAft>
                        <a:buClr>
                          <a:schemeClr val="tx2"/>
                        </a:buClr>
                        <a:buSzPct val="70000"/>
                        <a:buFont typeface="Wingdings" pitchFamily="2" charset="2"/>
                        <a:buNone/>
                        <a:tabLst/>
                      </a:pPr>
                      <a:r>
                        <a:rPr kumimoji="0" lang="en-US" altLang="zh-TW" sz="1800" b="0" i="0" u="none" strike="noStrike" cap="none" normalizeH="0" baseline="0" dirty="0">
                          <a:ln>
                            <a:noFill/>
                          </a:ln>
                          <a:solidFill>
                            <a:schemeClr val="tx1"/>
                          </a:solidFill>
                          <a:effectLst/>
                          <a:latin typeface="Arial" charset="0"/>
                          <a:ea typeface="新細明體" pitchFamily="18" charset="-120"/>
                        </a:rPr>
                        <a:t>3.26</a:t>
                      </a:r>
                    </a:p>
                  </a:txBody>
                  <a:tcPr marL="92075" marR="92075" marT="46030" marB="46030"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ts val="1200"/>
                        </a:lnSpc>
                        <a:spcBef>
                          <a:spcPts val="0"/>
                        </a:spcBef>
                        <a:spcAft>
                          <a:spcPct val="0"/>
                        </a:spcAft>
                        <a:buClr>
                          <a:schemeClr val="tx2"/>
                        </a:buClr>
                        <a:buSzPct val="70000"/>
                        <a:buFont typeface="Wingdings" pitchFamily="2" charset="2"/>
                        <a:buNone/>
                        <a:tabLst/>
                      </a:pPr>
                      <a:r>
                        <a:rPr kumimoji="0" lang="en-US" altLang="zh-TW" sz="1800" b="0" i="0" u="none" strike="noStrike" cap="none" normalizeH="0" baseline="0" dirty="0">
                          <a:ln>
                            <a:noFill/>
                          </a:ln>
                          <a:solidFill>
                            <a:schemeClr val="tx1"/>
                          </a:solidFill>
                          <a:effectLst/>
                          <a:latin typeface="Arial" charset="0"/>
                          <a:ea typeface="新細明體" pitchFamily="18" charset="-120"/>
                        </a:rPr>
                        <a:t>3.30</a:t>
                      </a:r>
                    </a:p>
                  </a:txBody>
                  <a:tcPr marL="92075" marR="92075" marT="46030" marB="46030"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ts val="1200"/>
                        </a:lnSpc>
                        <a:spcBef>
                          <a:spcPts val="0"/>
                        </a:spcBef>
                        <a:spcAft>
                          <a:spcPct val="0"/>
                        </a:spcAft>
                        <a:buClr>
                          <a:schemeClr val="tx2"/>
                        </a:buClr>
                        <a:buSzPct val="70000"/>
                        <a:buFont typeface="Wingdings" pitchFamily="2" charset="2"/>
                        <a:buNone/>
                        <a:tabLst/>
                      </a:pPr>
                      <a:r>
                        <a:rPr kumimoji="0" lang="en-US" altLang="zh-TW" sz="1800" b="0" i="0" u="none" strike="noStrike" cap="none" normalizeH="0" baseline="0" dirty="0">
                          <a:ln>
                            <a:noFill/>
                          </a:ln>
                          <a:solidFill>
                            <a:schemeClr val="tx1"/>
                          </a:solidFill>
                          <a:effectLst/>
                          <a:latin typeface="Arial" charset="0"/>
                          <a:ea typeface="新細明體" pitchFamily="18" charset="-120"/>
                        </a:rPr>
                        <a:t>3.280</a:t>
                      </a:r>
                    </a:p>
                  </a:txBody>
                  <a:tcPr marL="92075" marR="92075" marT="46030" marB="46030" anchor="b"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325233">
                <a:tc>
                  <a:txBody>
                    <a:bodyPr/>
                    <a:lstStyle/>
                    <a:p>
                      <a:pPr marL="0" marR="0" lvl="0" indent="0" algn="ctr" defTabSz="914400" rtl="0" eaLnBrk="1" fontAlgn="base" latinLnBrk="0" hangingPunct="1">
                        <a:lnSpc>
                          <a:spcPts val="1200"/>
                        </a:lnSpc>
                        <a:spcBef>
                          <a:spcPts val="0"/>
                        </a:spcBef>
                        <a:spcAft>
                          <a:spcPct val="0"/>
                        </a:spcAft>
                        <a:buClr>
                          <a:schemeClr val="tx2"/>
                        </a:buClr>
                        <a:buSzPct val="70000"/>
                        <a:buFont typeface="Wingdings" pitchFamily="2" charset="2"/>
                        <a:buNone/>
                        <a:tabLst/>
                      </a:pPr>
                      <a:r>
                        <a:rPr kumimoji="0" lang="en-US" altLang="zh-TW" sz="1800" b="0" i="0" u="none" strike="noStrike" cap="none" normalizeH="0" baseline="0" dirty="0">
                          <a:ln>
                            <a:noFill/>
                          </a:ln>
                          <a:solidFill>
                            <a:schemeClr val="tx1"/>
                          </a:solidFill>
                          <a:effectLst/>
                          <a:latin typeface="Arial" charset="0"/>
                          <a:ea typeface="新細明體" pitchFamily="18" charset="-120"/>
                        </a:rPr>
                        <a:t>7 years</a:t>
                      </a:r>
                    </a:p>
                  </a:txBody>
                  <a:tcPr marL="92075" marR="92075" marT="46030" marB="46030" anchor="b"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ts val="1200"/>
                        </a:lnSpc>
                        <a:spcBef>
                          <a:spcPts val="0"/>
                        </a:spcBef>
                        <a:spcAft>
                          <a:spcPct val="0"/>
                        </a:spcAft>
                        <a:buClr>
                          <a:schemeClr val="tx2"/>
                        </a:buClr>
                        <a:buSzPct val="70000"/>
                        <a:buFont typeface="Wingdings" pitchFamily="2" charset="2"/>
                        <a:buNone/>
                        <a:tabLst/>
                      </a:pPr>
                      <a:r>
                        <a:rPr kumimoji="0" lang="en-US" altLang="zh-TW" sz="1800" b="0" i="0" u="none" strike="noStrike" cap="none" normalizeH="0" baseline="0" dirty="0">
                          <a:ln>
                            <a:noFill/>
                          </a:ln>
                          <a:solidFill>
                            <a:schemeClr val="tx1"/>
                          </a:solidFill>
                          <a:effectLst/>
                          <a:latin typeface="Arial" charset="0"/>
                          <a:ea typeface="新細明體" pitchFamily="18" charset="-120"/>
                        </a:rPr>
                        <a:t>3.40</a:t>
                      </a:r>
                    </a:p>
                  </a:txBody>
                  <a:tcPr marL="92075" marR="92075" marT="46030" marB="46030"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ts val="1200"/>
                        </a:lnSpc>
                        <a:spcBef>
                          <a:spcPts val="0"/>
                        </a:spcBef>
                        <a:spcAft>
                          <a:spcPct val="0"/>
                        </a:spcAft>
                        <a:buClr>
                          <a:schemeClr val="tx2"/>
                        </a:buClr>
                        <a:buSzPct val="70000"/>
                        <a:buFont typeface="Wingdings" pitchFamily="2" charset="2"/>
                        <a:buNone/>
                        <a:tabLst/>
                      </a:pPr>
                      <a:r>
                        <a:rPr kumimoji="0" lang="en-US" altLang="zh-TW" sz="1800" b="0" i="0" u="none" strike="noStrike" cap="none" normalizeH="0" baseline="0" dirty="0">
                          <a:ln>
                            <a:noFill/>
                          </a:ln>
                          <a:solidFill>
                            <a:schemeClr val="tx1"/>
                          </a:solidFill>
                          <a:effectLst/>
                          <a:latin typeface="Arial" charset="0"/>
                          <a:ea typeface="新細明體" pitchFamily="18" charset="-120"/>
                        </a:rPr>
                        <a:t>3.44</a:t>
                      </a:r>
                    </a:p>
                  </a:txBody>
                  <a:tcPr marL="92075" marR="92075" marT="46030" marB="46030"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ts val="1200"/>
                        </a:lnSpc>
                        <a:spcBef>
                          <a:spcPts val="0"/>
                        </a:spcBef>
                        <a:spcAft>
                          <a:spcPct val="0"/>
                        </a:spcAft>
                        <a:buClr>
                          <a:schemeClr val="tx2"/>
                        </a:buClr>
                        <a:buSzPct val="70000"/>
                        <a:buFont typeface="Wingdings" pitchFamily="2" charset="2"/>
                        <a:buNone/>
                        <a:tabLst/>
                      </a:pPr>
                      <a:r>
                        <a:rPr kumimoji="0" lang="en-US" altLang="zh-TW" sz="1800" b="0" i="0" u="none" strike="noStrike" cap="none" normalizeH="0" baseline="0" dirty="0">
                          <a:ln>
                            <a:noFill/>
                          </a:ln>
                          <a:solidFill>
                            <a:schemeClr val="tx1"/>
                          </a:solidFill>
                          <a:effectLst/>
                          <a:latin typeface="Arial" charset="0"/>
                          <a:ea typeface="新細明體" pitchFamily="18" charset="-120"/>
                        </a:rPr>
                        <a:t>3.420</a:t>
                      </a:r>
                    </a:p>
                  </a:txBody>
                  <a:tcPr marL="92075" marR="92075" marT="46030" marB="46030" anchor="b"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r h="325233">
                <a:tc>
                  <a:txBody>
                    <a:bodyPr/>
                    <a:lstStyle/>
                    <a:p>
                      <a:pPr marL="0" marR="0" lvl="0" indent="0" algn="ctr" defTabSz="914400" rtl="0" eaLnBrk="1" fontAlgn="base" latinLnBrk="0" hangingPunct="1">
                        <a:lnSpc>
                          <a:spcPts val="1200"/>
                        </a:lnSpc>
                        <a:spcBef>
                          <a:spcPts val="0"/>
                        </a:spcBef>
                        <a:spcAft>
                          <a:spcPct val="0"/>
                        </a:spcAft>
                        <a:buClr>
                          <a:schemeClr val="tx2"/>
                        </a:buClr>
                        <a:buSzPct val="70000"/>
                        <a:buFont typeface="Wingdings" pitchFamily="2" charset="2"/>
                        <a:buNone/>
                        <a:tabLst/>
                      </a:pPr>
                      <a:r>
                        <a:rPr kumimoji="0" lang="en-US" altLang="zh-TW" sz="1800" b="0" i="0" u="none" strike="noStrike" cap="none" normalizeH="0" baseline="0" dirty="0">
                          <a:ln>
                            <a:noFill/>
                          </a:ln>
                          <a:solidFill>
                            <a:schemeClr val="tx1"/>
                          </a:solidFill>
                          <a:effectLst/>
                          <a:latin typeface="Arial" charset="0"/>
                          <a:ea typeface="新細明體" pitchFamily="18" charset="-120"/>
                        </a:rPr>
                        <a:t>10 years</a:t>
                      </a:r>
                    </a:p>
                  </a:txBody>
                  <a:tcPr marL="92075" marR="92075" marT="46030" marB="46030" anchor="b"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ts val="1200"/>
                        </a:lnSpc>
                        <a:spcBef>
                          <a:spcPts val="0"/>
                        </a:spcBef>
                        <a:spcAft>
                          <a:spcPct val="0"/>
                        </a:spcAft>
                        <a:buClr>
                          <a:schemeClr val="tx2"/>
                        </a:buClr>
                        <a:buSzPct val="70000"/>
                        <a:buFont typeface="Wingdings" pitchFamily="2" charset="2"/>
                        <a:buNone/>
                        <a:tabLst/>
                      </a:pPr>
                      <a:r>
                        <a:rPr kumimoji="0" lang="en-US" altLang="zh-TW" sz="1800" b="0" i="0" u="none" strike="noStrike" cap="none" normalizeH="0" baseline="0" dirty="0">
                          <a:ln>
                            <a:noFill/>
                          </a:ln>
                          <a:solidFill>
                            <a:schemeClr val="tx1"/>
                          </a:solidFill>
                          <a:effectLst/>
                          <a:latin typeface="Arial" charset="0"/>
                          <a:ea typeface="新細明體" pitchFamily="18" charset="-120"/>
                        </a:rPr>
                        <a:t>3.48</a:t>
                      </a:r>
                    </a:p>
                  </a:txBody>
                  <a:tcPr marL="92075" marR="92075" marT="46030" marB="46030"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ts val="1200"/>
                        </a:lnSpc>
                        <a:spcBef>
                          <a:spcPts val="0"/>
                        </a:spcBef>
                        <a:spcAft>
                          <a:spcPct val="0"/>
                        </a:spcAft>
                        <a:buClr>
                          <a:schemeClr val="tx2"/>
                        </a:buClr>
                        <a:buSzPct val="70000"/>
                        <a:buFont typeface="Wingdings" pitchFamily="2" charset="2"/>
                        <a:buNone/>
                        <a:tabLst/>
                      </a:pPr>
                      <a:r>
                        <a:rPr kumimoji="0" lang="en-US" altLang="zh-TW" sz="1800" b="0" i="0" u="none" strike="noStrike" cap="none" normalizeH="0" baseline="0" dirty="0">
                          <a:ln>
                            <a:noFill/>
                          </a:ln>
                          <a:solidFill>
                            <a:schemeClr val="tx1"/>
                          </a:solidFill>
                          <a:effectLst/>
                          <a:latin typeface="Arial" charset="0"/>
                          <a:ea typeface="新細明體" pitchFamily="18" charset="-120"/>
                        </a:rPr>
                        <a:t>3.52</a:t>
                      </a:r>
                    </a:p>
                  </a:txBody>
                  <a:tcPr marL="92075" marR="92075" marT="46030" marB="46030" anchor="b"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ts val="1200"/>
                        </a:lnSpc>
                        <a:spcBef>
                          <a:spcPts val="0"/>
                        </a:spcBef>
                        <a:spcAft>
                          <a:spcPct val="0"/>
                        </a:spcAft>
                        <a:buClr>
                          <a:schemeClr val="tx2"/>
                        </a:buClr>
                        <a:buSzPct val="70000"/>
                        <a:buFont typeface="Wingdings" pitchFamily="2" charset="2"/>
                        <a:buNone/>
                        <a:tabLst/>
                      </a:pPr>
                      <a:r>
                        <a:rPr kumimoji="0" lang="en-US" altLang="zh-TW" sz="1800" b="0" i="0" u="none" strike="noStrike" cap="none" normalizeH="0" baseline="0" dirty="0">
                          <a:ln>
                            <a:noFill/>
                          </a:ln>
                          <a:solidFill>
                            <a:schemeClr val="tx1"/>
                          </a:solidFill>
                          <a:effectLst/>
                          <a:latin typeface="Arial" charset="0"/>
                          <a:ea typeface="新細明體" pitchFamily="18" charset="-120"/>
                        </a:rPr>
                        <a:t>3.500</a:t>
                      </a:r>
                    </a:p>
                  </a:txBody>
                  <a:tcPr marL="92075" marR="92075" marT="46030" marB="46030" anchor="b"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8434" name="投影片編號版面配置區 4"/>
          <p:cNvSpPr>
            <a:spLocks noGrp="1"/>
          </p:cNvSpPr>
          <p:nvPr>
            <p:ph type="sldNum" sz="quarter" idx="11"/>
          </p:nvPr>
        </p:nvSpPr>
        <p:spPr>
          <a:xfrm>
            <a:off x="7019925" y="6524625"/>
            <a:ext cx="2133600" cy="333375"/>
          </a:xfr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7.</a:t>
            </a:r>
            <a:fld id="{1A2A8CE0-9765-483C-AAAD-B4AB28AEE631}" type="slidenum">
              <a:rPr lang="en-US" altLang="en-US"/>
              <a:pPr eaLnBrk="1" hangingPunct="1"/>
              <a:t>13</a:t>
            </a:fld>
            <a:endParaRPr lang="en-US" altLang="en-US" dirty="0"/>
          </a:p>
        </p:txBody>
      </p:sp>
      <p:sp>
        <p:nvSpPr>
          <p:cNvPr id="18478" name="Text Box 57"/>
          <p:cNvSpPr txBox="1">
            <a:spLocks noChangeArrowheads="1"/>
          </p:cNvSpPr>
          <p:nvPr/>
        </p:nvSpPr>
        <p:spPr bwMode="auto">
          <a:xfrm>
            <a:off x="323528" y="3980488"/>
            <a:ext cx="8712968" cy="2924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85750" indent="-285750" eaLnBrk="1" hangingPunct="1">
              <a:spcBef>
                <a:spcPts val="600"/>
              </a:spcBef>
              <a:buFont typeface="新細明體" pitchFamily="18" charset="-120"/>
              <a:buChar char="※"/>
            </a:pPr>
            <a:r>
              <a:rPr lang="en-US" altLang="zh-TW" sz="2000" dirty="0">
                <a:ea typeface="新細明體" pitchFamily="18" charset="-120"/>
              </a:rPr>
              <a:t>IR swaps are quoted </a:t>
            </a:r>
            <a:r>
              <a:rPr lang="en-US" altLang="zh-TW" sz="2000" b="1" dirty="0">
                <a:ea typeface="新細明體" pitchFamily="18" charset="-120"/>
              </a:rPr>
              <a:t>as the rate for the fixed-rate side</a:t>
            </a:r>
          </a:p>
          <a:p>
            <a:pPr lvl="1" eaLnBrk="1" hangingPunct="1">
              <a:spcBef>
                <a:spcPts val="600"/>
              </a:spcBef>
              <a:buFont typeface="Arial" pitchFamily="34" charset="0"/>
              <a:buChar char="–"/>
            </a:pPr>
            <a:r>
              <a:rPr lang="en-US" altLang="zh-TW" dirty="0">
                <a:ea typeface="新細明體" pitchFamily="18" charset="-120"/>
              </a:rPr>
              <a:t>Bid rate: the fixed rate that the market maker pays for buying (receiving) a series of CFs according to LIBOR</a:t>
            </a:r>
          </a:p>
          <a:p>
            <a:pPr lvl="1" eaLnBrk="1" hangingPunct="1">
              <a:spcBef>
                <a:spcPts val="600"/>
              </a:spcBef>
              <a:buFont typeface="Arial" pitchFamily="34" charset="0"/>
              <a:buChar char="–"/>
            </a:pPr>
            <a:r>
              <a:rPr lang="en-US" altLang="zh-TW" dirty="0">
                <a:ea typeface="新細明體" pitchFamily="18" charset="-120"/>
              </a:rPr>
              <a:t>Ask rate: the fixed rate the market marker earns for selling (paying) a series of CFs according to LIBOR</a:t>
            </a:r>
          </a:p>
          <a:p>
            <a:pPr lvl="1" eaLnBrk="1" hangingPunct="1">
              <a:spcBef>
                <a:spcPts val="600"/>
              </a:spcBef>
              <a:buFont typeface="Arial" pitchFamily="34" charset="0"/>
              <a:buChar char="–"/>
            </a:pPr>
            <a:r>
              <a:rPr lang="en-US" altLang="zh-TW" dirty="0">
                <a:ea typeface="新細明體" pitchFamily="18" charset="-120"/>
              </a:rPr>
              <a:t>Swap Rate: the fixed rate such that the value of this swap is zero (introduced later), and the bid-offer quotes usually center on the swap rate in practice</a:t>
            </a:r>
          </a:p>
          <a:p>
            <a:pPr lvl="1" eaLnBrk="1" hangingPunct="1">
              <a:spcBef>
                <a:spcPts val="600"/>
              </a:spcBef>
              <a:buFont typeface="Arial" pitchFamily="34" charset="0"/>
              <a:buChar char="–"/>
            </a:pPr>
            <a:r>
              <a:rPr lang="en-US" altLang="zh-TW" dirty="0">
                <a:ea typeface="新細明體" pitchFamily="18" charset="-120"/>
              </a:rPr>
              <a:t>Plain vanilla fixed-for-floating swaps are usually structured so that financial institution can earn bid-ask spreads about 0.03% to 0.04% in the U.S.</a:t>
            </a:r>
          </a:p>
        </p:txBody>
      </p:sp>
    </p:spTree>
    <p:extLst>
      <p:ext uri="{BB962C8B-B14F-4D97-AF65-F5344CB8AC3E}">
        <p14:creationId xmlns:p14="http://schemas.microsoft.com/office/powerpoint/2010/main" val="2684611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251520" y="188640"/>
            <a:ext cx="7704856" cy="930498"/>
          </a:xfrm>
          <a:noFill/>
        </p:spPr>
        <p:txBody>
          <a:bodyPr lIns="92075" tIns="46038" rIns="92075" bIns="46038" anchor="ctr"/>
          <a:lstStyle/>
          <a:p>
            <a:pPr eaLnBrk="1" hangingPunct="1"/>
            <a:r>
              <a:rPr lang="en-US" altLang="zh-TW" sz="3600" dirty="0">
                <a:ea typeface="新細明體" pitchFamily="18" charset="-120"/>
              </a:rPr>
              <a:t>Comparative Advantage Argument</a:t>
            </a:r>
          </a:p>
        </p:txBody>
      </p:sp>
      <p:sp>
        <p:nvSpPr>
          <p:cNvPr id="13316" name="Rectangle 3"/>
          <p:cNvSpPr>
            <a:spLocks noGrp="1" noChangeArrowheads="1"/>
          </p:cNvSpPr>
          <p:nvPr>
            <p:ph idx="1"/>
          </p:nvPr>
        </p:nvSpPr>
        <p:spPr>
          <a:xfrm>
            <a:off x="467544" y="1628800"/>
            <a:ext cx="8136904" cy="2594265"/>
          </a:xfrm>
          <a:noFill/>
        </p:spPr>
        <p:txBody>
          <a:bodyPr lIns="92075" tIns="46038" rIns="92075" bIns="46038"/>
          <a:lstStyle/>
          <a:p>
            <a:pPr>
              <a:lnSpc>
                <a:spcPct val="95000"/>
              </a:lnSpc>
              <a:spcBef>
                <a:spcPts val="300"/>
              </a:spcBef>
            </a:pPr>
            <a:r>
              <a:rPr lang="en-US" altLang="zh-TW" dirty="0">
                <a:ea typeface="新細明體" pitchFamily="18" charset="-120"/>
              </a:rPr>
              <a:t>The comparative advantage argument explains the popularity of the IR swaps</a:t>
            </a:r>
            <a:endParaRPr lang="zh-TW" altLang="en-US" dirty="0">
              <a:ea typeface="新細明體" pitchFamily="18" charset="-120"/>
            </a:endParaRPr>
          </a:p>
          <a:p>
            <a:pPr lvl="1">
              <a:lnSpc>
                <a:spcPct val="95000"/>
              </a:lnSpc>
              <a:spcBef>
                <a:spcPts val="300"/>
              </a:spcBef>
            </a:pPr>
            <a:r>
              <a:rPr lang="en-US" altLang="zh-TW" dirty="0">
                <a:ea typeface="新細明體" pitchFamily="18" charset="-120"/>
              </a:rPr>
              <a:t>AAA Corp. prefers to borrow at a floating rate and BBB Corp. prefers to borrow at a fixed rate</a:t>
            </a:r>
          </a:p>
          <a:p>
            <a:pPr lvl="1">
              <a:lnSpc>
                <a:spcPct val="95000"/>
              </a:lnSpc>
              <a:spcBef>
                <a:spcPts val="300"/>
              </a:spcBef>
            </a:pPr>
            <a:r>
              <a:rPr lang="en-US" altLang="zh-TW" dirty="0">
                <a:ea typeface="新細明體" pitchFamily="18" charset="-120"/>
              </a:rPr>
              <a:t>The fixed or floating IRs they need to pay are</a:t>
            </a:r>
          </a:p>
          <a:p>
            <a:pPr lvl="1">
              <a:lnSpc>
                <a:spcPct val="95000"/>
              </a:lnSpc>
              <a:spcBef>
                <a:spcPts val="300"/>
              </a:spcBef>
            </a:pPr>
            <a:endParaRPr lang="en-US" altLang="zh-TW" dirty="0">
              <a:ea typeface="新細明體" pitchFamily="18" charset="-120"/>
            </a:endParaRPr>
          </a:p>
          <a:p>
            <a:pPr lvl="1">
              <a:lnSpc>
                <a:spcPct val="95000"/>
              </a:lnSpc>
              <a:spcBef>
                <a:spcPts val="300"/>
              </a:spcBef>
            </a:pPr>
            <a:endParaRPr lang="en-US" altLang="zh-TW" dirty="0">
              <a:ea typeface="新細明體" pitchFamily="18" charset="-120"/>
            </a:endParaRPr>
          </a:p>
          <a:p>
            <a:pPr lvl="1">
              <a:lnSpc>
                <a:spcPct val="95000"/>
              </a:lnSpc>
              <a:spcBef>
                <a:spcPts val="300"/>
              </a:spcBef>
            </a:pPr>
            <a:endParaRPr lang="en-US" altLang="zh-TW" dirty="0">
              <a:ea typeface="新細明體" pitchFamily="18" charset="-120"/>
            </a:endParaRPr>
          </a:p>
          <a:p>
            <a:pPr lvl="1">
              <a:lnSpc>
                <a:spcPct val="95000"/>
              </a:lnSpc>
              <a:spcBef>
                <a:spcPts val="300"/>
              </a:spcBef>
            </a:pPr>
            <a:endParaRPr lang="en-US" altLang="zh-TW" sz="800" dirty="0">
              <a:ea typeface="新細明體" pitchFamily="18" charset="-120"/>
            </a:endParaRPr>
          </a:p>
          <a:p>
            <a:pPr lvl="2">
              <a:lnSpc>
                <a:spcPct val="95000"/>
              </a:lnSpc>
              <a:spcBef>
                <a:spcPts val="300"/>
              </a:spcBef>
            </a:pPr>
            <a:r>
              <a:rPr lang="en-US" altLang="zh-TW" dirty="0">
                <a:ea typeface="新細明體" pitchFamily="18" charset="-120"/>
              </a:rPr>
              <a:t>A key feature is that the difference between the two fixed rates (1.2%) is greater than the difference between the two floating rates (0.7%)</a:t>
            </a:r>
          </a:p>
          <a:p>
            <a:pPr lvl="2">
              <a:lnSpc>
                <a:spcPct val="95000"/>
              </a:lnSpc>
              <a:spcBef>
                <a:spcPts val="300"/>
              </a:spcBef>
            </a:pPr>
            <a:r>
              <a:rPr lang="en-US" altLang="zh-TW" dirty="0">
                <a:ea typeface="新細明體" pitchFamily="18" charset="-120"/>
              </a:rPr>
              <a:t>AAA (BBB) Corp. has comparative advantage in borrowing fixed-rate (floating-rate) debt </a:t>
            </a:r>
          </a:p>
          <a:p>
            <a:pPr lvl="1">
              <a:lnSpc>
                <a:spcPct val="95000"/>
              </a:lnSpc>
              <a:spcBef>
                <a:spcPts val="300"/>
              </a:spcBef>
            </a:pPr>
            <a:endParaRPr lang="en-US" altLang="zh-TW" dirty="0">
              <a:ea typeface="新細明體" pitchFamily="18" charset="-120"/>
            </a:endParaRPr>
          </a:p>
          <a:p>
            <a:pPr lvl="1">
              <a:lnSpc>
                <a:spcPct val="95000"/>
              </a:lnSpc>
              <a:spcBef>
                <a:spcPts val="300"/>
              </a:spcBef>
            </a:pPr>
            <a:endParaRPr lang="en-US" altLang="zh-TW" sz="2400" dirty="0">
              <a:ea typeface="新細明體" pitchFamily="18" charset="-120"/>
            </a:endParaRPr>
          </a:p>
          <a:p>
            <a:pPr lvl="1">
              <a:lnSpc>
                <a:spcPct val="95000"/>
              </a:lnSpc>
              <a:spcBef>
                <a:spcPts val="300"/>
              </a:spcBef>
            </a:pPr>
            <a:endParaRPr lang="en-US" altLang="zh-TW" sz="2400" dirty="0">
              <a:ea typeface="新細明體" pitchFamily="18" charset="-120"/>
            </a:endParaRPr>
          </a:p>
          <a:p>
            <a:pPr lvl="1">
              <a:lnSpc>
                <a:spcPct val="95000"/>
              </a:lnSpc>
              <a:spcBef>
                <a:spcPts val="300"/>
              </a:spcBef>
            </a:pPr>
            <a:endParaRPr lang="en-US" altLang="zh-TW" sz="2400" dirty="0">
              <a:ea typeface="新細明體" pitchFamily="18" charset="-120"/>
            </a:endParaRPr>
          </a:p>
          <a:p>
            <a:pPr lvl="1">
              <a:lnSpc>
                <a:spcPct val="95000"/>
              </a:lnSpc>
              <a:spcBef>
                <a:spcPts val="300"/>
              </a:spcBef>
            </a:pPr>
            <a:endParaRPr lang="en-US" altLang="zh-TW" sz="2400" dirty="0">
              <a:ea typeface="新細明體" pitchFamily="18" charset="-120"/>
            </a:endParaRPr>
          </a:p>
        </p:txBody>
      </p:sp>
      <p:sp>
        <p:nvSpPr>
          <p:cNvPr id="13314"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7.</a:t>
            </a:r>
            <a:fld id="{2011D9C2-1EB5-446D-93AD-9A164EE63F7E}" type="slidenum">
              <a:rPr lang="en-US" altLang="en-US"/>
              <a:pPr eaLnBrk="1" hangingPunct="1"/>
              <a:t>14</a:t>
            </a:fld>
            <a:endParaRPr lang="en-US" altLang="en-US" dirty="0"/>
          </a:p>
        </p:txBody>
      </p:sp>
      <p:grpSp>
        <p:nvGrpSpPr>
          <p:cNvPr id="3" name="群組 2"/>
          <p:cNvGrpSpPr/>
          <p:nvPr/>
        </p:nvGrpSpPr>
        <p:grpSpPr>
          <a:xfrm>
            <a:off x="1593156" y="3887548"/>
            <a:ext cx="5775327" cy="1161632"/>
            <a:chOff x="1676993" y="3789040"/>
            <a:chExt cx="5775327" cy="1161632"/>
          </a:xfrm>
        </p:grpSpPr>
        <p:sp>
          <p:nvSpPr>
            <p:cNvPr id="13318" name="Line 4"/>
            <p:cNvSpPr>
              <a:spLocks noChangeShapeType="1"/>
            </p:cNvSpPr>
            <p:nvPr/>
          </p:nvSpPr>
          <p:spPr bwMode="auto">
            <a:xfrm>
              <a:off x="1686518" y="3789040"/>
              <a:ext cx="5765802"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3320" name="Line 6"/>
            <p:cNvSpPr>
              <a:spLocks noChangeShapeType="1"/>
            </p:cNvSpPr>
            <p:nvPr/>
          </p:nvSpPr>
          <p:spPr bwMode="auto">
            <a:xfrm>
              <a:off x="1686518" y="4149080"/>
              <a:ext cx="5765802"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3322" name="Line 8"/>
            <p:cNvSpPr>
              <a:spLocks noChangeShapeType="1"/>
            </p:cNvSpPr>
            <p:nvPr/>
          </p:nvSpPr>
          <p:spPr bwMode="auto">
            <a:xfrm>
              <a:off x="1686518" y="4941168"/>
              <a:ext cx="5765802"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3325" name="Rectangle 11"/>
            <p:cNvSpPr>
              <a:spLocks noChangeArrowheads="1"/>
            </p:cNvSpPr>
            <p:nvPr/>
          </p:nvSpPr>
          <p:spPr bwMode="auto">
            <a:xfrm>
              <a:off x="3226394" y="3791017"/>
              <a:ext cx="814388" cy="369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dirty="0">
                  <a:solidFill>
                    <a:srgbClr val="000000"/>
                  </a:solidFill>
                  <a:ea typeface="新細明體" pitchFamily="18" charset="-120"/>
                </a:rPr>
                <a:t>Fixed </a:t>
              </a:r>
            </a:p>
          </p:txBody>
        </p:sp>
        <p:sp>
          <p:nvSpPr>
            <p:cNvPr id="13326" name="Rectangle 12"/>
            <p:cNvSpPr>
              <a:spLocks noChangeArrowheads="1"/>
            </p:cNvSpPr>
            <p:nvPr/>
          </p:nvSpPr>
          <p:spPr bwMode="auto">
            <a:xfrm>
              <a:off x="5240932" y="3791017"/>
              <a:ext cx="1071563" cy="369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dirty="0">
                  <a:solidFill>
                    <a:srgbClr val="000000"/>
                  </a:solidFill>
                  <a:ea typeface="新細明體" pitchFamily="18" charset="-120"/>
                </a:rPr>
                <a:t>Floating </a:t>
              </a:r>
            </a:p>
          </p:txBody>
        </p:sp>
        <p:sp>
          <p:nvSpPr>
            <p:cNvPr id="13327" name="Rectangle 13"/>
            <p:cNvSpPr>
              <a:spLocks noChangeArrowheads="1"/>
            </p:cNvSpPr>
            <p:nvPr/>
          </p:nvSpPr>
          <p:spPr bwMode="auto">
            <a:xfrm>
              <a:off x="1676993" y="4221088"/>
              <a:ext cx="1263650" cy="369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dirty="0">
                  <a:solidFill>
                    <a:srgbClr val="000000"/>
                  </a:solidFill>
                  <a:ea typeface="新細明體" pitchFamily="18" charset="-120"/>
                </a:rPr>
                <a:t>AAA Corp.</a:t>
              </a:r>
            </a:p>
          </p:txBody>
        </p:sp>
        <p:sp>
          <p:nvSpPr>
            <p:cNvPr id="13328" name="Rectangle 14"/>
            <p:cNvSpPr>
              <a:spLocks noChangeArrowheads="1"/>
            </p:cNvSpPr>
            <p:nvPr/>
          </p:nvSpPr>
          <p:spPr bwMode="auto">
            <a:xfrm>
              <a:off x="3212106" y="4221088"/>
              <a:ext cx="839788" cy="369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dirty="0">
                  <a:solidFill>
                    <a:srgbClr val="000000"/>
                  </a:solidFill>
                  <a:ea typeface="新細明體" pitchFamily="18" charset="-120"/>
                </a:rPr>
                <a:t>4.00%</a:t>
              </a:r>
            </a:p>
          </p:txBody>
        </p:sp>
        <p:sp>
          <p:nvSpPr>
            <p:cNvPr id="13329" name="Rectangle 15"/>
            <p:cNvSpPr>
              <a:spLocks noChangeArrowheads="1"/>
            </p:cNvSpPr>
            <p:nvPr/>
          </p:nvSpPr>
          <p:spPr bwMode="auto">
            <a:xfrm>
              <a:off x="4364631" y="4221088"/>
              <a:ext cx="2571751" cy="369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dirty="0">
                  <a:solidFill>
                    <a:srgbClr val="000000"/>
                  </a:solidFill>
                  <a:ea typeface="新細明體" pitchFamily="18" charset="-120"/>
                </a:rPr>
                <a:t>6-month LIBOR – 0.1%</a:t>
              </a:r>
            </a:p>
          </p:txBody>
        </p:sp>
        <p:sp>
          <p:nvSpPr>
            <p:cNvPr id="13330" name="Rectangle 16"/>
            <p:cNvSpPr>
              <a:spLocks noChangeArrowheads="1"/>
            </p:cNvSpPr>
            <p:nvPr/>
          </p:nvSpPr>
          <p:spPr bwMode="auto">
            <a:xfrm>
              <a:off x="1680168" y="4581128"/>
              <a:ext cx="1276350" cy="369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dirty="0">
                  <a:solidFill>
                    <a:srgbClr val="000000"/>
                  </a:solidFill>
                  <a:ea typeface="新細明體" pitchFamily="18" charset="-120"/>
                </a:rPr>
                <a:t>BBB Corp.</a:t>
              </a:r>
            </a:p>
          </p:txBody>
        </p:sp>
        <p:sp>
          <p:nvSpPr>
            <p:cNvPr id="13331" name="Rectangle 17"/>
            <p:cNvSpPr>
              <a:spLocks noChangeArrowheads="1"/>
            </p:cNvSpPr>
            <p:nvPr/>
          </p:nvSpPr>
          <p:spPr bwMode="auto">
            <a:xfrm>
              <a:off x="3212106" y="4581128"/>
              <a:ext cx="839788" cy="369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dirty="0">
                  <a:solidFill>
                    <a:srgbClr val="000000"/>
                  </a:solidFill>
                  <a:ea typeface="新細明體" pitchFamily="18" charset="-120"/>
                </a:rPr>
                <a:t>5.20%</a:t>
              </a:r>
            </a:p>
          </p:txBody>
        </p:sp>
        <p:sp>
          <p:nvSpPr>
            <p:cNvPr id="13332" name="Rectangle 18"/>
            <p:cNvSpPr>
              <a:spLocks noChangeArrowheads="1"/>
            </p:cNvSpPr>
            <p:nvPr/>
          </p:nvSpPr>
          <p:spPr bwMode="auto">
            <a:xfrm>
              <a:off x="4364631" y="4581128"/>
              <a:ext cx="2578101" cy="369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dirty="0">
                  <a:solidFill>
                    <a:srgbClr val="000000"/>
                  </a:solidFill>
                  <a:ea typeface="新細明體" pitchFamily="18" charset="-120"/>
                </a:rPr>
                <a:t>6-month LIBOR + 0.6%</a:t>
              </a:r>
            </a:p>
          </p:txBody>
        </p:sp>
      </p:gr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251520" y="188640"/>
            <a:ext cx="7704856" cy="930498"/>
          </a:xfrm>
          <a:noFill/>
        </p:spPr>
        <p:txBody>
          <a:bodyPr lIns="92075" tIns="46038" rIns="92075" bIns="46038" anchor="ctr"/>
          <a:lstStyle/>
          <a:p>
            <a:pPr eaLnBrk="1" hangingPunct="1"/>
            <a:r>
              <a:rPr lang="en-US" altLang="zh-TW" sz="3600" dirty="0">
                <a:ea typeface="新細明體" pitchFamily="18" charset="-120"/>
              </a:rPr>
              <a:t>Comparative Advantage Argument</a:t>
            </a:r>
          </a:p>
        </p:txBody>
      </p:sp>
      <p:sp>
        <p:nvSpPr>
          <p:cNvPr id="13316" name="Rectangle 3"/>
          <p:cNvSpPr>
            <a:spLocks noGrp="1" noChangeArrowheads="1"/>
          </p:cNvSpPr>
          <p:nvPr>
            <p:ph idx="1"/>
          </p:nvPr>
        </p:nvSpPr>
        <p:spPr>
          <a:xfrm>
            <a:off x="467544" y="1626823"/>
            <a:ext cx="8136904" cy="5231177"/>
          </a:xfrm>
          <a:noFill/>
        </p:spPr>
        <p:txBody>
          <a:bodyPr lIns="92075" tIns="46038" rIns="92075" bIns="46038"/>
          <a:lstStyle/>
          <a:p>
            <a:pPr marL="622300" lvl="2">
              <a:spcBef>
                <a:spcPts val="400"/>
              </a:spcBef>
            </a:pPr>
            <a:r>
              <a:rPr lang="en-US" altLang="zh-TW" dirty="0">
                <a:ea typeface="新細明體" pitchFamily="18" charset="-120"/>
              </a:rPr>
              <a:t>An ideal win-win solution with a swap</a:t>
            </a:r>
          </a:p>
          <a:p>
            <a:pPr marL="892175" lvl="3">
              <a:spcBef>
                <a:spcPts val="400"/>
              </a:spcBef>
            </a:pPr>
            <a:r>
              <a:rPr lang="en-US" altLang="zh-TW" dirty="0">
                <a:ea typeface="新細明體" pitchFamily="18" charset="-120"/>
              </a:rPr>
              <a:t>AAA Corp. borrows fixed-rate funds at 4%</a:t>
            </a:r>
          </a:p>
          <a:p>
            <a:pPr marL="892175" lvl="3">
              <a:spcBef>
                <a:spcPts val="400"/>
              </a:spcBef>
            </a:pPr>
            <a:r>
              <a:rPr lang="en-US" altLang="zh-TW" dirty="0">
                <a:ea typeface="新細明體" pitchFamily="18" charset="-120"/>
              </a:rPr>
              <a:t>BBB Corp. borrows floating-rate funds at LIBOR + 0.6%</a:t>
            </a:r>
          </a:p>
          <a:p>
            <a:pPr marL="892175" lvl="3">
              <a:spcBef>
                <a:spcPts val="400"/>
              </a:spcBef>
            </a:pPr>
            <a:r>
              <a:rPr lang="en-US" altLang="zh-TW" dirty="0">
                <a:ea typeface="新細明體" pitchFamily="18" charset="-120"/>
              </a:rPr>
              <a:t>Both enter into a fixed-for-floating IR swap to obtain the IRs they prefer</a:t>
            </a:r>
          </a:p>
          <a:p>
            <a:pPr marL="892175" lvl="3">
              <a:spcBef>
                <a:spcPts val="400"/>
              </a:spcBef>
            </a:pPr>
            <a:endParaRPr lang="en-US" altLang="zh-TW" sz="2800" dirty="0">
              <a:ea typeface="新細明體" pitchFamily="18" charset="-120"/>
            </a:endParaRPr>
          </a:p>
          <a:p>
            <a:pPr marL="892175" lvl="3">
              <a:spcBef>
                <a:spcPts val="400"/>
              </a:spcBef>
            </a:pPr>
            <a:endParaRPr lang="en-US" altLang="zh-TW" dirty="0">
              <a:ea typeface="新細明體" pitchFamily="18" charset="-120"/>
            </a:endParaRPr>
          </a:p>
          <a:p>
            <a:pPr marL="892175" lvl="3">
              <a:spcBef>
                <a:spcPts val="400"/>
              </a:spcBef>
            </a:pPr>
            <a:endParaRPr lang="en-US" altLang="zh-TW" dirty="0">
              <a:ea typeface="新細明體" pitchFamily="18" charset="-120"/>
            </a:endParaRPr>
          </a:p>
          <a:p>
            <a:pPr marL="892175" lvl="3">
              <a:spcBef>
                <a:spcPts val="400"/>
              </a:spcBef>
            </a:pPr>
            <a:endParaRPr lang="en-US" altLang="zh-TW" dirty="0">
              <a:ea typeface="新細明體" pitchFamily="18" charset="-120"/>
            </a:endParaRPr>
          </a:p>
          <a:p>
            <a:pPr marL="892175" lvl="3">
              <a:spcBef>
                <a:spcPts val="400"/>
              </a:spcBef>
            </a:pPr>
            <a:endParaRPr lang="en-US" altLang="zh-TW" dirty="0">
              <a:ea typeface="新細明體" pitchFamily="18" charset="-120"/>
            </a:endParaRPr>
          </a:p>
          <a:p>
            <a:pPr marL="1209675" lvl="4">
              <a:spcBef>
                <a:spcPts val="400"/>
              </a:spcBef>
            </a:pPr>
            <a:r>
              <a:rPr lang="en-US" altLang="zh-TW" dirty="0">
                <a:ea typeface="新細明體" pitchFamily="18" charset="-120"/>
              </a:rPr>
              <a:t>The net borrowing rate for AAA Corp. is LIBOR – 0.35%, which is by 0.25% lower than LIBOR – 0.1% if it borrows at a floating rate directly</a:t>
            </a:r>
          </a:p>
          <a:p>
            <a:pPr marL="1209675" lvl="4">
              <a:spcBef>
                <a:spcPts val="400"/>
              </a:spcBef>
            </a:pPr>
            <a:r>
              <a:rPr lang="en-US" altLang="zh-TW" dirty="0">
                <a:ea typeface="新細明體" pitchFamily="18" charset="-120"/>
              </a:rPr>
              <a:t>The net borrowing rate for BBB Corp. is 4.95%, which is by 0.25% lower than 5.2% if it borrows at a fixed rate directly</a:t>
            </a:r>
          </a:p>
        </p:txBody>
      </p:sp>
      <p:sp>
        <p:nvSpPr>
          <p:cNvPr id="13314"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7.</a:t>
            </a:r>
            <a:fld id="{2011D9C2-1EB5-446D-93AD-9A164EE63F7E}" type="slidenum">
              <a:rPr lang="en-US" altLang="en-US"/>
              <a:pPr eaLnBrk="1" hangingPunct="1"/>
              <a:t>15</a:t>
            </a:fld>
            <a:endParaRPr lang="en-US" altLang="en-US" dirty="0"/>
          </a:p>
        </p:txBody>
      </p:sp>
      <p:grpSp>
        <p:nvGrpSpPr>
          <p:cNvPr id="5" name="群組 4"/>
          <p:cNvGrpSpPr/>
          <p:nvPr/>
        </p:nvGrpSpPr>
        <p:grpSpPr>
          <a:xfrm>
            <a:off x="755576" y="3383987"/>
            <a:ext cx="7848872" cy="1917221"/>
            <a:chOff x="755576" y="3910099"/>
            <a:chExt cx="7848872" cy="1917221"/>
          </a:xfrm>
        </p:grpSpPr>
        <p:sp>
          <p:nvSpPr>
            <p:cNvPr id="6" name="Rectangle 3"/>
            <p:cNvSpPr>
              <a:spLocks noChangeArrowheads="1"/>
            </p:cNvSpPr>
            <p:nvPr/>
          </p:nvSpPr>
          <p:spPr bwMode="auto">
            <a:xfrm>
              <a:off x="2411760" y="4227595"/>
              <a:ext cx="1143000"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pPr>
              <a:r>
                <a:rPr lang="en-US" altLang="zh-TW" dirty="0">
                  <a:latin typeface="Times New Roman" pitchFamily="18" charset="0"/>
                  <a:ea typeface="新細明體" pitchFamily="18" charset="-120"/>
                </a:rPr>
                <a:t>AAA</a:t>
              </a:r>
            </a:p>
          </p:txBody>
        </p:sp>
        <p:sp>
          <p:nvSpPr>
            <p:cNvPr id="7" name="Rectangle 4"/>
            <p:cNvSpPr>
              <a:spLocks noChangeArrowheads="1"/>
            </p:cNvSpPr>
            <p:nvPr/>
          </p:nvSpPr>
          <p:spPr bwMode="auto">
            <a:xfrm>
              <a:off x="5039094" y="4203554"/>
              <a:ext cx="1600200"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pPr>
              <a:r>
                <a:rPr lang="en-US" altLang="zh-TW" dirty="0">
                  <a:latin typeface="Times New Roman" pitchFamily="18" charset="0"/>
                  <a:ea typeface="新細明體" pitchFamily="18" charset="-120"/>
                </a:rPr>
                <a:t>BBB</a:t>
              </a:r>
            </a:p>
          </p:txBody>
        </p:sp>
        <p:sp>
          <p:nvSpPr>
            <p:cNvPr id="8" name="Rectangle 9"/>
            <p:cNvSpPr>
              <a:spLocks noChangeArrowheads="1"/>
            </p:cNvSpPr>
            <p:nvPr/>
          </p:nvSpPr>
          <p:spPr bwMode="auto">
            <a:xfrm>
              <a:off x="3970926" y="4598463"/>
              <a:ext cx="878446"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altLang="zh-TW" dirty="0">
                  <a:latin typeface="Times New Roman" pitchFamily="18" charset="0"/>
                  <a:ea typeface="新細明體" pitchFamily="18" charset="-120"/>
                </a:rPr>
                <a:t>LIBOR</a:t>
              </a:r>
            </a:p>
          </p:txBody>
        </p:sp>
        <p:sp>
          <p:nvSpPr>
            <p:cNvPr id="9" name="Rectangle 10"/>
            <p:cNvSpPr>
              <a:spLocks noChangeArrowheads="1"/>
            </p:cNvSpPr>
            <p:nvPr/>
          </p:nvSpPr>
          <p:spPr bwMode="auto">
            <a:xfrm>
              <a:off x="4019017" y="3910099"/>
              <a:ext cx="782265"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altLang="zh-TW" dirty="0">
                  <a:latin typeface="Times New Roman" pitchFamily="18" charset="0"/>
                  <a:ea typeface="新細明體" pitchFamily="18" charset="-120"/>
                </a:rPr>
                <a:t>4.35%</a:t>
              </a:r>
            </a:p>
          </p:txBody>
        </p:sp>
        <p:sp>
          <p:nvSpPr>
            <p:cNvPr id="10" name="Rectangle 11"/>
            <p:cNvSpPr>
              <a:spLocks noChangeArrowheads="1"/>
            </p:cNvSpPr>
            <p:nvPr/>
          </p:nvSpPr>
          <p:spPr bwMode="auto">
            <a:xfrm>
              <a:off x="6603452" y="4046070"/>
              <a:ext cx="1604606"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altLang="zh-TW" dirty="0">
                  <a:latin typeface="Times New Roman" pitchFamily="18" charset="0"/>
                  <a:ea typeface="新細明體" pitchFamily="18" charset="-120"/>
                </a:rPr>
                <a:t>LIBOR + 0.6%</a:t>
              </a:r>
            </a:p>
          </p:txBody>
        </p:sp>
        <p:sp>
          <p:nvSpPr>
            <p:cNvPr id="11" name="Rectangle 12"/>
            <p:cNvSpPr>
              <a:spLocks noChangeArrowheads="1"/>
            </p:cNvSpPr>
            <p:nvPr/>
          </p:nvSpPr>
          <p:spPr bwMode="auto">
            <a:xfrm>
              <a:off x="1399425" y="4133432"/>
              <a:ext cx="493726"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altLang="zh-TW" dirty="0">
                  <a:latin typeface="Times New Roman" pitchFamily="18" charset="0"/>
                  <a:ea typeface="新細明體" pitchFamily="18" charset="-120"/>
                </a:rPr>
                <a:t>4%</a:t>
              </a:r>
            </a:p>
          </p:txBody>
        </p:sp>
        <p:cxnSp>
          <p:nvCxnSpPr>
            <p:cNvPr id="12" name="直線單箭頭接點 11"/>
            <p:cNvCxnSpPr/>
            <p:nvPr/>
          </p:nvCxnSpPr>
          <p:spPr bwMode="auto">
            <a:xfrm flipH="1">
              <a:off x="827584" y="4534184"/>
              <a:ext cx="1440000" cy="0"/>
            </a:xfrm>
            <a:prstGeom prst="straightConnector1">
              <a:avLst/>
            </a:prstGeom>
            <a:solidFill>
              <a:schemeClr val="accent1"/>
            </a:solidFill>
            <a:ln w="19050" cap="flat" cmpd="sng" algn="ctr">
              <a:solidFill>
                <a:schemeClr val="tx1"/>
              </a:solidFill>
              <a:prstDash val="solid"/>
              <a:round/>
              <a:headEnd type="none" w="sm" len="sm"/>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矩形 12"/>
            <p:cNvSpPr/>
            <p:nvPr/>
          </p:nvSpPr>
          <p:spPr bwMode="auto">
            <a:xfrm>
              <a:off x="5436096" y="3933056"/>
              <a:ext cx="900000" cy="900000"/>
            </a:xfrm>
            <a:prstGeom prst="rect">
              <a:avLst/>
            </a:prstGeom>
            <a:noFill/>
            <a:ln w="12700" cap="flat" cmpd="sng" algn="ctr">
              <a:solidFill>
                <a:schemeClr val="tx1"/>
              </a:solidFill>
              <a:prstDash val="solid"/>
              <a:round/>
              <a:headEnd type="none" w="sm" len="sm"/>
              <a:tailEnd type="none" w="sm" len="sm"/>
            </a:ln>
            <a:effectLst/>
          </p:spPr>
          <p:txBody>
            <a:bodyPr vert="horz" wrap="none" lIns="92075" tIns="46038" rIns="92075" bIns="46038"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a:ln>
                  <a:noFill/>
                </a:ln>
                <a:solidFill>
                  <a:schemeClr val="tx1"/>
                </a:solidFill>
                <a:effectLst/>
                <a:latin typeface="Arial" charset="0"/>
              </a:endParaRPr>
            </a:p>
          </p:txBody>
        </p:sp>
        <p:cxnSp>
          <p:nvCxnSpPr>
            <p:cNvPr id="14" name="直線單箭頭接點 13"/>
            <p:cNvCxnSpPr/>
            <p:nvPr/>
          </p:nvCxnSpPr>
          <p:spPr bwMode="auto">
            <a:xfrm flipH="1">
              <a:off x="3720924" y="4311843"/>
              <a:ext cx="1440000" cy="0"/>
            </a:xfrm>
            <a:prstGeom prst="straightConnector1">
              <a:avLst/>
            </a:prstGeom>
            <a:solidFill>
              <a:schemeClr val="accent1"/>
            </a:solidFill>
            <a:ln w="19050" cap="flat" cmpd="sng" algn="ctr">
              <a:solidFill>
                <a:schemeClr val="tx1"/>
              </a:solidFill>
              <a:prstDash val="solid"/>
              <a:round/>
              <a:headEnd type="none" w="sm" len="sm"/>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單箭頭接點 14"/>
            <p:cNvCxnSpPr/>
            <p:nvPr/>
          </p:nvCxnSpPr>
          <p:spPr bwMode="auto">
            <a:xfrm flipH="1">
              <a:off x="3720924" y="4552265"/>
              <a:ext cx="1440000" cy="0"/>
            </a:xfrm>
            <a:prstGeom prst="straightConnector1">
              <a:avLst/>
            </a:prstGeom>
            <a:solidFill>
              <a:schemeClr val="accent1"/>
            </a:solidFill>
            <a:ln w="19050" cap="flat" cmpd="sng" algn="ctr">
              <a:solidFill>
                <a:schemeClr val="tx1"/>
              </a:solidFill>
              <a:prstDash val="solid"/>
              <a:round/>
              <a:headEnd type="triangle" w="lg"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矩形 15"/>
            <p:cNvSpPr/>
            <p:nvPr/>
          </p:nvSpPr>
          <p:spPr bwMode="auto">
            <a:xfrm>
              <a:off x="2555776" y="3974062"/>
              <a:ext cx="900000" cy="900000"/>
            </a:xfrm>
            <a:prstGeom prst="rect">
              <a:avLst/>
            </a:prstGeom>
            <a:noFill/>
            <a:ln w="12700" cap="flat" cmpd="sng" algn="ctr">
              <a:solidFill>
                <a:schemeClr val="tx1"/>
              </a:solidFill>
              <a:prstDash val="solid"/>
              <a:round/>
              <a:headEnd type="none" w="sm" len="sm"/>
              <a:tailEnd type="none" w="sm" len="sm"/>
            </a:ln>
            <a:effectLst/>
          </p:spPr>
          <p:txBody>
            <a:bodyPr vert="horz" wrap="none" lIns="92075" tIns="46038" rIns="92075" bIns="46038"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a:ln>
                  <a:noFill/>
                </a:ln>
                <a:solidFill>
                  <a:schemeClr val="tx1"/>
                </a:solidFill>
                <a:effectLst/>
                <a:latin typeface="Arial" charset="0"/>
              </a:endParaRPr>
            </a:p>
          </p:txBody>
        </p:sp>
        <p:cxnSp>
          <p:nvCxnSpPr>
            <p:cNvPr id="17" name="直線單箭頭接點 16"/>
            <p:cNvCxnSpPr/>
            <p:nvPr/>
          </p:nvCxnSpPr>
          <p:spPr bwMode="auto">
            <a:xfrm flipH="1">
              <a:off x="6575499" y="4463110"/>
              <a:ext cx="1440000" cy="0"/>
            </a:xfrm>
            <a:prstGeom prst="straightConnector1">
              <a:avLst/>
            </a:prstGeom>
            <a:solidFill>
              <a:schemeClr val="accent1"/>
            </a:solidFill>
            <a:ln w="19050" cap="flat" cmpd="sng" algn="ctr">
              <a:solidFill>
                <a:schemeClr val="tx1"/>
              </a:solidFill>
              <a:prstDash val="solid"/>
              <a:round/>
              <a:headEnd type="triangle" w="lg"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18" name="文字方塊 17"/>
                <p:cNvSpPr txBox="1"/>
                <p:nvPr/>
              </p:nvSpPr>
              <p:spPr>
                <a:xfrm rot="16200000">
                  <a:off x="1307787" y="4554647"/>
                  <a:ext cx="551882" cy="8469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TW" i="1" smtClean="0">
                                <a:latin typeface="Cambria Math" panose="02040503050406030204" pitchFamily="18" charset="0"/>
                              </a:rPr>
                            </m:ctrlPr>
                          </m:dPr>
                          <m:e>
                            <m:m>
                              <m:mPr>
                                <m:mcs>
                                  <m:mc>
                                    <m:mcPr>
                                      <m:count m:val="1"/>
                                      <m:mcJc m:val="center"/>
                                    </m:mcPr>
                                  </m:mc>
                                </m:mcs>
                                <m:ctrlPr>
                                  <a:rPr lang="en-US" altLang="zh-TW" i="1" smtClean="0">
                                    <a:latin typeface="Cambria Math" panose="02040503050406030204" pitchFamily="18" charset="0"/>
                                  </a:rPr>
                                </m:ctrlPr>
                              </m:mPr>
                              <m:mr>
                                <m:e/>
                              </m:mr>
                              <m:mr>
                                <m:e/>
                              </m:mr>
                              <m:mr>
                                <m:e/>
                              </m:mr>
                            </m:m>
                          </m:e>
                        </m:d>
                      </m:oMath>
                    </m:oMathPara>
                  </a14:m>
                  <a:endParaRPr lang="zh-TW" altLang="en-US" dirty="0"/>
                </a:p>
              </p:txBody>
            </p:sp>
          </mc:Choice>
          <mc:Fallback xmlns="">
            <p:sp>
              <p:nvSpPr>
                <p:cNvPr id="18" name="文字方塊 17"/>
                <p:cNvSpPr txBox="1">
                  <a:spLocks noRot="1" noChangeAspect="1" noMove="1" noResize="1" noEditPoints="1" noAdjustHandles="1" noChangeArrowheads="1" noChangeShapeType="1" noTextEdit="1"/>
                </p:cNvSpPr>
                <p:nvPr/>
              </p:nvSpPr>
              <p:spPr>
                <a:xfrm rot="16200000">
                  <a:off x="1307787" y="4554647"/>
                  <a:ext cx="551882" cy="846963"/>
                </a:xfrm>
                <a:prstGeom prst="rect">
                  <a:avLst/>
                </a:prstGeom>
                <a:blipFill rotWithShape="1">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9" name="文字方塊 18"/>
                <p:cNvSpPr txBox="1"/>
                <p:nvPr/>
              </p:nvSpPr>
              <p:spPr>
                <a:xfrm rot="16200000">
                  <a:off x="4134208" y="4610049"/>
                  <a:ext cx="551882" cy="8469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TW" i="1" smtClean="0">
                                <a:latin typeface="Cambria Math" panose="02040503050406030204" pitchFamily="18" charset="0"/>
                              </a:rPr>
                            </m:ctrlPr>
                          </m:dPr>
                          <m:e>
                            <m:m>
                              <m:mPr>
                                <m:mcs>
                                  <m:mc>
                                    <m:mcPr>
                                      <m:count m:val="1"/>
                                      <m:mcJc m:val="center"/>
                                    </m:mcPr>
                                  </m:mc>
                                </m:mcs>
                                <m:ctrlPr>
                                  <a:rPr lang="en-US" altLang="zh-TW" i="1" smtClean="0">
                                    <a:latin typeface="Cambria Math" panose="02040503050406030204" pitchFamily="18" charset="0"/>
                                  </a:rPr>
                                </m:ctrlPr>
                              </m:mPr>
                              <m:mr>
                                <m:e/>
                              </m:mr>
                              <m:mr>
                                <m:e/>
                              </m:mr>
                              <m:mr>
                                <m:e/>
                              </m:mr>
                            </m:m>
                          </m:e>
                        </m:d>
                      </m:oMath>
                    </m:oMathPara>
                  </a14:m>
                  <a:endParaRPr lang="zh-TW" altLang="en-US" dirty="0"/>
                </a:p>
              </p:txBody>
            </p:sp>
          </mc:Choice>
          <mc:Fallback xmlns="">
            <p:sp>
              <p:nvSpPr>
                <p:cNvPr id="19" name="文字方塊 18"/>
                <p:cNvSpPr txBox="1">
                  <a:spLocks noRot="1" noChangeAspect="1" noMove="1" noResize="1" noEditPoints="1" noAdjustHandles="1" noChangeArrowheads="1" noChangeShapeType="1" noTextEdit="1"/>
                </p:cNvSpPr>
                <p:nvPr/>
              </p:nvSpPr>
              <p:spPr>
                <a:xfrm rot="16200000">
                  <a:off x="4134208" y="4610049"/>
                  <a:ext cx="551882" cy="846963"/>
                </a:xfrm>
                <a:prstGeom prst="rect">
                  <a:avLst/>
                </a:prstGeom>
                <a:blipFill rotWithShape="1">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0" name="文字方塊 19"/>
                <p:cNvSpPr txBox="1"/>
                <p:nvPr/>
              </p:nvSpPr>
              <p:spPr>
                <a:xfrm rot="16200000">
                  <a:off x="7129814" y="4545494"/>
                  <a:ext cx="551882" cy="8469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TW" i="1" smtClean="0">
                                <a:latin typeface="Cambria Math" panose="02040503050406030204" pitchFamily="18" charset="0"/>
                              </a:rPr>
                            </m:ctrlPr>
                          </m:dPr>
                          <m:e>
                            <m:m>
                              <m:mPr>
                                <m:mcs>
                                  <m:mc>
                                    <m:mcPr>
                                      <m:count m:val="1"/>
                                      <m:mcJc m:val="center"/>
                                    </m:mcPr>
                                  </m:mc>
                                </m:mcs>
                                <m:ctrlPr>
                                  <a:rPr lang="en-US" altLang="zh-TW" i="1" smtClean="0">
                                    <a:latin typeface="Cambria Math" panose="02040503050406030204" pitchFamily="18" charset="0"/>
                                  </a:rPr>
                                </m:ctrlPr>
                              </m:mPr>
                              <m:mr>
                                <m:e/>
                              </m:mr>
                              <m:mr>
                                <m:e/>
                              </m:mr>
                              <m:mr>
                                <m:e/>
                              </m:mr>
                            </m:m>
                          </m:e>
                        </m:d>
                      </m:oMath>
                    </m:oMathPara>
                  </a14:m>
                  <a:endParaRPr lang="zh-TW" altLang="en-US" dirty="0"/>
                </a:p>
              </p:txBody>
            </p:sp>
          </mc:Choice>
          <mc:Fallback xmlns="">
            <p:sp>
              <p:nvSpPr>
                <p:cNvPr id="20" name="文字方塊 19"/>
                <p:cNvSpPr txBox="1">
                  <a:spLocks noRot="1" noChangeAspect="1" noMove="1" noResize="1" noEditPoints="1" noAdjustHandles="1" noChangeArrowheads="1" noChangeShapeType="1" noTextEdit="1"/>
                </p:cNvSpPr>
                <p:nvPr/>
              </p:nvSpPr>
              <p:spPr>
                <a:xfrm rot="16200000">
                  <a:off x="7129814" y="4545494"/>
                  <a:ext cx="551882" cy="846963"/>
                </a:xfrm>
                <a:prstGeom prst="rect">
                  <a:avLst/>
                </a:prstGeom>
                <a:blipFill rotWithShape="1">
                  <a:blip r:embed="rId5"/>
                  <a:stretch>
                    <a:fillRect/>
                  </a:stretch>
                </a:blipFill>
              </p:spPr>
              <p:txBody>
                <a:bodyPr/>
                <a:lstStyle/>
                <a:p>
                  <a:r>
                    <a:rPr lang="zh-TW" altLang="en-US">
                      <a:noFill/>
                    </a:rPr>
                    <a:t> </a:t>
                  </a:r>
                </a:p>
              </p:txBody>
            </p:sp>
          </mc:Fallback>
        </mc:AlternateContent>
        <p:sp>
          <p:nvSpPr>
            <p:cNvPr id="21" name="文字方塊 20"/>
            <p:cNvSpPr txBox="1"/>
            <p:nvPr/>
          </p:nvSpPr>
          <p:spPr>
            <a:xfrm>
              <a:off x="755576" y="5180989"/>
              <a:ext cx="1512008" cy="646331"/>
            </a:xfrm>
            <a:prstGeom prst="rect">
              <a:avLst/>
            </a:prstGeom>
            <a:noFill/>
          </p:spPr>
          <p:txBody>
            <a:bodyPr wrap="square" rtlCol="0">
              <a:spAutoFit/>
            </a:bodyPr>
            <a:lstStyle/>
            <a:p>
              <a:r>
                <a:rPr lang="en-US" altLang="zh-TW" dirty="0"/>
                <a:t>Borrow at a fixed rate</a:t>
              </a:r>
              <a:endParaRPr lang="zh-TW" altLang="en-US" dirty="0"/>
            </a:p>
          </p:txBody>
        </p:sp>
        <p:sp>
          <p:nvSpPr>
            <p:cNvPr id="22" name="文字方塊 21"/>
            <p:cNvSpPr txBox="1"/>
            <p:nvPr/>
          </p:nvSpPr>
          <p:spPr>
            <a:xfrm>
              <a:off x="6575500" y="5135976"/>
              <a:ext cx="2028948" cy="646331"/>
            </a:xfrm>
            <a:prstGeom prst="rect">
              <a:avLst/>
            </a:prstGeom>
            <a:noFill/>
          </p:spPr>
          <p:txBody>
            <a:bodyPr wrap="square" rtlCol="0">
              <a:spAutoFit/>
            </a:bodyPr>
            <a:lstStyle/>
            <a:p>
              <a:r>
                <a:rPr lang="en-US" altLang="zh-TW" dirty="0"/>
                <a:t>Borrow at a floating rate</a:t>
              </a:r>
              <a:endParaRPr lang="zh-TW" altLang="en-US" dirty="0"/>
            </a:p>
          </p:txBody>
        </p:sp>
        <p:sp>
          <p:nvSpPr>
            <p:cNvPr id="23" name="文字方塊 22"/>
            <p:cNvSpPr txBox="1"/>
            <p:nvPr/>
          </p:nvSpPr>
          <p:spPr>
            <a:xfrm>
              <a:off x="3923928" y="5206243"/>
              <a:ext cx="1440160" cy="369332"/>
            </a:xfrm>
            <a:prstGeom prst="rect">
              <a:avLst/>
            </a:prstGeom>
            <a:noFill/>
          </p:spPr>
          <p:txBody>
            <a:bodyPr wrap="square" rtlCol="0">
              <a:spAutoFit/>
            </a:bodyPr>
            <a:lstStyle/>
            <a:p>
              <a:r>
                <a:rPr lang="en-US" altLang="zh-TW" dirty="0"/>
                <a:t>IR swap</a:t>
              </a:r>
              <a:endParaRPr lang="zh-TW" altLang="en-US" dirty="0"/>
            </a:p>
          </p:txBody>
        </p:sp>
      </p:grpSp>
    </p:spTree>
    <p:extLst>
      <p:ext uri="{BB962C8B-B14F-4D97-AF65-F5344CB8AC3E}">
        <p14:creationId xmlns:p14="http://schemas.microsoft.com/office/powerpoint/2010/main" val="205479307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251520" y="188640"/>
            <a:ext cx="7704856" cy="930498"/>
          </a:xfrm>
          <a:noFill/>
        </p:spPr>
        <p:txBody>
          <a:bodyPr lIns="92075" tIns="46038" rIns="92075" bIns="46038" anchor="ctr"/>
          <a:lstStyle/>
          <a:p>
            <a:pPr eaLnBrk="1" hangingPunct="1"/>
            <a:r>
              <a:rPr lang="en-US" altLang="zh-TW" sz="3600" dirty="0">
                <a:ea typeface="新細明體" pitchFamily="18" charset="-120"/>
              </a:rPr>
              <a:t>Comparative Advantage Argument</a:t>
            </a:r>
          </a:p>
        </p:txBody>
      </p:sp>
      <p:sp>
        <p:nvSpPr>
          <p:cNvPr id="13316" name="Rectangle 3"/>
          <p:cNvSpPr>
            <a:spLocks noGrp="1" noChangeArrowheads="1"/>
          </p:cNvSpPr>
          <p:nvPr>
            <p:ph idx="1"/>
          </p:nvPr>
        </p:nvSpPr>
        <p:spPr>
          <a:xfrm>
            <a:off x="395536" y="1628800"/>
            <a:ext cx="8352928" cy="5040560"/>
          </a:xfrm>
          <a:noFill/>
        </p:spPr>
        <p:txBody>
          <a:bodyPr lIns="92075" tIns="46038" rIns="92075" bIns="46038"/>
          <a:lstStyle/>
          <a:p>
            <a:pPr marL="711200" lvl="3" defTabSz="715963">
              <a:spcBef>
                <a:spcPts val="400"/>
              </a:spcBef>
            </a:pPr>
            <a:r>
              <a:rPr lang="en-US" altLang="zh-TW" dirty="0">
                <a:ea typeface="新細明體" pitchFamily="18" charset="-120"/>
              </a:rPr>
              <a:t>Suppose AAA and BBB cannot deal directly and a F.I. is involved</a:t>
            </a:r>
          </a:p>
          <a:p>
            <a:pPr marL="892175" lvl="3">
              <a:spcBef>
                <a:spcPts val="400"/>
              </a:spcBef>
            </a:pPr>
            <a:endParaRPr lang="en-US" altLang="zh-TW" sz="2800" dirty="0">
              <a:ea typeface="新細明體" pitchFamily="18" charset="-120"/>
            </a:endParaRPr>
          </a:p>
          <a:p>
            <a:pPr marL="892175" lvl="3">
              <a:spcBef>
                <a:spcPts val="400"/>
              </a:spcBef>
            </a:pPr>
            <a:endParaRPr lang="en-US" altLang="zh-TW" dirty="0">
              <a:ea typeface="新細明體" pitchFamily="18" charset="-120"/>
            </a:endParaRPr>
          </a:p>
          <a:p>
            <a:pPr marL="892175" lvl="3">
              <a:spcBef>
                <a:spcPts val="400"/>
              </a:spcBef>
            </a:pPr>
            <a:endParaRPr lang="en-US" altLang="zh-TW" dirty="0">
              <a:ea typeface="新細明體" pitchFamily="18" charset="-120"/>
            </a:endParaRPr>
          </a:p>
          <a:p>
            <a:pPr marL="892175" lvl="3">
              <a:spcBef>
                <a:spcPts val="400"/>
              </a:spcBef>
            </a:pPr>
            <a:endParaRPr lang="en-US" altLang="zh-TW" dirty="0">
              <a:ea typeface="新細明體" pitchFamily="18" charset="-120"/>
            </a:endParaRPr>
          </a:p>
          <a:p>
            <a:pPr marL="892175" lvl="3">
              <a:spcBef>
                <a:spcPts val="400"/>
              </a:spcBef>
            </a:pPr>
            <a:endParaRPr lang="en-US" altLang="zh-TW" dirty="0">
              <a:ea typeface="新細明體" pitchFamily="18" charset="-120"/>
            </a:endParaRPr>
          </a:p>
          <a:p>
            <a:pPr marL="892175" lvl="3">
              <a:spcBef>
                <a:spcPts val="400"/>
              </a:spcBef>
            </a:pPr>
            <a:endParaRPr lang="en-US" altLang="zh-TW" dirty="0">
              <a:ea typeface="新細明體" pitchFamily="18" charset="-120"/>
            </a:endParaRPr>
          </a:p>
          <a:p>
            <a:pPr marL="984250" lvl="4">
              <a:spcBef>
                <a:spcPts val="400"/>
              </a:spcBef>
            </a:pPr>
            <a:r>
              <a:rPr lang="en-US" altLang="zh-TW" dirty="0">
                <a:ea typeface="新細明體" pitchFamily="18" charset="-120"/>
              </a:rPr>
              <a:t>The net interest rate for AAA Corp. is LIBOR – 0.33%, which is by 0.23% lower than LIBOR – 0.1% if it borrows at a floating rate directly</a:t>
            </a:r>
          </a:p>
          <a:p>
            <a:pPr marL="984250" lvl="4">
              <a:spcBef>
                <a:spcPts val="400"/>
              </a:spcBef>
            </a:pPr>
            <a:r>
              <a:rPr lang="en-US" altLang="zh-TW" dirty="0">
                <a:ea typeface="新細明體" pitchFamily="18" charset="-120"/>
              </a:rPr>
              <a:t>The net interest rate for BBB Corp. is 4.97%, which is by 0.23% lower than 5.2% if it borrows at a fixed rate directly</a:t>
            </a:r>
          </a:p>
          <a:p>
            <a:pPr marL="984250" lvl="4">
              <a:spcBef>
                <a:spcPts val="400"/>
              </a:spcBef>
            </a:pPr>
            <a:r>
              <a:rPr lang="en-US" altLang="zh-TW" dirty="0">
                <a:ea typeface="新細明體" pitchFamily="18" charset="-120"/>
              </a:rPr>
              <a:t>The spread earned by the F.I. is 0.04%</a:t>
            </a:r>
          </a:p>
          <a:p>
            <a:pPr marL="715963" lvl="3" indent="-296863" defTabSz="806450">
              <a:spcBef>
                <a:spcPts val="400"/>
              </a:spcBef>
            </a:pPr>
            <a:r>
              <a:rPr lang="en-US" altLang="zh-TW" dirty="0">
                <a:ea typeface="新細明體" pitchFamily="18" charset="-120"/>
              </a:rPr>
              <a:t>In the both cases, the total gains of all participants is 0.5% , which equals (1.2% – 0.7%), where 1.2% (0.7%) is the difference between the fixed (floating) borrowing IRs for AAA and BBB Corp.</a:t>
            </a:r>
          </a:p>
        </p:txBody>
      </p:sp>
      <p:sp>
        <p:nvSpPr>
          <p:cNvPr id="13314"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7.</a:t>
            </a:r>
            <a:fld id="{2011D9C2-1EB5-446D-93AD-9A164EE63F7E}" type="slidenum">
              <a:rPr lang="en-US" altLang="en-US"/>
              <a:pPr eaLnBrk="1" hangingPunct="1"/>
              <a:t>16</a:t>
            </a:fld>
            <a:endParaRPr lang="en-US" altLang="en-US" dirty="0"/>
          </a:p>
        </p:txBody>
      </p:sp>
      <p:grpSp>
        <p:nvGrpSpPr>
          <p:cNvPr id="25" name="群組 24"/>
          <p:cNvGrpSpPr/>
          <p:nvPr/>
        </p:nvGrpSpPr>
        <p:grpSpPr>
          <a:xfrm>
            <a:off x="683568" y="2204864"/>
            <a:ext cx="8136904" cy="1944216"/>
            <a:chOff x="683568" y="2986058"/>
            <a:chExt cx="8136904" cy="1944216"/>
          </a:xfrm>
        </p:grpSpPr>
        <p:sp>
          <p:nvSpPr>
            <p:cNvPr id="26" name="Rectangle 3"/>
            <p:cNvSpPr>
              <a:spLocks noChangeArrowheads="1"/>
            </p:cNvSpPr>
            <p:nvPr/>
          </p:nvSpPr>
          <p:spPr bwMode="auto">
            <a:xfrm>
              <a:off x="1700808" y="3419711"/>
              <a:ext cx="1143000"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pPr>
              <a:r>
                <a:rPr lang="en-US" altLang="zh-TW" dirty="0">
                  <a:latin typeface="Times New Roman" pitchFamily="18" charset="0"/>
                  <a:ea typeface="新細明體" pitchFamily="18" charset="-120"/>
                </a:rPr>
                <a:t>AAA</a:t>
              </a:r>
            </a:p>
          </p:txBody>
        </p:sp>
        <p:sp>
          <p:nvSpPr>
            <p:cNvPr id="27" name="Rectangle 4"/>
            <p:cNvSpPr>
              <a:spLocks noChangeArrowheads="1"/>
            </p:cNvSpPr>
            <p:nvPr/>
          </p:nvSpPr>
          <p:spPr bwMode="auto">
            <a:xfrm>
              <a:off x="6177114" y="3256556"/>
              <a:ext cx="699142"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ctr" eaLnBrk="0" hangingPunct="0">
                <a:spcBef>
                  <a:spcPct val="50000"/>
                </a:spcBef>
              </a:pPr>
              <a:r>
                <a:rPr lang="en-US" altLang="zh-TW" dirty="0">
                  <a:latin typeface="Times New Roman" pitchFamily="18" charset="0"/>
                  <a:ea typeface="新細明體" pitchFamily="18" charset="-120"/>
                </a:rPr>
                <a:t>BBB</a:t>
              </a:r>
            </a:p>
          </p:txBody>
        </p:sp>
        <p:sp>
          <p:nvSpPr>
            <p:cNvPr id="28" name="Rectangle 9"/>
            <p:cNvSpPr>
              <a:spLocks noChangeArrowheads="1"/>
            </p:cNvSpPr>
            <p:nvPr/>
          </p:nvSpPr>
          <p:spPr bwMode="auto">
            <a:xfrm>
              <a:off x="5022160" y="3658528"/>
              <a:ext cx="878446"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altLang="zh-TW" dirty="0">
                  <a:latin typeface="Times New Roman" pitchFamily="18" charset="0"/>
                  <a:ea typeface="新細明體" pitchFamily="18" charset="-120"/>
                </a:rPr>
                <a:t>LIBOR</a:t>
              </a:r>
            </a:p>
          </p:txBody>
        </p:sp>
        <p:sp>
          <p:nvSpPr>
            <p:cNvPr id="29" name="Rectangle 10"/>
            <p:cNvSpPr>
              <a:spLocks noChangeArrowheads="1"/>
            </p:cNvSpPr>
            <p:nvPr/>
          </p:nvSpPr>
          <p:spPr bwMode="auto">
            <a:xfrm>
              <a:off x="5172186" y="2986058"/>
              <a:ext cx="782265"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altLang="zh-TW" dirty="0">
                  <a:latin typeface="Times New Roman" pitchFamily="18" charset="0"/>
                  <a:ea typeface="新細明體" pitchFamily="18" charset="-120"/>
                </a:rPr>
                <a:t>4.37%</a:t>
              </a:r>
            </a:p>
          </p:txBody>
        </p:sp>
        <p:sp>
          <p:nvSpPr>
            <p:cNvPr id="30" name="Rectangle 11"/>
            <p:cNvSpPr>
              <a:spLocks noChangeArrowheads="1"/>
            </p:cNvSpPr>
            <p:nvPr/>
          </p:nvSpPr>
          <p:spPr bwMode="auto">
            <a:xfrm>
              <a:off x="6927834" y="3099072"/>
              <a:ext cx="1604606"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altLang="zh-TW" dirty="0">
                  <a:latin typeface="Times New Roman" pitchFamily="18" charset="0"/>
                  <a:ea typeface="新細明體" pitchFamily="18" charset="-120"/>
                </a:rPr>
                <a:t>LIBOR + 0.6%</a:t>
              </a:r>
            </a:p>
          </p:txBody>
        </p:sp>
        <p:sp>
          <p:nvSpPr>
            <p:cNvPr id="31" name="Rectangle 12"/>
            <p:cNvSpPr>
              <a:spLocks noChangeArrowheads="1"/>
            </p:cNvSpPr>
            <p:nvPr/>
          </p:nvSpPr>
          <p:spPr bwMode="auto">
            <a:xfrm>
              <a:off x="1130170" y="3186434"/>
              <a:ext cx="493726"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altLang="zh-TW" dirty="0">
                  <a:latin typeface="Times New Roman" pitchFamily="18" charset="0"/>
                  <a:ea typeface="新細明體" pitchFamily="18" charset="-120"/>
                </a:rPr>
                <a:t>4%</a:t>
              </a:r>
            </a:p>
          </p:txBody>
        </p:sp>
        <p:cxnSp>
          <p:nvCxnSpPr>
            <p:cNvPr id="32" name="直線單箭頭接點 31"/>
            <p:cNvCxnSpPr/>
            <p:nvPr/>
          </p:nvCxnSpPr>
          <p:spPr bwMode="auto">
            <a:xfrm flipH="1">
              <a:off x="827584" y="3587186"/>
              <a:ext cx="990000" cy="0"/>
            </a:xfrm>
            <a:prstGeom prst="straightConnector1">
              <a:avLst/>
            </a:prstGeom>
            <a:solidFill>
              <a:schemeClr val="accent1"/>
            </a:solidFill>
            <a:ln w="19050" cap="flat" cmpd="sng" algn="ctr">
              <a:solidFill>
                <a:schemeClr val="tx1"/>
              </a:solidFill>
              <a:prstDash val="solid"/>
              <a:round/>
              <a:headEnd type="none" w="sm" len="sm"/>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矩形 32"/>
            <p:cNvSpPr/>
            <p:nvPr/>
          </p:nvSpPr>
          <p:spPr bwMode="auto">
            <a:xfrm>
              <a:off x="6048264" y="2986058"/>
              <a:ext cx="900000" cy="900000"/>
            </a:xfrm>
            <a:prstGeom prst="rect">
              <a:avLst/>
            </a:prstGeom>
            <a:noFill/>
            <a:ln w="12700" cap="flat" cmpd="sng" algn="ctr">
              <a:solidFill>
                <a:schemeClr val="tx1"/>
              </a:solidFill>
              <a:prstDash val="solid"/>
              <a:round/>
              <a:headEnd type="none" w="sm" len="sm"/>
              <a:tailEnd type="none" w="sm" len="sm"/>
            </a:ln>
            <a:effectLst/>
          </p:spPr>
          <p:txBody>
            <a:bodyPr vert="horz" wrap="none" lIns="92075" tIns="46038" rIns="92075" bIns="46038"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a:ln>
                  <a:noFill/>
                </a:ln>
                <a:solidFill>
                  <a:schemeClr val="tx1"/>
                </a:solidFill>
                <a:effectLst/>
                <a:latin typeface="Arial" charset="0"/>
              </a:endParaRPr>
            </a:p>
          </p:txBody>
        </p:sp>
        <p:cxnSp>
          <p:nvCxnSpPr>
            <p:cNvPr id="34" name="直線單箭頭接點 33"/>
            <p:cNvCxnSpPr/>
            <p:nvPr/>
          </p:nvCxnSpPr>
          <p:spPr bwMode="auto">
            <a:xfrm flipH="1">
              <a:off x="5022160" y="3387802"/>
              <a:ext cx="990000" cy="0"/>
            </a:xfrm>
            <a:prstGeom prst="straightConnector1">
              <a:avLst/>
            </a:prstGeom>
            <a:solidFill>
              <a:schemeClr val="accent1"/>
            </a:solidFill>
            <a:ln w="19050" cap="flat" cmpd="sng" algn="ctr">
              <a:solidFill>
                <a:schemeClr val="tx1"/>
              </a:solidFill>
              <a:prstDash val="solid"/>
              <a:round/>
              <a:headEnd type="none" w="sm" len="sm"/>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直線單箭頭接點 34"/>
            <p:cNvCxnSpPr/>
            <p:nvPr/>
          </p:nvCxnSpPr>
          <p:spPr bwMode="auto">
            <a:xfrm flipH="1">
              <a:off x="5022160" y="3628224"/>
              <a:ext cx="990000" cy="0"/>
            </a:xfrm>
            <a:prstGeom prst="straightConnector1">
              <a:avLst/>
            </a:prstGeom>
            <a:solidFill>
              <a:schemeClr val="accent1"/>
            </a:solidFill>
            <a:ln w="19050" cap="flat" cmpd="sng" algn="ctr">
              <a:solidFill>
                <a:schemeClr val="tx1"/>
              </a:solidFill>
              <a:prstDash val="solid"/>
              <a:round/>
              <a:headEnd type="triangle" w="lg"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矩形 35"/>
            <p:cNvSpPr/>
            <p:nvPr/>
          </p:nvSpPr>
          <p:spPr bwMode="auto">
            <a:xfrm>
              <a:off x="1835696" y="3166178"/>
              <a:ext cx="900000" cy="900000"/>
            </a:xfrm>
            <a:prstGeom prst="rect">
              <a:avLst/>
            </a:prstGeom>
            <a:noFill/>
            <a:ln w="12700" cap="flat" cmpd="sng" algn="ctr">
              <a:solidFill>
                <a:schemeClr val="tx1"/>
              </a:solidFill>
              <a:prstDash val="solid"/>
              <a:round/>
              <a:headEnd type="none" w="sm" len="sm"/>
              <a:tailEnd type="none" w="sm" len="sm"/>
            </a:ln>
            <a:effectLst/>
          </p:spPr>
          <p:txBody>
            <a:bodyPr vert="horz" wrap="none" lIns="92075" tIns="46038" rIns="92075" bIns="46038"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a:ln>
                  <a:noFill/>
                </a:ln>
                <a:solidFill>
                  <a:schemeClr val="tx1"/>
                </a:solidFill>
                <a:effectLst/>
                <a:latin typeface="Arial" charset="0"/>
              </a:endParaRPr>
            </a:p>
          </p:txBody>
        </p:sp>
        <p:cxnSp>
          <p:nvCxnSpPr>
            <p:cNvPr id="37" name="直線單箭頭接點 36"/>
            <p:cNvCxnSpPr/>
            <p:nvPr/>
          </p:nvCxnSpPr>
          <p:spPr bwMode="auto">
            <a:xfrm flipH="1">
              <a:off x="7164408" y="3516112"/>
              <a:ext cx="990000" cy="0"/>
            </a:xfrm>
            <a:prstGeom prst="straightConnector1">
              <a:avLst/>
            </a:prstGeom>
            <a:solidFill>
              <a:schemeClr val="accent1"/>
            </a:solidFill>
            <a:ln w="19050" cap="flat" cmpd="sng" algn="ctr">
              <a:solidFill>
                <a:schemeClr val="tx1"/>
              </a:solidFill>
              <a:prstDash val="solid"/>
              <a:round/>
              <a:headEnd type="triangle" w="lg"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38" name="文字方塊 37"/>
                <p:cNvSpPr txBox="1"/>
                <p:nvPr/>
              </p:nvSpPr>
              <p:spPr>
                <a:xfrm rot="-5400000">
                  <a:off x="1091763" y="3668495"/>
                  <a:ext cx="551882" cy="8469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TW" i="1" smtClean="0">
                                <a:latin typeface="Cambria Math" panose="02040503050406030204" pitchFamily="18" charset="0"/>
                              </a:rPr>
                            </m:ctrlPr>
                          </m:dPr>
                          <m:e>
                            <m:m>
                              <m:mPr>
                                <m:mcs>
                                  <m:mc>
                                    <m:mcPr>
                                      <m:count m:val="1"/>
                                      <m:mcJc m:val="center"/>
                                    </m:mcPr>
                                  </m:mc>
                                </m:mcs>
                                <m:ctrlPr>
                                  <a:rPr lang="en-US" altLang="zh-TW" i="1" smtClean="0">
                                    <a:latin typeface="Cambria Math" panose="02040503050406030204" pitchFamily="18" charset="0"/>
                                  </a:rPr>
                                </m:ctrlPr>
                              </m:mPr>
                              <m:mr>
                                <m:e/>
                              </m:mr>
                              <m:mr>
                                <m:e/>
                              </m:mr>
                              <m:mr>
                                <m:e/>
                              </m:mr>
                            </m:m>
                          </m:e>
                        </m:d>
                      </m:oMath>
                    </m:oMathPara>
                  </a14:m>
                  <a:endParaRPr lang="zh-TW" altLang="en-US" dirty="0"/>
                </a:p>
              </p:txBody>
            </p:sp>
          </mc:Choice>
          <mc:Fallback xmlns="">
            <p:sp>
              <p:nvSpPr>
                <p:cNvPr id="34" name="文字方塊 33"/>
                <p:cNvSpPr txBox="1">
                  <a:spLocks noRot="1" noChangeAspect="1" noMove="1" noResize="1" noEditPoints="1" noAdjustHandles="1" noChangeArrowheads="1" noChangeShapeType="1" noTextEdit="1"/>
                </p:cNvSpPr>
                <p:nvPr/>
              </p:nvSpPr>
              <p:spPr>
                <a:xfrm rot="-5400000">
                  <a:off x="1091763" y="3668495"/>
                  <a:ext cx="551882" cy="846963"/>
                </a:xfrm>
                <a:prstGeom prst="rect">
                  <a:avLst/>
                </a:prstGeom>
                <a:blipFill rotWithShape="1">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9" name="文字方塊 38"/>
                <p:cNvSpPr txBox="1"/>
                <p:nvPr/>
              </p:nvSpPr>
              <p:spPr>
                <a:xfrm rot="-5400000">
                  <a:off x="5214778" y="3702614"/>
                  <a:ext cx="551882" cy="8469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TW" i="1" smtClean="0">
                                <a:latin typeface="Cambria Math" panose="02040503050406030204" pitchFamily="18" charset="0"/>
                              </a:rPr>
                            </m:ctrlPr>
                          </m:dPr>
                          <m:e>
                            <m:m>
                              <m:mPr>
                                <m:mcs>
                                  <m:mc>
                                    <m:mcPr>
                                      <m:count m:val="1"/>
                                      <m:mcJc m:val="center"/>
                                    </m:mcPr>
                                  </m:mc>
                                </m:mcs>
                                <m:ctrlPr>
                                  <a:rPr lang="en-US" altLang="zh-TW" i="1" smtClean="0">
                                    <a:latin typeface="Cambria Math" panose="02040503050406030204" pitchFamily="18" charset="0"/>
                                  </a:rPr>
                                </m:ctrlPr>
                              </m:mPr>
                              <m:mr>
                                <m:e/>
                              </m:mr>
                              <m:mr>
                                <m:e/>
                              </m:mr>
                              <m:mr>
                                <m:e/>
                              </m:mr>
                            </m:m>
                          </m:e>
                        </m:d>
                      </m:oMath>
                    </m:oMathPara>
                  </a14:m>
                  <a:endParaRPr lang="zh-TW" altLang="en-US" dirty="0"/>
                </a:p>
              </p:txBody>
            </p:sp>
          </mc:Choice>
          <mc:Fallback xmlns="">
            <p:sp>
              <p:nvSpPr>
                <p:cNvPr id="35" name="文字方塊 34"/>
                <p:cNvSpPr txBox="1">
                  <a:spLocks noRot="1" noChangeAspect="1" noMove="1" noResize="1" noEditPoints="1" noAdjustHandles="1" noChangeArrowheads="1" noChangeShapeType="1" noTextEdit="1"/>
                </p:cNvSpPr>
                <p:nvPr/>
              </p:nvSpPr>
              <p:spPr>
                <a:xfrm rot="-5400000">
                  <a:off x="5214778" y="3702614"/>
                  <a:ext cx="551882" cy="846963"/>
                </a:xfrm>
                <a:prstGeom prst="rect">
                  <a:avLst/>
                </a:prstGeom>
                <a:blipFill rotWithShape="1">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0" name="文字方塊 39"/>
                <p:cNvSpPr txBox="1"/>
                <p:nvPr/>
              </p:nvSpPr>
              <p:spPr>
                <a:xfrm rot="-5400000">
                  <a:off x="7454196" y="3630606"/>
                  <a:ext cx="551882" cy="8469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TW" i="1" smtClean="0">
                                <a:latin typeface="Cambria Math" panose="02040503050406030204" pitchFamily="18" charset="0"/>
                              </a:rPr>
                            </m:ctrlPr>
                          </m:dPr>
                          <m:e>
                            <m:m>
                              <m:mPr>
                                <m:mcs>
                                  <m:mc>
                                    <m:mcPr>
                                      <m:count m:val="1"/>
                                      <m:mcJc m:val="center"/>
                                    </m:mcPr>
                                  </m:mc>
                                </m:mcs>
                                <m:ctrlPr>
                                  <a:rPr lang="en-US" altLang="zh-TW" i="1" smtClean="0">
                                    <a:latin typeface="Cambria Math" panose="02040503050406030204" pitchFamily="18" charset="0"/>
                                  </a:rPr>
                                </m:ctrlPr>
                              </m:mPr>
                              <m:mr>
                                <m:e/>
                              </m:mr>
                              <m:mr>
                                <m:e/>
                              </m:mr>
                              <m:mr>
                                <m:e/>
                              </m:mr>
                            </m:m>
                          </m:e>
                        </m:d>
                      </m:oMath>
                    </m:oMathPara>
                  </a14:m>
                  <a:endParaRPr lang="zh-TW" altLang="en-US" dirty="0"/>
                </a:p>
              </p:txBody>
            </p:sp>
          </mc:Choice>
          <mc:Fallback xmlns="">
            <p:sp>
              <p:nvSpPr>
                <p:cNvPr id="36" name="文字方塊 35"/>
                <p:cNvSpPr txBox="1">
                  <a:spLocks noRot="1" noChangeAspect="1" noMove="1" noResize="1" noEditPoints="1" noAdjustHandles="1" noChangeArrowheads="1" noChangeShapeType="1" noTextEdit="1"/>
                </p:cNvSpPr>
                <p:nvPr/>
              </p:nvSpPr>
              <p:spPr>
                <a:xfrm rot="-5400000">
                  <a:off x="7454196" y="3630606"/>
                  <a:ext cx="551882" cy="846963"/>
                </a:xfrm>
                <a:prstGeom prst="rect">
                  <a:avLst/>
                </a:prstGeom>
                <a:blipFill rotWithShape="1">
                  <a:blip r:embed="rId5"/>
                  <a:stretch>
                    <a:fillRect/>
                  </a:stretch>
                </a:blipFill>
              </p:spPr>
              <p:txBody>
                <a:bodyPr/>
                <a:lstStyle/>
                <a:p>
                  <a:r>
                    <a:rPr lang="zh-TW" altLang="en-US">
                      <a:noFill/>
                    </a:rPr>
                    <a:t> </a:t>
                  </a:r>
                </a:p>
              </p:txBody>
            </p:sp>
          </mc:Fallback>
        </mc:AlternateContent>
        <p:sp>
          <p:nvSpPr>
            <p:cNvPr id="41" name="文字方塊 40"/>
            <p:cNvSpPr txBox="1"/>
            <p:nvPr/>
          </p:nvSpPr>
          <p:spPr>
            <a:xfrm>
              <a:off x="683568" y="4283943"/>
              <a:ext cx="1512168" cy="646331"/>
            </a:xfrm>
            <a:prstGeom prst="rect">
              <a:avLst/>
            </a:prstGeom>
            <a:noFill/>
          </p:spPr>
          <p:txBody>
            <a:bodyPr wrap="square" rtlCol="0">
              <a:spAutoFit/>
            </a:bodyPr>
            <a:lstStyle/>
            <a:p>
              <a:r>
                <a:rPr lang="en-US" altLang="zh-TW" dirty="0"/>
                <a:t>Borrow at a fixed rate</a:t>
              </a:r>
              <a:endParaRPr lang="zh-TW" altLang="en-US" dirty="0"/>
            </a:p>
          </p:txBody>
        </p:sp>
        <p:sp>
          <p:nvSpPr>
            <p:cNvPr id="42" name="文字方塊 41"/>
            <p:cNvSpPr txBox="1"/>
            <p:nvPr/>
          </p:nvSpPr>
          <p:spPr>
            <a:xfrm>
              <a:off x="5023674" y="4309702"/>
              <a:ext cx="1072326" cy="369332"/>
            </a:xfrm>
            <a:prstGeom prst="rect">
              <a:avLst/>
            </a:prstGeom>
            <a:noFill/>
          </p:spPr>
          <p:txBody>
            <a:bodyPr wrap="square" rtlCol="0">
              <a:spAutoFit/>
            </a:bodyPr>
            <a:lstStyle/>
            <a:p>
              <a:r>
                <a:rPr lang="en-US" altLang="zh-TW" dirty="0"/>
                <a:t>IR swap</a:t>
              </a:r>
              <a:endParaRPr lang="zh-TW" altLang="en-US" dirty="0"/>
            </a:p>
          </p:txBody>
        </p:sp>
        <p:sp>
          <p:nvSpPr>
            <p:cNvPr id="43" name="文字方塊 42"/>
            <p:cNvSpPr txBox="1"/>
            <p:nvPr/>
          </p:nvSpPr>
          <p:spPr>
            <a:xfrm>
              <a:off x="7079556" y="4247068"/>
              <a:ext cx="1740916" cy="646331"/>
            </a:xfrm>
            <a:prstGeom prst="rect">
              <a:avLst/>
            </a:prstGeom>
            <a:noFill/>
          </p:spPr>
          <p:txBody>
            <a:bodyPr wrap="square" rtlCol="0">
              <a:spAutoFit/>
            </a:bodyPr>
            <a:lstStyle/>
            <a:p>
              <a:r>
                <a:rPr lang="en-US" altLang="zh-TW" dirty="0"/>
                <a:t>Borrow at a floating rate</a:t>
              </a:r>
              <a:endParaRPr lang="zh-TW" altLang="en-US" dirty="0"/>
            </a:p>
          </p:txBody>
        </p:sp>
        <p:cxnSp>
          <p:nvCxnSpPr>
            <p:cNvPr id="44" name="直線單箭頭接點 43"/>
            <p:cNvCxnSpPr/>
            <p:nvPr/>
          </p:nvCxnSpPr>
          <p:spPr bwMode="auto">
            <a:xfrm flipH="1">
              <a:off x="2771800" y="3418106"/>
              <a:ext cx="990000" cy="0"/>
            </a:xfrm>
            <a:prstGeom prst="straightConnector1">
              <a:avLst/>
            </a:prstGeom>
            <a:solidFill>
              <a:schemeClr val="accent1"/>
            </a:solidFill>
            <a:ln w="19050" cap="flat" cmpd="sng" algn="ctr">
              <a:solidFill>
                <a:schemeClr val="tx1"/>
              </a:solidFill>
              <a:prstDash val="solid"/>
              <a:round/>
              <a:headEnd type="none" w="sm" len="sm"/>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直線單箭頭接點 44"/>
            <p:cNvCxnSpPr/>
            <p:nvPr/>
          </p:nvCxnSpPr>
          <p:spPr bwMode="auto">
            <a:xfrm flipH="1">
              <a:off x="2771800" y="3658528"/>
              <a:ext cx="990000" cy="0"/>
            </a:xfrm>
            <a:prstGeom prst="straightConnector1">
              <a:avLst/>
            </a:prstGeom>
            <a:solidFill>
              <a:schemeClr val="accent1"/>
            </a:solidFill>
            <a:ln w="19050" cap="flat" cmpd="sng" algn="ctr">
              <a:solidFill>
                <a:schemeClr val="tx1"/>
              </a:solidFill>
              <a:prstDash val="solid"/>
              <a:round/>
              <a:headEnd type="triangle" w="lg"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Rectangle 3"/>
            <p:cNvSpPr>
              <a:spLocks noChangeArrowheads="1"/>
            </p:cNvSpPr>
            <p:nvPr/>
          </p:nvSpPr>
          <p:spPr bwMode="auto">
            <a:xfrm>
              <a:off x="3798743" y="3349024"/>
              <a:ext cx="1143000"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pPr>
              <a:r>
                <a:rPr lang="en-US" altLang="zh-TW" dirty="0">
                  <a:latin typeface="Times New Roman" pitchFamily="18" charset="0"/>
                  <a:ea typeface="新細明體" pitchFamily="18" charset="-120"/>
                </a:rPr>
                <a:t>F.I.</a:t>
              </a:r>
            </a:p>
          </p:txBody>
        </p:sp>
        <p:sp>
          <p:nvSpPr>
            <p:cNvPr id="47" name="矩形 46"/>
            <p:cNvSpPr/>
            <p:nvPr/>
          </p:nvSpPr>
          <p:spPr bwMode="auto">
            <a:xfrm>
              <a:off x="3933631" y="3095491"/>
              <a:ext cx="900000" cy="900000"/>
            </a:xfrm>
            <a:prstGeom prst="rect">
              <a:avLst/>
            </a:prstGeom>
            <a:noFill/>
            <a:ln w="12700" cap="flat" cmpd="sng" algn="ctr">
              <a:solidFill>
                <a:schemeClr val="tx1"/>
              </a:solidFill>
              <a:prstDash val="solid"/>
              <a:round/>
              <a:headEnd type="none" w="sm" len="sm"/>
              <a:tailEnd type="none" w="sm" len="sm"/>
            </a:ln>
            <a:effectLst/>
          </p:spPr>
          <p:txBody>
            <a:bodyPr vert="horz" wrap="none" lIns="92075" tIns="46038" rIns="92075" bIns="46038"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a:ln>
                  <a:noFill/>
                </a:ln>
                <a:solidFill>
                  <a:schemeClr val="tx1"/>
                </a:solidFill>
                <a:effectLst/>
                <a:latin typeface="Arial" charset="0"/>
              </a:endParaRPr>
            </a:p>
          </p:txBody>
        </p:sp>
        <p:sp>
          <p:nvSpPr>
            <p:cNvPr id="48" name="Rectangle 9"/>
            <p:cNvSpPr>
              <a:spLocks noChangeArrowheads="1"/>
            </p:cNvSpPr>
            <p:nvPr/>
          </p:nvSpPr>
          <p:spPr bwMode="auto">
            <a:xfrm>
              <a:off x="2827577" y="3684113"/>
              <a:ext cx="878446"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altLang="zh-TW" dirty="0">
                  <a:latin typeface="Times New Roman" pitchFamily="18" charset="0"/>
                  <a:ea typeface="新細明體" pitchFamily="18" charset="-120"/>
                </a:rPr>
                <a:t>LIBOR</a:t>
              </a:r>
            </a:p>
          </p:txBody>
        </p:sp>
        <mc:AlternateContent xmlns:mc="http://schemas.openxmlformats.org/markup-compatibility/2006" xmlns:a14="http://schemas.microsoft.com/office/drawing/2010/main">
          <mc:Choice Requires="a14">
            <p:sp>
              <p:nvSpPr>
                <p:cNvPr id="49" name="文字方塊 48"/>
                <p:cNvSpPr txBox="1"/>
                <p:nvPr/>
              </p:nvSpPr>
              <p:spPr>
                <a:xfrm rot="-5400000">
                  <a:off x="2965794" y="3735255"/>
                  <a:ext cx="551882" cy="8469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TW" i="1" smtClean="0">
                                <a:latin typeface="Cambria Math" panose="02040503050406030204" pitchFamily="18" charset="0"/>
                              </a:rPr>
                            </m:ctrlPr>
                          </m:dPr>
                          <m:e>
                            <m:m>
                              <m:mPr>
                                <m:mcs>
                                  <m:mc>
                                    <m:mcPr>
                                      <m:count m:val="1"/>
                                      <m:mcJc m:val="center"/>
                                    </m:mcPr>
                                  </m:mc>
                                </m:mcs>
                                <m:ctrlPr>
                                  <a:rPr lang="en-US" altLang="zh-TW" i="1" smtClean="0">
                                    <a:latin typeface="Cambria Math" panose="02040503050406030204" pitchFamily="18" charset="0"/>
                                  </a:rPr>
                                </m:ctrlPr>
                              </m:mPr>
                              <m:mr>
                                <m:e/>
                              </m:mr>
                              <m:mr>
                                <m:e/>
                              </m:mr>
                              <m:mr>
                                <m:e/>
                              </m:mr>
                            </m:m>
                          </m:e>
                        </m:d>
                      </m:oMath>
                    </m:oMathPara>
                  </a14:m>
                  <a:endParaRPr lang="zh-TW" altLang="en-US" dirty="0"/>
                </a:p>
              </p:txBody>
            </p:sp>
          </mc:Choice>
          <mc:Fallback xmlns="">
            <p:sp>
              <p:nvSpPr>
                <p:cNvPr id="46" name="文字方塊 45"/>
                <p:cNvSpPr txBox="1">
                  <a:spLocks noRot="1" noChangeAspect="1" noMove="1" noResize="1" noEditPoints="1" noAdjustHandles="1" noChangeArrowheads="1" noChangeShapeType="1" noTextEdit="1"/>
                </p:cNvSpPr>
                <p:nvPr/>
              </p:nvSpPr>
              <p:spPr>
                <a:xfrm rot="-5400000">
                  <a:off x="2965794" y="3735255"/>
                  <a:ext cx="551882" cy="846963"/>
                </a:xfrm>
                <a:prstGeom prst="rect">
                  <a:avLst/>
                </a:prstGeom>
                <a:blipFill rotWithShape="1">
                  <a:blip r:embed="rId6"/>
                  <a:stretch>
                    <a:fillRect/>
                  </a:stretch>
                </a:blipFill>
              </p:spPr>
              <p:txBody>
                <a:bodyPr/>
                <a:lstStyle/>
                <a:p>
                  <a:r>
                    <a:rPr lang="zh-TW" altLang="en-US">
                      <a:noFill/>
                    </a:rPr>
                    <a:t> </a:t>
                  </a:r>
                </a:p>
              </p:txBody>
            </p:sp>
          </mc:Fallback>
        </mc:AlternateContent>
        <p:sp>
          <p:nvSpPr>
            <p:cNvPr id="50" name="文字方塊 49"/>
            <p:cNvSpPr txBox="1"/>
            <p:nvPr/>
          </p:nvSpPr>
          <p:spPr>
            <a:xfrm>
              <a:off x="2774690" y="4342343"/>
              <a:ext cx="1072326" cy="369332"/>
            </a:xfrm>
            <a:prstGeom prst="rect">
              <a:avLst/>
            </a:prstGeom>
            <a:noFill/>
          </p:spPr>
          <p:txBody>
            <a:bodyPr wrap="square" rtlCol="0">
              <a:spAutoFit/>
            </a:bodyPr>
            <a:lstStyle/>
            <a:p>
              <a:r>
                <a:rPr lang="en-US" altLang="zh-TW" dirty="0"/>
                <a:t>IR swap</a:t>
              </a:r>
              <a:endParaRPr lang="zh-TW" altLang="en-US" dirty="0"/>
            </a:p>
          </p:txBody>
        </p:sp>
        <p:sp>
          <p:nvSpPr>
            <p:cNvPr id="51" name="Rectangle 10"/>
            <p:cNvSpPr>
              <a:spLocks noChangeArrowheads="1"/>
            </p:cNvSpPr>
            <p:nvPr/>
          </p:nvSpPr>
          <p:spPr bwMode="auto">
            <a:xfrm>
              <a:off x="2921827" y="3017828"/>
              <a:ext cx="782265"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altLang="zh-TW" dirty="0">
                  <a:latin typeface="Times New Roman" pitchFamily="18" charset="0"/>
                  <a:ea typeface="新細明體" pitchFamily="18" charset="-120"/>
                </a:rPr>
                <a:t>4.33%</a:t>
              </a:r>
            </a:p>
          </p:txBody>
        </p:sp>
      </p:grpSp>
    </p:spTree>
    <p:extLst>
      <p:ext uri="{BB962C8B-B14F-4D97-AF65-F5344CB8AC3E}">
        <p14:creationId xmlns:p14="http://schemas.microsoft.com/office/powerpoint/2010/main" val="416937185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noFill/>
        </p:spPr>
        <p:txBody>
          <a:bodyPr lIns="92075" tIns="46038" rIns="92075" bIns="46038" anchor="ctr"/>
          <a:lstStyle/>
          <a:p>
            <a:pPr eaLnBrk="1" hangingPunct="1"/>
            <a:r>
              <a:rPr lang="en-US" altLang="zh-TW" dirty="0">
                <a:ea typeface="新細明體" pitchFamily="18" charset="-120"/>
              </a:rPr>
              <a:t>Criticism of the Comparative Advantage Argument</a:t>
            </a:r>
          </a:p>
        </p:txBody>
      </p:sp>
      <p:sp>
        <p:nvSpPr>
          <p:cNvPr id="16388" name="Rectangle 3"/>
          <p:cNvSpPr>
            <a:spLocks noGrp="1" noChangeArrowheads="1"/>
          </p:cNvSpPr>
          <p:nvPr>
            <p:ph idx="1"/>
          </p:nvPr>
        </p:nvSpPr>
        <p:spPr>
          <a:xfrm>
            <a:off x="395535" y="1628800"/>
            <a:ext cx="8424937" cy="5300662"/>
          </a:xfrm>
          <a:noFill/>
        </p:spPr>
        <p:txBody>
          <a:bodyPr lIns="92075" tIns="46038" rIns="92075" bIns="46038"/>
          <a:lstStyle/>
          <a:p>
            <a:pPr eaLnBrk="1" hangingPunct="1">
              <a:lnSpc>
                <a:spcPct val="98000"/>
              </a:lnSpc>
              <a:spcBef>
                <a:spcPts val="300"/>
              </a:spcBef>
            </a:pPr>
            <a:r>
              <a:rPr lang="en-US" altLang="zh-TW" dirty="0">
                <a:ea typeface="新細明體" pitchFamily="18" charset="-120"/>
              </a:rPr>
              <a:t>The comparative advantage arises from the unmatched maturities for different IR rates</a:t>
            </a:r>
          </a:p>
          <a:p>
            <a:pPr lvl="1">
              <a:lnSpc>
                <a:spcPct val="98000"/>
              </a:lnSpc>
              <a:spcBef>
                <a:spcPts val="300"/>
              </a:spcBef>
            </a:pPr>
            <a:r>
              <a:rPr lang="en-US" altLang="zh-TW" dirty="0">
                <a:ea typeface="新細明體" pitchFamily="18" charset="-120"/>
              </a:rPr>
              <a:t>The 4% and 5.2% rates available to AAA and BBB are, for example, 5-year rates</a:t>
            </a:r>
          </a:p>
          <a:p>
            <a:pPr lvl="1">
              <a:lnSpc>
                <a:spcPct val="98000"/>
              </a:lnSpc>
              <a:spcBef>
                <a:spcPts val="300"/>
              </a:spcBef>
            </a:pPr>
            <a:r>
              <a:rPr lang="en-US" altLang="zh-TW" dirty="0">
                <a:ea typeface="新細明體" pitchFamily="18" charset="-120"/>
              </a:rPr>
              <a:t>The LIBOR – 0.1% and LIBOR + 0.6% rates are available to AAA and BBB for only 6 months</a:t>
            </a:r>
          </a:p>
          <a:p>
            <a:pPr marL="344488" lvl="1" indent="0">
              <a:lnSpc>
                <a:spcPct val="98000"/>
              </a:lnSpc>
              <a:spcBef>
                <a:spcPts val="300"/>
              </a:spcBef>
              <a:buNone/>
            </a:pPr>
            <a:r>
              <a:rPr lang="en-US" altLang="zh-TW" sz="2200" dirty="0">
                <a:ea typeface="新細明體" pitchFamily="18" charset="-120"/>
              </a:rPr>
              <a:t>(The fixed IR level or the spread above or below the LIBOR reflects the credit risks of AAA and BBB corporations)</a:t>
            </a:r>
          </a:p>
          <a:p>
            <a:pPr lvl="2">
              <a:lnSpc>
                <a:spcPct val="98000"/>
              </a:lnSpc>
              <a:spcBef>
                <a:spcPts val="300"/>
              </a:spcBef>
            </a:pPr>
            <a:r>
              <a:rPr lang="en-US" altLang="zh-TW" dirty="0">
                <a:ea typeface="新細明體" pitchFamily="18" charset="-120"/>
              </a:rPr>
              <a:t>Why BBB, a worse credit-rating corp., has a </a:t>
            </a:r>
            <a:r>
              <a:rPr lang="en-US" altLang="zh-TW" dirty="0">
                <a:solidFill>
                  <a:srgbClr val="000000"/>
                </a:solidFill>
                <a:ea typeface="新細明體" pitchFamily="18" charset="-120"/>
              </a:rPr>
              <a:t>comparative advantage on borrowing at a short-term IR?</a:t>
            </a:r>
          </a:p>
          <a:p>
            <a:pPr lvl="3">
              <a:lnSpc>
                <a:spcPct val="98000"/>
              </a:lnSpc>
              <a:spcBef>
                <a:spcPts val="300"/>
              </a:spcBef>
            </a:pPr>
            <a:r>
              <a:rPr lang="en-US" altLang="zh-TW" dirty="0">
                <a:solidFill>
                  <a:srgbClr val="000000"/>
                </a:solidFill>
                <a:ea typeface="新細明體" pitchFamily="18" charset="-120"/>
              </a:rPr>
              <a:t>The 6-month period is relatively short (compared with 5 years), the 6-month default prob. of BBB is significantly lower than that that for 5 years</a:t>
            </a:r>
          </a:p>
          <a:p>
            <a:pPr lvl="3">
              <a:lnSpc>
                <a:spcPct val="98000"/>
              </a:lnSpc>
              <a:spcBef>
                <a:spcPts val="300"/>
              </a:spcBef>
            </a:pPr>
            <a:r>
              <a:rPr lang="en-US" altLang="zh-TW" dirty="0">
                <a:solidFill>
                  <a:srgbClr val="000000"/>
                </a:solidFill>
                <a:ea typeface="新細明體" pitchFamily="18" charset="-120"/>
              </a:rPr>
              <a:t>The above effect is weak for AAA, a better credit-rating corp.</a:t>
            </a:r>
          </a:p>
        </p:txBody>
      </p:sp>
      <p:sp>
        <p:nvSpPr>
          <p:cNvPr id="16386"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7.</a:t>
            </a:r>
            <a:fld id="{1C5E9DA3-FD31-4F7D-892A-F0454E4D924F}" type="slidenum">
              <a:rPr lang="en-US" altLang="en-US"/>
              <a:pPr eaLnBrk="1" hangingPunct="1"/>
              <a:t>17</a:t>
            </a:fld>
            <a:endParaRPr lang="en-US" altLang="en-US"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noFill/>
        </p:spPr>
        <p:txBody>
          <a:bodyPr lIns="92075" tIns="46038" rIns="92075" bIns="46038" anchor="ctr"/>
          <a:lstStyle/>
          <a:p>
            <a:pPr eaLnBrk="1" hangingPunct="1"/>
            <a:r>
              <a:rPr lang="en-US" altLang="zh-TW" dirty="0">
                <a:ea typeface="新細明體" pitchFamily="18" charset="-120"/>
              </a:rPr>
              <a:t>Criticism of the Comparative Advantage Argument</a:t>
            </a:r>
          </a:p>
        </p:txBody>
      </p:sp>
      <mc:AlternateContent xmlns:mc="http://schemas.openxmlformats.org/markup-compatibility/2006" xmlns:a14="http://schemas.microsoft.com/office/drawing/2010/main">
        <mc:Choice Requires="a14">
          <p:sp>
            <p:nvSpPr>
              <p:cNvPr id="16388" name="Rectangle 3"/>
              <p:cNvSpPr>
                <a:spLocks noGrp="1" noChangeArrowheads="1"/>
              </p:cNvSpPr>
              <p:nvPr>
                <p:ph idx="1"/>
              </p:nvPr>
            </p:nvSpPr>
            <p:spPr>
              <a:xfrm>
                <a:off x="395535" y="1628800"/>
                <a:ext cx="8496945" cy="5112568"/>
              </a:xfrm>
              <a:noFill/>
            </p:spPr>
            <p:txBody>
              <a:bodyPr lIns="92075" tIns="46038" rIns="92075" bIns="46038"/>
              <a:lstStyle/>
              <a:p>
                <a:pPr marL="715963" lvl="2">
                  <a:spcBef>
                    <a:spcPts val="600"/>
                  </a:spcBef>
                </a:pPr>
                <a:r>
                  <a:rPr lang="en-US" altLang="zh-TW" dirty="0">
                    <a:ea typeface="新細明體" pitchFamily="18" charset="-120"/>
                  </a:rPr>
                  <a:t>In practice, the floating-rate loan will be reviewed (so as the creditworthiness of the borrower) and rolled over every 6 months, so the true cost to borrow at a floating rate is (LIBOR + </a:t>
                </a:r>
                <a14:m>
                  <m:oMath xmlns:m="http://schemas.openxmlformats.org/officeDocument/2006/math">
                    <m:acc>
                      <m:accPr>
                        <m:chr m:val="̃"/>
                        <m:ctrlPr>
                          <a:rPr lang="en-US" altLang="zh-TW" i="1" dirty="0" smtClean="0">
                            <a:latin typeface="Cambria Math" panose="02040503050406030204" pitchFamily="18" charset="0"/>
                            <a:ea typeface="新細明體" pitchFamily="18" charset="-120"/>
                          </a:rPr>
                        </m:ctrlPr>
                      </m:accPr>
                      <m:e>
                        <m:r>
                          <m:rPr>
                            <m:sty m:val="p"/>
                          </m:rPr>
                          <a:rPr lang="en-US" altLang="zh-TW" i="0" dirty="0">
                            <a:latin typeface="Cambria Math"/>
                            <a:ea typeface="新細明體" pitchFamily="18" charset="-120"/>
                          </a:rPr>
                          <m:t>spread</m:t>
                        </m:r>
                      </m:e>
                    </m:acc>
                  </m:oMath>
                </a14:m>
                <a:r>
                  <a:rPr lang="en-US" altLang="zh-TW" dirty="0">
                    <a:ea typeface="新細明體" pitchFamily="18" charset="-120"/>
                  </a:rPr>
                  <a:t>) rather than (LIBOR + 0.6%) for BBB</a:t>
                </a:r>
              </a:p>
              <a:p>
                <a:pPr marL="982663" lvl="3">
                  <a:spcBef>
                    <a:spcPts val="600"/>
                  </a:spcBef>
                </a:pPr>
                <a14:m>
                  <m:oMath xmlns:m="http://schemas.openxmlformats.org/officeDocument/2006/math">
                    <m:acc>
                      <m:accPr>
                        <m:chr m:val="̃"/>
                        <m:ctrlPr>
                          <a:rPr lang="en-US" altLang="zh-TW" i="1" dirty="0">
                            <a:latin typeface="Cambria Math" panose="02040503050406030204" pitchFamily="18" charset="0"/>
                            <a:ea typeface="新細明體" pitchFamily="18" charset="-120"/>
                          </a:rPr>
                        </m:ctrlPr>
                      </m:accPr>
                      <m:e>
                        <m:r>
                          <m:rPr>
                            <m:sty m:val="p"/>
                          </m:rPr>
                          <a:rPr lang="en-US" altLang="zh-TW" dirty="0">
                            <a:latin typeface="Cambria Math"/>
                            <a:ea typeface="新細明體" pitchFamily="18" charset="-120"/>
                          </a:rPr>
                          <m:t>spread</m:t>
                        </m:r>
                      </m:e>
                    </m:acc>
                  </m:oMath>
                </a14:m>
                <a:r>
                  <a:rPr lang="en-US" altLang="zh-TW" dirty="0">
                    <a:ea typeface="新細明體" pitchFamily="18" charset="-120"/>
                  </a:rPr>
                  <a:t> changes with the creditworthiness of BBB</a:t>
                </a:r>
              </a:p>
              <a:p>
                <a:pPr marL="982663" lvl="3">
                  <a:spcBef>
                    <a:spcPts val="600"/>
                  </a:spcBef>
                </a:pPr>
                <a:r>
                  <a:rPr lang="en-US" altLang="zh-TW" dirty="0">
                    <a:ea typeface="新細明體" pitchFamily="18" charset="-120"/>
                  </a:rPr>
                  <a:t>With the IR swaps on Slide 7.16, the net borrowing rate for BBB is </a:t>
                </a:r>
                <a:r>
                  <a:rPr lang="en-US" altLang="zh-TW" b="1" i="1" dirty="0">
                    <a:ea typeface="新細明體" pitchFamily="18" charset="-120"/>
                  </a:rPr>
                  <a:t>NOT FIXED</a:t>
                </a:r>
                <a:r>
                  <a:rPr lang="en-US" altLang="zh-TW" dirty="0">
                    <a:ea typeface="新細明體" pitchFamily="18" charset="-120"/>
                  </a:rPr>
                  <a:t> at (LIBOR + 0.6%) + 4.37% – LIBOR = 4.97% for 5 years, but is (LIBOR + </a:t>
                </a:r>
                <a14:m>
                  <m:oMath xmlns:m="http://schemas.openxmlformats.org/officeDocument/2006/math">
                    <m:acc>
                      <m:accPr>
                        <m:chr m:val="̃"/>
                        <m:ctrlPr>
                          <a:rPr lang="en-US" altLang="zh-TW" i="1" dirty="0">
                            <a:latin typeface="Cambria Math" panose="02040503050406030204" pitchFamily="18" charset="0"/>
                            <a:ea typeface="新細明體" pitchFamily="18" charset="-120"/>
                          </a:rPr>
                        </m:ctrlPr>
                      </m:accPr>
                      <m:e>
                        <m:r>
                          <m:rPr>
                            <m:sty m:val="p"/>
                          </m:rPr>
                          <a:rPr lang="en-US" altLang="zh-TW" dirty="0">
                            <a:latin typeface="Cambria Math"/>
                            <a:ea typeface="新細明體" pitchFamily="18" charset="-120"/>
                          </a:rPr>
                          <m:t>spread</m:t>
                        </m:r>
                      </m:e>
                    </m:acc>
                  </m:oMath>
                </a14:m>
                <a:r>
                  <a:rPr lang="en-US" altLang="zh-TW" dirty="0">
                    <a:ea typeface="新細明體" pitchFamily="18" charset="-120"/>
                  </a:rPr>
                  <a:t>) + 4.37% – LIBOR = 4.37% + </a:t>
                </a:r>
                <a14:m>
                  <m:oMath xmlns:m="http://schemas.openxmlformats.org/officeDocument/2006/math">
                    <m:acc>
                      <m:accPr>
                        <m:chr m:val="̃"/>
                        <m:ctrlPr>
                          <a:rPr lang="en-US" altLang="zh-TW" i="1" dirty="0">
                            <a:latin typeface="Cambria Math" panose="02040503050406030204" pitchFamily="18" charset="0"/>
                            <a:ea typeface="新細明體" pitchFamily="18" charset="-120"/>
                          </a:rPr>
                        </m:ctrlPr>
                      </m:accPr>
                      <m:e>
                        <m:r>
                          <m:rPr>
                            <m:sty m:val="p"/>
                          </m:rPr>
                          <a:rPr lang="en-US" altLang="zh-TW" dirty="0">
                            <a:latin typeface="Cambria Math"/>
                            <a:ea typeface="新細明體" pitchFamily="18" charset="-120"/>
                          </a:rPr>
                          <m:t>spread</m:t>
                        </m:r>
                      </m:e>
                    </m:acc>
                    <m:r>
                      <a:rPr lang="en-US" altLang="zh-TW" i="1" dirty="0">
                        <a:latin typeface="Cambria Math"/>
                        <a:ea typeface="新細明體" pitchFamily="18" charset="-120"/>
                      </a:rPr>
                      <m:t> </m:t>
                    </m:r>
                  </m:oMath>
                </a14:m>
                <a:r>
                  <a:rPr lang="en-US" altLang="zh-TW" dirty="0">
                    <a:ea typeface="新細明體" pitchFamily="18" charset="-120"/>
                  </a:rPr>
                  <a:t>dependent on its future creditworthiness every 6 months</a:t>
                </a:r>
              </a:p>
              <a:p>
                <a:pPr marL="982663" lvl="3">
                  <a:spcBef>
                    <a:spcPts val="600"/>
                  </a:spcBef>
                </a:pPr>
                <a:r>
                  <a:rPr lang="en-US" altLang="zh-TW" dirty="0">
                    <a:ea typeface="新細明體" pitchFamily="18" charset="-120"/>
                  </a:rPr>
                  <a:t>In contrast, if BBB borrows at a fixed IR, the borrowing rate is fixed at 5.2% for 5 years, regardless of its future creditworthiness</a:t>
                </a:r>
              </a:p>
              <a:p>
                <a:pPr marL="982663" lvl="3">
                  <a:spcBef>
                    <a:spcPts val="600"/>
                  </a:spcBef>
                </a:pPr>
                <a:r>
                  <a:rPr lang="en-US" altLang="zh-TW" dirty="0">
                    <a:ea typeface="新細明體" pitchFamily="18" charset="-120"/>
                  </a:rPr>
                  <a:t>As a result, BBB cannot achieve its goal perfectly with an IR swap if its creditworthiness changes in the future</a:t>
                </a:r>
              </a:p>
              <a:p>
                <a:pPr marL="982663" lvl="3">
                  <a:spcBef>
                    <a:spcPts val="600"/>
                  </a:spcBef>
                  <a:buClr>
                    <a:schemeClr val="tx1"/>
                  </a:buClr>
                  <a:buFont typeface="新細明體" pitchFamily="18" charset="-120"/>
                  <a:buChar char="※"/>
                </a:pPr>
                <a:r>
                  <a:rPr lang="en-US" altLang="zh-TW" dirty="0">
                    <a:ea typeface="新細明體" pitchFamily="18" charset="-120"/>
                  </a:rPr>
                  <a:t>The above inference disproves that the comparative advantage argument can fully explain the popularity of IR swaps</a:t>
                </a:r>
              </a:p>
            </p:txBody>
          </p:sp>
        </mc:Choice>
        <mc:Fallback xmlns="">
          <p:sp>
            <p:nvSpPr>
              <p:cNvPr id="16388" name="Rectangle 3"/>
              <p:cNvSpPr>
                <a:spLocks noGrp="1" noRot="1" noChangeAspect="1" noMove="1" noResize="1" noEditPoints="1" noAdjustHandles="1" noChangeArrowheads="1" noChangeShapeType="1" noTextEdit="1"/>
              </p:cNvSpPr>
              <p:nvPr>
                <p:ph idx="1"/>
              </p:nvPr>
            </p:nvSpPr>
            <p:spPr>
              <a:xfrm>
                <a:off x="395535" y="1628800"/>
                <a:ext cx="8496945" cy="5112568"/>
              </a:xfrm>
              <a:blipFill>
                <a:blip r:embed="rId3"/>
                <a:stretch>
                  <a:fillRect t="-715" r="-72" b="-4648"/>
                </a:stretch>
              </a:blipFill>
            </p:spPr>
            <p:txBody>
              <a:bodyPr/>
              <a:lstStyle/>
              <a:p>
                <a:r>
                  <a:rPr lang="zh-TW" altLang="en-US">
                    <a:noFill/>
                  </a:rPr>
                  <a:t> </a:t>
                </a:r>
              </a:p>
            </p:txBody>
          </p:sp>
        </mc:Fallback>
      </mc:AlternateContent>
      <p:sp>
        <p:nvSpPr>
          <p:cNvPr id="16386"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7.</a:t>
            </a:r>
            <a:fld id="{1C5E9DA3-FD31-4F7D-892A-F0454E4D924F}" type="slidenum">
              <a:rPr lang="en-US" altLang="en-US"/>
              <a:pPr eaLnBrk="1" hangingPunct="1"/>
              <a:t>18</a:t>
            </a:fld>
            <a:endParaRPr lang="en-US" altLang="en-US" dirty="0"/>
          </a:p>
        </p:txBody>
      </p:sp>
    </p:spTree>
    <p:extLst>
      <p:ext uri="{BB962C8B-B14F-4D97-AF65-F5344CB8AC3E}">
        <p14:creationId xmlns:p14="http://schemas.microsoft.com/office/powerpoint/2010/main" val="42712571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457200" y="122238"/>
            <a:ext cx="7543800" cy="858837"/>
          </a:xfrm>
        </p:spPr>
        <p:txBody>
          <a:bodyPr/>
          <a:lstStyle/>
          <a:p>
            <a:pPr eaLnBrk="1" hangingPunct="1"/>
            <a:r>
              <a:rPr lang="en-US" altLang="zh-TW" dirty="0">
                <a:ea typeface="新細明體" pitchFamily="18" charset="-120"/>
              </a:rPr>
              <a:t>The Nature of Swap Rates</a:t>
            </a:r>
          </a:p>
        </p:txBody>
      </p:sp>
      <p:sp>
        <p:nvSpPr>
          <p:cNvPr id="17412" name="Rectangle 3"/>
          <p:cNvSpPr>
            <a:spLocks noGrp="1" noChangeArrowheads="1"/>
          </p:cNvSpPr>
          <p:nvPr>
            <p:ph idx="1"/>
          </p:nvPr>
        </p:nvSpPr>
        <p:spPr>
          <a:xfrm>
            <a:off x="323850" y="1700808"/>
            <a:ext cx="8568630" cy="5229225"/>
          </a:xfrm>
        </p:spPr>
        <p:txBody>
          <a:bodyPr/>
          <a:lstStyle/>
          <a:p>
            <a:pPr eaLnBrk="1" hangingPunct="1">
              <a:spcBef>
                <a:spcPts val="600"/>
              </a:spcBef>
            </a:pPr>
            <a:r>
              <a:rPr lang="en-US" altLang="zh-TW" dirty="0">
                <a:solidFill>
                  <a:schemeClr val="bg1">
                    <a:lumMod val="65000"/>
                  </a:schemeClr>
                </a:solidFill>
                <a:ea typeface="新細明體" pitchFamily="18" charset="-120"/>
              </a:rPr>
              <a:t>The </a:t>
            </a:r>
            <a:r>
              <a:rPr lang="en-US" altLang="zh-TW" i="1" dirty="0">
                <a:solidFill>
                  <a:schemeClr val="bg1">
                    <a:lumMod val="65000"/>
                  </a:schemeClr>
                </a:solidFill>
                <a:ea typeface="新細明體" pitchFamily="18" charset="-120"/>
              </a:rPr>
              <a:t>n</a:t>
            </a:r>
            <a:r>
              <a:rPr lang="en-US" altLang="zh-TW" dirty="0">
                <a:solidFill>
                  <a:schemeClr val="bg1">
                    <a:lumMod val="65000"/>
                  </a:schemeClr>
                </a:solidFill>
                <a:ea typeface="新細明體" pitchFamily="18" charset="-120"/>
              </a:rPr>
              <a:t>-year swap rate is a constant interest rate corresponding to a credit risk for lending 2</a:t>
            </a:r>
            <a:r>
              <a:rPr lang="en-US" altLang="zh-TW" i="1" dirty="0">
                <a:solidFill>
                  <a:schemeClr val="bg1">
                    <a:lumMod val="65000"/>
                  </a:schemeClr>
                </a:solidFill>
                <a:ea typeface="新細明體" pitchFamily="18" charset="-120"/>
              </a:rPr>
              <a:t>n</a:t>
            </a:r>
            <a:r>
              <a:rPr lang="en-US" altLang="zh-TW" dirty="0">
                <a:solidFill>
                  <a:schemeClr val="bg1">
                    <a:lumMod val="65000"/>
                  </a:schemeClr>
                </a:solidFill>
                <a:ea typeface="新細明體" pitchFamily="18" charset="-120"/>
              </a:rPr>
              <a:t> consecutive 6-month LIBOR loans to AA-rated companies</a:t>
            </a:r>
          </a:p>
          <a:p>
            <a:pPr lvl="1">
              <a:spcBef>
                <a:spcPts val="600"/>
              </a:spcBef>
            </a:pPr>
            <a:r>
              <a:rPr lang="en-US" altLang="zh-TW" dirty="0">
                <a:solidFill>
                  <a:schemeClr val="bg1">
                    <a:lumMod val="65000"/>
                  </a:schemeClr>
                </a:solidFill>
                <a:ea typeface="新細明體" pitchFamily="18" charset="-120"/>
              </a:rPr>
              <a:t>First, the LIBOR is the lending rate for an AA-rated borrower</a:t>
            </a:r>
          </a:p>
          <a:p>
            <a:pPr lvl="1">
              <a:spcBef>
                <a:spcPts val="600"/>
              </a:spcBef>
            </a:pPr>
            <a:r>
              <a:rPr lang="en-US" altLang="zh-TW" dirty="0">
                <a:solidFill>
                  <a:schemeClr val="bg1">
                    <a:lumMod val="65000"/>
                  </a:schemeClr>
                </a:solidFill>
                <a:ea typeface="新細明體" pitchFamily="18" charset="-120"/>
              </a:rPr>
              <a:t>Second, a F.I. can earn the </a:t>
            </a:r>
            <a:r>
              <a:rPr lang="en-US" altLang="zh-TW" i="1" dirty="0">
                <a:solidFill>
                  <a:schemeClr val="bg1">
                    <a:lumMod val="65000"/>
                  </a:schemeClr>
                </a:solidFill>
                <a:ea typeface="新細明體" pitchFamily="18" charset="-120"/>
              </a:rPr>
              <a:t>n</a:t>
            </a:r>
            <a:r>
              <a:rPr lang="en-US" altLang="zh-TW" dirty="0">
                <a:solidFill>
                  <a:schemeClr val="bg1">
                    <a:lumMod val="65000"/>
                  </a:schemeClr>
                </a:solidFill>
                <a:ea typeface="新細明體" pitchFamily="18" charset="-120"/>
              </a:rPr>
              <a:t>-year swap rate by</a:t>
            </a:r>
          </a:p>
          <a:p>
            <a:pPr marL="987425" lvl="2" indent="-295275">
              <a:spcBef>
                <a:spcPts val="600"/>
              </a:spcBef>
              <a:buClr>
                <a:schemeClr val="tx1"/>
              </a:buClr>
              <a:buSzPct val="80000"/>
              <a:buFont typeface="+mj-lt"/>
              <a:buAutoNum type="arabicPeriod"/>
            </a:pPr>
            <a:r>
              <a:rPr lang="en-US" altLang="zh-TW" dirty="0">
                <a:solidFill>
                  <a:schemeClr val="bg1">
                    <a:lumMod val="65000"/>
                  </a:schemeClr>
                </a:solidFill>
                <a:ea typeface="新細明體" pitchFamily="18" charset="-120"/>
              </a:rPr>
              <a:t>Lending for the first 6-month loan to an AA-rated borrower and relending it for successive 6-month periods to another AA-rated borrowers, and continue this process for </a:t>
            </a:r>
            <a:r>
              <a:rPr lang="en-US" altLang="zh-TW" i="1" dirty="0">
                <a:solidFill>
                  <a:schemeClr val="bg1">
                    <a:lumMod val="65000"/>
                  </a:schemeClr>
                </a:solidFill>
                <a:ea typeface="新細明體" pitchFamily="18" charset="-120"/>
              </a:rPr>
              <a:t>n</a:t>
            </a:r>
            <a:r>
              <a:rPr lang="en-US" altLang="zh-TW" dirty="0">
                <a:solidFill>
                  <a:schemeClr val="bg1">
                    <a:lumMod val="65000"/>
                  </a:schemeClr>
                </a:solidFill>
                <a:ea typeface="新細明體" pitchFamily="18" charset="-120"/>
              </a:rPr>
              <a:t> years</a:t>
            </a:r>
          </a:p>
          <a:p>
            <a:pPr marL="987425" lvl="2" indent="-295275">
              <a:spcBef>
                <a:spcPts val="600"/>
              </a:spcBef>
              <a:buClr>
                <a:schemeClr val="tx1"/>
              </a:buClr>
              <a:buSzPct val="80000"/>
              <a:buFont typeface="+mj-lt"/>
              <a:buAutoNum type="arabicPeriod"/>
            </a:pPr>
            <a:r>
              <a:rPr lang="en-US" altLang="zh-TW" dirty="0">
                <a:solidFill>
                  <a:schemeClr val="bg1">
                    <a:lumMod val="65000"/>
                  </a:schemeClr>
                </a:solidFill>
                <a:ea typeface="新細明體" pitchFamily="18" charset="-120"/>
              </a:rPr>
              <a:t>Entering into a IR swap to exchange the LIBOR income in the above step for the constant CFs at the </a:t>
            </a:r>
            <a:r>
              <a:rPr lang="en-US" altLang="zh-TW" i="1" dirty="0">
                <a:solidFill>
                  <a:schemeClr val="bg1">
                    <a:lumMod val="65000"/>
                  </a:schemeClr>
                </a:solidFill>
                <a:ea typeface="新細明體" pitchFamily="18" charset="-120"/>
              </a:rPr>
              <a:t>n</a:t>
            </a:r>
            <a:r>
              <a:rPr lang="en-US" altLang="zh-TW" dirty="0">
                <a:solidFill>
                  <a:schemeClr val="bg1">
                    <a:lumMod val="65000"/>
                  </a:schemeClr>
                </a:solidFill>
                <a:ea typeface="新細明體" pitchFamily="18" charset="-120"/>
              </a:rPr>
              <a:t>-year swap rate</a:t>
            </a:r>
          </a:p>
        </p:txBody>
      </p:sp>
      <p:sp>
        <p:nvSpPr>
          <p:cNvPr id="17410"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7.</a:t>
            </a:r>
            <a:fld id="{97138B9F-09B8-4005-BBF4-9E7E97720EFB}" type="slidenum">
              <a:rPr lang="en-US" altLang="en-US"/>
              <a:pPr eaLnBrk="1" hangingPunct="1"/>
              <a:t>19</a:t>
            </a:fld>
            <a:endParaRPr lang="en-US"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4"/>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pPr eaLnBrk="1" hangingPunct="1"/>
            <a:r>
              <a:rPr lang="en-US" altLang="zh-TW">
                <a:ea typeface="新細明體" charset="-120"/>
              </a:rPr>
              <a:t>Goals </a:t>
            </a:r>
            <a:r>
              <a:rPr lang="en-US" altLang="zh-TW" dirty="0">
                <a:ea typeface="新細明體" charset="-120"/>
              </a:rPr>
              <a:t>of Chapter 7</a:t>
            </a:r>
          </a:p>
        </p:txBody>
      </p:sp>
      <p:sp>
        <p:nvSpPr>
          <p:cNvPr id="6146"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7.</a:t>
            </a:r>
            <a:fld id="{6459F47D-D016-4E99-B4CA-0BA973F17661}" type="slidenum">
              <a:rPr lang="en-US" altLang="en-US" smtClean="0"/>
              <a:pPr eaLnBrk="1" hangingPunct="1"/>
              <a:t>2</a:t>
            </a:fld>
            <a:endParaRPr lang="en-US" altLang="en-US" dirty="0"/>
          </a:p>
        </p:txBody>
      </p:sp>
      <p:sp>
        <p:nvSpPr>
          <p:cNvPr id="6150" name="Rectangle 5"/>
          <p:cNvSpPr txBox="1">
            <a:spLocks noChangeArrowheads="1"/>
          </p:cNvSpPr>
          <p:nvPr/>
        </p:nvSpPr>
        <p:spPr bwMode="auto">
          <a:xfrm>
            <a:off x="539750" y="1628800"/>
            <a:ext cx="8280400"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600"/>
              </a:spcBef>
              <a:buClr>
                <a:schemeClr val="tx2"/>
              </a:buClr>
              <a:buSzPct val="70000"/>
              <a:buFont typeface="Wingdings" pitchFamily="2" charset="2"/>
              <a:buChar char="l"/>
              <a:defRPr/>
            </a:pPr>
            <a:r>
              <a:rPr lang="en-US" altLang="zh-TW" sz="3000" dirty="0">
                <a:ea typeface="新細明體" pitchFamily="18" charset="-120"/>
              </a:rPr>
              <a:t>Introduce interest rate (IR) swaps (</a:t>
            </a:r>
            <a:r>
              <a:rPr lang="zh-TW" altLang="en-US" sz="3000" dirty="0">
                <a:ea typeface="新細明體" pitchFamily="18" charset="-120"/>
              </a:rPr>
              <a:t>利率交換</a:t>
            </a:r>
            <a:r>
              <a:rPr lang="en-US" altLang="zh-TW" sz="3000" dirty="0">
                <a:ea typeface="新細明體" pitchFamily="18" charset="-120"/>
              </a:rPr>
              <a:t>) </a:t>
            </a:r>
          </a:p>
          <a:p>
            <a:pPr marL="801688" lvl="1" indent="-344488" eaLnBrk="1" hangingPunct="1">
              <a:spcBef>
                <a:spcPts val="600"/>
              </a:spcBef>
              <a:buClr>
                <a:srgbClr val="B92D00"/>
              </a:buClr>
              <a:buSzPct val="70000"/>
              <a:buFont typeface="Arial" pitchFamily="34" charset="0"/>
              <a:buChar char="–"/>
              <a:defRPr/>
            </a:pPr>
            <a:r>
              <a:rPr lang="en-US" altLang="zh-TW" sz="2600" dirty="0">
                <a:solidFill>
                  <a:srgbClr val="000000"/>
                </a:solidFill>
                <a:ea typeface="新細明體" pitchFamily="18" charset="-120"/>
              </a:rPr>
              <a:t>Definition for swaps</a:t>
            </a:r>
          </a:p>
          <a:p>
            <a:pPr marL="801688" lvl="1" indent="-344488" eaLnBrk="1" hangingPunct="1">
              <a:spcBef>
                <a:spcPts val="600"/>
              </a:spcBef>
              <a:buClr>
                <a:srgbClr val="B92D00"/>
              </a:buClr>
              <a:buSzPct val="70000"/>
              <a:buFont typeface="Arial" pitchFamily="34" charset="0"/>
              <a:buChar char="–"/>
              <a:defRPr/>
            </a:pPr>
            <a:r>
              <a:rPr lang="en-US" altLang="zh-TW" sz="2600" dirty="0">
                <a:solidFill>
                  <a:srgbClr val="000000"/>
                </a:solidFill>
                <a:ea typeface="新細明體" pitchFamily="18" charset="-120"/>
              </a:rPr>
              <a:t>An illustrative example for IR swaps</a:t>
            </a:r>
          </a:p>
          <a:p>
            <a:pPr marL="801688" lvl="1" indent="-344488" eaLnBrk="1" hangingPunct="1">
              <a:spcBef>
                <a:spcPts val="600"/>
              </a:spcBef>
              <a:buClr>
                <a:srgbClr val="B92D00"/>
              </a:buClr>
              <a:buSzPct val="70000"/>
              <a:buFont typeface="Arial" pitchFamily="34" charset="0"/>
              <a:buChar char="–"/>
              <a:defRPr/>
            </a:pPr>
            <a:r>
              <a:rPr lang="en-US" altLang="zh-TW" sz="2600" dirty="0">
                <a:solidFill>
                  <a:srgbClr val="000000"/>
                </a:solidFill>
                <a:ea typeface="新細明體" pitchFamily="18" charset="-120"/>
              </a:rPr>
              <a:t>Discuss reasons for using IR swaps</a:t>
            </a:r>
          </a:p>
          <a:p>
            <a:pPr marL="801688" lvl="1" indent="-344488" eaLnBrk="1" hangingPunct="1">
              <a:spcBef>
                <a:spcPts val="600"/>
              </a:spcBef>
              <a:buClr>
                <a:srgbClr val="B92D00"/>
              </a:buClr>
              <a:buSzPct val="70000"/>
              <a:buFont typeface="Arial" pitchFamily="34" charset="0"/>
              <a:buChar char="–"/>
              <a:defRPr/>
            </a:pPr>
            <a:r>
              <a:rPr lang="en-US" altLang="zh-TW" sz="2600" dirty="0">
                <a:solidFill>
                  <a:srgbClr val="000000"/>
                </a:solidFill>
                <a:ea typeface="新細明體" pitchFamily="18" charset="-120"/>
              </a:rPr>
              <a:t>Quotes and valuation of IR swaps</a:t>
            </a:r>
          </a:p>
          <a:p>
            <a:pPr eaLnBrk="1" hangingPunct="1">
              <a:spcBef>
                <a:spcPts val="600"/>
              </a:spcBef>
              <a:buClr>
                <a:schemeClr val="tx2"/>
              </a:buClr>
              <a:buSzPct val="70000"/>
              <a:buFont typeface="Wingdings" pitchFamily="2" charset="2"/>
              <a:buChar char="l"/>
              <a:defRPr/>
            </a:pPr>
            <a:r>
              <a:rPr lang="en-US" altLang="zh-TW" sz="3000" dirty="0">
                <a:ea typeface="新細明體" pitchFamily="18" charset="-120"/>
              </a:rPr>
              <a:t>Introduce currency swaps</a:t>
            </a:r>
            <a:r>
              <a:rPr lang="zh-TW" altLang="en-US" sz="3000" dirty="0">
                <a:ea typeface="新細明體" pitchFamily="18" charset="-120"/>
              </a:rPr>
              <a:t> </a:t>
            </a:r>
            <a:r>
              <a:rPr lang="en-US" altLang="zh-TW" sz="3000" dirty="0">
                <a:ea typeface="新細明體" pitchFamily="18" charset="-120"/>
              </a:rPr>
              <a:t>(</a:t>
            </a:r>
            <a:r>
              <a:rPr lang="zh-TW" altLang="en-US" sz="3000" dirty="0">
                <a:ea typeface="新細明體" pitchFamily="18" charset="-120"/>
              </a:rPr>
              <a:t>貨幣交換</a:t>
            </a:r>
            <a:r>
              <a:rPr lang="en-US" altLang="zh-TW" sz="3000" dirty="0">
                <a:ea typeface="新細明體" pitchFamily="18" charset="-120"/>
              </a:rPr>
              <a:t>)</a:t>
            </a:r>
          </a:p>
          <a:p>
            <a:pPr marL="801688" lvl="1" indent="-344488" eaLnBrk="1" hangingPunct="1">
              <a:spcBef>
                <a:spcPts val="600"/>
              </a:spcBef>
              <a:buClr>
                <a:schemeClr val="accent6"/>
              </a:buClr>
              <a:buSzPct val="70000"/>
              <a:buFont typeface="Arial" pitchFamily="34" charset="0"/>
              <a:buChar char="–"/>
              <a:defRPr/>
            </a:pPr>
            <a:r>
              <a:rPr lang="en-US" altLang="zh-TW" sz="2600" dirty="0">
                <a:ea typeface="新細明體" pitchFamily="18" charset="-120"/>
              </a:rPr>
              <a:t>Payoffs, reasons for using currency swaps, and the valuation of currency swaps</a:t>
            </a:r>
          </a:p>
          <a:p>
            <a:pPr eaLnBrk="1" hangingPunct="1">
              <a:spcBef>
                <a:spcPts val="600"/>
              </a:spcBef>
              <a:buClr>
                <a:schemeClr val="tx2"/>
              </a:buClr>
              <a:buSzPct val="70000"/>
              <a:buFont typeface="Wingdings" pitchFamily="2" charset="2"/>
              <a:buChar char="l"/>
              <a:defRPr/>
            </a:pPr>
            <a:r>
              <a:rPr lang="en-US" altLang="zh-TW" sz="3000" dirty="0">
                <a:ea typeface="新細明體" pitchFamily="18" charset="-120"/>
              </a:rPr>
              <a:t>Credit risk of swaps (</a:t>
            </a:r>
            <a:r>
              <a:rPr lang="zh-TW" altLang="en-US" sz="3000" dirty="0">
                <a:ea typeface="新細明體" pitchFamily="18" charset="-120"/>
              </a:rPr>
              <a:t>信用交換</a:t>
            </a:r>
            <a:r>
              <a:rPr lang="en-US" altLang="zh-TW" sz="3000" dirty="0">
                <a:ea typeface="新細明體" pitchFamily="18" charset="-120"/>
              </a:rPr>
              <a:t>, CDS)</a:t>
            </a:r>
          </a:p>
          <a:p>
            <a:pPr eaLnBrk="1" hangingPunct="1">
              <a:spcBef>
                <a:spcPts val="600"/>
              </a:spcBef>
              <a:buClr>
                <a:schemeClr val="tx2"/>
              </a:buClr>
              <a:buSzPct val="70000"/>
              <a:buFont typeface="Wingdings" pitchFamily="2" charset="2"/>
              <a:buChar char="l"/>
              <a:defRPr/>
            </a:pPr>
            <a:r>
              <a:rPr lang="en-US" altLang="zh-TW" sz="3000" dirty="0">
                <a:ea typeface="新細明體" pitchFamily="18" charset="-120"/>
              </a:rPr>
              <a:t>Other types of swaps</a:t>
            </a:r>
          </a:p>
        </p:txBody>
      </p:sp>
    </p:spTree>
    <p:extLst>
      <p:ext uri="{BB962C8B-B14F-4D97-AF65-F5344CB8AC3E}">
        <p14:creationId xmlns:p14="http://schemas.microsoft.com/office/powerpoint/2010/main" val="92467300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457200" y="122238"/>
            <a:ext cx="7543800" cy="858837"/>
          </a:xfrm>
        </p:spPr>
        <p:txBody>
          <a:bodyPr/>
          <a:lstStyle/>
          <a:p>
            <a:pPr eaLnBrk="1" hangingPunct="1"/>
            <a:r>
              <a:rPr lang="en-US" altLang="zh-TW" dirty="0">
                <a:ea typeface="新細明體" pitchFamily="18" charset="-120"/>
              </a:rPr>
              <a:t>The Nature of Swap Rates</a:t>
            </a:r>
          </a:p>
        </p:txBody>
      </p:sp>
      <p:sp>
        <p:nvSpPr>
          <p:cNvPr id="17412" name="Rectangle 3"/>
          <p:cNvSpPr>
            <a:spLocks noGrp="1" noChangeArrowheads="1"/>
          </p:cNvSpPr>
          <p:nvPr>
            <p:ph idx="1"/>
          </p:nvPr>
        </p:nvSpPr>
        <p:spPr>
          <a:xfrm>
            <a:off x="323850" y="1656159"/>
            <a:ext cx="8424863" cy="5085209"/>
          </a:xfrm>
        </p:spPr>
        <p:txBody>
          <a:bodyPr/>
          <a:lstStyle/>
          <a:p>
            <a:pPr lvl="1">
              <a:spcBef>
                <a:spcPts val="500"/>
              </a:spcBef>
            </a:pPr>
            <a:r>
              <a:rPr lang="en-US" altLang="zh-TW" dirty="0">
                <a:solidFill>
                  <a:schemeClr val="bg1">
                    <a:lumMod val="65000"/>
                  </a:schemeClr>
                </a:solidFill>
                <a:ea typeface="新細明體" pitchFamily="18" charset="-120"/>
              </a:rPr>
              <a:t>Note that the </a:t>
            </a:r>
            <a:r>
              <a:rPr lang="en-US" altLang="zh-TW" i="1" dirty="0">
                <a:solidFill>
                  <a:schemeClr val="bg1">
                    <a:lumMod val="65000"/>
                  </a:schemeClr>
                </a:solidFill>
                <a:ea typeface="新細明體" pitchFamily="18" charset="-120"/>
              </a:rPr>
              <a:t>n</a:t>
            </a:r>
            <a:r>
              <a:rPr lang="en-US" altLang="zh-TW" dirty="0">
                <a:solidFill>
                  <a:schemeClr val="bg1">
                    <a:lumMod val="65000"/>
                  </a:schemeClr>
                </a:solidFill>
                <a:ea typeface="新細明體" pitchFamily="18" charset="-120"/>
              </a:rPr>
              <a:t>-year swap rates are lower than </a:t>
            </a:r>
            <a:r>
              <a:rPr lang="en-US" altLang="zh-TW" i="1" dirty="0">
                <a:solidFill>
                  <a:schemeClr val="bg1">
                    <a:lumMod val="65000"/>
                  </a:schemeClr>
                </a:solidFill>
                <a:ea typeface="新細明體" pitchFamily="18" charset="-120"/>
              </a:rPr>
              <a:t>n</a:t>
            </a:r>
            <a:r>
              <a:rPr lang="en-US" altLang="zh-TW" dirty="0">
                <a:solidFill>
                  <a:schemeClr val="bg1">
                    <a:lumMod val="65000"/>
                  </a:schemeClr>
                </a:solidFill>
                <a:ea typeface="新細明體" pitchFamily="18" charset="-120"/>
              </a:rPr>
              <a:t>-year AA-rating lending rates</a:t>
            </a:r>
            <a:r>
              <a:rPr lang="zh-TW" altLang="en-US" dirty="0">
                <a:solidFill>
                  <a:schemeClr val="bg1">
                    <a:lumMod val="65000"/>
                  </a:schemeClr>
                </a:solidFill>
                <a:ea typeface="新細明體" pitchFamily="18" charset="-120"/>
              </a:rPr>
              <a:t> </a:t>
            </a:r>
            <a:r>
              <a:rPr lang="en-US" altLang="zh-TW" dirty="0">
                <a:solidFill>
                  <a:schemeClr val="bg1">
                    <a:lumMod val="65000"/>
                  </a:schemeClr>
                </a:solidFill>
                <a:ea typeface="新細明體" pitchFamily="18" charset="-120"/>
              </a:rPr>
              <a:t>(LOBOR)</a:t>
            </a:r>
          </a:p>
          <a:p>
            <a:pPr lvl="2">
              <a:spcBef>
                <a:spcPts val="500"/>
              </a:spcBef>
            </a:pPr>
            <a:r>
              <a:rPr lang="en-US" altLang="zh-TW" dirty="0">
                <a:solidFill>
                  <a:schemeClr val="bg1">
                    <a:lumMod val="65000"/>
                  </a:schemeClr>
                </a:solidFill>
                <a:ea typeface="新細明體" pitchFamily="18" charset="-120"/>
              </a:rPr>
              <a:t>For the swap rate, the credit rating of the borrower is always AA at the beginning of every 6-month period in </a:t>
            </a:r>
            <a:r>
              <a:rPr lang="en-US" altLang="zh-TW" i="1" dirty="0">
                <a:solidFill>
                  <a:schemeClr val="bg1">
                    <a:lumMod val="65000"/>
                  </a:schemeClr>
                </a:solidFill>
                <a:ea typeface="新細明體" pitchFamily="18" charset="-120"/>
              </a:rPr>
              <a:t>n</a:t>
            </a:r>
            <a:r>
              <a:rPr lang="en-US" altLang="zh-TW" dirty="0">
                <a:solidFill>
                  <a:schemeClr val="bg1">
                    <a:lumMod val="65000"/>
                  </a:schemeClr>
                </a:solidFill>
                <a:ea typeface="新細明體" pitchFamily="18" charset="-120"/>
              </a:rPr>
              <a:t> years</a:t>
            </a:r>
          </a:p>
          <a:p>
            <a:pPr lvl="2">
              <a:spcBef>
                <a:spcPts val="500"/>
              </a:spcBef>
            </a:pPr>
            <a:r>
              <a:rPr lang="en-US" altLang="zh-TW" dirty="0">
                <a:solidFill>
                  <a:schemeClr val="bg1">
                    <a:lumMod val="65000"/>
                  </a:schemeClr>
                </a:solidFill>
                <a:ea typeface="新細明體" pitchFamily="18" charset="-120"/>
              </a:rPr>
              <a:t>For </a:t>
            </a:r>
            <a:r>
              <a:rPr lang="en-US" altLang="zh-TW" i="1" dirty="0">
                <a:solidFill>
                  <a:schemeClr val="bg1">
                    <a:lumMod val="65000"/>
                  </a:schemeClr>
                </a:solidFill>
                <a:ea typeface="新細明體" pitchFamily="18" charset="-120"/>
              </a:rPr>
              <a:t>n</a:t>
            </a:r>
            <a:r>
              <a:rPr lang="en-US" altLang="zh-TW" dirty="0">
                <a:solidFill>
                  <a:schemeClr val="bg1">
                    <a:lumMod val="65000"/>
                  </a:schemeClr>
                </a:solidFill>
                <a:ea typeface="新細明體" pitchFamily="18" charset="-120"/>
              </a:rPr>
              <a:t>-year lending rates applicated to AA-rated banks, it is only known that the initial credit rating of the borrower is AA at the beginning of the </a:t>
            </a:r>
            <a:r>
              <a:rPr lang="en-US" altLang="zh-TW" i="1" dirty="0">
                <a:solidFill>
                  <a:schemeClr val="bg1">
                    <a:lumMod val="65000"/>
                  </a:schemeClr>
                </a:solidFill>
                <a:ea typeface="新細明體" pitchFamily="18" charset="-120"/>
              </a:rPr>
              <a:t>n</a:t>
            </a:r>
            <a:r>
              <a:rPr lang="en-US" altLang="zh-TW" dirty="0">
                <a:solidFill>
                  <a:schemeClr val="bg1">
                    <a:lumMod val="65000"/>
                  </a:schemeClr>
                </a:solidFill>
                <a:ea typeface="新細明體" pitchFamily="18" charset="-120"/>
              </a:rPr>
              <a:t>-year period</a:t>
            </a:r>
          </a:p>
          <a:p>
            <a:pPr marL="1076325" lvl="2" indent="-382588">
              <a:spcBef>
                <a:spcPts val="500"/>
              </a:spcBef>
              <a:buClr>
                <a:schemeClr val="tx1"/>
              </a:buClr>
              <a:buSzPct val="100000"/>
              <a:buFont typeface="新細明體" pitchFamily="18" charset="-120"/>
              <a:buChar char="※"/>
            </a:pPr>
            <a:r>
              <a:rPr lang="en-US" altLang="zh-TW" dirty="0">
                <a:solidFill>
                  <a:schemeClr val="bg1">
                    <a:lumMod val="65000"/>
                  </a:schemeClr>
                </a:solidFill>
                <a:ea typeface="新細明體" pitchFamily="18" charset="-120"/>
              </a:rPr>
              <a:t>Credit risk borne for earning </a:t>
            </a:r>
            <a:r>
              <a:rPr lang="en-US" altLang="zh-TW" i="1" dirty="0">
                <a:solidFill>
                  <a:schemeClr val="bg1">
                    <a:lumMod val="65000"/>
                  </a:schemeClr>
                </a:solidFill>
                <a:ea typeface="新細明體" pitchFamily="18" charset="-120"/>
              </a:rPr>
              <a:t>n</a:t>
            </a:r>
            <a:r>
              <a:rPr lang="en-US" altLang="zh-TW" dirty="0">
                <a:solidFill>
                  <a:schemeClr val="bg1">
                    <a:lumMod val="65000"/>
                  </a:schemeClr>
                </a:solidFill>
                <a:ea typeface="新細明體" pitchFamily="18" charset="-120"/>
              </a:rPr>
              <a:t>-year swap rate is smaller than that for earning </a:t>
            </a:r>
            <a:r>
              <a:rPr lang="en-US" altLang="zh-TW" i="1" dirty="0">
                <a:solidFill>
                  <a:schemeClr val="bg1">
                    <a:lumMod val="65000"/>
                  </a:schemeClr>
                </a:solidFill>
                <a:ea typeface="新細明體" pitchFamily="18" charset="-120"/>
              </a:rPr>
              <a:t>n</a:t>
            </a:r>
            <a:r>
              <a:rPr lang="en-US" altLang="zh-TW" dirty="0">
                <a:solidFill>
                  <a:schemeClr val="bg1">
                    <a:lumMod val="65000"/>
                  </a:schemeClr>
                </a:solidFill>
                <a:ea typeface="新細明體" pitchFamily="18" charset="-120"/>
              </a:rPr>
              <a:t>-year AA-rating lending</a:t>
            </a:r>
          </a:p>
          <a:p>
            <a:pPr marL="1076325" lvl="2" indent="-382588">
              <a:spcBef>
                <a:spcPts val="500"/>
              </a:spcBef>
              <a:buClr>
                <a:schemeClr val="tx1"/>
              </a:buClr>
              <a:buSzPct val="100000"/>
              <a:buFont typeface="新細明體" pitchFamily="18" charset="-120"/>
              <a:buChar char="※"/>
            </a:pPr>
            <a:r>
              <a:rPr lang="en-US" altLang="zh-TW" dirty="0">
                <a:solidFill>
                  <a:schemeClr val="bg1">
                    <a:lumMod val="65000"/>
                  </a:schemeClr>
                </a:solidFill>
                <a:ea typeface="新細明體" pitchFamily="18" charset="-120"/>
              </a:rPr>
              <a:t>IR level comparison: </a:t>
            </a:r>
            <a:r>
              <a:rPr lang="en-US" altLang="zh-TW" i="1" dirty="0">
                <a:solidFill>
                  <a:schemeClr val="bg1">
                    <a:lumMod val="65000"/>
                  </a:schemeClr>
                </a:solidFill>
                <a:ea typeface="新細明體" pitchFamily="18" charset="-120"/>
              </a:rPr>
              <a:t>n</a:t>
            </a:r>
            <a:r>
              <a:rPr lang="en-US" altLang="zh-TW" dirty="0">
                <a:solidFill>
                  <a:schemeClr val="bg1">
                    <a:lumMod val="65000"/>
                  </a:schemeClr>
                </a:solidFill>
                <a:ea typeface="新細明體" pitchFamily="18" charset="-120"/>
              </a:rPr>
              <a:t>-year swap rate &lt; </a:t>
            </a:r>
            <a:r>
              <a:rPr lang="en-US" altLang="zh-TW" i="1" dirty="0">
                <a:solidFill>
                  <a:schemeClr val="bg1">
                    <a:lumMod val="65000"/>
                  </a:schemeClr>
                </a:solidFill>
                <a:ea typeface="新細明體" pitchFamily="18" charset="-120"/>
              </a:rPr>
              <a:t>n</a:t>
            </a:r>
            <a:r>
              <a:rPr lang="en-US" altLang="zh-TW" dirty="0">
                <a:solidFill>
                  <a:schemeClr val="bg1">
                    <a:lumMod val="65000"/>
                  </a:schemeClr>
                </a:solidFill>
                <a:ea typeface="新細明體" pitchFamily="18" charset="-120"/>
              </a:rPr>
              <a:t>-year LIBOR</a:t>
            </a:r>
          </a:p>
          <a:p>
            <a:pPr marL="1076325" lvl="2" indent="-382588">
              <a:spcBef>
                <a:spcPts val="500"/>
              </a:spcBef>
              <a:buClr>
                <a:schemeClr val="tx1"/>
              </a:buClr>
              <a:buSzPct val="100000"/>
              <a:buFont typeface="新細明體" pitchFamily="18" charset="-120"/>
              <a:buChar char="※"/>
            </a:pPr>
            <a:r>
              <a:rPr lang="en-US" altLang="zh-TW" dirty="0">
                <a:solidFill>
                  <a:schemeClr val="bg1">
                    <a:lumMod val="65000"/>
                  </a:schemeClr>
                </a:solidFill>
                <a:ea typeface="新細明體" pitchFamily="18" charset="-120"/>
              </a:rPr>
              <a:t>Furthermore, it can be inferred that the swap rates are even closer to risk free (compared with LIBORs applicable to AA-rated banks) </a:t>
            </a:r>
          </a:p>
        </p:txBody>
      </p:sp>
      <p:sp>
        <p:nvSpPr>
          <p:cNvPr id="17410"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7.</a:t>
            </a:r>
            <a:fld id="{97138B9F-09B8-4005-BBF4-9E7E97720EFB}" type="slidenum">
              <a:rPr lang="en-US" altLang="en-US"/>
              <a:pPr eaLnBrk="1" hangingPunct="1"/>
              <a:t>20</a:t>
            </a:fld>
            <a:endParaRPr lang="en-US" altLang="en-US" dirty="0"/>
          </a:p>
        </p:txBody>
      </p:sp>
    </p:spTree>
    <p:extLst>
      <p:ext uri="{BB962C8B-B14F-4D97-AF65-F5344CB8AC3E}">
        <p14:creationId xmlns:p14="http://schemas.microsoft.com/office/powerpoint/2010/main" val="20393100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noFill/>
        </p:spPr>
        <p:txBody>
          <a:bodyPr lIns="92075" tIns="46038" rIns="92075" bIns="46038" anchor="ctr"/>
          <a:lstStyle/>
          <a:p>
            <a:pPr eaLnBrk="1" hangingPunct="1"/>
            <a:r>
              <a:rPr lang="en-US" altLang="zh-TW" dirty="0">
                <a:ea typeface="新細明體" pitchFamily="18" charset="-120"/>
              </a:rPr>
              <a:t>Valuation of IR Swaps</a:t>
            </a:r>
          </a:p>
        </p:txBody>
      </p:sp>
      <p:sp>
        <p:nvSpPr>
          <p:cNvPr id="19460" name="Rectangle 3"/>
          <p:cNvSpPr>
            <a:spLocks noGrp="1" noChangeArrowheads="1"/>
          </p:cNvSpPr>
          <p:nvPr>
            <p:ph idx="1"/>
          </p:nvPr>
        </p:nvSpPr>
        <p:spPr>
          <a:xfrm>
            <a:off x="539552" y="1700808"/>
            <a:ext cx="7994848" cy="4395192"/>
          </a:xfrm>
          <a:noFill/>
        </p:spPr>
        <p:txBody>
          <a:bodyPr lIns="92075" tIns="46038" rIns="92075" bIns="46038"/>
          <a:lstStyle/>
          <a:p>
            <a:pPr>
              <a:spcBef>
                <a:spcPts val="600"/>
              </a:spcBef>
            </a:pPr>
            <a:r>
              <a:rPr lang="en-US" altLang="zh-TW" dirty="0">
                <a:ea typeface="新細明體" pitchFamily="18" charset="-120"/>
              </a:rPr>
              <a:t>There are two approaches to price IR swaps</a:t>
            </a:r>
          </a:p>
          <a:p>
            <a:pPr marL="720726" lvl="1" indent="-385763">
              <a:spcBef>
                <a:spcPts val="600"/>
              </a:spcBef>
              <a:buClr>
                <a:schemeClr val="tx1"/>
              </a:buClr>
              <a:buFont typeface="+mj-lt"/>
              <a:buAutoNum type="arabicPeriod"/>
            </a:pPr>
            <a:r>
              <a:rPr lang="en-US" altLang="zh-TW" dirty="0">
                <a:ea typeface="新細明體" pitchFamily="18" charset="-120"/>
              </a:rPr>
              <a:t>Regard the value of an IR swap as the difference between the values of a fixed-rate bond and a floating-rate bond (see Slide 7.7)</a:t>
            </a:r>
          </a:p>
          <a:p>
            <a:pPr marL="720726" lvl="1" indent="-385763">
              <a:spcBef>
                <a:spcPts val="600"/>
              </a:spcBef>
              <a:buClr>
                <a:schemeClr val="tx1"/>
              </a:buClr>
              <a:buFont typeface="+mj-lt"/>
              <a:buAutoNum type="arabicPeriod"/>
            </a:pPr>
            <a:r>
              <a:rPr lang="en-US" altLang="zh-TW" dirty="0">
                <a:ea typeface="新細明體" pitchFamily="18" charset="-120"/>
              </a:rPr>
              <a:t>Regard an IR swap as a portfolio of forward rate agreements (FRAs)</a:t>
            </a:r>
          </a:p>
          <a:p>
            <a:pPr lvl="2">
              <a:spcBef>
                <a:spcPts val="600"/>
              </a:spcBef>
              <a:buClr>
                <a:srgbClr val="CC3300"/>
              </a:buClr>
            </a:pPr>
            <a:r>
              <a:rPr lang="en-US" altLang="zh-TW" dirty="0">
                <a:ea typeface="新細明體" pitchFamily="18" charset="-120"/>
              </a:rPr>
              <a:t>For the Intel and MS 3-year IR swap, it can be regarded separately as 5 FRAs (excluding the first exchange)</a:t>
            </a:r>
          </a:p>
        </p:txBody>
      </p:sp>
      <p:sp>
        <p:nvSpPr>
          <p:cNvPr id="19458"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7.</a:t>
            </a:r>
            <a:fld id="{E2F0E0F8-FFA5-4F83-B76F-770473ED1782}" type="slidenum">
              <a:rPr lang="en-US" altLang="en-US"/>
              <a:pPr eaLnBrk="1" hangingPunct="1"/>
              <a:t>21</a:t>
            </a:fld>
            <a:endParaRPr lang="en-US" altLang="en-US"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484" name="Rectangle 3"/>
              <p:cNvSpPr>
                <a:spLocks noGrp="1" noChangeArrowheads="1"/>
              </p:cNvSpPr>
              <p:nvPr>
                <p:ph idx="1"/>
              </p:nvPr>
            </p:nvSpPr>
            <p:spPr>
              <a:xfrm>
                <a:off x="323528" y="1628800"/>
                <a:ext cx="8496944" cy="5229200"/>
              </a:xfrm>
              <a:noFill/>
            </p:spPr>
            <p:txBody>
              <a:bodyPr lIns="92075" tIns="46038" rIns="92075" bIns="46038"/>
              <a:lstStyle/>
              <a:p>
                <a:pPr eaLnBrk="1" hangingPunct="1">
                  <a:spcBef>
                    <a:spcPts val="500"/>
                  </a:spcBef>
                </a:pPr>
                <a:r>
                  <a:rPr lang="en-US" altLang="zh-TW" dirty="0">
                    <a:ea typeface="新細明體" pitchFamily="18" charset="-120"/>
                  </a:rPr>
                  <a:t>Valuation in terms of bond prices</a:t>
                </a:r>
              </a:p>
              <a:p>
                <a:pPr lvl="1">
                  <a:spcBef>
                    <a:spcPts val="500"/>
                  </a:spcBef>
                </a:pPr>
                <a:r>
                  <a:rPr lang="en-US" altLang="zh-TW" dirty="0">
                    <a:ea typeface="新細明體" pitchFamily="18" charset="-120"/>
                  </a:rPr>
                  <a:t>For a swap where fixed CFs are received and floating CFs are paid, its value can be expressed as </a:t>
                </a:r>
              </a:p>
              <a:p>
                <a:pPr marL="344488" lvl="1" indent="0" algn="ctr">
                  <a:spcBef>
                    <a:spcPts val="500"/>
                  </a:spcBef>
                  <a:buNone/>
                </a:pPr>
                <a14:m>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𝑉</m:t>
                        </m:r>
                      </m:e>
                      <m:sub>
                        <m:r>
                          <m:rPr>
                            <m:sty m:val="p"/>
                          </m:rPr>
                          <a:rPr lang="en-US" altLang="zh-TW">
                            <a:latin typeface="Cambria Math"/>
                            <a:ea typeface="新細明體" pitchFamily="18" charset="-120"/>
                          </a:rPr>
                          <m:t>swap</m:t>
                        </m:r>
                      </m:sub>
                    </m:sSub>
                    <m:r>
                      <a:rPr lang="en-US" altLang="zh-TW" i="1">
                        <a:latin typeface="Cambria Math"/>
                        <a:ea typeface="新細明體" pitchFamily="18" charset="-120"/>
                      </a:rPr>
                      <m:t>=</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𝐵</m:t>
                        </m:r>
                      </m:e>
                      <m:sub>
                        <m:r>
                          <m:rPr>
                            <m:sty m:val="p"/>
                          </m:rPr>
                          <a:rPr lang="en-US" altLang="zh-TW">
                            <a:latin typeface="Cambria Math"/>
                            <a:ea typeface="新細明體" pitchFamily="18" charset="-120"/>
                          </a:rPr>
                          <m:t>fix</m:t>
                        </m:r>
                      </m:sub>
                    </m:sSub>
                    <m:r>
                      <a:rPr lang="en-US" altLang="zh-TW" i="1">
                        <a:latin typeface="Cambria Math"/>
                        <a:ea typeface="新細明體" pitchFamily="18" charset="-120"/>
                      </a:rPr>
                      <m:t>−</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𝐵</m:t>
                        </m:r>
                      </m:e>
                      <m:sub>
                        <m:r>
                          <m:rPr>
                            <m:sty m:val="p"/>
                          </m:rPr>
                          <a:rPr lang="en-US" altLang="zh-TW">
                            <a:latin typeface="Cambria Math"/>
                            <a:ea typeface="新細明體" pitchFamily="18" charset="-120"/>
                          </a:rPr>
                          <m:t>fl</m:t>
                        </m:r>
                      </m:sub>
                    </m:sSub>
                  </m:oMath>
                </a14:m>
                <a:r>
                  <a:rPr lang="en-US" altLang="zh-TW" dirty="0"/>
                  <a:t>, </a:t>
                </a:r>
              </a:p>
              <a:p>
                <a:pPr marL="625475" lvl="1" indent="0">
                  <a:spcBef>
                    <a:spcPts val="500"/>
                  </a:spcBef>
                  <a:buNone/>
                </a:pPr>
                <a:r>
                  <a:rPr lang="en-US" altLang="zh-TW" dirty="0"/>
                  <a:t>where </a:t>
                </a:r>
                <a14:m>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𝐵</m:t>
                        </m:r>
                      </m:e>
                      <m:sub>
                        <m:r>
                          <m:rPr>
                            <m:sty m:val="p"/>
                          </m:rPr>
                          <a:rPr lang="en-US" altLang="zh-TW">
                            <a:latin typeface="Cambria Math"/>
                            <a:ea typeface="新細明體" pitchFamily="18" charset="-120"/>
                          </a:rPr>
                          <m:t>fix</m:t>
                        </m:r>
                      </m:sub>
                    </m:sSub>
                  </m:oMath>
                </a14:m>
                <a:r>
                  <a:rPr lang="en-US" altLang="zh-TW" dirty="0"/>
                  <a:t> and </a:t>
                </a:r>
                <a14:m>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𝐵</m:t>
                        </m:r>
                      </m:e>
                      <m:sub>
                        <m:r>
                          <m:rPr>
                            <m:sty m:val="p"/>
                          </m:rPr>
                          <a:rPr lang="en-US" altLang="zh-TW">
                            <a:latin typeface="Cambria Math"/>
                            <a:ea typeface="新細明體" pitchFamily="18" charset="-120"/>
                          </a:rPr>
                          <m:t>fl</m:t>
                        </m:r>
                      </m:sub>
                    </m:sSub>
                  </m:oMath>
                </a14:m>
                <a:r>
                  <a:rPr lang="en-US" altLang="zh-TW" dirty="0"/>
                  <a:t> denote the values of a fixed-rate and floating-rate bonds</a:t>
                </a:r>
              </a:p>
              <a:p>
                <a:pPr lvl="1">
                  <a:spcBef>
                    <a:spcPts val="500"/>
                  </a:spcBef>
                </a:pPr>
                <a:r>
                  <a:rPr lang="en-US" altLang="zh-TW" dirty="0">
                    <a:ea typeface="新細明體" pitchFamily="18" charset="-120"/>
                  </a:rPr>
                  <a:t>The value of a fixed-rate bond (</a:t>
                </a:r>
                <a:r>
                  <a:rPr lang="en-US" altLang="zh-TW" i="1" dirty="0">
                    <a:ea typeface="新細明體" pitchFamily="18" charset="-120"/>
                  </a:rPr>
                  <a:t>B</a:t>
                </a:r>
                <a:r>
                  <a:rPr lang="en-US" altLang="zh-TW" baseline="-25000" dirty="0">
                    <a:ea typeface="新細明體" pitchFamily="18" charset="-120"/>
                  </a:rPr>
                  <a:t>fix</a:t>
                </a:r>
                <a:r>
                  <a:rPr lang="en-US" altLang="zh-TW" dirty="0">
                    <a:ea typeface="新細明體" pitchFamily="18" charset="-120"/>
                  </a:rPr>
                  <a:t>) can be derived with the traditional discounted cash flow method </a:t>
                </a:r>
              </a:p>
              <a:p>
                <a:pPr lvl="1">
                  <a:spcBef>
                    <a:spcPts val="500"/>
                  </a:spcBef>
                </a:pPr>
                <a:r>
                  <a:rPr lang="en-US" altLang="zh-TW" dirty="0">
                    <a:ea typeface="新細明體" pitchFamily="18" charset="-120"/>
                  </a:rPr>
                  <a:t>The value of a floating-rate bond (</a:t>
                </a:r>
                <a:r>
                  <a:rPr lang="en-US" altLang="zh-TW" i="1" dirty="0">
                    <a:ea typeface="新細明體" pitchFamily="18" charset="-120"/>
                  </a:rPr>
                  <a:t>B</a:t>
                </a:r>
                <a:r>
                  <a:rPr lang="en-US" altLang="zh-TW" baseline="-25000" dirty="0">
                    <a:ea typeface="新細明體" pitchFamily="18" charset="-120"/>
                  </a:rPr>
                  <a:t>fl</a:t>
                </a:r>
                <a:r>
                  <a:rPr lang="en-US" altLang="zh-TW" dirty="0">
                    <a:ea typeface="新細明體" pitchFamily="18" charset="-120"/>
                  </a:rPr>
                  <a:t>) that pays 6-month LIBOR is </a:t>
                </a:r>
                <a:r>
                  <a:rPr lang="en-US" altLang="zh-TW" b="1" i="1" dirty="0">
                    <a:ea typeface="新細明體" pitchFamily="18" charset="-120"/>
                  </a:rPr>
                  <a:t>equal to its par value </a:t>
                </a:r>
                <a:r>
                  <a:rPr lang="en-US" altLang="zh-TW" dirty="0">
                    <a:ea typeface="新細明體" pitchFamily="18" charset="-120"/>
                  </a:rPr>
                  <a:t>immediately after each coupon payment date (if it is discounted semiannually)</a:t>
                </a:r>
              </a:p>
            </p:txBody>
          </p:sp>
        </mc:Choice>
        <mc:Fallback xmlns="">
          <p:sp>
            <p:nvSpPr>
              <p:cNvPr id="20484" name="Rectangle 3"/>
              <p:cNvSpPr>
                <a:spLocks noGrp="1" noRot="1" noChangeAspect="1" noMove="1" noResize="1" noEditPoints="1" noAdjustHandles="1" noChangeArrowheads="1" noChangeShapeType="1" noTextEdit="1"/>
              </p:cNvSpPr>
              <p:nvPr>
                <p:ph idx="1"/>
              </p:nvPr>
            </p:nvSpPr>
            <p:spPr>
              <a:xfrm>
                <a:off x="323528" y="1628800"/>
                <a:ext cx="8496944" cy="5229200"/>
              </a:xfrm>
              <a:blipFill>
                <a:blip r:embed="rId3"/>
                <a:stretch>
                  <a:fillRect l="-717" t="-1515" r="-1004" b="-3613"/>
                </a:stretch>
              </a:blipFill>
            </p:spPr>
            <p:txBody>
              <a:bodyPr/>
              <a:lstStyle/>
              <a:p>
                <a:r>
                  <a:rPr lang="zh-TW" altLang="en-US">
                    <a:noFill/>
                  </a:rPr>
                  <a:t> </a:t>
                </a:r>
              </a:p>
            </p:txBody>
          </p:sp>
        </mc:Fallback>
      </mc:AlternateContent>
      <p:sp>
        <p:nvSpPr>
          <p:cNvPr id="20482"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7.</a:t>
            </a:r>
            <a:fld id="{1864D4C9-F763-4748-AE7A-D12609502E1C}" type="slidenum">
              <a:rPr lang="en-US" altLang="en-US"/>
              <a:pPr eaLnBrk="1" hangingPunct="1"/>
              <a:t>22</a:t>
            </a:fld>
            <a:endParaRPr lang="en-US" altLang="en-US" dirty="0"/>
          </a:p>
        </p:txBody>
      </p:sp>
      <p:sp>
        <p:nvSpPr>
          <p:cNvPr id="6" name="Rectangle 2"/>
          <p:cNvSpPr>
            <a:spLocks noGrp="1" noChangeArrowheads="1"/>
          </p:cNvSpPr>
          <p:nvPr>
            <p:ph type="title"/>
          </p:nvPr>
        </p:nvSpPr>
        <p:spPr>
          <a:xfrm>
            <a:off x="457200" y="260648"/>
            <a:ext cx="7499176" cy="930498"/>
          </a:xfrm>
          <a:noFill/>
        </p:spPr>
        <p:txBody>
          <a:bodyPr lIns="92075" tIns="46038" rIns="92075" bIns="46038" anchor="ctr"/>
          <a:lstStyle/>
          <a:p>
            <a:pPr eaLnBrk="1" hangingPunct="1"/>
            <a:r>
              <a:rPr lang="en-US" altLang="zh-TW" dirty="0">
                <a:ea typeface="新細明體" pitchFamily="18" charset="-120"/>
              </a:rPr>
              <a:t>Valuation of IR Swaps</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3"/>
          <p:cNvSpPr>
            <a:spLocks noGrp="1" noChangeArrowheads="1"/>
          </p:cNvSpPr>
          <p:nvPr>
            <p:ph idx="1"/>
          </p:nvPr>
        </p:nvSpPr>
        <p:spPr>
          <a:xfrm>
            <a:off x="251520" y="1628800"/>
            <a:ext cx="8496944" cy="4968552"/>
          </a:xfrm>
          <a:noFill/>
        </p:spPr>
        <p:txBody>
          <a:bodyPr lIns="92075" tIns="46038" rIns="92075" bIns="46038"/>
          <a:lstStyle/>
          <a:p>
            <a:pPr lvl="2">
              <a:spcBef>
                <a:spcPts val="600"/>
              </a:spcBef>
            </a:pPr>
            <a:r>
              <a:rPr lang="en-US" altLang="zh-TW" dirty="0">
                <a:ea typeface="新細明體" pitchFamily="18" charset="-120"/>
              </a:rPr>
              <a:t>Pricing </a:t>
            </a:r>
            <a:r>
              <a:rPr lang="en-US" altLang="zh-TW" i="1" dirty="0" err="1">
                <a:ea typeface="新細明體" pitchFamily="18" charset="-120"/>
              </a:rPr>
              <a:t>B</a:t>
            </a:r>
            <a:r>
              <a:rPr lang="en-US" altLang="zh-TW" baseline="-25000" dirty="0" err="1">
                <a:ea typeface="新細明體" pitchFamily="18" charset="-120"/>
              </a:rPr>
              <a:t>fl</a:t>
            </a:r>
            <a:r>
              <a:rPr lang="en-US" altLang="zh-TW" dirty="0">
                <a:ea typeface="新細明體" pitchFamily="18" charset="-120"/>
              </a:rPr>
              <a:t> (with the par value to be $100) with 1.5 years to maturity in one possible scenario for the 6-month LIBOR</a:t>
            </a:r>
          </a:p>
          <a:p>
            <a:pPr marL="693737" lvl="2" indent="0">
              <a:spcBef>
                <a:spcPts val="600"/>
              </a:spcBef>
              <a:buNone/>
            </a:pPr>
            <a:endParaRPr lang="en-US" altLang="zh-TW" sz="2000" dirty="0">
              <a:ea typeface="新細明體" pitchFamily="18" charset="-120"/>
            </a:endParaRPr>
          </a:p>
        </p:txBody>
      </p:sp>
      <p:sp>
        <p:nvSpPr>
          <p:cNvPr id="20482"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7.</a:t>
            </a:r>
            <a:fld id="{1864D4C9-F763-4748-AE7A-D12609502E1C}" type="slidenum">
              <a:rPr lang="en-US" altLang="en-US"/>
              <a:pPr eaLnBrk="1" hangingPunct="1"/>
              <a:t>23</a:t>
            </a:fld>
            <a:endParaRPr lang="en-US" altLang="en-US" dirty="0"/>
          </a:p>
        </p:txBody>
      </p:sp>
      <p:sp>
        <p:nvSpPr>
          <p:cNvPr id="6" name="Rectangle 2"/>
          <p:cNvSpPr>
            <a:spLocks noGrp="1" noChangeArrowheads="1"/>
          </p:cNvSpPr>
          <p:nvPr>
            <p:ph type="title"/>
          </p:nvPr>
        </p:nvSpPr>
        <p:spPr>
          <a:xfrm>
            <a:off x="457200" y="260648"/>
            <a:ext cx="7499176" cy="930498"/>
          </a:xfrm>
          <a:noFill/>
        </p:spPr>
        <p:txBody>
          <a:bodyPr lIns="92075" tIns="46038" rIns="92075" bIns="46038" anchor="ctr"/>
          <a:lstStyle/>
          <a:p>
            <a:pPr eaLnBrk="1" hangingPunct="1"/>
            <a:r>
              <a:rPr lang="en-US" altLang="zh-TW" dirty="0">
                <a:ea typeface="新細明體" pitchFamily="18" charset="-120"/>
              </a:rPr>
              <a:t>Valuation of IR Swaps</a:t>
            </a:r>
          </a:p>
        </p:txBody>
      </p:sp>
      <p:graphicFrame>
        <p:nvGraphicFramePr>
          <p:cNvPr id="2" name="物件 1"/>
          <p:cNvGraphicFramePr>
            <a:graphicFrameLocks noChangeAspect="1"/>
          </p:cNvGraphicFramePr>
          <p:nvPr>
            <p:extLst>
              <p:ext uri="{D42A27DB-BD31-4B8C-83A1-F6EECF244321}">
                <p14:modId xmlns:p14="http://schemas.microsoft.com/office/powerpoint/2010/main" val="2994100352"/>
              </p:ext>
            </p:extLst>
          </p:nvPr>
        </p:nvGraphicFramePr>
        <p:xfrm>
          <a:off x="1304850" y="2348880"/>
          <a:ext cx="6534300" cy="3383100"/>
        </p:xfrm>
        <a:graphic>
          <a:graphicData uri="http://schemas.openxmlformats.org/presentationml/2006/ole">
            <mc:AlternateContent xmlns:mc="http://schemas.openxmlformats.org/markup-compatibility/2006">
              <mc:Choice xmlns:v="urn:schemas-microsoft-com:vml" Requires="v">
                <p:oleObj spid="_x0000_s2770" name="Visio" r:id="rId4" imgW="4662407" imgH="2409839" progId="Visio.Drawing.11">
                  <p:embed/>
                </p:oleObj>
              </mc:Choice>
              <mc:Fallback>
                <p:oleObj name="Visio" r:id="rId4" imgW="4662407" imgH="2409839" progId="Visio.Drawing.11">
                  <p:embed/>
                  <p:pic>
                    <p:nvPicPr>
                      <p:cNvPr id="0" name=""/>
                      <p:cNvPicPr/>
                      <p:nvPr/>
                    </p:nvPicPr>
                    <p:blipFill>
                      <a:blip r:embed="rId5"/>
                      <a:stretch>
                        <a:fillRect/>
                      </a:stretch>
                    </p:blipFill>
                    <p:spPr>
                      <a:xfrm>
                        <a:off x="1304850" y="2348880"/>
                        <a:ext cx="6534300" cy="3383100"/>
                      </a:xfrm>
                      <a:prstGeom prst="rect">
                        <a:avLst/>
                      </a:prstGeom>
                    </p:spPr>
                  </p:pic>
                </p:oleObj>
              </mc:Fallback>
            </mc:AlternateContent>
          </a:graphicData>
        </a:graphic>
      </p:graphicFrame>
      <p:sp>
        <p:nvSpPr>
          <p:cNvPr id="3" name="文字方塊 2"/>
          <p:cNvSpPr txBox="1"/>
          <p:nvPr/>
        </p:nvSpPr>
        <p:spPr>
          <a:xfrm>
            <a:off x="539552" y="5661248"/>
            <a:ext cx="8208912" cy="1200329"/>
          </a:xfrm>
          <a:prstGeom prst="rect">
            <a:avLst/>
          </a:prstGeom>
          <a:noFill/>
        </p:spPr>
        <p:txBody>
          <a:bodyPr wrap="square" rtlCol="0">
            <a:spAutoFit/>
          </a:bodyPr>
          <a:lstStyle/>
          <a:p>
            <a:pPr marL="285750" indent="-285750">
              <a:buFont typeface="新細明體" pitchFamily="18" charset="-120"/>
              <a:buChar char="※"/>
            </a:pPr>
            <a:r>
              <a:rPr lang="en-US" altLang="zh-TW" dirty="0"/>
              <a:t>Note that in any scenario for LIBOR movements and for different bond maturities, the fair value of </a:t>
            </a:r>
            <a:r>
              <a:rPr lang="en-US" altLang="zh-TW" i="1" dirty="0" err="1">
                <a:ea typeface="新細明體" pitchFamily="18" charset="-120"/>
              </a:rPr>
              <a:t>B</a:t>
            </a:r>
            <a:r>
              <a:rPr lang="en-US" altLang="zh-TW" baseline="-25000" dirty="0" err="1">
                <a:ea typeface="新細明體" pitchFamily="18" charset="-120"/>
              </a:rPr>
              <a:t>fl</a:t>
            </a:r>
            <a:r>
              <a:rPr lang="en-US" altLang="zh-TW" dirty="0">
                <a:ea typeface="新細明體" pitchFamily="18" charset="-120"/>
              </a:rPr>
              <a:t> should be its par value on the issue date</a:t>
            </a:r>
          </a:p>
          <a:p>
            <a:pPr marL="285750" indent="-285750">
              <a:buFont typeface="新細明體" pitchFamily="18" charset="-120"/>
              <a:buChar char="※"/>
            </a:pPr>
            <a:r>
              <a:rPr lang="en-US" altLang="zh-TW" dirty="0">
                <a:ea typeface="新細明體" pitchFamily="18" charset="-120"/>
              </a:rPr>
              <a:t>Moreover, </a:t>
            </a:r>
            <a:r>
              <a:rPr lang="en-US" altLang="zh-TW" i="1" dirty="0" err="1">
                <a:ea typeface="新細明體" pitchFamily="18" charset="-120"/>
              </a:rPr>
              <a:t>B</a:t>
            </a:r>
            <a:r>
              <a:rPr lang="en-US" altLang="zh-TW" baseline="-25000" dirty="0" err="1">
                <a:ea typeface="新細明體" pitchFamily="18" charset="-120"/>
              </a:rPr>
              <a:t>fl</a:t>
            </a:r>
            <a:r>
              <a:rPr lang="en-US" altLang="zh-TW" dirty="0">
                <a:ea typeface="新細明體" pitchFamily="18" charset="-120"/>
              </a:rPr>
              <a:t> should be also worth at its par value on each date immediately after the coupon payment date</a:t>
            </a:r>
            <a:endParaRPr lang="zh-TW" altLang="en-US" dirty="0"/>
          </a:p>
        </p:txBody>
      </p:sp>
    </p:spTree>
    <p:extLst>
      <p:ext uri="{BB962C8B-B14F-4D97-AF65-F5344CB8AC3E}">
        <p14:creationId xmlns:p14="http://schemas.microsoft.com/office/powerpoint/2010/main" val="396700072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484" name="Rectangle 3"/>
              <p:cNvSpPr>
                <a:spLocks noGrp="1" noChangeArrowheads="1"/>
              </p:cNvSpPr>
              <p:nvPr>
                <p:ph idx="1"/>
              </p:nvPr>
            </p:nvSpPr>
            <p:spPr>
              <a:xfrm>
                <a:off x="323528" y="1628800"/>
                <a:ext cx="8363272" cy="5229200"/>
              </a:xfrm>
              <a:noFill/>
            </p:spPr>
            <p:txBody>
              <a:bodyPr lIns="92075" tIns="46038" rIns="92075" bIns="46038"/>
              <a:lstStyle/>
              <a:p>
                <a:pPr lvl="2">
                  <a:spcBef>
                    <a:spcPts val="600"/>
                  </a:spcBef>
                </a:pPr>
                <a:r>
                  <a:rPr lang="en-US" altLang="zh-TW" dirty="0">
                    <a:ea typeface="新細明體" pitchFamily="18" charset="-120"/>
                  </a:rPr>
                  <a:t>Generalization for pricing a </a:t>
                </a:r>
                <a:r>
                  <a:rPr lang="en-US" altLang="zh-TW" i="1" dirty="0" err="1">
                    <a:ea typeface="新細明體" pitchFamily="18" charset="-120"/>
                  </a:rPr>
                  <a:t>B</a:t>
                </a:r>
                <a:r>
                  <a:rPr lang="en-US" altLang="zh-TW" baseline="-25000" dirty="0" err="1">
                    <a:ea typeface="新細明體" pitchFamily="18" charset="-120"/>
                  </a:rPr>
                  <a:t>fl</a:t>
                </a:r>
                <a:r>
                  <a:rPr lang="en-US" altLang="zh-TW" dirty="0">
                    <a:ea typeface="新細明體" pitchFamily="18" charset="-120"/>
                  </a:rPr>
                  <a:t> (with the principal (or said par value) </a:t>
                </a:r>
                <a:r>
                  <a:rPr lang="en-US" altLang="zh-TW" i="1" dirty="0">
                    <a:ea typeface="新細明體" pitchFamily="18" charset="-120"/>
                  </a:rPr>
                  <a:t>L</a:t>
                </a:r>
                <a:r>
                  <a:rPr lang="en-US" altLang="zh-TW" dirty="0">
                    <a:ea typeface="新細明體" pitchFamily="18" charset="-120"/>
                  </a:rPr>
                  <a:t>) at any time point </a:t>
                </a:r>
                <a14:m>
                  <m:oMath xmlns:m="http://schemas.openxmlformats.org/officeDocument/2006/math">
                    <m:r>
                      <a:rPr lang="en-US" altLang="zh-TW" i="1">
                        <a:latin typeface="Cambria Math"/>
                        <a:ea typeface="新細明體" pitchFamily="18" charset="-120"/>
                      </a:rPr>
                      <m:t>𝑡</m:t>
                    </m:r>
                  </m:oMath>
                </a14:m>
                <a:endParaRPr lang="en-US" altLang="zh-TW" dirty="0">
                  <a:ea typeface="新細明體" pitchFamily="18" charset="-120"/>
                </a:endParaRPr>
              </a:p>
              <a:p>
                <a:pPr lvl="2">
                  <a:spcBef>
                    <a:spcPts val="600"/>
                  </a:spcBef>
                </a:pPr>
                <a:endParaRPr lang="en-US" altLang="zh-TW" dirty="0">
                  <a:ea typeface="新細明體" pitchFamily="18" charset="-120"/>
                </a:endParaRPr>
              </a:p>
              <a:p>
                <a:pPr lvl="2">
                  <a:spcBef>
                    <a:spcPts val="600"/>
                  </a:spcBef>
                </a:pPr>
                <a:endParaRPr lang="en-US" altLang="zh-TW" dirty="0">
                  <a:ea typeface="新細明體" pitchFamily="18" charset="-120"/>
                </a:endParaRPr>
              </a:p>
              <a:p>
                <a:pPr lvl="2">
                  <a:spcBef>
                    <a:spcPts val="600"/>
                  </a:spcBef>
                </a:pPr>
                <a:endParaRPr lang="en-US" altLang="zh-TW" dirty="0">
                  <a:ea typeface="新細明體" pitchFamily="18" charset="-120"/>
                </a:endParaRPr>
              </a:p>
              <a:p>
                <a:pPr lvl="2">
                  <a:spcBef>
                    <a:spcPts val="600"/>
                  </a:spcBef>
                </a:pPr>
                <a:endParaRPr lang="en-US" altLang="zh-TW" dirty="0">
                  <a:ea typeface="新細明體" pitchFamily="18" charset="-120"/>
                </a:endParaRPr>
              </a:p>
              <a:p>
                <a:pPr lvl="2">
                  <a:spcBef>
                    <a:spcPts val="600"/>
                  </a:spcBef>
                </a:pPr>
                <a:endParaRPr lang="en-US" altLang="zh-TW" dirty="0">
                  <a:ea typeface="新細明體" pitchFamily="18" charset="-120"/>
                </a:endParaRPr>
              </a:p>
              <a:p>
                <a:pPr lvl="2">
                  <a:spcBef>
                    <a:spcPts val="600"/>
                  </a:spcBef>
                </a:pPr>
                <a:endParaRPr lang="en-US" altLang="zh-TW" dirty="0">
                  <a:ea typeface="新細明體" pitchFamily="18" charset="-120"/>
                </a:endParaRPr>
              </a:p>
              <a:p>
                <a:pPr lvl="2">
                  <a:spcBef>
                    <a:spcPts val="600"/>
                  </a:spcBef>
                </a:pPr>
                <a:endParaRPr lang="en-US" altLang="zh-TW" dirty="0">
                  <a:ea typeface="新細明體" pitchFamily="18" charset="-120"/>
                </a:endParaRPr>
              </a:p>
              <a:p>
                <a:pPr lvl="2">
                  <a:spcBef>
                    <a:spcPts val="600"/>
                  </a:spcBef>
                </a:pPr>
                <a:endParaRPr lang="en-US" altLang="zh-TW" sz="2000" dirty="0">
                  <a:ea typeface="新細明體" pitchFamily="18" charset="-120"/>
                </a:endParaRPr>
              </a:p>
              <a:p>
                <a:pPr lvl="2">
                  <a:spcBef>
                    <a:spcPts val="0"/>
                  </a:spcBef>
                  <a:buClr>
                    <a:schemeClr val="tx1"/>
                  </a:buClr>
                  <a:buSzPct val="100000"/>
                  <a:buFont typeface="新細明體" pitchFamily="18" charset="-120"/>
                  <a:buChar char="※"/>
                </a:pPr>
                <a:r>
                  <a:rPr lang="en-US" altLang="zh-TW" sz="2000" dirty="0">
                    <a:ea typeface="新細明體" pitchFamily="18" charset="-120"/>
                  </a:rPr>
                  <a:t>A </a:t>
                </a:r>
                <a:r>
                  <a:rPr lang="en-US" altLang="zh-TW" sz="2000" i="1" dirty="0" err="1">
                    <a:ea typeface="新細明體" pitchFamily="18" charset="-120"/>
                  </a:rPr>
                  <a:t>B</a:t>
                </a:r>
                <a:r>
                  <a:rPr lang="en-US" altLang="zh-TW" sz="2000" baseline="-25000" dirty="0" err="1">
                    <a:ea typeface="新細明體" pitchFamily="18" charset="-120"/>
                  </a:rPr>
                  <a:t>fl</a:t>
                </a:r>
                <a:r>
                  <a:rPr lang="en-US" altLang="zh-TW" sz="2000" dirty="0">
                    <a:ea typeface="新細明體" pitchFamily="18" charset="-120"/>
                  </a:rPr>
                  <a:t> is worth the PV of </a:t>
                </a:r>
                <a14:m>
                  <m:oMath xmlns:m="http://schemas.openxmlformats.org/officeDocument/2006/math">
                    <m:r>
                      <a:rPr lang="en-US" altLang="zh-TW" sz="2000" b="0" i="0" smtClean="0">
                        <a:latin typeface="Cambria Math"/>
                      </a:rPr>
                      <m:t>(</m:t>
                    </m:r>
                    <m:r>
                      <a:rPr lang="en-US" altLang="zh-TW" sz="2000" i="1">
                        <a:latin typeface="Cambria Math"/>
                      </a:rPr>
                      <m:t>𝐿</m:t>
                    </m:r>
                    <m:r>
                      <a:rPr lang="en-US" altLang="zh-TW" sz="2000" i="1">
                        <a:latin typeface="Cambria Math"/>
                      </a:rPr>
                      <m:t>+</m:t>
                    </m:r>
                    <m:sSup>
                      <m:sSupPr>
                        <m:ctrlPr>
                          <a:rPr lang="en-US" altLang="zh-TW" sz="2000" i="1">
                            <a:latin typeface="Cambria Math" panose="02040503050406030204" pitchFamily="18" charset="0"/>
                          </a:rPr>
                        </m:ctrlPr>
                      </m:sSupPr>
                      <m:e>
                        <m:r>
                          <a:rPr lang="en-US" altLang="zh-TW" sz="2000" i="1">
                            <a:latin typeface="Cambria Math"/>
                          </a:rPr>
                          <m:t>𝑘</m:t>
                        </m:r>
                      </m:e>
                      <m:sup>
                        <m:r>
                          <a:rPr lang="en-US" altLang="zh-TW" sz="2000" i="1">
                            <a:latin typeface="Cambria Math"/>
                          </a:rPr>
                          <m:t>∗</m:t>
                        </m:r>
                      </m:sup>
                    </m:sSup>
                    <m:r>
                      <a:rPr lang="en-US" altLang="zh-TW" sz="2000" b="0" i="1" smtClean="0">
                        <a:latin typeface="Cambria Math"/>
                      </a:rPr>
                      <m:t>)</m:t>
                    </m:r>
                  </m:oMath>
                </a14:m>
                <a:r>
                  <a:rPr lang="en-US" altLang="zh-TW" sz="2000" dirty="0">
                    <a:ea typeface="新細明體" pitchFamily="18" charset="-120"/>
                  </a:rPr>
                  <a:t> at </a:t>
                </a:r>
                <a14:m>
                  <m:oMath xmlns:m="http://schemas.openxmlformats.org/officeDocument/2006/math">
                    <m:r>
                      <a:rPr lang="en-US" altLang="zh-TW" sz="2000" i="1">
                        <a:latin typeface="Cambria Math"/>
                        <a:ea typeface="新細明體" pitchFamily="18" charset="-120"/>
                      </a:rPr>
                      <m:t>𝑡</m:t>
                    </m:r>
                  </m:oMath>
                </a14:m>
                <a:r>
                  <a:rPr lang="en-US" altLang="zh-TW" sz="2000" dirty="0">
                    <a:ea typeface="新細明體" pitchFamily="18" charset="-120"/>
                  </a:rPr>
                  <a:t>, i.e., </a:t>
                </a:r>
                <a14:m>
                  <m:oMath xmlns:m="http://schemas.openxmlformats.org/officeDocument/2006/math">
                    <m:d>
                      <m:dPr>
                        <m:ctrlPr>
                          <a:rPr lang="en-US" altLang="zh-TW" sz="2000" i="1">
                            <a:latin typeface="Cambria Math" panose="02040503050406030204" pitchFamily="18" charset="0"/>
                          </a:rPr>
                        </m:ctrlPr>
                      </m:dPr>
                      <m:e>
                        <m:r>
                          <a:rPr lang="en-US" altLang="zh-TW" sz="2000" i="1">
                            <a:latin typeface="Cambria Math"/>
                          </a:rPr>
                          <m:t>𝐿</m:t>
                        </m:r>
                        <m:r>
                          <a:rPr lang="en-US" altLang="zh-TW" sz="2000" i="1">
                            <a:latin typeface="Cambria Math"/>
                          </a:rPr>
                          <m:t>+</m:t>
                        </m:r>
                        <m:sSup>
                          <m:sSupPr>
                            <m:ctrlPr>
                              <a:rPr lang="en-US" altLang="zh-TW" sz="2000" i="1">
                                <a:latin typeface="Cambria Math" panose="02040503050406030204" pitchFamily="18" charset="0"/>
                              </a:rPr>
                            </m:ctrlPr>
                          </m:sSupPr>
                          <m:e>
                            <m:r>
                              <a:rPr lang="en-US" altLang="zh-TW" sz="2000" i="1">
                                <a:latin typeface="Cambria Math"/>
                              </a:rPr>
                              <m:t>𝑘</m:t>
                            </m:r>
                          </m:e>
                          <m:sup>
                            <m:r>
                              <a:rPr lang="en-US" altLang="zh-TW" sz="2000" i="1">
                                <a:latin typeface="Cambria Math"/>
                              </a:rPr>
                              <m:t>∗</m:t>
                            </m:r>
                          </m:sup>
                        </m:sSup>
                      </m:e>
                    </m:d>
                    <m:sSup>
                      <m:sSupPr>
                        <m:ctrlPr>
                          <a:rPr lang="en-US" altLang="zh-TW" sz="2000" i="1" smtClean="0">
                            <a:latin typeface="Cambria Math" panose="02040503050406030204" pitchFamily="18" charset="0"/>
                          </a:rPr>
                        </m:ctrlPr>
                      </m:sSupPr>
                      <m:e>
                        <m:r>
                          <a:rPr lang="en-US" altLang="zh-TW" sz="2000" b="0" i="1" smtClean="0">
                            <a:latin typeface="Cambria Math"/>
                          </a:rPr>
                          <m:t>𝑒</m:t>
                        </m:r>
                      </m:e>
                      <m:sup>
                        <m:r>
                          <a:rPr lang="en-US" altLang="zh-TW" sz="2000" b="0" i="1" smtClean="0">
                            <a:latin typeface="Cambria Math"/>
                          </a:rPr>
                          <m:t>−</m:t>
                        </m:r>
                        <m:r>
                          <a:rPr lang="en-US" altLang="zh-TW" sz="2000" b="0" i="1" smtClean="0">
                            <a:latin typeface="Cambria Math"/>
                          </a:rPr>
                          <m:t>𝑟</m:t>
                        </m:r>
                        <m:r>
                          <a:rPr lang="en-US" altLang="zh-TW" sz="2000" b="0" i="1" smtClean="0">
                            <a:latin typeface="Cambria Math"/>
                          </a:rPr>
                          <m:t>(</m:t>
                        </m:r>
                        <m:sSup>
                          <m:sSupPr>
                            <m:ctrlPr>
                              <a:rPr lang="en-US" altLang="zh-TW" sz="2000" b="0" i="1" smtClean="0">
                                <a:latin typeface="Cambria Math" panose="02040503050406030204" pitchFamily="18" charset="0"/>
                              </a:rPr>
                            </m:ctrlPr>
                          </m:sSupPr>
                          <m:e>
                            <m:r>
                              <a:rPr lang="en-US" altLang="zh-TW" sz="2000" b="0" i="1" smtClean="0">
                                <a:latin typeface="Cambria Math"/>
                              </a:rPr>
                              <m:t>𝑡</m:t>
                            </m:r>
                          </m:e>
                          <m:sup>
                            <m:r>
                              <a:rPr lang="en-US" altLang="zh-TW" sz="2000" b="0" i="1" smtClean="0">
                                <a:latin typeface="Cambria Math"/>
                              </a:rPr>
                              <m:t>∗</m:t>
                            </m:r>
                          </m:sup>
                        </m:sSup>
                        <m:r>
                          <a:rPr lang="en-US" altLang="zh-TW" sz="2000" b="0" i="1" smtClean="0">
                            <a:latin typeface="Cambria Math"/>
                          </a:rPr>
                          <m:t>−</m:t>
                        </m:r>
                        <m:r>
                          <a:rPr lang="en-US" altLang="zh-TW" sz="2000" b="0" i="1" smtClean="0">
                            <a:latin typeface="Cambria Math"/>
                          </a:rPr>
                          <m:t>𝑡</m:t>
                        </m:r>
                        <m:r>
                          <a:rPr lang="en-US" altLang="zh-TW" sz="2000" b="0" i="1" smtClean="0">
                            <a:latin typeface="Cambria Math"/>
                          </a:rPr>
                          <m:t>)</m:t>
                        </m:r>
                      </m:sup>
                    </m:sSup>
                  </m:oMath>
                </a14:m>
                <a:r>
                  <a:rPr lang="en-US" altLang="zh-TW" sz="2000" dirty="0">
                    <a:ea typeface="新細明體" pitchFamily="18" charset="-120"/>
                  </a:rPr>
                  <a:t>, where </a:t>
                </a:r>
                <a14:m>
                  <m:oMath xmlns:m="http://schemas.openxmlformats.org/officeDocument/2006/math">
                    <m:d>
                      <m:dPr>
                        <m:ctrlPr>
                          <a:rPr lang="en-US" altLang="zh-TW" sz="2000" i="1">
                            <a:latin typeface="Cambria Math" panose="02040503050406030204" pitchFamily="18" charset="0"/>
                          </a:rPr>
                        </m:ctrlPr>
                      </m:dPr>
                      <m:e>
                        <m:r>
                          <a:rPr lang="en-US" altLang="zh-TW" sz="2000" i="1">
                            <a:latin typeface="Cambria Math"/>
                          </a:rPr>
                          <m:t>𝐿</m:t>
                        </m:r>
                        <m:r>
                          <a:rPr lang="en-US" altLang="zh-TW" sz="2000" i="1">
                            <a:latin typeface="Cambria Math"/>
                          </a:rPr>
                          <m:t>+</m:t>
                        </m:r>
                        <m:sSup>
                          <m:sSupPr>
                            <m:ctrlPr>
                              <a:rPr lang="en-US" altLang="zh-TW" sz="2000" i="1">
                                <a:latin typeface="Cambria Math" panose="02040503050406030204" pitchFamily="18" charset="0"/>
                              </a:rPr>
                            </m:ctrlPr>
                          </m:sSupPr>
                          <m:e>
                            <m:r>
                              <a:rPr lang="en-US" altLang="zh-TW" sz="2000" i="1">
                                <a:latin typeface="Cambria Math"/>
                              </a:rPr>
                              <m:t>𝑘</m:t>
                            </m:r>
                          </m:e>
                          <m:sup>
                            <m:r>
                              <a:rPr lang="en-US" altLang="zh-TW" sz="2000" i="1">
                                <a:latin typeface="Cambria Math"/>
                              </a:rPr>
                              <m:t>∗</m:t>
                            </m:r>
                          </m:sup>
                        </m:sSup>
                      </m:e>
                    </m:d>
                  </m:oMath>
                </a14:m>
                <a:r>
                  <a:rPr lang="en-US" altLang="zh-TW" sz="2000" dirty="0">
                    <a:ea typeface="新細明體" pitchFamily="18" charset="-120"/>
                  </a:rPr>
                  <a:t> is the value of the </a:t>
                </a:r>
                <a:r>
                  <a:rPr lang="en-US" altLang="zh-TW" sz="2000" i="1" dirty="0" err="1">
                    <a:ea typeface="新細明體" pitchFamily="18" charset="-120"/>
                  </a:rPr>
                  <a:t>B</a:t>
                </a:r>
                <a:r>
                  <a:rPr lang="en-US" altLang="zh-TW" sz="2000" baseline="-25000" dirty="0" err="1">
                    <a:ea typeface="新細明體" pitchFamily="18" charset="-120"/>
                  </a:rPr>
                  <a:t>fl</a:t>
                </a:r>
                <a:r>
                  <a:rPr lang="en-US" altLang="zh-TW" sz="2000" dirty="0">
                    <a:ea typeface="新細明體" pitchFamily="18" charset="-120"/>
                  </a:rPr>
                  <a:t> on the next payment date and </a:t>
                </a:r>
                <a14:m>
                  <m:oMath xmlns:m="http://schemas.openxmlformats.org/officeDocument/2006/math">
                    <m:r>
                      <a:rPr lang="en-US" altLang="zh-TW" sz="2000" i="1">
                        <a:latin typeface="Cambria Math"/>
                      </a:rPr>
                      <m:t>𝑟</m:t>
                    </m:r>
                  </m:oMath>
                </a14:m>
                <a:r>
                  <a:rPr lang="en-US" altLang="zh-TW" sz="2000" dirty="0">
                    <a:ea typeface="新細明體" pitchFamily="18" charset="-120"/>
                  </a:rPr>
                  <a:t> is the continuously compounding zero rate corresponding to the time to maturity of </a:t>
                </a:r>
                <a14:m>
                  <m:oMath xmlns:m="http://schemas.openxmlformats.org/officeDocument/2006/math">
                    <m:r>
                      <a:rPr lang="en-US" altLang="zh-TW" sz="2000" i="1">
                        <a:latin typeface="Cambria Math"/>
                      </a:rPr>
                      <m:t>(</m:t>
                    </m:r>
                    <m:sSup>
                      <m:sSupPr>
                        <m:ctrlPr>
                          <a:rPr lang="en-US" altLang="zh-TW" sz="2000" i="1">
                            <a:latin typeface="Cambria Math" panose="02040503050406030204" pitchFamily="18" charset="0"/>
                          </a:rPr>
                        </m:ctrlPr>
                      </m:sSupPr>
                      <m:e>
                        <m:r>
                          <a:rPr lang="en-US" altLang="zh-TW" sz="2000" i="1">
                            <a:latin typeface="Cambria Math"/>
                          </a:rPr>
                          <m:t>𝑡</m:t>
                        </m:r>
                      </m:e>
                      <m:sup>
                        <m:r>
                          <a:rPr lang="en-US" altLang="zh-TW" sz="2000" i="1">
                            <a:latin typeface="Cambria Math"/>
                          </a:rPr>
                          <m:t>∗</m:t>
                        </m:r>
                      </m:sup>
                    </m:sSup>
                    <m:r>
                      <a:rPr lang="en-US" altLang="zh-TW" sz="2000" i="1">
                        <a:latin typeface="Cambria Math"/>
                      </a:rPr>
                      <m:t>−</m:t>
                    </m:r>
                    <m:r>
                      <a:rPr lang="en-US" altLang="zh-TW" sz="2000" i="1">
                        <a:latin typeface="Cambria Math"/>
                      </a:rPr>
                      <m:t>𝑡</m:t>
                    </m:r>
                    <m:r>
                      <a:rPr lang="en-US" altLang="zh-TW" sz="2000" i="1">
                        <a:latin typeface="Cambria Math"/>
                      </a:rPr>
                      <m:t>)</m:t>
                    </m:r>
                  </m:oMath>
                </a14:m>
                <a:endParaRPr lang="en-US" altLang="zh-TW" sz="2000" dirty="0">
                  <a:ea typeface="新細明體" pitchFamily="18" charset="-120"/>
                </a:endParaRPr>
              </a:p>
            </p:txBody>
          </p:sp>
        </mc:Choice>
        <mc:Fallback xmlns="">
          <p:sp>
            <p:nvSpPr>
              <p:cNvPr id="20484" name="Rectangle 3"/>
              <p:cNvSpPr>
                <a:spLocks noGrp="1" noRot="1" noChangeAspect="1" noMove="1" noResize="1" noEditPoints="1" noAdjustHandles="1" noChangeArrowheads="1" noChangeShapeType="1" noTextEdit="1"/>
              </p:cNvSpPr>
              <p:nvPr>
                <p:ph idx="1"/>
              </p:nvPr>
            </p:nvSpPr>
            <p:spPr>
              <a:xfrm>
                <a:off x="323528" y="1628800"/>
                <a:ext cx="8363272" cy="5229200"/>
              </a:xfrm>
              <a:blipFill>
                <a:blip r:embed="rId3"/>
                <a:stretch>
                  <a:fillRect t="-699" r="-729" b="-2797"/>
                </a:stretch>
              </a:blipFill>
            </p:spPr>
            <p:txBody>
              <a:bodyPr/>
              <a:lstStyle/>
              <a:p>
                <a:r>
                  <a:rPr lang="zh-TW" altLang="en-US">
                    <a:noFill/>
                  </a:rPr>
                  <a:t> </a:t>
                </a:r>
              </a:p>
            </p:txBody>
          </p:sp>
        </mc:Fallback>
      </mc:AlternateContent>
      <p:sp>
        <p:nvSpPr>
          <p:cNvPr id="20482"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7.</a:t>
            </a:r>
            <a:fld id="{1864D4C9-F763-4748-AE7A-D12609502E1C}" type="slidenum">
              <a:rPr lang="en-US" altLang="en-US"/>
              <a:pPr eaLnBrk="1" hangingPunct="1"/>
              <a:t>24</a:t>
            </a:fld>
            <a:endParaRPr lang="en-US" altLang="en-US" dirty="0"/>
          </a:p>
        </p:txBody>
      </p:sp>
      <p:sp>
        <p:nvSpPr>
          <p:cNvPr id="6" name="Rectangle 2"/>
          <p:cNvSpPr>
            <a:spLocks noGrp="1" noChangeArrowheads="1"/>
          </p:cNvSpPr>
          <p:nvPr>
            <p:ph type="title"/>
          </p:nvPr>
        </p:nvSpPr>
        <p:spPr>
          <a:xfrm>
            <a:off x="457200" y="260648"/>
            <a:ext cx="7499176" cy="930498"/>
          </a:xfrm>
          <a:noFill/>
        </p:spPr>
        <p:txBody>
          <a:bodyPr lIns="92075" tIns="46038" rIns="92075" bIns="46038" anchor="ctr"/>
          <a:lstStyle/>
          <a:p>
            <a:pPr eaLnBrk="1" hangingPunct="1"/>
            <a:r>
              <a:rPr lang="en-US" altLang="zh-TW" dirty="0">
                <a:ea typeface="新細明體" pitchFamily="18" charset="-120"/>
              </a:rPr>
              <a:t>Valuation of IR Swaps</a:t>
            </a:r>
          </a:p>
        </p:txBody>
      </p:sp>
      <p:grpSp>
        <p:nvGrpSpPr>
          <p:cNvPr id="7" name="Group 6"/>
          <p:cNvGrpSpPr>
            <a:grpSpLocks/>
          </p:cNvGrpSpPr>
          <p:nvPr/>
        </p:nvGrpSpPr>
        <p:grpSpPr bwMode="auto">
          <a:xfrm>
            <a:off x="1156792" y="2420888"/>
            <a:ext cx="7159624" cy="2920389"/>
            <a:chOff x="460376" y="1423463"/>
            <a:chExt cx="7159624" cy="2639167"/>
          </a:xfrm>
        </p:grpSpPr>
        <p:cxnSp>
          <p:nvCxnSpPr>
            <p:cNvPr id="8" name="Straight Connector 7"/>
            <p:cNvCxnSpPr/>
            <p:nvPr/>
          </p:nvCxnSpPr>
          <p:spPr>
            <a:xfrm>
              <a:off x="1143000" y="3123730"/>
              <a:ext cx="5868989" cy="21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1066249" y="3124293"/>
              <a:ext cx="153505"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2458437" y="3124293"/>
              <a:ext cx="153505"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3961849" y="3124293"/>
              <a:ext cx="153505"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724400" y="3522022"/>
              <a:ext cx="1524000" cy="143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 name="TextBox 17"/>
            <p:cNvSpPr txBox="1">
              <a:spLocks noChangeArrowheads="1"/>
            </p:cNvSpPr>
            <p:nvPr/>
          </p:nvSpPr>
          <p:spPr bwMode="auto">
            <a:xfrm>
              <a:off x="990600" y="2743200"/>
              <a:ext cx="381000" cy="305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zh-TW" sz="1600" dirty="0">
                  <a:latin typeface="+mn-lt"/>
                  <a:ea typeface="新細明體" charset="-120"/>
                </a:rPr>
                <a:t>0</a:t>
              </a:r>
            </a:p>
          </p:txBody>
        </p:sp>
        <p:sp>
          <p:nvSpPr>
            <p:cNvPr id="14" name="TextBox 18"/>
            <p:cNvSpPr txBox="1">
              <a:spLocks noChangeArrowheads="1"/>
            </p:cNvSpPr>
            <p:nvPr/>
          </p:nvSpPr>
          <p:spPr bwMode="auto">
            <a:xfrm>
              <a:off x="2382788" y="2743200"/>
              <a:ext cx="381000" cy="305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zh-TW" sz="1600" i="1" dirty="0">
                  <a:latin typeface="+mn-lt"/>
                  <a:ea typeface="新細明體" charset="-120"/>
                </a:rPr>
                <a:t>t</a:t>
              </a:r>
              <a:r>
                <a:rPr lang="en-US" altLang="zh-TW" sz="1600" baseline="30000" dirty="0">
                  <a:latin typeface="+mn-lt"/>
                  <a:ea typeface="新細明體" charset="-120"/>
                </a:rPr>
                <a:t>*</a:t>
              </a:r>
              <a:endParaRPr lang="en-US" altLang="zh-TW" sz="1600" dirty="0">
                <a:latin typeface="+mn-lt"/>
                <a:ea typeface="新細明體" charset="-120"/>
              </a:endParaRPr>
            </a:p>
          </p:txBody>
        </p:sp>
        <p:sp>
          <p:nvSpPr>
            <p:cNvPr id="15" name="TextBox 20"/>
            <p:cNvSpPr txBox="1">
              <a:spLocks noChangeArrowheads="1"/>
            </p:cNvSpPr>
            <p:nvPr/>
          </p:nvSpPr>
          <p:spPr bwMode="auto">
            <a:xfrm>
              <a:off x="1212032" y="3200400"/>
              <a:ext cx="1295400" cy="472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TW" sz="1400" dirty="0">
                  <a:latin typeface="+mn-lt"/>
                  <a:ea typeface="新細明體" charset="-120"/>
                  <a:cs typeface="Times New Roman" pitchFamily="18" charset="0"/>
                </a:rPr>
                <a:t>Valuation Date</a:t>
              </a:r>
            </a:p>
          </p:txBody>
        </p:sp>
        <p:sp>
          <p:nvSpPr>
            <p:cNvPr id="16" name="TextBox 22"/>
            <p:cNvSpPr txBox="1">
              <a:spLocks noChangeArrowheads="1"/>
            </p:cNvSpPr>
            <p:nvPr/>
          </p:nvSpPr>
          <p:spPr bwMode="auto">
            <a:xfrm>
              <a:off x="2077988" y="3200400"/>
              <a:ext cx="1143000" cy="862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TW" sz="1400" dirty="0">
                  <a:latin typeface="+mn-lt"/>
                  <a:ea typeface="新細明體" charset="-120"/>
                  <a:cs typeface="Times New Roman" pitchFamily="18" charset="0"/>
                </a:rPr>
                <a:t>First Pmt</a:t>
              </a:r>
            </a:p>
            <a:p>
              <a:pPr algn="ctr" eaLnBrk="1" hangingPunct="1"/>
              <a:r>
                <a:rPr lang="en-US" altLang="zh-TW" sz="1400" dirty="0">
                  <a:latin typeface="+mn-lt"/>
                  <a:ea typeface="新細明體" charset="-120"/>
                  <a:cs typeface="Times New Roman" pitchFamily="18" charset="0"/>
                </a:rPr>
                <a:t>Date (Floating CF = </a:t>
              </a:r>
              <a:r>
                <a:rPr lang="en-US" altLang="zh-TW" sz="1400" i="1" dirty="0">
                  <a:latin typeface="+mn-lt"/>
                  <a:ea typeface="新細明體" charset="-120"/>
                  <a:cs typeface="Times New Roman" pitchFamily="18" charset="0"/>
                </a:rPr>
                <a:t>k</a:t>
              </a:r>
              <a:r>
                <a:rPr lang="en-US" altLang="zh-TW" sz="1400" baseline="30000" dirty="0">
                  <a:latin typeface="+mn-lt"/>
                  <a:ea typeface="新細明體" charset="-120"/>
                  <a:cs typeface="Times New Roman" pitchFamily="18" charset="0"/>
                </a:rPr>
                <a:t>*</a:t>
              </a:r>
              <a:r>
                <a:rPr lang="en-US" altLang="zh-TW" sz="1400" dirty="0">
                  <a:latin typeface="+mn-lt"/>
                  <a:ea typeface="新細明體" charset="-120"/>
                  <a:cs typeface="Times New Roman" pitchFamily="18" charset="0"/>
                </a:rPr>
                <a:t>)</a:t>
              </a:r>
            </a:p>
          </p:txBody>
        </p:sp>
        <p:sp>
          <p:nvSpPr>
            <p:cNvPr id="17" name="TextBox 23"/>
            <p:cNvSpPr txBox="1">
              <a:spLocks noChangeArrowheads="1"/>
            </p:cNvSpPr>
            <p:nvPr/>
          </p:nvSpPr>
          <p:spPr bwMode="auto">
            <a:xfrm>
              <a:off x="3429000" y="3200400"/>
              <a:ext cx="1143000" cy="472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TW" sz="1400" dirty="0">
                  <a:latin typeface="+mn-lt"/>
                  <a:ea typeface="新細明體" charset="-120"/>
                  <a:cs typeface="Times New Roman" pitchFamily="18" charset="0"/>
                </a:rPr>
                <a:t>Second</a:t>
              </a:r>
            </a:p>
            <a:p>
              <a:pPr algn="ctr" eaLnBrk="1" hangingPunct="1"/>
              <a:r>
                <a:rPr lang="en-US" altLang="zh-TW" sz="1400" dirty="0">
                  <a:latin typeface="+mn-lt"/>
                  <a:ea typeface="新細明體" charset="-120"/>
                  <a:cs typeface="Times New Roman" pitchFamily="18" charset="0"/>
                </a:rPr>
                <a:t>Pmt Date</a:t>
              </a:r>
            </a:p>
          </p:txBody>
        </p:sp>
        <p:sp>
          <p:nvSpPr>
            <p:cNvPr id="18" name="TextBox 24"/>
            <p:cNvSpPr txBox="1">
              <a:spLocks noChangeArrowheads="1"/>
            </p:cNvSpPr>
            <p:nvPr/>
          </p:nvSpPr>
          <p:spPr bwMode="auto">
            <a:xfrm>
              <a:off x="6477000" y="3250159"/>
              <a:ext cx="1143000" cy="472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TW" sz="1400" dirty="0">
                  <a:latin typeface="+mn-lt"/>
                  <a:ea typeface="新細明體" charset="-120"/>
                </a:rPr>
                <a:t>Maturity Date</a:t>
              </a:r>
            </a:p>
          </p:txBody>
        </p:sp>
        <p:cxnSp>
          <p:nvCxnSpPr>
            <p:cNvPr id="19" name="Straight Connector 18"/>
            <p:cNvCxnSpPr/>
            <p:nvPr/>
          </p:nvCxnSpPr>
          <p:spPr>
            <a:xfrm rot="5400000">
              <a:off x="6933649" y="3124293"/>
              <a:ext cx="153505"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29"/>
            <p:cNvSpPr txBox="1">
              <a:spLocks noChangeArrowheads="1"/>
            </p:cNvSpPr>
            <p:nvPr/>
          </p:nvSpPr>
          <p:spPr bwMode="auto">
            <a:xfrm>
              <a:off x="2939480" y="1552037"/>
              <a:ext cx="1143000" cy="305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zh-TW" sz="1600" dirty="0">
                  <a:latin typeface="+mn-lt"/>
                  <a:ea typeface="新細明體" charset="-120"/>
                  <a:cs typeface="Times New Roman" pitchFamily="18" charset="0"/>
                </a:rPr>
                <a:t>Value = </a:t>
              </a:r>
              <a:r>
                <a:rPr lang="en-US" altLang="zh-TW" sz="1600" i="1" dirty="0">
                  <a:latin typeface="+mn-lt"/>
                  <a:ea typeface="新細明體" charset="-120"/>
                  <a:cs typeface="Times New Roman" pitchFamily="18" charset="0"/>
                </a:rPr>
                <a:t>L</a:t>
              </a:r>
            </a:p>
          </p:txBody>
        </p:sp>
        <p:cxnSp>
          <p:nvCxnSpPr>
            <p:cNvPr id="21" name="Straight Arrow Connector 20"/>
            <p:cNvCxnSpPr>
              <a:endCxn id="14" idx="2"/>
            </p:cNvCxnSpPr>
            <p:nvPr/>
          </p:nvCxnSpPr>
          <p:spPr>
            <a:xfrm flipH="1">
              <a:off x="2573288" y="2007555"/>
              <a:ext cx="647700" cy="104159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34"/>
            <p:cNvSpPr txBox="1">
              <a:spLocks noChangeArrowheads="1"/>
            </p:cNvSpPr>
            <p:nvPr/>
          </p:nvSpPr>
          <p:spPr bwMode="auto">
            <a:xfrm>
              <a:off x="1881064" y="2077255"/>
              <a:ext cx="914400" cy="52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TW" sz="1600" dirty="0">
                  <a:latin typeface="+mn-lt"/>
                  <a:ea typeface="新細明體" charset="-120"/>
                  <a:cs typeface="Times New Roman" pitchFamily="18" charset="0"/>
                </a:rPr>
                <a:t>Value = </a:t>
              </a:r>
              <a:r>
                <a:rPr lang="en-US" altLang="zh-TW" sz="1600" i="1" dirty="0">
                  <a:latin typeface="+mn-lt"/>
                  <a:ea typeface="新細明體" charset="-120"/>
                  <a:cs typeface="Times New Roman" pitchFamily="18" charset="0"/>
                </a:rPr>
                <a:t>L</a:t>
              </a:r>
              <a:r>
                <a:rPr lang="en-US" altLang="zh-TW" sz="1600" dirty="0">
                  <a:latin typeface="+mn-lt"/>
                  <a:ea typeface="新細明體" charset="-120"/>
                  <a:cs typeface="Times New Roman" pitchFamily="18" charset="0"/>
                </a:rPr>
                <a:t>+</a:t>
              </a:r>
              <a:r>
                <a:rPr lang="en-US" altLang="zh-TW" sz="1600" i="1" dirty="0">
                  <a:latin typeface="+mn-lt"/>
                  <a:ea typeface="新細明體" charset="-120"/>
                  <a:cs typeface="Times New Roman" pitchFamily="18" charset="0"/>
                </a:rPr>
                <a:t>k</a:t>
              </a:r>
              <a:r>
                <a:rPr lang="en-US" altLang="zh-TW" sz="1600" baseline="30000" dirty="0">
                  <a:latin typeface="+mn-lt"/>
                  <a:ea typeface="新細明體" charset="-120"/>
                  <a:cs typeface="Times New Roman" pitchFamily="18" charset="0"/>
                </a:rPr>
                <a:t>*</a:t>
              </a:r>
              <a:endParaRPr lang="en-US" altLang="zh-TW" sz="1600" dirty="0">
                <a:latin typeface="+mn-lt"/>
                <a:ea typeface="新細明體" charset="-120"/>
                <a:cs typeface="Times New Roman" pitchFamily="18" charset="0"/>
              </a:endParaRPr>
            </a:p>
          </p:txBody>
        </p:sp>
        <p:cxnSp>
          <p:nvCxnSpPr>
            <p:cNvPr id="23" name="Straight Arrow Connector 22"/>
            <p:cNvCxnSpPr/>
            <p:nvPr/>
          </p:nvCxnSpPr>
          <p:spPr>
            <a:xfrm>
              <a:off x="2382789" y="2658294"/>
              <a:ext cx="76199" cy="46543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Box 45"/>
            <p:cNvSpPr txBox="1">
              <a:spLocks noChangeArrowheads="1"/>
            </p:cNvSpPr>
            <p:nvPr/>
          </p:nvSpPr>
          <p:spPr bwMode="auto">
            <a:xfrm>
              <a:off x="635224" y="1423463"/>
              <a:ext cx="1735832" cy="52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TW" sz="1600" dirty="0">
                  <a:latin typeface="+mn-lt"/>
                  <a:ea typeface="新細明體" charset="-120"/>
                  <a:cs typeface="Times New Roman" pitchFamily="18" charset="0"/>
                </a:rPr>
                <a:t>Value = </a:t>
              </a:r>
              <a:r>
                <a:rPr lang="en-US" altLang="zh-TW" sz="1600" i="1" dirty="0">
                  <a:latin typeface="+mn-lt"/>
                  <a:ea typeface="新細明體" charset="-120"/>
                  <a:cs typeface="Times New Roman" pitchFamily="18" charset="0"/>
                </a:rPr>
                <a:t>L</a:t>
              </a:r>
              <a:r>
                <a:rPr lang="en-US" altLang="zh-TW" sz="1600" dirty="0">
                  <a:latin typeface="+mn-lt"/>
                  <a:ea typeface="新細明體" charset="-120"/>
                  <a:cs typeface="Times New Roman" pitchFamily="18" charset="0"/>
                </a:rPr>
                <a:t> = PV of  </a:t>
              </a:r>
              <a:r>
                <a:rPr lang="en-US" altLang="zh-TW" sz="1600" i="1" dirty="0">
                  <a:latin typeface="+mn-lt"/>
                  <a:ea typeface="新細明體" charset="-120"/>
                  <a:cs typeface="Times New Roman" pitchFamily="18" charset="0"/>
                </a:rPr>
                <a:t>L</a:t>
              </a:r>
              <a:r>
                <a:rPr lang="en-US" altLang="zh-TW" sz="1600" dirty="0">
                  <a:latin typeface="+mn-lt"/>
                  <a:ea typeface="新細明體" charset="-120"/>
                  <a:cs typeface="Times New Roman" pitchFamily="18" charset="0"/>
                </a:rPr>
                <a:t>+</a:t>
              </a:r>
              <a:r>
                <a:rPr lang="en-US" altLang="zh-TW" sz="1600" i="1" dirty="0">
                  <a:latin typeface="+mn-lt"/>
                  <a:ea typeface="新細明體" charset="-120"/>
                  <a:cs typeface="Times New Roman" pitchFamily="18" charset="0"/>
                </a:rPr>
                <a:t>k</a:t>
              </a:r>
              <a:r>
                <a:rPr lang="en-US" altLang="zh-TW" sz="1600" baseline="30000" dirty="0">
                  <a:latin typeface="+mn-lt"/>
                  <a:ea typeface="新細明體" charset="-120"/>
                  <a:cs typeface="Times New Roman" pitchFamily="18" charset="0"/>
                </a:rPr>
                <a:t>*</a:t>
              </a:r>
              <a:r>
                <a:rPr lang="en-US" altLang="zh-TW" sz="1600" dirty="0">
                  <a:latin typeface="+mn-lt"/>
                  <a:ea typeface="新細明體" charset="-120"/>
                  <a:cs typeface="Times New Roman" pitchFamily="18" charset="0"/>
                </a:rPr>
                <a:t> at </a:t>
              </a:r>
              <a:r>
                <a:rPr lang="en-US" altLang="zh-TW" sz="1600" i="1" dirty="0">
                  <a:latin typeface="+mn-lt"/>
                  <a:ea typeface="新細明體" charset="-120"/>
                  <a:cs typeface="Times New Roman" pitchFamily="18" charset="0"/>
                </a:rPr>
                <a:t>t </a:t>
              </a:r>
              <a:r>
                <a:rPr lang="en-US" altLang="zh-TW" sz="1600" dirty="0">
                  <a:latin typeface="+mn-lt"/>
                  <a:ea typeface="新細明體" charset="-120"/>
                  <a:cs typeface="Times New Roman" pitchFamily="18" charset="0"/>
                </a:rPr>
                <a:t>= 0</a:t>
              </a:r>
            </a:p>
          </p:txBody>
        </p:sp>
        <p:cxnSp>
          <p:nvCxnSpPr>
            <p:cNvPr id="25" name="Straight Arrow Connector 24"/>
            <p:cNvCxnSpPr>
              <a:endCxn id="13" idx="2"/>
            </p:cNvCxnSpPr>
            <p:nvPr/>
          </p:nvCxnSpPr>
          <p:spPr>
            <a:xfrm flipH="1">
              <a:off x="1181100" y="2007555"/>
              <a:ext cx="318220" cy="104159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Connector 9"/>
            <p:cNvCxnSpPr/>
            <p:nvPr/>
          </p:nvCxnSpPr>
          <p:spPr>
            <a:xfrm rot="5400000">
              <a:off x="1712188" y="3125476"/>
              <a:ext cx="153505"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18"/>
            <p:cNvSpPr txBox="1">
              <a:spLocks noChangeArrowheads="1"/>
            </p:cNvSpPr>
            <p:nvPr/>
          </p:nvSpPr>
          <p:spPr bwMode="auto">
            <a:xfrm>
              <a:off x="1679584" y="2739531"/>
              <a:ext cx="381000" cy="305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zh-TW" sz="1600" i="1" dirty="0">
                  <a:latin typeface="+mn-lt"/>
                  <a:ea typeface="新細明體" charset="-120"/>
                </a:rPr>
                <a:t>t</a:t>
              </a:r>
              <a:endParaRPr lang="en-US" altLang="zh-TW" sz="1600" dirty="0">
                <a:latin typeface="+mn-lt"/>
                <a:ea typeface="新細明體" charset="-120"/>
              </a:endParaRPr>
            </a:p>
          </p:txBody>
        </p:sp>
        <p:sp>
          <p:nvSpPr>
            <p:cNvPr id="26" name="TextBox 23"/>
            <p:cNvSpPr txBox="1">
              <a:spLocks noChangeArrowheads="1"/>
            </p:cNvSpPr>
            <p:nvPr/>
          </p:nvSpPr>
          <p:spPr bwMode="auto">
            <a:xfrm>
              <a:off x="460376" y="3188222"/>
              <a:ext cx="1229334" cy="472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TW" sz="1400" dirty="0">
                  <a:latin typeface="+mn-lt"/>
                  <a:ea typeface="新細明體" charset="-120"/>
                  <a:cs typeface="Times New Roman" pitchFamily="18" charset="0"/>
                </a:rPr>
                <a:t>Last</a:t>
              </a:r>
            </a:p>
            <a:p>
              <a:pPr algn="ctr" eaLnBrk="1" hangingPunct="1"/>
              <a:r>
                <a:rPr lang="en-US" altLang="zh-TW" sz="1400" dirty="0">
                  <a:latin typeface="+mn-lt"/>
                  <a:ea typeface="新細明體" charset="-120"/>
                  <a:cs typeface="Times New Roman" pitchFamily="18" charset="0"/>
                </a:rPr>
                <a:t>Pmt Date</a:t>
              </a:r>
            </a:p>
          </p:txBody>
        </p:sp>
      </p:grpSp>
    </p:spTree>
    <p:extLst>
      <p:ext uri="{BB962C8B-B14F-4D97-AF65-F5344CB8AC3E}">
        <p14:creationId xmlns:p14="http://schemas.microsoft.com/office/powerpoint/2010/main" val="178541971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idx="1"/>
          </p:nvPr>
        </p:nvSpPr>
        <p:spPr>
          <a:xfrm>
            <a:off x="323528" y="1719262"/>
            <a:ext cx="8424936" cy="4950097"/>
          </a:xfrm>
        </p:spPr>
        <p:txBody>
          <a:bodyPr/>
          <a:lstStyle/>
          <a:p>
            <a:r>
              <a:rPr lang="en-CA" dirty="0"/>
              <a:t>An example for pricing </a:t>
            </a:r>
            <a:r>
              <a:rPr lang="en-US" altLang="zh-TW" dirty="0">
                <a:ea typeface="新細明體" pitchFamily="18" charset="-120"/>
              </a:rPr>
              <a:t>pay-floating-receive-fixed</a:t>
            </a:r>
            <a:r>
              <a:rPr lang="en-CA" dirty="0"/>
              <a:t> IR swaps</a:t>
            </a:r>
          </a:p>
          <a:p>
            <a:pPr lvl="1"/>
            <a:r>
              <a:rPr lang="en-CA" dirty="0"/>
              <a:t>For the party to pay the six-month LIBOR and receive fixed 8% (semi-annual compounding) on a principal of $100 million</a:t>
            </a:r>
          </a:p>
          <a:p>
            <a:pPr lvl="1"/>
            <a:r>
              <a:rPr lang="en-CA" dirty="0"/>
              <a:t>Remaining life of the IR swap is 1.25 years</a:t>
            </a:r>
          </a:p>
          <a:p>
            <a:pPr lvl="1"/>
            <a:r>
              <a:rPr lang="en-CA" dirty="0"/>
              <a:t>LIBOR rates for 3-months, 9-months and 15-months are 10%, 10.5%, and 11% (continuously compounding)</a:t>
            </a:r>
          </a:p>
          <a:p>
            <a:pPr lvl="1"/>
            <a:r>
              <a:rPr lang="en-CA" dirty="0"/>
              <a:t>The 6-month LIBOR on the last payment date was 10.2% (semi-annual compounding)</a:t>
            </a:r>
          </a:p>
        </p:txBody>
      </p:sp>
      <p:sp>
        <p:nvSpPr>
          <p:cNvPr id="7" name="Rectangle 2"/>
          <p:cNvSpPr>
            <a:spLocks noGrp="1" noChangeArrowheads="1"/>
          </p:cNvSpPr>
          <p:nvPr>
            <p:ph type="title"/>
          </p:nvPr>
        </p:nvSpPr>
        <p:spPr>
          <a:xfrm>
            <a:off x="457200" y="260648"/>
            <a:ext cx="7499176" cy="930498"/>
          </a:xfrm>
          <a:noFill/>
        </p:spPr>
        <p:txBody>
          <a:bodyPr lIns="92075" tIns="46038" rIns="92075" bIns="46038" anchor="ctr"/>
          <a:lstStyle/>
          <a:p>
            <a:pPr eaLnBrk="1" hangingPunct="1"/>
            <a:r>
              <a:rPr lang="en-US" altLang="zh-TW" dirty="0">
                <a:ea typeface="新細明體" pitchFamily="18" charset="-120"/>
              </a:rPr>
              <a:t>Valuation of IR Swaps</a:t>
            </a:r>
          </a:p>
        </p:txBody>
      </p:sp>
      <p:sp>
        <p:nvSpPr>
          <p:cNvPr id="8" name="投影片編號版面配置區 4"/>
          <p:cNvSpPr>
            <a:spLocks noGrp="1"/>
          </p:cNvSpPr>
          <p:nvPr>
            <p:ph type="sldNum" sz="quarter" idx="11"/>
          </p:nvPr>
        </p:nvSpPr>
        <p:spPr>
          <a:xfrm>
            <a:off x="8534400" y="6524625"/>
            <a:ext cx="609600" cy="333375"/>
          </a:xfr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7.</a:t>
            </a:r>
            <a:fld id="{1864D4C9-F763-4748-AE7A-D12609502E1C}" type="slidenum">
              <a:rPr lang="en-US" altLang="en-US"/>
              <a:pPr eaLnBrk="1" hangingPunct="1"/>
              <a:t>25</a:t>
            </a:fld>
            <a:endParaRPr lang="en-US" altLang="en-US" dirty="0"/>
          </a:p>
        </p:txBody>
      </p:sp>
    </p:spTree>
    <p:extLst>
      <p:ext uri="{BB962C8B-B14F-4D97-AF65-F5344CB8AC3E}">
        <p14:creationId xmlns:p14="http://schemas.microsoft.com/office/powerpoint/2010/main" val="31528428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4820" name="Rectangle 3"/>
              <p:cNvSpPr>
                <a:spLocks noGrp="1" noChangeArrowheads="1"/>
              </p:cNvSpPr>
              <p:nvPr>
                <p:ph idx="1"/>
              </p:nvPr>
            </p:nvSpPr>
            <p:spPr>
              <a:xfrm>
                <a:off x="539552" y="4149080"/>
                <a:ext cx="8301608" cy="2520280"/>
              </a:xfrm>
            </p:spPr>
            <p:txBody>
              <a:bodyPr/>
              <a:lstStyle/>
              <a:p>
                <a:pPr>
                  <a:spcBef>
                    <a:spcPts val="600"/>
                  </a:spcBef>
                  <a:buClr>
                    <a:schemeClr val="tx1"/>
                  </a:buClr>
                  <a:buSzPct val="100000"/>
                  <a:buFont typeface="新細明體" pitchFamily="18" charset="-120"/>
                  <a:buChar char="※"/>
                </a:pPr>
                <a:r>
                  <a:rPr lang="en-US" altLang="zh-TW" sz="2400" dirty="0">
                    <a:ea typeface="新細明體" pitchFamily="18" charset="-120"/>
                  </a:rPr>
                  <a:t>For per $100 principal</a:t>
                </a:r>
              </a:p>
              <a:p>
                <a:pPr lvl="1">
                  <a:spcBef>
                    <a:spcPts val="600"/>
                  </a:spcBef>
                  <a:buClr>
                    <a:schemeClr val="tx1"/>
                  </a:buClr>
                  <a:buFont typeface="Arial" pitchFamily="34" charset="0"/>
                  <a:buChar char="–"/>
                </a:pPr>
                <a:r>
                  <a:rPr lang="en-US" altLang="zh-TW" sz="2200" dirty="0">
                    <a:ea typeface="新細明體" pitchFamily="18" charset="-120"/>
                  </a:rPr>
                  <a:t>The coupon payment of </a:t>
                </a:r>
                <a14:m>
                  <m:oMath xmlns:m="http://schemas.openxmlformats.org/officeDocument/2006/math">
                    <m:sSub>
                      <m:sSubPr>
                        <m:ctrlPr>
                          <a:rPr lang="en-US" altLang="zh-TW" sz="2200" i="1">
                            <a:latin typeface="Cambria Math" panose="02040503050406030204" pitchFamily="18" charset="0"/>
                          </a:rPr>
                        </m:ctrlPr>
                      </m:sSubPr>
                      <m:e>
                        <m:r>
                          <a:rPr lang="en-US" altLang="zh-TW" sz="2200" b="0" i="1">
                            <a:latin typeface="Cambria Math"/>
                          </a:rPr>
                          <m:t>𝐵</m:t>
                        </m:r>
                      </m:e>
                      <m:sub>
                        <m:r>
                          <m:rPr>
                            <m:sty m:val="p"/>
                          </m:rPr>
                          <a:rPr lang="en-US" altLang="zh-TW" sz="2200" b="0" i="1">
                            <a:latin typeface="Cambria Math"/>
                          </a:rPr>
                          <m:t>fl</m:t>
                        </m:r>
                      </m:sub>
                    </m:sSub>
                  </m:oMath>
                </a14:m>
                <a:r>
                  <a:rPr lang="en-US" altLang="zh-TW" sz="2200" dirty="0">
                    <a:ea typeface="新細明體" pitchFamily="18" charset="-120"/>
                  </a:rPr>
                  <a:t> after 3 months is </a:t>
                </a:r>
                <a14:m>
                  <m:oMath xmlns:m="http://schemas.openxmlformats.org/officeDocument/2006/math">
                    <m:r>
                      <a:rPr lang="en-US" altLang="zh-TW" sz="2200" b="0" i="1" smtClean="0">
                        <a:latin typeface="Cambria Math"/>
                        <a:ea typeface="新細明體" pitchFamily="18" charset="-120"/>
                      </a:rPr>
                      <m:t>0.5</m:t>
                    </m:r>
                    <m:r>
                      <a:rPr lang="en-US" altLang="zh-TW" sz="2200" b="0" i="1" smtClean="0">
                        <a:latin typeface="Cambria Math"/>
                        <a:ea typeface="Cambria Math"/>
                      </a:rPr>
                      <m:t>×10.2%</m:t>
                    </m:r>
                    <m:r>
                      <a:rPr lang="en-US" altLang="zh-TW" sz="2200" i="1">
                        <a:latin typeface="Cambria Math"/>
                        <a:ea typeface="Cambria Math"/>
                      </a:rPr>
                      <m:t>×</m:t>
                    </m:r>
                    <m:r>
                      <a:rPr lang="en-US" altLang="zh-TW" sz="2200" b="0" i="1" smtClean="0">
                        <a:latin typeface="Cambria Math"/>
                        <a:ea typeface="Cambria Math"/>
                      </a:rPr>
                      <m:t>$100=$5.1</m:t>
                    </m:r>
                  </m:oMath>
                </a14:m>
                <a:endParaRPr lang="en-US" altLang="zh-TW" sz="2200" dirty="0">
                  <a:ea typeface="新細明體" pitchFamily="18" charset="-120"/>
                </a:endParaRPr>
              </a:p>
              <a:p>
                <a:pPr lvl="1">
                  <a:spcBef>
                    <a:spcPts val="600"/>
                  </a:spcBef>
                  <a:buClr>
                    <a:schemeClr val="tx1"/>
                  </a:buClr>
                  <a:buFont typeface="Arial" pitchFamily="34" charset="0"/>
                  <a:buChar char="–"/>
                </a:pPr>
                <a:r>
                  <a:rPr lang="en-US" altLang="zh-TW" sz="2200" dirty="0">
                    <a:ea typeface="新細明體" pitchFamily="18" charset="-120"/>
                  </a:rPr>
                  <a:t>The value of </a:t>
                </a:r>
                <a14:m>
                  <m:oMath xmlns:m="http://schemas.openxmlformats.org/officeDocument/2006/math">
                    <m:sSub>
                      <m:sSubPr>
                        <m:ctrlPr>
                          <a:rPr lang="en-US" altLang="zh-TW" sz="2200" i="1">
                            <a:latin typeface="Cambria Math" panose="02040503050406030204" pitchFamily="18" charset="0"/>
                          </a:rPr>
                        </m:ctrlPr>
                      </m:sSubPr>
                      <m:e>
                        <m:r>
                          <a:rPr lang="en-US" altLang="zh-TW" sz="2200" i="1">
                            <a:latin typeface="Cambria Math"/>
                          </a:rPr>
                          <m:t>𝐵</m:t>
                        </m:r>
                      </m:e>
                      <m:sub>
                        <m:r>
                          <m:rPr>
                            <m:sty m:val="p"/>
                          </m:rPr>
                          <a:rPr lang="en-US" altLang="zh-TW" sz="2200" i="1">
                            <a:latin typeface="Cambria Math"/>
                          </a:rPr>
                          <m:t>fl</m:t>
                        </m:r>
                      </m:sub>
                    </m:sSub>
                  </m:oMath>
                </a14:m>
                <a:r>
                  <a:rPr lang="en-US" altLang="zh-TW" sz="2200" dirty="0">
                    <a:ea typeface="新細明體" pitchFamily="18" charset="-120"/>
                  </a:rPr>
                  <a:t> today is </a:t>
                </a:r>
                <a14:m>
                  <m:oMath xmlns:m="http://schemas.openxmlformats.org/officeDocument/2006/math">
                    <m:d>
                      <m:dPr>
                        <m:ctrlPr>
                          <a:rPr lang="en-US" altLang="zh-TW" sz="2200" b="0" i="1" smtClean="0">
                            <a:latin typeface="Cambria Math" panose="02040503050406030204" pitchFamily="18" charset="0"/>
                            <a:ea typeface="新細明體" pitchFamily="18" charset="-120"/>
                          </a:rPr>
                        </m:ctrlPr>
                      </m:dPr>
                      <m:e>
                        <m:r>
                          <a:rPr lang="en-US" altLang="zh-TW" sz="2200" b="0" i="1" smtClean="0">
                            <a:latin typeface="Cambria Math"/>
                            <a:ea typeface="新細明體" pitchFamily="18" charset="-120"/>
                          </a:rPr>
                          <m:t>$100+$5.1</m:t>
                        </m:r>
                      </m:e>
                    </m:d>
                    <m:sSup>
                      <m:sSupPr>
                        <m:ctrlPr>
                          <a:rPr lang="en-US" altLang="zh-TW" sz="2200" b="0" i="1" smtClean="0">
                            <a:latin typeface="Cambria Math" panose="02040503050406030204" pitchFamily="18" charset="0"/>
                            <a:ea typeface="新細明體" pitchFamily="18" charset="-120"/>
                          </a:rPr>
                        </m:ctrlPr>
                      </m:sSupPr>
                      <m:e>
                        <m:r>
                          <a:rPr lang="en-US" altLang="zh-TW" sz="2200" b="0" i="1" smtClean="0">
                            <a:latin typeface="Cambria Math"/>
                            <a:ea typeface="新細明體" pitchFamily="18" charset="-120"/>
                          </a:rPr>
                          <m:t>𝑒</m:t>
                        </m:r>
                      </m:e>
                      <m:sup>
                        <m:r>
                          <a:rPr lang="en-US" altLang="zh-TW" sz="2200" b="0" i="1" smtClean="0">
                            <a:latin typeface="Cambria Math"/>
                            <a:ea typeface="新細明體" pitchFamily="18" charset="-120"/>
                          </a:rPr>
                          <m:t>−10%</m:t>
                        </m:r>
                        <m:r>
                          <a:rPr lang="en-US" altLang="zh-TW" sz="2200" b="0" i="1" smtClean="0">
                            <a:latin typeface="Cambria Math"/>
                            <a:ea typeface="Cambria Math"/>
                          </a:rPr>
                          <m:t>∙</m:t>
                        </m:r>
                        <m:r>
                          <a:rPr lang="en-US" altLang="zh-TW" sz="2200" b="0" i="1" smtClean="0">
                            <a:latin typeface="Cambria Math" panose="02040503050406030204" pitchFamily="18" charset="0"/>
                            <a:ea typeface="Cambria Math"/>
                          </a:rPr>
                          <m:t>3/12</m:t>
                        </m:r>
                      </m:sup>
                    </m:sSup>
                    <m:r>
                      <a:rPr lang="en-US" altLang="zh-TW" sz="2200" b="0" i="1" smtClean="0">
                        <a:latin typeface="Cambria Math"/>
                        <a:ea typeface="新細明體" pitchFamily="18" charset="-120"/>
                      </a:rPr>
                      <m:t>=$102.505</m:t>
                    </m:r>
                  </m:oMath>
                </a14:m>
                <a:r>
                  <a:rPr lang="en-US" altLang="zh-TW" sz="2200" dirty="0">
                    <a:ea typeface="新細明體" pitchFamily="18" charset="-120"/>
                  </a:rPr>
                  <a:t> according to the formula on Slide 7.24</a:t>
                </a:r>
              </a:p>
              <a:p>
                <a:pPr lvl="1">
                  <a:spcBef>
                    <a:spcPts val="600"/>
                  </a:spcBef>
                  <a:buClr>
                    <a:schemeClr val="tx1"/>
                  </a:buClr>
                  <a:buFont typeface="Arial" pitchFamily="34" charset="0"/>
                  <a:buChar char="–"/>
                </a:pPr>
                <a14:m>
                  <m:oMath xmlns:m="http://schemas.openxmlformats.org/officeDocument/2006/math">
                    <m:sSub>
                      <m:sSubPr>
                        <m:ctrlPr>
                          <a:rPr lang="en-US" altLang="zh-TW" sz="2200" i="1" smtClean="0">
                            <a:latin typeface="Cambria Math" panose="02040503050406030204" pitchFamily="18" charset="0"/>
                            <a:ea typeface="新細明體" pitchFamily="18" charset="-120"/>
                          </a:rPr>
                        </m:ctrlPr>
                      </m:sSubPr>
                      <m:e>
                        <m:r>
                          <a:rPr lang="en-US" altLang="zh-TW" sz="2200" i="1">
                            <a:latin typeface="Cambria Math"/>
                            <a:ea typeface="新細明體" pitchFamily="18" charset="-120"/>
                          </a:rPr>
                          <m:t>𝑉</m:t>
                        </m:r>
                      </m:e>
                      <m:sub>
                        <m:r>
                          <m:rPr>
                            <m:sty m:val="p"/>
                          </m:rPr>
                          <a:rPr lang="en-US" altLang="zh-TW" sz="2200">
                            <a:latin typeface="Cambria Math"/>
                            <a:ea typeface="新細明體" pitchFamily="18" charset="-120"/>
                          </a:rPr>
                          <m:t>swap</m:t>
                        </m:r>
                      </m:sub>
                    </m:sSub>
                    <m:r>
                      <a:rPr lang="en-US" altLang="zh-TW" sz="2200" i="1">
                        <a:latin typeface="Cambria Math"/>
                        <a:ea typeface="新細明體" pitchFamily="18" charset="-120"/>
                      </a:rPr>
                      <m:t>=</m:t>
                    </m:r>
                    <m:sSub>
                      <m:sSubPr>
                        <m:ctrlPr>
                          <a:rPr lang="en-US" altLang="zh-TW" sz="2200" i="1">
                            <a:latin typeface="Cambria Math" panose="02040503050406030204" pitchFamily="18" charset="0"/>
                            <a:ea typeface="新細明體" pitchFamily="18" charset="-120"/>
                          </a:rPr>
                        </m:ctrlPr>
                      </m:sSubPr>
                      <m:e>
                        <m:r>
                          <a:rPr lang="en-US" altLang="zh-TW" sz="2200" i="1">
                            <a:latin typeface="Cambria Math"/>
                            <a:ea typeface="新細明體" pitchFamily="18" charset="-120"/>
                          </a:rPr>
                          <m:t>𝐵</m:t>
                        </m:r>
                      </m:e>
                      <m:sub>
                        <m:r>
                          <m:rPr>
                            <m:sty m:val="p"/>
                          </m:rPr>
                          <a:rPr lang="en-US" altLang="zh-TW" sz="2200">
                            <a:latin typeface="Cambria Math"/>
                            <a:ea typeface="新細明體" pitchFamily="18" charset="-120"/>
                          </a:rPr>
                          <m:t>fix</m:t>
                        </m:r>
                      </m:sub>
                    </m:sSub>
                    <m:r>
                      <a:rPr lang="en-US" altLang="zh-TW" sz="2200" i="1">
                        <a:latin typeface="Cambria Math"/>
                        <a:ea typeface="新細明體" pitchFamily="18" charset="-120"/>
                      </a:rPr>
                      <m:t>−</m:t>
                    </m:r>
                    <m:sSub>
                      <m:sSubPr>
                        <m:ctrlPr>
                          <a:rPr lang="en-US" altLang="zh-TW" sz="2200" i="1">
                            <a:latin typeface="Cambria Math" panose="02040503050406030204" pitchFamily="18" charset="0"/>
                            <a:ea typeface="新細明體" pitchFamily="18" charset="-120"/>
                          </a:rPr>
                        </m:ctrlPr>
                      </m:sSubPr>
                      <m:e>
                        <m:r>
                          <a:rPr lang="en-US" altLang="zh-TW" sz="2200" i="1">
                            <a:latin typeface="Cambria Math"/>
                            <a:ea typeface="新細明體" pitchFamily="18" charset="-120"/>
                          </a:rPr>
                          <m:t>𝐵</m:t>
                        </m:r>
                      </m:e>
                      <m:sub>
                        <m:r>
                          <m:rPr>
                            <m:sty m:val="p"/>
                          </m:rPr>
                          <a:rPr lang="en-US" altLang="zh-TW" sz="2200">
                            <a:latin typeface="Cambria Math"/>
                            <a:ea typeface="新細明體" pitchFamily="18" charset="-120"/>
                          </a:rPr>
                          <m:t>fl</m:t>
                        </m:r>
                      </m:sub>
                    </m:sSub>
                    <m:r>
                      <a:rPr lang="en-US" altLang="zh-TW" sz="2200" b="0" i="1" smtClean="0">
                        <a:latin typeface="Cambria Math"/>
                        <a:ea typeface="新細明體" pitchFamily="18" charset="-120"/>
                      </a:rPr>
                      <m:t>=$98.238−$102.505=−$4.267</m:t>
                    </m:r>
                  </m:oMath>
                </a14:m>
                <a:endParaRPr lang="en-US" altLang="zh-TW" sz="2200" dirty="0">
                  <a:ea typeface="新細明體" charset="-120"/>
                </a:endParaRPr>
              </a:p>
            </p:txBody>
          </p:sp>
        </mc:Choice>
        <mc:Fallback xmlns="">
          <p:sp>
            <p:nvSpPr>
              <p:cNvPr id="34820" name="Rectangle 3"/>
              <p:cNvSpPr>
                <a:spLocks noGrp="1" noRot="1" noChangeAspect="1" noMove="1" noResize="1" noEditPoints="1" noAdjustHandles="1" noChangeArrowheads="1" noChangeShapeType="1" noTextEdit="1"/>
              </p:cNvSpPr>
              <p:nvPr>
                <p:ph idx="1"/>
              </p:nvPr>
            </p:nvSpPr>
            <p:spPr>
              <a:xfrm>
                <a:off x="539552" y="4149080"/>
                <a:ext cx="8301608" cy="2520280"/>
              </a:xfrm>
              <a:blipFill>
                <a:blip r:embed="rId3"/>
                <a:stretch>
                  <a:fillRect l="-808" t="-1695"/>
                </a:stretch>
              </a:blipFill>
            </p:spPr>
            <p:txBody>
              <a:bodyPr/>
              <a:lstStyle/>
              <a:p>
                <a:r>
                  <a:rPr lang="zh-TW" altLang="en-US">
                    <a:noFill/>
                  </a:rPr>
                  <a:t> </a:t>
                </a:r>
              </a:p>
            </p:txBody>
          </p:sp>
        </mc:Fallback>
      </mc:AlternateContent>
      <p:sp>
        <p:nvSpPr>
          <p:cNvPr id="8" name="Rectangle 2"/>
          <p:cNvSpPr>
            <a:spLocks noGrp="1" noChangeArrowheads="1"/>
          </p:cNvSpPr>
          <p:nvPr>
            <p:ph type="title"/>
          </p:nvPr>
        </p:nvSpPr>
        <p:spPr>
          <a:xfrm>
            <a:off x="457200" y="260648"/>
            <a:ext cx="7499176" cy="930498"/>
          </a:xfrm>
          <a:noFill/>
        </p:spPr>
        <p:txBody>
          <a:bodyPr lIns="92075" tIns="46038" rIns="92075" bIns="46038" anchor="ctr"/>
          <a:lstStyle/>
          <a:p>
            <a:pPr eaLnBrk="1" hangingPunct="1"/>
            <a:r>
              <a:rPr lang="en-US" altLang="zh-TW" dirty="0">
                <a:ea typeface="新細明體" pitchFamily="18" charset="-120"/>
              </a:rPr>
              <a:t>Valuation of IR Swaps</a:t>
            </a:r>
          </a:p>
        </p:txBody>
      </p:sp>
      <p:sp>
        <p:nvSpPr>
          <p:cNvPr id="9" name="投影片編號版面配置區 4"/>
          <p:cNvSpPr>
            <a:spLocks noGrp="1"/>
          </p:cNvSpPr>
          <p:nvPr>
            <p:ph type="sldNum" sz="quarter" idx="11"/>
          </p:nvPr>
        </p:nvSpPr>
        <p:spPr>
          <a:xfrm>
            <a:off x="8534400" y="6524625"/>
            <a:ext cx="609600" cy="333375"/>
          </a:xfr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7.</a:t>
            </a:r>
            <a:fld id="{1864D4C9-F763-4748-AE7A-D12609502E1C}" type="slidenum">
              <a:rPr lang="en-US" altLang="en-US"/>
              <a:pPr eaLnBrk="1" hangingPunct="1"/>
              <a:t>26</a:t>
            </a:fld>
            <a:endParaRPr lang="en-US" altLang="en-US" dirty="0"/>
          </a:p>
        </p:txBody>
      </p:sp>
      <mc:AlternateContent xmlns:mc="http://schemas.openxmlformats.org/markup-compatibility/2006" xmlns:a14="http://schemas.microsoft.com/office/drawing/2010/main">
        <mc:Choice Requires="a14">
          <p:graphicFrame>
            <p:nvGraphicFramePr>
              <p:cNvPr id="3" name="表格 2"/>
              <p:cNvGraphicFramePr>
                <a:graphicFrameLocks noGrp="1"/>
              </p:cNvGraphicFramePr>
              <p:nvPr>
                <p:extLst>
                  <p:ext uri="{D42A27DB-BD31-4B8C-83A1-F6EECF244321}">
                    <p14:modId xmlns:p14="http://schemas.microsoft.com/office/powerpoint/2010/main" val="3597033671"/>
                  </p:ext>
                </p:extLst>
              </p:nvPr>
            </p:nvGraphicFramePr>
            <p:xfrm>
              <a:off x="827584" y="1772816"/>
              <a:ext cx="7776865" cy="2126680"/>
            </p:xfrm>
            <a:graphic>
              <a:graphicData uri="http://schemas.openxmlformats.org/drawingml/2006/table">
                <a:tbl>
                  <a:tblPr firstRow="1" bandRow="1">
                    <a:tableStyleId>{073A0DAA-6AF3-43AB-8588-CEC1D06C72B9}</a:tableStyleId>
                  </a:tblPr>
                  <a:tblGrid>
                    <a:gridCol w="720080">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gridCol w="2350693">
                      <a:extLst>
                        <a:ext uri="{9D8B030D-6E8A-4147-A177-3AD203B41FA5}">
                          <a16:colId xmlns:a16="http://schemas.microsoft.com/office/drawing/2014/main" val="20003"/>
                        </a:ext>
                      </a:extLst>
                    </a:gridCol>
                    <a:gridCol w="1308257">
                      <a:extLst>
                        <a:ext uri="{9D8B030D-6E8A-4147-A177-3AD203B41FA5}">
                          <a16:colId xmlns:a16="http://schemas.microsoft.com/office/drawing/2014/main" val="20004"/>
                        </a:ext>
                      </a:extLst>
                    </a:gridCol>
                    <a:gridCol w="1453619">
                      <a:extLst>
                        <a:ext uri="{9D8B030D-6E8A-4147-A177-3AD203B41FA5}">
                          <a16:colId xmlns:a16="http://schemas.microsoft.com/office/drawing/2014/main" val="20005"/>
                        </a:ext>
                      </a:extLst>
                    </a:gridCol>
                  </a:tblGrid>
                  <a:tr h="370840">
                    <a:tc>
                      <a:txBody>
                        <a:bodyPr/>
                        <a:lstStyle/>
                        <a:p>
                          <a:pPr algn="ctr"/>
                          <a:r>
                            <a:rPr lang="en-US" altLang="zh-TW" sz="1800" dirty="0">
                              <a:latin typeface="+mn-lt"/>
                            </a:rPr>
                            <a:t>Time (yr)</a:t>
                          </a:r>
                          <a:endParaRPr lang="zh-TW" altLang="en-US" sz="1800" dirty="0">
                            <a:latin typeface="+mn-lt"/>
                          </a:endParaRPr>
                        </a:p>
                      </a:txBody>
                      <a:tcPr/>
                    </a:tc>
                    <a:tc>
                      <a:txBody>
                        <a:bodyPr/>
                        <a:lstStyle/>
                        <a:p>
                          <a:pPr algn="ctr"/>
                          <a14:m>
                            <m:oMath xmlns:m="http://schemas.openxmlformats.org/officeDocument/2006/math">
                              <m:sSub>
                                <m:sSubPr>
                                  <m:ctrlPr>
                                    <a:rPr lang="en-US" altLang="zh-TW" sz="1800" i="1" smtClean="0">
                                      <a:latin typeface="Cambria Math" panose="02040503050406030204" pitchFamily="18" charset="0"/>
                                    </a:rPr>
                                  </m:ctrlPr>
                                </m:sSubPr>
                                <m:e>
                                  <m:r>
                                    <a:rPr lang="en-US" altLang="zh-TW" sz="1800" b="1" i="1" smtClean="0">
                                      <a:latin typeface="Cambria Math"/>
                                    </a:rPr>
                                    <m:t>𝑩</m:t>
                                  </m:r>
                                </m:e>
                                <m:sub>
                                  <m:r>
                                    <a:rPr lang="en-US" altLang="zh-TW" sz="1800" b="1" i="0" smtClean="0">
                                      <a:latin typeface="Cambria Math"/>
                                    </a:rPr>
                                    <m:t>𝐟𝐢𝐱</m:t>
                                  </m:r>
                                </m:sub>
                              </m:sSub>
                            </m:oMath>
                          </a14:m>
                          <a:r>
                            <a:rPr lang="zh-TW" altLang="en-US" sz="1800" dirty="0">
                              <a:latin typeface="+mn-lt"/>
                            </a:rPr>
                            <a:t> </a:t>
                          </a:r>
                          <a:r>
                            <a:rPr lang="en-US" altLang="zh-TW" sz="1800" dirty="0">
                              <a:latin typeface="+mn-lt"/>
                            </a:rPr>
                            <a:t>CF</a:t>
                          </a:r>
                          <a:endParaRPr lang="zh-TW" altLang="en-US" sz="1800" dirty="0">
                            <a:latin typeface="+mn-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altLang="zh-TW" sz="1800" i="1" smtClean="0">
                                      <a:latin typeface="Cambria Math" panose="02040503050406030204" pitchFamily="18" charset="0"/>
                                    </a:rPr>
                                  </m:ctrlPr>
                                </m:sSubPr>
                                <m:e>
                                  <m:r>
                                    <a:rPr lang="en-US" altLang="zh-TW" sz="1800" b="1" i="1" smtClean="0">
                                      <a:latin typeface="Cambria Math"/>
                                    </a:rPr>
                                    <m:t>𝑩</m:t>
                                  </m:r>
                                </m:e>
                                <m:sub>
                                  <m:r>
                                    <a:rPr lang="en-US" altLang="zh-TW" sz="1800" b="1" i="0" smtClean="0">
                                      <a:latin typeface="Cambria Math"/>
                                    </a:rPr>
                                    <m:t>𝐟𝐥</m:t>
                                  </m:r>
                                </m:sub>
                              </m:sSub>
                            </m:oMath>
                          </a14:m>
                          <a:r>
                            <a:rPr lang="zh-TW" altLang="en-US" sz="1800" dirty="0">
                              <a:latin typeface="+mn-lt"/>
                            </a:rPr>
                            <a:t> </a:t>
                          </a:r>
                          <a:r>
                            <a:rPr lang="en-US" altLang="zh-TW" sz="1800" dirty="0">
                              <a:latin typeface="+mn-lt"/>
                            </a:rPr>
                            <a:t>CF</a:t>
                          </a:r>
                          <a:endParaRPr lang="zh-TW" altLang="en-US" sz="1800" dirty="0">
                            <a:latin typeface="+mn-lt"/>
                          </a:endParaRPr>
                        </a:p>
                      </a:txBody>
                      <a:tcPr/>
                    </a:tc>
                    <a:tc>
                      <a:txBody>
                        <a:bodyPr/>
                        <a:lstStyle/>
                        <a:p>
                          <a:pPr algn="ctr"/>
                          <a:r>
                            <a:rPr lang="en-US" altLang="zh-TW" sz="1800" dirty="0">
                              <a:latin typeface="+mn-lt"/>
                            </a:rPr>
                            <a:t>Discount</a:t>
                          </a:r>
                          <a:r>
                            <a:rPr lang="en-US" altLang="zh-TW" sz="1800" baseline="0" dirty="0">
                              <a:latin typeface="+mn-lt"/>
                            </a:rPr>
                            <a:t> Factor</a:t>
                          </a:r>
                          <a:endParaRPr lang="zh-TW" altLang="en-US" sz="1800" dirty="0">
                            <a:latin typeface="+mn-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dirty="0">
                              <a:latin typeface="+mn-lt"/>
                            </a:rPr>
                            <a:t>PV of </a:t>
                          </a:r>
                          <a14:m>
                            <m:oMath xmlns:m="http://schemas.openxmlformats.org/officeDocument/2006/math">
                              <m:sSub>
                                <m:sSubPr>
                                  <m:ctrlPr>
                                    <a:rPr lang="en-US" altLang="zh-TW" sz="1800" i="1" smtClean="0">
                                      <a:latin typeface="Cambria Math" panose="02040503050406030204" pitchFamily="18" charset="0"/>
                                    </a:rPr>
                                  </m:ctrlPr>
                                </m:sSubPr>
                                <m:e>
                                  <m:r>
                                    <a:rPr lang="en-US" altLang="zh-TW" sz="1800" b="1" i="1" smtClean="0">
                                      <a:latin typeface="Cambria Math"/>
                                    </a:rPr>
                                    <m:t>𝑩</m:t>
                                  </m:r>
                                </m:e>
                                <m:sub>
                                  <m:r>
                                    <a:rPr lang="en-US" altLang="zh-TW" sz="1800" b="1" i="0" smtClean="0">
                                      <a:latin typeface="Cambria Math"/>
                                    </a:rPr>
                                    <m:t>𝐟𝐢𝐱</m:t>
                                  </m:r>
                                </m:sub>
                              </m:sSub>
                            </m:oMath>
                          </a14:m>
                          <a:r>
                            <a:rPr lang="zh-TW" altLang="en-US" sz="1800" dirty="0">
                              <a:latin typeface="+mn-lt"/>
                            </a:rPr>
                            <a:t> </a:t>
                          </a:r>
                          <a:r>
                            <a:rPr lang="en-US" altLang="zh-TW" sz="1800" dirty="0">
                              <a:latin typeface="+mn-lt"/>
                            </a:rPr>
                            <a:t>CF</a:t>
                          </a:r>
                          <a:endParaRPr lang="zh-TW" altLang="en-US" sz="1800" dirty="0">
                            <a:latin typeface="+mn-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dirty="0">
                              <a:latin typeface="+mn-lt"/>
                            </a:rPr>
                            <a:t>PV of </a:t>
                          </a:r>
                          <a14:m>
                            <m:oMath xmlns:m="http://schemas.openxmlformats.org/officeDocument/2006/math">
                              <m:sSub>
                                <m:sSubPr>
                                  <m:ctrlPr>
                                    <a:rPr lang="en-US" altLang="zh-TW" sz="1800" i="1" smtClean="0">
                                      <a:latin typeface="Cambria Math" panose="02040503050406030204" pitchFamily="18" charset="0"/>
                                    </a:rPr>
                                  </m:ctrlPr>
                                </m:sSubPr>
                                <m:e>
                                  <m:r>
                                    <a:rPr lang="en-US" altLang="zh-TW" sz="1800" b="1" i="1" smtClean="0">
                                      <a:latin typeface="Cambria Math"/>
                                    </a:rPr>
                                    <m:t>𝑩</m:t>
                                  </m:r>
                                </m:e>
                                <m:sub>
                                  <m:r>
                                    <a:rPr lang="en-US" altLang="zh-TW" sz="1800" b="1" i="0" smtClean="0">
                                      <a:latin typeface="Cambria Math"/>
                                    </a:rPr>
                                    <m:t>𝐟𝐥</m:t>
                                  </m:r>
                                </m:sub>
                              </m:sSub>
                            </m:oMath>
                          </a14:m>
                          <a:r>
                            <a:rPr lang="zh-TW" altLang="en-US" sz="1800" dirty="0">
                              <a:latin typeface="+mn-lt"/>
                            </a:rPr>
                            <a:t> </a:t>
                          </a:r>
                          <a:r>
                            <a:rPr lang="en-US" altLang="zh-TW" sz="1800" dirty="0">
                              <a:latin typeface="+mn-lt"/>
                            </a:rPr>
                            <a:t>CF</a:t>
                          </a:r>
                          <a:endParaRPr lang="zh-TW" altLang="en-US" sz="1800" dirty="0">
                            <a:latin typeface="+mn-lt"/>
                          </a:endParaRPr>
                        </a:p>
                      </a:txBody>
                      <a:tcPr/>
                    </a:tc>
                    <a:extLst>
                      <a:ext uri="{0D108BD9-81ED-4DB2-BD59-A6C34878D82A}">
                        <a16:rowId xmlns:a16="http://schemas.microsoft.com/office/drawing/2014/main" val="10000"/>
                      </a:ext>
                    </a:extLst>
                  </a:tr>
                  <a:tr h="370840">
                    <a:tc>
                      <a:txBody>
                        <a:bodyPr/>
                        <a:lstStyle/>
                        <a:p>
                          <a:pPr algn="ctr"/>
                          <a:r>
                            <a:rPr lang="en-US" altLang="zh-TW" sz="1800" dirty="0">
                              <a:latin typeface="+mn-lt"/>
                            </a:rPr>
                            <a:t>0.25</a:t>
                          </a:r>
                          <a:endParaRPr lang="zh-TW" altLang="en-US" sz="1800" dirty="0">
                            <a:latin typeface="+mn-lt"/>
                          </a:endParaRPr>
                        </a:p>
                      </a:txBody>
                      <a:tcPr/>
                    </a:tc>
                    <a:tc>
                      <a:txBody>
                        <a:bodyPr/>
                        <a:lstStyle/>
                        <a:p>
                          <a:pPr algn="r"/>
                          <a:r>
                            <a:rPr lang="en-US" altLang="zh-TW" sz="1800" dirty="0">
                              <a:latin typeface="+mn-lt"/>
                            </a:rPr>
                            <a:t>$4</a:t>
                          </a:r>
                          <a:endParaRPr lang="zh-TW" altLang="en-US" sz="1800" dirty="0">
                            <a:latin typeface="+mn-lt"/>
                          </a:endParaRPr>
                        </a:p>
                      </a:txBody>
                      <a:tcPr/>
                    </a:tc>
                    <a:tc>
                      <a:txBody>
                        <a:bodyPr/>
                        <a:lstStyle/>
                        <a:p>
                          <a:pPr algn="r"/>
                          <a:r>
                            <a:rPr lang="en-US" altLang="zh-TW" sz="1800" dirty="0">
                              <a:latin typeface="+mn-lt"/>
                            </a:rPr>
                            <a:t>$105.1</a:t>
                          </a:r>
                          <a:endParaRPr lang="zh-TW" altLang="en-US" sz="1800" dirty="0">
                            <a:latin typeface="+mn-lt"/>
                          </a:endParaRPr>
                        </a:p>
                      </a:txBody>
                      <a:tcPr/>
                    </a:tc>
                    <a:tc>
                      <a:txBody>
                        <a:bodyPr/>
                        <a:lstStyle/>
                        <a:p>
                          <a:pPr algn="r"/>
                          <a14:m>
                            <m:oMathPara xmlns:m="http://schemas.openxmlformats.org/officeDocument/2006/math">
                              <m:oMathParaPr>
                                <m:jc m:val="centerGroup"/>
                              </m:oMathParaPr>
                              <m:oMath xmlns:m="http://schemas.openxmlformats.org/officeDocument/2006/math">
                                <m:sSup>
                                  <m:sSupPr>
                                    <m:ctrlPr>
                                      <a:rPr lang="en-US" altLang="zh-TW" sz="1800" i="1" smtClean="0">
                                        <a:latin typeface="Cambria Math" panose="02040503050406030204" pitchFamily="18" charset="0"/>
                                      </a:rPr>
                                    </m:ctrlPr>
                                  </m:sSupPr>
                                  <m:e>
                                    <m:r>
                                      <a:rPr lang="en-US" altLang="zh-TW" sz="1800" b="0" i="1" smtClean="0">
                                        <a:latin typeface="Cambria Math"/>
                                      </a:rPr>
                                      <m:t>𝑒</m:t>
                                    </m:r>
                                  </m:e>
                                  <m:sup>
                                    <m:r>
                                      <a:rPr lang="en-US" altLang="zh-TW" sz="1800" b="0" i="1" smtClean="0">
                                        <a:latin typeface="Cambria Math"/>
                                      </a:rPr>
                                      <m:t>−10%</m:t>
                                    </m:r>
                                    <m:r>
                                      <a:rPr lang="en-US" altLang="zh-TW" sz="1800" b="0" i="1" smtClean="0">
                                        <a:latin typeface="Cambria Math"/>
                                        <a:ea typeface="Cambria Math"/>
                                      </a:rPr>
                                      <m:t>∙0.25</m:t>
                                    </m:r>
                                  </m:sup>
                                </m:sSup>
                                <m:r>
                                  <a:rPr lang="en-US" altLang="zh-TW" sz="1800" b="0" i="1" smtClean="0">
                                    <a:latin typeface="Cambria Math"/>
                                  </a:rPr>
                                  <m:t>=0.9753</m:t>
                                </m:r>
                              </m:oMath>
                            </m:oMathPara>
                          </a14:m>
                          <a:endParaRPr lang="zh-TW" altLang="en-US" sz="1800" dirty="0">
                            <a:latin typeface="+mn-lt"/>
                          </a:endParaRPr>
                        </a:p>
                      </a:txBody>
                      <a:tcPr/>
                    </a:tc>
                    <a:tc>
                      <a:txBody>
                        <a:bodyPr/>
                        <a:lstStyle/>
                        <a:p>
                          <a:pPr algn="r"/>
                          <a:r>
                            <a:rPr lang="en-US" altLang="zh-TW" sz="1800" dirty="0">
                              <a:latin typeface="+mn-lt"/>
                            </a:rPr>
                            <a:t>$3.901</a:t>
                          </a:r>
                          <a:endParaRPr lang="zh-TW" altLang="en-US" sz="1800" dirty="0">
                            <a:latin typeface="+mn-lt"/>
                          </a:endParaRPr>
                        </a:p>
                      </a:txBody>
                      <a:tcPr/>
                    </a:tc>
                    <a:tc>
                      <a:txBody>
                        <a:bodyPr/>
                        <a:lstStyle/>
                        <a:p>
                          <a:pPr algn="r"/>
                          <a:r>
                            <a:rPr lang="en-US" altLang="zh-TW" sz="1800" dirty="0">
                              <a:latin typeface="+mn-lt"/>
                            </a:rPr>
                            <a:t>$102.505</a:t>
                          </a:r>
                          <a:endParaRPr lang="zh-TW" altLang="en-US" sz="1800" dirty="0">
                            <a:latin typeface="+mn-lt"/>
                          </a:endParaRPr>
                        </a:p>
                      </a:txBody>
                      <a:tcPr/>
                    </a:tc>
                    <a:extLst>
                      <a:ext uri="{0D108BD9-81ED-4DB2-BD59-A6C34878D82A}">
                        <a16:rowId xmlns:a16="http://schemas.microsoft.com/office/drawing/2014/main" val="10001"/>
                      </a:ext>
                    </a:extLst>
                  </a:tr>
                  <a:tr h="370840">
                    <a:tc>
                      <a:txBody>
                        <a:bodyPr/>
                        <a:lstStyle/>
                        <a:p>
                          <a:pPr algn="ctr"/>
                          <a:r>
                            <a:rPr lang="en-US" altLang="zh-TW" sz="1800" dirty="0">
                              <a:latin typeface="+mn-lt"/>
                            </a:rPr>
                            <a:t>0.75</a:t>
                          </a:r>
                          <a:endParaRPr lang="zh-TW" altLang="en-US" sz="1800" dirty="0">
                            <a:latin typeface="+mn-lt"/>
                          </a:endParaRPr>
                        </a:p>
                      </a:txBody>
                      <a:tcPr/>
                    </a:tc>
                    <a:tc>
                      <a:txBody>
                        <a:bodyPr/>
                        <a:lstStyle/>
                        <a:p>
                          <a:pPr algn="r"/>
                          <a:r>
                            <a:rPr lang="en-US" altLang="zh-TW" sz="1800" dirty="0">
                              <a:latin typeface="+mn-lt"/>
                            </a:rPr>
                            <a:t>$4</a:t>
                          </a:r>
                          <a:endParaRPr lang="zh-TW" altLang="en-US" sz="1800" dirty="0">
                            <a:latin typeface="+mn-lt"/>
                          </a:endParaRPr>
                        </a:p>
                      </a:txBody>
                      <a:tcPr/>
                    </a:tc>
                    <a:tc>
                      <a:txBody>
                        <a:bodyPr/>
                        <a:lstStyle/>
                        <a:p>
                          <a:pPr algn="r"/>
                          <a:endParaRPr lang="zh-TW" altLang="en-US" sz="1800" dirty="0">
                            <a:latin typeface="+mn-lt"/>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altLang="zh-TW" sz="1800" i="1" smtClean="0">
                                        <a:latin typeface="Cambria Math" panose="02040503050406030204" pitchFamily="18" charset="0"/>
                                      </a:rPr>
                                    </m:ctrlPr>
                                  </m:sSupPr>
                                  <m:e>
                                    <m:r>
                                      <a:rPr lang="en-US" altLang="zh-TW" sz="1800" b="0" i="1" smtClean="0">
                                        <a:latin typeface="Cambria Math"/>
                                      </a:rPr>
                                      <m:t>𝑒</m:t>
                                    </m:r>
                                  </m:e>
                                  <m:sup>
                                    <m:r>
                                      <a:rPr lang="en-US" altLang="zh-TW" sz="1800" b="0" i="1" smtClean="0">
                                        <a:latin typeface="Cambria Math"/>
                                      </a:rPr>
                                      <m:t>−10.5%</m:t>
                                    </m:r>
                                    <m:r>
                                      <a:rPr lang="en-US" altLang="zh-TW" sz="1800" b="0" i="1" smtClean="0">
                                        <a:latin typeface="Cambria Math"/>
                                        <a:ea typeface="Cambria Math"/>
                                      </a:rPr>
                                      <m:t>∙0.75</m:t>
                                    </m:r>
                                  </m:sup>
                                </m:sSup>
                                <m:r>
                                  <a:rPr lang="en-US" altLang="zh-TW" sz="1800" b="0" i="1" smtClean="0">
                                    <a:latin typeface="Cambria Math"/>
                                  </a:rPr>
                                  <m:t>=0.9243</m:t>
                                </m:r>
                              </m:oMath>
                            </m:oMathPara>
                          </a14:m>
                          <a:endParaRPr lang="zh-TW" altLang="en-US" sz="1800" dirty="0">
                            <a:latin typeface="+mn-lt"/>
                          </a:endParaRPr>
                        </a:p>
                      </a:txBody>
                      <a:tcPr/>
                    </a:tc>
                    <a:tc>
                      <a:txBody>
                        <a:bodyPr/>
                        <a:lstStyle/>
                        <a:p>
                          <a:pPr algn="r"/>
                          <a:r>
                            <a:rPr lang="en-US" altLang="zh-TW" sz="1800" dirty="0">
                              <a:latin typeface="+mn-lt"/>
                            </a:rPr>
                            <a:t>$3.697</a:t>
                          </a:r>
                          <a:endParaRPr lang="zh-TW" altLang="en-US" sz="1800" dirty="0">
                            <a:latin typeface="+mn-lt"/>
                          </a:endParaRPr>
                        </a:p>
                      </a:txBody>
                      <a:tcPr/>
                    </a:tc>
                    <a:tc>
                      <a:txBody>
                        <a:bodyPr/>
                        <a:lstStyle/>
                        <a:p>
                          <a:pPr algn="r"/>
                          <a:endParaRPr lang="zh-TW" altLang="en-US" sz="1800" dirty="0">
                            <a:latin typeface="+mn-lt"/>
                          </a:endParaRPr>
                        </a:p>
                      </a:txBody>
                      <a:tcPr/>
                    </a:tc>
                    <a:extLst>
                      <a:ext uri="{0D108BD9-81ED-4DB2-BD59-A6C34878D82A}">
                        <a16:rowId xmlns:a16="http://schemas.microsoft.com/office/drawing/2014/main" val="10002"/>
                      </a:ext>
                    </a:extLst>
                  </a:tr>
                  <a:tr h="370840">
                    <a:tc>
                      <a:txBody>
                        <a:bodyPr/>
                        <a:lstStyle/>
                        <a:p>
                          <a:pPr algn="ctr"/>
                          <a:r>
                            <a:rPr lang="en-US" altLang="zh-TW" sz="1800" dirty="0">
                              <a:latin typeface="+mn-lt"/>
                            </a:rPr>
                            <a:t>1.25</a:t>
                          </a:r>
                          <a:endParaRPr lang="zh-TW" altLang="en-US" sz="1800" dirty="0">
                            <a:latin typeface="+mn-lt"/>
                          </a:endParaRPr>
                        </a:p>
                      </a:txBody>
                      <a:tcPr/>
                    </a:tc>
                    <a:tc>
                      <a:txBody>
                        <a:bodyPr/>
                        <a:lstStyle/>
                        <a:p>
                          <a:pPr algn="r"/>
                          <a:r>
                            <a:rPr lang="en-US" altLang="zh-TW" sz="1800" dirty="0">
                              <a:latin typeface="+mn-lt"/>
                            </a:rPr>
                            <a:t>$104</a:t>
                          </a:r>
                          <a:endParaRPr lang="zh-TW" altLang="en-US" sz="1800" dirty="0">
                            <a:latin typeface="+mn-lt"/>
                          </a:endParaRPr>
                        </a:p>
                      </a:txBody>
                      <a:tcPr/>
                    </a:tc>
                    <a:tc>
                      <a:txBody>
                        <a:bodyPr/>
                        <a:lstStyle/>
                        <a:p>
                          <a:pPr algn="r"/>
                          <a:endParaRPr lang="zh-TW" altLang="en-US" sz="1800" dirty="0">
                            <a:latin typeface="+mn-lt"/>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altLang="zh-TW" sz="1800" i="1" smtClean="0">
                                        <a:latin typeface="Cambria Math" panose="02040503050406030204" pitchFamily="18" charset="0"/>
                                      </a:rPr>
                                    </m:ctrlPr>
                                  </m:sSupPr>
                                  <m:e>
                                    <m:r>
                                      <a:rPr lang="en-US" altLang="zh-TW" sz="1800" b="0" i="1" smtClean="0">
                                        <a:latin typeface="Cambria Math"/>
                                      </a:rPr>
                                      <m:t>𝑒</m:t>
                                    </m:r>
                                  </m:e>
                                  <m:sup>
                                    <m:r>
                                      <a:rPr lang="en-US" altLang="zh-TW" sz="1800" b="0" i="1" smtClean="0">
                                        <a:latin typeface="Cambria Math"/>
                                      </a:rPr>
                                      <m:t>−11%</m:t>
                                    </m:r>
                                    <m:r>
                                      <a:rPr lang="en-US" altLang="zh-TW" sz="1800" b="0" i="1" smtClean="0">
                                        <a:latin typeface="Cambria Math"/>
                                        <a:ea typeface="Cambria Math"/>
                                      </a:rPr>
                                      <m:t>∙1.25</m:t>
                                    </m:r>
                                  </m:sup>
                                </m:sSup>
                                <m:r>
                                  <a:rPr lang="en-US" altLang="zh-TW" sz="1800" b="0" i="1" smtClean="0">
                                    <a:latin typeface="Cambria Math"/>
                                  </a:rPr>
                                  <m:t>=0.8715</m:t>
                                </m:r>
                              </m:oMath>
                            </m:oMathPara>
                          </a14:m>
                          <a:endParaRPr lang="zh-TW" altLang="en-US" sz="1800" dirty="0">
                            <a:latin typeface="+mn-lt"/>
                          </a:endParaRPr>
                        </a:p>
                      </a:txBody>
                      <a:tcPr/>
                    </a:tc>
                    <a:tc>
                      <a:txBody>
                        <a:bodyPr/>
                        <a:lstStyle/>
                        <a:p>
                          <a:pPr algn="r"/>
                          <a:r>
                            <a:rPr lang="en-US" altLang="zh-TW" sz="1800" dirty="0">
                              <a:latin typeface="+mn-lt"/>
                            </a:rPr>
                            <a:t>$90.640</a:t>
                          </a:r>
                          <a:endParaRPr lang="zh-TW" altLang="en-US" sz="1800" dirty="0">
                            <a:latin typeface="+mn-lt"/>
                          </a:endParaRPr>
                        </a:p>
                      </a:txBody>
                      <a:tcPr/>
                    </a:tc>
                    <a:tc>
                      <a:txBody>
                        <a:bodyPr/>
                        <a:lstStyle/>
                        <a:p>
                          <a:pPr algn="r"/>
                          <a:endParaRPr lang="zh-TW" altLang="en-US" sz="1800" dirty="0">
                            <a:latin typeface="+mn-lt"/>
                          </a:endParaRPr>
                        </a:p>
                      </a:txBody>
                      <a:tcPr/>
                    </a:tc>
                    <a:extLst>
                      <a:ext uri="{0D108BD9-81ED-4DB2-BD59-A6C34878D82A}">
                        <a16:rowId xmlns:a16="http://schemas.microsoft.com/office/drawing/2014/main" val="10003"/>
                      </a:ext>
                    </a:extLst>
                  </a:tr>
                  <a:tr h="370840">
                    <a:tc>
                      <a:txBody>
                        <a:bodyPr/>
                        <a:lstStyle/>
                        <a:p>
                          <a:r>
                            <a:rPr lang="en-US" altLang="zh-TW" sz="1800" dirty="0">
                              <a:latin typeface="+mn-lt"/>
                            </a:rPr>
                            <a:t>Total</a:t>
                          </a:r>
                          <a:endParaRPr lang="zh-TW" altLang="en-US" sz="1800" dirty="0">
                            <a:latin typeface="+mn-lt"/>
                          </a:endParaRPr>
                        </a:p>
                      </a:txBody>
                      <a:tcPr/>
                    </a:tc>
                    <a:tc>
                      <a:txBody>
                        <a:bodyPr/>
                        <a:lstStyle/>
                        <a:p>
                          <a:pPr algn="r"/>
                          <a:endParaRPr lang="zh-TW" altLang="en-US" sz="1800" dirty="0">
                            <a:latin typeface="+mn-lt"/>
                          </a:endParaRPr>
                        </a:p>
                      </a:txBody>
                      <a:tcPr/>
                    </a:tc>
                    <a:tc>
                      <a:txBody>
                        <a:bodyPr/>
                        <a:lstStyle/>
                        <a:p>
                          <a:pPr algn="r"/>
                          <a:endParaRPr lang="zh-TW" altLang="en-US" sz="1800">
                            <a:latin typeface="+mn-lt"/>
                          </a:endParaRPr>
                        </a:p>
                      </a:txBody>
                      <a:tcPr/>
                    </a:tc>
                    <a:tc>
                      <a:txBody>
                        <a:bodyPr/>
                        <a:lstStyle/>
                        <a:p>
                          <a:pPr algn="r"/>
                          <a:endParaRPr lang="zh-TW" altLang="en-US" sz="1800" dirty="0">
                            <a:latin typeface="+mn-lt"/>
                          </a:endParaRPr>
                        </a:p>
                      </a:txBody>
                      <a:tcPr/>
                    </a:tc>
                    <a:tc>
                      <a:txBody>
                        <a:bodyPr/>
                        <a:lstStyle/>
                        <a:p>
                          <a:pPr algn="r"/>
                          <a:r>
                            <a:rPr lang="en-US" altLang="zh-TW" sz="1800" dirty="0">
                              <a:latin typeface="+mn-lt"/>
                            </a:rPr>
                            <a:t>$98.238</a:t>
                          </a:r>
                          <a:endParaRPr lang="zh-TW" altLang="en-US" sz="1800" dirty="0">
                            <a:latin typeface="+mn-lt"/>
                          </a:endParaRPr>
                        </a:p>
                      </a:txBody>
                      <a:tcPr/>
                    </a:tc>
                    <a:tc>
                      <a:txBody>
                        <a:bodyPr/>
                        <a:lstStyle/>
                        <a:p>
                          <a:pPr algn="r"/>
                          <a:r>
                            <a:rPr lang="en-US" altLang="zh-TW" sz="1800" dirty="0">
                              <a:latin typeface="+mn-lt"/>
                            </a:rPr>
                            <a:t>$102.505</a:t>
                          </a:r>
                          <a:endParaRPr lang="zh-TW" altLang="en-US" sz="1800" dirty="0">
                            <a:latin typeface="+mn-lt"/>
                          </a:endParaRPr>
                        </a:p>
                      </a:txBody>
                      <a:tcPr/>
                    </a:tc>
                    <a:extLst>
                      <a:ext uri="{0D108BD9-81ED-4DB2-BD59-A6C34878D82A}">
                        <a16:rowId xmlns:a16="http://schemas.microsoft.com/office/drawing/2014/main" val="10004"/>
                      </a:ext>
                    </a:extLst>
                  </a:tr>
                </a:tbl>
              </a:graphicData>
            </a:graphic>
          </p:graphicFrame>
        </mc:Choice>
        <mc:Fallback xmlns="">
          <p:graphicFrame>
            <p:nvGraphicFramePr>
              <p:cNvPr id="3" name="表格 2"/>
              <p:cNvGraphicFramePr>
                <a:graphicFrameLocks noGrp="1"/>
              </p:cNvGraphicFramePr>
              <p:nvPr>
                <p:extLst>
                  <p:ext uri="{D42A27DB-BD31-4B8C-83A1-F6EECF244321}">
                    <p14:modId xmlns:p14="http://schemas.microsoft.com/office/powerpoint/2010/main" val="3597033671"/>
                  </p:ext>
                </p:extLst>
              </p:nvPr>
            </p:nvGraphicFramePr>
            <p:xfrm>
              <a:off x="827584" y="1772816"/>
              <a:ext cx="7776865" cy="2126680"/>
            </p:xfrm>
            <a:graphic>
              <a:graphicData uri="http://schemas.openxmlformats.org/drawingml/2006/table">
                <a:tbl>
                  <a:tblPr firstRow="1" bandRow="1">
                    <a:tableStyleId>{073A0DAA-6AF3-43AB-8588-CEC1D06C72B9}</a:tableStyleId>
                  </a:tblPr>
                  <a:tblGrid>
                    <a:gridCol w="720080"/>
                    <a:gridCol w="1008112"/>
                    <a:gridCol w="936104"/>
                    <a:gridCol w="2350693"/>
                    <a:gridCol w="1308257"/>
                    <a:gridCol w="1453619"/>
                  </a:tblGrid>
                  <a:tr h="640080">
                    <a:tc>
                      <a:txBody>
                        <a:bodyPr/>
                        <a:lstStyle/>
                        <a:p>
                          <a:pPr algn="ctr"/>
                          <a:r>
                            <a:rPr lang="en-US" altLang="zh-TW" sz="1800" dirty="0" smtClean="0">
                              <a:latin typeface="+mn-lt"/>
                            </a:rPr>
                            <a:t>Time (yr)</a:t>
                          </a:r>
                          <a:endParaRPr lang="zh-TW" altLang="en-US" sz="1800" dirty="0">
                            <a:latin typeface="+mn-lt"/>
                          </a:endParaRPr>
                        </a:p>
                      </a:txBody>
                      <a:tcPr/>
                    </a:tc>
                    <a:tc>
                      <a:txBody>
                        <a:bodyPr/>
                        <a:lstStyle/>
                        <a:p>
                          <a:endParaRPr lang="zh-TW"/>
                        </a:p>
                      </a:txBody>
                      <a:tcPr>
                        <a:blipFill rotWithShape="1">
                          <a:blip r:embed="rId4"/>
                          <a:stretch>
                            <a:fillRect l="-72121" t="-4762" r="-601818" b="-246667"/>
                          </a:stretch>
                        </a:blipFill>
                      </a:tcPr>
                    </a:tc>
                    <a:tc>
                      <a:txBody>
                        <a:bodyPr/>
                        <a:lstStyle/>
                        <a:p>
                          <a:endParaRPr lang="zh-TW"/>
                        </a:p>
                      </a:txBody>
                      <a:tcPr>
                        <a:blipFill rotWithShape="1">
                          <a:blip r:embed="rId4"/>
                          <a:stretch>
                            <a:fillRect l="-184416" t="-4762" r="-544805" b="-246667"/>
                          </a:stretch>
                        </a:blipFill>
                      </a:tcPr>
                    </a:tc>
                    <a:tc>
                      <a:txBody>
                        <a:bodyPr/>
                        <a:lstStyle/>
                        <a:p>
                          <a:pPr algn="ctr"/>
                          <a:r>
                            <a:rPr lang="en-US" altLang="zh-TW" sz="1800" dirty="0" smtClean="0">
                              <a:latin typeface="+mn-lt"/>
                            </a:rPr>
                            <a:t>Discount</a:t>
                          </a:r>
                          <a:r>
                            <a:rPr lang="en-US" altLang="zh-TW" sz="1800" baseline="0" dirty="0" smtClean="0">
                              <a:latin typeface="+mn-lt"/>
                            </a:rPr>
                            <a:t> Factor</a:t>
                          </a:r>
                          <a:endParaRPr lang="zh-TW" altLang="en-US" sz="1800" dirty="0">
                            <a:latin typeface="+mn-lt"/>
                          </a:endParaRPr>
                        </a:p>
                      </a:txBody>
                      <a:tcPr/>
                    </a:tc>
                    <a:tc>
                      <a:txBody>
                        <a:bodyPr/>
                        <a:lstStyle/>
                        <a:p>
                          <a:endParaRPr lang="zh-TW"/>
                        </a:p>
                      </a:txBody>
                      <a:tcPr>
                        <a:blipFill rotWithShape="1">
                          <a:blip r:embed="rId4"/>
                          <a:stretch>
                            <a:fillRect l="-382791" t="-4762" r="-111163" b="-246667"/>
                          </a:stretch>
                        </a:blipFill>
                      </a:tcPr>
                    </a:tc>
                    <a:tc>
                      <a:txBody>
                        <a:bodyPr/>
                        <a:lstStyle/>
                        <a:p>
                          <a:endParaRPr lang="zh-TW"/>
                        </a:p>
                      </a:txBody>
                      <a:tcPr>
                        <a:blipFill rotWithShape="1">
                          <a:blip r:embed="rId4"/>
                          <a:stretch>
                            <a:fillRect l="-436134" t="-4762" r="-420" b="-246667"/>
                          </a:stretch>
                        </a:blipFill>
                      </a:tcPr>
                    </a:tc>
                  </a:tr>
                  <a:tr h="371920">
                    <a:tc>
                      <a:txBody>
                        <a:bodyPr/>
                        <a:lstStyle/>
                        <a:p>
                          <a:pPr algn="ctr"/>
                          <a:r>
                            <a:rPr lang="en-US" altLang="zh-TW" sz="1800" dirty="0" smtClean="0">
                              <a:latin typeface="+mn-lt"/>
                            </a:rPr>
                            <a:t>0.25</a:t>
                          </a:r>
                          <a:endParaRPr lang="zh-TW" altLang="en-US" sz="1800" dirty="0">
                            <a:latin typeface="+mn-lt"/>
                          </a:endParaRPr>
                        </a:p>
                      </a:txBody>
                      <a:tcPr/>
                    </a:tc>
                    <a:tc>
                      <a:txBody>
                        <a:bodyPr/>
                        <a:lstStyle/>
                        <a:p>
                          <a:pPr algn="r"/>
                          <a:r>
                            <a:rPr lang="en-US" altLang="zh-TW" sz="1800" dirty="0" smtClean="0">
                              <a:latin typeface="+mn-lt"/>
                            </a:rPr>
                            <a:t>$4</a:t>
                          </a:r>
                          <a:endParaRPr lang="zh-TW" altLang="en-US" sz="1800" dirty="0">
                            <a:latin typeface="+mn-lt"/>
                          </a:endParaRPr>
                        </a:p>
                      </a:txBody>
                      <a:tcPr/>
                    </a:tc>
                    <a:tc>
                      <a:txBody>
                        <a:bodyPr/>
                        <a:lstStyle/>
                        <a:p>
                          <a:pPr algn="r"/>
                          <a:r>
                            <a:rPr lang="en-US" altLang="zh-TW" sz="1800" dirty="0" smtClean="0">
                              <a:latin typeface="+mn-lt"/>
                            </a:rPr>
                            <a:t>$105.1</a:t>
                          </a:r>
                          <a:endParaRPr lang="zh-TW" altLang="en-US" sz="1800" dirty="0">
                            <a:latin typeface="+mn-lt"/>
                          </a:endParaRPr>
                        </a:p>
                      </a:txBody>
                      <a:tcPr/>
                    </a:tc>
                    <a:tc>
                      <a:txBody>
                        <a:bodyPr/>
                        <a:lstStyle/>
                        <a:p>
                          <a:endParaRPr lang="zh-TW"/>
                        </a:p>
                      </a:txBody>
                      <a:tcPr>
                        <a:blipFill rotWithShape="1">
                          <a:blip r:embed="rId4"/>
                          <a:stretch>
                            <a:fillRect l="-113766" t="-180328" r="-117922" b="-324590"/>
                          </a:stretch>
                        </a:blipFill>
                      </a:tcPr>
                    </a:tc>
                    <a:tc>
                      <a:txBody>
                        <a:bodyPr/>
                        <a:lstStyle/>
                        <a:p>
                          <a:pPr algn="r"/>
                          <a:r>
                            <a:rPr lang="en-US" altLang="zh-TW" sz="1800" dirty="0" smtClean="0">
                              <a:latin typeface="+mn-lt"/>
                            </a:rPr>
                            <a:t>$3.901</a:t>
                          </a:r>
                          <a:endParaRPr lang="zh-TW" altLang="en-US" sz="1800" dirty="0">
                            <a:latin typeface="+mn-lt"/>
                          </a:endParaRPr>
                        </a:p>
                      </a:txBody>
                      <a:tcPr/>
                    </a:tc>
                    <a:tc>
                      <a:txBody>
                        <a:bodyPr/>
                        <a:lstStyle/>
                        <a:p>
                          <a:pPr algn="r"/>
                          <a:r>
                            <a:rPr lang="en-US" altLang="zh-TW" sz="1800" dirty="0" smtClean="0">
                              <a:latin typeface="+mn-lt"/>
                            </a:rPr>
                            <a:t>$102.505</a:t>
                          </a:r>
                          <a:endParaRPr lang="zh-TW" altLang="en-US" sz="1800" dirty="0">
                            <a:latin typeface="+mn-lt"/>
                          </a:endParaRPr>
                        </a:p>
                      </a:txBody>
                      <a:tcPr/>
                    </a:tc>
                  </a:tr>
                  <a:tr h="371920">
                    <a:tc>
                      <a:txBody>
                        <a:bodyPr/>
                        <a:lstStyle/>
                        <a:p>
                          <a:pPr algn="ctr"/>
                          <a:r>
                            <a:rPr lang="en-US" altLang="zh-TW" sz="1800" dirty="0" smtClean="0">
                              <a:latin typeface="+mn-lt"/>
                            </a:rPr>
                            <a:t>0.75</a:t>
                          </a:r>
                          <a:endParaRPr lang="zh-TW" altLang="en-US" sz="1800" dirty="0">
                            <a:latin typeface="+mn-lt"/>
                          </a:endParaRPr>
                        </a:p>
                      </a:txBody>
                      <a:tcPr/>
                    </a:tc>
                    <a:tc>
                      <a:txBody>
                        <a:bodyPr/>
                        <a:lstStyle/>
                        <a:p>
                          <a:pPr algn="r"/>
                          <a:r>
                            <a:rPr lang="en-US" altLang="zh-TW" sz="1800" dirty="0" smtClean="0">
                              <a:latin typeface="+mn-lt"/>
                            </a:rPr>
                            <a:t>$4</a:t>
                          </a:r>
                          <a:endParaRPr lang="zh-TW" altLang="en-US" sz="1800" dirty="0">
                            <a:latin typeface="+mn-lt"/>
                          </a:endParaRPr>
                        </a:p>
                      </a:txBody>
                      <a:tcPr/>
                    </a:tc>
                    <a:tc>
                      <a:txBody>
                        <a:bodyPr/>
                        <a:lstStyle/>
                        <a:p>
                          <a:pPr algn="r"/>
                          <a:endParaRPr lang="zh-TW" altLang="en-US" sz="1800" dirty="0">
                            <a:latin typeface="+mn-lt"/>
                          </a:endParaRPr>
                        </a:p>
                      </a:txBody>
                      <a:tcPr/>
                    </a:tc>
                    <a:tc>
                      <a:txBody>
                        <a:bodyPr/>
                        <a:lstStyle/>
                        <a:p>
                          <a:endParaRPr lang="zh-TW"/>
                        </a:p>
                      </a:txBody>
                      <a:tcPr>
                        <a:blipFill rotWithShape="1">
                          <a:blip r:embed="rId4"/>
                          <a:stretch>
                            <a:fillRect l="-113766" t="-280328" r="-117922" b="-224590"/>
                          </a:stretch>
                        </a:blipFill>
                      </a:tcPr>
                    </a:tc>
                    <a:tc>
                      <a:txBody>
                        <a:bodyPr/>
                        <a:lstStyle/>
                        <a:p>
                          <a:pPr algn="r"/>
                          <a:r>
                            <a:rPr lang="en-US" altLang="zh-TW" sz="1800" dirty="0" smtClean="0">
                              <a:latin typeface="+mn-lt"/>
                            </a:rPr>
                            <a:t>$3.697</a:t>
                          </a:r>
                          <a:endParaRPr lang="zh-TW" altLang="en-US" sz="1800" dirty="0">
                            <a:latin typeface="+mn-lt"/>
                          </a:endParaRPr>
                        </a:p>
                      </a:txBody>
                      <a:tcPr/>
                    </a:tc>
                    <a:tc>
                      <a:txBody>
                        <a:bodyPr/>
                        <a:lstStyle/>
                        <a:p>
                          <a:pPr algn="r"/>
                          <a:endParaRPr lang="zh-TW" altLang="en-US" sz="1800" dirty="0">
                            <a:latin typeface="+mn-lt"/>
                          </a:endParaRPr>
                        </a:p>
                      </a:txBody>
                      <a:tcPr/>
                    </a:tc>
                  </a:tr>
                  <a:tr h="371920">
                    <a:tc>
                      <a:txBody>
                        <a:bodyPr/>
                        <a:lstStyle/>
                        <a:p>
                          <a:pPr algn="ctr"/>
                          <a:r>
                            <a:rPr lang="en-US" altLang="zh-TW" sz="1800" dirty="0" smtClean="0">
                              <a:latin typeface="+mn-lt"/>
                            </a:rPr>
                            <a:t>1.25</a:t>
                          </a:r>
                          <a:endParaRPr lang="zh-TW" altLang="en-US" sz="1800" dirty="0">
                            <a:latin typeface="+mn-lt"/>
                          </a:endParaRPr>
                        </a:p>
                      </a:txBody>
                      <a:tcPr/>
                    </a:tc>
                    <a:tc>
                      <a:txBody>
                        <a:bodyPr/>
                        <a:lstStyle/>
                        <a:p>
                          <a:pPr algn="r"/>
                          <a:r>
                            <a:rPr lang="en-US" altLang="zh-TW" sz="1800" dirty="0" smtClean="0">
                              <a:latin typeface="+mn-lt"/>
                            </a:rPr>
                            <a:t>$104</a:t>
                          </a:r>
                          <a:endParaRPr lang="zh-TW" altLang="en-US" sz="1800" dirty="0">
                            <a:latin typeface="+mn-lt"/>
                          </a:endParaRPr>
                        </a:p>
                      </a:txBody>
                      <a:tcPr/>
                    </a:tc>
                    <a:tc>
                      <a:txBody>
                        <a:bodyPr/>
                        <a:lstStyle/>
                        <a:p>
                          <a:pPr algn="r"/>
                          <a:endParaRPr lang="zh-TW" altLang="en-US" sz="1800" dirty="0">
                            <a:latin typeface="+mn-lt"/>
                          </a:endParaRPr>
                        </a:p>
                      </a:txBody>
                      <a:tcPr/>
                    </a:tc>
                    <a:tc>
                      <a:txBody>
                        <a:bodyPr/>
                        <a:lstStyle/>
                        <a:p>
                          <a:endParaRPr lang="zh-TW"/>
                        </a:p>
                      </a:txBody>
                      <a:tcPr>
                        <a:blipFill rotWithShape="1">
                          <a:blip r:embed="rId4"/>
                          <a:stretch>
                            <a:fillRect l="-113766" t="-380328" r="-117922" b="-124590"/>
                          </a:stretch>
                        </a:blipFill>
                      </a:tcPr>
                    </a:tc>
                    <a:tc>
                      <a:txBody>
                        <a:bodyPr/>
                        <a:lstStyle/>
                        <a:p>
                          <a:pPr algn="r"/>
                          <a:r>
                            <a:rPr lang="en-US" altLang="zh-TW" sz="1800" dirty="0" smtClean="0">
                              <a:latin typeface="+mn-lt"/>
                            </a:rPr>
                            <a:t>$90.640</a:t>
                          </a:r>
                          <a:endParaRPr lang="zh-TW" altLang="en-US" sz="1800" dirty="0">
                            <a:latin typeface="+mn-lt"/>
                          </a:endParaRPr>
                        </a:p>
                      </a:txBody>
                      <a:tcPr/>
                    </a:tc>
                    <a:tc>
                      <a:txBody>
                        <a:bodyPr/>
                        <a:lstStyle/>
                        <a:p>
                          <a:pPr algn="r"/>
                          <a:endParaRPr lang="zh-TW" altLang="en-US" sz="1800" dirty="0">
                            <a:latin typeface="+mn-lt"/>
                          </a:endParaRPr>
                        </a:p>
                      </a:txBody>
                      <a:tcPr/>
                    </a:tc>
                  </a:tr>
                  <a:tr h="370840">
                    <a:tc>
                      <a:txBody>
                        <a:bodyPr/>
                        <a:lstStyle/>
                        <a:p>
                          <a:r>
                            <a:rPr lang="en-US" altLang="zh-TW" sz="1800" dirty="0" smtClean="0">
                              <a:latin typeface="+mn-lt"/>
                            </a:rPr>
                            <a:t>Total</a:t>
                          </a:r>
                          <a:endParaRPr lang="zh-TW" altLang="en-US" sz="1800" dirty="0">
                            <a:latin typeface="+mn-lt"/>
                          </a:endParaRPr>
                        </a:p>
                      </a:txBody>
                      <a:tcPr/>
                    </a:tc>
                    <a:tc>
                      <a:txBody>
                        <a:bodyPr/>
                        <a:lstStyle/>
                        <a:p>
                          <a:pPr algn="r"/>
                          <a:endParaRPr lang="zh-TW" altLang="en-US" sz="1800" dirty="0">
                            <a:latin typeface="+mn-lt"/>
                          </a:endParaRPr>
                        </a:p>
                      </a:txBody>
                      <a:tcPr/>
                    </a:tc>
                    <a:tc>
                      <a:txBody>
                        <a:bodyPr/>
                        <a:lstStyle/>
                        <a:p>
                          <a:pPr algn="r"/>
                          <a:endParaRPr lang="zh-TW" altLang="en-US" sz="1800">
                            <a:latin typeface="+mn-lt"/>
                          </a:endParaRPr>
                        </a:p>
                      </a:txBody>
                      <a:tcPr/>
                    </a:tc>
                    <a:tc>
                      <a:txBody>
                        <a:bodyPr/>
                        <a:lstStyle/>
                        <a:p>
                          <a:pPr algn="r"/>
                          <a:endParaRPr lang="zh-TW" altLang="en-US" sz="1800" dirty="0">
                            <a:latin typeface="+mn-lt"/>
                          </a:endParaRPr>
                        </a:p>
                      </a:txBody>
                      <a:tcPr/>
                    </a:tc>
                    <a:tc>
                      <a:txBody>
                        <a:bodyPr/>
                        <a:lstStyle/>
                        <a:p>
                          <a:pPr algn="r"/>
                          <a:r>
                            <a:rPr lang="en-US" altLang="zh-TW" sz="1800" dirty="0" smtClean="0">
                              <a:latin typeface="+mn-lt"/>
                            </a:rPr>
                            <a:t>$98.238</a:t>
                          </a:r>
                          <a:endParaRPr lang="zh-TW" altLang="en-US" sz="1800" dirty="0">
                            <a:latin typeface="+mn-lt"/>
                          </a:endParaRPr>
                        </a:p>
                      </a:txBody>
                      <a:tcPr/>
                    </a:tc>
                    <a:tc>
                      <a:txBody>
                        <a:bodyPr/>
                        <a:lstStyle/>
                        <a:p>
                          <a:pPr algn="r"/>
                          <a:r>
                            <a:rPr lang="en-US" altLang="zh-TW" sz="1800" dirty="0" smtClean="0">
                              <a:latin typeface="+mn-lt"/>
                            </a:rPr>
                            <a:t>$102.505</a:t>
                          </a:r>
                          <a:endParaRPr lang="zh-TW" altLang="en-US" sz="1800" dirty="0">
                            <a:latin typeface="+mn-lt"/>
                          </a:endParaRPr>
                        </a:p>
                      </a:txBody>
                      <a:tcPr/>
                    </a:tc>
                  </a:tr>
                </a:tbl>
              </a:graphicData>
            </a:graphic>
          </p:graphicFrame>
        </mc:Fallback>
      </mc:AlternateContent>
    </p:spTree>
    <p:extLst>
      <p:ext uri="{BB962C8B-B14F-4D97-AF65-F5344CB8AC3E}">
        <p14:creationId xmlns:p14="http://schemas.microsoft.com/office/powerpoint/2010/main" val="10023012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1508" name="Rectangle 3"/>
              <p:cNvSpPr>
                <a:spLocks noGrp="1" noChangeArrowheads="1"/>
              </p:cNvSpPr>
              <p:nvPr>
                <p:ph idx="1"/>
              </p:nvPr>
            </p:nvSpPr>
            <p:spPr>
              <a:xfrm>
                <a:off x="323528" y="1628800"/>
                <a:ext cx="8568952" cy="5184576"/>
              </a:xfrm>
              <a:noFill/>
            </p:spPr>
            <p:txBody>
              <a:bodyPr lIns="92075" tIns="46038" rIns="92075" bIns="46038"/>
              <a:lstStyle/>
              <a:p>
                <a:pPr>
                  <a:spcBef>
                    <a:spcPts val="300"/>
                  </a:spcBef>
                </a:pPr>
                <a:r>
                  <a:rPr lang="en-US" altLang="zh-TW" dirty="0">
                    <a:ea typeface="新細明體" pitchFamily="18" charset="-120"/>
                  </a:rPr>
                  <a:t>Valuation in terms of FRAs</a:t>
                </a:r>
              </a:p>
              <a:p>
                <a:pPr lvl="1">
                  <a:spcBef>
                    <a:spcPts val="300"/>
                  </a:spcBef>
                </a:pPr>
                <a:r>
                  <a:rPr lang="en-US" altLang="zh-TW" dirty="0">
                    <a:ea typeface="新細明體" pitchFamily="18" charset="-120"/>
                  </a:rPr>
                  <a:t>Each exchange in an IR swap is an FRA</a:t>
                </a:r>
              </a:p>
              <a:p>
                <a:pPr lvl="2">
                  <a:spcBef>
                    <a:spcPts val="300"/>
                  </a:spcBef>
                </a:pPr>
                <a:r>
                  <a:rPr lang="en-US" altLang="zh-TW" dirty="0">
                    <a:ea typeface="新細明體" pitchFamily="18" charset="-120"/>
                  </a:rPr>
                  <a:t>For a newly issued IR swap, the net value of the first exchange and its PV are known when the swap is created</a:t>
                </a:r>
              </a:p>
              <a:p>
                <a:pPr lvl="2">
                  <a:spcBef>
                    <a:spcPts val="300"/>
                  </a:spcBef>
                </a:pPr>
                <a:r>
                  <a:rPr lang="en-US" altLang="zh-TW" dirty="0">
                    <a:ea typeface="新細明體" pitchFamily="18" charset="-120"/>
                  </a:rPr>
                  <a:t>For each of other exchanges, it can be regarded as a FRA applied for a future period of 6 months</a:t>
                </a:r>
              </a:p>
              <a:p>
                <a:pPr lvl="3">
                  <a:spcBef>
                    <a:spcPts val="300"/>
                  </a:spcBef>
                </a:pPr>
                <a:r>
                  <a:rPr lang="en-US" altLang="zh-TW" dirty="0">
                    <a:ea typeface="新細明體" pitchFamily="18" charset="-120"/>
                  </a:rPr>
                  <a:t>Recall that for a FRA applied in </a:t>
                </a:r>
                <a14:m>
                  <m:oMath xmlns:m="http://schemas.openxmlformats.org/officeDocument/2006/math">
                    <m:r>
                      <a:rPr lang="en-US" altLang="zh-TW" b="0" i="0" smtClean="0">
                        <a:latin typeface="Cambria Math" panose="02040503050406030204" pitchFamily="18" charset="0"/>
                        <a:ea typeface="新細明體" pitchFamily="18" charset="-120"/>
                      </a:rPr>
                      <m:t>[</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𝑇</m:t>
                        </m:r>
                      </m:e>
                      <m:sub>
                        <m:r>
                          <a:rPr lang="en-US" altLang="zh-TW" i="1">
                            <a:latin typeface="Cambria Math"/>
                            <a:ea typeface="新細明體" pitchFamily="18" charset="-120"/>
                          </a:rPr>
                          <m:t>1</m:t>
                        </m:r>
                      </m:sub>
                    </m:sSub>
                    <m:r>
                      <a:rPr lang="en-US" altLang="zh-TW" i="1">
                        <a:latin typeface="Cambria Math"/>
                        <a:ea typeface="新細明體" pitchFamily="18" charset="-120"/>
                      </a:rPr>
                      <m:t>,</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𝑇</m:t>
                        </m:r>
                      </m:e>
                      <m:sub>
                        <m:r>
                          <a:rPr lang="en-US" altLang="zh-TW" i="1">
                            <a:latin typeface="Cambria Math"/>
                            <a:ea typeface="新細明體" pitchFamily="18" charset="-120"/>
                          </a:rPr>
                          <m:t>2</m:t>
                        </m:r>
                      </m:sub>
                    </m:sSub>
                    <m:r>
                      <a:rPr lang="en-US" altLang="zh-TW" i="1">
                        <a:latin typeface="Cambria Math"/>
                        <a:ea typeface="新細明體" pitchFamily="18" charset="-120"/>
                      </a:rPr>
                      <m:t>]</m:t>
                    </m:r>
                  </m:oMath>
                </a14:m>
                <a:r>
                  <a:rPr lang="en-US" altLang="zh-TW" dirty="0">
                    <a:ea typeface="新細明體" pitchFamily="18" charset="-120"/>
                  </a:rPr>
                  <a:t>, the payoff of the lender at </a:t>
                </a:r>
                <a14:m>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𝑇</m:t>
                        </m:r>
                      </m:e>
                      <m:sub>
                        <m:r>
                          <a:rPr lang="en-US" altLang="zh-TW" i="1">
                            <a:latin typeface="Cambria Math"/>
                            <a:ea typeface="新細明體" pitchFamily="18" charset="-120"/>
                          </a:rPr>
                          <m:t>2</m:t>
                        </m:r>
                      </m:sub>
                    </m:sSub>
                  </m:oMath>
                </a14:m>
                <a:r>
                  <a:rPr lang="en-US" altLang="zh-TW" dirty="0">
                    <a:ea typeface="新細明體" pitchFamily="18" charset="-120"/>
                  </a:rPr>
                  <a:t> is </a:t>
                </a:r>
                <a14:m>
                  <m:oMath xmlns:m="http://schemas.openxmlformats.org/officeDocument/2006/math">
                    <m:r>
                      <a:rPr lang="en-US" altLang="zh-TW" i="1">
                        <a:latin typeface="Cambria Math"/>
                        <a:ea typeface="新細明體" pitchFamily="18" charset="-120"/>
                      </a:rPr>
                      <m:t>𝐿</m:t>
                    </m:r>
                    <m:r>
                      <a:rPr lang="en-US" altLang="zh-TW" i="1">
                        <a:latin typeface="Cambria Math"/>
                        <a:ea typeface="新細明體" pitchFamily="18" charset="-120"/>
                      </a:rPr>
                      <m:t>(</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𝑅</m:t>
                        </m:r>
                      </m:e>
                      <m:sub>
                        <m:r>
                          <a:rPr lang="en-US" altLang="zh-TW" i="1">
                            <a:latin typeface="Cambria Math"/>
                            <a:ea typeface="新細明體" pitchFamily="18" charset="-120"/>
                          </a:rPr>
                          <m:t>𝐾</m:t>
                        </m:r>
                      </m:sub>
                    </m:sSub>
                    <m:r>
                      <a:rPr lang="en-US" altLang="zh-TW" i="1">
                        <a:latin typeface="Cambria Math"/>
                        <a:ea typeface="新細明體" pitchFamily="18" charset="-120"/>
                      </a:rPr>
                      <m:t>−</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𝑅</m:t>
                        </m:r>
                      </m:e>
                      <m:sub>
                        <m:r>
                          <a:rPr lang="en-US" altLang="zh-TW" i="1">
                            <a:latin typeface="Cambria Math"/>
                            <a:ea typeface="新細明體" pitchFamily="18" charset="-120"/>
                          </a:rPr>
                          <m:t>𝑀</m:t>
                        </m:r>
                      </m:sub>
                    </m:sSub>
                    <m:r>
                      <a:rPr lang="en-US" altLang="zh-TW" i="1">
                        <a:latin typeface="Cambria Math"/>
                        <a:ea typeface="新細明體" pitchFamily="18" charset="-120"/>
                      </a:rPr>
                      <m:t>)</m:t>
                    </m:r>
                    <m:d>
                      <m:dPr>
                        <m:ctrlPr>
                          <a:rPr lang="en-US" altLang="zh-TW" i="1">
                            <a:latin typeface="Cambria Math" panose="02040503050406030204" pitchFamily="18" charset="0"/>
                            <a:ea typeface="新細明體" pitchFamily="18" charset="-120"/>
                          </a:rPr>
                        </m:ctrlPr>
                      </m:dPr>
                      <m:e>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𝑇</m:t>
                            </m:r>
                          </m:e>
                          <m:sub>
                            <m:r>
                              <a:rPr lang="en-US" altLang="zh-TW" i="1">
                                <a:latin typeface="Cambria Math"/>
                                <a:ea typeface="新細明體" pitchFamily="18" charset="-120"/>
                              </a:rPr>
                              <m:t>2</m:t>
                            </m:r>
                          </m:sub>
                        </m:sSub>
                        <m:r>
                          <a:rPr lang="en-US" altLang="zh-TW" i="1">
                            <a:latin typeface="Cambria Math"/>
                            <a:ea typeface="新細明體" pitchFamily="18" charset="-120"/>
                          </a:rPr>
                          <m:t>−</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𝑇</m:t>
                            </m:r>
                          </m:e>
                          <m:sub>
                            <m:r>
                              <a:rPr lang="en-US" altLang="zh-TW" i="1">
                                <a:latin typeface="Cambria Math"/>
                                <a:ea typeface="新細明體" pitchFamily="18" charset="-120"/>
                              </a:rPr>
                              <m:t>1</m:t>
                            </m:r>
                          </m:sub>
                        </m:sSub>
                      </m:e>
                    </m:d>
                  </m:oMath>
                </a14:m>
                <a:r>
                  <a:rPr lang="en-US" altLang="zh-TW" dirty="0">
                    <a:ea typeface="新細明體" pitchFamily="18" charset="-120"/>
                  </a:rPr>
                  <a:t> (see Slide 4.46), where </a:t>
                </a:r>
                <a14:m>
                  <m:oMath xmlns:m="http://schemas.openxmlformats.org/officeDocument/2006/math">
                    <m:r>
                      <a:rPr lang="en-US" altLang="zh-TW" i="1">
                        <a:latin typeface="Cambria Math"/>
                        <a:ea typeface="新細明體" pitchFamily="18" charset="-120"/>
                      </a:rPr>
                      <m:t>𝐿</m:t>
                    </m:r>
                  </m:oMath>
                </a14:m>
                <a:r>
                  <a:rPr lang="en-US" altLang="zh-TW" dirty="0">
                    <a:ea typeface="新細明體" pitchFamily="18" charset="-120"/>
                  </a:rPr>
                  <a:t> is the principal, </a:t>
                </a:r>
                <a14:m>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𝑅</m:t>
                        </m:r>
                      </m:e>
                      <m:sub>
                        <m:r>
                          <a:rPr lang="en-US" altLang="zh-TW" i="1">
                            <a:latin typeface="Cambria Math"/>
                            <a:ea typeface="新細明體" pitchFamily="18" charset="-120"/>
                          </a:rPr>
                          <m:t>𝐾</m:t>
                        </m:r>
                      </m:sub>
                    </m:sSub>
                  </m:oMath>
                </a14:m>
                <a:r>
                  <a:rPr lang="en-US" altLang="zh-TW" dirty="0">
                    <a:ea typeface="新細明體" pitchFamily="18" charset="-120"/>
                  </a:rPr>
                  <a:t> is the fixed IR specified in the FRA contract, and </a:t>
                </a:r>
                <a14:m>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𝑅</m:t>
                        </m:r>
                      </m:e>
                      <m:sub>
                        <m:r>
                          <a:rPr lang="en-US" altLang="zh-TW" i="1">
                            <a:latin typeface="Cambria Math"/>
                            <a:ea typeface="新細明體" pitchFamily="18" charset="-120"/>
                          </a:rPr>
                          <m:t>𝑀</m:t>
                        </m:r>
                      </m:sub>
                    </m:sSub>
                  </m:oMath>
                </a14:m>
                <a:r>
                  <a:rPr lang="en-US" altLang="zh-TW" dirty="0">
                    <a:ea typeface="新細明體" pitchFamily="18" charset="-120"/>
                  </a:rPr>
                  <a:t> is the actual LIBOR for </a:t>
                </a:r>
                <a14:m>
                  <m:oMath xmlns:m="http://schemas.openxmlformats.org/officeDocument/2006/math">
                    <m:r>
                      <a:rPr lang="en-US" altLang="zh-TW" b="0" i="0" smtClean="0">
                        <a:latin typeface="Cambria Math" panose="02040503050406030204" pitchFamily="18" charset="0"/>
                        <a:ea typeface="新細明體" pitchFamily="18" charset="-120"/>
                      </a:rPr>
                      <m:t>[</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𝑇</m:t>
                        </m:r>
                      </m:e>
                      <m:sub>
                        <m:r>
                          <a:rPr lang="en-US" altLang="zh-TW" i="1">
                            <a:latin typeface="Cambria Math"/>
                            <a:ea typeface="新細明體" pitchFamily="18" charset="-120"/>
                          </a:rPr>
                          <m:t>1</m:t>
                        </m:r>
                      </m:sub>
                    </m:sSub>
                    <m:r>
                      <a:rPr lang="en-US" altLang="zh-TW" i="1">
                        <a:latin typeface="Cambria Math"/>
                        <a:ea typeface="新細明體" pitchFamily="18" charset="-120"/>
                      </a:rPr>
                      <m:t>,</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𝑇</m:t>
                        </m:r>
                      </m:e>
                      <m:sub>
                        <m:r>
                          <a:rPr lang="en-US" altLang="zh-TW" i="1">
                            <a:latin typeface="Cambria Math"/>
                            <a:ea typeface="新細明體" pitchFamily="18" charset="-120"/>
                          </a:rPr>
                          <m:t>2</m:t>
                        </m:r>
                      </m:sub>
                    </m:sSub>
                    <m:r>
                      <a:rPr lang="en-US" altLang="zh-TW" i="1">
                        <a:latin typeface="Cambria Math"/>
                        <a:ea typeface="新細明體" pitchFamily="18" charset="-120"/>
                      </a:rPr>
                      <m:t>]</m:t>
                    </m:r>
                  </m:oMath>
                </a14:m>
                <a:endParaRPr lang="en-US" altLang="zh-TW" dirty="0">
                  <a:ea typeface="新細明體" pitchFamily="18" charset="-120"/>
                </a:endParaRPr>
              </a:p>
              <a:p>
                <a:pPr lvl="3">
                  <a:spcBef>
                    <a:spcPts val="300"/>
                  </a:spcBef>
                </a:pPr>
                <a:r>
                  <a:rPr lang="en-US" altLang="zh-TW" dirty="0">
                    <a:ea typeface="新細明體" pitchFamily="18" charset="-120"/>
                  </a:rPr>
                  <a:t>Considering a pay-floating-receive-fixed IR swap with the principal </a:t>
                </a:r>
                <a14:m>
                  <m:oMath xmlns:m="http://schemas.openxmlformats.org/officeDocument/2006/math">
                    <m:r>
                      <a:rPr lang="en-US" altLang="zh-TW" i="1">
                        <a:latin typeface="Cambria Math"/>
                        <a:ea typeface="新細明體" pitchFamily="18" charset="-120"/>
                      </a:rPr>
                      <m:t>𝐿</m:t>
                    </m:r>
                  </m:oMath>
                </a14:m>
                <a:r>
                  <a:rPr lang="en-US" altLang="zh-TW" dirty="0">
                    <a:ea typeface="新細明體" pitchFamily="18" charset="-120"/>
                  </a:rPr>
                  <a:t>, for each 6 months, the swap holder can receive the net payoff of </a:t>
                </a:r>
                <a14:m>
                  <m:oMath xmlns:m="http://schemas.openxmlformats.org/officeDocument/2006/math">
                    <m:r>
                      <a:rPr lang="en-US" altLang="zh-TW" i="1">
                        <a:latin typeface="Cambria Math"/>
                        <a:ea typeface="新細明體" pitchFamily="18" charset="-120"/>
                      </a:rPr>
                      <m:t>𝐿</m:t>
                    </m:r>
                    <m:d>
                      <m:dPr>
                        <m:ctrlPr>
                          <a:rPr lang="en-US" altLang="zh-TW" i="1">
                            <a:latin typeface="Cambria Math" panose="02040503050406030204" pitchFamily="18" charset="0"/>
                            <a:ea typeface="新細明體" pitchFamily="18" charset="-120"/>
                          </a:rPr>
                        </m:ctrlPr>
                      </m:dPr>
                      <m:e>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𝑅</m:t>
                            </m:r>
                          </m:e>
                          <m:sub>
                            <m:r>
                              <a:rPr lang="en-US" altLang="zh-TW" i="1">
                                <a:latin typeface="Cambria Math"/>
                                <a:ea typeface="新細明體" pitchFamily="18" charset="-120"/>
                              </a:rPr>
                              <m:t>𝐾</m:t>
                            </m:r>
                          </m:sub>
                        </m:sSub>
                        <m:r>
                          <a:rPr lang="en-US" altLang="zh-TW" i="1">
                            <a:latin typeface="Cambria Math"/>
                            <a:ea typeface="新細明體" pitchFamily="18" charset="-120"/>
                          </a:rPr>
                          <m:t>−</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𝑅</m:t>
                            </m:r>
                          </m:e>
                          <m:sub>
                            <m:r>
                              <a:rPr lang="en-US" altLang="zh-TW" i="1">
                                <a:latin typeface="Cambria Math"/>
                                <a:ea typeface="新細明體" pitchFamily="18" charset="-120"/>
                              </a:rPr>
                              <m:t>𝑀</m:t>
                            </m:r>
                          </m:sub>
                        </m:sSub>
                      </m:e>
                    </m:d>
                    <m:r>
                      <m:rPr>
                        <m:nor/>
                      </m:rPr>
                      <a:rPr lang="en-US" altLang="zh-TW"/>
                      <m:t>×</m:t>
                    </m:r>
                    <m:r>
                      <a:rPr lang="en-US" altLang="zh-TW" b="0" i="1" smtClean="0">
                        <a:latin typeface="Cambria Math"/>
                        <a:ea typeface="新細明體" pitchFamily="18" charset="-120"/>
                      </a:rPr>
                      <m:t>0.5</m:t>
                    </m:r>
                  </m:oMath>
                </a14:m>
                <a:r>
                  <a:rPr lang="en-US" altLang="zh-TW" dirty="0">
                    <a:ea typeface="新細明體" pitchFamily="18" charset="-120"/>
                  </a:rPr>
                  <a:t>, where </a:t>
                </a:r>
                <a14:m>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𝑅</m:t>
                        </m:r>
                      </m:e>
                      <m:sub>
                        <m:r>
                          <a:rPr lang="en-US" altLang="zh-TW" i="1">
                            <a:latin typeface="Cambria Math"/>
                            <a:ea typeface="新細明體" pitchFamily="18" charset="-120"/>
                          </a:rPr>
                          <m:t>𝑀</m:t>
                        </m:r>
                      </m:sub>
                    </m:sSub>
                  </m:oMath>
                </a14:m>
                <a:r>
                  <a:rPr lang="en-US" altLang="zh-TW" dirty="0">
                    <a:ea typeface="新細明體" pitchFamily="18" charset="-120"/>
                  </a:rPr>
                  <a:t> is the actual 6-month LIBOR for that period and </a:t>
                </a:r>
                <a14:m>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𝑅</m:t>
                        </m:r>
                      </m:e>
                      <m:sub>
                        <m:r>
                          <a:rPr lang="en-US" altLang="zh-TW" i="1">
                            <a:latin typeface="Cambria Math"/>
                            <a:ea typeface="新細明體" pitchFamily="18" charset="-120"/>
                          </a:rPr>
                          <m:t>𝐾</m:t>
                        </m:r>
                      </m:sub>
                    </m:sSub>
                  </m:oMath>
                </a14:m>
                <a:r>
                  <a:rPr lang="en-US" altLang="zh-TW" dirty="0">
                    <a:ea typeface="新細明體" pitchFamily="18" charset="-120"/>
                  </a:rPr>
                  <a:t> is the fixed IR specified in the swap contract</a:t>
                </a:r>
              </a:p>
            </p:txBody>
          </p:sp>
        </mc:Choice>
        <mc:Fallback xmlns="">
          <p:sp>
            <p:nvSpPr>
              <p:cNvPr id="21508" name="Rectangle 3"/>
              <p:cNvSpPr>
                <a:spLocks noGrp="1" noRot="1" noChangeAspect="1" noMove="1" noResize="1" noEditPoints="1" noAdjustHandles="1" noChangeArrowheads="1" noChangeShapeType="1" noTextEdit="1"/>
              </p:cNvSpPr>
              <p:nvPr>
                <p:ph idx="1"/>
              </p:nvPr>
            </p:nvSpPr>
            <p:spPr>
              <a:xfrm>
                <a:off x="323528" y="1628800"/>
                <a:ext cx="8568952" cy="5184576"/>
              </a:xfrm>
              <a:blipFill>
                <a:blip r:embed="rId3"/>
                <a:stretch>
                  <a:fillRect l="-711" t="-1528" r="-1138" b="-2820"/>
                </a:stretch>
              </a:blipFill>
            </p:spPr>
            <p:txBody>
              <a:bodyPr/>
              <a:lstStyle/>
              <a:p>
                <a:r>
                  <a:rPr lang="zh-TW" altLang="en-US">
                    <a:noFill/>
                  </a:rPr>
                  <a:t> </a:t>
                </a:r>
              </a:p>
            </p:txBody>
          </p:sp>
        </mc:Fallback>
      </mc:AlternateContent>
      <p:sp>
        <p:nvSpPr>
          <p:cNvPr id="21506"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7.</a:t>
            </a:r>
            <a:fld id="{F1D9E7C9-A7E6-44CD-AAFC-1B85F42F9612}" type="slidenum">
              <a:rPr lang="en-US" altLang="en-US"/>
              <a:pPr eaLnBrk="1" hangingPunct="1"/>
              <a:t>27</a:t>
            </a:fld>
            <a:endParaRPr lang="en-US" altLang="en-US" dirty="0"/>
          </a:p>
        </p:txBody>
      </p:sp>
      <p:sp>
        <p:nvSpPr>
          <p:cNvPr id="6" name="Rectangle 2"/>
          <p:cNvSpPr>
            <a:spLocks noGrp="1" noChangeArrowheads="1"/>
          </p:cNvSpPr>
          <p:nvPr>
            <p:ph type="title"/>
          </p:nvPr>
        </p:nvSpPr>
        <p:spPr>
          <a:xfrm>
            <a:off x="457200" y="260648"/>
            <a:ext cx="7499176" cy="930498"/>
          </a:xfrm>
          <a:noFill/>
        </p:spPr>
        <p:txBody>
          <a:bodyPr lIns="92075" tIns="46038" rIns="92075" bIns="46038" anchor="ctr"/>
          <a:lstStyle/>
          <a:p>
            <a:pPr eaLnBrk="1" hangingPunct="1"/>
            <a:r>
              <a:rPr lang="en-US" altLang="zh-TW" dirty="0">
                <a:ea typeface="新細明體" pitchFamily="18" charset="-120"/>
              </a:rPr>
              <a:t>Valuation of IR Swaps</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1508" name="Rectangle 3"/>
              <p:cNvSpPr>
                <a:spLocks noGrp="1" noChangeArrowheads="1"/>
              </p:cNvSpPr>
              <p:nvPr>
                <p:ph idx="1"/>
              </p:nvPr>
            </p:nvSpPr>
            <p:spPr>
              <a:xfrm>
                <a:off x="251520" y="1628800"/>
                <a:ext cx="8784976" cy="5184576"/>
              </a:xfrm>
              <a:noFill/>
            </p:spPr>
            <p:txBody>
              <a:bodyPr lIns="92075" tIns="46038" rIns="92075" bIns="46038"/>
              <a:lstStyle/>
              <a:p>
                <a:pPr lvl="1">
                  <a:spcBef>
                    <a:spcPts val="600"/>
                  </a:spcBef>
                </a:pPr>
                <a:r>
                  <a:rPr lang="en-US" altLang="zh-TW" dirty="0">
                    <a:ea typeface="新細明體" pitchFamily="18" charset="-120"/>
                  </a:rPr>
                  <a:t>The value of any derivative equals the present value of its expected payoff</a:t>
                </a:r>
              </a:p>
              <a:p>
                <a:pPr lvl="2">
                  <a:spcBef>
                    <a:spcPts val="600"/>
                  </a:spcBef>
                </a:pPr>
                <a:r>
                  <a:rPr lang="en-US" altLang="zh-TW" dirty="0">
                    <a:ea typeface="新細明體" pitchFamily="18" charset="-120"/>
                  </a:rPr>
                  <a:t>To evaluate the expected payoff of an exchange in an IR swap, the expectation of the future LIBOR is needed</a:t>
                </a:r>
              </a:p>
              <a:p>
                <a:pPr marL="2605088" lvl="2" indent="0">
                  <a:spcBef>
                    <a:spcPts val="600"/>
                  </a:spcBef>
                  <a:buNone/>
                </a:pPr>
                <a14:m>
                  <m:oMathPara xmlns:m="http://schemas.openxmlformats.org/officeDocument/2006/math">
                    <m:oMathParaPr>
                      <m:jc m:val="left"/>
                    </m:oMathParaPr>
                    <m:oMath xmlns:m="http://schemas.openxmlformats.org/officeDocument/2006/math">
                      <m:sSup>
                        <m:sSupPr>
                          <m:ctrlPr>
                            <a:rPr lang="en-US" altLang="zh-TW" i="1" smtClean="0">
                              <a:latin typeface="Cambria Math" panose="02040503050406030204" pitchFamily="18" charset="0"/>
                              <a:ea typeface="新細明體" pitchFamily="18" charset="-120"/>
                            </a:rPr>
                          </m:ctrlPr>
                        </m:sSupPr>
                        <m:e>
                          <m:r>
                            <a:rPr lang="en-US" altLang="zh-TW" b="0" i="1" smtClean="0">
                              <a:latin typeface="Cambria Math"/>
                              <a:ea typeface="新細明體" pitchFamily="18" charset="-120"/>
                            </a:rPr>
                            <m:t>𝑒</m:t>
                          </m:r>
                        </m:e>
                        <m:sup>
                          <m:r>
                            <a:rPr lang="en-US" altLang="zh-TW" b="0" i="1" smtClean="0">
                              <a:latin typeface="Cambria Math"/>
                              <a:ea typeface="新細明體" pitchFamily="18" charset="-120"/>
                            </a:rPr>
                            <m:t>−</m:t>
                          </m:r>
                          <m:sSub>
                            <m:sSubPr>
                              <m:ctrlPr>
                                <a:rPr lang="en-US" altLang="zh-TW" b="0" i="1" smtClean="0">
                                  <a:latin typeface="Cambria Math" panose="02040503050406030204" pitchFamily="18" charset="0"/>
                                  <a:ea typeface="新細明體" pitchFamily="18" charset="-120"/>
                                </a:rPr>
                              </m:ctrlPr>
                            </m:sSubPr>
                            <m:e>
                              <m:r>
                                <a:rPr lang="en-US" altLang="zh-TW" b="0" i="1" smtClean="0">
                                  <a:latin typeface="Cambria Math"/>
                                  <a:ea typeface="新細明體" pitchFamily="18" charset="-120"/>
                                </a:rPr>
                                <m:t>𝑅</m:t>
                              </m:r>
                            </m:e>
                            <m:sub>
                              <m:r>
                                <a:rPr lang="en-US" altLang="zh-TW" b="0" i="1" smtClean="0">
                                  <a:latin typeface="Cambria Math"/>
                                  <a:ea typeface="新細明體" pitchFamily="18" charset="-120"/>
                                </a:rPr>
                                <m:t>2</m:t>
                              </m:r>
                            </m:sub>
                          </m:sSub>
                          <m:sSub>
                            <m:sSubPr>
                              <m:ctrlPr>
                                <a:rPr lang="en-US" altLang="zh-TW" b="0" i="1" smtClean="0">
                                  <a:latin typeface="Cambria Math" panose="02040503050406030204" pitchFamily="18" charset="0"/>
                                  <a:ea typeface="新細明體" pitchFamily="18" charset="-120"/>
                                </a:rPr>
                              </m:ctrlPr>
                            </m:sSubPr>
                            <m:e>
                              <m:r>
                                <a:rPr lang="en-US" altLang="zh-TW" b="0" i="1" smtClean="0">
                                  <a:latin typeface="Cambria Math"/>
                                  <a:ea typeface="新細明體" pitchFamily="18" charset="-120"/>
                                </a:rPr>
                                <m:t>𝑇</m:t>
                              </m:r>
                            </m:e>
                            <m:sub>
                              <m:r>
                                <a:rPr lang="en-US" altLang="zh-TW" b="0" i="1" smtClean="0">
                                  <a:latin typeface="Cambria Math"/>
                                  <a:ea typeface="新細明體" pitchFamily="18" charset="-120"/>
                                </a:rPr>
                                <m:t>2</m:t>
                              </m:r>
                            </m:sub>
                          </m:sSub>
                        </m:sup>
                      </m:sSup>
                      <m:r>
                        <a:rPr lang="en-US" altLang="zh-TW" b="0" i="1" smtClean="0">
                          <a:latin typeface="Cambria Math"/>
                          <a:ea typeface="新細明體" pitchFamily="18" charset="-120"/>
                        </a:rPr>
                        <m:t>𝐸</m:t>
                      </m:r>
                      <m:d>
                        <m:dPr>
                          <m:begChr m:val="["/>
                          <m:endChr m:val="]"/>
                          <m:ctrlPr>
                            <a:rPr lang="en-US" altLang="zh-TW" b="0" i="1" smtClean="0">
                              <a:latin typeface="Cambria Math" panose="02040503050406030204" pitchFamily="18" charset="0"/>
                              <a:ea typeface="新細明體" pitchFamily="18" charset="-120"/>
                            </a:rPr>
                          </m:ctrlPr>
                        </m:dPr>
                        <m:e>
                          <m:r>
                            <a:rPr lang="en-US" altLang="zh-TW" i="1">
                              <a:latin typeface="Cambria Math"/>
                              <a:ea typeface="新細明體" pitchFamily="18" charset="-120"/>
                            </a:rPr>
                            <m:t>𝐿</m:t>
                          </m:r>
                          <m:d>
                            <m:dPr>
                              <m:ctrlPr>
                                <a:rPr lang="en-US" altLang="zh-TW" i="1">
                                  <a:latin typeface="Cambria Math" panose="02040503050406030204" pitchFamily="18" charset="0"/>
                                  <a:ea typeface="新細明體" pitchFamily="18" charset="-120"/>
                                </a:rPr>
                              </m:ctrlPr>
                            </m:dPr>
                            <m:e>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𝑅</m:t>
                                  </m:r>
                                </m:e>
                                <m:sub>
                                  <m:r>
                                    <a:rPr lang="en-US" altLang="zh-TW" i="1">
                                      <a:latin typeface="Cambria Math"/>
                                      <a:ea typeface="新細明體" pitchFamily="18" charset="-120"/>
                                    </a:rPr>
                                    <m:t>𝐾</m:t>
                                  </m:r>
                                </m:sub>
                              </m:sSub>
                              <m:r>
                                <a:rPr lang="en-US" altLang="zh-TW" i="1">
                                  <a:latin typeface="Cambria Math"/>
                                  <a:ea typeface="新細明體" pitchFamily="18" charset="-120"/>
                                </a:rPr>
                                <m:t>−</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𝑅</m:t>
                                  </m:r>
                                </m:e>
                                <m:sub>
                                  <m:r>
                                    <a:rPr lang="en-US" altLang="zh-TW" i="1">
                                      <a:latin typeface="Cambria Math"/>
                                      <a:ea typeface="新細明體" pitchFamily="18" charset="-120"/>
                                    </a:rPr>
                                    <m:t>𝑀</m:t>
                                  </m:r>
                                </m:sub>
                              </m:sSub>
                            </m:e>
                          </m:d>
                          <m:d>
                            <m:dPr>
                              <m:ctrlPr>
                                <a:rPr lang="en-US" altLang="zh-TW" i="1">
                                  <a:latin typeface="Cambria Math" panose="02040503050406030204" pitchFamily="18" charset="0"/>
                                  <a:ea typeface="新細明體" pitchFamily="18" charset="-120"/>
                                </a:rPr>
                              </m:ctrlPr>
                            </m:dPr>
                            <m:e>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𝑇</m:t>
                                  </m:r>
                                </m:e>
                                <m:sub>
                                  <m:r>
                                    <a:rPr lang="en-US" altLang="zh-TW" i="1">
                                      <a:latin typeface="Cambria Math"/>
                                      <a:ea typeface="新細明體" pitchFamily="18" charset="-120"/>
                                    </a:rPr>
                                    <m:t>2</m:t>
                                  </m:r>
                                </m:sub>
                              </m:sSub>
                              <m:r>
                                <a:rPr lang="en-US" altLang="zh-TW" i="1">
                                  <a:latin typeface="Cambria Math"/>
                                  <a:ea typeface="新細明體" pitchFamily="18" charset="-120"/>
                                </a:rPr>
                                <m:t>−</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𝑇</m:t>
                                  </m:r>
                                </m:e>
                                <m:sub>
                                  <m:r>
                                    <a:rPr lang="en-US" altLang="zh-TW" i="1">
                                      <a:latin typeface="Cambria Math"/>
                                      <a:ea typeface="新細明體" pitchFamily="18" charset="-120"/>
                                    </a:rPr>
                                    <m:t>1</m:t>
                                  </m:r>
                                </m:sub>
                              </m:sSub>
                            </m:e>
                          </m:d>
                        </m:e>
                      </m:d>
                    </m:oMath>
                  </m:oMathPara>
                </a14:m>
                <a:endParaRPr lang="en-US" altLang="zh-TW" b="0" dirty="0">
                  <a:ea typeface="新細明體" pitchFamily="18" charset="-120"/>
                </a:endParaRPr>
              </a:p>
              <a:p>
                <a:pPr marL="2332038" lvl="2" indent="0">
                  <a:spcBef>
                    <a:spcPts val="600"/>
                  </a:spcBef>
                  <a:buNone/>
                </a:pPr>
                <a:r>
                  <a:rPr lang="en-US" altLang="zh-TW" dirty="0">
                    <a:ea typeface="新細明體" pitchFamily="18" charset="-120"/>
                  </a:rPr>
                  <a:t> = </a:t>
                </a:r>
                <a14:m>
                  <m:oMath xmlns:m="http://schemas.openxmlformats.org/officeDocument/2006/math">
                    <m:sSup>
                      <m:sSupPr>
                        <m:ctrlPr>
                          <a:rPr lang="en-US" altLang="zh-TW" i="1">
                            <a:latin typeface="Cambria Math" panose="02040503050406030204" pitchFamily="18" charset="0"/>
                            <a:ea typeface="新細明體" pitchFamily="18" charset="-120"/>
                          </a:rPr>
                        </m:ctrlPr>
                      </m:sSupPr>
                      <m:e>
                        <m:r>
                          <a:rPr lang="en-US" altLang="zh-TW" i="1">
                            <a:latin typeface="Cambria Math"/>
                            <a:ea typeface="新細明體" pitchFamily="18" charset="-120"/>
                          </a:rPr>
                          <m:t>𝑒</m:t>
                        </m:r>
                      </m:e>
                      <m:sup>
                        <m:r>
                          <a:rPr lang="en-US" altLang="zh-TW" i="1">
                            <a:latin typeface="Cambria Math"/>
                            <a:ea typeface="新細明體" pitchFamily="18" charset="-120"/>
                          </a:rPr>
                          <m:t>−</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𝑅</m:t>
                            </m:r>
                          </m:e>
                          <m:sub>
                            <m:r>
                              <a:rPr lang="en-US" altLang="zh-TW" i="1">
                                <a:latin typeface="Cambria Math"/>
                                <a:ea typeface="新細明體" pitchFamily="18" charset="-120"/>
                              </a:rPr>
                              <m:t>2</m:t>
                            </m:r>
                          </m:sub>
                        </m:sSub>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𝑇</m:t>
                            </m:r>
                          </m:e>
                          <m:sub>
                            <m:r>
                              <a:rPr lang="en-US" altLang="zh-TW" i="1">
                                <a:latin typeface="Cambria Math"/>
                                <a:ea typeface="新細明體" pitchFamily="18" charset="-120"/>
                              </a:rPr>
                              <m:t>2</m:t>
                            </m:r>
                          </m:sub>
                        </m:sSub>
                      </m:sup>
                    </m:sSup>
                    <m:r>
                      <a:rPr lang="en-US" altLang="zh-TW" i="1">
                        <a:latin typeface="Cambria Math"/>
                        <a:ea typeface="新細明體" pitchFamily="18" charset="-120"/>
                      </a:rPr>
                      <m:t>𝐿</m:t>
                    </m:r>
                    <m:d>
                      <m:dPr>
                        <m:ctrlPr>
                          <a:rPr lang="en-US" altLang="zh-TW" i="1">
                            <a:latin typeface="Cambria Math" panose="02040503050406030204" pitchFamily="18" charset="0"/>
                            <a:ea typeface="新細明體" pitchFamily="18" charset="-120"/>
                          </a:rPr>
                        </m:ctrlPr>
                      </m:dPr>
                      <m:e>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𝑅</m:t>
                            </m:r>
                          </m:e>
                          <m:sub>
                            <m:r>
                              <a:rPr lang="en-US" altLang="zh-TW" i="1">
                                <a:latin typeface="Cambria Math"/>
                                <a:ea typeface="新細明體" pitchFamily="18" charset="-120"/>
                              </a:rPr>
                              <m:t>𝐾</m:t>
                            </m:r>
                          </m:sub>
                        </m:sSub>
                        <m:r>
                          <a:rPr lang="en-US" altLang="zh-TW" i="1">
                            <a:latin typeface="Cambria Math"/>
                            <a:ea typeface="新細明體" pitchFamily="18" charset="-120"/>
                          </a:rPr>
                          <m:t>−</m:t>
                        </m:r>
                        <m:sSub>
                          <m:sSubPr>
                            <m:ctrlPr>
                              <a:rPr lang="en-US" altLang="zh-TW" i="1">
                                <a:latin typeface="Cambria Math" panose="02040503050406030204" pitchFamily="18" charset="0"/>
                                <a:ea typeface="新細明體" pitchFamily="18" charset="-120"/>
                              </a:rPr>
                            </m:ctrlPr>
                          </m:sSubPr>
                          <m:e>
                            <m:r>
                              <a:rPr lang="en-US" altLang="zh-TW" b="0" i="1" smtClean="0">
                                <a:latin typeface="Cambria Math"/>
                                <a:ea typeface="新細明體" pitchFamily="18" charset="-120"/>
                              </a:rPr>
                              <m:t>𝐸</m:t>
                            </m:r>
                            <m:r>
                              <a:rPr lang="en-US" altLang="zh-TW" b="0" i="1" smtClean="0">
                                <a:latin typeface="Cambria Math"/>
                                <a:ea typeface="新細明體" pitchFamily="18" charset="-120"/>
                              </a:rPr>
                              <m:t>[</m:t>
                            </m:r>
                            <m:r>
                              <a:rPr lang="en-US" altLang="zh-TW" i="1">
                                <a:latin typeface="Cambria Math"/>
                                <a:ea typeface="新細明體" pitchFamily="18" charset="-120"/>
                              </a:rPr>
                              <m:t>𝑅</m:t>
                            </m:r>
                          </m:e>
                          <m:sub>
                            <m:r>
                              <a:rPr lang="en-US" altLang="zh-TW" i="1">
                                <a:latin typeface="Cambria Math"/>
                                <a:ea typeface="新細明體" pitchFamily="18" charset="-120"/>
                              </a:rPr>
                              <m:t>𝑀</m:t>
                            </m:r>
                          </m:sub>
                        </m:sSub>
                        <m:r>
                          <a:rPr lang="en-US" altLang="zh-TW" b="0" i="1" smtClean="0">
                            <a:latin typeface="Cambria Math"/>
                            <a:ea typeface="新細明體" pitchFamily="18" charset="-120"/>
                          </a:rPr>
                          <m:t>]</m:t>
                        </m:r>
                      </m:e>
                    </m:d>
                    <m:d>
                      <m:dPr>
                        <m:ctrlPr>
                          <a:rPr lang="en-US" altLang="zh-TW" i="1">
                            <a:latin typeface="Cambria Math" panose="02040503050406030204" pitchFamily="18" charset="0"/>
                            <a:ea typeface="新細明體" pitchFamily="18" charset="-120"/>
                          </a:rPr>
                        </m:ctrlPr>
                      </m:dPr>
                      <m:e>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𝑇</m:t>
                            </m:r>
                          </m:e>
                          <m:sub>
                            <m:r>
                              <a:rPr lang="en-US" altLang="zh-TW" i="1">
                                <a:latin typeface="Cambria Math"/>
                                <a:ea typeface="新細明體" pitchFamily="18" charset="-120"/>
                              </a:rPr>
                              <m:t>2</m:t>
                            </m:r>
                          </m:sub>
                        </m:sSub>
                        <m:r>
                          <a:rPr lang="en-US" altLang="zh-TW" i="1">
                            <a:latin typeface="Cambria Math"/>
                            <a:ea typeface="新細明體" pitchFamily="18" charset="-120"/>
                          </a:rPr>
                          <m:t>−</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𝑇</m:t>
                            </m:r>
                          </m:e>
                          <m:sub>
                            <m:r>
                              <a:rPr lang="en-US" altLang="zh-TW" i="1">
                                <a:latin typeface="Cambria Math"/>
                                <a:ea typeface="新細明體" pitchFamily="18" charset="-120"/>
                              </a:rPr>
                              <m:t>1</m:t>
                            </m:r>
                          </m:sub>
                        </m:sSub>
                      </m:e>
                    </m:d>
                  </m:oMath>
                </a14:m>
                <a:endParaRPr lang="en-US" altLang="zh-TW" dirty="0">
                  <a:ea typeface="新細明體" pitchFamily="18" charset="-120"/>
                </a:endParaRPr>
              </a:p>
              <a:p>
                <a:pPr marL="2332038" lvl="2" indent="0">
                  <a:spcBef>
                    <a:spcPts val="600"/>
                  </a:spcBef>
                  <a:buNone/>
                </a:pPr>
                <a:r>
                  <a:rPr lang="en-US" altLang="zh-TW" dirty="0">
                    <a:ea typeface="新細明體" pitchFamily="18" charset="-120"/>
                  </a:rPr>
                  <a:t> = </a:t>
                </a:r>
                <a14:m>
                  <m:oMath xmlns:m="http://schemas.openxmlformats.org/officeDocument/2006/math">
                    <m:sSup>
                      <m:sSupPr>
                        <m:ctrlPr>
                          <a:rPr lang="en-US" altLang="zh-TW" i="1">
                            <a:latin typeface="Cambria Math" panose="02040503050406030204" pitchFamily="18" charset="0"/>
                            <a:ea typeface="新細明體" pitchFamily="18" charset="-120"/>
                          </a:rPr>
                        </m:ctrlPr>
                      </m:sSupPr>
                      <m:e>
                        <m:r>
                          <a:rPr lang="en-US" altLang="zh-TW" i="1">
                            <a:latin typeface="Cambria Math"/>
                            <a:ea typeface="新細明體" pitchFamily="18" charset="-120"/>
                          </a:rPr>
                          <m:t>𝑒</m:t>
                        </m:r>
                      </m:e>
                      <m:sup>
                        <m:r>
                          <a:rPr lang="en-US" altLang="zh-TW" i="1">
                            <a:latin typeface="Cambria Math"/>
                            <a:ea typeface="新細明體" pitchFamily="18" charset="-120"/>
                          </a:rPr>
                          <m:t>−</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𝑅</m:t>
                            </m:r>
                          </m:e>
                          <m:sub>
                            <m:r>
                              <a:rPr lang="en-US" altLang="zh-TW" i="1">
                                <a:latin typeface="Cambria Math"/>
                                <a:ea typeface="新細明體" pitchFamily="18" charset="-120"/>
                              </a:rPr>
                              <m:t>2</m:t>
                            </m:r>
                          </m:sub>
                        </m:sSub>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𝑇</m:t>
                            </m:r>
                          </m:e>
                          <m:sub>
                            <m:r>
                              <a:rPr lang="en-US" altLang="zh-TW" i="1">
                                <a:latin typeface="Cambria Math"/>
                                <a:ea typeface="新細明體" pitchFamily="18" charset="-120"/>
                              </a:rPr>
                              <m:t>2</m:t>
                            </m:r>
                          </m:sub>
                        </m:sSub>
                      </m:sup>
                    </m:sSup>
                    <m:r>
                      <a:rPr lang="en-US" altLang="zh-TW" i="1">
                        <a:latin typeface="Cambria Math"/>
                        <a:ea typeface="新細明體" pitchFamily="18" charset="-120"/>
                      </a:rPr>
                      <m:t>𝐿</m:t>
                    </m:r>
                    <m:r>
                      <a:rPr lang="en-US" altLang="zh-TW" b="0" i="1" smtClean="0">
                        <a:latin typeface="Cambria Math"/>
                        <a:ea typeface="新細明體" pitchFamily="18" charset="-120"/>
                      </a:rPr>
                      <m:t>[</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𝑅</m:t>
                        </m:r>
                      </m:e>
                      <m:sub>
                        <m:r>
                          <a:rPr lang="en-US" altLang="zh-TW" i="1">
                            <a:latin typeface="Cambria Math"/>
                            <a:ea typeface="新細明體" pitchFamily="18" charset="-120"/>
                          </a:rPr>
                          <m:t>𝐾</m:t>
                        </m:r>
                      </m:sub>
                    </m:sSub>
                    <m:d>
                      <m:dPr>
                        <m:ctrlPr>
                          <a:rPr lang="en-US" altLang="zh-TW" i="1">
                            <a:latin typeface="Cambria Math" panose="02040503050406030204" pitchFamily="18" charset="0"/>
                            <a:ea typeface="新細明體" pitchFamily="18" charset="-120"/>
                          </a:rPr>
                        </m:ctrlPr>
                      </m:dPr>
                      <m:e>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𝑇</m:t>
                            </m:r>
                          </m:e>
                          <m:sub>
                            <m:r>
                              <a:rPr lang="en-US" altLang="zh-TW" i="1">
                                <a:latin typeface="Cambria Math"/>
                                <a:ea typeface="新細明體" pitchFamily="18" charset="-120"/>
                              </a:rPr>
                              <m:t>2</m:t>
                            </m:r>
                          </m:sub>
                        </m:sSub>
                        <m:r>
                          <a:rPr lang="en-US" altLang="zh-TW" i="1">
                            <a:latin typeface="Cambria Math"/>
                            <a:ea typeface="新細明體" pitchFamily="18" charset="-120"/>
                          </a:rPr>
                          <m:t>−</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𝑇</m:t>
                            </m:r>
                          </m:e>
                          <m:sub>
                            <m:r>
                              <a:rPr lang="en-US" altLang="zh-TW" i="1">
                                <a:latin typeface="Cambria Math"/>
                                <a:ea typeface="新細明體" pitchFamily="18" charset="-120"/>
                              </a:rPr>
                              <m:t>1</m:t>
                            </m:r>
                          </m:sub>
                        </m:sSub>
                      </m:e>
                    </m:d>
                    <m:r>
                      <a:rPr lang="en-US" altLang="zh-TW" i="1">
                        <a:latin typeface="Cambria Math"/>
                        <a:ea typeface="新細明體" pitchFamily="18" charset="-120"/>
                      </a:rPr>
                      <m:t>−</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𝐸</m:t>
                        </m:r>
                        <m:r>
                          <a:rPr lang="en-US" altLang="zh-TW" i="1">
                            <a:latin typeface="Cambria Math"/>
                            <a:ea typeface="新細明體" pitchFamily="18" charset="-120"/>
                          </a:rPr>
                          <m:t>[</m:t>
                        </m:r>
                        <m:r>
                          <a:rPr lang="en-US" altLang="zh-TW" i="1">
                            <a:latin typeface="Cambria Math"/>
                            <a:ea typeface="新細明體" pitchFamily="18" charset="-120"/>
                          </a:rPr>
                          <m:t>𝑅</m:t>
                        </m:r>
                      </m:e>
                      <m:sub>
                        <m:r>
                          <a:rPr lang="en-US" altLang="zh-TW" i="1">
                            <a:latin typeface="Cambria Math"/>
                            <a:ea typeface="新細明體" pitchFamily="18" charset="-120"/>
                          </a:rPr>
                          <m:t>𝑀</m:t>
                        </m:r>
                      </m:sub>
                    </m:sSub>
                    <m:r>
                      <a:rPr lang="en-US" altLang="zh-TW" i="1">
                        <a:latin typeface="Cambria Math"/>
                        <a:ea typeface="新細明體" pitchFamily="18" charset="-120"/>
                      </a:rPr>
                      <m:t>]</m:t>
                    </m:r>
                    <m:d>
                      <m:dPr>
                        <m:ctrlPr>
                          <a:rPr lang="en-US" altLang="zh-TW" i="1">
                            <a:latin typeface="Cambria Math" panose="02040503050406030204" pitchFamily="18" charset="0"/>
                            <a:ea typeface="新細明體" pitchFamily="18" charset="-120"/>
                          </a:rPr>
                        </m:ctrlPr>
                      </m:dPr>
                      <m:e>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𝑇</m:t>
                            </m:r>
                          </m:e>
                          <m:sub>
                            <m:r>
                              <a:rPr lang="en-US" altLang="zh-TW" i="1">
                                <a:latin typeface="Cambria Math"/>
                                <a:ea typeface="新細明體" pitchFamily="18" charset="-120"/>
                              </a:rPr>
                              <m:t>2</m:t>
                            </m:r>
                          </m:sub>
                        </m:sSub>
                        <m:r>
                          <a:rPr lang="en-US" altLang="zh-TW" i="1">
                            <a:latin typeface="Cambria Math"/>
                            <a:ea typeface="新細明體" pitchFamily="18" charset="-120"/>
                          </a:rPr>
                          <m:t>−</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𝑇</m:t>
                            </m:r>
                          </m:e>
                          <m:sub>
                            <m:r>
                              <a:rPr lang="en-US" altLang="zh-TW" i="1">
                                <a:latin typeface="Cambria Math"/>
                                <a:ea typeface="新細明體" pitchFamily="18" charset="-120"/>
                              </a:rPr>
                              <m:t>1</m:t>
                            </m:r>
                          </m:sub>
                        </m:sSub>
                      </m:e>
                    </m:d>
                    <m:r>
                      <a:rPr lang="en-US" altLang="zh-TW" b="0" i="1" smtClean="0">
                        <a:latin typeface="Cambria Math"/>
                        <a:ea typeface="新細明體" pitchFamily="18" charset="-120"/>
                      </a:rPr>
                      <m:t>]</m:t>
                    </m:r>
                  </m:oMath>
                </a14:m>
                <a:endParaRPr lang="en-US" altLang="zh-TW" dirty="0">
                  <a:ea typeface="新細明體" pitchFamily="18" charset="-120"/>
                </a:endParaRPr>
              </a:p>
              <a:p>
                <a:pPr lvl="2">
                  <a:spcBef>
                    <a:spcPts val="600"/>
                  </a:spcBef>
                </a:pPr>
                <a:r>
                  <a:rPr lang="en-US" altLang="zh-TW" dirty="0">
                    <a:ea typeface="新細明體" pitchFamily="18" charset="-120"/>
                  </a:rPr>
                  <a:t>It is known that  the expected future LIBORs equal the forward rates </a:t>
                </a:r>
                <a14:m>
                  <m:oMath xmlns:m="http://schemas.openxmlformats.org/officeDocument/2006/math">
                    <m:r>
                      <a:rPr lang="en-US" altLang="zh-TW" b="0" i="0" smtClean="0">
                        <a:latin typeface="Cambria Math"/>
                      </a:rPr>
                      <m:t>(</m:t>
                    </m:r>
                    <m:sSub>
                      <m:sSubPr>
                        <m:ctrlPr>
                          <a:rPr lang="en-US" altLang="zh-TW" i="1">
                            <a:latin typeface="Cambria Math" panose="02040503050406030204" pitchFamily="18" charset="0"/>
                          </a:rPr>
                        </m:ctrlPr>
                      </m:sSubPr>
                      <m:e>
                        <m:r>
                          <a:rPr lang="en-US" altLang="zh-TW" i="1">
                            <a:latin typeface="Cambria Math"/>
                          </a:rPr>
                          <m:t>𝑅</m:t>
                        </m:r>
                      </m:e>
                      <m:sub>
                        <m:r>
                          <a:rPr lang="en-US" altLang="zh-TW" i="1">
                            <a:latin typeface="Cambria Math"/>
                          </a:rPr>
                          <m:t>𝐹</m:t>
                        </m:r>
                      </m:sub>
                    </m:sSub>
                  </m:oMath>
                </a14:m>
                <a:r>
                  <a:rPr lang="en-US" altLang="zh-TW" dirty="0">
                    <a:ea typeface="新細明體" pitchFamily="18" charset="-120"/>
                  </a:rPr>
                  <a:t>) based on today’s term structure of IRs:</a:t>
                </a:r>
              </a:p>
              <a:p>
                <a:pPr marL="987425" lvl="2" indent="0">
                  <a:spcBef>
                    <a:spcPts val="600"/>
                  </a:spcBef>
                  <a:buNone/>
                </a:pPr>
                <a:r>
                  <a:rPr lang="en-US" altLang="zh-TW" dirty="0">
                    <a:ea typeface="新細明體" pitchFamily="18" charset="-120"/>
                  </a:rPr>
                  <a:t>Value of an exchange = </a:t>
                </a:r>
                <a14:m>
                  <m:oMath xmlns:m="http://schemas.openxmlformats.org/officeDocument/2006/math">
                    <m:sSup>
                      <m:sSupPr>
                        <m:ctrlPr>
                          <a:rPr lang="en-US" altLang="zh-TW" i="1">
                            <a:latin typeface="Cambria Math" panose="02040503050406030204" pitchFamily="18" charset="0"/>
                            <a:ea typeface="新細明體" pitchFamily="18" charset="-120"/>
                          </a:rPr>
                        </m:ctrlPr>
                      </m:sSupPr>
                      <m:e>
                        <m:r>
                          <a:rPr lang="en-US" altLang="zh-TW" i="1">
                            <a:latin typeface="Cambria Math"/>
                            <a:ea typeface="新細明體" pitchFamily="18" charset="-120"/>
                          </a:rPr>
                          <m:t>𝑒</m:t>
                        </m:r>
                      </m:e>
                      <m:sup>
                        <m:r>
                          <a:rPr lang="en-US" altLang="zh-TW" i="1">
                            <a:latin typeface="Cambria Math"/>
                            <a:ea typeface="新細明體" pitchFamily="18" charset="-120"/>
                          </a:rPr>
                          <m:t>−</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𝑅</m:t>
                            </m:r>
                          </m:e>
                          <m:sub>
                            <m:r>
                              <a:rPr lang="en-US" altLang="zh-TW" i="1">
                                <a:latin typeface="Cambria Math"/>
                                <a:ea typeface="新細明體" pitchFamily="18" charset="-120"/>
                              </a:rPr>
                              <m:t>2</m:t>
                            </m:r>
                          </m:sub>
                        </m:sSub>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𝑇</m:t>
                            </m:r>
                          </m:e>
                          <m:sub>
                            <m:r>
                              <a:rPr lang="en-US" altLang="zh-TW" i="1">
                                <a:latin typeface="Cambria Math"/>
                                <a:ea typeface="新細明體" pitchFamily="18" charset="-120"/>
                              </a:rPr>
                              <m:t>2</m:t>
                            </m:r>
                          </m:sub>
                        </m:sSub>
                      </m:sup>
                    </m:sSup>
                    <m:r>
                      <a:rPr lang="en-US" altLang="zh-TW" i="1">
                        <a:latin typeface="Cambria Math"/>
                        <a:ea typeface="新細明體" pitchFamily="18" charset="-120"/>
                      </a:rPr>
                      <m:t>𝐿</m:t>
                    </m:r>
                    <m:r>
                      <a:rPr lang="en-US" altLang="zh-TW" i="1">
                        <a:latin typeface="Cambria Math"/>
                        <a:ea typeface="新細明體" pitchFamily="18" charset="-120"/>
                      </a:rPr>
                      <m:t>[</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𝑅</m:t>
                        </m:r>
                      </m:e>
                      <m:sub>
                        <m:r>
                          <a:rPr lang="en-US" altLang="zh-TW" i="1">
                            <a:latin typeface="Cambria Math"/>
                            <a:ea typeface="新細明體" pitchFamily="18" charset="-120"/>
                          </a:rPr>
                          <m:t>𝐾</m:t>
                        </m:r>
                      </m:sub>
                    </m:sSub>
                    <m:d>
                      <m:dPr>
                        <m:ctrlPr>
                          <a:rPr lang="en-US" altLang="zh-TW" i="1">
                            <a:latin typeface="Cambria Math" panose="02040503050406030204" pitchFamily="18" charset="0"/>
                            <a:ea typeface="新細明體" pitchFamily="18" charset="-120"/>
                          </a:rPr>
                        </m:ctrlPr>
                      </m:dPr>
                      <m:e>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𝑇</m:t>
                            </m:r>
                          </m:e>
                          <m:sub>
                            <m:r>
                              <a:rPr lang="en-US" altLang="zh-TW" i="1">
                                <a:latin typeface="Cambria Math"/>
                                <a:ea typeface="新細明體" pitchFamily="18" charset="-120"/>
                              </a:rPr>
                              <m:t>2</m:t>
                            </m:r>
                          </m:sub>
                        </m:sSub>
                        <m:r>
                          <a:rPr lang="en-US" altLang="zh-TW" i="1">
                            <a:latin typeface="Cambria Math"/>
                            <a:ea typeface="新細明體" pitchFamily="18" charset="-120"/>
                          </a:rPr>
                          <m:t>−</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𝑇</m:t>
                            </m:r>
                          </m:e>
                          <m:sub>
                            <m:r>
                              <a:rPr lang="en-US" altLang="zh-TW" i="1">
                                <a:latin typeface="Cambria Math"/>
                                <a:ea typeface="新細明體" pitchFamily="18" charset="-120"/>
                              </a:rPr>
                              <m:t>1</m:t>
                            </m:r>
                          </m:sub>
                        </m:sSub>
                      </m:e>
                    </m:d>
                    <m:r>
                      <a:rPr lang="en-US" altLang="zh-TW" i="1">
                        <a:latin typeface="Cambria Math"/>
                        <a:ea typeface="新細明體" pitchFamily="18" charset="-120"/>
                      </a:rPr>
                      <m:t>−</m:t>
                    </m:r>
                    <m:sSub>
                      <m:sSubPr>
                        <m:ctrlPr>
                          <a:rPr lang="en-US" altLang="zh-TW" i="1">
                            <a:latin typeface="Cambria Math" panose="02040503050406030204" pitchFamily="18" charset="0"/>
                          </a:rPr>
                        </m:ctrlPr>
                      </m:sSubPr>
                      <m:e>
                        <m:r>
                          <a:rPr lang="en-US" altLang="zh-TW" i="1">
                            <a:latin typeface="Cambria Math"/>
                          </a:rPr>
                          <m:t>𝑅</m:t>
                        </m:r>
                      </m:e>
                      <m:sub>
                        <m:r>
                          <a:rPr lang="en-US" altLang="zh-TW" i="1">
                            <a:latin typeface="Cambria Math"/>
                          </a:rPr>
                          <m:t>𝐹</m:t>
                        </m:r>
                      </m:sub>
                    </m:sSub>
                    <m:d>
                      <m:dPr>
                        <m:ctrlPr>
                          <a:rPr lang="en-US" altLang="zh-TW" i="1">
                            <a:latin typeface="Cambria Math" panose="02040503050406030204" pitchFamily="18" charset="0"/>
                            <a:ea typeface="新細明體" pitchFamily="18" charset="-120"/>
                          </a:rPr>
                        </m:ctrlPr>
                      </m:dPr>
                      <m:e>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𝑇</m:t>
                            </m:r>
                          </m:e>
                          <m:sub>
                            <m:r>
                              <a:rPr lang="en-US" altLang="zh-TW" i="1">
                                <a:latin typeface="Cambria Math"/>
                                <a:ea typeface="新細明體" pitchFamily="18" charset="-120"/>
                              </a:rPr>
                              <m:t>2</m:t>
                            </m:r>
                          </m:sub>
                        </m:sSub>
                        <m:r>
                          <a:rPr lang="en-US" altLang="zh-TW" i="1">
                            <a:latin typeface="Cambria Math"/>
                            <a:ea typeface="新細明體" pitchFamily="18" charset="-120"/>
                          </a:rPr>
                          <m:t>−</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𝑇</m:t>
                            </m:r>
                          </m:e>
                          <m:sub>
                            <m:r>
                              <a:rPr lang="en-US" altLang="zh-TW" i="1">
                                <a:latin typeface="Cambria Math"/>
                                <a:ea typeface="新細明體" pitchFamily="18" charset="-120"/>
                              </a:rPr>
                              <m:t>1</m:t>
                            </m:r>
                          </m:sub>
                        </m:sSub>
                      </m:e>
                    </m:d>
                    <m:r>
                      <a:rPr lang="en-US" altLang="zh-TW" i="1">
                        <a:latin typeface="Cambria Math"/>
                        <a:ea typeface="新細明體" pitchFamily="18" charset="-120"/>
                      </a:rPr>
                      <m:t>]</m:t>
                    </m:r>
                  </m:oMath>
                </a14:m>
                <a:endParaRPr lang="en-US" altLang="zh-TW" dirty="0">
                  <a:ea typeface="新細明體" pitchFamily="18" charset="-120"/>
                </a:endParaRPr>
              </a:p>
              <a:p>
                <a:pPr marL="3771900" lvl="2" indent="0">
                  <a:spcBef>
                    <a:spcPts val="600"/>
                  </a:spcBef>
                  <a:buNone/>
                </a:pPr>
                <a:r>
                  <a:rPr lang="en-US" altLang="zh-TW" dirty="0">
                    <a:ea typeface="新細明體" pitchFamily="18" charset="-120"/>
                  </a:rPr>
                  <a:t>=</a:t>
                </a:r>
                <a14:m>
                  <m:oMath xmlns:m="http://schemas.openxmlformats.org/officeDocument/2006/math">
                    <m:r>
                      <a:rPr lang="en-US" altLang="zh-TW" b="0" i="0" smtClean="0">
                        <a:latin typeface="Cambria Math"/>
                        <a:ea typeface="新細明體" pitchFamily="18" charset="-120"/>
                      </a:rPr>
                      <m:t> </m:t>
                    </m:r>
                    <m:sSup>
                      <m:sSupPr>
                        <m:ctrlPr>
                          <a:rPr lang="en-US" altLang="zh-TW" i="1">
                            <a:latin typeface="Cambria Math" panose="02040503050406030204" pitchFamily="18" charset="0"/>
                            <a:ea typeface="新細明體" pitchFamily="18" charset="-120"/>
                          </a:rPr>
                        </m:ctrlPr>
                      </m:sSupPr>
                      <m:e>
                        <m:r>
                          <a:rPr lang="en-US" altLang="zh-TW" i="1">
                            <a:latin typeface="Cambria Math"/>
                            <a:ea typeface="新細明體" pitchFamily="18" charset="-120"/>
                          </a:rPr>
                          <m:t>𝑒</m:t>
                        </m:r>
                      </m:e>
                      <m:sup>
                        <m:r>
                          <a:rPr lang="en-US" altLang="zh-TW" i="1">
                            <a:latin typeface="Cambria Math"/>
                            <a:ea typeface="新細明體" pitchFamily="18" charset="-120"/>
                          </a:rPr>
                          <m:t>−</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𝑅</m:t>
                            </m:r>
                          </m:e>
                          <m:sub>
                            <m:r>
                              <a:rPr lang="en-US" altLang="zh-TW" i="1">
                                <a:latin typeface="Cambria Math"/>
                                <a:ea typeface="新細明體" pitchFamily="18" charset="-120"/>
                              </a:rPr>
                              <m:t>2</m:t>
                            </m:r>
                          </m:sub>
                        </m:sSub>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𝑇</m:t>
                            </m:r>
                          </m:e>
                          <m:sub>
                            <m:r>
                              <a:rPr lang="en-US" altLang="zh-TW" i="1">
                                <a:latin typeface="Cambria Math"/>
                                <a:ea typeface="新細明體" pitchFamily="18" charset="-120"/>
                              </a:rPr>
                              <m:t>2</m:t>
                            </m:r>
                          </m:sub>
                        </m:sSub>
                      </m:sup>
                    </m:sSup>
                    <m:r>
                      <a:rPr lang="en-US" altLang="zh-TW" i="1">
                        <a:latin typeface="Cambria Math"/>
                        <a:ea typeface="新細明體" pitchFamily="18" charset="-120"/>
                      </a:rPr>
                      <m:t>𝐿</m:t>
                    </m:r>
                    <m:r>
                      <a:rPr lang="en-US" altLang="zh-TW" i="1">
                        <a:latin typeface="Cambria Math"/>
                        <a:ea typeface="新細明體" pitchFamily="18" charset="-120"/>
                      </a:rPr>
                      <m:t>(</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𝑅</m:t>
                        </m:r>
                      </m:e>
                      <m:sub>
                        <m:r>
                          <a:rPr lang="en-US" altLang="zh-TW" i="1">
                            <a:latin typeface="Cambria Math"/>
                            <a:ea typeface="新細明體" pitchFamily="18" charset="-120"/>
                          </a:rPr>
                          <m:t>𝐾</m:t>
                        </m:r>
                      </m:sub>
                    </m:sSub>
                    <m:r>
                      <a:rPr lang="en-US" altLang="zh-TW" i="1">
                        <a:latin typeface="Cambria Math"/>
                        <a:ea typeface="新細明體" pitchFamily="18" charset="-120"/>
                      </a:rPr>
                      <m:t>−</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𝑅</m:t>
                        </m:r>
                      </m:e>
                      <m:sub>
                        <m:r>
                          <a:rPr lang="en-US" altLang="zh-TW" i="1">
                            <a:latin typeface="Cambria Math"/>
                            <a:ea typeface="新細明體" pitchFamily="18" charset="-120"/>
                          </a:rPr>
                          <m:t>𝐹</m:t>
                        </m:r>
                      </m:sub>
                    </m:sSub>
                    <m:r>
                      <a:rPr lang="en-US" altLang="zh-TW" i="1">
                        <a:latin typeface="Cambria Math"/>
                        <a:ea typeface="新細明體" pitchFamily="18" charset="-120"/>
                      </a:rPr>
                      <m:t>)</m:t>
                    </m:r>
                    <m:d>
                      <m:dPr>
                        <m:ctrlPr>
                          <a:rPr lang="en-US" altLang="zh-TW" i="1">
                            <a:latin typeface="Cambria Math" panose="02040503050406030204" pitchFamily="18" charset="0"/>
                            <a:ea typeface="新細明體" pitchFamily="18" charset="-120"/>
                          </a:rPr>
                        </m:ctrlPr>
                      </m:dPr>
                      <m:e>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𝑇</m:t>
                            </m:r>
                          </m:e>
                          <m:sub>
                            <m:r>
                              <a:rPr lang="en-US" altLang="zh-TW" i="1">
                                <a:latin typeface="Cambria Math"/>
                                <a:ea typeface="新細明體" pitchFamily="18" charset="-120"/>
                              </a:rPr>
                              <m:t>2</m:t>
                            </m:r>
                          </m:sub>
                        </m:sSub>
                        <m:r>
                          <a:rPr lang="en-US" altLang="zh-TW" i="1">
                            <a:latin typeface="Cambria Math"/>
                            <a:ea typeface="新細明體" pitchFamily="18" charset="-120"/>
                          </a:rPr>
                          <m:t>−</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𝑇</m:t>
                            </m:r>
                          </m:e>
                          <m:sub>
                            <m:r>
                              <a:rPr lang="en-US" altLang="zh-TW" i="1">
                                <a:latin typeface="Cambria Math"/>
                                <a:ea typeface="新細明體" pitchFamily="18" charset="-120"/>
                              </a:rPr>
                              <m:t>1</m:t>
                            </m:r>
                          </m:sub>
                        </m:sSub>
                      </m:e>
                    </m:d>
                  </m:oMath>
                </a14:m>
                <a:endParaRPr lang="en-US" altLang="zh-TW" dirty="0">
                  <a:ea typeface="新細明體" pitchFamily="18" charset="-120"/>
                </a:endParaRPr>
              </a:p>
              <a:p>
                <a:pPr marL="987425" lvl="0" indent="-363538">
                  <a:spcBef>
                    <a:spcPts val="600"/>
                  </a:spcBef>
                  <a:buClrTx/>
                  <a:buSzTx/>
                  <a:buFont typeface="新細明體" pitchFamily="18" charset="-120"/>
                  <a:buChar char="※"/>
                </a:pPr>
                <a:r>
                  <a:rPr lang="en-US" altLang="zh-TW" sz="2200" kern="1200" dirty="0">
                    <a:solidFill>
                      <a:srgbClr val="000000"/>
                    </a:solidFill>
                    <a:latin typeface="Arial" charset="0"/>
                  </a:rPr>
                  <a:t>The above formula is identical to the FRA pricing formulas on Slides 4.48 and 4.49</a:t>
                </a:r>
                <a:endParaRPr lang="zh-TW" altLang="en-US" sz="2200" kern="1200" dirty="0">
                  <a:solidFill>
                    <a:srgbClr val="000000"/>
                  </a:solidFill>
                  <a:latin typeface="Arial" charset="0"/>
                </a:endParaRPr>
              </a:p>
              <a:p>
                <a:pPr marL="3135313" lvl="2" indent="0">
                  <a:spcBef>
                    <a:spcPts val="600"/>
                  </a:spcBef>
                  <a:buNone/>
                </a:pPr>
                <a:endParaRPr lang="en-US" altLang="zh-TW" dirty="0">
                  <a:ea typeface="新細明體" pitchFamily="18" charset="-120"/>
                </a:endParaRPr>
              </a:p>
            </p:txBody>
          </p:sp>
        </mc:Choice>
        <mc:Fallback xmlns="">
          <p:sp>
            <p:nvSpPr>
              <p:cNvPr id="21508" name="Rectangle 3"/>
              <p:cNvSpPr>
                <a:spLocks noGrp="1" noRot="1" noChangeAspect="1" noMove="1" noResize="1" noEditPoints="1" noAdjustHandles="1" noChangeArrowheads="1" noChangeShapeType="1" noTextEdit="1"/>
              </p:cNvSpPr>
              <p:nvPr>
                <p:ph idx="1"/>
              </p:nvPr>
            </p:nvSpPr>
            <p:spPr>
              <a:xfrm>
                <a:off x="251520" y="1628800"/>
                <a:ext cx="8784976" cy="5184576"/>
              </a:xfrm>
              <a:blipFill>
                <a:blip r:embed="rId3"/>
                <a:stretch>
                  <a:fillRect t="-1058" r="-1110" b="-940"/>
                </a:stretch>
              </a:blipFill>
            </p:spPr>
            <p:txBody>
              <a:bodyPr/>
              <a:lstStyle/>
              <a:p>
                <a:r>
                  <a:rPr lang="zh-TW" altLang="en-US">
                    <a:noFill/>
                  </a:rPr>
                  <a:t> </a:t>
                </a:r>
              </a:p>
            </p:txBody>
          </p:sp>
        </mc:Fallback>
      </mc:AlternateContent>
      <p:sp>
        <p:nvSpPr>
          <p:cNvPr id="21506"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7.</a:t>
            </a:r>
            <a:fld id="{F1D9E7C9-A7E6-44CD-AAFC-1B85F42F9612}" type="slidenum">
              <a:rPr lang="en-US" altLang="en-US"/>
              <a:pPr eaLnBrk="1" hangingPunct="1"/>
              <a:t>28</a:t>
            </a:fld>
            <a:endParaRPr lang="en-US" altLang="en-US" dirty="0"/>
          </a:p>
        </p:txBody>
      </p:sp>
      <p:sp>
        <p:nvSpPr>
          <p:cNvPr id="6" name="Rectangle 2"/>
          <p:cNvSpPr>
            <a:spLocks noGrp="1" noChangeArrowheads="1"/>
          </p:cNvSpPr>
          <p:nvPr>
            <p:ph type="title"/>
          </p:nvPr>
        </p:nvSpPr>
        <p:spPr>
          <a:xfrm>
            <a:off x="457200" y="260648"/>
            <a:ext cx="7499176" cy="930498"/>
          </a:xfrm>
          <a:noFill/>
        </p:spPr>
        <p:txBody>
          <a:bodyPr lIns="92075" tIns="46038" rIns="92075" bIns="46038" anchor="ctr"/>
          <a:lstStyle/>
          <a:p>
            <a:pPr eaLnBrk="1" hangingPunct="1"/>
            <a:r>
              <a:rPr lang="en-US" altLang="zh-TW" dirty="0">
                <a:ea typeface="新細明體" pitchFamily="18" charset="-120"/>
              </a:rPr>
              <a:t>Valuation of IR Swaps</a:t>
            </a:r>
          </a:p>
        </p:txBody>
      </p:sp>
    </p:spTree>
    <p:extLst>
      <p:ext uri="{BB962C8B-B14F-4D97-AF65-F5344CB8AC3E}">
        <p14:creationId xmlns:p14="http://schemas.microsoft.com/office/powerpoint/2010/main" val="363253992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3"/>
          <p:cNvSpPr>
            <a:spLocks noGrp="1" noChangeArrowheads="1"/>
          </p:cNvSpPr>
          <p:nvPr>
            <p:ph idx="1"/>
          </p:nvPr>
        </p:nvSpPr>
        <p:spPr>
          <a:xfrm>
            <a:off x="457200" y="1628801"/>
            <a:ext cx="8229600" cy="2808311"/>
          </a:xfrm>
          <a:noFill/>
        </p:spPr>
        <p:txBody>
          <a:bodyPr lIns="92075" tIns="46038" rIns="92075" bIns="46038"/>
          <a:lstStyle/>
          <a:p>
            <a:pPr lvl="1">
              <a:lnSpc>
                <a:spcPct val="95000"/>
              </a:lnSpc>
              <a:spcBef>
                <a:spcPts val="200"/>
              </a:spcBef>
            </a:pPr>
            <a:r>
              <a:rPr lang="en-US" altLang="zh-TW" dirty="0">
                <a:ea typeface="新細明體" pitchFamily="18" charset="-120"/>
              </a:rPr>
              <a:t>Consider the pay-floating-receive-fixed IR swap example on Slide 7.25. For per $100 principal,</a:t>
            </a:r>
          </a:p>
        </p:txBody>
      </p:sp>
      <p:sp>
        <p:nvSpPr>
          <p:cNvPr id="21506"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7.</a:t>
            </a:r>
            <a:fld id="{F1D9E7C9-A7E6-44CD-AAFC-1B85F42F9612}" type="slidenum">
              <a:rPr lang="en-US" altLang="en-US"/>
              <a:pPr eaLnBrk="1" hangingPunct="1"/>
              <a:t>29</a:t>
            </a:fld>
            <a:endParaRPr lang="en-US" altLang="en-US" dirty="0"/>
          </a:p>
        </p:txBody>
      </p:sp>
      <p:sp>
        <p:nvSpPr>
          <p:cNvPr id="6" name="Rectangle 2"/>
          <p:cNvSpPr>
            <a:spLocks noGrp="1" noChangeArrowheads="1"/>
          </p:cNvSpPr>
          <p:nvPr>
            <p:ph type="title"/>
          </p:nvPr>
        </p:nvSpPr>
        <p:spPr>
          <a:xfrm>
            <a:off x="457200" y="260648"/>
            <a:ext cx="7499176" cy="930498"/>
          </a:xfrm>
          <a:noFill/>
        </p:spPr>
        <p:txBody>
          <a:bodyPr lIns="92075" tIns="46038" rIns="92075" bIns="46038" anchor="ctr"/>
          <a:lstStyle/>
          <a:p>
            <a:pPr eaLnBrk="1" hangingPunct="1"/>
            <a:r>
              <a:rPr lang="en-US" altLang="zh-TW" dirty="0">
                <a:ea typeface="新細明體" pitchFamily="18" charset="-120"/>
              </a:rPr>
              <a:t>Valuation of IR Swaps</a:t>
            </a:r>
          </a:p>
        </p:txBody>
      </p:sp>
      <p:graphicFrame>
        <p:nvGraphicFramePr>
          <p:cNvPr id="5" name="表格 4"/>
          <p:cNvGraphicFramePr>
            <a:graphicFrameLocks noGrp="1"/>
          </p:cNvGraphicFramePr>
          <p:nvPr>
            <p:extLst>
              <p:ext uri="{D42A27DB-BD31-4B8C-83A1-F6EECF244321}">
                <p14:modId xmlns:p14="http://schemas.microsoft.com/office/powerpoint/2010/main" val="1766987627"/>
              </p:ext>
            </p:extLst>
          </p:nvPr>
        </p:nvGraphicFramePr>
        <p:xfrm>
          <a:off x="683568" y="2629753"/>
          <a:ext cx="7992888" cy="2123440"/>
        </p:xfrm>
        <a:graphic>
          <a:graphicData uri="http://schemas.openxmlformats.org/drawingml/2006/table">
            <a:tbl>
              <a:tblPr firstRow="1" bandRow="1">
                <a:tableStyleId>{073A0DAA-6AF3-43AB-8588-CEC1D06C72B9}</a:tableStyleId>
              </a:tblPr>
              <a:tblGrid>
                <a:gridCol w="720080">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1296144">
                  <a:extLst>
                    <a:ext uri="{9D8B030D-6E8A-4147-A177-3AD203B41FA5}">
                      <a16:colId xmlns:a16="http://schemas.microsoft.com/office/drawing/2014/main" val="20003"/>
                    </a:ext>
                  </a:extLst>
                </a:gridCol>
                <a:gridCol w="1440160">
                  <a:extLst>
                    <a:ext uri="{9D8B030D-6E8A-4147-A177-3AD203B41FA5}">
                      <a16:colId xmlns:a16="http://schemas.microsoft.com/office/drawing/2014/main" val="20004"/>
                    </a:ext>
                  </a:extLst>
                </a:gridCol>
                <a:gridCol w="1872208">
                  <a:extLst>
                    <a:ext uri="{9D8B030D-6E8A-4147-A177-3AD203B41FA5}">
                      <a16:colId xmlns:a16="http://schemas.microsoft.com/office/drawing/2014/main" val="20005"/>
                    </a:ext>
                  </a:extLst>
                </a:gridCol>
              </a:tblGrid>
              <a:tr h="370840">
                <a:tc>
                  <a:txBody>
                    <a:bodyPr/>
                    <a:lstStyle/>
                    <a:p>
                      <a:pPr algn="ctr"/>
                      <a:r>
                        <a:rPr lang="en-US" altLang="zh-TW" sz="1800" dirty="0">
                          <a:latin typeface="+mn-lt"/>
                        </a:rPr>
                        <a:t>Time (yr)</a:t>
                      </a:r>
                      <a:endParaRPr lang="zh-TW" altLang="en-US" sz="1800" dirty="0">
                        <a:latin typeface="+mn-lt"/>
                      </a:endParaRPr>
                    </a:p>
                  </a:txBody>
                  <a:tcPr/>
                </a:tc>
                <a:tc>
                  <a:txBody>
                    <a:bodyPr/>
                    <a:lstStyle/>
                    <a:p>
                      <a:pPr algn="ctr"/>
                      <a:r>
                        <a:rPr lang="en-US" altLang="zh-TW" sz="1800" baseline="0" dirty="0">
                          <a:latin typeface="+mn-lt"/>
                        </a:rPr>
                        <a:t> Fixed </a:t>
                      </a:r>
                      <a:r>
                        <a:rPr lang="en-US" altLang="zh-TW" sz="1800" dirty="0">
                          <a:latin typeface="+mn-lt"/>
                        </a:rPr>
                        <a:t>CF</a:t>
                      </a:r>
                      <a:endParaRPr lang="zh-TW" altLang="en-US" sz="1800" dirty="0">
                        <a:latin typeface="+mn-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dirty="0">
                          <a:latin typeface="+mn-lt"/>
                        </a:rPr>
                        <a:t>Expected floating CF </a:t>
                      </a:r>
                      <a:endParaRPr lang="zh-TW" altLang="en-US" sz="1800" dirty="0">
                        <a:latin typeface="+mn-lt"/>
                      </a:endParaRPr>
                    </a:p>
                  </a:txBody>
                  <a:tcPr/>
                </a:tc>
                <a:tc>
                  <a:txBody>
                    <a:bodyPr/>
                    <a:lstStyle/>
                    <a:p>
                      <a:pPr algn="ctr"/>
                      <a:r>
                        <a:rPr lang="en-US" altLang="zh-TW" sz="1800" dirty="0">
                          <a:latin typeface="+mn-lt"/>
                        </a:rPr>
                        <a:t>Expected net CF</a:t>
                      </a:r>
                      <a:endParaRPr lang="zh-TW" altLang="en-US" sz="1800" dirty="0">
                        <a:latin typeface="+mn-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dirty="0">
                          <a:latin typeface="+mn-lt"/>
                        </a:rPr>
                        <a:t>Discount factor</a:t>
                      </a:r>
                      <a:endParaRPr lang="zh-TW" altLang="en-US" sz="1800" dirty="0">
                        <a:latin typeface="+mn-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dirty="0">
                          <a:latin typeface="+mn-lt"/>
                        </a:rPr>
                        <a:t>PV of</a:t>
                      </a:r>
                      <a:r>
                        <a:rPr lang="en-US" altLang="zh-TW" sz="1800" baseline="0" dirty="0">
                          <a:latin typeface="+mn-lt"/>
                        </a:rPr>
                        <a:t> expected net CF</a:t>
                      </a:r>
                      <a:endParaRPr lang="zh-TW" altLang="en-US" sz="1800" dirty="0">
                        <a:latin typeface="+mn-lt"/>
                      </a:endParaRPr>
                    </a:p>
                  </a:txBody>
                  <a:tcPr/>
                </a:tc>
                <a:extLst>
                  <a:ext uri="{0D108BD9-81ED-4DB2-BD59-A6C34878D82A}">
                    <a16:rowId xmlns:a16="http://schemas.microsoft.com/office/drawing/2014/main" val="10000"/>
                  </a:ext>
                </a:extLst>
              </a:tr>
              <a:tr h="370840">
                <a:tc>
                  <a:txBody>
                    <a:bodyPr/>
                    <a:lstStyle/>
                    <a:p>
                      <a:pPr algn="ctr"/>
                      <a:r>
                        <a:rPr lang="en-US" altLang="zh-TW" sz="1800" dirty="0">
                          <a:latin typeface="+mn-lt"/>
                        </a:rPr>
                        <a:t>0.25</a:t>
                      </a:r>
                      <a:endParaRPr lang="zh-TW" altLang="en-US" sz="1800" dirty="0">
                        <a:latin typeface="+mn-lt"/>
                      </a:endParaRPr>
                    </a:p>
                  </a:txBody>
                  <a:tcPr/>
                </a:tc>
                <a:tc>
                  <a:txBody>
                    <a:bodyPr/>
                    <a:lstStyle/>
                    <a:p>
                      <a:pPr algn="r"/>
                      <a:r>
                        <a:rPr lang="en-US" altLang="zh-TW" sz="1800" dirty="0">
                          <a:latin typeface="+mn-lt"/>
                        </a:rPr>
                        <a:t>$4</a:t>
                      </a:r>
                      <a:endParaRPr lang="zh-TW" altLang="en-US" sz="1800" dirty="0">
                        <a:latin typeface="+mn-lt"/>
                      </a:endParaRPr>
                    </a:p>
                  </a:txBody>
                  <a:tcPr/>
                </a:tc>
                <a:tc>
                  <a:txBody>
                    <a:bodyPr/>
                    <a:lstStyle/>
                    <a:p>
                      <a:pPr algn="ctr"/>
                      <a:r>
                        <a:rPr lang="en-US" altLang="zh-TW" sz="1800" dirty="0">
                          <a:latin typeface="+mn-lt"/>
                        </a:rPr>
                        <a:t>$5.100</a:t>
                      </a:r>
                      <a:endParaRPr lang="zh-TW" altLang="en-US" sz="1800" dirty="0">
                        <a:latin typeface="+mn-lt"/>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zh-TW" sz="1800" dirty="0">
                          <a:latin typeface="+mn-lt"/>
                        </a:rPr>
                        <a:t>–$1.100</a:t>
                      </a:r>
                      <a:endParaRPr lang="zh-TW" altLang="en-US" sz="1800" dirty="0">
                        <a:latin typeface="+mn-lt"/>
                      </a:endParaRPr>
                    </a:p>
                  </a:txBody>
                  <a:tcPr/>
                </a:tc>
                <a:tc>
                  <a:txBody>
                    <a:bodyPr/>
                    <a:lstStyle/>
                    <a:p>
                      <a:pPr algn="r"/>
                      <a:r>
                        <a:rPr lang="en-US" altLang="zh-TW" sz="1800" dirty="0">
                          <a:latin typeface="+mn-lt"/>
                        </a:rPr>
                        <a:t>0.9753</a:t>
                      </a:r>
                      <a:endParaRPr lang="zh-TW" altLang="en-US" sz="1800" dirty="0">
                        <a:latin typeface="+mn-lt"/>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zh-TW" sz="1800" dirty="0">
                          <a:latin typeface="+mn-lt"/>
                        </a:rPr>
                        <a:t>–$1.073</a:t>
                      </a:r>
                      <a:endParaRPr lang="zh-TW" altLang="en-US" sz="1800" dirty="0">
                        <a:latin typeface="+mn-lt"/>
                      </a:endParaRPr>
                    </a:p>
                  </a:txBody>
                  <a:tcPr/>
                </a:tc>
                <a:extLst>
                  <a:ext uri="{0D108BD9-81ED-4DB2-BD59-A6C34878D82A}">
                    <a16:rowId xmlns:a16="http://schemas.microsoft.com/office/drawing/2014/main" val="10001"/>
                  </a:ext>
                </a:extLst>
              </a:tr>
              <a:tr h="370840">
                <a:tc>
                  <a:txBody>
                    <a:bodyPr/>
                    <a:lstStyle/>
                    <a:p>
                      <a:pPr algn="ctr"/>
                      <a:r>
                        <a:rPr lang="en-US" altLang="zh-TW" sz="1800" dirty="0">
                          <a:latin typeface="+mn-lt"/>
                        </a:rPr>
                        <a:t>0.75</a:t>
                      </a:r>
                      <a:endParaRPr lang="zh-TW" altLang="en-US" sz="1800" dirty="0">
                        <a:latin typeface="+mn-lt"/>
                      </a:endParaRPr>
                    </a:p>
                  </a:txBody>
                  <a:tcPr/>
                </a:tc>
                <a:tc>
                  <a:txBody>
                    <a:bodyPr/>
                    <a:lstStyle/>
                    <a:p>
                      <a:pPr algn="r"/>
                      <a:r>
                        <a:rPr lang="en-US" altLang="zh-TW" sz="1800" dirty="0">
                          <a:latin typeface="+mn-lt"/>
                        </a:rPr>
                        <a:t>$4</a:t>
                      </a:r>
                      <a:endParaRPr lang="zh-TW" altLang="en-US" sz="1800" dirty="0">
                        <a:latin typeface="+mn-lt"/>
                      </a:endParaRPr>
                    </a:p>
                  </a:txBody>
                  <a:tcPr/>
                </a:tc>
                <a:tc>
                  <a:txBody>
                    <a:bodyPr/>
                    <a:lstStyle/>
                    <a:p>
                      <a:pPr algn="ctr"/>
                      <a:r>
                        <a:rPr lang="en-US" altLang="zh-TW" sz="1800" dirty="0">
                          <a:latin typeface="+mn-lt"/>
                        </a:rPr>
                        <a:t>$5.522</a:t>
                      </a:r>
                      <a:r>
                        <a:rPr lang="en-US" altLang="zh-TW" sz="1800" baseline="30000" dirty="0">
                          <a:latin typeface="+mn-lt"/>
                        </a:rPr>
                        <a:t>*</a:t>
                      </a:r>
                      <a:endParaRPr lang="zh-TW" altLang="en-US" sz="1800" baseline="30000" dirty="0">
                        <a:latin typeface="+mn-lt"/>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zh-TW" sz="1800" dirty="0">
                          <a:latin typeface="+mn-lt"/>
                        </a:rPr>
                        <a:t>–$1.522</a:t>
                      </a:r>
                      <a:endParaRPr lang="zh-TW" altLang="en-US" sz="1800" dirty="0">
                        <a:latin typeface="+mn-lt"/>
                      </a:endParaRPr>
                    </a:p>
                  </a:txBody>
                  <a:tcPr/>
                </a:tc>
                <a:tc>
                  <a:txBody>
                    <a:bodyPr/>
                    <a:lstStyle/>
                    <a:p>
                      <a:pPr algn="r"/>
                      <a:r>
                        <a:rPr lang="en-US" altLang="zh-TW" sz="1800" dirty="0">
                          <a:latin typeface="+mn-lt"/>
                        </a:rPr>
                        <a:t>0.9243</a:t>
                      </a:r>
                      <a:endParaRPr lang="zh-TW" altLang="en-US" sz="1800" dirty="0">
                        <a:latin typeface="+mn-lt"/>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zh-TW" sz="1800" dirty="0">
                          <a:latin typeface="+mn-lt"/>
                        </a:rPr>
                        <a:t>–$1.407</a:t>
                      </a:r>
                      <a:endParaRPr lang="zh-TW" altLang="en-US" sz="1800" dirty="0">
                        <a:latin typeface="+mn-lt"/>
                      </a:endParaRPr>
                    </a:p>
                  </a:txBody>
                  <a:tcPr/>
                </a:tc>
                <a:extLst>
                  <a:ext uri="{0D108BD9-81ED-4DB2-BD59-A6C34878D82A}">
                    <a16:rowId xmlns:a16="http://schemas.microsoft.com/office/drawing/2014/main" val="10002"/>
                  </a:ext>
                </a:extLst>
              </a:tr>
              <a:tr h="370840">
                <a:tc>
                  <a:txBody>
                    <a:bodyPr/>
                    <a:lstStyle/>
                    <a:p>
                      <a:pPr algn="ctr"/>
                      <a:r>
                        <a:rPr lang="en-US" altLang="zh-TW" sz="1800" dirty="0">
                          <a:latin typeface="+mn-lt"/>
                        </a:rPr>
                        <a:t>1.25</a:t>
                      </a:r>
                      <a:endParaRPr lang="zh-TW" altLang="en-US" sz="1800" dirty="0">
                        <a:latin typeface="+mn-lt"/>
                      </a:endParaRPr>
                    </a:p>
                  </a:txBody>
                  <a:tcPr/>
                </a:tc>
                <a:tc>
                  <a:txBody>
                    <a:bodyPr/>
                    <a:lstStyle/>
                    <a:p>
                      <a:pPr algn="r"/>
                      <a:r>
                        <a:rPr lang="en-US" altLang="zh-TW" sz="1800" dirty="0">
                          <a:latin typeface="+mn-lt"/>
                        </a:rPr>
                        <a:t>$4</a:t>
                      </a:r>
                      <a:endParaRPr lang="zh-TW" altLang="en-US" sz="1800" dirty="0">
                        <a:latin typeface="+mn-lt"/>
                      </a:endParaRPr>
                    </a:p>
                  </a:txBody>
                  <a:tcPr/>
                </a:tc>
                <a:tc>
                  <a:txBody>
                    <a:bodyPr/>
                    <a:lstStyle/>
                    <a:p>
                      <a:pPr algn="ctr"/>
                      <a:r>
                        <a:rPr lang="en-US" altLang="zh-TW" sz="1800" dirty="0">
                          <a:latin typeface="+mn-lt"/>
                        </a:rPr>
                        <a:t>$6.051</a:t>
                      </a:r>
                      <a:r>
                        <a:rPr lang="en-US" altLang="zh-TW" sz="1800" baseline="30000" dirty="0">
                          <a:latin typeface="Arial"/>
                          <a:cs typeface="Arial"/>
                        </a:rPr>
                        <a:t>**</a:t>
                      </a:r>
                      <a:endParaRPr lang="zh-TW" altLang="en-US" sz="1800" baseline="30000" dirty="0">
                        <a:latin typeface="+mn-lt"/>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zh-TW" sz="1800" dirty="0">
                          <a:latin typeface="+mn-lt"/>
                        </a:rPr>
                        <a:t>–$2.051</a:t>
                      </a:r>
                      <a:endParaRPr lang="zh-TW" altLang="en-US" sz="1800" dirty="0">
                        <a:latin typeface="+mn-lt"/>
                      </a:endParaRPr>
                    </a:p>
                  </a:txBody>
                  <a:tcPr/>
                </a:tc>
                <a:tc>
                  <a:txBody>
                    <a:bodyPr/>
                    <a:lstStyle/>
                    <a:p>
                      <a:pPr algn="r"/>
                      <a:r>
                        <a:rPr lang="en-US" altLang="zh-TW" sz="1800" dirty="0">
                          <a:latin typeface="+mn-lt"/>
                        </a:rPr>
                        <a:t>0.8715</a:t>
                      </a:r>
                      <a:endParaRPr lang="zh-TW" altLang="en-US" sz="1800" dirty="0">
                        <a:latin typeface="+mn-lt"/>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zh-TW" sz="1800" dirty="0">
                          <a:latin typeface="+mn-lt"/>
                        </a:rPr>
                        <a:t>–$1.787</a:t>
                      </a:r>
                      <a:endParaRPr lang="zh-TW" altLang="en-US" sz="1800" dirty="0">
                        <a:latin typeface="+mn-lt"/>
                      </a:endParaRPr>
                    </a:p>
                  </a:txBody>
                  <a:tcPr/>
                </a:tc>
                <a:extLst>
                  <a:ext uri="{0D108BD9-81ED-4DB2-BD59-A6C34878D82A}">
                    <a16:rowId xmlns:a16="http://schemas.microsoft.com/office/drawing/2014/main" val="10003"/>
                  </a:ext>
                </a:extLst>
              </a:tr>
              <a:tr h="370840">
                <a:tc>
                  <a:txBody>
                    <a:bodyPr/>
                    <a:lstStyle/>
                    <a:p>
                      <a:r>
                        <a:rPr lang="en-US" altLang="zh-TW" sz="1800" dirty="0">
                          <a:latin typeface="+mn-lt"/>
                        </a:rPr>
                        <a:t>Total</a:t>
                      </a:r>
                      <a:endParaRPr lang="zh-TW" altLang="en-US" sz="1800" dirty="0">
                        <a:latin typeface="+mn-lt"/>
                      </a:endParaRPr>
                    </a:p>
                  </a:txBody>
                  <a:tcPr/>
                </a:tc>
                <a:tc>
                  <a:txBody>
                    <a:bodyPr/>
                    <a:lstStyle/>
                    <a:p>
                      <a:pPr algn="r"/>
                      <a:endParaRPr lang="zh-TW" altLang="en-US" sz="1800" dirty="0">
                        <a:latin typeface="+mn-lt"/>
                      </a:endParaRPr>
                    </a:p>
                  </a:txBody>
                  <a:tcPr/>
                </a:tc>
                <a:tc>
                  <a:txBody>
                    <a:bodyPr/>
                    <a:lstStyle/>
                    <a:p>
                      <a:pPr algn="r"/>
                      <a:endParaRPr lang="zh-TW" altLang="en-US" sz="1800" dirty="0">
                        <a:latin typeface="+mn-lt"/>
                      </a:endParaRPr>
                    </a:p>
                  </a:txBody>
                  <a:tcPr/>
                </a:tc>
                <a:tc>
                  <a:txBody>
                    <a:bodyPr/>
                    <a:lstStyle/>
                    <a:p>
                      <a:pPr algn="r"/>
                      <a:endParaRPr lang="zh-TW" altLang="en-US" sz="1800" dirty="0">
                        <a:latin typeface="+mn-lt"/>
                      </a:endParaRPr>
                    </a:p>
                  </a:txBody>
                  <a:tcPr/>
                </a:tc>
                <a:tc>
                  <a:txBody>
                    <a:bodyPr/>
                    <a:lstStyle/>
                    <a:p>
                      <a:pPr algn="r"/>
                      <a:endParaRPr lang="zh-TW" altLang="en-US" sz="1800" dirty="0">
                        <a:latin typeface="+mn-lt"/>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zh-TW" sz="1800" dirty="0">
                          <a:latin typeface="+mn-lt"/>
                        </a:rPr>
                        <a:t>–$4.267</a:t>
                      </a:r>
                      <a:endParaRPr lang="zh-TW" altLang="en-US" sz="1800" dirty="0">
                        <a:latin typeface="+mn-lt"/>
                      </a:endParaRPr>
                    </a:p>
                  </a:txBody>
                  <a:tcPr/>
                </a:tc>
                <a:extLst>
                  <a:ext uri="{0D108BD9-81ED-4DB2-BD59-A6C34878D82A}">
                    <a16:rowId xmlns:a16="http://schemas.microsoft.com/office/drawing/2014/main" val="10004"/>
                  </a:ext>
                </a:extLst>
              </a:tr>
            </a:tbl>
          </a:graphicData>
        </a:graphic>
      </p:graphicFrame>
      <mc:AlternateContent xmlns:mc="http://schemas.openxmlformats.org/markup-compatibility/2006" xmlns:a14="http://schemas.microsoft.com/office/drawing/2010/main">
        <mc:Choice Requires="a14">
          <p:sp>
            <p:nvSpPr>
              <p:cNvPr id="2" name="文字方塊 1"/>
              <p:cNvSpPr txBox="1"/>
              <p:nvPr/>
            </p:nvSpPr>
            <p:spPr>
              <a:xfrm>
                <a:off x="395536" y="4862001"/>
                <a:ext cx="8640960" cy="1678152"/>
              </a:xfrm>
              <a:prstGeom prst="rect">
                <a:avLst/>
              </a:prstGeom>
              <a:noFill/>
            </p:spPr>
            <p:txBody>
              <a:bodyPr wrap="square" rtlCol="0">
                <a:spAutoFit/>
              </a:bodyPr>
              <a:lstStyle/>
              <a:p>
                <a:pPr>
                  <a:spcBef>
                    <a:spcPts val="600"/>
                  </a:spcBef>
                </a:pPr>
                <a14:m>
                  <m:oMath xmlns:m="http://schemas.openxmlformats.org/officeDocument/2006/math">
                    <m:r>
                      <a:rPr lang="en-US" altLang="zh-TW" b="0" i="1" baseline="30000" smtClean="0">
                        <a:latin typeface="Cambria Math"/>
                      </a:rPr>
                      <m:t>∗ </m:t>
                    </m:r>
                    <m:sSub>
                      <m:sSubPr>
                        <m:ctrlPr>
                          <a:rPr lang="en-US" altLang="zh-TW" b="0" i="1" smtClean="0">
                            <a:latin typeface="Cambria Math" panose="02040503050406030204" pitchFamily="18" charset="0"/>
                          </a:rPr>
                        </m:ctrlPr>
                      </m:sSubPr>
                      <m:e>
                        <m:r>
                          <a:rPr lang="en-US" altLang="zh-TW" b="0" i="1" smtClean="0">
                            <a:latin typeface="Cambria Math"/>
                          </a:rPr>
                          <m:t>𝑅</m:t>
                        </m:r>
                      </m:e>
                      <m:sub>
                        <m:r>
                          <a:rPr lang="en-US" altLang="zh-TW" b="0" i="1" smtClean="0">
                            <a:latin typeface="Cambria Math"/>
                          </a:rPr>
                          <m:t>𝐹</m:t>
                        </m:r>
                      </m:sub>
                    </m:sSub>
                    <m:r>
                      <a:rPr lang="en-US" altLang="zh-TW" b="0" i="1" smtClean="0">
                        <a:latin typeface="Cambria Math"/>
                      </a:rPr>
                      <m:t>=</m:t>
                    </m:r>
                    <m:f>
                      <m:fPr>
                        <m:ctrlPr>
                          <a:rPr lang="en-US" altLang="zh-TW" b="0" i="1" smtClean="0">
                            <a:latin typeface="Cambria Math" panose="02040503050406030204" pitchFamily="18" charset="0"/>
                          </a:rPr>
                        </m:ctrlPr>
                      </m:fPr>
                      <m:num>
                        <m:r>
                          <a:rPr lang="en-US" altLang="zh-TW" b="0" i="1" smtClean="0">
                            <a:latin typeface="Cambria Math"/>
                          </a:rPr>
                          <m:t>10.5%</m:t>
                        </m:r>
                        <m:r>
                          <a:rPr lang="en-US" altLang="zh-TW" b="0" i="1" smtClean="0">
                            <a:latin typeface="Cambria Math"/>
                            <a:ea typeface="Cambria Math"/>
                          </a:rPr>
                          <m:t>×0.75−10%×0.25</m:t>
                        </m:r>
                      </m:num>
                      <m:den>
                        <m:r>
                          <a:rPr lang="en-US" altLang="zh-TW" b="0" i="1" smtClean="0">
                            <a:latin typeface="Cambria Math"/>
                          </a:rPr>
                          <m:t>0.5</m:t>
                        </m:r>
                      </m:den>
                    </m:f>
                    <m:r>
                      <a:rPr lang="en-US" altLang="zh-TW" b="0" i="1" smtClean="0">
                        <a:latin typeface="Cambria Math"/>
                      </a:rPr>
                      <m:t>=10.75%</m:t>
                    </m:r>
                  </m:oMath>
                </a14:m>
                <a:r>
                  <a:rPr lang="en-US" altLang="zh-TW" b="0" i="1" dirty="0">
                    <a:latin typeface="Cambria Math"/>
                    <a:ea typeface="Cambria Math"/>
                  </a:rPr>
                  <a:t> </a:t>
                </a:r>
                <a:r>
                  <a:rPr lang="en-US" altLang="zh-TW" b="0" dirty="0">
                    <a:latin typeface="Cambria Math"/>
                    <a:ea typeface="Cambria Math"/>
                  </a:rPr>
                  <a:t>(cont. comp.) </a:t>
                </a:r>
                <a14:m>
                  <m:oMath xmlns:m="http://schemas.openxmlformats.org/officeDocument/2006/math">
                    <m:r>
                      <a:rPr lang="en-US" altLang="zh-TW" b="0" i="1" smtClean="0">
                        <a:latin typeface="Cambria Math"/>
                        <a:ea typeface="Cambria Math"/>
                      </a:rPr>
                      <m:t>⇒</m:t>
                    </m:r>
                  </m:oMath>
                </a14:m>
                <a:r>
                  <a:rPr lang="en-US" altLang="zh-TW" b="0" i="1" dirty="0">
                    <a:latin typeface="Cambria Math"/>
                    <a:ea typeface="Cambria Math"/>
                  </a:rPr>
                  <a:t> </a:t>
                </a:r>
                <a:r>
                  <a:rPr lang="en-US" altLang="zh-TW" b="0" dirty="0">
                    <a:latin typeface="Cambria Math"/>
                    <a:ea typeface="Cambria Math"/>
                  </a:rPr>
                  <a:t>11.044% </a:t>
                </a:r>
                <a:r>
                  <a:rPr lang="en-US" altLang="zh-TW" dirty="0">
                    <a:latin typeface="Cambria Math"/>
                    <a:ea typeface="Cambria Math"/>
                  </a:rPr>
                  <a:t>(semi-annual comp.)</a:t>
                </a:r>
                <a:r>
                  <a:rPr lang="en-US" altLang="zh-TW" b="0" i="1" dirty="0">
                    <a:latin typeface="Cambria Math"/>
                    <a:ea typeface="Cambria Math"/>
                  </a:rPr>
                  <a:t> </a:t>
                </a:r>
              </a:p>
              <a:p>
                <a:pPr>
                  <a:spcBef>
                    <a:spcPts val="600"/>
                  </a:spcBef>
                </a:pPr>
                <a:r>
                  <a:rPr lang="en-US" altLang="zh-TW" dirty="0">
                    <a:ea typeface="Cambria Math"/>
                  </a:rPr>
                  <a:t>  Expected cash outflow at </a:t>
                </a:r>
                <a14:m>
                  <m:oMath xmlns:m="http://schemas.openxmlformats.org/officeDocument/2006/math">
                    <m:r>
                      <a:rPr lang="en-US" altLang="zh-TW" b="0" i="1" smtClean="0">
                        <a:latin typeface="Cambria Math"/>
                        <a:ea typeface="Cambria Math"/>
                      </a:rPr>
                      <m:t>𝑡</m:t>
                    </m:r>
                    <m:r>
                      <a:rPr lang="en-US" altLang="zh-TW" b="0" i="1" smtClean="0">
                        <a:latin typeface="Cambria Math"/>
                        <a:ea typeface="Cambria Math"/>
                      </a:rPr>
                      <m:t>=0.75</m:t>
                    </m:r>
                  </m:oMath>
                </a14:m>
                <a:r>
                  <a:rPr lang="zh-TW" altLang="en-US" dirty="0"/>
                  <a:t> </a:t>
                </a:r>
                <a:r>
                  <a:rPr lang="en-US" altLang="zh-TW" dirty="0"/>
                  <a:t>is </a:t>
                </a:r>
                <a14:m>
                  <m:oMath xmlns:m="http://schemas.openxmlformats.org/officeDocument/2006/math">
                    <m:r>
                      <a:rPr lang="en-US" altLang="zh-TW" i="1">
                        <a:latin typeface="Cambria Math"/>
                        <a:ea typeface="Cambria Math"/>
                      </a:rPr>
                      <m:t>$100×</m:t>
                    </m:r>
                    <m:r>
                      <a:rPr lang="en-US" altLang="zh-TW" b="0" i="1" smtClean="0">
                        <a:latin typeface="Cambria Math"/>
                        <a:ea typeface="Cambria Math"/>
                      </a:rPr>
                      <m:t>11.044%</m:t>
                    </m:r>
                    <m:r>
                      <a:rPr lang="en-US" altLang="zh-TW" i="1">
                        <a:latin typeface="Cambria Math"/>
                        <a:ea typeface="Cambria Math"/>
                      </a:rPr>
                      <m:t>×</m:t>
                    </m:r>
                    <m:r>
                      <a:rPr lang="en-US" altLang="zh-TW" b="0" i="0" smtClean="0">
                        <a:latin typeface="Cambria Math"/>
                        <a:ea typeface="Cambria Math"/>
                      </a:rPr>
                      <m:t>0.5=$5.522</m:t>
                    </m:r>
                  </m:oMath>
                </a14:m>
                <a:endParaRPr lang="en-US" altLang="zh-TW" dirty="0"/>
              </a:p>
              <a:p>
                <a:pPr>
                  <a:spcBef>
                    <a:spcPts val="600"/>
                  </a:spcBef>
                </a:pPr>
                <a14:m>
                  <m:oMath xmlns:m="http://schemas.openxmlformats.org/officeDocument/2006/math">
                    <m:r>
                      <a:rPr lang="en-US" altLang="zh-TW" i="1" baseline="30000">
                        <a:latin typeface="Cambria Math"/>
                      </a:rPr>
                      <m:t>∗</m:t>
                    </m:r>
                    <m:r>
                      <a:rPr lang="en-US" altLang="zh-TW" b="0" i="1" baseline="30000" smtClean="0">
                        <a:latin typeface="Cambria Math"/>
                      </a:rPr>
                      <m:t>∗</m:t>
                    </m:r>
                    <m:r>
                      <a:rPr lang="en-US" altLang="zh-TW" i="1" baseline="30000">
                        <a:latin typeface="Cambria Math"/>
                      </a:rPr>
                      <m:t> </m:t>
                    </m:r>
                    <m:sSub>
                      <m:sSubPr>
                        <m:ctrlPr>
                          <a:rPr lang="en-US" altLang="zh-TW" i="1">
                            <a:latin typeface="Cambria Math" panose="02040503050406030204" pitchFamily="18" charset="0"/>
                          </a:rPr>
                        </m:ctrlPr>
                      </m:sSubPr>
                      <m:e>
                        <m:r>
                          <a:rPr lang="en-US" altLang="zh-TW" i="1">
                            <a:latin typeface="Cambria Math"/>
                          </a:rPr>
                          <m:t>𝑅</m:t>
                        </m:r>
                      </m:e>
                      <m:sub>
                        <m:r>
                          <a:rPr lang="en-US" altLang="zh-TW" i="1">
                            <a:latin typeface="Cambria Math"/>
                          </a:rPr>
                          <m:t>𝐹</m:t>
                        </m:r>
                      </m:sub>
                    </m:sSub>
                    <m:r>
                      <a:rPr lang="en-US" altLang="zh-TW" i="1">
                        <a:latin typeface="Cambria Math"/>
                      </a:rPr>
                      <m:t>=</m:t>
                    </m:r>
                    <m:f>
                      <m:fPr>
                        <m:ctrlPr>
                          <a:rPr lang="en-US" altLang="zh-TW" i="1">
                            <a:latin typeface="Cambria Math" panose="02040503050406030204" pitchFamily="18" charset="0"/>
                          </a:rPr>
                        </m:ctrlPr>
                      </m:fPr>
                      <m:num>
                        <m:r>
                          <a:rPr lang="en-US" altLang="zh-TW" b="0" i="1" smtClean="0">
                            <a:latin typeface="Cambria Math"/>
                          </a:rPr>
                          <m:t>11</m:t>
                        </m:r>
                        <m:r>
                          <a:rPr lang="en-US" altLang="zh-TW" i="1">
                            <a:latin typeface="Cambria Math"/>
                          </a:rPr>
                          <m:t>%</m:t>
                        </m:r>
                        <m:r>
                          <a:rPr lang="en-US" altLang="zh-TW" i="1">
                            <a:latin typeface="Cambria Math"/>
                            <a:ea typeface="Cambria Math"/>
                          </a:rPr>
                          <m:t>×</m:t>
                        </m:r>
                        <m:r>
                          <a:rPr lang="en-US" altLang="zh-TW" b="0" i="1" smtClean="0">
                            <a:latin typeface="Cambria Math"/>
                            <a:ea typeface="Cambria Math"/>
                          </a:rPr>
                          <m:t>1</m:t>
                        </m:r>
                        <m:r>
                          <a:rPr lang="en-US" altLang="zh-TW" i="1">
                            <a:latin typeface="Cambria Math"/>
                            <a:ea typeface="Cambria Math"/>
                          </a:rPr>
                          <m:t>.</m:t>
                        </m:r>
                        <m:r>
                          <a:rPr lang="en-US" altLang="zh-TW" b="0" i="1" smtClean="0">
                            <a:latin typeface="Cambria Math"/>
                            <a:ea typeface="Cambria Math"/>
                          </a:rPr>
                          <m:t>2</m:t>
                        </m:r>
                        <m:r>
                          <a:rPr lang="en-US" altLang="zh-TW" i="1">
                            <a:latin typeface="Cambria Math"/>
                            <a:ea typeface="Cambria Math"/>
                          </a:rPr>
                          <m:t>5−10</m:t>
                        </m:r>
                        <m:r>
                          <a:rPr lang="en-US" altLang="zh-TW" b="0" i="1" smtClean="0">
                            <a:latin typeface="Cambria Math"/>
                            <a:ea typeface="Cambria Math"/>
                          </a:rPr>
                          <m:t>.5</m:t>
                        </m:r>
                        <m:r>
                          <a:rPr lang="en-US" altLang="zh-TW" i="1">
                            <a:latin typeface="Cambria Math"/>
                            <a:ea typeface="Cambria Math"/>
                          </a:rPr>
                          <m:t>%×0.</m:t>
                        </m:r>
                        <m:r>
                          <a:rPr lang="en-US" altLang="zh-TW" b="0" i="1" smtClean="0">
                            <a:latin typeface="Cambria Math"/>
                            <a:ea typeface="Cambria Math"/>
                          </a:rPr>
                          <m:t>7</m:t>
                        </m:r>
                        <m:r>
                          <a:rPr lang="en-US" altLang="zh-TW" i="1">
                            <a:latin typeface="Cambria Math"/>
                            <a:ea typeface="Cambria Math"/>
                          </a:rPr>
                          <m:t>5</m:t>
                        </m:r>
                      </m:num>
                      <m:den>
                        <m:r>
                          <a:rPr lang="en-US" altLang="zh-TW" i="1">
                            <a:latin typeface="Cambria Math"/>
                          </a:rPr>
                          <m:t>0.5</m:t>
                        </m:r>
                      </m:den>
                    </m:f>
                    <m:r>
                      <a:rPr lang="en-US" altLang="zh-TW" i="1">
                        <a:latin typeface="Cambria Math"/>
                      </a:rPr>
                      <m:t>=</m:t>
                    </m:r>
                    <m:r>
                      <a:rPr lang="en-US" altLang="zh-TW" b="0" i="1" smtClean="0">
                        <a:latin typeface="Cambria Math"/>
                      </a:rPr>
                      <m:t>11</m:t>
                    </m:r>
                    <m:r>
                      <a:rPr lang="en-US" altLang="zh-TW" i="1">
                        <a:latin typeface="Cambria Math"/>
                      </a:rPr>
                      <m:t>.75%</m:t>
                    </m:r>
                  </m:oMath>
                </a14:m>
                <a:r>
                  <a:rPr lang="en-US" altLang="zh-TW" i="1" dirty="0">
                    <a:latin typeface="Cambria Math"/>
                    <a:ea typeface="Cambria Math"/>
                  </a:rPr>
                  <a:t> </a:t>
                </a:r>
                <a:r>
                  <a:rPr lang="en-US" altLang="zh-TW" dirty="0">
                    <a:latin typeface="Cambria Math"/>
                    <a:ea typeface="Cambria Math"/>
                  </a:rPr>
                  <a:t>(cont. comp.) </a:t>
                </a:r>
                <a14:m>
                  <m:oMath xmlns:m="http://schemas.openxmlformats.org/officeDocument/2006/math">
                    <m:r>
                      <a:rPr lang="en-US" altLang="zh-TW" i="1">
                        <a:latin typeface="Cambria Math"/>
                        <a:ea typeface="Cambria Math"/>
                      </a:rPr>
                      <m:t>⇒</m:t>
                    </m:r>
                  </m:oMath>
                </a14:m>
                <a:r>
                  <a:rPr lang="en-US" altLang="zh-TW" i="1" dirty="0">
                    <a:latin typeface="Cambria Math"/>
                    <a:ea typeface="Cambria Math"/>
                  </a:rPr>
                  <a:t> </a:t>
                </a:r>
                <a:r>
                  <a:rPr lang="en-US" altLang="zh-TW" dirty="0">
                    <a:latin typeface="Cambria Math"/>
                    <a:ea typeface="Cambria Math"/>
                  </a:rPr>
                  <a:t>12.102% (semi-annual comp.)</a:t>
                </a:r>
                <a:r>
                  <a:rPr lang="en-US" altLang="zh-TW" i="1" dirty="0">
                    <a:latin typeface="Cambria Math"/>
                    <a:ea typeface="Cambria Math"/>
                  </a:rPr>
                  <a:t> </a:t>
                </a:r>
              </a:p>
              <a:p>
                <a:pPr>
                  <a:spcBef>
                    <a:spcPts val="600"/>
                  </a:spcBef>
                </a:pPr>
                <a:r>
                  <a:rPr lang="en-US" altLang="zh-TW" dirty="0">
                    <a:ea typeface="Cambria Math"/>
                  </a:rPr>
                  <a:t>  Expected cash outflow at </a:t>
                </a:r>
                <a14:m>
                  <m:oMath xmlns:m="http://schemas.openxmlformats.org/officeDocument/2006/math">
                    <m:r>
                      <a:rPr lang="en-US" altLang="zh-TW" i="1">
                        <a:latin typeface="Cambria Math"/>
                        <a:ea typeface="Cambria Math"/>
                      </a:rPr>
                      <m:t>𝑡</m:t>
                    </m:r>
                    <m:r>
                      <a:rPr lang="en-US" altLang="zh-TW" i="1">
                        <a:latin typeface="Cambria Math"/>
                        <a:ea typeface="Cambria Math"/>
                      </a:rPr>
                      <m:t>=1.25</m:t>
                    </m:r>
                  </m:oMath>
                </a14:m>
                <a:r>
                  <a:rPr lang="zh-TW" altLang="en-US" dirty="0"/>
                  <a:t> </a:t>
                </a:r>
                <a:r>
                  <a:rPr lang="en-US" altLang="zh-TW" dirty="0"/>
                  <a:t>is </a:t>
                </a:r>
                <a14:m>
                  <m:oMath xmlns:m="http://schemas.openxmlformats.org/officeDocument/2006/math">
                    <m:r>
                      <a:rPr lang="en-US" altLang="zh-TW" i="1">
                        <a:latin typeface="Cambria Math"/>
                        <a:ea typeface="Cambria Math"/>
                      </a:rPr>
                      <m:t>$100×1</m:t>
                    </m:r>
                    <m:r>
                      <a:rPr lang="en-US" altLang="zh-TW" b="0" i="1" smtClean="0">
                        <a:latin typeface="Cambria Math"/>
                        <a:ea typeface="Cambria Math"/>
                      </a:rPr>
                      <m:t>2</m:t>
                    </m:r>
                    <m:r>
                      <a:rPr lang="en-US" altLang="zh-TW" i="1">
                        <a:latin typeface="Cambria Math"/>
                        <a:ea typeface="Cambria Math"/>
                      </a:rPr>
                      <m:t>.</m:t>
                    </m:r>
                    <m:r>
                      <a:rPr lang="en-US" altLang="zh-TW" b="0" i="1" smtClean="0">
                        <a:latin typeface="Cambria Math"/>
                        <a:ea typeface="Cambria Math"/>
                      </a:rPr>
                      <m:t>102</m:t>
                    </m:r>
                    <m:r>
                      <a:rPr lang="en-US" altLang="zh-TW" i="1">
                        <a:latin typeface="Cambria Math"/>
                        <a:ea typeface="Cambria Math"/>
                      </a:rPr>
                      <m:t>%×</m:t>
                    </m:r>
                    <m:r>
                      <a:rPr lang="en-US" altLang="zh-TW">
                        <a:latin typeface="Cambria Math"/>
                        <a:ea typeface="Cambria Math"/>
                      </a:rPr>
                      <m:t>0.5=$</m:t>
                    </m:r>
                    <m:r>
                      <a:rPr lang="en-US" altLang="zh-TW" b="0" i="0" smtClean="0">
                        <a:latin typeface="Cambria Math"/>
                        <a:ea typeface="Cambria Math"/>
                      </a:rPr>
                      <m:t>6</m:t>
                    </m:r>
                    <m:r>
                      <a:rPr lang="en-US" altLang="zh-TW">
                        <a:latin typeface="Cambria Math"/>
                        <a:ea typeface="Cambria Math"/>
                      </a:rPr>
                      <m:t>.</m:t>
                    </m:r>
                    <m:r>
                      <a:rPr lang="en-US" altLang="zh-TW" b="0" i="0" smtClean="0">
                        <a:latin typeface="Cambria Math"/>
                        <a:ea typeface="Cambria Math"/>
                      </a:rPr>
                      <m:t>051</m:t>
                    </m:r>
                  </m:oMath>
                </a14:m>
                <a:endParaRPr lang="zh-TW" altLang="en-US" dirty="0"/>
              </a:p>
            </p:txBody>
          </p:sp>
        </mc:Choice>
        <mc:Fallback xmlns="">
          <p:sp>
            <p:nvSpPr>
              <p:cNvPr id="2" name="文字方塊 1"/>
              <p:cNvSpPr txBox="1">
                <a:spLocks noRot="1" noChangeAspect="1" noMove="1" noResize="1" noEditPoints="1" noAdjustHandles="1" noChangeArrowheads="1" noChangeShapeType="1" noTextEdit="1"/>
              </p:cNvSpPr>
              <p:nvPr/>
            </p:nvSpPr>
            <p:spPr>
              <a:xfrm>
                <a:off x="395536" y="4862001"/>
                <a:ext cx="8640960" cy="1678152"/>
              </a:xfrm>
              <a:prstGeom prst="rect">
                <a:avLst/>
              </a:prstGeom>
              <a:blipFill rotWithShape="1">
                <a:blip r:embed="rId3"/>
                <a:stretch>
                  <a:fillRect b="-509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48680563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標題 1"/>
          <p:cNvSpPr>
            <a:spLocks noGrp="1"/>
          </p:cNvSpPr>
          <p:nvPr>
            <p:ph type="ctrTitle"/>
          </p:nvPr>
        </p:nvSpPr>
        <p:spPr>
          <a:xfrm>
            <a:off x="468313" y="2924175"/>
            <a:ext cx="6781800" cy="766763"/>
          </a:xfrm>
        </p:spPr>
        <p:txBody>
          <a:bodyPr/>
          <a:lstStyle/>
          <a:p>
            <a:pPr algn="l"/>
            <a:r>
              <a:rPr lang="en-US" altLang="zh-TW" sz="3800" dirty="0">
                <a:ea typeface="新細明體" charset="-120"/>
              </a:rPr>
              <a:t>7.1 Interest Rate (IR) Swaps</a:t>
            </a:r>
            <a:endParaRPr lang="zh-TW" altLang="en-US" sz="3800" dirty="0">
              <a:ea typeface="新細明體" charset="-120"/>
            </a:endParaRPr>
          </a:p>
        </p:txBody>
      </p:sp>
      <p:sp>
        <p:nvSpPr>
          <p:cNvPr id="7170" name="Rectangle 7"/>
          <p:cNvSpPr>
            <a:spLocks noGrp="1" noChangeArrowheads="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7.</a:t>
            </a:r>
            <a:fld id="{318AA49A-4F20-4677-A41A-D5F351D8E433}" type="slidenum">
              <a:rPr lang="en-US" altLang="en-US" smtClean="0"/>
              <a:pPr eaLnBrk="1" hangingPunct="1"/>
              <a:t>3</a:t>
            </a:fld>
            <a:endParaRPr lang="en-US" altLang="en-US" dirty="0"/>
          </a:p>
        </p:txBody>
      </p:sp>
    </p:spTree>
    <p:extLst>
      <p:ext uri="{BB962C8B-B14F-4D97-AF65-F5344CB8AC3E}">
        <p14:creationId xmlns:p14="http://schemas.microsoft.com/office/powerpoint/2010/main" val="1008585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noFill/>
        </p:spPr>
        <p:txBody>
          <a:bodyPr lIns="92075" tIns="46038" rIns="92075" bIns="46038" anchor="ctr"/>
          <a:lstStyle/>
          <a:p>
            <a:pPr eaLnBrk="1" hangingPunct="1"/>
            <a:r>
              <a:rPr lang="en-US" altLang="zh-TW" dirty="0">
                <a:ea typeface="新細明體" pitchFamily="18" charset="-120"/>
              </a:rPr>
              <a:t>Valuation of IR Swaps</a:t>
            </a:r>
          </a:p>
        </p:txBody>
      </p:sp>
      <mc:AlternateContent xmlns:mc="http://schemas.openxmlformats.org/markup-compatibility/2006" xmlns:a14="http://schemas.microsoft.com/office/drawing/2010/main">
        <mc:Choice Requires="a14">
          <p:sp>
            <p:nvSpPr>
              <p:cNvPr id="19460" name="Rectangle 3"/>
              <p:cNvSpPr>
                <a:spLocks noGrp="1" noChangeArrowheads="1"/>
              </p:cNvSpPr>
              <p:nvPr>
                <p:ph idx="1"/>
              </p:nvPr>
            </p:nvSpPr>
            <p:spPr>
              <a:xfrm>
                <a:off x="323528" y="1628800"/>
                <a:ext cx="8568952" cy="5184576"/>
              </a:xfrm>
              <a:noFill/>
            </p:spPr>
            <p:txBody>
              <a:bodyPr lIns="92075" tIns="46038" rIns="92075" bIns="46038"/>
              <a:lstStyle/>
              <a:p>
                <a:pPr>
                  <a:spcBef>
                    <a:spcPts val="500"/>
                  </a:spcBef>
                </a:pPr>
                <a:r>
                  <a:rPr lang="en-US" altLang="zh-TW" dirty="0">
                    <a:ea typeface="新細明體" pitchFamily="18" charset="-120"/>
                  </a:rPr>
                  <a:t>An IR swap is worth zero when it is first initiated</a:t>
                </a:r>
              </a:p>
              <a:p>
                <a:pPr lvl="1">
                  <a:spcBef>
                    <a:spcPts val="500"/>
                  </a:spcBef>
                </a:pPr>
                <a:r>
                  <a:rPr lang="en-US" altLang="zh-TW" dirty="0">
                    <a:ea typeface="新細明體" pitchFamily="18" charset="-120"/>
                  </a:rPr>
                  <a:t>When a swap contract is first negotiated, the swap rate (the fixed rate </a:t>
                </a:r>
                <a14:m>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𝑅</m:t>
                        </m:r>
                      </m:e>
                      <m:sub>
                        <m:r>
                          <a:rPr lang="en-US" altLang="zh-TW" i="1">
                            <a:latin typeface="Cambria Math"/>
                            <a:ea typeface="新細明體" pitchFamily="18" charset="-120"/>
                          </a:rPr>
                          <m:t>𝐾</m:t>
                        </m:r>
                      </m:sub>
                    </m:sSub>
                  </m:oMath>
                </a14:m>
                <a:r>
                  <a:rPr lang="en-US" altLang="zh-TW" dirty="0">
                    <a:ea typeface="新細明體" pitchFamily="18" charset="-120"/>
                  </a:rPr>
                  <a:t>) is determined such that the value of the swap is zero initially</a:t>
                </a:r>
              </a:p>
              <a:p>
                <a:pPr lvl="2">
                  <a:spcBef>
                    <a:spcPts val="500"/>
                  </a:spcBef>
                </a:pPr>
                <a:r>
                  <a:rPr lang="en-US" altLang="zh-TW" dirty="0">
                    <a:ea typeface="新細明體" pitchFamily="18" charset="-120"/>
                  </a:rPr>
                  <a:t>This feature is similar to set the delivery prices of futures contracts to be the futures prices such that the futures contracts are worth zero when they are initiated</a:t>
                </a:r>
              </a:p>
              <a:p>
                <a:pPr lvl="1">
                  <a:spcBef>
                    <a:spcPts val="500"/>
                  </a:spcBef>
                </a:pPr>
                <a:r>
                  <a:rPr lang="en-US" altLang="zh-TW" dirty="0">
                    <a:ea typeface="新細明體" pitchFamily="18" charset="-120"/>
                  </a:rPr>
                  <a:t>With the passage of time, the value of an IR swap emerges and can be either positive or negative</a:t>
                </a:r>
              </a:p>
              <a:p>
                <a:pPr lvl="2">
                  <a:spcBef>
                    <a:spcPts val="500"/>
                  </a:spcBef>
                </a:pPr>
                <a:r>
                  <a:rPr lang="en-US" altLang="zh-TW" dirty="0">
                    <a:ea typeface="新細明體" pitchFamily="18" charset="-120"/>
                  </a:rPr>
                  <a:t>One party’s gains are the other party’s losses, so two parties of a swap have opposite viewpoints on the value of the same IR swap</a:t>
                </a:r>
              </a:p>
            </p:txBody>
          </p:sp>
        </mc:Choice>
        <mc:Fallback xmlns="">
          <p:sp>
            <p:nvSpPr>
              <p:cNvPr id="19460" name="Rectangle 3"/>
              <p:cNvSpPr>
                <a:spLocks noGrp="1" noRot="1" noChangeAspect="1" noMove="1" noResize="1" noEditPoints="1" noAdjustHandles="1" noChangeArrowheads="1" noChangeShapeType="1" noTextEdit="1"/>
              </p:cNvSpPr>
              <p:nvPr>
                <p:ph idx="1"/>
              </p:nvPr>
            </p:nvSpPr>
            <p:spPr>
              <a:xfrm>
                <a:off x="323528" y="1628800"/>
                <a:ext cx="8568952" cy="5184576"/>
              </a:xfrm>
              <a:blipFill>
                <a:blip r:embed="rId3"/>
                <a:stretch>
                  <a:fillRect l="-711" t="-1528" r="-1636"/>
                </a:stretch>
              </a:blipFill>
            </p:spPr>
            <p:txBody>
              <a:bodyPr/>
              <a:lstStyle/>
              <a:p>
                <a:r>
                  <a:rPr lang="zh-TW" altLang="en-US">
                    <a:noFill/>
                  </a:rPr>
                  <a:t> </a:t>
                </a:r>
              </a:p>
            </p:txBody>
          </p:sp>
        </mc:Fallback>
      </mc:AlternateContent>
      <p:sp>
        <p:nvSpPr>
          <p:cNvPr id="19458"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7.</a:t>
            </a:r>
            <a:fld id="{E2F0E0F8-FFA5-4F83-B76F-770473ED1782}" type="slidenum">
              <a:rPr lang="en-US" altLang="en-US"/>
              <a:pPr eaLnBrk="1" hangingPunct="1"/>
              <a:t>30</a:t>
            </a:fld>
            <a:endParaRPr lang="en-US" altLang="en-US" dirty="0"/>
          </a:p>
        </p:txBody>
      </p:sp>
    </p:spTree>
    <p:extLst>
      <p:ext uri="{BB962C8B-B14F-4D97-AF65-F5344CB8AC3E}">
        <p14:creationId xmlns:p14="http://schemas.microsoft.com/office/powerpoint/2010/main" val="107980192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noFill/>
        </p:spPr>
        <p:txBody>
          <a:bodyPr lIns="92075" tIns="46038" rIns="92075" bIns="46038" anchor="ctr"/>
          <a:lstStyle/>
          <a:p>
            <a:pPr eaLnBrk="1" hangingPunct="1"/>
            <a:r>
              <a:rPr lang="en-US" altLang="zh-TW" dirty="0">
                <a:ea typeface="新細明體" pitchFamily="18" charset="-120"/>
              </a:rPr>
              <a:t>Valuation of IR Swaps</a:t>
            </a:r>
          </a:p>
        </p:txBody>
      </p:sp>
      <p:sp>
        <p:nvSpPr>
          <p:cNvPr id="19460" name="Rectangle 3"/>
          <p:cNvSpPr>
            <a:spLocks noGrp="1" noChangeArrowheads="1"/>
          </p:cNvSpPr>
          <p:nvPr>
            <p:ph idx="1"/>
          </p:nvPr>
        </p:nvSpPr>
        <p:spPr>
          <a:xfrm>
            <a:off x="323528" y="1628800"/>
            <a:ext cx="8496944" cy="5112568"/>
          </a:xfrm>
          <a:noFill/>
        </p:spPr>
        <p:txBody>
          <a:bodyPr lIns="92075" tIns="46038" rIns="92075" bIns="46038"/>
          <a:lstStyle/>
          <a:p>
            <a:pPr lvl="1">
              <a:lnSpc>
                <a:spcPct val="98000"/>
              </a:lnSpc>
              <a:spcBef>
                <a:spcPts val="400"/>
              </a:spcBef>
            </a:pPr>
            <a:r>
              <a:rPr lang="en-US" altLang="zh-TW" dirty="0">
                <a:ea typeface="新細明體" pitchFamily="18" charset="-120"/>
              </a:rPr>
              <a:t>Although the swap is zero initially, it does not mean that the value of each individual FRA is zero initially</a:t>
            </a:r>
          </a:p>
          <a:p>
            <a:pPr lvl="2">
              <a:lnSpc>
                <a:spcPct val="98000"/>
              </a:lnSpc>
              <a:spcBef>
                <a:spcPts val="400"/>
              </a:spcBef>
            </a:pPr>
            <a:r>
              <a:rPr lang="en-US" altLang="zh-TW" dirty="0">
                <a:ea typeface="新細明體" pitchFamily="18" charset="-120"/>
              </a:rPr>
              <a:t>The initial zero value of a swap means that the sum of the values of all FRAs underlying the swap is zero </a:t>
            </a:r>
          </a:p>
          <a:p>
            <a:pPr lvl="2">
              <a:lnSpc>
                <a:spcPct val="98000"/>
              </a:lnSpc>
              <a:spcBef>
                <a:spcPts val="400"/>
              </a:spcBef>
            </a:pPr>
            <a:r>
              <a:rPr lang="en-US" altLang="zh-TW" dirty="0">
                <a:ea typeface="新細明體" pitchFamily="18" charset="-120"/>
              </a:rPr>
              <a:t>For a pay-fixed-receive-floating swap on the issue date,</a:t>
            </a:r>
          </a:p>
          <a:p>
            <a:pPr lvl="3">
              <a:lnSpc>
                <a:spcPct val="98000"/>
              </a:lnSpc>
              <a:spcBef>
                <a:spcPts val="400"/>
              </a:spcBef>
            </a:pPr>
            <a:r>
              <a:rPr lang="en-US" altLang="zh-TW" dirty="0">
                <a:ea typeface="新細明體" pitchFamily="18" charset="-120"/>
              </a:rPr>
              <a:t>If the zero curve is upward sloping </a:t>
            </a:r>
            <a:r>
              <a:rPr lang="en-US" altLang="zh-TW" dirty="0">
                <a:sym typeface="Symbol"/>
              </a:rPr>
              <a:t> forward rates </a:t>
            </a:r>
            <a:r>
              <a:rPr lang="zh-TW" altLang="zh-TW" dirty="0"/>
              <a:t>↑</a:t>
            </a:r>
            <a:r>
              <a:rPr lang="en-US" altLang="zh-TW" dirty="0"/>
              <a:t> with </a:t>
            </a:r>
            <a:r>
              <a:rPr lang="en-US" altLang="zh-TW" i="1" dirty="0"/>
              <a:t>T</a:t>
            </a:r>
            <a:endParaRPr lang="en-US" altLang="zh-TW" i="1" dirty="0">
              <a:sym typeface="Symbol"/>
            </a:endParaRPr>
          </a:p>
          <a:p>
            <a:pPr lvl="4">
              <a:lnSpc>
                <a:spcPct val="98000"/>
              </a:lnSpc>
              <a:spcBef>
                <a:spcPts val="400"/>
              </a:spcBef>
            </a:pPr>
            <a:r>
              <a:rPr lang="en-US" altLang="zh-TW" dirty="0">
                <a:sym typeface="Symbol"/>
              </a:rPr>
              <a:t>The forward rates with shorter times to maturity &lt; the swap rate</a:t>
            </a:r>
          </a:p>
          <a:p>
            <a:pPr marL="1282700" lvl="4" indent="0">
              <a:lnSpc>
                <a:spcPct val="98000"/>
              </a:lnSpc>
              <a:spcBef>
                <a:spcPts val="400"/>
              </a:spcBef>
              <a:buNone/>
            </a:pPr>
            <a:r>
              <a:rPr lang="en-US" altLang="zh-TW" dirty="0">
                <a:sym typeface="Symbol"/>
              </a:rPr>
              <a:t>      negative values for shorter-maturity FRAs</a:t>
            </a:r>
          </a:p>
          <a:p>
            <a:pPr lvl="4">
              <a:lnSpc>
                <a:spcPct val="98000"/>
              </a:lnSpc>
              <a:spcBef>
                <a:spcPts val="400"/>
              </a:spcBef>
            </a:pPr>
            <a:r>
              <a:rPr lang="en-US" altLang="zh-TW" dirty="0">
                <a:sym typeface="Symbol"/>
              </a:rPr>
              <a:t>The forward rates with longer times to maturity &gt; the swap rate </a:t>
            </a:r>
          </a:p>
          <a:p>
            <a:pPr marL="1282700" lvl="4" indent="0">
              <a:lnSpc>
                <a:spcPct val="98000"/>
              </a:lnSpc>
              <a:spcBef>
                <a:spcPts val="400"/>
              </a:spcBef>
              <a:buNone/>
            </a:pPr>
            <a:r>
              <a:rPr lang="en-US" altLang="zh-TW" dirty="0">
                <a:sym typeface="Symbol"/>
              </a:rPr>
              <a:t>      positive values for longer-maturity FRAs</a:t>
            </a:r>
          </a:p>
          <a:p>
            <a:pPr lvl="3">
              <a:lnSpc>
                <a:spcPct val="98000"/>
              </a:lnSpc>
              <a:spcBef>
                <a:spcPts val="400"/>
              </a:spcBef>
            </a:pPr>
            <a:r>
              <a:rPr lang="en-US" altLang="zh-TW" dirty="0">
                <a:ea typeface="新細明體" pitchFamily="18" charset="-120"/>
              </a:rPr>
              <a:t>If the zero curve is downward sloping </a:t>
            </a:r>
            <a:r>
              <a:rPr lang="en-US" altLang="zh-TW" dirty="0">
                <a:sym typeface="Symbol"/>
              </a:rPr>
              <a:t> forward rates </a:t>
            </a:r>
            <a:r>
              <a:rPr lang="zh-TW" altLang="zh-TW" dirty="0"/>
              <a:t>↓</a:t>
            </a:r>
            <a:r>
              <a:rPr lang="en-US" altLang="zh-TW" dirty="0"/>
              <a:t> with </a:t>
            </a:r>
            <a:r>
              <a:rPr lang="en-US" altLang="zh-TW" i="1" dirty="0"/>
              <a:t>T</a:t>
            </a:r>
            <a:endParaRPr lang="en-US" altLang="zh-TW" dirty="0">
              <a:sym typeface="Symbol"/>
            </a:endParaRPr>
          </a:p>
          <a:p>
            <a:pPr lvl="4">
              <a:lnSpc>
                <a:spcPct val="98000"/>
              </a:lnSpc>
              <a:spcBef>
                <a:spcPts val="400"/>
              </a:spcBef>
            </a:pPr>
            <a:r>
              <a:rPr lang="en-US" altLang="zh-TW" dirty="0">
                <a:sym typeface="Symbol"/>
              </a:rPr>
              <a:t>The forward rates with shorter times to maturity &gt; the swap rate</a:t>
            </a:r>
          </a:p>
          <a:p>
            <a:pPr marL="1282700" lvl="4" indent="0">
              <a:lnSpc>
                <a:spcPct val="98000"/>
              </a:lnSpc>
              <a:spcBef>
                <a:spcPts val="400"/>
              </a:spcBef>
              <a:buNone/>
            </a:pPr>
            <a:r>
              <a:rPr lang="en-US" altLang="zh-TW" dirty="0">
                <a:sym typeface="Symbol"/>
              </a:rPr>
              <a:t>       positive values for shorter-maturity FRAs</a:t>
            </a:r>
          </a:p>
          <a:p>
            <a:pPr lvl="4">
              <a:lnSpc>
                <a:spcPct val="98000"/>
              </a:lnSpc>
              <a:spcBef>
                <a:spcPts val="400"/>
              </a:spcBef>
            </a:pPr>
            <a:r>
              <a:rPr lang="en-US" altLang="zh-TW" dirty="0">
                <a:sym typeface="Symbol"/>
              </a:rPr>
              <a:t>The forward rates with longer times to maturity &lt; the swap rate</a:t>
            </a:r>
          </a:p>
          <a:p>
            <a:pPr marL="1282700" lvl="4" indent="0">
              <a:lnSpc>
                <a:spcPct val="98000"/>
              </a:lnSpc>
              <a:spcBef>
                <a:spcPts val="400"/>
              </a:spcBef>
              <a:buNone/>
            </a:pPr>
            <a:r>
              <a:rPr lang="en-US" altLang="zh-TW" dirty="0">
                <a:sym typeface="Symbol"/>
              </a:rPr>
              <a:t>       negative values for longer-maturity FRAs</a:t>
            </a:r>
          </a:p>
          <a:p>
            <a:pPr lvl="4">
              <a:lnSpc>
                <a:spcPct val="98000"/>
              </a:lnSpc>
              <a:spcBef>
                <a:spcPts val="400"/>
              </a:spcBef>
            </a:pPr>
            <a:endParaRPr lang="en-US" altLang="zh-TW" dirty="0">
              <a:sym typeface="Symbol"/>
            </a:endParaRPr>
          </a:p>
        </p:txBody>
      </p:sp>
      <p:sp>
        <p:nvSpPr>
          <p:cNvPr id="19458"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7.</a:t>
            </a:r>
            <a:fld id="{E2F0E0F8-FFA5-4F83-B76F-770473ED1782}" type="slidenum">
              <a:rPr lang="en-US" altLang="en-US"/>
              <a:pPr eaLnBrk="1" hangingPunct="1"/>
              <a:t>31</a:t>
            </a:fld>
            <a:endParaRPr lang="en-US" altLang="en-US" dirty="0"/>
          </a:p>
        </p:txBody>
      </p:sp>
    </p:spTree>
    <p:extLst>
      <p:ext uri="{BB962C8B-B14F-4D97-AF65-F5344CB8AC3E}">
        <p14:creationId xmlns:p14="http://schemas.microsoft.com/office/powerpoint/2010/main" val="1167656247"/>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noFill/>
        </p:spPr>
        <p:txBody>
          <a:bodyPr lIns="92075" tIns="46038" rIns="92075" bIns="46038" anchor="ctr"/>
          <a:lstStyle/>
          <a:p>
            <a:pPr eaLnBrk="1" hangingPunct="1"/>
            <a:r>
              <a:rPr lang="en-US" altLang="zh-TW" sz="3500" dirty="0">
                <a:ea typeface="新細明體" pitchFamily="18" charset="-120"/>
              </a:rPr>
              <a:t>Determine LIBOR Zero Curve with Eurodollar Futures and IR Swaps</a:t>
            </a:r>
          </a:p>
        </p:txBody>
      </p:sp>
      <mc:AlternateContent xmlns:mc="http://schemas.openxmlformats.org/markup-compatibility/2006" xmlns:a14="http://schemas.microsoft.com/office/drawing/2010/main">
        <mc:Choice Requires="a14">
          <p:sp>
            <p:nvSpPr>
              <p:cNvPr id="19460" name="Rectangle 3"/>
              <p:cNvSpPr>
                <a:spLocks noGrp="1" noChangeArrowheads="1"/>
              </p:cNvSpPr>
              <p:nvPr>
                <p:ph idx="1"/>
              </p:nvPr>
            </p:nvSpPr>
            <p:spPr>
              <a:xfrm>
                <a:off x="323528" y="1628800"/>
                <a:ext cx="8640960" cy="5184576"/>
              </a:xfrm>
              <a:noFill/>
            </p:spPr>
            <p:txBody>
              <a:bodyPr lIns="92075" tIns="46038" rIns="92075" bIns="46038"/>
              <a:lstStyle/>
              <a:p>
                <a:pPr>
                  <a:lnSpc>
                    <a:spcPct val="98000"/>
                  </a:lnSpc>
                  <a:spcBef>
                    <a:spcPts val="300"/>
                  </a:spcBef>
                </a:pPr>
                <a:r>
                  <a:rPr lang="en-US" altLang="zh-TW" dirty="0">
                    <a:ea typeface="新細明體" pitchFamily="18" charset="-120"/>
                  </a:rPr>
                  <a:t>Construct the LIBOR zero curve</a:t>
                </a:r>
              </a:p>
              <a:p>
                <a:pPr marL="344488" lvl="1" indent="0">
                  <a:lnSpc>
                    <a:spcPct val="98000"/>
                  </a:lnSpc>
                  <a:spcBef>
                    <a:spcPts val="300"/>
                  </a:spcBef>
                  <a:buNone/>
                </a:pPr>
                <a:r>
                  <a:rPr lang="en-US" altLang="zh-TW" sz="2400" dirty="0">
                    <a:ea typeface="新細明體" pitchFamily="18" charset="-120"/>
                  </a:rPr>
                  <a:t>(It is important since LIBORs can be used as proxies for risk-free rates when trading derivatives)</a:t>
                </a:r>
              </a:p>
              <a:p>
                <a:pPr lvl="1">
                  <a:lnSpc>
                    <a:spcPct val="98000"/>
                  </a:lnSpc>
                  <a:spcBef>
                    <a:spcPts val="300"/>
                  </a:spcBef>
                </a:pPr>
                <a14:m>
                  <m:oMath xmlns:m="http://schemas.openxmlformats.org/officeDocument/2006/math">
                    <m:r>
                      <a:rPr lang="en-US" altLang="zh-TW" b="0" i="1" smtClean="0">
                        <a:latin typeface="Cambria Math"/>
                        <a:ea typeface="新細明體" pitchFamily="18" charset="-120"/>
                      </a:rPr>
                      <m:t>𝑇</m:t>
                    </m:r>
                    <m:r>
                      <a:rPr lang="en-US" altLang="zh-TW" b="0" i="1" smtClean="0">
                        <a:latin typeface="Cambria Math"/>
                        <a:ea typeface="新細明體" pitchFamily="18" charset="-120"/>
                      </a:rPr>
                      <m:t>&lt;1</m:t>
                    </m:r>
                  </m:oMath>
                </a14:m>
                <a:r>
                  <a:rPr lang="en-US" altLang="zh-TW" dirty="0">
                    <a:ea typeface="新細明體" pitchFamily="18" charset="-120"/>
                  </a:rPr>
                  <a:t>: the quotes of </a:t>
                </a:r>
                <a:r>
                  <a:rPr lang="en-US" altLang="zh-TW" b="1" i="1" dirty="0">
                    <a:ea typeface="新細明體" pitchFamily="18" charset="-120"/>
                  </a:rPr>
                  <a:t>spot LIBOR</a:t>
                </a:r>
                <a:r>
                  <a:rPr lang="en-US" altLang="zh-TW" dirty="0">
                    <a:ea typeface="新細明體" pitchFamily="18" charset="-120"/>
                  </a:rPr>
                  <a:t> (given different </a:t>
                </a:r>
                <a14:m>
                  <m:oMath xmlns:m="http://schemas.openxmlformats.org/officeDocument/2006/math">
                    <m:r>
                      <a:rPr lang="en-US" altLang="zh-TW" i="1">
                        <a:latin typeface="Cambria Math"/>
                        <a:ea typeface="新細明體" pitchFamily="18" charset="-120"/>
                      </a:rPr>
                      <m:t>𝑇</m:t>
                    </m:r>
                  </m:oMath>
                </a14:m>
                <a:r>
                  <a:rPr lang="en-US" altLang="zh-TW" dirty="0">
                    <a:ea typeface="新細明體" pitchFamily="18" charset="-120"/>
                  </a:rPr>
                  <a:t>) offered by financial institutions are used</a:t>
                </a:r>
              </a:p>
              <a:p>
                <a:pPr lvl="1">
                  <a:lnSpc>
                    <a:spcPct val="98000"/>
                  </a:lnSpc>
                  <a:spcBef>
                    <a:spcPts val="300"/>
                  </a:spcBef>
                </a:pPr>
                <a14:m>
                  <m:oMath xmlns:m="http://schemas.openxmlformats.org/officeDocument/2006/math">
                    <m:r>
                      <a:rPr lang="en-US" altLang="zh-TW" b="0" i="1" smtClean="0">
                        <a:latin typeface="Cambria Math"/>
                        <a:ea typeface="新細明體" pitchFamily="18" charset="-120"/>
                      </a:rPr>
                      <m:t>𝑇</m:t>
                    </m:r>
                  </m:oMath>
                </a14:m>
                <a:r>
                  <a:rPr lang="en-US" altLang="zh-TW" dirty="0">
                    <a:ea typeface="新細明體" pitchFamily="18" charset="-120"/>
                  </a:rPr>
                  <a:t> in </a:t>
                </a:r>
                <a14:m>
                  <m:oMath xmlns:m="http://schemas.openxmlformats.org/officeDocument/2006/math">
                    <m:r>
                      <a:rPr lang="en-US" altLang="zh-TW" b="0" i="1" smtClean="0">
                        <a:latin typeface="Cambria Math"/>
                        <a:ea typeface="新細明體" pitchFamily="18" charset="-120"/>
                      </a:rPr>
                      <m:t>[1,2]</m:t>
                    </m:r>
                  </m:oMath>
                </a14:m>
                <a:r>
                  <a:rPr lang="en-US" altLang="zh-TW" dirty="0">
                    <a:ea typeface="新細明體" pitchFamily="18" charset="-120"/>
                  </a:rPr>
                  <a:t> (or in </a:t>
                </a:r>
                <a14:m>
                  <m:oMath xmlns:m="http://schemas.openxmlformats.org/officeDocument/2006/math">
                    <m:r>
                      <a:rPr lang="en-US" altLang="zh-TW" i="1">
                        <a:latin typeface="Cambria Math"/>
                        <a:ea typeface="新細明體" pitchFamily="18" charset="-120"/>
                      </a:rPr>
                      <m:t>[1,</m:t>
                    </m:r>
                    <m:r>
                      <a:rPr lang="en-US" altLang="zh-TW" b="0" i="1" smtClean="0">
                        <a:latin typeface="Cambria Math"/>
                        <a:ea typeface="新細明體" pitchFamily="18" charset="-120"/>
                      </a:rPr>
                      <m:t>5</m:t>
                    </m:r>
                    <m:r>
                      <a:rPr lang="en-US" altLang="zh-TW" i="1">
                        <a:latin typeface="Cambria Math"/>
                        <a:ea typeface="新細明體" pitchFamily="18" charset="-120"/>
                      </a:rPr>
                      <m:t>]</m:t>
                    </m:r>
                  </m:oMath>
                </a14:m>
                <a:r>
                  <a:rPr lang="en-US" altLang="zh-TW" dirty="0">
                    <a:ea typeface="新細明體" pitchFamily="18" charset="-120"/>
                  </a:rPr>
                  <a:t>): the quotes of </a:t>
                </a:r>
                <a:r>
                  <a:rPr lang="en-US" altLang="zh-TW" b="1" i="1" dirty="0">
                    <a:ea typeface="新細明體" pitchFamily="18" charset="-120"/>
                  </a:rPr>
                  <a:t>Eurodollar futures</a:t>
                </a:r>
                <a:r>
                  <a:rPr lang="en-US" altLang="zh-TW" dirty="0">
                    <a:ea typeface="新細明體" pitchFamily="18" charset="-120"/>
                  </a:rPr>
                  <a:t> are used to derive LIBOR zero rates</a:t>
                </a:r>
              </a:p>
              <a:p>
                <a:pPr lvl="2">
                  <a:lnSpc>
                    <a:spcPct val="98000"/>
                  </a:lnSpc>
                  <a:spcBef>
                    <a:spcPts val="300"/>
                  </a:spcBef>
                </a:pPr>
                <a:r>
                  <a:rPr lang="en-US" altLang="zh-TW" dirty="0">
                    <a:ea typeface="新細明體" pitchFamily="18" charset="-120"/>
                  </a:rPr>
                  <a:t>Suppose the zero rate </a:t>
                </a:r>
                <a14:m>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𝑅</m:t>
                        </m:r>
                      </m:e>
                      <m:sub>
                        <m:r>
                          <a:rPr lang="en-US" altLang="zh-TW" i="1">
                            <a:latin typeface="Cambria Math"/>
                            <a:ea typeface="新細明體" pitchFamily="18" charset="-120"/>
                          </a:rPr>
                          <m:t>1</m:t>
                        </m:r>
                      </m:sub>
                    </m:sSub>
                  </m:oMath>
                </a14:m>
                <a:r>
                  <a:rPr lang="en-US" altLang="zh-TW" dirty="0">
                    <a:ea typeface="新細明體" pitchFamily="18" charset="-120"/>
                  </a:rPr>
                  <a:t> for </a:t>
                </a:r>
                <a14:m>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𝑇</m:t>
                        </m:r>
                      </m:e>
                      <m:sub>
                        <m:r>
                          <a:rPr lang="en-US" altLang="zh-TW" i="1">
                            <a:latin typeface="Cambria Math"/>
                            <a:ea typeface="新細明體" pitchFamily="18" charset="-120"/>
                          </a:rPr>
                          <m:t>1</m:t>
                        </m:r>
                      </m:sub>
                    </m:sSub>
                  </m:oMath>
                </a14:m>
                <a:r>
                  <a:rPr lang="en-US" altLang="zh-TW" dirty="0">
                    <a:ea typeface="新細明體" pitchFamily="18" charset="-120"/>
                  </a:rPr>
                  <a:t> is known</a:t>
                </a:r>
              </a:p>
              <a:p>
                <a:pPr lvl="2">
                  <a:lnSpc>
                    <a:spcPct val="98000"/>
                  </a:lnSpc>
                  <a:spcBef>
                    <a:spcPts val="300"/>
                  </a:spcBef>
                </a:pPr>
                <a:r>
                  <a:rPr lang="en-US" altLang="zh-TW" dirty="0">
                    <a:ea typeface="新細明體" pitchFamily="18" charset="-120"/>
                  </a:rPr>
                  <a:t>With the convexity adjustment on Slide 6.33, the forward rates (</a:t>
                </a:r>
                <a14:m>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𝑅</m:t>
                        </m:r>
                      </m:e>
                      <m:sub>
                        <m:r>
                          <a:rPr lang="en-US" altLang="zh-TW" i="1">
                            <a:latin typeface="Cambria Math"/>
                            <a:ea typeface="新細明體" pitchFamily="18" charset="-120"/>
                          </a:rPr>
                          <m:t>𝐹</m:t>
                        </m:r>
                      </m:sub>
                    </m:sSub>
                  </m:oMath>
                </a14:m>
                <a:r>
                  <a:rPr lang="en-US" altLang="zh-TW" dirty="0">
                    <a:ea typeface="新細明體" pitchFamily="18" charset="-120"/>
                  </a:rPr>
                  <a:t>) for </a:t>
                </a:r>
                <a14:m>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b="0" i="1" smtClean="0">
                            <a:latin typeface="Cambria Math"/>
                            <a:ea typeface="新細明體" pitchFamily="18" charset="-120"/>
                          </a:rPr>
                          <m:t>[</m:t>
                        </m:r>
                        <m:r>
                          <a:rPr lang="en-US" altLang="zh-TW" i="1">
                            <a:latin typeface="Cambria Math"/>
                            <a:ea typeface="新細明體" pitchFamily="18" charset="-120"/>
                          </a:rPr>
                          <m:t>𝑇</m:t>
                        </m:r>
                      </m:e>
                      <m:sub>
                        <m:r>
                          <a:rPr lang="en-US" altLang="zh-TW" i="1">
                            <a:latin typeface="Cambria Math"/>
                            <a:ea typeface="新細明體" pitchFamily="18" charset="-120"/>
                          </a:rPr>
                          <m:t>1</m:t>
                        </m:r>
                      </m:sub>
                    </m:sSub>
                    <m:r>
                      <a:rPr lang="en-US" altLang="zh-TW" b="0" i="1" smtClean="0">
                        <a:latin typeface="Cambria Math"/>
                        <a:ea typeface="新細明體" pitchFamily="18" charset="-120"/>
                      </a:rPr>
                      <m:t>,</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𝑇</m:t>
                        </m:r>
                      </m:e>
                      <m:sub>
                        <m:r>
                          <a:rPr lang="en-US" altLang="zh-TW" b="0" i="1" smtClean="0">
                            <a:latin typeface="Cambria Math"/>
                            <a:ea typeface="新細明體" pitchFamily="18" charset="-120"/>
                          </a:rPr>
                          <m:t>2</m:t>
                        </m:r>
                      </m:sub>
                    </m:sSub>
                    <m:r>
                      <a:rPr lang="en-US" altLang="zh-TW" b="0" i="1" smtClean="0">
                        <a:latin typeface="Cambria Math"/>
                        <a:ea typeface="新細明體" pitchFamily="18" charset="-120"/>
                      </a:rPr>
                      <m:t>]</m:t>
                    </m:r>
                  </m:oMath>
                </a14:m>
                <a:r>
                  <a:rPr lang="en-US" altLang="zh-TW" dirty="0">
                    <a:ea typeface="新細明體" pitchFamily="18" charset="-120"/>
                  </a:rPr>
                  <a:t> can be derived from the futures rates implied from the quotes of Eurodollars futures (</a:t>
                </a:r>
                <a14:m>
                  <m:oMath xmlns:m="http://schemas.openxmlformats.org/officeDocument/2006/math">
                    <m:r>
                      <a:rPr lang="en-US" altLang="zh-TW" b="0" i="1" smtClean="0">
                        <a:latin typeface="Cambria Math" panose="02040503050406030204" pitchFamily="18" charset="0"/>
                        <a:ea typeface="新細明體" pitchFamily="18" charset="-120"/>
                      </a:rPr>
                      <m:t>𝑍</m:t>
                    </m:r>
                  </m:oMath>
                </a14:m>
                <a:r>
                  <a:rPr lang="en-US" altLang="zh-TW" dirty="0">
                    <a:ea typeface="新細明體" pitchFamily="18" charset="-120"/>
                  </a:rPr>
                  <a:t>)</a:t>
                </a:r>
              </a:p>
              <a:p>
                <a:pPr lvl="2">
                  <a:lnSpc>
                    <a:spcPct val="98000"/>
                  </a:lnSpc>
                  <a:spcBef>
                    <a:spcPts val="300"/>
                  </a:spcBef>
                </a:pPr>
                <a:r>
                  <a:rPr lang="en-US" altLang="zh-TW" dirty="0">
                    <a:ea typeface="新細明體" pitchFamily="18" charset="-120"/>
                  </a:rPr>
                  <a:t>Finally, we can deduce </a:t>
                </a:r>
                <a14:m>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𝑅</m:t>
                        </m:r>
                      </m:e>
                      <m:sub>
                        <m:r>
                          <a:rPr lang="en-US" altLang="zh-TW" i="1">
                            <a:latin typeface="Cambria Math"/>
                            <a:ea typeface="新細明體" pitchFamily="18" charset="-120"/>
                          </a:rPr>
                          <m:t>2</m:t>
                        </m:r>
                      </m:sub>
                    </m:sSub>
                  </m:oMath>
                </a14:m>
                <a:r>
                  <a:rPr lang="en-US" altLang="zh-TW" dirty="0">
                    <a:ea typeface="新細明體" pitchFamily="18" charset="-120"/>
                  </a:rPr>
                  <a:t> through</a:t>
                </a:r>
              </a:p>
              <a:p>
                <a:pPr marL="2060575" lvl="2" indent="0">
                  <a:lnSpc>
                    <a:spcPct val="98000"/>
                  </a:lnSpc>
                  <a:spcBef>
                    <a:spcPts val="300"/>
                  </a:spcBef>
                  <a:buNone/>
                </a:pPr>
                <a14:m>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𝑅</m:t>
                        </m:r>
                      </m:e>
                      <m:sub>
                        <m:r>
                          <a:rPr lang="en-US" altLang="zh-TW" i="1">
                            <a:latin typeface="Cambria Math"/>
                            <a:ea typeface="新細明體" pitchFamily="18" charset="-120"/>
                          </a:rPr>
                          <m:t>𝐹</m:t>
                        </m:r>
                      </m:sub>
                    </m:sSub>
                    <m:r>
                      <a:rPr lang="en-US" altLang="zh-TW" b="0" i="1" smtClean="0">
                        <a:latin typeface="Cambria Math"/>
                        <a:ea typeface="新細明體" pitchFamily="18" charset="-120"/>
                      </a:rPr>
                      <m:t>=</m:t>
                    </m:r>
                    <m:f>
                      <m:fPr>
                        <m:ctrlPr>
                          <a:rPr lang="en-US" altLang="zh-TW" b="0" i="1" smtClean="0">
                            <a:latin typeface="Cambria Math" panose="02040503050406030204" pitchFamily="18" charset="0"/>
                            <a:ea typeface="新細明體" pitchFamily="18" charset="-120"/>
                          </a:rPr>
                        </m:ctrlPr>
                      </m:fPr>
                      <m:num>
                        <m:sSub>
                          <m:sSubPr>
                            <m:ctrlPr>
                              <a:rPr lang="en-US" altLang="zh-TW" b="0" i="1" smtClean="0">
                                <a:latin typeface="Cambria Math" panose="02040503050406030204" pitchFamily="18" charset="0"/>
                                <a:ea typeface="新細明體" pitchFamily="18" charset="-120"/>
                              </a:rPr>
                            </m:ctrlPr>
                          </m:sSubPr>
                          <m:e>
                            <m:r>
                              <a:rPr lang="en-US" altLang="zh-TW" b="0" i="1" smtClean="0">
                                <a:latin typeface="Cambria Math"/>
                                <a:ea typeface="新細明體" pitchFamily="18" charset="-120"/>
                              </a:rPr>
                              <m:t>𝑅</m:t>
                            </m:r>
                          </m:e>
                          <m:sub>
                            <m:r>
                              <a:rPr lang="en-US" altLang="zh-TW" b="0" i="1" smtClean="0">
                                <a:latin typeface="Cambria Math"/>
                                <a:ea typeface="新細明體" pitchFamily="18" charset="-120"/>
                              </a:rPr>
                              <m:t>2</m:t>
                            </m:r>
                          </m:sub>
                        </m:sSub>
                        <m:sSub>
                          <m:sSubPr>
                            <m:ctrlPr>
                              <a:rPr lang="en-US" altLang="zh-TW" b="0" i="1" smtClean="0">
                                <a:latin typeface="Cambria Math" panose="02040503050406030204" pitchFamily="18" charset="0"/>
                                <a:ea typeface="新細明體" pitchFamily="18" charset="-120"/>
                              </a:rPr>
                            </m:ctrlPr>
                          </m:sSubPr>
                          <m:e>
                            <m:r>
                              <a:rPr lang="en-US" altLang="zh-TW" b="0" i="1" smtClean="0">
                                <a:latin typeface="Cambria Math"/>
                                <a:ea typeface="新細明體" pitchFamily="18" charset="-120"/>
                              </a:rPr>
                              <m:t>𝑇</m:t>
                            </m:r>
                          </m:e>
                          <m:sub>
                            <m:r>
                              <a:rPr lang="en-US" altLang="zh-TW" b="0" i="1" smtClean="0">
                                <a:latin typeface="Cambria Math"/>
                                <a:ea typeface="新細明體" pitchFamily="18" charset="-120"/>
                              </a:rPr>
                              <m:t>2</m:t>
                            </m:r>
                          </m:sub>
                        </m:sSub>
                        <m:r>
                          <a:rPr lang="en-US" altLang="zh-TW" b="0" i="1" smtClean="0">
                            <a:latin typeface="Cambria Math"/>
                            <a:ea typeface="新細明體" pitchFamily="18" charset="-120"/>
                          </a:rPr>
                          <m:t>−</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𝑅</m:t>
                            </m:r>
                          </m:e>
                          <m:sub>
                            <m:r>
                              <a:rPr lang="en-US" altLang="zh-TW" b="0" i="1" smtClean="0">
                                <a:latin typeface="Cambria Math"/>
                                <a:ea typeface="新細明體" pitchFamily="18" charset="-120"/>
                              </a:rPr>
                              <m:t>1</m:t>
                            </m:r>
                          </m:sub>
                        </m:sSub>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𝑇</m:t>
                            </m:r>
                          </m:e>
                          <m:sub>
                            <m:r>
                              <a:rPr lang="en-US" altLang="zh-TW" b="0" i="1" smtClean="0">
                                <a:latin typeface="Cambria Math"/>
                                <a:ea typeface="新細明體" pitchFamily="18" charset="-120"/>
                              </a:rPr>
                              <m:t>1</m:t>
                            </m:r>
                          </m:sub>
                        </m:sSub>
                      </m:num>
                      <m:den>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𝑇</m:t>
                            </m:r>
                          </m:e>
                          <m:sub>
                            <m:r>
                              <a:rPr lang="en-US" altLang="zh-TW" i="1">
                                <a:latin typeface="Cambria Math"/>
                                <a:ea typeface="新細明體" pitchFamily="18" charset="-120"/>
                              </a:rPr>
                              <m:t>2</m:t>
                            </m:r>
                          </m:sub>
                        </m:sSub>
                        <m:r>
                          <a:rPr lang="en-US" altLang="zh-TW" b="0" i="1" smtClean="0">
                            <a:latin typeface="Cambria Math"/>
                            <a:ea typeface="新細明體" pitchFamily="18" charset="-120"/>
                          </a:rPr>
                          <m:t>−</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𝑇</m:t>
                            </m:r>
                          </m:e>
                          <m:sub>
                            <m:r>
                              <a:rPr lang="en-US" altLang="zh-TW" b="0" i="1" smtClean="0">
                                <a:latin typeface="Cambria Math"/>
                                <a:ea typeface="新細明體" pitchFamily="18" charset="-120"/>
                              </a:rPr>
                              <m:t>1</m:t>
                            </m:r>
                          </m:sub>
                        </m:sSub>
                      </m:den>
                    </m:f>
                    <m:r>
                      <a:rPr lang="en-US" altLang="zh-TW" b="0" i="1" smtClean="0">
                        <a:latin typeface="Cambria Math"/>
                        <a:ea typeface="Cambria Math"/>
                      </a:rPr>
                      <m:t>⇒</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𝑅</m:t>
                        </m:r>
                      </m:e>
                      <m:sub>
                        <m:r>
                          <a:rPr lang="en-US" altLang="zh-TW" i="1">
                            <a:latin typeface="Cambria Math"/>
                            <a:ea typeface="新細明體" pitchFamily="18" charset="-120"/>
                          </a:rPr>
                          <m:t>2</m:t>
                        </m:r>
                      </m:sub>
                    </m:sSub>
                    <m:r>
                      <a:rPr lang="en-US" altLang="zh-TW" i="1">
                        <a:latin typeface="Cambria Math"/>
                        <a:ea typeface="新細明體" pitchFamily="18" charset="-120"/>
                      </a:rPr>
                      <m:t>=</m:t>
                    </m:r>
                    <m:f>
                      <m:fPr>
                        <m:ctrlPr>
                          <a:rPr lang="en-US" altLang="zh-TW" i="1">
                            <a:latin typeface="Cambria Math" panose="02040503050406030204" pitchFamily="18" charset="0"/>
                            <a:ea typeface="新細明體" pitchFamily="18" charset="-120"/>
                          </a:rPr>
                        </m:ctrlPr>
                      </m:fPr>
                      <m:num>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𝑅</m:t>
                            </m:r>
                          </m:e>
                          <m:sub>
                            <m:r>
                              <a:rPr lang="en-US" altLang="zh-TW" i="1">
                                <a:latin typeface="Cambria Math"/>
                                <a:ea typeface="新細明體" pitchFamily="18" charset="-120"/>
                              </a:rPr>
                              <m:t>𝐹</m:t>
                            </m:r>
                          </m:sub>
                        </m:sSub>
                        <m:d>
                          <m:dPr>
                            <m:ctrlPr>
                              <a:rPr lang="en-US" altLang="zh-TW" b="0" i="1" smtClean="0">
                                <a:latin typeface="Cambria Math" panose="02040503050406030204" pitchFamily="18" charset="0"/>
                                <a:ea typeface="新細明體" pitchFamily="18" charset="-120"/>
                              </a:rPr>
                            </m:ctrlPr>
                          </m:dPr>
                          <m:e>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𝑇</m:t>
                                </m:r>
                              </m:e>
                              <m:sub>
                                <m:r>
                                  <a:rPr lang="en-US" altLang="zh-TW" i="1">
                                    <a:latin typeface="Cambria Math"/>
                                    <a:ea typeface="新細明體" pitchFamily="18" charset="-120"/>
                                  </a:rPr>
                                  <m:t>2</m:t>
                                </m:r>
                              </m:sub>
                            </m:sSub>
                            <m:r>
                              <a:rPr lang="en-US" altLang="zh-TW" i="1">
                                <a:latin typeface="Cambria Math"/>
                                <a:ea typeface="新細明體" pitchFamily="18" charset="-120"/>
                              </a:rPr>
                              <m:t>−</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𝑇</m:t>
                                </m:r>
                              </m:e>
                              <m:sub>
                                <m:r>
                                  <a:rPr lang="en-US" altLang="zh-TW" i="1">
                                    <a:latin typeface="Cambria Math"/>
                                    <a:ea typeface="新細明體" pitchFamily="18" charset="-120"/>
                                  </a:rPr>
                                  <m:t>1</m:t>
                                </m:r>
                              </m:sub>
                            </m:sSub>
                          </m:e>
                        </m:d>
                        <m:r>
                          <a:rPr lang="en-US" altLang="zh-TW" b="0" i="1" smtClean="0">
                            <a:latin typeface="Cambria Math"/>
                            <a:ea typeface="新細明體" pitchFamily="18" charset="-120"/>
                          </a:rPr>
                          <m:t>+</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𝑅</m:t>
                            </m:r>
                          </m:e>
                          <m:sub>
                            <m:r>
                              <a:rPr lang="en-US" altLang="zh-TW" i="1">
                                <a:latin typeface="Cambria Math"/>
                                <a:ea typeface="新細明體" pitchFamily="18" charset="-120"/>
                              </a:rPr>
                              <m:t>1</m:t>
                            </m:r>
                          </m:sub>
                        </m:sSub>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𝑇</m:t>
                            </m:r>
                          </m:e>
                          <m:sub>
                            <m:r>
                              <a:rPr lang="en-US" altLang="zh-TW" i="1">
                                <a:latin typeface="Cambria Math"/>
                                <a:ea typeface="新細明體" pitchFamily="18" charset="-120"/>
                              </a:rPr>
                              <m:t>1</m:t>
                            </m:r>
                          </m:sub>
                        </m:sSub>
                      </m:num>
                      <m:den>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𝑇</m:t>
                            </m:r>
                          </m:e>
                          <m:sub>
                            <m:r>
                              <a:rPr lang="en-US" altLang="zh-TW" i="1">
                                <a:latin typeface="Cambria Math"/>
                                <a:ea typeface="新細明體" pitchFamily="18" charset="-120"/>
                              </a:rPr>
                              <m:t>2</m:t>
                            </m:r>
                          </m:sub>
                        </m:sSub>
                      </m:den>
                    </m:f>
                  </m:oMath>
                </a14:m>
                <a:r>
                  <a:rPr lang="en-US" altLang="zh-TW" dirty="0">
                    <a:ea typeface="新細明體" pitchFamily="18" charset="-120"/>
                  </a:rPr>
                  <a:t> </a:t>
                </a:r>
              </a:p>
            </p:txBody>
          </p:sp>
        </mc:Choice>
        <mc:Fallback xmlns="">
          <p:sp>
            <p:nvSpPr>
              <p:cNvPr id="19460" name="Rectangle 3"/>
              <p:cNvSpPr>
                <a:spLocks noGrp="1" noRot="1" noChangeAspect="1" noMove="1" noResize="1" noEditPoints="1" noAdjustHandles="1" noChangeArrowheads="1" noChangeShapeType="1" noTextEdit="1"/>
              </p:cNvSpPr>
              <p:nvPr>
                <p:ph idx="1"/>
              </p:nvPr>
            </p:nvSpPr>
            <p:spPr>
              <a:xfrm>
                <a:off x="323528" y="1628800"/>
                <a:ext cx="8640960" cy="5184576"/>
              </a:xfrm>
              <a:blipFill>
                <a:blip r:embed="rId3"/>
                <a:stretch>
                  <a:fillRect l="-705" t="-1763" b="-353"/>
                </a:stretch>
              </a:blipFill>
            </p:spPr>
            <p:txBody>
              <a:bodyPr/>
              <a:lstStyle/>
              <a:p>
                <a:r>
                  <a:rPr lang="zh-TW" altLang="en-US">
                    <a:noFill/>
                  </a:rPr>
                  <a:t> </a:t>
                </a:r>
              </a:p>
            </p:txBody>
          </p:sp>
        </mc:Fallback>
      </mc:AlternateContent>
      <p:sp>
        <p:nvSpPr>
          <p:cNvPr id="19458"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7.</a:t>
            </a:r>
            <a:fld id="{E2F0E0F8-FFA5-4F83-B76F-770473ED1782}" type="slidenum">
              <a:rPr lang="en-US" altLang="en-US"/>
              <a:pPr eaLnBrk="1" hangingPunct="1"/>
              <a:t>32</a:t>
            </a:fld>
            <a:endParaRPr lang="en-US" altLang="en-US" dirty="0"/>
          </a:p>
        </p:txBody>
      </p:sp>
    </p:spTree>
    <p:extLst>
      <p:ext uri="{BB962C8B-B14F-4D97-AF65-F5344CB8AC3E}">
        <p14:creationId xmlns:p14="http://schemas.microsoft.com/office/powerpoint/2010/main" val="115000657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noFill/>
        </p:spPr>
        <p:txBody>
          <a:bodyPr lIns="92075" tIns="46038" rIns="92075" bIns="46038" anchor="ctr"/>
          <a:lstStyle/>
          <a:p>
            <a:pPr eaLnBrk="1" hangingPunct="1"/>
            <a:r>
              <a:rPr lang="en-US" altLang="zh-TW" sz="3500" dirty="0">
                <a:ea typeface="新細明體" pitchFamily="18" charset="-120"/>
              </a:rPr>
              <a:t>Determine LIBOR Zero Curve with Eurodollar Futures and Swaps</a:t>
            </a:r>
          </a:p>
        </p:txBody>
      </p:sp>
      <mc:AlternateContent xmlns:mc="http://schemas.openxmlformats.org/markup-compatibility/2006" xmlns:a14="http://schemas.microsoft.com/office/drawing/2010/main">
        <mc:Choice Requires="a14">
          <p:sp>
            <p:nvSpPr>
              <p:cNvPr id="19460" name="Rectangle 3"/>
              <p:cNvSpPr>
                <a:spLocks noGrp="1" noChangeArrowheads="1"/>
              </p:cNvSpPr>
              <p:nvPr>
                <p:ph idx="1"/>
              </p:nvPr>
            </p:nvSpPr>
            <p:spPr>
              <a:xfrm>
                <a:off x="251520" y="1628800"/>
                <a:ext cx="8712968" cy="5229200"/>
              </a:xfrm>
              <a:noFill/>
            </p:spPr>
            <p:txBody>
              <a:bodyPr lIns="92075" tIns="46038" rIns="92075" bIns="46038"/>
              <a:lstStyle/>
              <a:p>
                <a:pPr lvl="1">
                  <a:lnSpc>
                    <a:spcPct val="99000"/>
                  </a:lnSpc>
                  <a:spcBef>
                    <a:spcPts val="400"/>
                  </a:spcBef>
                </a:pPr>
                <a:r>
                  <a:rPr lang="en-US" altLang="zh-TW" dirty="0">
                    <a:ea typeface="新細明體" pitchFamily="18" charset="-120"/>
                  </a:rPr>
                  <a:t>For longer </a:t>
                </a:r>
                <a14:m>
                  <m:oMath xmlns:m="http://schemas.openxmlformats.org/officeDocument/2006/math">
                    <m:r>
                      <a:rPr lang="en-US" altLang="zh-TW" i="1">
                        <a:latin typeface="Cambria Math"/>
                        <a:ea typeface="新細明體" pitchFamily="18" charset="-120"/>
                      </a:rPr>
                      <m:t>𝑇</m:t>
                    </m:r>
                  </m:oMath>
                </a14:m>
                <a:r>
                  <a:rPr lang="en-US" altLang="zh-TW" dirty="0">
                    <a:ea typeface="新細明體" pitchFamily="18" charset="-120"/>
                  </a:rPr>
                  <a:t>: the quotes of </a:t>
                </a:r>
                <a:r>
                  <a:rPr lang="en-US" altLang="zh-TW" b="1" i="1" dirty="0">
                    <a:ea typeface="新細明體" pitchFamily="18" charset="-120"/>
                  </a:rPr>
                  <a:t>swap rates</a:t>
                </a:r>
                <a:r>
                  <a:rPr lang="en-US" altLang="zh-TW" dirty="0">
                    <a:ea typeface="新細明體" pitchFamily="18" charset="-120"/>
                  </a:rPr>
                  <a:t> are used to derive the LIBOR zero rate</a:t>
                </a:r>
              </a:p>
              <a:p>
                <a:pPr lvl="2">
                  <a:lnSpc>
                    <a:spcPct val="99000"/>
                  </a:lnSpc>
                  <a:spcBef>
                    <a:spcPts val="400"/>
                  </a:spcBef>
                </a:pPr>
                <a:r>
                  <a:rPr lang="en-US" altLang="zh-TW" dirty="0">
                    <a:ea typeface="新細明體" pitchFamily="18" charset="-120"/>
                  </a:rPr>
                  <a:t>Consider a pay-floating-receive-fixed IR swap with the swap rate of 5%, principal of $100, and 2 years to maturity</a:t>
                </a:r>
              </a:p>
              <a:p>
                <a:pPr lvl="2">
                  <a:lnSpc>
                    <a:spcPct val="99000"/>
                  </a:lnSpc>
                  <a:spcBef>
                    <a:spcPts val="400"/>
                  </a:spcBef>
                </a:pPr>
                <a:r>
                  <a:rPr lang="en-US" altLang="zh-TW" dirty="0">
                    <a:ea typeface="新細明體" pitchFamily="18" charset="-120"/>
                  </a:rPr>
                  <a:t>Suppose the 6-month, 12-month, and 18-month LIBOR zero rates are 4%, 4.5%, and 4.8% with cont. compounding</a:t>
                </a:r>
              </a:p>
              <a:p>
                <a:pPr lvl="2">
                  <a:lnSpc>
                    <a:spcPct val="99000"/>
                  </a:lnSpc>
                  <a:spcBef>
                    <a:spcPts val="400"/>
                  </a:spcBef>
                </a:pPr>
                <a:r>
                  <a:rPr lang="en-US" altLang="zh-TW" dirty="0">
                    <a:ea typeface="新細明體" pitchFamily="18" charset="-120"/>
                  </a:rPr>
                  <a:t>Since the initial value of a swap is zero, then </a:t>
                </a:r>
                <a14:m>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𝑉</m:t>
                        </m:r>
                      </m:e>
                      <m:sub>
                        <m:r>
                          <m:rPr>
                            <m:sty m:val="p"/>
                          </m:rPr>
                          <a:rPr lang="en-US" altLang="zh-TW">
                            <a:latin typeface="Cambria Math"/>
                            <a:ea typeface="新細明體" pitchFamily="18" charset="-120"/>
                          </a:rPr>
                          <m:t>swap</m:t>
                        </m:r>
                      </m:sub>
                    </m:sSub>
                    <m:r>
                      <a:rPr lang="en-US" altLang="zh-TW" i="1">
                        <a:latin typeface="Cambria Math"/>
                        <a:ea typeface="新細明體" pitchFamily="18" charset="-120"/>
                      </a:rPr>
                      <m:t>=</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𝐵</m:t>
                        </m:r>
                      </m:e>
                      <m:sub>
                        <m:r>
                          <m:rPr>
                            <m:sty m:val="p"/>
                          </m:rPr>
                          <a:rPr lang="en-US" altLang="zh-TW">
                            <a:latin typeface="Cambria Math"/>
                            <a:ea typeface="新細明體" pitchFamily="18" charset="-120"/>
                          </a:rPr>
                          <m:t>fix</m:t>
                        </m:r>
                      </m:sub>
                    </m:sSub>
                    <m:r>
                      <a:rPr lang="en-US" altLang="zh-TW" i="1">
                        <a:latin typeface="Cambria Math"/>
                        <a:ea typeface="新細明體" pitchFamily="18" charset="-120"/>
                      </a:rPr>
                      <m:t>−</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𝐵</m:t>
                        </m:r>
                      </m:e>
                      <m:sub>
                        <m:r>
                          <m:rPr>
                            <m:sty m:val="p"/>
                          </m:rPr>
                          <a:rPr lang="en-US" altLang="zh-TW">
                            <a:latin typeface="Cambria Math"/>
                            <a:ea typeface="新細明體" pitchFamily="18" charset="-120"/>
                          </a:rPr>
                          <m:t>fl</m:t>
                        </m:r>
                      </m:sub>
                    </m:sSub>
                    <m:r>
                      <a:rPr lang="en-US" altLang="zh-TW" b="0" i="0" smtClean="0">
                        <a:latin typeface="Cambria Math"/>
                        <a:ea typeface="新細明體" pitchFamily="18" charset="-120"/>
                      </a:rPr>
                      <m:t>=</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𝐵</m:t>
                        </m:r>
                      </m:e>
                      <m:sub>
                        <m:r>
                          <m:rPr>
                            <m:sty m:val="p"/>
                          </m:rPr>
                          <a:rPr lang="en-US" altLang="zh-TW">
                            <a:latin typeface="Cambria Math"/>
                            <a:ea typeface="新細明體" pitchFamily="18" charset="-120"/>
                          </a:rPr>
                          <m:t>fix</m:t>
                        </m:r>
                      </m:sub>
                    </m:sSub>
                    <m:r>
                      <a:rPr lang="en-US" altLang="zh-TW" b="0" i="1" smtClean="0">
                        <a:latin typeface="Cambria Math"/>
                        <a:ea typeface="新細明體" pitchFamily="18" charset="-120"/>
                      </a:rPr>
                      <m:t>−$100=0</m:t>
                    </m:r>
                  </m:oMath>
                </a14:m>
                <a:r>
                  <a:rPr lang="en-US" altLang="zh-TW" dirty="0">
                    <a:ea typeface="新細明體" pitchFamily="18" charset="-120"/>
                  </a:rPr>
                  <a:t> and thus</a:t>
                </a:r>
              </a:p>
              <a:p>
                <a:pPr marL="0" lvl="2" indent="0" algn="ctr">
                  <a:lnSpc>
                    <a:spcPct val="99000"/>
                  </a:lnSpc>
                  <a:spcBef>
                    <a:spcPts val="400"/>
                  </a:spcBef>
                  <a:buNone/>
                </a:pPr>
                <a14:m>
                  <m:oMath xmlns:m="http://schemas.openxmlformats.org/officeDocument/2006/math">
                    <m:r>
                      <a:rPr lang="en-US" altLang="zh-TW" b="0" i="1" smtClean="0">
                        <a:latin typeface="Cambria Math"/>
                        <a:ea typeface="新細明體" pitchFamily="18" charset="-120"/>
                      </a:rPr>
                      <m:t>2.5</m:t>
                    </m:r>
                    <m:sSup>
                      <m:sSupPr>
                        <m:ctrlPr>
                          <a:rPr lang="en-US" altLang="zh-TW" b="0" i="1" smtClean="0">
                            <a:latin typeface="Cambria Math" panose="02040503050406030204" pitchFamily="18" charset="0"/>
                            <a:ea typeface="新細明體" pitchFamily="18" charset="-120"/>
                          </a:rPr>
                        </m:ctrlPr>
                      </m:sSupPr>
                      <m:e>
                        <m:r>
                          <a:rPr lang="en-US" altLang="zh-TW" b="0" i="1" smtClean="0">
                            <a:latin typeface="Cambria Math"/>
                            <a:ea typeface="新細明體" pitchFamily="18" charset="-120"/>
                          </a:rPr>
                          <m:t>𝑒</m:t>
                        </m:r>
                      </m:e>
                      <m:sup>
                        <m:r>
                          <a:rPr lang="en-US" altLang="zh-TW" b="0" i="1" smtClean="0">
                            <a:latin typeface="Cambria Math"/>
                            <a:ea typeface="新細明體" pitchFamily="18" charset="-120"/>
                          </a:rPr>
                          <m:t>−4%</m:t>
                        </m:r>
                        <m:r>
                          <a:rPr lang="en-US" altLang="zh-TW" b="0" i="1" smtClean="0">
                            <a:latin typeface="Cambria Math"/>
                            <a:ea typeface="Cambria Math"/>
                          </a:rPr>
                          <m:t>∙0.5</m:t>
                        </m:r>
                      </m:sup>
                    </m:sSup>
                    <m:r>
                      <a:rPr lang="en-US" altLang="zh-TW" i="1">
                        <a:latin typeface="Cambria Math"/>
                        <a:ea typeface="新細明體" pitchFamily="18" charset="-120"/>
                      </a:rPr>
                      <m:t>+2.5</m:t>
                    </m:r>
                    <m:sSup>
                      <m:sSupPr>
                        <m:ctrlPr>
                          <a:rPr lang="en-US" altLang="zh-TW" i="1">
                            <a:latin typeface="Cambria Math" panose="02040503050406030204" pitchFamily="18" charset="0"/>
                            <a:ea typeface="新細明體" pitchFamily="18" charset="-120"/>
                          </a:rPr>
                        </m:ctrlPr>
                      </m:sSupPr>
                      <m:e>
                        <m:r>
                          <a:rPr lang="en-US" altLang="zh-TW" i="1">
                            <a:latin typeface="Cambria Math"/>
                            <a:ea typeface="新細明體" pitchFamily="18" charset="-120"/>
                          </a:rPr>
                          <m:t>𝑒</m:t>
                        </m:r>
                      </m:e>
                      <m:sup>
                        <m:r>
                          <a:rPr lang="en-US" altLang="zh-TW" i="1">
                            <a:latin typeface="Cambria Math"/>
                            <a:ea typeface="新細明體" pitchFamily="18" charset="-120"/>
                          </a:rPr>
                          <m:t>−4</m:t>
                        </m:r>
                        <m:r>
                          <a:rPr lang="en-US" altLang="zh-TW" b="0" i="1" smtClean="0">
                            <a:latin typeface="Cambria Math"/>
                            <a:ea typeface="新細明體" pitchFamily="18" charset="-120"/>
                          </a:rPr>
                          <m:t>.5</m:t>
                        </m:r>
                        <m:r>
                          <a:rPr lang="en-US" altLang="zh-TW" i="1">
                            <a:latin typeface="Cambria Math"/>
                            <a:ea typeface="新細明體" pitchFamily="18" charset="-120"/>
                          </a:rPr>
                          <m:t>%</m:t>
                        </m:r>
                        <m:r>
                          <a:rPr lang="en-US" altLang="zh-TW" i="1">
                            <a:latin typeface="Cambria Math"/>
                            <a:ea typeface="Cambria Math"/>
                          </a:rPr>
                          <m:t>∙</m:t>
                        </m:r>
                        <m:r>
                          <a:rPr lang="en-US" altLang="zh-TW" b="0" i="1" smtClean="0">
                            <a:latin typeface="Cambria Math"/>
                            <a:ea typeface="Cambria Math"/>
                          </a:rPr>
                          <m:t>1</m:t>
                        </m:r>
                      </m:sup>
                    </m:sSup>
                    <m:r>
                      <a:rPr lang="en-US" altLang="zh-TW" b="0" i="1" smtClean="0">
                        <a:latin typeface="Cambria Math"/>
                        <a:ea typeface="Cambria Math"/>
                      </a:rPr>
                      <m:t>+</m:t>
                    </m:r>
                    <m:r>
                      <a:rPr lang="en-US" altLang="zh-TW" b="0" i="1" smtClean="0">
                        <a:latin typeface="Cambria Math" panose="02040503050406030204" pitchFamily="18" charset="0"/>
                        <a:ea typeface="新細明體" pitchFamily="18" charset="-120"/>
                      </a:rPr>
                      <m:t>2</m:t>
                    </m:r>
                    <m:r>
                      <a:rPr lang="en-US" altLang="zh-TW" i="1">
                        <a:latin typeface="Cambria Math"/>
                        <a:ea typeface="新細明體" pitchFamily="18" charset="-120"/>
                      </a:rPr>
                      <m:t>.5</m:t>
                    </m:r>
                    <m:sSup>
                      <m:sSupPr>
                        <m:ctrlPr>
                          <a:rPr lang="en-US" altLang="zh-TW" i="1">
                            <a:latin typeface="Cambria Math" panose="02040503050406030204" pitchFamily="18" charset="0"/>
                            <a:ea typeface="新細明體" pitchFamily="18" charset="-120"/>
                          </a:rPr>
                        </m:ctrlPr>
                      </m:sSupPr>
                      <m:e>
                        <m:r>
                          <a:rPr lang="en-US" altLang="zh-TW" i="1">
                            <a:latin typeface="Cambria Math"/>
                            <a:ea typeface="新細明體" pitchFamily="18" charset="-120"/>
                          </a:rPr>
                          <m:t>𝑒</m:t>
                        </m:r>
                      </m:e>
                      <m:sup>
                        <m:r>
                          <a:rPr lang="en-US" altLang="zh-TW" i="1">
                            <a:latin typeface="Cambria Math"/>
                            <a:ea typeface="新細明體" pitchFamily="18" charset="-120"/>
                          </a:rPr>
                          <m:t>−4</m:t>
                        </m:r>
                        <m:r>
                          <a:rPr lang="en-US" altLang="zh-TW" b="0" i="1" smtClean="0">
                            <a:latin typeface="Cambria Math"/>
                            <a:ea typeface="新細明體" pitchFamily="18" charset="-120"/>
                          </a:rPr>
                          <m:t>.8</m:t>
                        </m:r>
                        <m:r>
                          <a:rPr lang="en-US" altLang="zh-TW" i="1">
                            <a:latin typeface="Cambria Math"/>
                            <a:ea typeface="新細明體" pitchFamily="18" charset="-120"/>
                          </a:rPr>
                          <m:t>%</m:t>
                        </m:r>
                        <m:r>
                          <a:rPr lang="en-US" altLang="zh-TW" i="1">
                            <a:latin typeface="Cambria Math"/>
                            <a:ea typeface="Cambria Math"/>
                          </a:rPr>
                          <m:t>∙</m:t>
                        </m:r>
                        <m:r>
                          <a:rPr lang="en-US" altLang="zh-TW" b="0" i="1" smtClean="0">
                            <a:latin typeface="Cambria Math"/>
                            <a:ea typeface="Cambria Math"/>
                          </a:rPr>
                          <m:t>1</m:t>
                        </m:r>
                        <m:r>
                          <a:rPr lang="en-US" altLang="zh-TW" i="1">
                            <a:latin typeface="Cambria Math"/>
                            <a:ea typeface="Cambria Math"/>
                          </a:rPr>
                          <m:t>.5</m:t>
                        </m:r>
                      </m:sup>
                    </m:sSup>
                    <m:r>
                      <a:rPr lang="en-US" altLang="zh-TW" b="0" i="1" smtClean="0">
                        <a:latin typeface="Cambria Math"/>
                        <a:ea typeface="Cambria Math"/>
                      </a:rPr>
                      <m:t>+</m:t>
                    </m:r>
                    <m:r>
                      <a:rPr lang="en-US" altLang="zh-TW" b="0" i="1" smtClean="0">
                        <a:latin typeface="Cambria Math"/>
                        <a:ea typeface="新細明體" pitchFamily="18" charset="-120"/>
                      </a:rPr>
                      <m:t>10</m:t>
                    </m:r>
                    <m:r>
                      <a:rPr lang="en-US" altLang="zh-TW" i="1">
                        <a:latin typeface="Cambria Math"/>
                        <a:ea typeface="新細明體" pitchFamily="18" charset="-120"/>
                      </a:rPr>
                      <m:t>2.5</m:t>
                    </m:r>
                    <m:sSup>
                      <m:sSupPr>
                        <m:ctrlPr>
                          <a:rPr lang="en-US" altLang="zh-TW" i="1">
                            <a:latin typeface="Cambria Math" panose="02040503050406030204" pitchFamily="18" charset="0"/>
                            <a:ea typeface="新細明體" pitchFamily="18" charset="-120"/>
                          </a:rPr>
                        </m:ctrlPr>
                      </m:sSupPr>
                      <m:e>
                        <m:r>
                          <a:rPr lang="en-US" altLang="zh-TW" i="1">
                            <a:latin typeface="Cambria Math"/>
                            <a:ea typeface="新細明體" pitchFamily="18" charset="-120"/>
                          </a:rPr>
                          <m:t>𝑒</m:t>
                        </m:r>
                      </m:e>
                      <m:sup>
                        <m:r>
                          <a:rPr lang="en-US" altLang="zh-TW" i="1">
                            <a:latin typeface="Cambria Math"/>
                            <a:ea typeface="新細明體" pitchFamily="18" charset="-120"/>
                          </a:rPr>
                          <m:t>−</m:t>
                        </m:r>
                        <m:r>
                          <a:rPr lang="en-US" altLang="zh-TW" b="0" i="1" smtClean="0">
                            <a:latin typeface="Cambria Math"/>
                            <a:ea typeface="新細明體" pitchFamily="18" charset="-120"/>
                          </a:rPr>
                          <m:t>𝑅</m:t>
                        </m:r>
                        <m:r>
                          <a:rPr lang="en-US" altLang="zh-TW" i="1">
                            <a:latin typeface="Cambria Math"/>
                            <a:ea typeface="Cambria Math"/>
                          </a:rPr>
                          <m:t>∙</m:t>
                        </m:r>
                        <m:r>
                          <a:rPr lang="en-US" altLang="zh-TW" b="0" i="1" smtClean="0">
                            <a:latin typeface="Cambria Math"/>
                            <a:ea typeface="Cambria Math"/>
                          </a:rPr>
                          <m:t>2</m:t>
                        </m:r>
                      </m:sup>
                    </m:sSup>
                    <m:r>
                      <a:rPr lang="en-US" altLang="zh-TW" b="0" i="1" smtClean="0">
                        <a:latin typeface="Cambria Math"/>
                        <a:ea typeface="Cambria Math"/>
                      </a:rPr>
                      <m:t>=100</m:t>
                    </m:r>
                  </m:oMath>
                </a14:m>
                <a:r>
                  <a:rPr lang="en-US" altLang="zh-TW" dirty="0">
                    <a:ea typeface="新細明體" pitchFamily="18" charset="-120"/>
                  </a:rPr>
                  <a:t> </a:t>
                </a:r>
              </a:p>
              <a:p>
                <a:pPr lvl="2">
                  <a:lnSpc>
                    <a:spcPct val="99000"/>
                  </a:lnSpc>
                  <a:spcBef>
                    <a:spcPts val="400"/>
                  </a:spcBef>
                  <a:buClr>
                    <a:srgbClr val="CC3300"/>
                  </a:buClr>
                </a:pPr>
                <a:r>
                  <a:rPr lang="en-US" altLang="zh-TW" dirty="0">
                    <a:solidFill>
                      <a:srgbClr val="000000"/>
                    </a:solidFill>
                    <a:ea typeface="新細明體" pitchFamily="18" charset="-120"/>
                  </a:rPr>
                  <a:t>Solve for the 2-year LIBOR zero rate to be 4.953%</a:t>
                </a:r>
              </a:p>
              <a:p>
                <a:pPr lvl="2">
                  <a:lnSpc>
                    <a:spcPct val="99000"/>
                  </a:lnSpc>
                  <a:spcBef>
                    <a:spcPts val="400"/>
                  </a:spcBef>
                  <a:buClr>
                    <a:srgbClr val="CC3300"/>
                  </a:buClr>
                </a:pPr>
                <a:r>
                  <a:rPr lang="en-US" altLang="zh-TW" dirty="0">
                    <a:ea typeface="新細明體" pitchFamily="18" charset="-120"/>
                  </a:rPr>
                  <a:t>The above equation also demonstrates that the swap rate (5%) = par yield (defined on Slide 4.27)</a:t>
                </a:r>
                <a:endParaRPr lang="en-US" altLang="zh-TW" dirty="0">
                  <a:solidFill>
                    <a:srgbClr val="000000"/>
                  </a:solidFill>
                  <a:ea typeface="新細明體" pitchFamily="18" charset="-120"/>
                </a:endParaRPr>
              </a:p>
              <a:p>
                <a:pPr marL="717550" lvl="1" indent="-373063">
                  <a:lnSpc>
                    <a:spcPct val="99000"/>
                  </a:lnSpc>
                  <a:spcBef>
                    <a:spcPts val="400"/>
                  </a:spcBef>
                  <a:buClr>
                    <a:schemeClr val="tx1"/>
                  </a:buClr>
                  <a:buFont typeface="新細明體" pitchFamily="18" charset="-120"/>
                  <a:buChar char="※"/>
                  <a:tabLst>
                    <a:tab pos="717550" algn="l"/>
                  </a:tabLst>
                </a:pPr>
                <a:r>
                  <a:rPr lang="en-US" altLang="zh-TW" sz="2200" dirty="0">
                    <a:ea typeface="新細明體" pitchFamily="18" charset="-120"/>
                  </a:rPr>
                  <a:t>Similar to the bootstrap method, LIBOR rates for shorter </a:t>
                </a:r>
                <a14:m>
                  <m:oMath xmlns:m="http://schemas.openxmlformats.org/officeDocument/2006/math">
                    <m:r>
                      <a:rPr lang="en-US" altLang="zh-TW" sz="2200" i="1">
                        <a:latin typeface="Cambria Math"/>
                        <a:ea typeface="新細明體" pitchFamily="18" charset="-120"/>
                      </a:rPr>
                      <m:t>𝑇</m:t>
                    </m:r>
                  </m:oMath>
                </a14:m>
                <a:r>
                  <a:rPr lang="en-US" altLang="zh-TW" sz="2200" dirty="0">
                    <a:ea typeface="新細明體" pitchFamily="18" charset="-120"/>
                  </a:rPr>
                  <a:t> should be solved first before solving LIBOR rates for longer </a:t>
                </a:r>
                <a14:m>
                  <m:oMath xmlns:m="http://schemas.openxmlformats.org/officeDocument/2006/math">
                    <m:r>
                      <a:rPr lang="en-US" altLang="zh-TW" sz="2200" i="1">
                        <a:latin typeface="Cambria Math"/>
                        <a:ea typeface="新細明體" pitchFamily="18" charset="-120"/>
                      </a:rPr>
                      <m:t>𝑇</m:t>
                    </m:r>
                  </m:oMath>
                </a14:m>
                <a:endParaRPr lang="en-US" altLang="zh-TW" dirty="0">
                  <a:ea typeface="新細明體" pitchFamily="18" charset="-120"/>
                </a:endParaRPr>
              </a:p>
            </p:txBody>
          </p:sp>
        </mc:Choice>
        <mc:Fallback xmlns="">
          <p:sp>
            <p:nvSpPr>
              <p:cNvPr id="19460" name="Rectangle 3"/>
              <p:cNvSpPr>
                <a:spLocks noGrp="1" noRot="1" noChangeAspect="1" noMove="1" noResize="1" noEditPoints="1" noAdjustHandles="1" noChangeArrowheads="1" noChangeShapeType="1" noTextEdit="1"/>
              </p:cNvSpPr>
              <p:nvPr>
                <p:ph idx="1"/>
              </p:nvPr>
            </p:nvSpPr>
            <p:spPr>
              <a:xfrm>
                <a:off x="251520" y="1628800"/>
                <a:ext cx="8712968" cy="5229200"/>
              </a:xfrm>
              <a:blipFill>
                <a:blip r:embed="rId3"/>
                <a:stretch>
                  <a:fillRect t="-1166" r="-420" b="-2914"/>
                </a:stretch>
              </a:blipFill>
            </p:spPr>
            <p:txBody>
              <a:bodyPr/>
              <a:lstStyle/>
              <a:p>
                <a:r>
                  <a:rPr lang="zh-TW" altLang="en-US">
                    <a:noFill/>
                  </a:rPr>
                  <a:t> </a:t>
                </a:r>
              </a:p>
            </p:txBody>
          </p:sp>
        </mc:Fallback>
      </mc:AlternateContent>
      <p:sp>
        <p:nvSpPr>
          <p:cNvPr id="19458"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7.</a:t>
            </a:r>
            <a:fld id="{E2F0E0F8-FFA5-4F83-B76F-770473ED1782}" type="slidenum">
              <a:rPr lang="en-US" altLang="en-US"/>
              <a:pPr eaLnBrk="1" hangingPunct="1"/>
              <a:t>33</a:t>
            </a:fld>
            <a:endParaRPr lang="en-US" altLang="en-US" dirty="0"/>
          </a:p>
        </p:txBody>
      </p:sp>
    </p:spTree>
    <p:extLst>
      <p:ext uri="{BB962C8B-B14F-4D97-AF65-F5344CB8AC3E}">
        <p14:creationId xmlns:p14="http://schemas.microsoft.com/office/powerpoint/2010/main" val="429105688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noFill/>
        </p:spPr>
        <p:txBody>
          <a:bodyPr lIns="92075" tIns="46038" rIns="92075" bIns="46038" anchor="ctr"/>
          <a:lstStyle/>
          <a:p>
            <a:pPr eaLnBrk="1" hangingPunct="1"/>
            <a:r>
              <a:rPr lang="en-US" altLang="zh-TW" sz="3500" dirty="0">
                <a:ea typeface="新細明體" pitchFamily="18" charset="-120"/>
              </a:rPr>
              <a:t>Overnight Indexed Swaps (OISs)</a:t>
            </a:r>
          </a:p>
        </p:txBody>
      </p:sp>
      <mc:AlternateContent xmlns:mc="http://schemas.openxmlformats.org/markup-compatibility/2006" xmlns:a14="http://schemas.microsoft.com/office/drawing/2010/main">
        <mc:Choice Requires="a14">
          <p:sp>
            <p:nvSpPr>
              <p:cNvPr id="19460" name="Rectangle 3"/>
              <p:cNvSpPr>
                <a:spLocks noGrp="1" noChangeArrowheads="1"/>
              </p:cNvSpPr>
              <p:nvPr>
                <p:ph idx="1"/>
              </p:nvPr>
            </p:nvSpPr>
            <p:spPr>
              <a:xfrm>
                <a:off x="179512" y="1656184"/>
                <a:ext cx="8856984" cy="5229200"/>
              </a:xfrm>
              <a:noFill/>
            </p:spPr>
            <p:txBody>
              <a:bodyPr lIns="92075" tIns="46038" rIns="92075" bIns="46038"/>
              <a:lstStyle/>
              <a:p>
                <a:pPr>
                  <a:spcBef>
                    <a:spcPts val="600"/>
                  </a:spcBef>
                </a:pPr>
                <a:r>
                  <a:rPr lang="en-US" altLang="zh-TW" sz="3200" dirty="0">
                    <a:solidFill>
                      <a:schemeClr val="bg1">
                        <a:lumMod val="65000"/>
                      </a:schemeClr>
                    </a:solidFill>
                    <a:ea typeface="新細明體" pitchFamily="18" charset="-120"/>
                  </a:rPr>
                  <a:t>OIS (overnight indexed swap) rates (</a:t>
                </a:r>
                <a:r>
                  <a:rPr lang="zh-TW" altLang="en-US" sz="3200" dirty="0">
                    <a:solidFill>
                      <a:schemeClr val="bg1">
                        <a:lumMod val="65000"/>
                      </a:schemeClr>
                    </a:solidFill>
                    <a:ea typeface="新細明體" pitchFamily="18" charset="-120"/>
                  </a:rPr>
                  <a:t>隔夜指數交換利率</a:t>
                </a:r>
                <a:r>
                  <a:rPr lang="en-US" altLang="zh-TW" sz="3200" dirty="0">
                    <a:solidFill>
                      <a:schemeClr val="bg1">
                        <a:lumMod val="65000"/>
                      </a:schemeClr>
                    </a:solidFill>
                    <a:ea typeface="新細明體" pitchFamily="18" charset="-120"/>
                  </a:rPr>
                  <a:t>) </a:t>
                </a:r>
              </a:p>
              <a:p>
                <a:pPr lvl="1">
                  <a:spcBef>
                    <a:spcPts val="600"/>
                  </a:spcBef>
                </a:pPr>
                <a:r>
                  <a:rPr lang="en-US" altLang="zh-TW" dirty="0">
                    <a:solidFill>
                      <a:schemeClr val="bg1">
                        <a:lumMod val="65000"/>
                      </a:schemeClr>
                    </a:solidFill>
                    <a:ea typeface="新細明體" pitchFamily="18" charset="-120"/>
                  </a:rPr>
                  <a:t>An OIS is a swap where a fixed rate (</a:t>
                </a:r>
                <a14:m>
                  <m:oMath xmlns:m="http://schemas.openxmlformats.org/officeDocument/2006/math">
                    <m:acc>
                      <m:accPr>
                        <m:chr m:val="̅"/>
                        <m:ctrlPr>
                          <a:rPr lang="en-US" altLang="zh-TW" i="1">
                            <a:solidFill>
                              <a:schemeClr val="bg1">
                                <a:lumMod val="65000"/>
                              </a:schemeClr>
                            </a:solidFill>
                            <a:latin typeface="Cambria Math" panose="02040503050406030204" pitchFamily="18" charset="0"/>
                            <a:ea typeface="Cambria Math" panose="02040503050406030204" pitchFamily="18" charset="0"/>
                          </a:rPr>
                        </m:ctrlPr>
                      </m:accPr>
                      <m:e>
                        <m:r>
                          <a:rPr lang="en-US" altLang="zh-TW" i="1">
                            <a:solidFill>
                              <a:schemeClr val="bg1">
                                <a:lumMod val="65000"/>
                              </a:schemeClr>
                            </a:solidFill>
                            <a:latin typeface="Cambria Math" panose="02040503050406030204" pitchFamily="18" charset="0"/>
                            <a:ea typeface="Cambria Math" panose="02040503050406030204" pitchFamily="18" charset="0"/>
                          </a:rPr>
                          <m:t>𝑟</m:t>
                        </m:r>
                      </m:e>
                    </m:acc>
                  </m:oMath>
                </a14:m>
                <a:r>
                  <a:rPr lang="en-US" altLang="zh-TW" dirty="0">
                    <a:solidFill>
                      <a:schemeClr val="bg1">
                        <a:lumMod val="65000"/>
                      </a:schemeClr>
                    </a:solidFill>
                    <a:ea typeface="新細明體" pitchFamily="18" charset="-120"/>
                  </a:rPr>
                  <a:t>) is exchanged for the geometric average (</a:t>
                </a:r>
                <a14:m>
                  <m:oMath xmlns:m="http://schemas.openxmlformats.org/officeDocument/2006/math">
                    <m:sSub>
                      <m:sSubPr>
                        <m:ctrlPr>
                          <a:rPr lang="en-US" altLang="zh-TW" i="1">
                            <a:solidFill>
                              <a:schemeClr val="bg1">
                                <a:lumMod val="65000"/>
                              </a:schemeClr>
                            </a:solidFill>
                            <a:latin typeface="Cambria Math" panose="02040503050406030204" pitchFamily="18" charset="0"/>
                            <a:ea typeface="新細明體" pitchFamily="18" charset="-120"/>
                          </a:rPr>
                        </m:ctrlPr>
                      </m:sSubPr>
                      <m:e>
                        <m:acc>
                          <m:accPr>
                            <m:chr m:val="̃"/>
                            <m:ctrlPr>
                              <a:rPr lang="en-US" altLang="zh-TW" i="1">
                                <a:solidFill>
                                  <a:schemeClr val="bg1">
                                    <a:lumMod val="65000"/>
                                  </a:schemeClr>
                                </a:solidFill>
                                <a:latin typeface="Cambria Math" panose="02040503050406030204" pitchFamily="18" charset="0"/>
                                <a:ea typeface="新細明體" pitchFamily="18" charset="-120"/>
                              </a:rPr>
                            </m:ctrlPr>
                          </m:accPr>
                          <m:e>
                            <m:r>
                              <a:rPr lang="en-US" altLang="zh-TW" i="1">
                                <a:solidFill>
                                  <a:schemeClr val="bg1">
                                    <a:lumMod val="65000"/>
                                  </a:schemeClr>
                                </a:solidFill>
                                <a:latin typeface="Cambria Math" panose="02040503050406030204" pitchFamily="18" charset="0"/>
                                <a:ea typeface="新細明體" pitchFamily="18" charset="-120"/>
                              </a:rPr>
                              <m:t>𝑟</m:t>
                            </m:r>
                          </m:e>
                        </m:acc>
                      </m:e>
                      <m:sub>
                        <m:r>
                          <a:rPr lang="en-US" altLang="zh-TW" i="1">
                            <a:solidFill>
                              <a:schemeClr val="bg1">
                                <a:lumMod val="65000"/>
                              </a:schemeClr>
                            </a:solidFill>
                            <a:latin typeface="Cambria Math" panose="02040503050406030204" pitchFamily="18" charset="0"/>
                            <a:ea typeface="新細明體" pitchFamily="18" charset="-120"/>
                          </a:rPr>
                          <m:t>𝑔</m:t>
                        </m:r>
                      </m:sub>
                    </m:sSub>
                  </m:oMath>
                </a14:m>
                <a:r>
                  <a:rPr lang="en-US" altLang="zh-TW" dirty="0">
                    <a:solidFill>
                      <a:schemeClr val="bg1">
                        <a:lumMod val="65000"/>
                      </a:schemeClr>
                    </a:solidFill>
                    <a:ea typeface="新細明體" pitchFamily="18" charset="-120"/>
                  </a:rPr>
                  <a:t>) of the overnight rates (effective federal funds rates) during a period</a:t>
                </a:r>
              </a:p>
              <a:p>
                <a:pPr lvl="1">
                  <a:spcBef>
                    <a:spcPts val="600"/>
                  </a:spcBef>
                </a:pPr>
                <a:r>
                  <a:rPr lang="en-US" altLang="zh-TW" dirty="0">
                    <a:solidFill>
                      <a:schemeClr val="bg1">
                        <a:lumMod val="65000"/>
                      </a:schemeClr>
                    </a:solidFill>
                    <a:ea typeface="新細明體" pitchFamily="18" charset="-120"/>
                  </a:rPr>
                  <a:t>For a 3-month (supposed to be 92 days) OIS, </a:t>
                </a:r>
                <a14:m>
                  <m:oMath xmlns:m="http://schemas.openxmlformats.org/officeDocument/2006/math">
                    <m:d>
                      <m:dPr>
                        <m:begChr m:val="["/>
                        <m:endChr m:val="]"/>
                        <m:ctrlPr>
                          <a:rPr lang="en-US" altLang="zh-TW" i="1">
                            <a:solidFill>
                              <a:schemeClr val="bg1">
                                <a:lumMod val="65000"/>
                              </a:schemeClr>
                            </a:solidFill>
                            <a:latin typeface="Cambria Math" panose="02040503050406030204" pitchFamily="18" charset="0"/>
                            <a:ea typeface="新細明體" pitchFamily="18" charset="-120"/>
                          </a:rPr>
                        </m:ctrlPr>
                      </m:dPr>
                      <m:e>
                        <m:sSup>
                          <m:sSupPr>
                            <m:ctrlPr>
                              <a:rPr lang="en-US" altLang="zh-TW" i="1">
                                <a:solidFill>
                                  <a:schemeClr val="bg1">
                                    <a:lumMod val="65000"/>
                                  </a:schemeClr>
                                </a:solidFill>
                                <a:latin typeface="Cambria Math" panose="02040503050406030204" pitchFamily="18" charset="0"/>
                                <a:ea typeface="新細明體" pitchFamily="18" charset="-120"/>
                              </a:rPr>
                            </m:ctrlPr>
                          </m:sSupPr>
                          <m:e>
                            <m:d>
                              <m:dPr>
                                <m:ctrlPr>
                                  <a:rPr lang="en-US" altLang="zh-TW" i="1">
                                    <a:solidFill>
                                      <a:schemeClr val="bg1">
                                        <a:lumMod val="65000"/>
                                      </a:schemeClr>
                                    </a:solidFill>
                                    <a:latin typeface="Cambria Math" panose="02040503050406030204" pitchFamily="18" charset="0"/>
                                    <a:ea typeface="新細明體" pitchFamily="18" charset="-120"/>
                                  </a:rPr>
                                </m:ctrlPr>
                              </m:dPr>
                              <m:e>
                                <m:r>
                                  <a:rPr lang="en-US" altLang="zh-TW" i="1">
                                    <a:solidFill>
                                      <a:schemeClr val="bg1">
                                        <a:lumMod val="65000"/>
                                      </a:schemeClr>
                                    </a:solidFill>
                                    <a:latin typeface="Cambria Math" panose="02040503050406030204" pitchFamily="18" charset="0"/>
                                    <a:ea typeface="新細明體" pitchFamily="18" charset="-120"/>
                                  </a:rPr>
                                  <m:t>1+</m:t>
                                </m:r>
                                <m:sSub>
                                  <m:sSubPr>
                                    <m:ctrlPr>
                                      <a:rPr lang="en-US" altLang="zh-TW" i="1">
                                        <a:solidFill>
                                          <a:schemeClr val="bg1">
                                            <a:lumMod val="65000"/>
                                          </a:schemeClr>
                                        </a:solidFill>
                                        <a:latin typeface="Cambria Math" panose="02040503050406030204" pitchFamily="18" charset="0"/>
                                        <a:ea typeface="新細明體" pitchFamily="18" charset="-120"/>
                                      </a:rPr>
                                    </m:ctrlPr>
                                  </m:sSubPr>
                                  <m:e>
                                    <m:acc>
                                      <m:accPr>
                                        <m:chr m:val="̃"/>
                                        <m:ctrlPr>
                                          <a:rPr lang="en-US" altLang="zh-TW" i="1">
                                            <a:solidFill>
                                              <a:schemeClr val="bg1">
                                                <a:lumMod val="65000"/>
                                              </a:schemeClr>
                                            </a:solidFill>
                                            <a:latin typeface="Cambria Math" panose="02040503050406030204" pitchFamily="18" charset="0"/>
                                            <a:ea typeface="新細明體" pitchFamily="18" charset="-120"/>
                                          </a:rPr>
                                        </m:ctrlPr>
                                      </m:accPr>
                                      <m:e>
                                        <m:r>
                                          <a:rPr lang="en-US" altLang="zh-TW" i="1">
                                            <a:solidFill>
                                              <a:schemeClr val="bg1">
                                                <a:lumMod val="65000"/>
                                              </a:schemeClr>
                                            </a:solidFill>
                                            <a:latin typeface="Cambria Math" panose="02040503050406030204" pitchFamily="18" charset="0"/>
                                            <a:ea typeface="新細明體" pitchFamily="18" charset="-120"/>
                                          </a:rPr>
                                          <m:t>𝑟</m:t>
                                        </m:r>
                                      </m:e>
                                    </m:acc>
                                  </m:e>
                                  <m:sub>
                                    <m:r>
                                      <a:rPr lang="en-US" altLang="zh-TW" i="1">
                                        <a:solidFill>
                                          <a:schemeClr val="bg1">
                                            <a:lumMod val="65000"/>
                                          </a:schemeClr>
                                        </a:solidFill>
                                        <a:latin typeface="Cambria Math" panose="02040503050406030204" pitchFamily="18" charset="0"/>
                                        <a:ea typeface="新細明體" pitchFamily="18" charset="-120"/>
                                      </a:rPr>
                                      <m:t>𝑔</m:t>
                                    </m:r>
                                  </m:sub>
                                </m:sSub>
                                <m:r>
                                  <a:rPr lang="en-US" altLang="zh-TW" i="1">
                                    <a:solidFill>
                                      <a:schemeClr val="bg1">
                                        <a:lumMod val="65000"/>
                                      </a:schemeClr>
                                    </a:solidFill>
                                    <a:latin typeface="Cambria Math" panose="02040503050406030204" pitchFamily="18" charset="0"/>
                                    <a:ea typeface="新細明體" pitchFamily="18" charset="-120"/>
                                  </a:rPr>
                                  <m:t>/365</m:t>
                                </m:r>
                              </m:e>
                            </m:d>
                          </m:e>
                          <m:sup>
                            <m:r>
                              <a:rPr lang="en-US" altLang="zh-TW" i="1">
                                <a:solidFill>
                                  <a:schemeClr val="bg1">
                                    <a:lumMod val="65000"/>
                                  </a:schemeClr>
                                </a:solidFill>
                                <a:latin typeface="Cambria Math" panose="02040503050406030204" pitchFamily="18" charset="0"/>
                                <a:ea typeface="新細明體" pitchFamily="18" charset="-120"/>
                              </a:rPr>
                              <m:t>92</m:t>
                            </m:r>
                          </m:sup>
                        </m:sSup>
                        <m:r>
                          <a:rPr lang="en-US" altLang="zh-TW" i="1">
                            <a:solidFill>
                              <a:schemeClr val="bg1">
                                <a:lumMod val="65000"/>
                              </a:schemeClr>
                            </a:solidFill>
                            <a:latin typeface="Cambria Math" panose="02040503050406030204" pitchFamily="18" charset="0"/>
                            <a:ea typeface="新細明體" pitchFamily="18" charset="-120"/>
                          </a:rPr>
                          <m:t>−1</m:t>
                        </m:r>
                      </m:e>
                    </m:d>
                    <m:r>
                      <a:rPr lang="en-US" altLang="zh-TW" i="1">
                        <a:solidFill>
                          <a:schemeClr val="bg1">
                            <a:lumMod val="65000"/>
                          </a:schemeClr>
                        </a:solidFill>
                        <a:latin typeface="Cambria Math" panose="02040503050406030204" pitchFamily="18" charset="0"/>
                        <a:ea typeface="Cambria Math" panose="02040503050406030204" pitchFamily="18" charset="0"/>
                      </a:rPr>
                      <m:t>⟷</m:t>
                    </m:r>
                    <m:d>
                      <m:dPr>
                        <m:ctrlPr>
                          <a:rPr lang="en-US" altLang="zh-TW" i="1">
                            <a:solidFill>
                              <a:schemeClr val="bg1">
                                <a:lumMod val="65000"/>
                              </a:schemeClr>
                            </a:solidFill>
                            <a:latin typeface="Cambria Math" panose="02040503050406030204" pitchFamily="18" charset="0"/>
                            <a:ea typeface="Cambria Math" panose="02040503050406030204" pitchFamily="18" charset="0"/>
                          </a:rPr>
                        </m:ctrlPr>
                      </m:dPr>
                      <m:e>
                        <m:r>
                          <a:rPr lang="en-US" altLang="zh-TW" i="1">
                            <a:solidFill>
                              <a:schemeClr val="bg1">
                                <a:lumMod val="65000"/>
                              </a:schemeClr>
                            </a:solidFill>
                            <a:latin typeface="Cambria Math" panose="02040503050406030204" pitchFamily="18" charset="0"/>
                            <a:ea typeface="Cambria Math" panose="02040503050406030204" pitchFamily="18" charset="0"/>
                          </a:rPr>
                          <m:t>92/365</m:t>
                        </m:r>
                      </m:e>
                    </m:d>
                    <m:acc>
                      <m:accPr>
                        <m:chr m:val="̅"/>
                        <m:ctrlPr>
                          <a:rPr lang="en-US" altLang="zh-TW" i="1">
                            <a:solidFill>
                              <a:schemeClr val="bg1">
                                <a:lumMod val="65000"/>
                              </a:schemeClr>
                            </a:solidFill>
                            <a:latin typeface="Cambria Math" panose="02040503050406030204" pitchFamily="18" charset="0"/>
                            <a:ea typeface="Cambria Math" panose="02040503050406030204" pitchFamily="18" charset="0"/>
                          </a:rPr>
                        </m:ctrlPr>
                      </m:accPr>
                      <m:e>
                        <m:r>
                          <a:rPr lang="en-US" altLang="zh-TW" i="1">
                            <a:solidFill>
                              <a:schemeClr val="bg1">
                                <a:lumMod val="65000"/>
                              </a:schemeClr>
                            </a:solidFill>
                            <a:latin typeface="Cambria Math" panose="02040503050406030204" pitchFamily="18" charset="0"/>
                            <a:ea typeface="Cambria Math" panose="02040503050406030204" pitchFamily="18" charset="0"/>
                          </a:rPr>
                          <m:t>𝑟</m:t>
                        </m:r>
                      </m:e>
                    </m:acc>
                  </m:oMath>
                </a14:m>
                <a:r>
                  <a:rPr lang="en-US" altLang="zh-TW" dirty="0">
                    <a:solidFill>
                      <a:schemeClr val="bg1">
                        <a:lumMod val="65000"/>
                      </a:schemeClr>
                    </a:solidFill>
                    <a:ea typeface="新細明體" pitchFamily="18" charset="-120"/>
                  </a:rPr>
                  <a:t> will be exchanged at the end of the 3-month period, where the notional principal is assumed to be $1 for simplicity</a:t>
                </a:r>
              </a:p>
              <a:p>
                <a:pPr lvl="1">
                  <a:spcBef>
                    <a:spcPts val="600"/>
                  </a:spcBef>
                </a:pPr>
                <a:r>
                  <a:rPr lang="en-US" altLang="zh-TW" dirty="0">
                    <a:solidFill>
                      <a:schemeClr val="bg1">
                        <a:lumMod val="65000"/>
                      </a:schemeClr>
                    </a:solidFill>
                    <a:ea typeface="新細明體" pitchFamily="18" charset="-120"/>
                  </a:rPr>
                  <a:t>The fixed rate </a:t>
                </a:r>
                <a14:m>
                  <m:oMath xmlns:m="http://schemas.openxmlformats.org/officeDocument/2006/math">
                    <m:acc>
                      <m:accPr>
                        <m:chr m:val="̅"/>
                        <m:ctrlPr>
                          <a:rPr lang="en-US" altLang="zh-TW" i="1">
                            <a:solidFill>
                              <a:schemeClr val="bg1">
                                <a:lumMod val="65000"/>
                              </a:schemeClr>
                            </a:solidFill>
                            <a:latin typeface="Cambria Math" panose="02040503050406030204" pitchFamily="18" charset="0"/>
                            <a:ea typeface="Cambria Math" panose="02040503050406030204" pitchFamily="18" charset="0"/>
                          </a:rPr>
                        </m:ctrlPr>
                      </m:accPr>
                      <m:e>
                        <m:r>
                          <a:rPr lang="en-US" altLang="zh-TW" i="1">
                            <a:solidFill>
                              <a:schemeClr val="bg1">
                                <a:lumMod val="65000"/>
                              </a:schemeClr>
                            </a:solidFill>
                            <a:latin typeface="Cambria Math" panose="02040503050406030204" pitchFamily="18" charset="0"/>
                            <a:ea typeface="Cambria Math" panose="02040503050406030204" pitchFamily="18" charset="0"/>
                          </a:rPr>
                          <m:t>𝑟</m:t>
                        </m:r>
                      </m:e>
                    </m:acc>
                  </m:oMath>
                </a14:m>
                <a:r>
                  <a:rPr lang="en-US" altLang="zh-TW" dirty="0">
                    <a:solidFill>
                      <a:schemeClr val="bg1">
                        <a:lumMod val="65000"/>
                      </a:schemeClr>
                    </a:solidFill>
                    <a:ea typeface="新細明體" pitchFamily="18" charset="-120"/>
                  </a:rPr>
                  <a:t> is referred to as the OIS rate, determined such that an OIS is worth zero initially</a:t>
                </a:r>
              </a:p>
            </p:txBody>
          </p:sp>
        </mc:Choice>
        <mc:Fallback xmlns="">
          <p:sp>
            <p:nvSpPr>
              <p:cNvPr id="19460" name="Rectangle 3"/>
              <p:cNvSpPr>
                <a:spLocks noGrp="1" noRot="1" noChangeAspect="1" noMove="1" noResize="1" noEditPoints="1" noAdjustHandles="1" noChangeArrowheads="1" noChangeShapeType="1" noTextEdit="1"/>
              </p:cNvSpPr>
              <p:nvPr>
                <p:ph idx="1"/>
              </p:nvPr>
            </p:nvSpPr>
            <p:spPr>
              <a:xfrm>
                <a:off x="179512" y="1656184"/>
                <a:ext cx="8856984" cy="5229200"/>
              </a:xfrm>
              <a:blipFill>
                <a:blip r:embed="rId3"/>
                <a:stretch>
                  <a:fillRect l="-757" t="-1634" r="-757" b="-350"/>
                </a:stretch>
              </a:blipFill>
            </p:spPr>
            <p:txBody>
              <a:bodyPr/>
              <a:lstStyle/>
              <a:p>
                <a:r>
                  <a:rPr lang="zh-TW" altLang="en-US">
                    <a:noFill/>
                  </a:rPr>
                  <a:t> </a:t>
                </a:r>
              </a:p>
            </p:txBody>
          </p:sp>
        </mc:Fallback>
      </mc:AlternateContent>
      <p:sp>
        <p:nvSpPr>
          <p:cNvPr id="19458"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7.</a:t>
            </a:r>
            <a:fld id="{E2F0E0F8-FFA5-4F83-B76F-770473ED1782}" type="slidenum">
              <a:rPr lang="en-US" altLang="en-US"/>
              <a:pPr eaLnBrk="1" hangingPunct="1"/>
              <a:t>34</a:t>
            </a:fld>
            <a:endParaRPr lang="en-US" altLang="en-US" dirty="0"/>
          </a:p>
        </p:txBody>
      </p:sp>
    </p:spTree>
    <p:extLst>
      <p:ext uri="{BB962C8B-B14F-4D97-AF65-F5344CB8AC3E}">
        <p14:creationId xmlns:p14="http://schemas.microsoft.com/office/powerpoint/2010/main" val="157256600"/>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noFill/>
        </p:spPr>
        <p:txBody>
          <a:bodyPr lIns="92075" tIns="46038" rIns="92075" bIns="46038" anchor="ctr"/>
          <a:lstStyle/>
          <a:p>
            <a:pPr eaLnBrk="1" hangingPunct="1"/>
            <a:r>
              <a:rPr lang="en-US" altLang="zh-TW" sz="3500" dirty="0">
                <a:ea typeface="新細明體" pitchFamily="18" charset="-120"/>
              </a:rPr>
              <a:t>Overnight Indexed Swaps (OISs)</a:t>
            </a:r>
          </a:p>
        </p:txBody>
      </p:sp>
      <mc:AlternateContent xmlns:mc="http://schemas.openxmlformats.org/markup-compatibility/2006" xmlns:a14="http://schemas.microsoft.com/office/drawing/2010/main">
        <mc:Choice Requires="a14">
          <p:sp>
            <p:nvSpPr>
              <p:cNvPr id="19460" name="Rectangle 3"/>
              <p:cNvSpPr>
                <a:spLocks noGrp="1" noChangeArrowheads="1"/>
              </p:cNvSpPr>
              <p:nvPr>
                <p:ph idx="1"/>
              </p:nvPr>
            </p:nvSpPr>
            <p:spPr>
              <a:xfrm>
                <a:off x="179512" y="1700808"/>
                <a:ext cx="8856984" cy="5229200"/>
              </a:xfrm>
              <a:noFill/>
            </p:spPr>
            <p:txBody>
              <a:bodyPr lIns="92075" tIns="46038" rIns="92075" bIns="46038"/>
              <a:lstStyle/>
              <a:p>
                <a:pPr lvl="1">
                  <a:spcBef>
                    <a:spcPts val="600"/>
                  </a:spcBef>
                </a:pPr>
                <a:r>
                  <a:rPr kumimoji="0" lang="en-CA" altLang="en-US" sz="2600" b="0" i="0" u="none" strike="noStrike" kern="0" cap="none" spc="0" normalizeH="0" baseline="0" noProof="0" dirty="0">
                    <a:ln>
                      <a:noFill/>
                    </a:ln>
                    <a:solidFill>
                      <a:schemeClr val="bg1">
                        <a:lumMod val="65000"/>
                      </a:schemeClr>
                    </a:solidFill>
                    <a:effectLst/>
                    <a:uLnTx/>
                    <a:uFillTx/>
                    <a:latin typeface="Arial"/>
                  </a:rPr>
                  <a:t>For maturities up to one year, there is a single exchange for an OIS at maturity</a:t>
                </a:r>
                <a:endParaRPr lang="en-US" altLang="zh-TW" dirty="0">
                  <a:solidFill>
                    <a:schemeClr val="bg1">
                      <a:lumMod val="65000"/>
                    </a:schemeClr>
                  </a:solidFill>
                  <a:ea typeface="新細明體" pitchFamily="18" charset="-120"/>
                </a:endParaRPr>
              </a:p>
              <a:p>
                <a:pPr lvl="1">
                  <a:spcBef>
                    <a:spcPts val="600"/>
                  </a:spcBef>
                </a:pPr>
                <a:r>
                  <a:rPr lang="en-US" altLang="zh-TW" dirty="0">
                    <a:solidFill>
                      <a:schemeClr val="bg1">
                        <a:lumMod val="65000"/>
                      </a:schemeClr>
                    </a:solidFill>
                    <a:ea typeface="新細明體" pitchFamily="18" charset="-120"/>
                  </a:rPr>
                  <a:t>Longer-term OISs are typically divided into 3-month sub-periods</a:t>
                </a:r>
              </a:p>
              <a:p>
                <a:pPr lvl="2">
                  <a:spcBef>
                    <a:spcPts val="600"/>
                  </a:spcBef>
                </a:pPr>
                <a:r>
                  <a:rPr lang="en-US" altLang="zh-TW" dirty="0">
                    <a:solidFill>
                      <a:schemeClr val="bg1">
                        <a:lumMod val="65000"/>
                      </a:schemeClr>
                    </a:solidFill>
                    <a:ea typeface="新細明體" pitchFamily="18" charset="-120"/>
                  </a:rPr>
                  <a:t>At the end of each sub-period, the net of the actual geometric average of the overnight rates during the sub-period and the fixed OIS rate will be exchanged</a:t>
                </a:r>
              </a:p>
              <a:p>
                <a:pPr lvl="1">
                  <a:spcBef>
                    <a:spcPts val="600"/>
                  </a:spcBef>
                </a:pPr>
                <a:r>
                  <a:rPr lang="en-US" altLang="zh-TW" dirty="0">
                    <a:solidFill>
                      <a:schemeClr val="bg1">
                        <a:lumMod val="65000"/>
                      </a:schemeClr>
                    </a:solidFill>
                    <a:ea typeface="新細明體" pitchFamily="18" charset="-120"/>
                  </a:rPr>
                  <a:t>A bank can earn the OIS rate by</a:t>
                </a:r>
              </a:p>
              <a:p>
                <a:pPr marL="987425" lvl="2" indent="-295275">
                  <a:spcBef>
                    <a:spcPts val="600"/>
                  </a:spcBef>
                  <a:buClr>
                    <a:schemeClr val="tx1"/>
                  </a:buClr>
                  <a:buSzPct val="80000"/>
                  <a:buFont typeface="+mj-lt"/>
                  <a:buAutoNum type="arabicPeriod"/>
                </a:pPr>
                <a:r>
                  <a:rPr lang="en-US" altLang="zh-TW" dirty="0">
                    <a:solidFill>
                      <a:schemeClr val="bg1">
                        <a:lumMod val="65000"/>
                      </a:schemeClr>
                    </a:solidFill>
                    <a:ea typeface="新細明體" pitchFamily="18" charset="-120"/>
                  </a:rPr>
                  <a:t>Relending overnight loans by rolling the interest and principal forward every day (to earn </a:t>
                </a:r>
                <a14:m>
                  <m:oMath xmlns:m="http://schemas.openxmlformats.org/officeDocument/2006/math">
                    <m:d>
                      <m:dPr>
                        <m:begChr m:val="["/>
                        <m:endChr m:val="]"/>
                        <m:ctrlPr>
                          <a:rPr lang="en-US" altLang="zh-TW" i="1" smtClean="0">
                            <a:solidFill>
                              <a:schemeClr val="bg1">
                                <a:lumMod val="65000"/>
                              </a:schemeClr>
                            </a:solidFill>
                            <a:latin typeface="Cambria Math" panose="02040503050406030204" pitchFamily="18" charset="0"/>
                            <a:ea typeface="新細明體" pitchFamily="18" charset="-120"/>
                          </a:rPr>
                        </m:ctrlPr>
                      </m:dPr>
                      <m:e>
                        <m:sSup>
                          <m:sSupPr>
                            <m:ctrlPr>
                              <a:rPr lang="en-US" altLang="zh-TW" i="1">
                                <a:solidFill>
                                  <a:schemeClr val="bg1">
                                    <a:lumMod val="65000"/>
                                  </a:schemeClr>
                                </a:solidFill>
                                <a:latin typeface="Cambria Math" panose="02040503050406030204" pitchFamily="18" charset="0"/>
                                <a:ea typeface="新細明體" pitchFamily="18" charset="-120"/>
                              </a:rPr>
                            </m:ctrlPr>
                          </m:sSupPr>
                          <m:e>
                            <m:d>
                              <m:dPr>
                                <m:ctrlPr>
                                  <a:rPr lang="en-US" altLang="zh-TW" i="1">
                                    <a:solidFill>
                                      <a:schemeClr val="bg1">
                                        <a:lumMod val="65000"/>
                                      </a:schemeClr>
                                    </a:solidFill>
                                    <a:latin typeface="Cambria Math" panose="02040503050406030204" pitchFamily="18" charset="0"/>
                                    <a:ea typeface="新細明體" pitchFamily="18" charset="-120"/>
                                  </a:rPr>
                                </m:ctrlPr>
                              </m:dPr>
                              <m:e>
                                <m:r>
                                  <a:rPr lang="en-US" altLang="zh-TW" i="1">
                                    <a:solidFill>
                                      <a:schemeClr val="bg1">
                                        <a:lumMod val="65000"/>
                                      </a:schemeClr>
                                    </a:solidFill>
                                    <a:latin typeface="Cambria Math" panose="02040503050406030204" pitchFamily="18" charset="0"/>
                                    <a:ea typeface="新細明體" pitchFamily="18" charset="-120"/>
                                  </a:rPr>
                                  <m:t>1+</m:t>
                                </m:r>
                                <m:sSub>
                                  <m:sSubPr>
                                    <m:ctrlPr>
                                      <a:rPr lang="en-US" altLang="zh-TW" i="1">
                                        <a:solidFill>
                                          <a:schemeClr val="bg1">
                                            <a:lumMod val="65000"/>
                                          </a:schemeClr>
                                        </a:solidFill>
                                        <a:latin typeface="Cambria Math" panose="02040503050406030204" pitchFamily="18" charset="0"/>
                                        <a:ea typeface="新細明體" pitchFamily="18" charset="-120"/>
                                      </a:rPr>
                                    </m:ctrlPr>
                                  </m:sSubPr>
                                  <m:e>
                                    <m:acc>
                                      <m:accPr>
                                        <m:chr m:val="̃"/>
                                        <m:ctrlPr>
                                          <a:rPr lang="en-US" altLang="zh-TW" i="1">
                                            <a:solidFill>
                                              <a:schemeClr val="bg1">
                                                <a:lumMod val="65000"/>
                                              </a:schemeClr>
                                            </a:solidFill>
                                            <a:latin typeface="Cambria Math" panose="02040503050406030204" pitchFamily="18" charset="0"/>
                                            <a:ea typeface="新細明體" pitchFamily="18" charset="-120"/>
                                          </a:rPr>
                                        </m:ctrlPr>
                                      </m:accPr>
                                      <m:e>
                                        <m:r>
                                          <a:rPr lang="en-US" altLang="zh-TW" i="1">
                                            <a:solidFill>
                                              <a:schemeClr val="bg1">
                                                <a:lumMod val="65000"/>
                                              </a:schemeClr>
                                            </a:solidFill>
                                            <a:latin typeface="Cambria Math" panose="02040503050406030204" pitchFamily="18" charset="0"/>
                                            <a:ea typeface="新細明體" pitchFamily="18" charset="-120"/>
                                          </a:rPr>
                                          <m:t>𝑟</m:t>
                                        </m:r>
                                      </m:e>
                                    </m:acc>
                                  </m:e>
                                  <m:sub>
                                    <m:r>
                                      <a:rPr lang="en-US" altLang="zh-TW" i="1">
                                        <a:solidFill>
                                          <a:schemeClr val="bg1">
                                            <a:lumMod val="65000"/>
                                          </a:schemeClr>
                                        </a:solidFill>
                                        <a:latin typeface="Cambria Math" panose="02040503050406030204" pitchFamily="18" charset="0"/>
                                        <a:ea typeface="新細明體" pitchFamily="18" charset="-120"/>
                                      </a:rPr>
                                      <m:t>𝑔</m:t>
                                    </m:r>
                                  </m:sub>
                                </m:sSub>
                                <m:r>
                                  <a:rPr lang="en-US" altLang="zh-TW" i="1">
                                    <a:solidFill>
                                      <a:schemeClr val="bg1">
                                        <a:lumMod val="65000"/>
                                      </a:schemeClr>
                                    </a:solidFill>
                                    <a:latin typeface="Cambria Math" panose="02040503050406030204" pitchFamily="18" charset="0"/>
                                    <a:ea typeface="新細明體" pitchFamily="18" charset="-120"/>
                                  </a:rPr>
                                  <m:t>/365</m:t>
                                </m:r>
                              </m:e>
                            </m:d>
                          </m:e>
                          <m:sup>
                            <m:r>
                              <a:rPr lang="en-US" altLang="zh-TW" i="1">
                                <a:solidFill>
                                  <a:schemeClr val="bg1">
                                    <a:lumMod val="65000"/>
                                  </a:schemeClr>
                                </a:solidFill>
                                <a:latin typeface="Cambria Math" panose="02040503050406030204" pitchFamily="18" charset="0"/>
                                <a:ea typeface="新細明體" pitchFamily="18" charset="-120"/>
                              </a:rPr>
                              <m:t>92</m:t>
                            </m:r>
                          </m:sup>
                        </m:sSup>
                        <m:r>
                          <a:rPr lang="en-US" altLang="zh-TW" i="1">
                            <a:solidFill>
                              <a:schemeClr val="bg1">
                                <a:lumMod val="65000"/>
                              </a:schemeClr>
                            </a:solidFill>
                            <a:latin typeface="Cambria Math" panose="02040503050406030204" pitchFamily="18" charset="0"/>
                            <a:ea typeface="新細明體" pitchFamily="18" charset="-120"/>
                          </a:rPr>
                          <m:t>−1</m:t>
                        </m:r>
                      </m:e>
                    </m:d>
                  </m:oMath>
                </a14:m>
                <a:r>
                  <a:rPr lang="en-US" altLang="zh-TW" dirty="0">
                    <a:solidFill>
                      <a:schemeClr val="bg1">
                        <a:lumMod val="65000"/>
                      </a:schemeClr>
                    </a:solidFill>
                    <a:ea typeface="新細明體" pitchFamily="18" charset="-120"/>
                  </a:rPr>
                  <a:t>)</a:t>
                </a:r>
              </a:p>
              <a:p>
                <a:pPr marL="987425" lvl="2" indent="-295275">
                  <a:spcBef>
                    <a:spcPts val="600"/>
                  </a:spcBef>
                  <a:buClr>
                    <a:schemeClr val="tx1"/>
                  </a:buClr>
                  <a:buSzPct val="80000"/>
                  <a:buFont typeface="+mj-lt"/>
                  <a:buAutoNum type="arabicPeriod"/>
                </a:pPr>
                <a:r>
                  <a:rPr lang="en-US" altLang="zh-TW" dirty="0">
                    <a:solidFill>
                      <a:schemeClr val="bg1">
                        <a:lumMod val="65000"/>
                      </a:schemeClr>
                    </a:solidFill>
                    <a:ea typeface="新細明體" pitchFamily="18" charset="-120"/>
                  </a:rPr>
                  <a:t>Entering into an OIS to exchange </a:t>
                </a:r>
                <a14:m>
                  <m:oMath xmlns:m="http://schemas.openxmlformats.org/officeDocument/2006/math">
                    <m:d>
                      <m:dPr>
                        <m:begChr m:val="["/>
                        <m:endChr m:val="]"/>
                        <m:ctrlPr>
                          <a:rPr lang="en-US" altLang="zh-TW" i="1" smtClean="0">
                            <a:solidFill>
                              <a:schemeClr val="bg1">
                                <a:lumMod val="65000"/>
                              </a:schemeClr>
                            </a:solidFill>
                            <a:latin typeface="Cambria Math" panose="02040503050406030204" pitchFamily="18" charset="0"/>
                            <a:ea typeface="新細明體" pitchFamily="18" charset="-120"/>
                          </a:rPr>
                        </m:ctrlPr>
                      </m:dPr>
                      <m:e>
                        <m:sSup>
                          <m:sSupPr>
                            <m:ctrlPr>
                              <a:rPr lang="en-US" altLang="zh-TW" i="1">
                                <a:solidFill>
                                  <a:schemeClr val="bg1">
                                    <a:lumMod val="65000"/>
                                  </a:schemeClr>
                                </a:solidFill>
                                <a:latin typeface="Cambria Math" panose="02040503050406030204" pitchFamily="18" charset="0"/>
                                <a:ea typeface="新細明體" pitchFamily="18" charset="-120"/>
                              </a:rPr>
                            </m:ctrlPr>
                          </m:sSupPr>
                          <m:e>
                            <m:d>
                              <m:dPr>
                                <m:ctrlPr>
                                  <a:rPr lang="en-US" altLang="zh-TW" i="1">
                                    <a:solidFill>
                                      <a:schemeClr val="bg1">
                                        <a:lumMod val="65000"/>
                                      </a:schemeClr>
                                    </a:solidFill>
                                    <a:latin typeface="Cambria Math" panose="02040503050406030204" pitchFamily="18" charset="0"/>
                                    <a:ea typeface="新細明體" pitchFamily="18" charset="-120"/>
                                  </a:rPr>
                                </m:ctrlPr>
                              </m:dPr>
                              <m:e>
                                <m:r>
                                  <a:rPr lang="en-US" altLang="zh-TW" i="1">
                                    <a:solidFill>
                                      <a:schemeClr val="bg1">
                                        <a:lumMod val="65000"/>
                                      </a:schemeClr>
                                    </a:solidFill>
                                    <a:latin typeface="Cambria Math" panose="02040503050406030204" pitchFamily="18" charset="0"/>
                                    <a:ea typeface="新細明體" pitchFamily="18" charset="-120"/>
                                  </a:rPr>
                                  <m:t>1+</m:t>
                                </m:r>
                                <m:sSub>
                                  <m:sSubPr>
                                    <m:ctrlPr>
                                      <a:rPr lang="en-US" altLang="zh-TW" i="1">
                                        <a:solidFill>
                                          <a:schemeClr val="bg1">
                                            <a:lumMod val="65000"/>
                                          </a:schemeClr>
                                        </a:solidFill>
                                        <a:latin typeface="Cambria Math" panose="02040503050406030204" pitchFamily="18" charset="0"/>
                                        <a:ea typeface="新細明體" pitchFamily="18" charset="-120"/>
                                      </a:rPr>
                                    </m:ctrlPr>
                                  </m:sSubPr>
                                  <m:e>
                                    <m:acc>
                                      <m:accPr>
                                        <m:chr m:val="̃"/>
                                        <m:ctrlPr>
                                          <a:rPr lang="en-US" altLang="zh-TW" i="1">
                                            <a:solidFill>
                                              <a:schemeClr val="bg1">
                                                <a:lumMod val="65000"/>
                                              </a:schemeClr>
                                            </a:solidFill>
                                            <a:latin typeface="Cambria Math" panose="02040503050406030204" pitchFamily="18" charset="0"/>
                                            <a:ea typeface="新細明體" pitchFamily="18" charset="-120"/>
                                          </a:rPr>
                                        </m:ctrlPr>
                                      </m:accPr>
                                      <m:e>
                                        <m:r>
                                          <a:rPr lang="en-US" altLang="zh-TW" i="1">
                                            <a:solidFill>
                                              <a:schemeClr val="bg1">
                                                <a:lumMod val="65000"/>
                                              </a:schemeClr>
                                            </a:solidFill>
                                            <a:latin typeface="Cambria Math" panose="02040503050406030204" pitchFamily="18" charset="0"/>
                                            <a:ea typeface="新細明體" pitchFamily="18" charset="-120"/>
                                          </a:rPr>
                                          <m:t>𝑟</m:t>
                                        </m:r>
                                      </m:e>
                                    </m:acc>
                                  </m:e>
                                  <m:sub>
                                    <m:r>
                                      <a:rPr lang="en-US" altLang="zh-TW" i="1">
                                        <a:solidFill>
                                          <a:schemeClr val="bg1">
                                            <a:lumMod val="65000"/>
                                          </a:schemeClr>
                                        </a:solidFill>
                                        <a:latin typeface="Cambria Math" panose="02040503050406030204" pitchFamily="18" charset="0"/>
                                        <a:ea typeface="新細明體" pitchFamily="18" charset="-120"/>
                                      </a:rPr>
                                      <m:t>𝑔</m:t>
                                    </m:r>
                                  </m:sub>
                                </m:sSub>
                                <m:r>
                                  <a:rPr lang="en-US" altLang="zh-TW" i="1">
                                    <a:solidFill>
                                      <a:schemeClr val="bg1">
                                        <a:lumMod val="65000"/>
                                      </a:schemeClr>
                                    </a:solidFill>
                                    <a:latin typeface="Cambria Math" panose="02040503050406030204" pitchFamily="18" charset="0"/>
                                    <a:ea typeface="新細明體" pitchFamily="18" charset="-120"/>
                                  </a:rPr>
                                  <m:t>/365</m:t>
                                </m:r>
                              </m:e>
                            </m:d>
                          </m:e>
                          <m:sup>
                            <m:r>
                              <a:rPr lang="en-US" altLang="zh-TW" i="1">
                                <a:solidFill>
                                  <a:schemeClr val="bg1">
                                    <a:lumMod val="65000"/>
                                  </a:schemeClr>
                                </a:solidFill>
                                <a:latin typeface="Cambria Math" panose="02040503050406030204" pitchFamily="18" charset="0"/>
                                <a:ea typeface="新細明體" pitchFamily="18" charset="-120"/>
                              </a:rPr>
                              <m:t>92</m:t>
                            </m:r>
                          </m:sup>
                        </m:sSup>
                        <m:r>
                          <a:rPr lang="en-US" altLang="zh-TW" i="1">
                            <a:solidFill>
                              <a:schemeClr val="bg1">
                                <a:lumMod val="65000"/>
                              </a:schemeClr>
                            </a:solidFill>
                            <a:latin typeface="Cambria Math" panose="02040503050406030204" pitchFamily="18" charset="0"/>
                            <a:ea typeface="新細明體" pitchFamily="18" charset="-120"/>
                          </a:rPr>
                          <m:t>−1</m:t>
                        </m:r>
                      </m:e>
                    </m:d>
                  </m:oMath>
                </a14:m>
                <a:r>
                  <a:rPr lang="en-US" altLang="zh-TW" dirty="0">
                    <a:solidFill>
                      <a:schemeClr val="bg1">
                        <a:lumMod val="65000"/>
                      </a:schemeClr>
                    </a:solidFill>
                    <a:ea typeface="新細明體" pitchFamily="18" charset="-120"/>
                  </a:rPr>
                  <a:t> for </a:t>
                </a:r>
                <a14:m>
                  <m:oMath xmlns:m="http://schemas.openxmlformats.org/officeDocument/2006/math">
                    <m:d>
                      <m:dPr>
                        <m:ctrlPr>
                          <a:rPr lang="en-US" altLang="zh-TW" i="1">
                            <a:solidFill>
                              <a:schemeClr val="bg1">
                                <a:lumMod val="65000"/>
                              </a:schemeClr>
                            </a:solidFill>
                            <a:latin typeface="Cambria Math" panose="02040503050406030204" pitchFamily="18" charset="0"/>
                            <a:ea typeface="Cambria Math" panose="02040503050406030204" pitchFamily="18" charset="0"/>
                          </a:rPr>
                        </m:ctrlPr>
                      </m:dPr>
                      <m:e>
                        <m:r>
                          <a:rPr lang="en-US" altLang="zh-TW" i="1">
                            <a:solidFill>
                              <a:schemeClr val="bg1">
                                <a:lumMod val="65000"/>
                              </a:schemeClr>
                            </a:solidFill>
                            <a:latin typeface="Cambria Math" panose="02040503050406030204" pitchFamily="18" charset="0"/>
                            <a:ea typeface="Cambria Math" panose="02040503050406030204" pitchFamily="18" charset="0"/>
                          </a:rPr>
                          <m:t>92/365</m:t>
                        </m:r>
                      </m:e>
                    </m:d>
                    <m:acc>
                      <m:accPr>
                        <m:chr m:val="̅"/>
                        <m:ctrlPr>
                          <a:rPr lang="en-US" altLang="zh-TW" i="1">
                            <a:solidFill>
                              <a:schemeClr val="bg1">
                                <a:lumMod val="65000"/>
                              </a:schemeClr>
                            </a:solidFill>
                            <a:latin typeface="Cambria Math" panose="02040503050406030204" pitchFamily="18" charset="0"/>
                            <a:ea typeface="Cambria Math" panose="02040503050406030204" pitchFamily="18" charset="0"/>
                          </a:rPr>
                        </m:ctrlPr>
                      </m:accPr>
                      <m:e>
                        <m:r>
                          <a:rPr lang="en-US" altLang="zh-TW" i="1">
                            <a:solidFill>
                              <a:schemeClr val="bg1">
                                <a:lumMod val="65000"/>
                              </a:schemeClr>
                            </a:solidFill>
                            <a:latin typeface="Cambria Math" panose="02040503050406030204" pitchFamily="18" charset="0"/>
                            <a:ea typeface="Cambria Math" panose="02040503050406030204" pitchFamily="18" charset="0"/>
                          </a:rPr>
                          <m:t>𝑟</m:t>
                        </m:r>
                      </m:e>
                    </m:acc>
                  </m:oMath>
                </a14:m>
                <a:endParaRPr lang="en-US" altLang="zh-TW" dirty="0">
                  <a:solidFill>
                    <a:schemeClr val="bg1">
                      <a:lumMod val="65000"/>
                    </a:schemeClr>
                  </a:solidFill>
                  <a:ea typeface="新細明體" pitchFamily="18" charset="-120"/>
                </a:endParaRPr>
              </a:p>
              <a:p>
                <a:pPr marL="693737" lvl="2" indent="0">
                  <a:spcBef>
                    <a:spcPts val="600"/>
                  </a:spcBef>
                  <a:buNone/>
                </a:pPr>
                <a:endParaRPr lang="en-US" altLang="zh-TW" dirty="0">
                  <a:ea typeface="新細明體" pitchFamily="18" charset="-120"/>
                </a:endParaRPr>
              </a:p>
            </p:txBody>
          </p:sp>
        </mc:Choice>
        <mc:Fallback xmlns="">
          <p:sp>
            <p:nvSpPr>
              <p:cNvPr id="19460" name="Rectangle 3"/>
              <p:cNvSpPr>
                <a:spLocks noGrp="1" noRot="1" noChangeAspect="1" noMove="1" noResize="1" noEditPoints="1" noAdjustHandles="1" noChangeArrowheads="1" noChangeShapeType="1" noTextEdit="1"/>
              </p:cNvSpPr>
              <p:nvPr>
                <p:ph idx="1"/>
              </p:nvPr>
            </p:nvSpPr>
            <p:spPr>
              <a:xfrm>
                <a:off x="179512" y="1700808"/>
                <a:ext cx="8856984" cy="5229200"/>
              </a:xfrm>
              <a:blipFill>
                <a:blip r:embed="rId3"/>
                <a:stretch>
                  <a:fillRect t="-1049" r="-688"/>
                </a:stretch>
              </a:blipFill>
            </p:spPr>
            <p:txBody>
              <a:bodyPr/>
              <a:lstStyle/>
              <a:p>
                <a:r>
                  <a:rPr lang="zh-TW" altLang="en-US">
                    <a:noFill/>
                  </a:rPr>
                  <a:t> </a:t>
                </a:r>
              </a:p>
            </p:txBody>
          </p:sp>
        </mc:Fallback>
      </mc:AlternateContent>
      <p:sp>
        <p:nvSpPr>
          <p:cNvPr id="19458"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7.</a:t>
            </a:r>
            <a:fld id="{E2F0E0F8-FFA5-4F83-B76F-770473ED1782}" type="slidenum">
              <a:rPr lang="en-US" altLang="en-US"/>
              <a:pPr eaLnBrk="1" hangingPunct="1"/>
              <a:t>35</a:t>
            </a:fld>
            <a:endParaRPr lang="en-US" altLang="en-US" dirty="0"/>
          </a:p>
        </p:txBody>
      </p:sp>
    </p:spTree>
    <p:extLst>
      <p:ext uri="{BB962C8B-B14F-4D97-AF65-F5344CB8AC3E}">
        <p14:creationId xmlns:p14="http://schemas.microsoft.com/office/powerpoint/2010/main" val="120724959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noFill/>
        </p:spPr>
        <p:txBody>
          <a:bodyPr lIns="92075" tIns="46038" rIns="92075" bIns="46038" anchor="ctr"/>
          <a:lstStyle/>
          <a:p>
            <a:pPr eaLnBrk="1" hangingPunct="1"/>
            <a:r>
              <a:rPr lang="en-US" altLang="zh-TW" sz="3500" dirty="0">
                <a:ea typeface="新細明體" pitchFamily="18" charset="-120"/>
              </a:rPr>
              <a:t>Overnight Indexed Swaps (OISs)</a:t>
            </a:r>
          </a:p>
        </p:txBody>
      </p:sp>
      <p:sp>
        <p:nvSpPr>
          <p:cNvPr id="19460" name="Rectangle 3"/>
          <p:cNvSpPr>
            <a:spLocks noGrp="1" noChangeArrowheads="1"/>
          </p:cNvSpPr>
          <p:nvPr>
            <p:ph idx="1"/>
          </p:nvPr>
        </p:nvSpPr>
        <p:spPr>
          <a:xfrm>
            <a:off x="251520" y="1628800"/>
            <a:ext cx="8712968" cy="4896544"/>
          </a:xfrm>
          <a:noFill/>
        </p:spPr>
        <p:txBody>
          <a:bodyPr lIns="92075" tIns="46038" rIns="92075" bIns="46038"/>
          <a:lstStyle/>
          <a:p>
            <a:pPr lvl="2">
              <a:spcBef>
                <a:spcPts val="600"/>
              </a:spcBef>
            </a:pPr>
            <a:endParaRPr lang="en-US" altLang="zh-TW" dirty="0">
              <a:ea typeface="新細明體" pitchFamily="18" charset="-120"/>
            </a:endParaRPr>
          </a:p>
          <a:p>
            <a:pPr lvl="1">
              <a:spcBef>
                <a:spcPts val="600"/>
              </a:spcBef>
            </a:pPr>
            <a:endParaRPr lang="en-US" altLang="zh-TW" dirty="0">
              <a:ea typeface="新細明體" pitchFamily="18" charset="-120"/>
            </a:endParaRPr>
          </a:p>
          <a:p>
            <a:pPr lvl="2">
              <a:spcBef>
                <a:spcPts val="600"/>
              </a:spcBef>
            </a:pPr>
            <a:endParaRPr lang="en-US" altLang="zh-TW" dirty="0">
              <a:ea typeface="新細明體" pitchFamily="18" charset="-120"/>
            </a:endParaRPr>
          </a:p>
        </p:txBody>
      </p:sp>
      <p:sp>
        <p:nvSpPr>
          <p:cNvPr id="19458"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7.</a:t>
            </a:r>
            <a:fld id="{E2F0E0F8-FFA5-4F83-B76F-770473ED1782}" type="slidenum">
              <a:rPr lang="en-US" altLang="en-US"/>
              <a:pPr eaLnBrk="1" hangingPunct="1"/>
              <a:t>36</a:t>
            </a:fld>
            <a:endParaRPr lang="en-US" altLang="en-US" dirty="0"/>
          </a:p>
        </p:txBody>
      </p:sp>
      <p:sp>
        <p:nvSpPr>
          <p:cNvPr id="5" name="Rectangle 3"/>
          <p:cNvSpPr txBox="1">
            <a:spLocks noChangeArrowheads="1"/>
          </p:cNvSpPr>
          <p:nvPr/>
        </p:nvSpPr>
        <p:spPr bwMode="auto">
          <a:xfrm>
            <a:off x="179512" y="1700808"/>
            <a:ext cx="8856984"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27063" indent="-282575" algn="l" rtl="0" eaLnBrk="1" fontAlgn="base" hangingPunct="1">
              <a:spcBef>
                <a:spcPct val="20000"/>
              </a:spcBef>
              <a:spcAft>
                <a:spcPct val="0"/>
              </a:spcAft>
              <a:buClr>
                <a:schemeClr val="accent2"/>
              </a:buClr>
              <a:buSzPct val="100000"/>
              <a:buFont typeface="Arial" charset="0"/>
              <a:buChar char="–"/>
              <a:tabLst>
                <a:tab pos="627063" algn="l"/>
              </a:tabLst>
              <a:defRPr sz="2600">
                <a:solidFill>
                  <a:schemeClr val="tx1"/>
                </a:solidFill>
                <a:latin typeface="+mn-lt"/>
              </a:defRPr>
            </a:lvl2pPr>
            <a:lvl3pPr marL="984250" indent="-290513" algn="l" rtl="0" eaLnBrk="1" fontAlgn="base" hangingPunct="1">
              <a:spcBef>
                <a:spcPct val="20000"/>
              </a:spcBef>
              <a:spcAft>
                <a:spcPct val="0"/>
              </a:spcAft>
              <a:buClr>
                <a:schemeClr val="accent2"/>
              </a:buClr>
              <a:buSzPct val="70000"/>
              <a:buFont typeface="Wingdings" pitchFamily="2" charset="2"/>
              <a:buChar char="n"/>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100000"/>
              <a:buFont typeface="Arial" charset="0"/>
              <a:buChar char="–"/>
              <a:defRPr sz="2000">
                <a:solidFill>
                  <a:schemeClr val="tx1"/>
                </a:solidFill>
                <a:latin typeface="+mn-lt"/>
              </a:defRPr>
            </a:lvl4pPr>
            <a:lvl5pPr marL="1598613" indent="-315913" algn="l" rtl="0" eaLnBrk="1" fontAlgn="base" hangingPunct="1">
              <a:spcBef>
                <a:spcPct val="20000"/>
              </a:spcBef>
              <a:spcAft>
                <a:spcPct val="0"/>
              </a:spcAft>
              <a:buClr>
                <a:schemeClr val="bg2"/>
              </a:buClr>
              <a:buSzPct val="80000"/>
              <a:buFont typeface="Wingdings" pitchFamily="2" charset="2"/>
              <a:buChar char="u"/>
              <a:defRPr>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lvl="1">
              <a:spcBef>
                <a:spcPts val="600"/>
              </a:spcBef>
            </a:pPr>
            <a:r>
              <a:rPr lang="en-CA" altLang="en-US" dirty="0">
                <a:solidFill>
                  <a:schemeClr val="bg1">
                    <a:lumMod val="65000"/>
                  </a:schemeClr>
                </a:solidFill>
                <a:cs typeface="Arial" panose="020B0604020202020204" pitchFamily="34" charset="0"/>
              </a:rPr>
              <a:t>OIS rates are now used as a proxy for risk-free rates</a:t>
            </a:r>
          </a:p>
          <a:p>
            <a:pPr lvl="2">
              <a:spcBef>
                <a:spcPts val="600"/>
              </a:spcBef>
            </a:pPr>
            <a:r>
              <a:rPr lang="en-CA" altLang="en-US" dirty="0">
                <a:solidFill>
                  <a:schemeClr val="bg1">
                    <a:lumMod val="65000"/>
                  </a:schemeClr>
                </a:solidFill>
              </a:rPr>
              <a:t>OIS rates are </a:t>
            </a:r>
            <a:r>
              <a:rPr lang="en-CA" altLang="en-US" i="1" dirty="0">
                <a:solidFill>
                  <a:schemeClr val="bg1">
                    <a:lumMod val="65000"/>
                  </a:schemeClr>
                </a:solidFill>
              </a:rPr>
              <a:t>continually refreshed overnight rates</a:t>
            </a:r>
          </a:p>
          <a:p>
            <a:pPr lvl="2">
              <a:spcBef>
                <a:spcPts val="600"/>
              </a:spcBef>
            </a:pPr>
            <a:r>
              <a:rPr lang="en-CA" altLang="en-US" dirty="0">
                <a:solidFill>
                  <a:schemeClr val="bg1">
                    <a:lumMod val="65000"/>
                  </a:schemeClr>
                </a:solidFill>
              </a:rPr>
              <a:t>Credit qualities of borrowers are known before daily overnight lending</a:t>
            </a:r>
          </a:p>
          <a:p>
            <a:pPr lvl="2">
              <a:spcBef>
                <a:spcPts val="600"/>
              </a:spcBef>
            </a:pPr>
            <a:r>
              <a:rPr lang="en-US" altLang="zh-TW" dirty="0">
                <a:solidFill>
                  <a:schemeClr val="bg1">
                    <a:lumMod val="65000"/>
                  </a:schemeClr>
                </a:solidFill>
              </a:rPr>
              <a:t>In contrast, t</a:t>
            </a:r>
            <a:r>
              <a:rPr lang="en-US" altLang="zh-TW" sz="2400" kern="0" dirty="0">
                <a:solidFill>
                  <a:schemeClr val="bg1">
                    <a:lumMod val="65000"/>
                  </a:schemeClr>
                </a:solidFill>
                <a:ea typeface="新細明體" pitchFamily="18" charset="-120"/>
              </a:rPr>
              <a:t>o earn 3-month LIBORs, the bank bears the default risk of its trading counterparty, which is rated AA initially and could change with the passage of time</a:t>
            </a:r>
            <a:endParaRPr lang="en-CA" altLang="en-US" dirty="0">
              <a:solidFill>
                <a:schemeClr val="bg1">
                  <a:lumMod val="65000"/>
                </a:schemeClr>
              </a:solidFill>
            </a:endParaRPr>
          </a:p>
          <a:p>
            <a:pPr lvl="2">
              <a:spcBef>
                <a:spcPts val="600"/>
              </a:spcBef>
            </a:pPr>
            <a:r>
              <a:rPr lang="en-CA" altLang="en-US" dirty="0">
                <a:solidFill>
                  <a:schemeClr val="bg1">
                    <a:lumMod val="65000"/>
                  </a:schemeClr>
                </a:solidFill>
              </a:rPr>
              <a:t>Comparing to LIBOR or swap rates, to earn OIS rates is further like a risk-free investment</a:t>
            </a:r>
          </a:p>
          <a:p>
            <a:pPr lvl="2">
              <a:spcBef>
                <a:spcPts val="600"/>
              </a:spcBef>
            </a:pPr>
            <a:r>
              <a:rPr lang="en-US" altLang="zh-TW" kern="0" dirty="0">
                <a:solidFill>
                  <a:schemeClr val="bg1">
                    <a:lumMod val="65000"/>
                  </a:schemeClr>
                </a:solidFill>
                <a:ea typeface="新細明體" pitchFamily="18" charset="-120"/>
              </a:rPr>
              <a:t>In practice, many derivatives dealers choose to use OIS zero rates for discounting collateralized transactions (less risky) and use LIBOR zero rates for discounting noncollateralized transactions (more risky)</a:t>
            </a:r>
          </a:p>
        </p:txBody>
      </p:sp>
    </p:spTree>
    <p:extLst>
      <p:ext uri="{BB962C8B-B14F-4D97-AF65-F5344CB8AC3E}">
        <p14:creationId xmlns:p14="http://schemas.microsoft.com/office/powerpoint/2010/main" val="2986538082"/>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noFill/>
        </p:spPr>
        <p:txBody>
          <a:bodyPr lIns="92075" tIns="46038" rIns="92075" bIns="46038" anchor="ctr"/>
          <a:lstStyle/>
          <a:p>
            <a:pPr eaLnBrk="1" hangingPunct="1"/>
            <a:r>
              <a:rPr lang="en-US" altLang="zh-TW" sz="3500" dirty="0">
                <a:ea typeface="新細明體" pitchFamily="18" charset="-120"/>
              </a:rPr>
              <a:t>Determine an OIS Zero Curve</a:t>
            </a:r>
          </a:p>
        </p:txBody>
      </p:sp>
      <mc:AlternateContent xmlns:mc="http://schemas.openxmlformats.org/markup-compatibility/2006" xmlns:a14="http://schemas.microsoft.com/office/drawing/2010/main">
        <mc:Choice Requires="a14">
          <p:sp>
            <p:nvSpPr>
              <p:cNvPr id="19460" name="Rectangle 3"/>
              <p:cNvSpPr>
                <a:spLocks noGrp="1" noChangeArrowheads="1"/>
              </p:cNvSpPr>
              <p:nvPr>
                <p:ph idx="1"/>
              </p:nvPr>
            </p:nvSpPr>
            <p:spPr>
              <a:xfrm>
                <a:off x="251520" y="1700808"/>
                <a:ext cx="8784976" cy="5040560"/>
              </a:xfrm>
              <a:noFill/>
            </p:spPr>
            <p:txBody>
              <a:bodyPr lIns="92075" tIns="46038" rIns="92075" bIns="46038"/>
              <a:lstStyle/>
              <a:p>
                <a:pPr>
                  <a:spcBef>
                    <a:spcPts val="600"/>
                  </a:spcBef>
                </a:pPr>
                <a:r>
                  <a:rPr lang="en-US" altLang="zh-TW" dirty="0">
                    <a:solidFill>
                      <a:schemeClr val="bg1">
                        <a:lumMod val="65000"/>
                      </a:schemeClr>
                    </a:solidFill>
                    <a:ea typeface="新細明體" pitchFamily="18" charset="-120"/>
                  </a:rPr>
                  <a:t>Similar to constructing a LIBOR zero curve with swap rates, one can derive a zero curve using OIS quotes (a better proxy for the term structure of the risk-free interest rate)</a:t>
                </a:r>
              </a:p>
              <a:p>
                <a:pPr lvl="1">
                  <a:spcBef>
                    <a:spcPts val="600"/>
                  </a:spcBef>
                </a:pPr>
                <a14:m>
                  <m:oMath xmlns:m="http://schemas.openxmlformats.org/officeDocument/2006/math">
                    <m:r>
                      <a:rPr lang="en-US" altLang="zh-TW" b="0" i="1" smtClean="0">
                        <a:solidFill>
                          <a:schemeClr val="bg1">
                            <a:lumMod val="65000"/>
                          </a:schemeClr>
                        </a:solidFill>
                        <a:latin typeface="Cambria Math"/>
                        <a:ea typeface="新細明體" pitchFamily="18" charset="-120"/>
                      </a:rPr>
                      <m:t>𝑇</m:t>
                    </m:r>
                    <m:r>
                      <a:rPr lang="en-US" altLang="zh-TW" b="0" i="1" smtClean="0">
                        <a:solidFill>
                          <a:schemeClr val="bg1">
                            <a:lumMod val="65000"/>
                          </a:schemeClr>
                        </a:solidFill>
                        <a:latin typeface="Cambria Math"/>
                        <a:ea typeface="新細明體" pitchFamily="18" charset="-120"/>
                      </a:rPr>
                      <m:t>&lt;</m:t>
                    </m:r>
                  </m:oMath>
                </a14:m>
                <a:r>
                  <a:rPr lang="en-US" altLang="zh-TW" dirty="0">
                    <a:solidFill>
                      <a:schemeClr val="bg1">
                        <a:lumMod val="65000"/>
                      </a:schemeClr>
                    </a:solidFill>
                    <a:ea typeface="新細明體" pitchFamily="18" charset="-120"/>
                  </a:rPr>
                  <a:t> 1 year: OIS rates can be treated like zero rates</a:t>
                </a:r>
              </a:p>
              <a:p>
                <a:pPr lvl="1">
                  <a:spcBef>
                    <a:spcPts val="600"/>
                  </a:spcBef>
                </a:pPr>
                <a:r>
                  <a:rPr lang="en-US" altLang="zh-TW" dirty="0">
                    <a:solidFill>
                      <a:schemeClr val="bg1">
                        <a:lumMod val="65000"/>
                      </a:schemeClr>
                    </a:solidFill>
                    <a:ea typeface="新細明體" pitchFamily="18" charset="-120"/>
                  </a:rPr>
                  <a:t>For a longer </a:t>
                </a:r>
                <a14:m>
                  <m:oMath xmlns:m="http://schemas.openxmlformats.org/officeDocument/2006/math">
                    <m:r>
                      <a:rPr lang="en-US" altLang="zh-TW" i="1">
                        <a:solidFill>
                          <a:schemeClr val="bg1">
                            <a:lumMod val="65000"/>
                          </a:schemeClr>
                        </a:solidFill>
                        <a:latin typeface="Cambria Math"/>
                        <a:ea typeface="新細明體" pitchFamily="18" charset="-120"/>
                      </a:rPr>
                      <m:t>𝑇</m:t>
                    </m:r>
                  </m:oMath>
                </a14:m>
                <a:r>
                  <a:rPr lang="en-US" altLang="zh-TW" dirty="0">
                    <a:solidFill>
                      <a:schemeClr val="bg1">
                        <a:lumMod val="65000"/>
                      </a:schemeClr>
                    </a:solidFill>
                    <a:ea typeface="新細明體" pitchFamily="18" charset="-120"/>
                  </a:rPr>
                  <a:t> (assuming there are periodic settlements (usually every 3 months) in OIS contracts)</a:t>
                </a:r>
              </a:p>
              <a:p>
                <a:pPr lvl="2">
                  <a:spcBef>
                    <a:spcPts val="600"/>
                  </a:spcBef>
                </a:pPr>
                <a:r>
                  <a:rPr lang="en-US" altLang="zh-TW" dirty="0">
                    <a:solidFill>
                      <a:schemeClr val="bg1">
                        <a:lumMod val="65000"/>
                      </a:schemeClr>
                    </a:solidFill>
                    <a:ea typeface="新細明體" pitchFamily="18" charset="-120"/>
                  </a:rPr>
                  <a:t>The compounding frequency with which OIS rates are expressed reflects the frequency of payments</a:t>
                </a:r>
                <a:endParaRPr lang="en-US" altLang="zh-TW" b="1" i="1" dirty="0">
                  <a:solidFill>
                    <a:schemeClr val="bg1">
                      <a:lumMod val="65000"/>
                    </a:schemeClr>
                  </a:solidFill>
                  <a:ea typeface="新細明體" pitchFamily="18" charset="-120"/>
                </a:endParaRPr>
              </a:p>
              <a:p>
                <a:pPr lvl="2">
                  <a:spcBef>
                    <a:spcPts val="600"/>
                  </a:spcBef>
                </a:pPr>
                <a:r>
                  <a:rPr lang="en-US" altLang="zh-TW" dirty="0">
                    <a:solidFill>
                      <a:schemeClr val="bg1">
                        <a:lumMod val="65000"/>
                      </a:schemeClr>
                    </a:solidFill>
                    <a:ea typeface="新細明體" pitchFamily="18" charset="-120"/>
                  </a:rPr>
                  <a:t>For a 1.25-year OIS contract with the OIS rate to be 4%, it can be regarded as a bond paying a quarterly coupon at a rate of 4% per annum and </a:t>
                </a:r>
                <a:r>
                  <a:rPr lang="en-US" altLang="zh-TW" b="1" i="1" dirty="0">
                    <a:solidFill>
                      <a:schemeClr val="bg1">
                        <a:lumMod val="65000"/>
                      </a:schemeClr>
                    </a:solidFill>
                    <a:ea typeface="新細明體" pitchFamily="18" charset="-120"/>
                  </a:rPr>
                  <a:t>sold at par</a:t>
                </a:r>
              </a:p>
            </p:txBody>
          </p:sp>
        </mc:Choice>
        <mc:Fallback xmlns="">
          <p:sp>
            <p:nvSpPr>
              <p:cNvPr id="19460" name="Rectangle 3"/>
              <p:cNvSpPr>
                <a:spLocks noGrp="1" noRot="1" noChangeAspect="1" noMove="1" noResize="1" noEditPoints="1" noAdjustHandles="1" noChangeArrowheads="1" noChangeShapeType="1" noTextEdit="1"/>
              </p:cNvSpPr>
              <p:nvPr>
                <p:ph idx="1"/>
              </p:nvPr>
            </p:nvSpPr>
            <p:spPr>
              <a:xfrm>
                <a:off x="251520" y="1700808"/>
                <a:ext cx="8784976" cy="5040560"/>
              </a:xfrm>
              <a:blipFill>
                <a:blip r:embed="rId3"/>
                <a:stretch>
                  <a:fillRect l="-694" t="-1572" r="-1110" b="-3628"/>
                </a:stretch>
              </a:blipFill>
            </p:spPr>
            <p:txBody>
              <a:bodyPr/>
              <a:lstStyle/>
              <a:p>
                <a:r>
                  <a:rPr lang="zh-TW" altLang="en-US">
                    <a:noFill/>
                  </a:rPr>
                  <a:t> </a:t>
                </a:r>
              </a:p>
            </p:txBody>
          </p:sp>
        </mc:Fallback>
      </mc:AlternateContent>
      <p:sp>
        <p:nvSpPr>
          <p:cNvPr id="19458"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7.</a:t>
            </a:r>
            <a:fld id="{E2F0E0F8-FFA5-4F83-B76F-770473ED1782}" type="slidenum">
              <a:rPr lang="en-US" altLang="en-US"/>
              <a:pPr eaLnBrk="1" hangingPunct="1"/>
              <a:t>37</a:t>
            </a:fld>
            <a:endParaRPr lang="en-US" altLang="en-US" dirty="0"/>
          </a:p>
        </p:txBody>
      </p:sp>
    </p:spTree>
    <p:extLst>
      <p:ext uri="{BB962C8B-B14F-4D97-AF65-F5344CB8AC3E}">
        <p14:creationId xmlns:p14="http://schemas.microsoft.com/office/powerpoint/2010/main" val="3011163419"/>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noFill/>
        </p:spPr>
        <p:txBody>
          <a:bodyPr lIns="92075" tIns="46038" rIns="92075" bIns="46038" anchor="ctr"/>
          <a:lstStyle/>
          <a:p>
            <a:r>
              <a:rPr lang="en-US" altLang="zh-TW" sz="3500" dirty="0">
                <a:ea typeface="新細明體" pitchFamily="18" charset="-120"/>
              </a:rPr>
              <a:t>Determine Zero Curve Using OISs</a:t>
            </a:r>
          </a:p>
        </p:txBody>
      </p:sp>
      <mc:AlternateContent xmlns:mc="http://schemas.openxmlformats.org/markup-compatibility/2006" xmlns:a14="http://schemas.microsoft.com/office/drawing/2010/main">
        <mc:Choice Requires="a14">
          <p:sp>
            <p:nvSpPr>
              <p:cNvPr id="19460" name="Rectangle 3"/>
              <p:cNvSpPr>
                <a:spLocks noGrp="1" noChangeArrowheads="1"/>
              </p:cNvSpPr>
              <p:nvPr>
                <p:ph idx="1"/>
              </p:nvPr>
            </p:nvSpPr>
            <p:spPr>
              <a:xfrm>
                <a:off x="251520" y="1628800"/>
                <a:ext cx="8712968" cy="5112568"/>
              </a:xfrm>
              <a:noFill/>
            </p:spPr>
            <p:txBody>
              <a:bodyPr lIns="92075" tIns="46038" rIns="92075" bIns="46038"/>
              <a:lstStyle/>
              <a:p>
                <a:pPr lvl="2">
                  <a:spcBef>
                    <a:spcPts val="400"/>
                  </a:spcBef>
                </a:pPr>
                <a:r>
                  <a:rPr lang="en-US" altLang="zh-TW" dirty="0">
                    <a:solidFill>
                      <a:schemeClr val="bg1">
                        <a:lumMod val="65000"/>
                      </a:schemeClr>
                    </a:solidFill>
                    <a:ea typeface="新細明體" pitchFamily="18" charset="-120"/>
                  </a:rPr>
                  <a:t>Suppose the 3-, 6-, 9-, and 12-month OIS zero rates are 3%, 3.5%, 4%, and 4.5% with continuous compounding</a:t>
                </a:r>
              </a:p>
              <a:p>
                <a:pPr lvl="2">
                  <a:spcBef>
                    <a:spcPts val="400"/>
                  </a:spcBef>
                </a:pPr>
                <a:r>
                  <a:rPr lang="en-US" altLang="zh-TW" dirty="0">
                    <a:solidFill>
                      <a:schemeClr val="bg1">
                        <a:lumMod val="65000"/>
                      </a:schemeClr>
                    </a:solidFill>
                    <a:ea typeface="新細明體" pitchFamily="18" charset="-120"/>
                  </a:rPr>
                  <a:t>The 1.25-year OIS zero rate </a:t>
                </a:r>
                <a14:m>
                  <m:oMath xmlns:m="http://schemas.openxmlformats.org/officeDocument/2006/math">
                    <m:r>
                      <a:rPr lang="en-US" altLang="zh-TW" i="1">
                        <a:solidFill>
                          <a:schemeClr val="bg1">
                            <a:lumMod val="65000"/>
                          </a:schemeClr>
                        </a:solidFill>
                        <a:latin typeface="Cambria Math"/>
                        <a:ea typeface="新細明體" pitchFamily="18" charset="-120"/>
                      </a:rPr>
                      <m:t>𝑅</m:t>
                    </m:r>
                    <m:r>
                      <a:rPr lang="en-US" altLang="zh-TW" i="1">
                        <a:solidFill>
                          <a:schemeClr val="bg1">
                            <a:lumMod val="65000"/>
                          </a:schemeClr>
                        </a:solidFill>
                        <a:latin typeface="Cambria Math"/>
                        <a:ea typeface="新細明體" pitchFamily="18" charset="-120"/>
                      </a:rPr>
                      <m:t> </m:t>
                    </m:r>
                  </m:oMath>
                </a14:m>
                <a:r>
                  <a:rPr lang="en-US" altLang="zh-TW" dirty="0">
                    <a:solidFill>
                      <a:schemeClr val="bg1">
                        <a:lumMod val="65000"/>
                      </a:schemeClr>
                    </a:solidFill>
                    <a:ea typeface="新細明體" pitchFamily="18" charset="-120"/>
                  </a:rPr>
                  <a:t>is 3.9798% by solving</a:t>
                </a:r>
                <a:endParaRPr lang="en-US" altLang="zh-TW" b="0" i="1" dirty="0">
                  <a:solidFill>
                    <a:schemeClr val="bg1">
                      <a:lumMod val="65000"/>
                    </a:schemeClr>
                  </a:solidFill>
                  <a:latin typeface="Cambria Math"/>
                  <a:ea typeface="新細明體" pitchFamily="18" charset="-120"/>
                </a:endParaRPr>
              </a:p>
              <a:p>
                <a:pPr marL="0" lvl="2" indent="0">
                  <a:spcBef>
                    <a:spcPts val="400"/>
                  </a:spcBef>
                  <a:buNone/>
                </a:pPr>
                <a14:m>
                  <m:oMath xmlns:m="http://schemas.openxmlformats.org/officeDocument/2006/math">
                    <m:r>
                      <a:rPr lang="en-US" altLang="zh-TW" b="0" i="1" smtClean="0">
                        <a:solidFill>
                          <a:schemeClr val="bg1">
                            <a:lumMod val="65000"/>
                          </a:schemeClr>
                        </a:solidFill>
                        <a:latin typeface="Cambria Math"/>
                        <a:ea typeface="新細明體" pitchFamily="18" charset="-120"/>
                      </a:rPr>
                      <m:t>1</m:t>
                    </m:r>
                    <m:sSup>
                      <m:sSupPr>
                        <m:ctrlPr>
                          <a:rPr lang="en-US" altLang="zh-TW" b="0" i="1" smtClean="0">
                            <a:solidFill>
                              <a:schemeClr val="bg1">
                                <a:lumMod val="65000"/>
                              </a:schemeClr>
                            </a:solidFill>
                            <a:latin typeface="Cambria Math" panose="02040503050406030204" pitchFamily="18" charset="0"/>
                            <a:ea typeface="新細明體" pitchFamily="18" charset="-120"/>
                          </a:rPr>
                        </m:ctrlPr>
                      </m:sSupPr>
                      <m:e>
                        <m:r>
                          <a:rPr lang="en-US" altLang="zh-TW" b="0" i="1" smtClean="0">
                            <a:solidFill>
                              <a:schemeClr val="bg1">
                                <a:lumMod val="65000"/>
                              </a:schemeClr>
                            </a:solidFill>
                            <a:latin typeface="Cambria Math"/>
                            <a:ea typeface="新細明體" pitchFamily="18" charset="-120"/>
                          </a:rPr>
                          <m:t>𝑒</m:t>
                        </m:r>
                      </m:e>
                      <m:sup>
                        <m:r>
                          <a:rPr lang="en-US" altLang="zh-TW" b="0" i="1" smtClean="0">
                            <a:solidFill>
                              <a:schemeClr val="bg1">
                                <a:lumMod val="65000"/>
                              </a:schemeClr>
                            </a:solidFill>
                            <a:latin typeface="Cambria Math"/>
                            <a:ea typeface="新細明體" pitchFamily="18" charset="-120"/>
                          </a:rPr>
                          <m:t>−3%</m:t>
                        </m:r>
                        <m:r>
                          <a:rPr lang="en-US" altLang="zh-TW" b="0" i="1" smtClean="0">
                            <a:solidFill>
                              <a:schemeClr val="bg1">
                                <a:lumMod val="65000"/>
                              </a:schemeClr>
                            </a:solidFill>
                            <a:latin typeface="Cambria Math" panose="02040503050406030204" pitchFamily="18" charset="0"/>
                            <a:ea typeface="Cambria Math" panose="02040503050406030204" pitchFamily="18" charset="0"/>
                          </a:rPr>
                          <m:t>∙</m:t>
                        </m:r>
                        <m:r>
                          <a:rPr lang="en-US" altLang="zh-TW" b="0" i="1" smtClean="0">
                            <a:solidFill>
                              <a:schemeClr val="bg1">
                                <a:lumMod val="65000"/>
                              </a:schemeClr>
                            </a:solidFill>
                            <a:latin typeface="Cambria Math"/>
                            <a:ea typeface="Cambria Math"/>
                          </a:rPr>
                          <m:t>0.25</m:t>
                        </m:r>
                      </m:sup>
                    </m:sSup>
                    <m:r>
                      <a:rPr lang="en-US" altLang="zh-TW" i="1">
                        <a:solidFill>
                          <a:schemeClr val="bg1">
                            <a:lumMod val="65000"/>
                          </a:schemeClr>
                        </a:solidFill>
                        <a:latin typeface="Cambria Math"/>
                        <a:ea typeface="新細明體" pitchFamily="18" charset="-120"/>
                      </a:rPr>
                      <m:t>+</m:t>
                    </m:r>
                    <m:r>
                      <a:rPr lang="en-US" altLang="zh-TW" b="0" i="1" smtClean="0">
                        <a:solidFill>
                          <a:schemeClr val="bg1">
                            <a:lumMod val="65000"/>
                          </a:schemeClr>
                        </a:solidFill>
                        <a:latin typeface="Cambria Math"/>
                        <a:ea typeface="新細明體" pitchFamily="18" charset="-120"/>
                      </a:rPr>
                      <m:t>1</m:t>
                    </m:r>
                    <m:sSup>
                      <m:sSupPr>
                        <m:ctrlPr>
                          <a:rPr lang="en-US" altLang="zh-TW" i="1">
                            <a:solidFill>
                              <a:schemeClr val="bg1">
                                <a:lumMod val="65000"/>
                              </a:schemeClr>
                            </a:solidFill>
                            <a:latin typeface="Cambria Math" panose="02040503050406030204" pitchFamily="18" charset="0"/>
                            <a:ea typeface="新細明體" pitchFamily="18" charset="-120"/>
                          </a:rPr>
                        </m:ctrlPr>
                      </m:sSupPr>
                      <m:e>
                        <m:r>
                          <a:rPr lang="en-US" altLang="zh-TW" i="1">
                            <a:solidFill>
                              <a:schemeClr val="bg1">
                                <a:lumMod val="65000"/>
                              </a:schemeClr>
                            </a:solidFill>
                            <a:latin typeface="Cambria Math"/>
                            <a:ea typeface="新細明體" pitchFamily="18" charset="-120"/>
                          </a:rPr>
                          <m:t>𝑒</m:t>
                        </m:r>
                      </m:e>
                      <m:sup>
                        <m:r>
                          <a:rPr lang="en-US" altLang="zh-TW" i="1">
                            <a:solidFill>
                              <a:schemeClr val="bg1">
                                <a:lumMod val="65000"/>
                              </a:schemeClr>
                            </a:solidFill>
                            <a:latin typeface="Cambria Math"/>
                            <a:ea typeface="新細明體" pitchFamily="18" charset="-120"/>
                          </a:rPr>
                          <m:t>−</m:t>
                        </m:r>
                        <m:r>
                          <a:rPr lang="en-US" altLang="zh-TW" i="1" smtClean="0">
                            <a:solidFill>
                              <a:schemeClr val="bg1">
                                <a:lumMod val="65000"/>
                              </a:schemeClr>
                            </a:solidFill>
                            <a:latin typeface="Cambria Math"/>
                            <a:ea typeface="新細明體" pitchFamily="18" charset="-120"/>
                          </a:rPr>
                          <m:t>3</m:t>
                        </m:r>
                        <m:r>
                          <a:rPr lang="en-US" altLang="zh-TW" b="0" i="1" smtClean="0">
                            <a:solidFill>
                              <a:schemeClr val="bg1">
                                <a:lumMod val="65000"/>
                              </a:schemeClr>
                            </a:solidFill>
                            <a:latin typeface="Cambria Math"/>
                            <a:ea typeface="新細明體" pitchFamily="18" charset="-120"/>
                          </a:rPr>
                          <m:t>.5</m:t>
                        </m:r>
                        <m:r>
                          <a:rPr lang="en-US" altLang="zh-TW" i="1">
                            <a:solidFill>
                              <a:schemeClr val="bg1">
                                <a:lumMod val="65000"/>
                              </a:schemeClr>
                            </a:solidFill>
                            <a:latin typeface="Cambria Math"/>
                            <a:ea typeface="新細明體" pitchFamily="18" charset="-120"/>
                          </a:rPr>
                          <m:t>%</m:t>
                        </m:r>
                        <m:r>
                          <a:rPr lang="en-US" altLang="zh-TW" i="1">
                            <a:solidFill>
                              <a:schemeClr val="bg1">
                                <a:lumMod val="65000"/>
                              </a:schemeClr>
                            </a:solidFill>
                            <a:latin typeface="Cambria Math" panose="02040503050406030204" pitchFamily="18" charset="0"/>
                            <a:ea typeface="Cambria Math" panose="02040503050406030204" pitchFamily="18" charset="0"/>
                          </a:rPr>
                          <m:t>∙</m:t>
                        </m:r>
                        <m:r>
                          <a:rPr lang="en-US" altLang="zh-TW" b="0" i="1" smtClean="0">
                            <a:solidFill>
                              <a:schemeClr val="bg1">
                                <a:lumMod val="65000"/>
                              </a:schemeClr>
                            </a:solidFill>
                            <a:latin typeface="Cambria Math"/>
                            <a:ea typeface="Cambria Math"/>
                          </a:rPr>
                          <m:t>0.5</m:t>
                        </m:r>
                      </m:sup>
                    </m:sSup>
                    <m:r>
                      <a:rPr lang="en-US" altLang="zh-TW" b="0" i="1" smtClean="0">
                        <a:solidFill>
                          <a:schemeClr val="bg1">
                            <a:lumMod val="65000"/>
                          </a:schemeClr>
                        </a:solidFill>
                        <a:latin typeface="Cambria Math"/>
                        <a:ea typeface="Cambria Math"/>
                      </a:rPr>
                      <m:t>+</m:t>
                    </m:r>
                    <m:r>
                      <a:rPr lang="en-US" altLang="zh-TW" b="0" i="1" smtClean="0">
                        <a:solidFill>
                          <a:schemeClr val="bg1">
                            <a:lumMod val="65000"/>
                          </a:schemeClr>
                        </a:solidFill>
                        <a:latin typeface="Cambria Math"/>
                        <a:ea typeface="新細明體" pitchFamily="18" charset="-120"/>
                      </a:rPr>
                      <m:t>1</m:t>
                    </m:r>
                    <m:sSup>
                      <m:sSupPr>
                        <m:ctrlPr>
                          <a:rPr lang="en-US" altLang="zh-TW" i="1">
                            <a:solidFill>
                              <a:schemeClr val="bg1">
                                <a:lumMod val="65000"/>
                              </a:schemeClr>
                            </a:solidFill>
                            <a:latin typeface="Cambria Math" panose="02040503050406030204" pitchFamily="18" charset="0"/>
                            <a:ea typeface="新細明體" pitchFamily="18" charset="-120"/>
                          </a:rPr>
                        </m:ctrlPr>
                      </m:sSupPr>
                      <m:e>
                        <m:r>
                          <a:rPr lang="en-US" altLang="zh-TW" i="1">
                            <a:solidFill>
                              <a:schemeClr val="bg1">
                                <a:lumMod val="65000"/>
                              </a:schemeClr>
                            </a:solidFill>
                            <a:latin typeface="Cambria Math"/>
                            <a:ea typeface="新細明體" pitchFamily="18" charset="-120"/>
                          </a:rPr>
                          <m:t>𝑒</m:t>
                        </m:r>
                      </m:e>
                      <m:sup>
                        <m:r>
                          <a:rPr lang="en-US" altLang="zh-TW" i="1">
                            <a:solidFill>
                              <a:schemeClr val="bg1">
                                <a:lumMod val="65000"/>
                              </a:schemeClr>
                            </a:solidFill>
                            <a:latin typeface="Cambria Math"/>
                            <a:ea typeface="新細明體" pitchFamily="18" charset="-120"/>
                          </a:rPr>
                          <m:t>−4%</m:t>
                        </m:r>
                        <m:r>
                          <a:rPr lang="en-US" altLang="zh-TW" i="1">
                            <a:solidFill>
                              <a:schemeClr val="bg1">
                                <a:lumMod val="65000"/>
                              </a:schemeClr>
                            </a:solidFill>
                            <a:latin typeface="Cambria Math" panose="02040503050406030204" pitchFamily="18" charset="0"/>
                            <a:ea typeface="Cambria Math" panose="02040503050406030204" pitchFamily="18" charset="0"/>
                          </a:rPr>
                          <m:t>∙</m:t>
                        </m:r>
                        <m:r>
                          <a:rPr lang="en-US" altLang="zh-TW" b="0" i="1" smtClean="0">
                            <a:solidFill>
                              <a:schemeClr val="bg1">
                                <a:lumMod val="65000"/>
                              </a:schemeClr>
                            </a:solidFill>
                            <a:latin typeface="Cambria Math"/>
                            <a:ea typeface="Cambria Math"/>
                          </a:rPr>
                          <m:t>0.75</m:t>
                        </m:r>
                      </m:sup>
                    </m:sSup>
                    <m:r>
                      <a:rPr lang="en-US" altLang="zh-TW" b="0" i="1" smtClean="0">
                        <a:solidFill>
                          <a:schemeClr val="bg1">
                            <a:lumMod val="65000"/>
                          </a:schemeClr>
                        </a:solidFill>
                        <a:latin typeface="Cambria Math"/>
                        <a:ea typeface="Cambria Math"/>
                      </a:rPr>
                      <m:t>+</m:t>
                    </m:r>
                    <m:r>
                      <a:rPr lang="en-US" altLang="zh-TW" i="1">
                        <a:solidFill>
                          <a:schemeClr val="bg1">
                            <a:lumMod val="65000"/>
                          </a:schemeClr>
                        </a:solidFill>
                        <a:latin typeface="Cambria Math"/>
                        <a:ea typeface="新細明體" pitchFamily="18" charset="-120"/>
                      </a:rPr>
                      <m:t>1</m:t>
                    </m:r>
                    <m:sSup>
                      <m:sSupPr>
                        <m:ctrlPr>
                          <a:rPr lang="en-US" altLang="zh-TW" i="1">
                            <a:solidFill>
                              <a:schemeClr val="bg1">
                                <a:lumMod val="65000"/>
                              </a:schemeClr>
                            </a:solidFill>
                            <a:latin typeface="Cambria Math" panose="02040503050406030204" pitchFamily="18" charset="0"/>
                            <a:ea typeface="新細明體" pitchFamily="18" charset="-120"/>
                          </a:rPr>
                        </m:ctrlPr>
                      </m:sSupPr>
                      <m:e>
                        <m:r>
                          <a:rPr lang="en-US" altLang="zh-TW" i="1">
                            <a:solidFill>
                              <a:schemeClr val="bg1">
                                <a:lumMod val="65000"/>
                              </a:schemeClr>
                            </a:solidFill>
                            <a:latin typeface="Cambria Math"/>
                            <a:ea typeface="新細明體" pitchFamily="18" charset="-120"/>
                          </a:rPr>
                          <m:t>𝑒</m:t>
                        </m:r>
                      </m:e>
                      <m:sup>
                        <m:r>
                          <a:rPr lang="en-US" altLang="zh-TW" i="1">
                            <a:solidFill>
                              <a:schemeClr val="bg1">
                                <a:lumMod val="65000"/>
                              </a:schemeClr>
                            </a:solidFill>
                            <a:latin typeface="Cambria Math"/>
                            <a:ea typeface="新細明體" pitchFamily="18" charset="-120"/>
                          </a:rPr>
                          <m:t>−4.</m:t>
                        </m:r>
                        <m:r>
                          <a:rPr lang="en-US" altLang="zh-TW" b="0" i="1" smtClean="0">
                            <a:solidFill>
                              <a:schemeClr val="bg1">
                                <a:lumMod val="65000"/>
                              </a:schemeClr>
                            </a:solidFill>
                            <a:latin typeface="Cambria Math"/>
                            <a:ea typeface="新細明體" pitchFamily="18" charset="-120"/>
                          </a:rPr>
                          <m:t>5</m:t>
                        </m:r>
                        <m:r>
                          <a:rPr lang="en-US" altLang="zh-TW" i="1">
                            <a:solidFill>
                              <a:schemeClr val="bg1">
                                <a:lumMod val="65000"/>
                              </a:schemeClr>
                            </a:solidFill>
                            <a:latin typeface="Cambria Math"/>
                            <a:ea typeface="新細明體" pitchFamily="18" charset="-120"/>
                          </a:rPr>
                          <m:t>%</m:t>
                        </m:r>
                        <m:r>
                          <a:rPr lang="en-US" altLang="zh-TW" i="1">
                            <a:solidFill>
                              <a:schemeClr val="bg1">
                                <a:lumMod val="65000"/>
                              </a:schemeClr>
                            </a:solidFill>
                            <a:latin typeface="Cambria Math" panose="02040503050406030204" pitchFamily="18" charset="0"/>
                            <a:ea typeface="Cambria Math" panose="02040503050406030204" pitchFamily="18" charset="0"/>
                          </a:rPr>
                          <m:t>∙</m:t>
                        </m:r>
                        <m:r>
                          <a:rPr lang="en-US" altLang="zh-TW" i="1">
                            <a:solidFill>
                              <a:schemeClr val="bg1">
                                <a:lumMod val="65000"/>
                              </a:schemeClr>
                            </a:solidFill>
                            <a:latin typeface="Cambria Math"/>
                            <a:ea typeface="Cambria Math"/>
                          </a:rPr>
                          <m:t>1</m:t>
                        </m:r>
                      </m:sup>
                    </m:sSup>
                    <m:r>
                      <a:rPr lang="en-US" altLang="zh-TW" b="0" i="1" smtClean="0">
                        <a:solidFill>
                          <a:schemeClr val="bg1">
                            <a:lumMod val="65000"/>
                          </a:schemeClr>
                        </a:solidFill>
                        <a:latin typeface="Cambria Math"/>
                        <a:ea typeface="新細明體" pitchFamily="18" charset="-120"/>
                      </a:rPr>
                      <m:t>+101</m:t>
                    </m:r>
                    <m:sSup>
                      <m:sSupPr>
                        <m:ctrlPr>
                          <a:rPr lang="en-US" altLang="zh-TW" i="1">
                            <a:solidFill>
                              <a:schemeClr val="bg1">
                                <a:lumMod val="65000"/>
                              </a:schemeClr>
                            </a:solidFill>
                            <a:latin typeface="Cambria Math" panose="02040503050406030204" pitchFamily="18" charset="0"/>
                            <a:ea typeface="新細明體" pitchFamily="18" charset="-120"/>
                          </a:rPr>
                        </m:ctrlPr>
                      </m:sSupPr>
                      <m:e>
                        <m:r>
                          <a:rPr lang="en-US" altLang="zh-TW" i="1">
                            <a:solidFill>
                              <a:schemeClr val="bg1">
                                <a:lumMod val="65000"/>
                              </a:schemeClr>
                            </a:solidFill>
                            <a:latin typeface="Cambria Math"/>
                            <a:ea typeface="新細明體" pitchFamily="18" charset="-120"/>
                          </a:rPr>
                          <m:t>𝑒</m:t>
                        </m:r>
                      </m:e>
                      <m:sup>
                        <m:r>
                          <a:rPr lang="en-US" altLang="zh-TW" i="1">
                            <a:solidFill>
                              <a:schemeClr val="bg1">
                                <a:lumMod val="65000"/>
                              </a:schemeClr>
                            </a:solidFill>
                            <a:latin typeface="Cambria Math"/>
                            <a:ea typeface="新細明體" pitchFamily="18" charset="-120"/>
                          </a:rPr>
                          <m:t>−</m:t>
                        </m:r>
                        <m:r>
                          <a:rPr lang="en-US" altLang="zh-TW" b="0" i="1" smtClean="0">
                            <a:solidFill>
                              <a:schemeClr val="bg1">
                                <a:lumMod val="65000"/>
                              </a:schemeClr>
                            </a:solidFill>
                            <a:latin typeface="Cambria Math"/>
                            <a:ea typeface="新細明體" pitchFamily="18" charset="-120"/>
                          </a:rPr>
                          <m:t>𝑅</m:t>
                        </m:r>
                        <m:r>
                          <a:rPr lang="en-US" altLang="zh-TW" i="1">
                            <a:solidFill>
                              <a:schemeClr val="bg1">
                                <a:lumMod val="65000"/>
                              </a:schemeClr>
                            </a:solidFill>
                            <a:latin typeface="Cambria Math"/>
                            <a:ea typeface="Cambria Math"/>
                          </a:rPr>
                          <m:t>∙</m:t>
                        </m:r>
                        <m:r>
                          <a:rPr lang="en-US" altLang="zh-TW" b="0" i="1" smtClean="0">
                            <a:solidFill>
                              <a:schemeClr val="bg1">
                                <a:lumMod val="65000"/>
                              </a:schemeClr>
                            </a:solidFill>
                            <a:latin typeface="Cambria Math"/>
                            <a:ea typeface="Cambria Math"/>
                          </a:rPr>
                          <m:t>1.25</m:t>
                        </m:r>
                      </m:sup>
                    </m:sSup>
                    <m:r>
                      <a:rPr lang="en-US" altLang="zh-TW" b="0" i="1" smtClean="0">
                        <a:solidFill>
                          <a:schemeClr val="bg1">
                            <a:lumMod val="65000"/>
                          </a:schemeClr>
                        </a:solidFill>
                        <a:latin typeface="Cambria Math"/>
                        <a:ea typeface="Cambria Math"/>
                      </a:rPr>
                      <m:t>=100</m:t>
                    </m:r>
                  </m:oMath>
                </a14:m>
                <a:r>
                  <a:rPr lang="en-US" altLang="zh-TW" dirty="0">
                    <a:solidFill>
                      <a:schemeClr val="bg1">
                        <a:lumMod val="65000"/>
                      </a:schemeClr>
                    </a:solidFill>
                    <a:ea typeface="新細明體" pitchFamily="18" charset="-120"/>
                  </a:rPr>
                  <a:t> </a:t>
                </a:r>
              </a:p>
              <a:p>
                <a:pPr lvl="1">
                  <a:spcBef>
                    <a:spcPts val="400"/>
                  </a:spcBef>
                  <a:buClr>
                    <a:srgbClr val="CC3300"/>
                  </a:buClr>
                </a:pPr>
                <a:r>
                  <a:rPr lang="en-US" altLang="zh-TW" dirty="0">
                    <a:solidFill>
                      <a:schemeClr val="bg1">
                        <a:lumMod val="65000"/>
                      </a:schemeClr>
                    </a:solidFill>
                    <a:ea typeface="新細明體" pitchFamily="18" charset="-120"/>
                  </a:rPr>
                  <a:t>For a </a:t>
                </a:r>
                <a14:m>
                  <m:oMath xmlns:m="http://schemas.openxmlformats.org/officeDocument/2006/math">
                    <m:r>
                      <a:rPr lang="en-US" altLang="zh-TW" i="1">
                        <a:solidFill>
                          <a:schemeClr val="bg1">
                            <a:lumMod val="65000"/>
                          </a:schemeClr>
                        </a:solidFill>
                        <a:latin typeface="Cambria Math"/>
                        <a:ea typeface="新細明體" pitchFamily="18" charset="-120"/>
                      </a:rPr>
                      <m:t>𝑇</m:t>
                    </m:r>
                  </m:oMath>
                </a14:m>
                <a:r>
                  <a:rPr lang="en-US" altLang="zh-TW" dirty="0">
                    <a:solidFill>
                      <a:schemeClr val="bg1">
                        <a:lumMod val="65000"/>
                      </a:schemeClr>
                    </a:solidFill>
                    <a:ea typeface="新細明體" pitchFamily="18" charset="-120"/>
                  </a:rPr>
                  <a:t> being so long such that the quotes of OIS rates are not available or unreliable, e.g., </a:t>
                </a:r>
                <a14:m>
                  <m:oMath xmlns:m="http://schemas.openxmlformats.org/officeDocument/2006/math">
                    <m:r>
                      <a:rPr lang="en-US" altLang="zh-TW" i="1">
                        <a:solidFill>
                          <a:schemeClr val="bg1">
                            <a:lumMod val="65000"/>
                          </a:schemeClr>
                        </a:solidFill>
                        <a:latin typeface="Cambria Math"/>
                        <a:ea typeface="新細明體" pitchFamily="18" charset="-120"/>
                      </a:rPr>
                      <m:t>𝑇</m:t>
                    </m:r>
                    <m:r>
                      <a:rPr lang="en-US" altLang="zh-TW" b="0" i="1" smtClean="0">
                        <a:solidFill>
                          <a:schemeClr val="bg1">
                            <a:lumMod val="65000"/>
                          </a:schemeClr>
                        </a:solidFill>
                        <a:latin typeface="Cambria Math"/>
                        <a:ea typeface="新細明體" pitchFamily="18" charset="-120"/>
                      </a:rPr>
                      <m:t>&gt;5</m:t>
                    </m:r>
                  </m:oMath>
                </a14:m>
                <a:r>
                  <a:rPr lang="en-US" altLang="zh-TW" dirty="0">
                    <a:solidFill>
                      <a:schemeClr val="bg1">
                        <a:lumMod val="65000"/>
                      </a:schemeClr>
                    </a:solidFill>
                    <a:ea typeface="新細明體" pitchFamily="18" charset="-120"/>
                  </a:rPr>
                  <a:t> years</a:t>
                </a:r>
              </a:p>
              <a:p>
                <a:pPr lvl="2">
                  <a:spcBef>
                    <a:spcPts val="400"/>
                  </a:spcBef>
                  <a:buClr>
                    <a:srgbClr val="CC3300"/>
                  </a:buClr>
                </a:pPr>
                <a:r>
                  <a:rPr lang="en-US" altLang="zh-TW" dirty="0">
                    <a:solidFill>
                      <a:schemeClr val="bg1">
                        <a:lumMod val="65000"/>
                      </a:schemeClr>
                    </a:solidFill>
                    <a:ea typeface="新細明體" pitchFamily="18" charset="-120"/>
                  </a:rPr>
                  <a:t>Note that LIBOR-based IR swaps are traded for longer maturities than OIS </a:t>
                </a:r>
              </a:p>
              <a:p>
                <a:pPr lvl="2">
                  <a:spcBef>
                    <a:spcPts val="400"/>
                  </a:spcBef>
                  <a:buClr>
                    <a:srgbClr val="CC3300"/>
                  </a:buClr>
                </a:pPr>
                <a:r>
                  <a:rPr lang="en-US" altLang="zh-TW" dirty="0">
                    <a:solidFill>
                      <a:schemeClr val="bg1">
                        <a:lumMod val="65000"/>
                      </a:schemeClr>
                    </a:solidFill>
                    <a:ea typeface="新細明體" pitchFamily="18" charset="-120"/>
                  </a:rPr>
                  <a:t>Assume the (LIBOR – OIS) spread is constant and as it is for the longest OIS maturity for which there is reliable data, e.g., for the 5-year time point, the corresponding (LIBOR – OIS) zero-rate spread is 20 basis points</a:t>
                </a:r>
              </a:p>
              <a:p>
                <a:pPr lvl="2">
                  <a:spcBef>
                    <a:spcPts val="400"/>
                  </a:spcBef>
                  <a:buClr>
                    <a:srgbClr val="CC3300"/>
                  </a:buClr>
                </a:pPr>
                <a:r>
                  <a:rPr lang="en-US" altLang="zh-TW" dirty="0">
                    <a:solidFill>
                      <a:schemeClr val="bg1">
                        <a:lumMod val="65000"/>
                      </a:schemeClr>
                    </a:solidFill>
                    <a:ea typeface="新細明體" pitchFamily="18" charset="-120"/>
                  </a:rPr>
                  <a:t>Use the LIBOR zero curve minus a constant (LIBOR – OIS) spread to derive the OIS rate zero curve</a:t>
                </a:r>
              </a:p>
            </p:txBody>
          </p:sp>
        </mc:Choice>
        <mc:Fallback xmlns="">
          <p:sp>
            <p:nvSpPr>
              <p:cNvPr id="19460" name="Rectangle 3"/>
              <p:cNvSpPr>
                <a:spLocks noGrp="1" noRot="1" noChangeAspect="1" noMove="1" noResize="1" noEditPoints="1" noAdjustHandles="1" noChangeArrowheads="1" noChangeShapeType="1" noTextEdit="1"/>
              </p:cNvSpPr>
              <p:nvPr>
                <p:ph idx="1"/>
              </p:nvPr>
            </p:nvSpPr>
            <p:spPr>
              <a:xfrm>
                <a:off x="251520" y="1628800"/>
                <a:ext cx="8712968" cy="5112568"/>
              </a:xfrm>
              <a:blipFill>
                <a:blip r:embed="rId3"/>
                <a:stretch>
                  <a:fillRect l="-70" t="-715" r="-1608" b="-4648"/>
                </a:stretch>
              </a:blipFill>
            </p:spPr>
            <p:txBody>
              <a:bodyPr/>
              <a:lstStyle/>
              <a:p>
                <a:r>
                  <a:rPr lang="zh-TW" altLang="en-US">
                    <a:noFill/>
                  </a:rPr>
                  <a:t> </a:t>
                </a:r>
              </a:p>
            </p:txBody>
          </p:sp>
        </mc:Fallback>
      </mc:AlternateContent>
      <p:sp>
        <p:nvSpPr>
          <p:cNvPr id="19458"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7.</a:t>
            </a:r>
            <a:fld id="{E2F0E0F8-FFA5-4F83-B76F-770473ED1782}" type="slidenum">
              <a:rPr lang="en-US" altLang="en-US"/>
              <a:pPr eaLnBrk="1" hangingPunct="1"/>
              <a:t>38</a:t>
            </a:fld>
            <a:endParaRPr lang="en-US" altLang="en-US" dirty="0"/>
          </a:p>
        </p:txBody>
      </p:sp>
    </p:spTree>
    <p:extLst>
      <p:ext uri="{BB962C8B-B14F-4D97-AF65-F5344CB8AC3E}">
        <p14:creationId xmlns:p14="http://schemas.microsoft.com/office/powerpoint/2010/main" val="3406390538"/>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標題 1"/>
          <p:cNvSpPr>
            <a:spLocks noGrp="1"/>
          </p:cNvSpPr>
          <p:nvPr>
            <p:ph type="ctrTitle"/>
          </p:nvPr>
        </p:nvSpPr>
        <p:spPr>
          <a:xfrm>
            <a:off x="468313" y="2924175"/>
            <a:ext cx="6781800" cy="766763"/>
          </a:xfrm>
        </p:spPr>
        <p:txBody>
          <a:bodyPr/>
          <a:lstStyle/>
          <a:p>
            <a:pPr algn="l"/>
            <a:r>
              <a:rPr lang="en-US" altLang="zh-TW" sz="3800" dirty="0">
                <a:ea typeface="新細明體" charset="-120"/>
              </a:rPr>
              <a:t>7.2 Currency Swaps</a:t>
            </a:r>
            <a:endParaRPr lang="zh-TW" altLang="en-US" sz="3800" dirty="0">
              <a:ea typeface="新細明體" charset="-120"/>
            </a:endParaRPr>
          </a:p>
        </p:txBody>
      </p:sp>
      <p:sp>
        <p:nvSpPr>
          <p:cNvPr id="7170" name="Rectangle 7"/>
          <p:cNvSpPr>
            <a:spLocks noGrp="1" noChangeArrowheads="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7.</a:t>
            </a:r>
            <a:fld id="{318AA49A-4F20-4677-A41A-D5F351D8E433}" type="slidenum">
              <a:rPr lang="en-US" altLang="en-US" smtClean="0"/>
              <a:pPr eaLnBrk="1" hangingPunct="1"/>
              <a:t>39</a:t>
            </a:fld>
            <a:endParaRPr lang="en-US" altLang="en-US" dirty="0"/>
          </a:p>
        </p:txBody>
      </p:sp>
    </p:spTree>
    <p:extLst>
      <p:ext uri="{BB962C8B-B14F-4D97-AF65-F5344CB8AC3E}">
        <p14:creationId xmlns:p14="http://schemas.microsoft.com/office/powerpoint/2010/main" val="2655948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noFill/>
        </p:spPr>
        <p:txBody>
          <a:bodyPr lIns="92075" tIns="46038" rIns="92075" bIns="46038" anchor="ctr"/>
          <a:lstStyle/>
          <a:p>
            <a:pPr eaLnBrk="1" hangingPunct="1"/>
            <a:r>
              <a:rPr lang="en-US" altLang="zh-TW" dirty="0">
                <a:ea typeface="新細明體" pitchFamily="18" charset="-120"/>
              </a:rPr>
              <a:t>Definition of Swaps</a:t>
            </a:r>
          </a:p>
        </p:txBody>
      </p:sp>
      <p:sp>
        <p:nvSpPr>
          <p:cNvPr id="5124" name="Rectangle 3"/>
          <p:cNvSpPr>
            <a:spLocks noGrp="1" noChangeArrowheads="1"/>
          </p:cNvSpPr>
          <p:nvPr>
            <p:ph idx="1"/>
          </p:nvPr>
        </p:nvSpPr>
        <p:spPr>
          <a:xfrm>
            <a:off x="467544" y="1628800"/>
            <a:ext cx="8352928" cy="4968552"/>
          </a:xfrm>
          <a:noFill/>
        </p:spPr>
        <p:txBody>
          <a:bodyPr lIns="92075" tIns="46038" rIns="92075" bIns="46038"/>
          <a:lstStyle/>
          <a:p>
            <a:pPr>
              <a:spcBef>
                <a:spcPts val="500"/>
              </a:spcBef>
            </a:pPr>
            <a:r>
              <a:rPr lang="en-US" altLang="zh-TW" dirty="0">
                <a:ea typeface="新細明體" pitchFamily="18" charset="-120"/>
              </a:rPr>
              <a:t>A swap is an agreement to exchange a series of cash flows (CFs) at specified future time points according to certain specified rules</a:t>
            </a:r>
          </a:p>
          <a:p>
            <a:pPr lvl="1">
              <a:spcBef>
                <a:spcPts val="500"/>
              </a:spcBef>
            </a:pPr>
            <a:r>
              <a:rPr lang="en-US" altLang="zh-TW" dirty="0">
                <a:ea typeface="新細明體" pitchFamily="18" charset="-120"/>
              </a:rPr>
              <a:t>The first swap contracts were created in the early 1980s</a:t>
            </a:r>
          </a:p>
          <a:p>
            <a:pPr lvl="2">
              <a:spcBef>
                <a:spcPts val="500"/>
              </a:spcBef>
            </a:pPr>
            <a:r>
              <a:rPr lang="en-US" altLang="zh-TW" dirty="0">
                <a:ea typeface="新細明體" pitchFamily="18" charset="-120"/>
              </a:rPr>
              <a:t>FYI, first futures contract appeared in 1864</a:t>
            </a:r>
          </a:p>
          <a:p>
            <a:pPr lvl="1">
              <a:spcBef>
                <a:spcPts val="500"/>
              </a:spcBef>
            </a:pPr>
            <a:r>
              <a:rPr lang="en-US" altLang="zh-TW" dirty="0">
                <a:ea typeface="新細明體" pitchFamily="18" charset="-120"/>
              </a:rPr>
              <a:t>Swaps are traded in OTC markets</a:t>
            </a:r>
          </a:p>
          <a:p>
            <a:pPr lvl="1">
              <a:spcBef>
                <a:spcPts val="500"/>
              </a:spcBef>
            </a:pPr>
            <a:r>
              <a:rPr lang="en-US" altLang="zh-TW" dirty="0">
                <a:ea typeface="新細明體" pitchFamily="18" charset="-120"/>
              </a:rPr>
              <a:t>Swaps now occupy an important position in OTC derivatives markets</a:t>
            </a:r>
          </a:p>
          <a:p>
            <a:pPr lvl="1">
              <a:spcBef>
                <a:spcPts val="500"/>
              </a:spcBef>
            </a:pPr>
            <a:r>
              <a:rPr lang="en-US" altLang="zh-TW" dirty="0">
                <a:ea typeface="新細明體" pitchFamily="18" charset="-120"/>
              </a:rPr>
              <a:t>The calculation of CFs can depend on the future values of an interest rate, an exchange rate, or other market variables</a:t>
            </a:r>
          </a:p>
        </p:txBody>
      </p:sp>
      <p:sp>
        <p:nvSpPr>
          <p:cNvPr id="5122"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7.</a:t>
            </a:r>
            <a:fld id="{04B8EF43-1927-4A0D-93EF-C34B1C8B3184}" type="slidenum">
              <a:rPr lang="en-US" altLang="en-US"/>
              <a:pPr eaLnBrk="1" hangingPunct="1"/>
              <a:t>4</a:t>
            </a:fld>
            <a:endParaRPr lang="en-US" altLang="en-US" dirty="0"/>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noFill/>
        </p:spPr>
        <p:txBody>
          <a:bodyPr lIns="92075" tIns="46038" rIns="92075" bIns="46038" anchor="ctr"/>
          <a:lstStyle/>
          <a:p>
            <a:pPr eaLnBrk="1" hangingPunct="1"/>
            <a:r>
              <a:rPr lang="en-US" altLang="zh-TW" dirty="0">
                <a:ea typeface="新細明體" pitchFamily="18" charset="-120"/>
              </a:rPr>
              <a:t>Currency Swap</a:t>
            </a:r>
          </a:p>
        </p:txBody>
      </p:sp>
      <p:sp>
        <p:nvSpPr>
          <p:cNvPr id="22532" name="Rectangle 3"/>
          <p:cNvSpPr>
            <a:spLocks noGrp="1" noChangeArrowheads="1"/>
          </p:cNvSpPr>
          <p:nvPr>
            <p:ph idx="1"/>
          </p:nvPr>
        </p:nvSpPr>
        <p:spPr>
          <a:xfrm>
            <a:off x="251520" y="1628800"/>
            <a:ext cx="8712968" cy="5229200"/>
          </a:xfrm>
          <a:noFill/>
        </p:spPr>
        <p:txBody>
          <a:bodyPr lIns="92075" tIns="46038" rIns="92075" bIns="46038"/>
          <a:lstStyle/>
          <a:p>
            <a:pPr>
              <a:spcBef>
                <a:spcPts val="500"/>
              </a:spcBef>
            </a:pPr>
            <a:r>
              <a:rPr lang="en-US" altLang="zh-TW" dirty="0">
                <a:ea typeface="新細明體" pitchFamily="18" charset="-120"/>
              </a:rPr>
              <a:t>Currency swap is another popular type of swaps</a:t>
            </a:r>
          </a:p>
          <a:p>
            <a:pPr lvl="1">
              <a:spcBef>
                <a:spcPts val="500"/>
              </a:spcBef>
            </a:pPr>
            <a:r>
              <a:rPr lang="en-US" altLang="zh-TW" dirty="0">
                <a:ea typeface="新細明體" pitchFamily="18" charset="-120"/>
              </a:rPr>
              <a:t>It involves exchanging principal and interest payments in one currency for principal and interest payments in another currency</a:t>
            </a:r>
          </a:p>
          <a:p>
            <a:pPr lvl="2">
              <a:spcBef>
                <a:spcPts val="500"/>
              </a:spcBef>
            </a:pPr>
            <a:r>
              <a:rPr lang="en-US" altLang="zh-TW" dirty="0">
                <a:ea typeface="新細明體" pitchFamily="18" charset="-120"/>
              </a:rPr>
              <a:t>Different from IR swaps, </a:t>
            </a:r>
            <a:r>
              <a:rPr lang="en-US" altLang="zh-TW" b="1" i="1" dirty="0">
                <a:ea typeface="新細明體" pitchFamily="18" charset="-120"/>
              </a:rPr>
              <a:t>the principal amounts (in different currencies) are exchanged </a:t>
            </a:r>
            <a:r>
              <a:rPr lang="en-US" altLang="zh-TW" dirty="0">
                <a:ea typeface="新細明體" pitchFamily="18" charset="-120"/>
              </a:rPr>
              <a:t>at the beginning and at the end of the life of a currency swap</a:t>
            </a:r>
          </a:p>
          <a:p>
            <a:pPr lvl="2">
              <a:spcBef>
                <a:spcPts val="500"/>
              </a:spcBef>
            </a:pPr>
            <a:r>
              <a:rPr lang="en-US" altLang="zh-TW" dirty="0">
                <a:ea typeface="新細明體" pitchFamily="18" charset="-120"/>
              </a:rPr>
              <a:t>The principal amounts are chosen to be approximately equivalent using the exchange rate at the swap’s initiation</a:t>
            </a:r>
          </a:p>
          <a:p>
            <a:pPr lvl="1">
              <a:spcBef>
                <a:spcPts val="500"/>
              </a:spcBef>
            </a:pPr>
            <a:r>
              <a:rPr lang="en-US" altLang="zh-TW" dirty="0">
                <a:ea typeface="新細明體" pitchFamily="18" charset="-120"/>
              </a:rPr>
              <a:t>An example of a currency swap: IBM pays 5% on a principal of £10,000,000 and receive 6% on a principal of $15,000,000 from British Petroleum (BP) every year for 5 years</a:t>
            </a:r>
          </a:p>
        </p:txBody>
      </p:sp>
      <p:sp>
        <p:nvSpPr>
          <p:cNvPr id="22530"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7.</a:t>
            </a:r>
            <a:fld id="{6EB22652-B54F-404C-87F0-8A76B81143D5}" type="slidenum">
              <a:rPr lang="en-US" altLang="en-US"/>
              <a:pPr eaLnBrk="1" hangingPunct="1"/>
              <a:t>40</a:t>
            </a:fld>
            <a:endParaRPr lang="en-US" altLang="en-US" dirty="0"/>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7.</a:t>
            </a:r>
            <a:fld id="{9D191C61-CC18-47D6-816D-E49825C6A8C1}" type="slidenum">
              <a:rPr lang="en-US" altLang="en-US"/>
              <a:pPr eaLnBrk="1" hangingPunct="1"/>
              <a:t>41</a:t>
            </a:fld>
            <a:endParaRPr lang="en-US" altLang="en-US" dirty="0"/>
          </a:p>
        </p:txBody>
      </p:sp>
      <p:sp>
        <p:nvSpPr>
          <p:cNvPr id="24584" name="Rectangle 7"/>
          <p:cNvSpPr>
            <a:spLocks noChangeArrowheads="1"/>
          </p:cNvSpPr>
          <p:nvPr/>
        </p:nvSpPr>
        <p:spPr bwMode="auto">
          <a:xfrm>
            <a:off x="2940050" y="7506147"/>
            <a:ext cx="3155950" cy="0"/>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pitchFamily="18" charset="-120"/>
            </a:endParaRPr>
          </a:p>
        </p:txBody>
      </p:sp>
      <p:sp>
        <p:nvSpPr>
          <p:cNvPr id="33" name="Rectangle 2"/>
          <p:cNvSpPr>
            <a:spLocks noGrp="1" noChangeArrowheads="1"/>
          </p:cNvSpPr>
          <p:nvPr>
            <p:ph type="title"/>
          </p:nvPr>
        </p:nvSpPr>
        <p:spPr>
          <a:xfrm>
            <a:off x="457200" y="260648"/>
            <a:ext cx="7499176" cy="930498"/>
          </a:xfrm>
          <a:noFill/>
        </p:spPr>
        <p:txBody>
          <a:bodyPr lIns="92075" tIns="46038" rIns="92075" bIns="46038" anchor="ctr"/>
          <a:lstStyle/>
          <a:p>
            <a:pPr eaLnBrk="1" hangingPunct="1"/>
            <a:r>
              <a:rPr lang="en-US" altLang="zh-TW" dirty="0">
                <a:ea typeface="新細明體" pitchFamily="18" charset="-120"/>
              </a:rPr>
              <a:t>Currency Swap</a:t>
            </a:r>
          </a:p>
        </p:txBody>
      </p:sp>
      <p:graphicFrame>
        <p:nvGraphicFramePr>
          <p:cNvPr id="3" name="表格 2"/>
          <p:cNvGraphicFramePr>
            <a:graphicFrameLocks noGrp="1"/>
          </p:cNvGraphicFramePr>
          <p:nvPr>
            <p:extLst>
              <p:ext uri="{D42A27DB-BD31-4B8C-83A1-F6EECF244321}">
                <p14:modId xmlns:p14="http://schemas.microsoft.com/office/powerpoint/2010/main" val="3949110889"/>
              </p:ext>
            </p:extLst>
          </p:nvPr>
        </p:nvGraphicFramePr>
        <p:xfrm>
          <a:off x="4788024" y="1772816"/>
          <a:ext cx="3996368" cy="3139440"/>
        </p:xfrm>
        <a:graphic>
          <a:graphicData uri="http://schemas.openxmlformats.org/drawingml/2006/table">
            <a:tbl>
              <a:tblPr firstRow="1" bandRow="1">
                <a:tableStyleId>{073A0DAA-6AF3-43AB-8588-CEC1D06C72B9}</a:tableStyleId>
              </a:tblPr>
              <a:tblGrid>
                <a:gridCol w="1209419">
                  <a:extLst>
                    <a:ext uri="{9D8B030D-6E8A-4147-A177-3AD203B41FA5}">
                      <a16:colId xmlns:a16="http://schemas.microsoft.com/office/drawing/2014/main" val="20000"/>
                    </a:ext>
                  </a:extLst>
                </a:gridCol>
                <a:gridCol w="1263557">
                  <a:extLst>
                    <a:ext uri="{9D8B030D-6E8A-4147-A177-3AD203B41FA5}">
                      <a16:colId xmlns:a16="http://schemas.microsoft.com/office/drawing/2014/main" val="20001"/>
                    </a:ext>
                  </a:extLst>
                </a:gridCol>
                <a:gridCol w="1523392">
                  <a:extLst>
                    <a:ext uri="{9D8B030D-6E8A-4147-A177-3AD203B41FA5}">
                      <a16:colId xmlns:a16="http://schemas.microsoft.com/office/drawing/2014/main" val="20002"/>
                    </a:ext>
                  </a:extLst>
                </a:gridCol>
              </a:tblGrid>
              <a:tr h="298832">
                <a:tc>
                  <a:txBody>
                    <a:bodyPr/>
                    <a:lstStyle/>
                    <a:p>
                      <a:pPr algn="ctr"/>
                      <a:r>
                        <a:rPr lang="en-US" altLang="zh-TW" dirty="0"/>
                        <a:t>Year</a:t>
                      </a:r>
                      <a:endParaRPr lang="zh-TW" altLang="en-US" dirty="0"/>
                    </a:p>
                  </a:txBody>
                  <a:tcPr/>
                </a:tc>
                <a:tc>
                  <a:txBody>
                    <a:bodyPr/>
                    <a:lstStyle/>
                    <a:p>
                      <a:pPr algn="ctr"/>
                      <a:r>
                        <a:rPr lang="en-US" altLang="zh-TW" dirty="0"/>
                        <a:t>Dollar</a:t>
                      </a:r>
                      <a:r>
                        <a:rPr lang="en-US" altLang="zh-TW" baseline="0" dirty="0"/>
                        <a:t> CF for IBM (millions)</a:t>
                      </a:r>
                      <a:endParaRPr lang="zh-TW" altLang="en-US" dirty="0"/>
                    </a:p>
                  </a:txBody>
                  <a:tcPr/>
                </a:tc>
                <a:tc>
                  <a:txBody>
                    <a:bodyPr/>
                    <a:lstStyle/>
                    <a:p>
                      <a:pPr algn="ctr"/>
                      <a:r>
                        <a:rPr lang="en-US" altLang="zh-TW" dirty="0"/>
                        <a:t>Sterling CF for IBM (millions)</a:t>
                      </a:r>
                      <a:endParaRPr lang="zh-TW" altLang="en-US" dirty="0"/>
                    </a:p>
                  </a:txBody>
                  <a:tcPr/>
                </a:tc>
                <a:extLst>
                  <a:ext uri="{0D108BD9-81ED-4DB2-BD59-A6C34878D82A}">
                    <a16:rowId xmlns:a16="http://schemas.microsoft.com/office/drawing/2014/main" val="10000"/>
                  </a:ext>
                </a:extLst>
              </a:tr>
              <a:tr h="370840">
                <a:tc>
                  <a:txBody>
                    <a:bodyPr/>
                    <a:lstStyle/>
                    <a:p>
                      <a:pPr algn="ctr"/>
                      <a:r>
                        <a:rPr lang="en-US" altLang="zh-TW" dirty="0"/>
                        <a:t>2013</a:t>
                      </a:r>
                      <a:endParaRPr lang="zh-TW" altLang="en-US" dirty="0"/>
                    </a:p>
                  </a:txBody>
                  <a:tcPr/>
                </a:tc>
                <a:tc>
                  <a:txBody>
                    <a:bodyPr/>
                    <a:lstStyle/>
                    <a:p>
                      <a:pPr algn="ctr"/>
                      <a:r>
                        <a:rPr lang="en-US" altLang="zh-TW" dirty="0"/>
                        <a:t>–15.00</a:t>
                      </a:r>
                      <a:endParaRPr lang="zh-TW" altLang="en-US" dirty="0"/>
                    </a:p>
                  </a:txBody>
                  <a:tcPr/>
                </a:tc>
                <a:tc>
                  <a:txBody>
                    <a:bodyPr/>
                    <a:lstStyle/>
                    <a:p>
                      <a:pPr algn="ctr"/>
                      <a:r>
                        <a:rPr lang="en-US" altLang="zh-TW" dirty="0"/>
                        <a:t>+10.0</a:t>
                      </a:r>
                      <a:endParaRPr lang="zh-TW" altLang="en-US" dirty="0"/>
                    </a:p>
                  </a:txBody>
                  <a:tcPr/>
                </a:tc>
                <a:extLst>
                  <a:ext uri="{0D108BD9-81ED-4DB2-BD59-A6C34878D82A}">
                    <a16:rowId xmlns:a16="http://schemas.microsoft.com/office/drawing/2014/main" val="10001"/>
                  </a:ext>
                </a:extLst>
              </a:tr>
              <a:tr h="370840">
                <a:tc>
                  <a:txBody>
                    <a:bodyPr/>
                    <a:lstStyle/>
                    <a:p>
                      <a:pPr algn="ctr"/>
                      <a:r>
                        <a:rPr lang="en-US" altLang="zh-TW" dirty="0"/>
                        <a:t>2014</a:t>
                      </a:r>
                      <a:endParaRPr lang="zh-TW" altLang="en-US" dirty="0"/>
                    </a:p>
                  </a:txBody>
                  <a:tcPr/>
                </a:tc>
                <a:tc>
                  <a:txBody>
                    <a:bodyPr/>
                    <a:lstStyle/>
                    <a:p>
                      <a:pPr algn="ctr"/>
                      <a:r>
                        <a:rPr lang="en-US" altLang="zh-TW" dirty="0"/>
                        <a:t>+0.90</a:t>
                      </a:r>
                      <a:endParaRPr lang="zh-TW" altLang="en-US" dirty="0"/>
                    </a:p>
                  </a:txBody>
                  <a:tcPr/>
                </a:tc>
                <a:tc>
                  <a:txBody>
                    <a:bodyPr/>
                    <a:lstStyle/>
                    <a:p>
                      <a:pPr algn="ctr"/>
                      <a:r>
                        <a:rPr lang="en-US" altLang="zh-TW" dirty="0"/>
                        <a:t>–0.5</a:t>
                      </a:r>
                      <a:endParaRPr lang="zh-TW" altLang="en-US" dirty="0"/>
                    </a:p>
                  </a:txBody>
                  <a:tcPr/>
                </a:tc>
                <a:extLst>
                  <a:ext uri="{0D108BD9-81ED-4DB2-BD59-A6C34878D82A}">
                    <a16:rowId xmlns:a16="http://schemas.microsoft.com/office/drawing/2014/main" val="10002"/>
                  </a:ext>
                </a:extLst>
              </a:tr>
              <a:tr h="370840">
                <a:tc>
                  <a:txBody>
                    <a:bodyPr/>
                    <a:lstStyle/>
                    <a:p>
                      <a:pPr algn="ctr"/>
                      <a:r>
                        <a:rPr lang="en-US" altLang="zh-TW" dirty="0"/>
                        <a:t>2015</a:t>
                      </a:r>
                      <a:endParaRPr lang="zh-TW" altLang="en-US" dirty="0"/>
                    </a:p>
                  </a:txBody>
                  <a:tcPr/>
                </a:tc>
                <a:tc>
                  <a:txBody>
                    <a:bodyPr/>
                    <a:lstStyle/>
                    <a:p>
                      <a:pPr algn="ctr"/>
                      <a:r>
                        <a:rPr lang="en-US" altLang="zh-TW" dirty="0"/>
                        <a:t>+0.90</a:t>
                      </a:r>
                      <a:endParaRPr lang="zh-TW" altLang="en-US" dirty="0"/>
                    </a:p>
                  </a:txBody>
                  <a:tcPr/>
                </a:tc>
                <a:tc>
                  <a:txBody>
                    <a:bodyPr/>
                    <a:lstStyle/>
                    <a:p>
                      <a:pPr algn="ctr"/>
                      <a:r>
                        <a:rPr lang="en-US" altLang="zh-TW" dirty="0"/>
                        <a:t>–0.5</a:t>
                      </a:r>
                      <a:endParaRPr lang="zh-TW" altLang="en-US" dirty="0"/>
                    </a:p>
                  </a:txBody>
                  <a:tcPr/>
                </a:tc>
                <a:extLst>
                  <a:ext uri="{0D108BD9-81ED-4DB2-BD59-A6C34878D82A}">
                    <a16:rowId xmlns:a16="http://schemas.microsoft.com/office/drawing/2014/main" val="10003"/>
                  </a:ext>
                </a:extLst>
              </a:tr>
              <a:tr h="370840">
                <a:tc>
                  <a:txBody>
                    <a:bodyPr/>
                    <a:lstStyle/>
                    <a:p>
                      <a:pPr algn="ctr"/>
                      <a:r>
                        <a:rPr lang="en-US" altLang="zh-TW" dirty="0"/>
                        <a:t>2016</a:t>
                      </a:r>
                      <a:endParaRPr lang="zh-TW" altLang="en-US" dirty="0"/>
                    </a:p>
                  </a:txBody>
                  <a:tcPr/>
                </a:tc>
                <a:tc>
                  <a:txBody>
                    <a:bodyPr/>
                    <a:lstStyle/>
                    <a:p>
                      <a:pPr algn="ctr"/>
                      <a:r>
                        <a:rPr lang="en-US" altLang="zh-TW" dirty="0"/>
                        <a:t>+0.90</a:t>
                      </a:r>
                      <a:endParaRPr lang="zh-TW" altLang="en-US" dirty="0"/>
                    </a:p>
                  </a:txBody>
                  <a:tcPr/>
                </a:tc>
                <a:tc>
                  <a:txBody>
                    <a:bodyPr/>
                    <a:lstStyle/>
                    <a:p>
                      <a:pPr algn="ctr"/>
                      <a:r>
                        <a:rPr lang="en-US" altLang="zh-TW" dirty="0"/>
                        <a:t>–0.5</a:t>
                      </a:r>
                      <a:endParaRPr lang="zh-TW" altLang="en-US" dirty="0"/>
                    </a:p>
                  </a:txBody>
                  <a:tcPr/>
                </a:tc>
                <a:extLst>
                  <a:ext uri="{0D108BD9-81ED-4DB2-BD59-A6C34878D82A}">
                    <a16:rowId xmlns:a16="http://schemas.microsoft.com/office/drawing/2014/main" val="10004"/>
                  </a:ext>
                </a:extLst>
              </a:tr>
              <a:tr h="370840">
                <a:tc>
                  <a:txBody>
                    <a:bodyPr/>
                    <a:lstStyle/>
                    <a:p>
                      <a:pPr algn="ctr"/>
                      <a:r>
                        <a:rPr lang="en-US" altLang="zh-TW" dirty="0"/>
                        <a:t>2017</a:t>
                      </a:r>
                      <a:endParaRPr lang="zh-TW" altLang="en-US" dirty="0"/>
                    </a:p>
                  </a:txBody>
                  <a:tcPr/>
                </a:tc>
                <a:tc>
                  <a:txBody>
                    <a:bodyPr/>
                    <a:lstStyle/>
                    <a:p>
                      <a:pPr algn="ctr"/>
                      <a:r>
                        <a:rPr lang="en-US" altLang="zh-TW" dirty="0"/>
                        <a:t>+0.90</a:t>
                      </a:r>
                      <a:endParaRPr lang="zh-TW" altLang="en-US" dirty="0"/>
                    </a:p>
                  </a:txBody>
                  <a:tcPr/>
                </a:tc>
                <a:tc>
                  <a:txBody>
                    <a:bodyPr/>
                    <a:lstStyle/>
                    <a:p>
                      <a:pPr algn="ctr"/>
                      <a:r>
                        <a:rPr lang="en-US" altLang="zh-TW" dirty="0"/>
                        <a:t>–0.5</a:t>
                      </a:r>
                      <a:endParaRPr lang="zh-TW" altLang="en-US" dirty="0"/>
                    </a:p>
                  </a:txBody>
                  <a:tcPr/>
                </a:tc>
                <a:extLst>
                  <a:ext uri="{0D108BD9-81ED-4DB2-BD59-A6C34878D82A}">
                    <a16:rowId xmlns:a16="http://schemas.microsoft.com/office/drawing/2014/main" val="10005"/>
                  </a:ext>
                </a:extLst>
              </a:tr>
              <a:tr h="370840">
                <a:tc>
                  <a:txBody>
                    <a:bodyPr/>
                    <a:lstStyle/>
                    <a:p>
                      <a:pPr algn="ctr"/>
                      <a:r>
                        <a:rPr lang="en-US" altLang="zh-TW" dirty="0"/>
                        <a:t>2018</a:t>
                      </a:r>
                      <a:endParaRPr lang="zh-TW" altLang="en-US" dirty="0"/>
                    </a:p>
                  </a:txBody>
                  <a:tcPr/>
                </a:tc>
                <a:tc>
                  <a:txBody>
                    <a:bodyPr/>
                    <a:lstStyle/>
                    <a:p>
                      <a:pPr algn="ctr"/>
                      <a:r>
                        <a:rPr lang="en-US" altLang="zh-TW" dirty="0"/>
                        <a:t>+15.90</a:t>
                      </a:r>
                      <a:endParaRPr lang="zh-TW" altLang="en-US" dirty="0"/>
                    </a:p>
                  </a:txBody>
                  <a:tcPr/>
                </a:tc>
                <a:tc>
                  <a:txBody>
                    <a:bodyPr/>
                    <a:lstStyle/>
                    <a:p>
                      <a:pPr algn="ctr"/>
                      <a:r>
                        <a:rPr lang="en-US" altLang="zh-TW" dirty="0"/>
                        <a:t>–10.5</a:t>
                      </a:r>
                      <a:endParaRPr lang="zh-TW" altLang="en-US" dirty="0"/>
                    </a:p>
                  </a:txBody>
                  <a:tcPr/>
                </a:tc>
                <a:extLst>
                  <a:ext uri="{0D108BD9-81ED-4DB2-BD59-A6C34878D82A}">
                    <a16:rowId xmlns:a16="http://schemas.microsoft.com/office/drawing/2014/main" val="10006"/>
                  </a:ext>
                </a:extLst>
              </a:tr>
            </a:tbl>
          </a:graphicData>
        </a:graphic>
      </p:graphicFrame>
      <p:grpSp>
        <p:nvGrpSpPr>
          <p:cNvPr id="5" name="群組 4"/>
          <p:cNvGrpSpPr/>
          <p:nvPr/>
        </p:nvGrpSpPr>
        <p:grpSpPr>
          <a:xfrm>
            <a:off x="179512" y="3378774"/>
            <a:ext cx="4263438" cy="1058338"/>
            <a:chOff x="323528" y="3378774"/>
            <a:chExt cx="4263438" cy="1058338"/>
          </a:xfrm>
        </p:grpSpPr>
        <p:sp>
          <p:nvSpPr>
            <p:cNvPr id="36" name="Rectangle 3"/>
            <p:cNvSpPr>
              <a:spLocks noChangeArrowheads="1"/>
            </p:cNvSpPr>
            <p:nvPr/>
          </p:nvSpPr>
          <p:spPr bwMode="auto">
            <a:xfrm>
              <a:off x="323528" y="3696270"/>
              <a:ext cx="1143000"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pPr>
              <a:r>
                <a:rPr lang="en-US" altLang="zh-TW" dirty="0">
                  <a:latin typeface="+mn-lt"/>
                  <a:ea typeface="新細明體" pitchFamily="18" charset="-120"/>
                </a:rPr>
                <a:t>IBM</a:t>
              </a:r>
            </a:p>
          </p:txBody>
        </p:sp>
        <p:sp>
          <p:nvSpPr>
            <p:cNvPr id="37" name="Rectangle 4"/>
            <p:cNvSpPr>
              <a:spLocks noChangeArrowheads="1"/>
            </p:cNvSpPr>
            <p:nvPr/>
          </p:nvSpPr>
          <p:spPr bwMode="auto">
            <a:xfrm>
              <a:off x="2986766" y="3680274"/>
              <a:ext cx="1600200"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pPr>
              <a:r>
                <a:rPr lang="en-US" altLang="zh-TW" dirty="0">
                  <a:latin typeface="+mn-lt"/>
                  <a:ea typeface="新細明體" pitchFamily="18" charset="-120"/>
                </a:rPr>
                <a:t>BP</a:t>
              </a:r>
            </a:p>
          </p:txBody>
        </p:sp>
        <p:sp>
          <p:nvSpPr>
            <p:cNvPr id="38" name="Rectangle 9"/>
            <p:cNvSpPr>
              <a:spLocks noChangeArrowheads="1"/>
            </p:cNvSpPr>
            <p:nvPr/>
          </p:nvSpPr>
          <p:spPr bwMode="auto">
            <a:xfrm>
              <a:off x="1639040" y="4067138"/>
              <a:ext cx="1365758"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altLang="zh-TW" dirty="0">
                  <a:latin typeface="+mn-lt"/>
                  <a:ea typeface="新細明體" pitchFamily="18" charset="-120"/>
                </a:rPr>
                <a:t>Sterling 5%</a:t>
              </a:r>
            </a:p>
          </p:txBody>
        </p:sp>
        <p:sp>
          <p:nvSpPr>
            <p:cNvPr id="39" name="Rectangle 10"/>
            <p:cNvSpPr>
              <a:spLocks noChangeArrowheads="1"/>
            </p:cNvSpPr>
            <p:nvPr/>
          </p:nvSpPr>
          <p:spPr bwMode="auto">
            <a:xfrm>
              <a:off x="1728807" y="3378774"/>
              <a:ext cx="1186223"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altLang="zh-TW" dirty="0">
                  <a:latin typeface="+mn-lt"/>
                  <a:ea typeface="新細明體" pitchFamily="18" charset="-120"/>
                </a:rPr>
                <a:t>Dollar 6%</a:t>
              </a:r>
            </a:p>
          </p:txBody>
        </p:sp>
        <p:sp>
          <p:nvSpPr>
            <p:cNvPr id="43" name="矩形 42"/>
            <p:cNvSpPr/>
            <p:nvPr/>
          </p:nvSpPr>
          <p:spPr bwMode="auto">
            <a:xfrm>
              <a:off x="3347864" y="3401731"/>
              <a:ext cx="900000" cy="900000"/>
            </a:xfrm>
            <a:prstGeom prst="rect">
              <a:avLst/>
            </a:prstGeom>
            <a:noFill/>
            <a:ln w="12700" cap="flat" cmpd="sng" algn="ctr">
              <a:solidFill>
                <a:schemeClr val="tx1"/>
              </a:solidFill>
              <a:prstDash val="solid"/>
              <a:round/>
              <a:headEnd type="none" w="sm" len="sm"/>
              <a:tailEnd type="none" w="sm" len="sm"/>
            </a:ln>
            <a:effectLst/>
          </p:spPr>
          <p:txBody>
            <a:bodyPr vert="horz" wrap="none" lIns="92075" tIns="46038" rIns="92075" bIns="46038"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a:ln>
                  <a:noFill/>
                </a:ln>
                <a:solidFill>
                  <a:schemeClr val="tx1"/>
                </a:solidFill>
                <a:effectLst/>
                <a:latin typeface="Arial" charset="0"/>
              </a:endParaRPr>
            </a:p>
          </p:txBody>
        </p:sp>
        <p:cxnSp>
          <p:nvCxnSpPr>
            <p:cNvPr id="44" name="直線單箭頭接點 43"/>
            <p:cNvCxnSpPr/>
            <p:nvPr/>
          </p:nvCxnSpPr>
          <p:spPr bwMode="auto">
            <a:xfrm flipH="1">
              <a:off x="1632692" y="3780518"/>
              <a:ext cx="1440000" cy="0"/>
            </a:xfrm>
            <a:prstGeom prst="straightConnector1">
              <a:avLst/>
            </a:prstGeom>
            <a:solidFill>
              <a:schemeClr val="accent1"/>
            </a:solidFill>
            <a:ln w="19050" cap="flat" cmpd="sng" algn="ctr">
              <a:solidFill>
                <a:schemeClr val="tx1"/>
              </a:solidFill>
              <a:prstDash val="solid"/>
              <a:round/>
              <a:headEnd type="none" w="sm" len="sm"/>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直線單箭頭接點 44"/>
            <p:cNvCxnSpPr/>
            <p:nvPr/>
          </p:nvCxnSpPr>
          <p:spPr bwMode="auto">
            <a:xfrm flipH="1">
              <a:off x="1632692" y="4020940"/>
              <a:ext cx="1440000" cy="0"/>
            </a:xfrm>
            <a:prstGeom prst="straightConnector1">
              <a:avLst/>
            </a:prstGeom>
            <a:solidFill>
              <a:schemeClr val="accent1"/>
            </a:solidFill>
            <a:ln w="19050" cap="flat" cmpd="sng" algn="ctr">
              <a:solidFill>
                <a:schemeClr val="tx1"/>
              </a:solidFill>
              <a:prstDash val="solid"/>
              <a:round/>
              <a:headEnd type="triangle" w="lg"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矩形 45"/>
            <p:cNvSpPr/>
            <p:nvPr/>
          </p:nvSpPr>
          <p:spPr bwMode="auto">
            <a:xfrm>
              <a:off x="467544" y="3442737"/>
              <a:ext cx="900000" cy="900000"/>
            </a:xfrm>
            <a:prstGeom prst="rect">
              <a:avLst/>
            </a:prstGeom>
            <a:noFill/>
            <a:ln w="12700" cap="flat" cmpd="sng" algn="ctr">
              <a:solidFill>
                <a:schemeClr val="tx1"/>
              </a:solidFill>
              <a:prstDash val="solid"/>
              <a:round/>
              <a:headEnd type="none" w="sm" len="sm"/>
              <a:tailEnd type="none" w="sm" len="sm"/>
            </a:ln>
            <a:effectLst/>
          </p:spPr>
          <p:txBody>
            <a:bodyPr vert="horz" wrap="none" lIns="92075" tIns="46038" rIns="92075" bIns="46038"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a:ln>
                  <a:noFill/>
                </a:ln>
                <a:solidFill>
                  <a:schemeClr val="tx1"/>
                </a:solidFill>
                <a:effectLst/>
                <a:latin typeface="Arial" charset="0"/>
              </a:endParaRPr>
            </a:p>
          </p:txBody>
        </p:sp>
      </p:grpSp>
      <p:grpSp>
        <p:nvGrpSpPr>
          <p:cNvPr id="4" name="群組 3"/>
          <p:cNvGrpSpPr/>
          <p:nvPr/>
        </p:nvGrpSpPr>
        <p:grpSpPr>
          <a:xfrm>
            <a:off x="179512" y="1772816"/>
            <a:ext cx="4263438" cy="1058338"/>
            <a:chOff x="323528" y="1772816"/>
            <a:chExt cx="4263438" cy="1058338"/>
          </a:xfrm>
        </p:grpSpPr>
        <p:sp>
          <p:nvSpPr>
            <p:cNvPr id="54" name="Rectangle 3"/>
            <p:cNvSpPr>
              <a:spLocks noChangeArrowheads="1"/>
            </p:cNvSpPr>
            <p:nvPr/>
          </p:nvSpPr>
          <p:spPr bwMode="auto">
            <a:xfrm>
              <a:off x="323528" y="2090312"/>
              <a:ext cx="1143000"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pPr>
              <a:r>
                <a:rPr lang="en-US" altLang="zh-TW" dirty="0">
                  <a:latin typeface="+mn-lt"/>
                  <a:ea typeface="新細明體" pitchFamily="18" charset="-120"/>
                </a:rPr>
                <a:t>IBM</a:t>
              </a:r>
            </a:p>
          </p:txBody>
        </p:sp>
        <p:sp>
          <p:nvSpPr>
            <p:cNvPr id="55" name="Rectangle 4"/>
            <p:cNvSpPr>
              <a:spLocks noChangeArrowheads="1"/>
            </p:cNvSpPr>
            <p:nvPr/>
          </p:nvSpPr>
          <p:spPr bwMode="auto">
            <a:xfrm>
              <a:off x="2986766" y="2074316"/>
              <a:ext cx="1600200"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pPr>
              <a:r>
                <a:rPr lang="en-US" altLang="zh-TW" dirty="0">
                  <a:latin typeface="+mn-lt"/>
                  <a:ea typeface="新細明體" pitchFamily="18" charset="-120"/>
                </a:rPr>
                <a:t>BP</a:t>
              </a:r>
            </a:p>
          </p:txBody>
        </p:sp>
        <p:sp>
          <p:nvSpPr>
            <p:cNvPr id="56" name="Rectangle 9"/>
            <p:cNvSpPr>
              <a:spLocks noChangeArrowheads="1"/>
            </p:cNvSpPr>
            <p:nvPr/>
          </p:nvSpPr>
          <p:spPr bwMode="auto">
            <a:xfrm>
              <a:off x="1824989" y="2461180"/>
              <a:ext cx="993863"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altLang="zh-TW" dirty="0">
                  <a:latin typeface="+mn-lt"/>
                  <a:ea typeface="新細明體" pitchFamily="18" charset="-120"/>
                </a:rPr>
                <a:t>$15 mil.</a:t>
              </a:r>
            </a:p>
          </p:txBody>
        </p:sp>
        <p:sp>
          <p:nvSpPr>
            <p:cNvPr id="57" name="Rectangle 10"/>
            <p:cNvSpPr>
              <a:spLocks noChangeArrowheads="1"/>
            </p:cNvSpPr>
            <p:nvPr/>
          </p:nvSpPr>
          <p:spPr bwMode="auto">
            <a:xfrm>
              <a:off x="1824988" y="1772816"/>
              <a:ext cx="993863"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altLang="zh-TW" dirty="0">
                  <a:latin typeface="+mn-lt"/>
                  <a:ea typeface="新細明體" pitchFamily="18" charset="-120"/>
                </a:rPr>
                <a:t>£10 mil.</a:t>
              </a:r>
            </a:p>
          </p:txBody>
        </p:sp>
        <p:sp>
          <p:nvSpPr>
            <p:cNvPr id="58" name="矩形 57"/>
            <p:cNvSpPr/>
            <p:nvPr/>
          </p:nvSpPr>
          <p:spPr bwMode="auto">
            <a:xfrm>
              <a:off x="3347864" y="1795773"/>
              <a:ext cx="900000" cy="900000"/>
            </a:xfrm>
            <a:prstGeom prst="rect">
              <a:avLst/>
            </a:prstGeom>
            <a:noFill/>
            <a:ln w="12700" cap="flat" cmpd="sng" algn="ctr">
              <a:solidFill>
                <a:schemeClr val="tx1"/>
              </a:solidFill>
              <a:prstDash val="solid"/>
              <a:round/>
              <a:headEnd type="none" w="sm" len="sm"/>
              <a:tailEnd type="none" w="sm" len="sm"/>
            </a:ln>
            <a:effectLst/>
          </p:spPr>
          <p:txBody>
            <a:bodyPr vert="horz" wrap="none" lIns="92075" tIns="46038" rIns="92075" bIns="46038"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a:ln>
                  <a:noFill/>
                </a:ln>
                <a:solidFill>
                  <a:schemeClr val="tx1"/>
                </a:solidFill>
                <a:effectLst/>
                <a:latin typeface="Arial" charset="0"/>
              </a:endParaRPr>
            </a:p>
          </p:txBody>
        </p:sp>
        <p:cxnSp>
          <p:nvCxnSpPr>
            <p:cNvPr id="59" name="直線單箭頭接點 58"/>
            <p:cNvCxnSpPr/>
            <p:nvPr/>
          </p:nvCxnSpPr>
          <p:spPr bwMode="auto">
            <a:xfrm flipH="1">
              <a:off x="1632692" y="2174560"/>
              <a:ext cx="1440000" cy="0"/>
            </a:xfrm>
            <a:prstGeom prst="straightConnector1">
              <a:avLst/>
            </a:prstGeom>
            <a:solidFill>
              <a:schemeClr val="accent1"/>
            </a:solidFill>
            <a:ln w="19050" cap="flat" cmpd="sng" algn="ctr">
              <a:solidFill>
                <a:schemeClr val="tx1"/>
              </a:solidFill>
              <a:prstDash val="solid"/>
              <a:round/>
              <a:headEnd type="none" w="sm" len="sm"/>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直線單箭頭接點 59"/>
            <p:cNvCxnSpPr/>
            <p:nvPr/>
          </p:nvCxnSpPr>
          <p:spPr bwMode="auto">
            <a:xfrm flipH="1">
              <a:off x="1632692" y="2414982"/>
              <a:ext cx="1440000" cy="0"/>
            </a:xfrm>
            <a:prstGeom prst="straightConnector1">
              <a:avLst/>
            </a:prstGeom>
            <a:solidFill>
              <a:schemeClr val="accent1"/>
            </a:solidFill>
            <a:ln w="19050" cap="flat" cmpd="sng" algn="ctr">
              <a:solidFill>
                <a:schemeClr val="tx1"/>
              </a:solidFill>
              <a:prstDash val="solid"/>
              <a:round/>
              <a:headEnd type="triangle" w="lg"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 name="矩形 60"/>
            <p:cNvSpPr/>
            <p:nvPr/>
          </p:nvSpPr>
          <p:spPr bwMode="auto">
            <a:xfrm>
              <a:off x="467544" y="1836779"/>
              <a:ext cx="900000" cy="900000"/>
            </a:xfrm>
            <a:prstGeom prst="rect">
              <a:avLst/>
            </a:prstGeom>
            <a:noFill/>
            <a:ln w="12700" cap="flat" cmpd="sng" algn="ctr">
              <a:solidFill>
                <a:schemeClr val="tx1"/>
              </a:solidFill>
              <a:prstDash val="solid"/>
              <a:round/>
              <a:headEnd type="none" w="sm" len="sm"/>
              <a:tailEnd type="none" w="sm" len="sm"/>
            </a:ln>
            <a:effectLst/>
          </p:spPr>
          <p:txBody>
            <a:bodyPr vert="horz" wrap="none" lIns="92075" tIns="46038" rIns="92075" bIns="46038"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a:ln>
                  <a:noFill/>
                </a:ln>
                <a:solidFill>
                  <a:schemeClr val="tx1"/>
                </a:solidFill>
                <a:effectLst/>
                <a:latin typeface="Arial" charset="0"/>
              </a:endParaRPr>
            </a:p>
          </p:txBody>
        </p:sp>
      </p:grpSp>
      <p:grpSp>
        <p:nvGrpSpPr>
          <p:cNvPr id="6" name="群組 5"/>
          <p:cNvGrpSpPr/>
          <p:nvPr/>
        </p:nvGrpSpPr>
        <p:grpSpPr>
          <a:xfrm>
            <a:off x="179512" y="5106966"/>
            <a:ext cx="4263438" cy="1058338"/>
            <a:chOff x="323528" y="5106966"/>
            <a:chExt cx="4263438" cy="1058338"/>
          </a:xfrm>
        </p:grpSpPr>
        <p:sp>
          <p:nvSpPr>
            <p:cNvPr id="62" name="Rectangle 3"/>
            <p:cNvSpPr>
              <a:spLocks noChangeArrowheads="1"/>
            </p:cNvSpPr>
            <p:nvPr/>
          </p:nvSpPr>
          <p:spPr bwMode="auto">
            <a:xfrm>
              <a:off x="323528" y="5424462"/>
              <a:ext cx="1143000"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pPr>
              <a:r>
                <a:rPr lang="en-US" altLang="zh-TW" dirty="0">
                  <a:latin typeface="+mn-lt"/>
                  <a:ea typeface="新細明體" pitchFamily="18" charset="-120"/>
                </a:rPr>
                <a:t>IBM</a:t>
              </a:r>
            </a:p>
          </p:txBody>
        </p:sp>
        <p:sp>
          <p:nvSpPr>
            <p:cNvPr id="63" name="Rectangle 4"/>
            <p:cNvSpPr>
              <a:spLocks noChangeArrowheads="1"/>
            </p:cNvSpPr>
            <p:nvPr/>
          </p:nvSpPr>
          <p:spPr bwMode="auto">
            <a:xfrm>
              <a:off x="2986766" y="5408466"/>
              <a:ext cx="1600200"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pPr>
              <a:r>
                <a:rPr lang="en-US" altLang="zh-TW" dirty="0">
                  <a:latin typeface="+mn-lt"/>
                  <a:ea typeface="新細明體" pitchFamily="18" charset="-120"/>
                </a:rPr>
                <a:t>BP</a:t>
              </a:r>
            </a:p>
          </p:txBody>
        </p:sp>
        <p:sp>
          <p:nvSpPr>
            <p:cNvPr id="64" name="Rectangle 9"/>
            <p:cNvSpPr>
              <a:spLocks noChangeArrowheads="1"/>
            </p:cNvSpPr>
            <p:nvPr/>
          </p:nvSpPr>
          <p:spPr bwMode="auto">
            <a:xfrm>
              <a:off x="1824989" y="5795330"/>
              <a:ext cx="993862"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altLang="zh-TW" dirty="0">
                  <a:ea typeface="新細明體" pitchFamily="18" charset="-120"/>
                </a:rPr>
                <a:t>£10 mil.</a:t>
              </a:r>
            </a:p>
          </p:txBody>
        </p:sp>
        <p:sp>
          <p:nvSpPr>
            <p:cNvPr id="65" name="Rectangle 10"/>
            <p:cNvSpPr>
              <a:spLocks noChangeArrowheads="1"/>
            </p:cNvSpPr>
            <p:nvPr/>
          </p:nvSpPr>
          <p:spPr bwMode="auto">
            <a:xfrm>
              <a:off x="1824988" y="5106966"/>
              <a:ext cx="993862"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altLang="zh-TW" dirty="0">
                  <a:ea typeface="新細明體" pitchFamily="18" charset="-120"/>
                </a:rPr>
                <a:t>$15 mil.</a:t>
              </a:r>
            </a:p>
          </p:txBody>
        </p:sp>
        <p:sp>
          <p:nvSpPr>
            <p:cNvPr id="66" name="矩形 65"/>
            <p:cNvSpPr/>
            <p:nvPr/>
          </p:nvSpPr>
          <p:spPr bwMode="auto">
            <a:xfrm>
              <a:off x="3347864" y="5129923"/>
              <a:ext cx="900000" cy="900000"/>
            </a:xfrm>
            <a:prstGeom prst="rect">
              <a:avLst/>
            </a:prstGeom>
            <a:noFill/>
            <a:ln w="12700" cap="flat" cmpd="sng" algn="ctr">
              <a:solidFill>
                <a:schemeClr val="tx1"/>
              </a:solidFill>
              <a:prstDash val="solid"/>
              <a:round/>
              <a:headEnd type="none" w="sm" len="sm"/>
              <a:tailEnd type="none" w="sm" len="sm"/>
            </a:ln>
            <a:effectLst/>
          </p:spPr>
          <p:txBody>
            <a:bodyPr vert="horz" wrap="none" lIns="92075" tIns="46038" rIns="92075" bIns="46038"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a:ln>
                  <a:noFill/>
                </a:ln>
                <a:solidFill>
                  <a:schemeClr val="tx1"/>
                </a:solidFill>
                <a:effectLst/>
                <a:latin typeface="Arial" charset="0"/>
              </a:endParaRPr>
            </a:p>
          </p:txBody>
        </p:sp>
        <p:cxnSp>
          <p:nvCxnSpPr>
            <p:cNvPr id="67" name="直線單箭頭接點 66"/>
            <p:cNvCxnSpPr/>
            <p:nvPr/>
          </p:nvCxnSpPr>
          <p:spPr bwMode="auto">
            <a:xfrm flipH="1">
              <a:off x="1632692" y="5508710"/>
              <a:ext cx="1440000" cy="0"/>
            </a:xfrm>
            <a:prstGeom prst="straightConnector1">
              <a:avLst/>
            </a:prstGeom>
            <a:solidFill>
              <a:schemeClr val="accent1"/>
            </a:solidFill>
            <a:ln w="19050" cap="flat" cmpd="sng" algn="ctr">
              <a:solidFill>
                <a:schemeClr val="tx1"/>
              </a:solidFill>
              <a:prstDash val="solid"/>
              <a:round/>
              <a:headEnd type="none" w="sm" len="sm"/>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直線單箭頭接點 67"/>
            <p:cNvCxnSpPr/>
            <p:nvPr/>
          </p:nvCxnSpPr>
          <p:spPr bwMode="auto">
            <a:xfrm flipH="1">
              <a:off x="1632692" y="5749132"/>
              <a:ext cx="1440000" cy="0"/>
            </a:xfrm>
            <a:prstGeom prst="straightConnector1">
              <a:avLst/>
            </a:prstGeom>
            <a:solidFill>
              <a:schemeClr val="accent1"/>
            </a:solidFill>
            <a:ln w="19050" cap="flat" cmpd="sng" algn="ctr">
              <a:solidFill>
                <a:schemeClr val="tx1"/>
              </a:solidFill>
              <a:prstDash val="solid"/>
              <a:round/>
              <a:headEnd type="triangle" w="lg"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9" name="矩形 68"/>
            <p:cNvSpPr/>
            <p:nvPr/>
          </p:nvSpPr>
          <p:spPr bwMode="auto">
            <a:xfrm>
              <a:off x="467544" y="5170929"/>
              <a:ext cx="900000" cy="900000"/>
            </a:xfrm>
            <a:prstGeom prst="rect">
              <a:avLst/>
            </a:prstGeom>
            <a:noFill/>
            <a:ln w="12700" cap="flat" cmpd="sng" algn="ctr">
              <a:solidFill>
                <a:schemeClr val="tx1"/>
              </a:solidFill>
              <a:prstDash val="solid"/>
              <a:round/>
              <a:headEnd type="none" w="sm" len="sm"/>
              <a:tailEnd type="none" w="sm" len="sm"/>
            </a:ln>
            <a:effectLst/>
          </p:spPr>
          <p:txBody>
            <a:bodyPr vert="horz" wrap="none" lIns="92075" tIns="46038" rIns="92075" bIns="46038"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a:ln>
                  <a:noFill/>
                </a:ln>
                <a:solidFill>
                  <a:schemeClr val="tx1"/>
                </a:solidFill>
                <a:effectLst/>
                <a:latin typeface="Arial" charset="0"/>
              </a:endParaRPr>
            </a:p>
          </p:txBody>
        </p:sp>
      </p:grpSp>
      <mc:AlternateContent xmlns:mc="http://schemas.openxmlformats.org/markup-compatibility/2006" xmlns:a14="http://schemas.microsoft.com/office/drawing/2010/main">
        <mc:Choice Requires="a14">
          <p:sp>
            <p:nvSpPr>
              <p:cNvPr id="2" name="文字方塊 1"/>
              <p:cNvSpPr txBox="1"/>
              <p:nvPr/>
            </p:nvSpPr>
            <p:spPr>
              <a:xfrm>
                <a:off x="4292910" y="4939670"/>
                <a:ext cx="4788024" cy="1892826"/>
              </a:xfrm>
              <a:prstGeom prst="rect">
                <a:avLst/>
              </a:prstGeom>
              <a:noFill/>
            </p:spPr>
            <p:txBody>
              <a:bodyPr wrap="square" rtlCol="0">
                <a:spAutoFit/>
              </a:bodyPr>
              <a:lstStyle/>
              <a:p>
                <a:pPr marL="268288" indent="-268288">
                  <a:spcBef>
                    <a:spcPts val="600"/>
                  </a:spcBef>
                </a:pPr>
                <a:r>
                  <a:rPr lang="en-US" altLang="zh-TW" sz="1600" dirty="0">
                    <a:latin typeface="+mn-lt"/>
                    <a:ea typeface="新細明體"/>
                  </a:rPr>
                  <a:t>※ A currency swap can be regarded as two parallel loans denominated in different currencies</a:t>
                </a:r>
              </a:p>
              <a:p>
                <a:pPr marL="268288" indent="-268288">
                  <a:spcBef>
                    <a:spcPts val="600"/>
                  </a:spcBef>
                </a:pPr>
                <a:r>
                  <a:rPr lang="en-US" altLang="zh-TW" sz="1600" dirty="0">
                    <a:latin typeface="+mn-lt"/>
                    <a:ea typeface="新細明體"/>
                  </a:rPr>
                  <a:t>※ The values of $15 mil. and </a:t>
                </a:r>
                <a:r>
                  <a:rPr lang="en-US" altLang="zh-TW" sz="1600" dirty="0">
                    <a:latin typeface="+mn-lt"/>
                    <a:ea typeface="新細明體" pitchFamily="18" charset="-120"/>
                  </a:rPr>
                  <a:t>£10 mil. are set to be equivalent initially (in this case, </a:t>
                </a:r>
                <a:r>
                  <a:rPr lang="en-US" altLang="zh-TW" sz="1600" dirty="0">
                    <a:ea typeface="新細明體" pitchFamily="18" charset="-120"/>
                  </a:rPr>
                  <a:t>£</a:t>
                </a:r>
                <a:r>
                  <a:rPr lang="en-US" altLang="zh-TW" sz="1600" dirty="0">
                    <a:latin typeface="+mn-lt"/>
                    <a:ea typeface="新細明體" pitchFamily="18" charset="-120"/>
                  </a:rPr>
                  <a:t>1</a:t>
                </a:r>
                <a:r>
                  <a:rPr lang="en-US" altLang="zh-TW" sz="1600" dirty="0">
                    <a:ea typeface="新細明體" pitchFamily="18" charset="-120"/>
                  </a:rPr>
                  <a:t> =$1.5</a:t>
                </a:r>
                <a:r>
                  <a:rPr lang="en-US" altLang="zh-TW" sz="1600" dirty="0">
                    <a:latin typeface="+mn-lt"/>
                    <a:ea typeface="新細明體" pitchFamily="18" charset="-120"/>
                  </a:rPr>
                  <a:t> initially) </a:t>
                </a:r>
                <a14:m>
                  <m:oMath xmlns:m="http://schemas.openxmlformats.org/officeDocument/2006/math">
                    <m:r>
                      <a:rPr lang="en-US" altLang="zh-TW" sz="1600" i="1" smtClean="0">
                        <a:latin typeface="Cambria Math"/>
                        <a:ea typeface="Cambria Math"/>
                      </a:rPr>
                      <m:t>⇒</m:t>
                    </m:r>
                  </m:oMath>
                </a14:m>
                <a:r>
                  <a:rPr lang="en-US" altLang="zh-TW" sz="1600" dirty="0">
                    <a:latin typeface="+mn-lt"/>
                    <a:ea typeface="新細明體" pitchFamily="18" charset="-120"/>
                  </a:rPr>
                  <a:t> Two parties lend loans with equivalent values to each other</a:t>
                </a:r>
                <a:r>
                  <a:rPr lang="en-US" altLang="zh-TW" sz="1600" dirty="0">
                    <a:ea typeface="新細明體" pitchFamily="18" charset="-120"/>
                  </a:rPr>
                  <a:t> </a:t>
                </a:r>
                <a14:m>
                  <m:oMath xmlns:m="http://schemas.openxmlformats.org/officeDocument/2006/math">
                    <m:r>
                      <a:rPr lang="en-US" altLang="zh-TW" sz="1600" i="1">
                        <a:latin typeface="Cambria Math"/>
                        <a:ea typeface="Cambria Math"/>
                      </a:rPr>
                      <m:t>⇒</m:t>
                    </m:r>
                  </m:oMath>
                </a14:m>
                <a:r>
                  <a:rPr lang="en-US" altLang="zh-TW" sz="1600" dirty="0">
                    <a:ea typeface="新細明體" pitchFamily="18" charset="-120"/>
                  </a:rPr>
                  <a:t> </a:t>
                </a:r>
                <a:r>
                  <a:rPr lang="en-US" altLang="zh-TW" sz="1600" dirty="0">
                    <a:latin typeface="+mn-lt"/>
                    <a:ea typeface="新細明體" pitchFamily="18" charset="-120"/>
                  </a:rPr>
                  <a:t> The net value of the currency swap is zero initially</a:t>
                </a:r>
                <a:endParaRPr lang="zh-TW" altLang="en-US" sz="1600" dirty="0">
                  <a:latin typeface="+mn-lt"/>
                </a:endParaRPr>
              </a:p>
            </p:txBody>
          </p:sp>
        </mc:Choice>
        <mc:Fallback xmlns="">
          <p:sp>
            <p:nvSpPr>
              <p:cNvPr id="2" name="文字方塊 1"/>
              <p:cNvSpPr txBox="1">
                <a:spLocks noRot="1" noChangeAspect="1" noMove="1" noResize="1" noEditPoints="1" noAdjustHandles="1" noChangeArrowheads="1" noChangeShapeType="1" noTextEdit="1"/>
              </p:cNvSpPr>
              <p:nvPr/>
            </p:nvSpPr>
            <p:spPr>
              <a:xfrm>
                <a:off x="4292910" y="4939670"/>
                <a:ext cx="4788024" cy="1892826"/>
              </a:xfrm>
              <a:prstGeom prst="rect">
                <a:avLst/>
              </a:prstGeom>
              <a:blipFill>
                <a:blip r:embed="rId3"/>
                <a:stretch>
                  <a:fillRect l="-636" t="-1286" r="-2672" b="-3215"/>
                </a:stretch>
              </a:blipFill>
            </p:spPr>
            <p:txBody>
              <a:bodyPr/>
              <a:lstStyle/>
              <a:p>
                <a:r>
                  <a:rPr lang="zh-TW" altLang="en-US">
                    <a:noFill/>
                  </a:rPr>
                  <a:t> </a:t>
                </a:r>
              </a:p>
            </p:txBody>
          </p:sp>
        </mc:Fallback>
      </mc:AlternateContent>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3"/>
          <p:cNvSpPr>
            <a:spLocks noGrp="1" noChangeArrowheads="1"/>
          </p:cNvSpPr>
          <p:nvPr>
            <p:ph sz="half" idx="1"/>
          </p:nvPr>
        </p:nvSpPr>
        <p:spPr>
          <a:xfrm>
            <a:off x="467544" y="1700808"/>
            <a:ext cx="8208912" cy="4896544"/>
          </a:xfrm>
          <a:noFill/>
        </p:spPr>
        <p:txBody>
          <a:bodyPr lIns="92075" tIns="46038" rIns="92075" bIns="46038"/>
          <a:lstStyle/>
          <a:p>
            <a:pPr eaLnBrk="1" hangingPunct="1"/>
            <a:r>
              <a:rPr lang="en-US" altLang="zh-TW" sz="3000" dirty="0">
                <a:ea typeface="新細明體" pitchFamily="18" charset="-120"/>
              </a:rPr>
              <a:t>Typical uses of a currency swap is to </a:t>
            </a:r>
          </a:p>
          <a:p>
            <a:pPr lvl="1"/>
            <a:r>
              <a:rPr lang="en-US" altLang="zh-TW" sz="2600" dirty="0">
                <a:ea typeface="新細明體" pitchFamily="18" charset="-120"/>
              </a:rPr>
              <a:t>Convert a liability in one currency to a liability in another currency</a:t>
            </a:r>
          </a:p>
          <a:p>
            <a:pPr marL="344488" lvl="1" indent="0">
              <a:buNone/>
            </a:pPr>
            <a:endParaRPr lang="en-US" altLang="zh-TW" sz="2600" dirty="0">
              <a:ea typeface="新細明體" pitchFamily="18" charset="-120"/>
            </a:endParaRPr>
          </a:p>
          <a:p>
            <a:pPr marL="344488" lvl="1" indent="0">
              <a:buNone/>
            </a:pPr>
            <a:endParaRPr lang="en-US" altLang="zh-TW" sz="2600" dirty="0">
              <a:ea typeface="新細明體" pitchFamily="18" charset="-120"/>
            </a:endParaRPr>
          </a:p>
          <a:p>
            <a:pPr marL="344488" lvl="1" indent="0">
              <a:buNone/>
            </a:pPr>
            <a:endParaRPr lang="en-US" altLang="zh-TW" sz="2600" dirty="0">
              <a:ea typeface="新細明體" pitchFamily="18" charset="-120"/>
            </a:endParaRPr>
          </a:p>
          <a:p>
            <a:pPr lvl="1"/>
            <a:r>
              <a:rPr lang="en-US" altLang="zh-TW" sz="2600" dirty="0">
                <a:ea typeface="新細明體" pitchFamily="18" charset="-120"/>
              </a:rPr>
              <a:t>Convert an investment in one currency to an investment in another currency</a:t>
            </a:r>
          </a:p>
          <a:p>
            <a:pPr eaLnBrk="1" hangingPunct="1"/>
            <a:endParaRPr lang="zh-TW" altLang="en-US" sz="2600" dirty="0">
              <a:ea typeface="新細明體" pitchFamily="18" charset="-120"/>
            </a:endParaRPr>
          </a:p>
        </p:txBody>
      </p:sp>
      <p:sp>
        <p:nvSpPr>
          <p:cNvPr id="25602" name="投影片編號版面配置區 5"/>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7.</a:t>
            </a:r>
            <a:fld id="{A523B91A-5E08-42A8-883F-5D13D511F084}" type="slidenum">
              <a:rPr lang="en-US" altLang="en-US"/>
              <a:pPr eaLnBrk="1" hangingPunct="1"/>
              <a:t>42</a:t>
            </a:fld>
            <a:endParaRPr lang="en-US" altLang="en-US" dirty="0"/>
          </a:p>
        </p:txBody>
      </p:sp>
      <p:sp>
        <p:nvSpPr>
          <p:cNvPr id="8" name="Rectangle 2"/>
          <p:cNvSpPr>
            <a:spLocks noGrp="1" noChangeArrowheads="1"/>
          </p:cNvSpPr>
          <p:nvPr>
            <p:ph type="title"/>
          </p:nvPr>
        </p:nvSpPr>
        <p:spPr>
          <a:xfrm>
            <a:off x="457200" y="260648"/>
            <a:ext cx="7499176" cy="930498"/>
          </a:xfrm>
          <a:noFill/>
        </p:spPr>
        <p:txBody>
          <a:bodyPr lIns="92075" tIns="46038" rIns="92075" bIns="46038" anchor="ctr"/>
          <a:lstStyle/>
          <a:p>
            <a:pPr eaLnBrk="1" hangingPunct="1"/>
            <a:r>
              <a:rPr lang="en-US" altLang="zh-TW" dirty="0">
                <a:ea typeface="新細明體" pitchFamily="18" charset="-120"/>
              </a:rPr>
              <a:t>Currency Swap</a:t>
            </a:r>
          </a:p>
        </p:txBody>
      </p:sp>
      <p:sp>
        <p:nvSpPr>
          <p:cNvPr id="19" name="Rectangle 3"/>
          <p:cNvSpPr>
            <a:spLocks noChangeArrowheads="1"/>
          </p:cNvSpPr>
          <p:nvPr/>
        </p:nvSpPr>
        <p:spPr bwMode="auto">
          <a:xfrm>
            <a:off x="2455247" y="3640058"/>
            <a:ext cx="1143000"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pPr>
            <a:r>
              <a:rPr lang="en-US" altLang="zh-TW" dirty="0">
                <a:latin typeface="+mn-lt"/>
                <a:ea typeface="新細明體" pitchFamily="18" charset="-120"/>
              </a:rPr>
              <a:t>IBM</a:t>
            </a:r>
          </a:p>
        </p:txBody>
      </p:sp>
      <p:sp>
        <p:nvSpPr>
          <p:cNvPr id="20" name="Rectangle 4"/>
          <p:cNvSpPr>
            <a:spLocks noChangeArrowheads="1"/>
          </p:cNvSpPr>
          <p:nvPr/>
        </p:nvSpPr>
        <p:spPr bwMode="auto">
          <a:xfrm>
            <a:off x="5118485" y="3624062"/>
            <a:ext cx="1600200"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pPr>
            <a:r>
              <a:rPr lang="en-US" altLang="zh-TW" dirty="0">
                <a:latin typeface="+mn-lt"/>
                <a:ea typeface="新細明體" pitchFamily="18" charset="-120"/>
              </a:rPr>
              <a:t>BP</a:t>
            </a:r>
          </a:p>
        </p:txBody>
      </p:sp>
      <p:sp>
        <p:nvSpPr>
          <p:cNvPr id="21" name="Rectangle 9"/>
          <p:cNvSpPr>
            <a:spLocks noChangeArrowheads="1"/>
          </p:cNvSpPr>
          <p:nvPr/>
        </p:nvSpPr>
        <p:spPr bwMode="auto">
          <a:xfrm>
            <a:off x="3770759" y="4010926"/>
            <a:ext cx="1365758"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altLang="zh-TW" dirty="0">
                <a:latin typeface="+mn-lt"/>
                <a:ea typeface="新細明體" pitchFamily="18" charset="-120"/>
              </a:rPr>
              <a:t>Sterling 5%</a:t>
            </a:r>
          </a:p>
        </p:txBody>
      </p:sp>
      <p:sp>
        <p:nvSpPr>
          <p:cNvPr id="22" name="Rectangle 10"/>
          <p:cNvSpPr>
            <a:spLocks noChangeArrowheads="1"/>
          </p:cNvSpPr>
          <p:nvPr/>
        </p:nvSpPr>
        <p:spPr bwMode="auto">
          <a:xfrm>
            <a:off x="3860526" y="3322562"/>
            <a:ext cx="1186223"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altLang="zh-TW" dirty="0">
                <a:latin typeface="+mn-lt"/>
                <a:ea typeface="新細明體" pitchFamily="18" charset="-120"/>
              </a:rPr>
              <a:t>Dollar 6%</a:t>
            </a:r>
          </a:p>
        </p:txBody>
      </p:sp>
      <p:sp>
        <p:nvSpPr>
          <p:cNvPr id="23" name="矩形 22"/>
          <p:cNvSpPr/>
          <p:nvPr/>
        </p:nvSpPr>
        <p:spPr bwMode="auto">
          <a:xfrm>
            <a:off x="5479583" y="3345519"/>
            <a:ext cx="900000" cy="900000"/>
          </a:xfrm>
          <a:prstGeom prst="rect">
            <a:avLst/>
          </a:prstGeom>
          <a:noFill/>
          <a:ln w="12700" cap="flat" cmpd="sng" algn="ctr">
            <a:solidFill>
              <a:schemeClr val="tx1"/>
            </a:solidFill>
            <a:prstDash val="solid"/>
            <a:round/>
            <a:headEnd type="none" w="sm" len="sm"/>
            <a:tailEnd type="none" w="sm" len="sm"/>
          </a:ln>
          <a:effectLst/>
        </p:spPr>
        <p:txBody>
          <a:bodyPr vert="horz" wrap="none" lIns="92075" tIns="46038" rIns="92075" bIns="46038"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a:ln>
                <a:noFill/>
              </a:ln>
              <a:solidFill>
                <a:schemeClr val="tx1"/>
              </a:solidFill>
              <a:effectLst/>
              <a:latin typeface="Arial" charset="0"/>
            </a:endParaRPr>
          </a:p>
        </p:txBody>
      </p:sp>
      <p:cxnSp>
        <p:nvCxnSpPr>
          <p:cNvPr id="24" name="直線單箭頭接點 23"/>
          <p:cNvCxnSpPr/>
          <p:nvPr/>
        </p:nvCxnSpPr>
        <p:spPr bwMode="auto">
          <a:xfrm flipH="1">
            <a:off x="3764411" y="3724306"/>
            <a:ext cx="1440000" cy="0"/>
          </a:xfrm>
          <a:prstGeom prst="straightConnector1">
            <a:avLst/>
          </a:prstGeom>
          <a:solidFill>
            <a:schemeClr val="accent1"/>
          </a:solidFill>
          <a:ln w="19050" cap="flat" cmpd="sng" algn="ctr">
            <a:solidFill>
              <a:schemeClr val="tx1"/>
            </a:solidFill>
            <a:prstDash val="solid"/>
            <a:round/>
            <a:headEnd type="none" w="sm" len="sm"/>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單箭頭接點 24"/>
          <p:cNvCxnSpPr/>
          <p:nvPr/>
        </p:nvCxnSpPr>
        <p:spPr bwMode="auto">
          <a:xfrm flipH="1">
            <a:off x="3764411" y="3964728"/>
            <a:ext cx="1440000" cy="0"/>
          </a:xfrm>
          <a:prstGeom prst="straightConnector1">
            <a:avLst/>
          </a:prstGeom>
          <a:solidFill>
            <a:schemeClr val="accent1"/>
          </a:solidFill>
          <a:ln w="19050" cap="flat" cmpd="sng" algn="ctr">
            <a:solidFill>
              <a:schemeClr val="tx1"/>
            </a:solidFill>
            <a:prstDash val="solid"/>
            <a:round/>
            <a:headEnd type="triangle" w="lg"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矩形 25"/>
          <p:cNvSpPr/>
          <p:nvPr/>
        </p:nvSpPr>
        <p:spPr bwMode="auto">
          <a:xfrm>
            <a:off x="2599263" y="3386525"/>
            <a:ext cx="900000" cy="900000"/>
          </a:xfrm>
          <a:prstGeom prst="rect">
            <a:avLst/>
          </a:prstGeom>
          <a:noFill/>
          <a:ln w="12700" cap="flat" cmpd="sng" algn="ctr">
            <a:solidFill>
              <a:schemeClr val="tx1"/>
            </a:solidFill>
            <a:prstDash val="solid"/>
            <a:round/>
            <a:headEnd type="none" w="sm" len="sm"/>
            <a:tailEnd type="none" w="sm" len="sm"/>
          </a:ln>
          <a:effectLst/>
        </p:spPr>
        <p:txBody>
          <a:bodyPr vert="horz" wrap="none" lIns="92075" tIns="46038" rIns="92075" bIns="46038"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a:ln>
                <a:noFill/>
              </a:ln>
              <a:solidFill>
                <a:schemeClr val="tx1"/>
              </a:solidFill>
              <a:effectLst/>
              <a:latin typeface="Arial" charset="0"/>
            </a:endParaRPr>
          </a:p>
        </p:txBody>
      </p:sp>
      <p:cxnSp>
        <p:nvCxnSpPr>
          <p:cNvPr id="27" name="直線單箭頭接點 26"/>
          <p:cNvCxnSpPr/>
          <p:nvPr/>
        </p:nvCxnSpPr>
        <p:spPr bwMode="auto">
          <a:xfrm flipH="1">
            <a:off x="1015247" y="3878529"/>
            <a:ext cx="1440000" cy="0"/>
          </a:xfrm>
          <a:prstGeom prst="straightConnector1">
            <a:avLst/>
          </a:prstGeom>
          <a:solidFill>
            <a:schemeClr val="accent1"/>
          </a:solidFill>
          <a:ln w="19050" cap="flat" cmpd="sng" algn="ctr">
            <a:solidFill>
              <a:schemeClr val="tx1"/>
            </a:solidFill>
            <a:prstDash val="solid"/>
            <a:round/>
            <a:headEnd type="none" w="sm" len="sm"/>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Rectangle 10"/>
          <p:cNvSpPr>
            <a:spLocks noChangeArrowheads="1"/>
          </p:cNvSpPr>
          <p:nvPr/>
        </p:nvSpPr>
        <p:spPr bwMode="auto">
          <a:xfrm>
            <a:off x="1187624" y="3501008"/>
            <a:ext cx="1186223"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altLang="zh-TW" dirty="0">
                <a:latin typeface="+mn-lt"/>
                <a:ea typeface="新細明體" pitchFamily="18" charset="-120"/>
              </a:rPr>
              <a:t>Dollar 6%</a:t>
            </a:r>
          </a:p>
        </p:txBody>
      </p:sp>
      <p:sp>
        <p:nvSpPr>
          <p:cNvPr id="30" name="Rectangle 9"/>
          <p:cNvSpPr>
            <a:spLocks noChangeArrowheads="1"/>
          </p:cNvSpPr>
          <p:nvPr/>
        </p:nvSpPr>
        <p:spPr bwMode="auto">
          <a:xfrm>
            <a:off x="6522564" y="3429000"/>
            <a:ext cx="1365758"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altLang="zh-TW" dirty="0">
                <a:latin typeface="+mn-lt"/>
                <a:ea typeface="新細明體" pitchFamily="18" charset="-120"/>
              </a:rPr>
              <a:t>Sterling 5%</a:t>
            </a:r>
          </a:p>
        </p:txBody>
      </p:sp>
      <p:cxnSp>
        <p:nvCxnSpPr>
          <p:cNvPr id="31" name="直線單箭頭接點 30"/>
          <p:cNvCxnSpPr/>
          <p:nvPr/>
        </p:nvCxnSpPr>
        <p:spPr bwMode="auto">
          <a:xfrm flipH="1">
            <a:off x="6516216" y="3809049"/>
            <a:ext cx="1440000" cy="0"/>
          </a:xfrm>
          <a:prstGeom prst="straightConnector1">
            <a:avLst/>
          </a:prstGeom>
          <a:solidFill>
            <a:schemeClr val="accent1"/>
          </a:solidFill>
          <a:ln w="19050" cap="flat" cmpd="sng" algn="ctr">
            <a:solidFill>
              <a:schemeClr val="tx1"/>
            </a:solidFill>
            <a:prstDash val="solid"/>
            <a:round/>
            <a:headEnd type="triangle" w="lg"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Rectangle 3"/>
          <p:cNvSpPr>
            <a:spLocks noChangeArrowheads="1"/>
          </p:cNvSpPr>
          <p:nvPr/>
        </p:nvSpPr>
        <p:spPr bwMode="auto">
          <a:xfrm>
            <a:off x="2411600" y="5906736"/>
            <a:ext cx="1143000"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pPr>
            <a:r>
              <a:rPr lang="en-US" altLang="zh-TW" dirty="0">
                <a:latin typeface="+mn-lt"/>
                <a:ea typeface="新細明體" pitchFamily="18" charset="-120"/>
              </a:rPr>
              <a:t>IBM</a:t>
            </a:r>
          </a:p>
        </p:txBody>
      </p:sp>
      <p:sp>
        <p:nvSpPr>
          <p:cNvPr id="33" name="Rectangle 4"/>
          <p:cNvSpPr>
            <a:spLocks noChangeArrowheads="1"/>
          </p:cNvSpPr>
          <p:nvPr/>
        </p:nvSpPr>
        <p:spPr bwMode="auto">
          <a:xfrm>
            <a:off x="5074838" y="5890740"/>
            <a:ext cx="1600200"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pPr>
            <a:r>
              <a:rPr lang="en-US" altLang="zh-TW" dirty="0">
                <a:latin typeface="+mn-lt"/>
                <a:ea typeface="新細明體" pitchFamily="18" charset="-120"/>
              </a:rPr>
              <a:t>BP</a:t>
            </a:r>
          </a:p>
        </p:txBody>
      </p:sp>
      <p:sp>
        <p:nvSpPr>
          <p:cNvPr id="34" name="Rectangle 9"/>
          <p:cNvSpPr>
            <a:spLocks noChangeArrowheads="1"/>
          </p:cNvSpPr>
          <p:nvPr/>
        </p:nvSpPr>
        <p:spPr bwMode="auto">
          <a:xfrm>
            <a:off x="3727112" y="6277604"/>
            <a:ext cx="1365758"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altLang="zh-TW" dirty="0">
                <a:latin typeface="+mn-lt"/>
                <a:ea typeface="新細明體" pitchFamily="18" charset="-120"/>
              </a:rPr>
              <a:t>Sterling 5%</a:t>
            </a:r>
          </a:p>
        </p:txBody>
      </p:sp>
      <p:sp>
        <p:nvSpPr>
          <p:cNvPr id="35" name="Rectangle 10"/>
          <p:cNvSpPr>
            <a:spLocks noChangeArrowheads="1"/>
          </p:cNvSpPr>
          <p:nvPr/>
        </p:nvSpPr>
        <p:spPr bwMode="auto">
          <a:xfrm>
            <a:off x="3816879" y="5589240"/>
            <a:ext cx="1186223"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altLang="zh-TW" dirty="0">
                <a:latin typeface="+mn-lt"/>
                <a:ea typeface="新細明體" pitchFamily="18" charset="-120"/>
              </a:rPr>
              <a:t>Dollar 6%</a:t>
            </a:r>
          </a:p>
        </p:txBody>
      </p:sp>
      <p:sp>
        <p:nvSpPr>
          <p:cNvPr id="36" name="矩形 35"/>
          <p:cNvSpPr/>
          <p:nvPr/>
        </p:nvSpPr>
        <p:spPr bwMode="auto">
          <a:xfrm>
            <a:off x="5435936" y="5612197"/>
            <a:ext cx="900000" cy="900000"/>
          </a:xfrm>
          <a:prstGeom prst="rect">
            <a:avLst/>
          </a:prstGeom>
          <a:noFill/>
          <a:ln w="12700" cap="flat" cmpd="sng" algn="ctr">
            <a:solidFill>
              <a:schemeClr val="tx1"/>
            </a:solidFill>
            <a:prstDash val="solid"/>
            <a:round/>
            <a:headEnd type="none" w="sm" len="sm"/>
            <a:tailEnd type="none" w="sm" len="sm"/>
          </a:ln>
          <a:effectLst/>
        </p:spPr>
        <p:txBody>
          <a:bodyPr vert="horz" wrap="none" lIns="92075" tIns="46038" rIns="92075" bIns="46038"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a:ln>
                <a:noFill/>
              </a:ln>
              <a:solidFill>
                <a:schemeClr val="tx1"/>
              </a:solidFill>
              <a:effectLst/>
              <a:latin typeface="Arial" charset="0"/>
            </a:endParaRPr>
          </a:p>
        </p:txBody>
      </p:sp>
      <p:cxnSp>
        <p:nvCxnSpPr>
          <p:cNvPr id="37" name="直線單箭頭接點 36"/>
          <p:cNvCxnSpPr/>
          <p:nvPr/>
        </p:nvCxnSpPr>
        <p:spPr bwMode="auto">
          <a:xfrm flipH="1">
            <a:off x="3720764" y="5990984"/>
            <a:ext cx="1440000" cy="0"/>
          </a:xfrm>
          <a:prstGeom prst="straightConnector1">
            <a:avLst/>
          </a:prstGeom>
          <a:solidFill>
            <a:schemeClr val="accent1"/>
          </a:solidFill>
          <a:ln w="19050" cap="flat" cmpd="sng" algn="ctr">
            <a:solidFill>
              <a:schemeClr val="tx1"/>
            </a:solidFill>
            <a:prstDash val="solid"/>
            <a:round/>
            <a:headEnd type="none" w="sm" len="sm"/>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直線單箭頭接點 37"/>
          <p:cNvCxnSpPr/>
          <p:nvPr/>
        </p:nvCxnSpPr>
        <p:spPr bwMode="auto">
          <a:xfrm flipH="1">
            <a:off x="3720764" y="6231406"/>
            <a:ext cx="1440000" cy="0"/>
          </a:xfrm>
          <a:prstGeom prst="straightConnector1">
            <a:avLst/>
          </a:prstGeom>
          <a:solidFill>
            <a:schemeClr val="accent1"/>
          </a:solidFill>
          <a:ln w="19050" cap="flat" cmpd="sng" algn="ctr">
            <a:solidFill>
              <a:schemeClr val="tx1"/>
            </a:solidFill>
            <a:prstDash val="solid"/>
            <a:round/>
            <a:headEnd type="triangle" w="lg"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矩形 38"/>
          <p:cNvSpPr/>
          <p:nvPr/>
        </p:nvSpPr>
        <p:spPr bwMode="auto">
          <a:xfrm>
            <a:off x="2555616" y="5653203"/>
            <a:ext cx="900000" cy="900000"/>
          </a:xfrm>
          <a:prstGeom prst="rect">
            <a:avLst/>
          </a:prstGeom>
          <a:noFill/>
          <a:ln w="12700" cap="flat" cmpd="sng" algn="ctr">
            <a:solidFill>
              <a:schemeClr val="tx1"/>
            </a:solidFill>
            <a:prstDash val="solid"/>
            <a:round/>
            <a:headEnd type="none" w="sm" len="sm"/>
            <a:tailEnd type="none" w="sm" len="sm"/>
          </a:ln>
          <a:effectLst/>
        </p:spPr>
        <p:txBody>
          <a:bodyPr vert="horz" wrap="none" lIns="92075" tIns="46038" rIns="92075" bIns="46038"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a:ln>
                <a:noFill/>
              </a:ln>
              <a:solidFill>
                <a:schemeClr val="tx1"/>
              </a:solidFill>
              <a:effectLst/>
              <a:latin typeface="Arial" charset="0"/>
            </a:endParaRPr>
          </a:p>
        </p:txBody>
      </p:sp>
      <p:sp>
        <p:nvSpPr>
          <p:cNvPr id="44" name="Rectangle 9"/>
          <p:cNvSpPr>
            <a:spLocks noChangeArrowheads="1"/>
          </p:cNvSpPr>
          <p:nvPr/>
        </p:nvSpPr>
        <p:spPr bwMode="auto">
          <a:xfrm>
            <a:off x="978108" y="6155370"/>
            <a:ext cx="1365758"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altLang="zh-TW" dirty="0">
                <a:latin typeface="+mn-lt"/>
                <a:ea typeface="新細明體" pitchFamily="18" charset="-120"/>
              </a:rPr>
              <a:t>Sterling 5%</a:t>
            </a:r>
          </a:p>
        </p:txBody>
      </p:sp>
      <p:cxnSp>
        <p:nvCxnSpPr>
          <p:cNvPr id="45" name="直線單箭頭接點 44"/>
          <p:cNvCxnSpPr/>
          <p:nvPr/>
        </p:nvCxnSpPr>
        <p:spPr bwMode="auto">
          <a:xfrm flipH="1">
            <a:off x="971760" y="6109172"/>
            <a:ext cx="1440000" cy="0"/>
          </a:xfrm>
          <a:prstGeom prst="straightConnector1">
            <a:avLst/>
          </a:prstGeom>
          <a:solidFill>
            <a:schemeClr val="accent1"/>
          </a:solidFill>
          <a:ln w="19050" cap="flat" cmpd="sng" algn="ctr">
            <a:solidFill>
              <a:schemeClr val="tx1"/>
            </a:solidFill>
            <a:prstDash val="solid"/>
            <a:round/>
            <a:headEnd type="triangle" w="lg"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Rectangle 10"/>
          <p:cNvSpPr>
            <a:spLocks noChangeArrowheads="1"/>
          </p:cNvSpPr>
          <p:nvPr/>
        </p:nvSpPr>
        <p:spPr bwMode="auto">
          <a:xfrm>
            <a:off x="6540323" y="5691552"/>
            <a:ext cx="1186223"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altLang="zh-TW" dirty="0">
                <a:latin typeface="+mn-lt"/>
                <a:ea typeface="新細明體" pitchFamily="18" charset="-120"/>
              </a:rPr>
              <a:t>Dollar 6%</a:t>
            </a:r>
          </a:p>
        </p:txBody>
      </p:sp>
      <p:cxnSp>
        <p:nvCxnSpPr>
          <p:cNvPr id="47" name="直線單箭頭接點 46"/>
          <p:cNvCxnSpPr/>
          <p:nvPr/>
        </p:nvCxnSpPr>
        <p:spPr bwMode="auto">
          <a:xfrm flipH="1">
            <a:off x="6444208" y="6093296"/>
            <a:ext cx="1440000" cy="0"/>
          </a:xfrm>
          <a:prstGeom prst="straightConnector1">
            <a:avLst/>
          </a:prstGeom>
          <a:solidFill>
            <a:schemeClr val="accent1"/>
          </a:solidFill>
          <a:ln w="19050" cap="flat" cmpd="sng" algn="ctr">
            <a:solidFill>
              <a:schemeClr val="tx1"/>
            </a:solidFill>
            <a:prstDash val="solid"/>
            <a:round/>
            <a:headEnd type="none" w="sm" len="sm"/>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p:cNvSpPr txBox="1">
            <a:spLocks noChangeArrowheads="1"/>
          </p:cNvSpPr>
          <p:nvPr/>
        </p:nvSpPr>
        <p:spPr bwMode="auto">
          <a:xfrm>
            <a:off x="467544" y="1698831"/>
            <a:ext cx="8352928" cy="5159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27063" indent="-282575" algn="l" rtl="0" eaLnBrk="1" fontAlgn="base" hangingPunct="1">
              <a:spcBef>
                <a:spcPct val="20000"/>
              </a:spcBef>
              <a:spcAft>
                <a:spcPct val="0"/>
              </a:spcAft>
              <a:buClr>
                <a:schemeClr val="accent2"/>
              </a:buClr>
              <a:buSzPct val="100000"/>
              <a:buFont typeface="Arial" charset="0"/>
              <a:buChar char="–"/>
              <a:tabLst>
                <a:tab pos="627063" algn="l"/>
              </a:tabLst>
              <a:defRPr sz="2600">
                <a:solidFill>
                  <a:schemeClr val="tx1"/>
                </a:solidFill>
                <a:latin typeface="+mn-lt"/>
              </a:defRPr>
            </a:lvl2pPr>
            <a:lvl3pPr marL="984250" indent="-290513" algn="l" rtl="0" eaLnBrk="1" fontAlgn="base" hangingPunct="1">
              <a:spcBef>
                <a:spcPct val="20000"/>
              </a:spcBef>
              <a:spcAft>
                <a:spcPct val="0"/>
              </a:spcAft>
              <a:buClr>
                <a:schemeClr val="accent2"/>
              </a:buClr>
              <a:buSzPct val="70000"/>
              <a:buFont typeface="Wingdings" pitchFamily="2" charset="2"/>
              <a:buChar char="n"/>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100000"/>
              <a:buFont typeface="Arial" charset="0"/>
              <a:buChar char="–"/>
              <a:defRPr sz="2000">
                <a:solidFill>
                  <a:schemeClr val="tx1"/>
                </a:solidFill>
                <a:latin typeface="+mn-lt"/>
              </a:defRPr>
            </a:lvl4pPr>
            <a:lvl5pPr marL="1598613" indent="-315913" algn="l" rtl="0" eaLnBrk="1" fontAlgn="base" hangingPunct="1">
              <a:spcBef>
                <a:spcPct val="20000"/>
              </a:spcBef>
              <a:spcAft>
                <a:spcPct val="0"/>
              </a:spcAft>
              <a:buClr>
                <a:schemeClr val="bg2"/>
              </a:buClr>
              <a:buSzPct val="80000"/>
              <a:buFont typeface="Wingdings" pitchFamily="2" charset="2"/>
              <a:buChar char="u"/>
              <a:defRPr>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a:spcBef>
                <a:spcPts val="600"/>
              </a:spcBef>
            </a:pPr>
            <a:r>
              <a:rPr lang="en-US" altLang="zh-TW" dirty="0">
                <a:ea typeface="新細明體" pitchFamily="18" charset="-120"/>
              </a:rPr>
              <a:t>The comparative advantage argument explains the popularity of the currency swaps</a:t>
            </a:r>
            <a:endParaRPr lang="zh-TW" altLang="en-US" dirty="0">
              <a:ea typeface="新細明體" pitchFamily="18" charset="-120"/>
            </a:endParaRPr>
          </a:p>
          <a:p>
            <a:pPr lvl="1">
              <a:spcBef>
                <a:spcPts val="600"/>
              </a:spcBef>
            </a:pPr>
            <a:r>
              <a:rPr lang="en-US" altLang="zh-TW" dirty="0">
                <a:ea typeface="新細明體" pitchFamily="18" charset="-120"/>
              </a:rPr>
              <a:t>General Electric (GE) prefers to borrow AUD and Qantas Airways (QA) prefers to borrow USD</a:t>
            </a:r>
          </a:p>
          <a:p>
            <a:pPr lvl="1">
              <a:spcBef>
                <a:spcPts val="600"/>
              </a:spcBef>
            </a:pPr>
            <a:r>
              <a:rPr lang="en-US" altLang="zh-TW" dirty="0">
                <a:ea typeface="新細明體" pitchFamily="18" charset="-120"/>
              </a:rPr>
              <a:t>The USD and AUD borrowing IRs they face are</a:t>
            </a:r>
          </a:p>
          <a:p>
            <a:pPr lvl="1">
              <a:spcBef>
                <a:spcPts val="600"/>
              </a:spcBef>
            </a:pPr>
            <a:endParaRPr lang="en-US" altLang="zh-TW" dirty="0">
              <a:ea typeface="新細明體" pitchFamily="18" charset="-120"/>
            </a:endParaRPr>
          </a:p>
          <a:p>
            <a:pPr lvl="1">
              <a:spcBef>
                <a:spcPts val="600"/>
              </a:spcBef>
            </a:pPr>
            <a:endParaRPr lang="en-US" altLang="zh-TW" dirty="0">
              <a:ea typeface="新細明體" pitchFamily="18" charset="-120"/>
            </a:endParaRPr>
          </a:p>
          <a:p>
            <a:pPr lvl="1">
              <a:spcBef>
                <a:spcPts val="600"/>
              </a:spcBef>
            </a:pPr>
            <a:endParaRPr lang="en-US" altLang="zh-TW" dirty="0">
              <a:ea typeface="新細明體" pitchFamily="18" charset="-120"/>
            </a:endParaRPr>
          </a:p>
          <a:p>
            <a:pPr marL="344488" lvl="1" indent="0">
              <a:spcBef>
                <a:spcPts val="600"/>
              </a:spcBef>
              <a:buClr>
                <a:schemeClr val="tx1"/>
              </a:buClr>
              <a:buNone/>
            </a:pPr>
            <a:endParaRPr lang="en-US" altLang="zh-TW" sz="800" dirty="0">
              <a:ea typeface="新細明體" pitchFamily="18" charset="-120"/>
            </a:endParaRPr>
          </a:p>
          <a:p>
            <a:pPr marL="719138" lvl="1" indent="-374650">
              <a:spcBef>
                <a:spcPts val="600"/>
              </a:spcBef>
              <a:buClr>
                <a:schemeClr val="tx1"/>
              </a:buClr>
              <a:buFont typeface="新細明體" pitchFamily="18" charset="-120"/>
              <a:buChar char="※"/>
              <a:tabLst>
                <a:tab pos="719138" algn="l"/>
              </a:tabLst>
            </a:pPr>
            <a:r>
              <a:rPr lang="en-US" altLang="zh-TW" sz="2200" dirty="0">
                <a:ea typeface="新細明體" pitchFamily="18" charset="-120"/>
              </a:rPr>
              <a:t>GE has a comparative advantage in the USD market, whereas QA has a comparative advantage in the AUD market</a:t>
            </a:r>
          </a:p>
        </p:txBody>
      </p:sp>
      <p:sp>
        <p:nvSpPr>
          <p:cNvPr id="26627" name="Rectangle 2"/>
          <p:cNvSpPr>
            <a:spLocks noGrp="1" noChangeArrowheads="1"/>
          </p:cNvSpPr>
          <p:nvPr>
            <p:ph type="title"/>
          </p:nvPr>
        </p:nvSpPr>
        <p:spPr>
          <a:noFill/>
        </p:spPr>
        <p:txBody>
          <a:bodyPr lIns="92075" tIns="46038" rIns="92075" bIns="46038" anchor="ctr"/>
          <a:lstStyle/>
          <a:p>
            <a:pPr eaLnBrk="1" hangingPunct="1"/>
            <a:r>
              <a:rPr lang="en-US" altLang="zh-TW" sz="3500" dirty="0">
                <a:ea typeface="新細明體" pitchFamily="18" charset="-120"/>
              </a:rPr>
              <a:t>Comparative Advantage Arguments for Currency Swaps</a:t>
            </a:r>
          </a:p>
        </p:txBody>
      </p:sp>
      <p:sp>
        <p:nvSpPr>
          <p:cNvPr id="26626"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7.</a:t>
            </a:r>
            <a:fld id="{70E3F2AF-222A-43C4-8987-4011155BDED6}" type="slidenum">
              <a:rPr lang="en-US" altLang="en-US"/>
              <a:pPr eaLnBrk="1" hangingPunct="1"/>
              <a:t>43</a:t>
            </a:fld>
            <a:endParaRPr lang="en-US" altLang="en-US" dirty="0"/>
          </a:p>
        </p:txBody>
      </p:sp>
      <p:grpSp>
        <p:nvGrpSpPr>
          <p:cNvPr id="2" name="群組 1"/>
          <p:cNvGrpSpPr/>
          <p:nvPr/>
        </p:nvGrpSpPr>
        <p:grpSpPr>
          <a:xfrm>
            <a:off x="1816764" y="4077072"/>
            <a:ext cx="5412881" cy="1382017"/>
            <a:chOff x="1816764" y="4279231"/>
            <a:chExt cx="5412881" cy="1382017"/>
          </a:xfrm>
        </p:grpSpPr>
        <p:sp>
          <p:nvSpPr>
            <p:cNvPr id="26630" name="Line 4"/>
            <p:cNvSpPr>
              <a:spLocks noChangeShapeType="1"/>
            </p:cNvSpPr>
            <p:nvPr/>
          </p:nvSpPr>
          <p:spPr bwMode="auto">
            <a:xfrm>
              <a:off x="1829645" y="4279231"/>
              <a:ext cx="5400000"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000"/>
            </a:p>
          </p:txBody>
        </p:sp>
        <p:sp>
          <p:nvSpPr>
            <p:cNvPr id="26631" name="Rectangle 5"/>
            <p:cNvSpPr>
              <a:spLocks noChangeArrowheads="1"/>
            </p:cNvSpPr>
            <p:nvPr/>
          </p:nvSpPr>
          <p:spPr bwMode="auto">
            <a:xfrm>
              <a:off x="1829645" y="4279231"/>
              <a:ext cx="5159012" cy="3175"/>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000">
                <a:ea typeface="新細明體" pitchFamily="18" charset="-120"/>
              </a:endParaRPr>
            </a:p>
          </p:txBody>
        </p:sp>
        <p:sp>
          <p:nvSpPr>
            <p:cNvPr id="26632" name="Line 6"/>
            <p:cNvSpPr>
              <a:spLocks noChangeShapeType="1"/>
            </p:cNvSpPr>
            <p:nvPr/>
          </p:nvSpPr>
          <p:spPr bwMode="auto">
            <a:xfrm>
              <a:off x="1829645" y="4725144"/>
              <a:ext cx="5400000"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000"/>
            </a:p>
          </p:txBody>
        </p:sp>
        <p:sp>
          <p:nvSpPr>
            <p:cNvPr id="26634" name="Line 8"/>
            <p:cNvSpPr>
              <a:spLocks noChangeShapeType="1"/>
            </p:cNvSpPr>
            <p:nvPr/>
          </p:nvSpPr>
          <p:spPr bwMode="auto">
            <a:xfrm>
              <a:off x="1829645" y="5661248"/>
              <a:ext cx="5400000"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000"/>
            </a:p>
          </p:txBody>
        </p:sp>
        <p:sp>
          <p:nvSpPr>
            <p:cNvPr id="26636" name="Rectangle 10"/>
            <p:cNvSpPr>
              <a:spLocks noChangeArrowheads="1"/>
            </p:cNvSpPr>
            <p:nvPr/>
          </p:nvSpPr>
          <p:spPr bwMode="auto">
            <a:xfrm>
              <a:off x="4822428" y="4293096"/>
              <a:ext cx="9017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lang="en-US" altLang="zh-TW" sz="2000" dirty="0">
                  <a:solidFill>
                    <a:srgbClr val="000000"/>
                  </a:solidFill>
                  <a:ea typeface="新細明體" pitchFamily="18" charset="-120"/>
                </a:rPr>
                <a:t>USD</a:t>
              </a:r>
            </a:p>
          </p:txBody>
        </p:sp>
        <p:sp>
          <p:nvSpPr>
            <p:cNvPr id="26637" name="Rectangle 11"/>
            <p:cNvSpPr>
              <a:spLocks noChangeArrowheads="1"/>
            </p:cNvSpPr>
            <p:nvPr/>
          </p:nvSpPr>
          <p:spPr bwMode="auto">
            <a:xfrm>
              <a:off x="6174341" y="4293096"/>
              <a:ext cx="72994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2000" dirty="0">
                  <a:solidFill>
                    <a:srgbClr val="000000"/>
                  </a:solidFill>
                  <a:ea typeface="新細明體" pitchFamily="18" charset="-120"/>
                </a:rPr>
                <a:t>AUD</a:t>
              </a:r>
            </a:p>
          </p:txBody>
        </p:sp>
        <p:sp>
          <p:nvSpPr>
            <p:cNvPr id="26638" name="Rectangle 12"/>
            <p:cNvSpPr>
              <a:spLocks noChangeArrowheads="1"/>
            </p:cNvSpPr>
            <p:nvPr/>
          </p:nvSpPr>
          <p:spPr bwMode="auto">
            <a:xfrm>
              <a:off x="1816764" y="4725144"/>
              <a:ext cx="2620910" cy="400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2000" dirty="0">
                  <a:solidFill>
                    <a:srgbClr val="000000"/>
                  </a:solidFill>
                  <a:ea typeface="新細明體" pitchFamily="18" charset="-120"/>
                </a:rPr>
                <a:t>General Electric (GE)</a:t>
              </a:r>
            </a:p>
          </p:txBody>
        </p:sp>
        <p:sp>
          <p:nvSpPr>
            <p:cNvPr id="26639" name="Rectangle 13"/>
            <p:cNvSpPr>
              <a:spLocks noChangeArrowheads="1"/>
            </p:cNvSpPr>
            <p:nvPr/>
          </p:nvSpPr>
          <p:spPr bwMode="auto">
            <a:xfrm>
              <a:off x="4730111" y="4725144"/>
              <a:ext cx="98113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zh-TW" altLang="en-US" sz="2000" dirty="0">
                  <a:solidFill>
                    <a:srgbClr val="000000"/>
                  </a:solidFill>
                  <a:ea typeface="新細明體" pitchFamily="18" charset="-120"/>
                </a:rPr>
                <a:t>   </a:t>
              </a:r>
              <a:r>
                <a:rPr lang="en-US" altLang="zh-TW" sz="2000" dirty="0">
                  <a:solidFill>
                    <a:srgbClr val="000000"/>
                  </a:solidFill>
                  <a:ea typeface="新細明體" pitchFamily="18" charset="-120"/>
                </a:rPr>
                <a:t>5.0%</a:t>
              </a:r>
            </a:p>
          </p:txBody>
        </p:sp>
        <p:sp>
          <p:nvSpPr>
            <p:cNvPr id="26640" name="Rectangle 14"/>
            <p:cNvSpPr>
              <a:spLocks noChangeArrowheads="1"/>
            </p:cNvSpPr>
            <p:nvPr/>
          </p:nvSpPr>
          <p:spPr bwMode="auto">
            <a:xfrm>
              <a:off x="6178823" y="4725144"/>
              <a:ext cx="769441" cy="400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2000" dirty="0">
                  <a:solidFill>
                    <a:srgbClr val="000000"/>
                  </a:solidFill>
                  <a:ea typeface="新細明體" pitchFamily="18" charset="-120"/>
                </a:rPr>
                <a:t>7.6%</a:t>
              </a:r>
            </a:p>
          </p:txBody>
        </p:sp>
        <p:sp>
          <p:nvSpPr>
            <p:cNvPr id="26641" name="Rectangle 15"/>
            <p:cNvSpPr>
              <a:spLocks noChangeArrowheads="1"/>
            </p:cNvSpPr>
            <p:nvPr/>
          </p:nvSpPr>
          <p:spPr bwMode="auto">
            <a:xfrm>
              <a:off x="1821058" y="5202981"/>
              <a:ext cx="2577885" cy="400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2000" dirty="0">
                  <a:solidFill>
                    <a:srgbClr val="000000"/>
                  </a:solidFill>
                  <a:ea typeface="新細明體" pitchFamily="18" charset="-120"/>
                </a:rPr>
                <a:t>Qantas Airways (QA)</a:t>
              </a:r>
            </a:p>
          </p:txBody>
        </p:sp>
        <p:sp>
          <p:nvSpPr>
            <p:cNvPr id="26642" name="Rectangle 16"/>
            <p:cNvSpPr>
              <a:spLocks noChangeArrowheads="1"/>
            </p:cNvSpPr>
            <p:nvPr/>
          </p:nvSpPr>
          <p:spPr bwMode="auto">
            <a:xfrm>
              <a:off x="4730111" y="5202981"/>
              <a:ext cx="98113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zh-TW" altLang="en-US" sz="2000">
                  <a:solidFill>
                    <a:srgbClr val="000000"/>
                  </a:solidFill>
                  <a:ea typeface="新細明體" pitchFamily="18" charset="-120"/>
                </a:rPr>
                <a:t>   </a:t>
              </a:r>
              <a:r>
                <a:rPr lang="en-US" altLang="zh-TW" sz="2000" dirty="0">
                  <a:solidFill>
                    <a:srgbClr val="000000"/>
                  </a:solidFill>
                  <a:ea typeface="新細明體" pitchFamily="18" charset="-120"/>
                </a:rPr>
                <a:t>7.0%</a:t>
              </a:r>
            </a:p>
          </p:txBody>
        </p:sp>
        <p:sp>
          <p:nvSpPr>
            <p:cNvPr id="26643" name="Rectangle 17"/>
            <p:cNvSpPr>
              <a:spLocks noChangeArrowheads="1"/>
            </p:cNvSpPr>
            <p:nvPr/>
          </p:nvSpPr>
          <p:spPr bwMode="auto">
            <a:xfrm>
              <a:off x="6178823" y="5202981"/>
              <a:ext cx="769441" cy="400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2000" dirty="0">
                  <a:solidFill>
                    <a:srgbClr val="000000"/>
                  </a:solidFill>
                  <a:ea typeface="新細明體" pitchFamily="18" charset="-120"/>
                </a:rPr>
                <a:t>8.0%</a:t>
              </a:r>
            </a:p>
          </p:txBody>
        </p:sp>
      </p:grpSp>
    </p:spTree>
    <p:extLst>
      <p:ext uri="{BB962C8B-B14F-4D97-AF65-F5344CB8AC3E}">
        <p14:creationId xmlns:p14="http://schemas.microsoft.com/office/powerpoint/2010/main" val="14197680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p:cNvSpPr txBox="1">
            <a:spLocks noChangeArrowheads="1"/>
          </p:cNvSpPr>
          <p:nvPr/>
        </p:nvSpPr>
        <p:spPr bwMode="auto">
          <a:xfrm>
            <a:off x="467544" y="1698831"/>
            <a:ext cx="8136904" cy="5159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27063" indent="-282575" algn="l" rtl="0" eaLnBrk="1" fontAlgn="base" hangingPunct="1">
              <a:spcBef>
                <a:spcPct val="20000"/>
              </a:spcBef>
              <a:spcAft>
                <a:spcPct val="0"/>
              </a:spcAft>
              <a:buClr>
                <a:schemeClr val="accent2"/>
              </a:buClr>
              <a:buSzPct val="100000"/>
              <a:buFont typeface="Arial" charset="0"/>
              <a:buChar char="–"/>
              <a:tabLst>
                <a:tab pos="627063" algn="l"/>
              </a:tabLst>
              <a:defRPr sz="2600">
                <a:solidFill>
                  <a:schemeClr val="tx1"/>
                </a:solidFill>
                <a:latin typeface="+mn-lt"/>
              </a:defRPr>
            </a:lvl2pPr>
            <a:lvl3pPr marL="984250" indent="-290513" algn="l" rtl="0" eaLnBrk="1" fontAlgn="base" hangingPunct="1">
              <a:spcBef>
                <a:spcPct val="20000"/>
              </a:spcBef>
              <a:spcAft>
                <a:spcPct val="0"/>
              </a:spcAft>
              <a:buClr>
                <a:schemeClr val="accent2"/>
              </a:buClr>
              <a:buSzPct val="70000"/>
              <a:buFont typeface="Wingdings" pitchFamily="2" charset="2"/>
              <a:buChar char="n"/>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100000"/>
              <a:buFont typeface="Arial" charset="0"/>
              <a:buChar char="–"/>
              <a:defRPr sz="2000">
                <a:solidFill>
                  <a:schemeClr val="tx1"/>
                </a:solidFill>
                <a:latin typeface="+mn-lt"/>
              </a:defRPr>
            </a:lvl4pPr>
            <a:lvl5pPr marL="1598613" indent="-315913" algn="l" rtl="0" eaLnBrk="1" fontAlgn="base" hangingPunct="1">
              <a:spcBef>
                <a:spcPct val="20000"/>
              </a:spcBef>
              <a:spcAft>
                <a:spcPct val="0"/>
              </a:spcAft>
              <a:buClr>
                <a:schemeClr val="bg2"/>
              </a:buClr>
              <a:buSzPct val="80000"/>
              <a:buFont typeface="Wingdings" pitchFamily="2" charset="2"/>
              <a:buChar char="u"/>
              <a:defRPr>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a:lnSpc>
                <a:spcPct val="95000"/>
              </a:lnSpc>
              <a:spcBef>
                <a:spcPts val="300"/>
              </a:spcBef>
            </a:pPr>
            <a:r>
              <a:rPr lang="en-US" altLang="zh-TW" dirty="0">
                <a:ea typeface="新細明體" pitchFamily="18" charset="-120"/>
              </a:rPr>
              <a:t>Exploit the comparative advantage with currency swaps</a:t>
            </a:r>
            <a:endParaRPr lang="zh-TW" altLang="en-US" dirty="0">
              <a:ea typeface="新細明體" pitchFamily="18" charset="-120"/>
            </a:endParaRPr>
          </a:p>
          <a:p>
            <a:pPr lvl="1">
              <a:lnSpc>
                <a:spcPct val="95000"/>
              </a:lnSpc>
              <a:spcBef>
                <a:spcPts val="300"/>
              </a:spcBef>
            </a:pPr>
            <a:r>
              <a:rPr lang="en-US" altLang="zh-TW" dirty="0">
                <a:ea typeface="新細明體" pitchFamily="18" charset="-120"/>
              </a:rPr>
              <a:t>Suppose that GE intends to borrow 20 mil. AUD and QA intends to borrow 15 mil. USD, and the current exchange rate is 0.75USD per AUD</a:t>
            </a:r>
          </a:p>
          <a:p>
            <a:pPr lvl="1">
              <a:lnSpc>
                <a:spcPct val="95000"/>
              </a:lnSpc>
              <a:spcBef>
                <a:spcPts val="300"/>
              </a:spcBef>
            </a:pPr>
            <a:r>
              <a:rPr lang="en-US" altLang="zh-TW" dirty="0">
                <a:ea typeface="新細明體" pitchFamily="18" charset="-120"/>
              </a:rPr>
              <a:t>GE borrows USD, QA borrows AUD, and they use currency swaps to transform GE’s USD loan into a AUD loan and QA’s AUD loan into a USD loan</a:t>
            </a:r>
            <a:endParaRPr lang="en-US" altLang="zh-TW" sz="2400" dirty="0">
              <a:ea typeface="新細明體" pitchFamily="18" charset="-120"/>
            </a:endParaRPr>
          </a:p>
          <a:p>
            <a:pPr lvl="1">
              <a:lnSpc>
                <a:spcPct val="95000"/>
              </a:lnSpc>
              <a:spcBef>
                <a:spcPts val="300"/>
              </a:spcBef>
            </a:pPr>
            <a:endParaRPr lang="en-US" altLang="zh-TW" sz="2400" dirty="0">
              <a:ea typeface="新細明體" pitchFamily="18" charset="-120"/>
            </a:endParaRPr>
          </a:p>
          <a:p>
            <a:pPr lvl="1">
              <a:lnSpc>
                <a:spcPct val="95000"/>
              </a:lnSpc>
              <a:spcBef>
                <a:spcPts val="300"/>
              </a:spcBef>
            </a:pPr>
            <a:endParaRPr lang="en-US" altLang="zh-TW" sz="2400" dirty="0">
              <a:ea typeface="新細明體" pitchFamily="18" charset="-120"/>
            </a:endParaRPr>
          </a:p>
          <a:p>
            <a:pPr lvl="1">
              <a:lnSpc>
                <a:spcPct val="95000"/>
              </a:lnSpc>
              <a:spcBef>
                <a:spcPts val="300"/>
              </a:spcBef>
            </a:pPr>
            <a:endParaRPr lang="en-US" altLang="zh-TW" sz="2400" dirty="0">
              <a:ea typeface="新細明體" pitchFamily="18" charset="-120"/>
            </a:endParaRPr>
          </a:p>
          <a:p>
            <a:pPr marL="719138" lvl="1" indent="-374650">
              <a:lnSpc>
                <a:spcPct val="95000"/>
              </a:lnSpc>
              <a:spcBef>
                <a:spcPts val="300"/>
              </a:spcBef>
              <a:buClr>
                <a:schemeClr val="tx1"/>
              </a:buClr>
              <a:buFont typeface="新細明體" pitchFamily="18" charset="-120"/>
              <a:buChar char="※"/>
              <a:tabLst>
                <a:tab pos="719138" algn="l"/>
              </a:tabLst>
            </a:pPr>
            <a:r>
              <a:rPr lang="en-US" altLang="zh-TW" sz="2200" dirty="0">
                <a:ea typeface="新細明體" pitchFamily="18" charset="-120"/>
              </a:rPr>
              <a:t>GE pays 6.9% in AUD (0.7% better off) and QA pays 6.3% in USD (0.7% better off)</a:t>
            </a:r>
          </a:p>
        </p:txBody>
      </p:sp>
      <p:sp>
        <p:nvSpPr>
          <p:cNvPr id="26627" name="Rectangle 2"/>
          <p:cNvSpPr>
            <a:spLocks noGrp="1" noChangeArrowheads="1"/>
          </p:cNvSpPr>
          <p:nvPr>
            <p:ph type="title"/>
          </p:nvPr>
        </p:nvSpPr>
        <p:spPr>
          <a:noFill/>
        </p:spPr>
        <p:txBody>
          <a:bodyPr lIns="92075" tIns="46038" rIns="92075" bIns="46038" anchor="ctr"/>
          <a:lstStyle/>
          <a:p>
            <a:pPr eaLnBrk="1" hangingPunct="1"/>
            <a:r>
              <a:rPr lang="en-US" altLang="zh-TW" sz="3500" dirty="0">
                <a:ea typeface="新細明體" pitchFamily="18" charset="-120"/>
              </a:rPr>
              <a:t>Comparative Advantage Arguments for Currency Swaps</a:t>
            </a:r>
          </a:p>
        </p:txBody>
      </p:sp>
      <p:sp>
        <p:nvSpPr>
          <p:cNvPr id="26626"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7.</a:t>
            </a:r>
            <a:fld id="{70E3F2AF-222A-43C4-8987-4011155BDED6}" type="slidenum">
              <a:rPr lang="en-US" altLang="en-US"/>
              <a:pPr eaLnBrk="1" hangingPunct="1"/>
              <a:t>44</a:t>
            </a:fld>
            <a:endParaRPr lang="en-US" altLang="en-US" dirty="0"/>
          </a:p>
        </p:txBody>
      </p:sp>
      <p:grpSp>
        <p:nvGrpSpPr>
          <p:cNvPr id="3" name="群組 2"/>
          <p:cNvGrpSpPr/>
          <p:nvPr/>
        </p:nvGrpSpPr>
        <p:grpSpPr>
          <a:xfrm>
            <a:off x="1043049" y="5013176"/>
            <a:ext cx="7489391" cy="1080120"/>
            <a:chOff x="1043049" y="5301208"/>
            <a:chExt cx="7489391" cy="1080120"/>
          </a:xfrm>
        </p:grpSpPr>
        <p:sp>
          <p:nvSpPr>
            <p:cNvPr id="21" name="Rectangle 3"/>
            <p:cNvSpPr>
              <a:spLocks noChangeArrowheads="1"/>
            </p:cNvSpPr>
            <p:nvPr/>
          </p:nvSpPr>
          <p:spPr bwMode="auto">
            <a:xfrm>
              <a:off x="2060289" y="5734861"/>
              <a:ext cx="1143000"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pPr>
              <a:r>
                <a:rPr lang="en-US" altLang="zh-TW" dirty="0">
                  <a:latin typeface="Times New Roman" pitchFamily="18" charset="0"/>
                  <a:ea typeface="新細明體" pitchFamily="18" charset="-120"/>
                </a:rPr>
                <a:t>GE</a:t>
              </a:r>
            </a:p>
          </p:txBody>
        </p:sp>
        <p:sp>
          <p:nvSpPr>
            <p:cNvPr id="22" name="Rectangle 4"/>
            <p:cNvSpPr>
              <a:spLocks noChangeArrowheads="1"/>
            </p:cNvSpPr>
            <p:nvPr/>
          </p:nvSpPr>
          <p:spPr bwMode="auto">
            <a:xfrm>
              <a:off x="6536595" y="5571706"/>
              <a:ext cx="699142"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ctr" eaLnBrk="0" hangingPunct="0">
                <a:spcBef>
                  <a:spcPct val="50000"/>
                </a:spcBef>
              </a:pPr>
              <a:r>
                <a:rPr lang="en-US" altLang="zh-TW" dirty="0">
                  <a:latin typeface="Times New Roman" pitchFamily="18" charset="0"/>
                  <a:ea typeface="新細明體" pitchFamily="18" charset="-120"/>
                </a:rPr>
                <a:t>QA</a:t>
              </a:r>
            </a:p>
          </p:txBody>
        </p:sp>
        <p:sp>
          <p:nvSpPr>
            <p:cNvPr id="23" name="Rectangle 9"/>
            <p:cNvSpPr>
              <a:spLocks noChangeArrowheads="1"/>
            </p:cNvSpPr>
            <p:nvPr/>
          </p:nvSpPr>
          <p:spPr bwMode="auto">
            <a:xfrm>
              <a:off x="5208518" y="5973678"/>
              <a:ext cx="1224695"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altLang="zh-TW" dirty="0">
                  <a:latin typeface="Times New Roman" pitchFamily="18" charset="0"/>
                  <a:ea typeface="新細明體" pitchFamily="18" charset="-120"/>
                </a:rPr>
                <a:t>AUD 8.0%</a:t>
              </a:r>
            </a:p>
          </p:txBody>
        </p:sp>
        <p:sp>
          <p:nvSpPr>
            <p:cNvPr id="24" name="Rectangle 10"/>
            <p:cNvSpPr>
              <a:spLocks noChangeArrowheads="1"/>
            </p:cNvSpPr>
            <p:nvPr/>
          </p:nvSpPr>
          <p:spPr bwMode="auto">
            <a:xfrm>
              <a:off x="5291521" y="5301208"/>
              <a:ext cx="1186223"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altLang="zh-TW" dirty="0">
                  <a:latin typeface="Times New Roman" pitchFamily="18" charset="0"/>
                  <a:ea typeface="新細明體" pitchFamily="18" charset="-120"/>
                </a:rPr>
                <a:t>USD 6.3%</a:t>
              </a:r>
            </a:p>
          </p:txBody>
        </p:sp>
        <p:sp>
          <p:nvSpPr>
            <p:cNvPr id="25" name="Rectangle 11"/>
            <p:cNvSpPr>
              <a:spLocks noChangeArrowheads="1"/>
            </p:cNvSpPr>
            <p:nvPr/>
          </p:nvSpPr>
          <p:spPr bwMode="auto">
            <a:xfrm>
              <a:off x="7307745" y="5414222"/>
              <a:ext cx="1224695"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altLang="zh-TW" dirty="0">
                  <a:latin typeface="Times New Roman" pitchFamily="18" charset="0"/>
                  <a:ea typeface="新細明體" pitchFamily="18" charset="-120"/>
                </a:rPr>
                <a:t>AUD 8.0%</a:t>
              </a:r>
            </a:p>
          </p:txBody>
        </p:sp>
        <p:sp>
          <p:nvSpPr>
            <p:cNvPr id="26" name="Rectangle 12"/>
            <p:cNvSpPr>
              <a:spLocks noChangeArrowheads="1"/>
            </p:cNvSpPr>
            <p:nvPr/>
          </p:nvSpPr>
          <p:spPr bwMode="auto">
            <a:xfrm>
              <a:off x="1043049" y="5501584"/>
              <a:ext cx="1186223"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altLang="zh-TW" dirty="0">
                  <a:latin typeface="Times New Roman" pitchFamily="18" charset="0"/>
                  <a:ea typeface="新細明體" pitchFamily="18" charset="-120"/>
                </a:rPr>
                <a:t>USD 5.0%</a:t>
              </a:r>
            </a:p>
          </p:txBody>
        </p:sp>
        <p:cxnSp>
          <p:nvCxnSpPr>
            <p:cNvPr id="27" name="直線單箭頭接點 26"/>
            <p:cNvCxnSpPr/>
            <p:nvPr/>
          </p:nvCxnSpPr>
          <p:spPr bwMode="auto">
            <a:xfrm flipH="1">
              <a:off x="1187065" y="5902336"/>
              <a:ext cx="990000" cy="0"/>
            </a:xfrm>
            <a:prstGeom prst="straightConnector1">
              <a:avLst/>
            </a:prstGeom>
            <a:solidFill>
              <a:schemeClr val="accent1"/>
            </a:solidFill>
            <a:ln w="19050" cap="flat" cmpd="sng" algn="ctr">
              <a:solidFill>
                <a:schemeClr val="tx1"/>
              </a:solidFill>
              <a:prstDash val="solid"/>
              <a:round/>
              <a:headEnd type="none" w="sm" len="sm"/>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矩形 27"/>
            <p:cNvSpPr/>
            <p:nvPr/>
          </p:nvSpPr>
          <p:spPr bwMode="auto">
            <a:xfrm>
              <a:off x="6407745" y="5301208"/>
              <a:ext cx="900000" cy="900000"/>
            </a:xfrm>
            <a:prstGeom prst="rect">
              <a:avLst/>
            </a:prstGeom>
            <a:noFill/>
            <a:ln w="12700" cap="flat" cmpd="sng" algn="ctr">
              <a:solidFill>
                <a:schemeClr val="tx1"/>
              </a:solidFill>
              <a:prstDash val="solid"/>
              <a:round/>
              <a:headEnd type="none" w="sm" len="sm"/>
              <a:tailEnd type="none" w="sm" len="sm"/>
            </a:ln>
            <a:effectLst/>
          </p:spPr>
          <p:txBody>
            <a:bodyPr vert="horz" wrap="none" lIns="92075" tIns="46038" rIns="92075" bIns="46038"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a:ln>
                  <a:noFill/>
                </a:ln>
                <a:solidFill>
                  <a:schemeClr val="tx1"/>
                </a:solidFill>
                <a:effectLst/>
                <a:latin typeface="Arial" charset="0"/>
              </a:endParaRPr>
            </a:p>
          </p:txBody>
        </p:sp>
        <p:cxnSp>
          <p:nvCxnSpPr>
            <p:cNvPr id="29" name="直線單箭頭接點 28"/>
            <p:cNvCxnSpPr/>
            <p:nvPr/>
          </p:nvCxnSpPr>
          <p:spPr bwMode="auto">
            <a:xfrm flipH="1">
              <a:off x="5343472" y="5702952"/>
              <a:ext cx="990000" cy="0"/>
            </a:xfrm>
            <a:prstGeom prst="straightConnector1">
              <a:avLst/>
            </a:prstGeom>
            <a:solidFill>
              <a:schemeClr val="accent1"/>
            </a:solidFill>
            <a:ln w="19050" cap="flat" cmpd="sng" algn="ctr">
              <a:solidFill>
                <a:schemeClr val="tx1"/>
              </a:solidFill>
              <a:prstDash val="solid"/>
              <a:round/>
              <a:headEnd type="none" w="sm" len="sm"/>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單箭頭接點 29"/>
            <p:cNvCxnSpPr/>
            <p:nvPr/>
          </p:nvCxnSpPr>
          <p:spPr bwMode="auto">
            <a:xfrm flipH="1">
              <a:off x="5363529" y="5943374"/>
              <a:ext cx="990000" cy="0"/>
            </a:xfrm>
            <a:prstGeom prst="straightConnector1">
              <a:avLst/>
            </a:prstGeom>
            <a:solidFill>
              <a:schemeClr val="accent1"/>
            </a:solidFill>
            <a:ln w="19050" cap="flat" cmpd="sng" algn="ctr">
              <a:solidFill>
                <a:schemeClr val="tx1"/>
              </a:solidFill>
              <a:prstDash val="solid"/>
              <a:round/>
              <a:headEnd type="triangle" w="lg"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矩形 30"/>
            <p:cNvSpPr/>
            <p:nvPr/>
          </p:nvSpPr>
          <p:spPr bwMode="auto">
            <a:xfrm>
              <a:off x="2195177" y="5481328"/>
              <a:ext cx="900000" cy="900000"/>
            </a:xfrm>
            <a:prstGeom prst="rect">
              <a:avLst/>
            </a:prstGeom>
            <a:noFill/>
            <a:ln w="12700" cap="flat" cmpd="sng" algn="ctr">
              <a:solidFill>
                <a:schemeClr val="tx1"/>
              </a:solidFill>
              <a:prstDash val="solid"/>
              <a:round/>
              <a:headEnd type="none" w="sm" len="sm"/>
              <a:tailEnd type="none" w="sm" len="sm"/>
            </a:ln>
            <a:effectLst/>
          </p:spPr>
          <p:txBody>
            <a:bodyPr vert="horz" wrap="none" lIns="92075" tIns="46038" rIns="92075" bIns="46038"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a:ln>
                  <a:noFill/>
                </a:ln>
                <a:solidFill>
                  <a:schemeClr val="tx1"/>
                </a:solidFill>
                <a:effectLst/>
                <a:latin typeface="Arial" charset="0"/>
              </a:endParaRPr>
            </a:p>
          </p:txBody>
        </p:sp>
        <p:cxnSp>
          <p:nvCxnSpPr>
            <p:cNvPr id="32" name="直線單箭頭接點 31"/>
            <p:cNvCxnSpPr/>
            <p:nvPr/>
          </p:nvCxnSpPr>
          <p:spPr bwMode="auto">
            <a:xfrm flipH="1">
              <a:off x="7380432" y="5831262"/>
              <a:ext cx="990000" cy="0"/>
            </a:xfrm>
            <a:prstGeom prst="straightConnector1">
              <a:avLst/>
            </a:prstGeom>
            <a:solidFill>
              <a:schemeClr val="accent1"/>
            </a:solidFill>
            <a:ln w="19050" cap="flat" cmpd="sng" algn="ctr">
              <a:solidFill>
                <a:schemeClr val="tx1"/>
              </a:solidFill>
              <a:prstDash val="solid"/>
              <a:round/>
              <a:headEnd type="triangle" w="lg"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直線單箭頭接點 38"/>
            <p:cNvCxnSpPr/>
            <p:nvPr/>
          </p:nvCxnSpPr>
          <p:spPr bwMode="auto">
            <a:xfrm flipH="1">
              <a:off x="3131281" y="5733256"/>
              <a:ext cx="990000" cy="0"/>
            </a:xfrm>
            <a:prstGeom prst="straightConnector1">
              <a:avLst/>
            </a:prstGeom>
            <a:solidFill>
              <a:schemeClr val="accent1"/>
            </a:solidFill>
            <a:ln w="19050" cap="flat" cmpd="sng" algn="ctr">
              <a:solidFill>
                <a:schemeClr val="tx1"/>
              </a:solidFill>
              <a:prstDash val="solid"/>
              <a:round/>
              <a:headEnd type="none" w="sm" len="sm"/>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直線單箭頭接點 39"/>
            <p:cNvCxnSpPr/>
            <p:nvPr/>
          </p:nvCxnSpPr>
          <p:spPr bwMode="auto">
            <a:xfrm flipH="1">
              <a:off x="3131281" y="5973678"/>
              <a:ext cx="990000" cy="0"/>
            </a:xfrm>
            <a:prstGeom prst="straightConnector1">
              <a:avLst/>
            </a:prstGeom>
            <a:solidFill>
              <a:schemeClr val="accent1"/>
            </a:solidFill>
            <a:ln w="19050" cap="flat" cmpd="sng" algn="ctr">
              <a:solidFill>
                <a:schemeClr val="tx1"/>
              </a:solidFill>
              <a:prstDash val="solid"/>
              <a:round/>
              <a:headEnd type="triangle" w="lg"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Rectangle 3"/>
            <p:cNvSpPr>
              <a:spLocks noChangeArrowheads="1"/>
            </p:cNvSpPr>
            <p:nvPr/>
          </p:nvSpPr>
          <p:spPr bwMode="auto">
            <a:xfrm>
              <a:off x="4158224" y="5664174"/>
              <a:ext cx="1143000"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pPr>
              <a:r>
                <a:rPr lang="en-US" altLang="zh-TW" dirty="0">
                  <a:latin typeface="Times New Roman" pitchFamily="18" charset="0"/>
                  <a:ea typeface="新細明體" pitchFamily="18" charset="-120"/>
                </a:rPr>
                <a:t>F.I.</a:t>
              </a:r>
            </a:p>
          </p:txBody>
        </p:sp>
        <p:sp>
          <p:nvSpPr>
            <p:cNvPr id="42" name="矩形 41"/>
            <p:cNvSpPr/>
            <p:nvPr/>
          </p:nvSpPr>
          <p:spPr bwMode="auto">
            <a:xfrm>
              <a:off x="4293112" y="5410641"/>
              <a:ext cx="900000" cy="900000"/>
            </a:xfrm>
            <a:prstGeom prst="rect">
              <a:avLst/>
            </a:prstGeom>
            <a:noFill/>
            <a:ln w="12700" cap="flat" cmpd="sng" algn="ctr">
              <a:solidFill>
                <a:schemeClr val="tx1"/>
              </a:solidFill>
              <a:prstDash val="solid"/>
              <a:round/>
              <a:headEnd type="none" w="sm" len="sm"/>
              <a:tailEnd type="none" w="sm" len="sm"/>
            </a:ln>
            <a:effectLst/>
          </p:spPr>
          <p:txBody>
            <a:bodyPr vert="horz" wrap="none" lIns="92075" tIns="46038" rIns="92075" bIns="46038"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a:ln>
                  <a:noFill/>
                </a:ln>
                <a:solidFill>
                  <a:schemeClr val="tx1"/>
                </a:solidFill>
                <a:effectLst/>
                <a:latin typeface="Arial" charset="0"/>
              </a:endParaRPr>
            </a:p>
          </p:txBody>
        </p:sp>
        <p:sp>
          <p:nvSpPr>
            <p:cNvPr id="43" name="Rectangle 9"/>
            <p:cNvSpPr>
              <a:spLocks noChangeArrowheads="1"/>
            </p:cNvSpPr>
            <p:nvPr/>
          </p:nvSpPr>
          <p:spPr bwMode="auto">
            <a:xfrm>
              <a:off x="3058714" y="5999263"/>
              <a:ext cx="1224695"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altLang="zh-TW" dirty="0">
                  <a:latin typeface="Times New Roman" pitchFamily="18" charset="0"/>
                  <a:ea typeface="新細明體" pitchFamily="18" charset="-120"/>
                </a:rPr>
                <a:t>AUD 6.9%</a:t>
              </a:r>
            </a:p>
          </p:txBody>
        </p:sp>
        <p:sp>
          <p:nvSpPr>
            <p:cNvPr id="46" name="Rectangle 10"/>
            <p:cNvSpPr>
              <a:spLocks noChangeArrowheads="1"/>
            </p:cNvSpPr>
            <p:nvPr/>
          </p:nvSpPr>
          <p:spPr bwMode="auto">
            <a:xfrm>
              <a:off x="3079331" y="5332978"/>
              <a:ext cx="1186223"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altLang="zh-TW" dirty="0">
                  <a:latin typeface="Times New Roman" pitchFamily="18" charset="0"/>
                  <a:ea typeface="新細明體" pitchFamily="18" charset="-120"/>
                </a:rPr>
                <a:t>USD 5.0%</a:t>
              </a:r>
            </a:p>
          </p:txBody>
        </p:sp>
      </p:grpSp>
    </p:spTree>
    <p:extLst>
      <p:ext uri="{BB962C8B-B14F-4D97-AF65-F5344CB8AC3E}">
        <p14:creationId xmlns:p14="http://schemas.microsoft.com/office/powerpoint/2010/main" val="411962140"/>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p:cNvSpPr txBox="1">
            <a:spLocks noChangeArrowheads="1"/>
          </p:cNvSpPr>
          <p:nvPr/>
        </p:nvSpPr>
        <p:spPr bwMode="auto">
          <a:xfrm>
            <a:off x="467544" y="1628800"/>
            <a:ext cx="8136904" cy="52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27063" indent="-282575" algn="l" rtl="0" eaLnBrk="1" fontAlgn="base" hangingPunct="1">
              <a:spcBef>
                <a:spcPct val="20000"/>
              </a:spcBef>
              <a:spcAft>
                <a:spcPct val="0"/>
              </a:spcAft>
              <a:buClr>
                <a:schemeClr val="accent2"/>
              </a:buClr>
              <a:buSzPct val="100000"/>
              <a:buFont typeface="Arial" charset="0"/>
              <a:buChar char="–"/>
              <a:tabLst>
                <a:tab pos="627063" algn="l"/>
              </a:tabLst>
              <a:defRPr sz="2600">
                <a:solidFill>
                  <a:schemeClr val="tx1"/>
                </a:solidFill>
                <a:latin typeface="+mn-lt"/>
              </a:defRPr>
            </a:lvl2pPr>
            <a:lvl3pPr marL="984250" indent="-290513" algn="l" rtl="0" eaLnBrk="1" fontAlgn="base" hangingPunct="1">
              <a:spcBef>
                <a:spcPct val="20000"/>
              </a:spcBef>
              <a:spcAft>
                <a:spcPct val="0"/>
              </a:spcAft>
              <a:buClr>
                <a:schemeClr val="accent2"/>
              </a:buClr>
              <a:buSzPct val="70000"/>
              <a:buFont typeface="Wingdings" pitchFamily="2" charset="2"/>
              <a:buChar char="n"/>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100000"/>
              <a:buFont typeface="Arial" charset="0"/>
              <a:buChar char="–"/>
              <a:defRPr sz="2000">
                <a:solidFill>
                  <a:schemeClr val="tx1"/>
                </a:solidFill>
                <a:latin typeface="+mn-lt"/>
              </a:defRPr>
            </a:lvl4pPr>
            <a:lvl5pPr marL="1598613" indent="-315913" algn="l" rtl="0" eaLnBrk="1" fontAlgn="base" hangingPunct="1">
              <a:spcBef>
                <a:spcPct val="20000"/>
              </a:spcBef>
              <a:spcAft>
                <a:spcPct val="0"/>
              </a:spcAft>
              <a:buClr>
                <a:schemeClr val="bg2"/>
              </a:buClr>
              <a:buSzPct val="80000"/>
              <a:buFont typeface="Wingdings" pitchFamily="2" charset="2"/>
              <a:buChar char="u"/>
              <a:defRPr>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lvl="1">
              <a:spcBef>
                <a:spcPts val="300"/>
              </a:spcBef>
            </a:pPr>
            <a:r>
              <a:rPr lang="en-US" altLang="zh-TW" dirty="0">
                <a:solidFill>
                  <a:schemeClr val="bg1">
                    <a:lumMod val="75000"/>
                  </a:schemeClr>
                </a:solidFill>
                <a:ea typeface="新細明體" pitchFamily="18" charset="-120"/>
              </a:rPr>
              <a:t>Different ways to arrange the currency swaps</a:t>
            </a:r>
          </a:p>
          <a:p>
            <a:pPr marL="1077913" lvl="2" indent="-385763">
              <a:spcBef>
                <a:spcPts val="300"/>
              </a:spcBef>
              <a:buClr>
                <a:schemeClr val="bg1">
                  <a:lumMod val="75000"/>
                </a:schemeClr>
              </a:buClr>
              <a:buSzPct val="100000"/>
              <a:buFont typeface="+mj-lt"/>
              <a:buAutoNum type="arabicPeriod"/>
            </a:pPr>
            <a:r>
              <a:rPr lang="en-US" altLang="zh-TW" dirty="0">
                <a:solidFill>
                  <a:schemeClr val="bg1">
                    <a:lumMod val="75000"/>
                  </a:schemeClr>
                </a:solidFill>
                <a:ea typeface="新細明體" pitchFamily="18" charset="-120"/>
              </a:rPr>
              <a:t>QA bears some foreign exchange risk</a:t>
            </a:r>
          </a:p>
          <a:p>
            <a:pPr marL="1077913" lvl="2" indent="-385763">
              <a:spcBef>
                <a:spcPts val="300"/>
              </a:spcBef>
              <a:buClr>
                <a:schemeClr val="tx1"/>
              </a:buClr>
              <a:buSzPct val="100000"/>
              <a:buFont typeface="+mj-lt"/>
              <a:buAutoNum type="arabicPeriod"/>
            </a:pPr>
            <a:endParaRPr lang="en-US" altLang="zh-TW" dirty="0">
              <a:solidFill>
                <a:schemeClr val="bg1">
                  <a:lumMod val="75000"/>
                </a:schemeClr>
              </a:solidFill>
              <a:ea typeface="新細明體" pitchFamily="18" charset="-120"/>
            </a:endParaRPr>
          </a:p>
          <a:p>
            <a:pPr marL="1077913" lvl="2" indent="-385763">
              <a:spcBef>
                <a:spcPts val="300"/>
              </a:spcBef>
              <a:buClr>
                <a:schemeClr val="tx1"/>
              </a:buClr>
              <a:buSzPct val="100000"/>
              <a:buFont typeface="+mj-lt"/>
              <a:buAutoNum type="arabicPeriod"/>
            </a:pPr>
            <a:endParaRPr lang="en-US" altLang="zh-TW" dirty="0">
              <a:solidFill>
                <a:schemeClr val="bg1">
                  <a:lumMod val="75000"/>
                </a:schemeClr>
              </a:solidFill>
              <a:ea typeface="新細明體" pitchFamily="18" charset="-120"/>
            </a:endParaRPr>
          </a:p>
          <a:p>
            <a:pPr marL="1077913" lvl="2" indent="-385763">
              <a:spcBef>
                <a:spcPts val="300"/>
              </a:spcBef>
              <a:buClr>
                <a:schemeClr val="tx1"/>
              </a:buClr>
              <a:buSzPct val="100000"/>
              <a:buFont typeface="+mj-lt"/>
              <a:buAutoNum type="arabicPeriod"/>
            </a:pPr>
            <a:endParaRPr lang="en-US" altLang="zh-TW" dirty="0">
              <a:solidFill>
                <a:schemeClr val="bg1">
                  <a:lumMod val="75000"/>
                </a:schemeClr>
              </a:solidFill>
              <a:ea typeface="新細明體" pitchFamily="18" charset="-120"/>
            </a:endParaRPr>
          </a:p>
          <a:p>
            <a:pPr marL="1077913" lvl="2" indent="-385763">
              <a:spcBef>
                <a:spcPts val="300"/>
              </a:spcBef>
              <a:buClr>
                <a:schemeClr val="tx1"/>
              </a:buClr>
              <a:buSzPct val="100000"/>
              <a:buFont typeface="+mj-lt"/>
              <a:buAutoNum type="arabicPeriod"/>
            </a:pPr>
            <a:endParaRPr lang="en-US" altLang="zh-TW" dirty="0">
              <a:solidFill>
                <a:schemeClr val="bg1">
                  <a:lumMod val="75000"/>
                </a:schemeClr>
              </a:solidFill>
              <a:ea typeface="新細明體" pitchFamily="18" charset="-120"/>
            </a:endParaRPr>
          </a:p>
          <a:p>
            <a:pPr marL="1077913" lvl="2" indent="-385763">
              <a:spcBef>
                <a:spcPts val="300"/>
              </a:spcBef>
              <a:buClr>
                <a:schemeClr val="bg1">
                  <a:lumMod val="75000"/>
                </a:schemeClr>
              </a:buClr>
              <a:buSzPct val="100000"/>
              <a:buFont typeface="+mj-lt"/>
              <a:buAutoNum type="arabicPeriod"/>
            </a:pPr>
            <a:r>
              <a:rPr lang="en-US" altLang="zh-TW" dirty="0">
                <a:solidFill>
                  <a:schemeClr val="bg1">
                    <a:lumMod val="75000"/>
                  </a:schemeClr>
                </a:solidFill>
                <a:ea typeface="新細明體" pitchFamily="18" charset="-120"/>
              </a:rPr>
              <a:t>GE bears some foreign exchange risk</a:t>
            </a:r>
          </a:p>
          <a:p>
            <a:pPr marL="1077913" lvl="2" indent="-385763">
              <a:spcBef>
                <a:spcPts val="300"/>
              </a:spcBef>
              <a:buClr>
                <a:schemeClr val="tx1"/>
              </a:buClr>
              <a:buSzPct val="100000"/>
              <a:buFont typeface="+mj-lt"/>
              <a:buAutoNum type="arabicPeriod"/>
            </a:pPr>
            <a:endParaRPr lang="en-US" altLang="zh-TW" dirty="0">
              <a:solidFill>
                <a:schemeClr val="bg1">
                  <a:lumMod val="75000"/>
                </a:schemeClr>
              </a:solidFill>
              <a:ea typeface="新細明體" pitchFamily="18" charset="-120"/>
            </a:endParaRPr>
          </a:p>
          <a:p>
            <a:pPr marL="1077913" lvl="2" indent="-385763">
              <a:spcBef>
                <a:spcPts val="300"/>
              </a:spcBef>
              <a:buClr>
                <a:schemeClr val="tx1"/>
              </a:buClr>
              <a:buSzPct val="100000"/>
              <a:buFont typeface="+mj-lt"/>
              <a:buAutoNum type="arabicPeriod"/>
            </a:pPr>
            <a:endParaRPr lang="en-US" altLang="zh-TW" dirty="0">
              <a:solidFill>
                <a:schemeClr val="bg1">
                  <a:lumMod val="75000"/>
                </a:schemeClr>
              </a:solidFill>
              <a:ea typeface="新細明體" pitchFamily="18" charset="-120"/>
            </a:endParaRPr>
          </a:p>
          <a:p>
            <a:pPr marL="1077913" lvl="2" indent="-385763">
              <a:spcBef>
                <a:spcPts val="300"/>
              </a:spcBef>
              <a:buClr>
                <a:schemeClr val="tx1"/>
              </a:buClr>
              <a:buSzPct val="100000"/>
              <a:buFont typeface="+mj-lt"/>
              <a:buAutoNum type="arabicPeriod"/>
            </a:pPr>
            <a:endParaRPr lang="en-US" altLang="zh-TW" dirty="0">
              <a:solidFill>
                <a:schemeClr val="bg1">
                  <a:lumMod val="75000"/>
                </a:schemeClr>
              </a:solidFill>
              <a:ea typeface="新細明體" pitchFamily="18" charset="-120"/>
            </a:endParaRPr>
          </a:p>
          <a:p>
            <a:pPr marL="1077913" lvl="2" indent="-385763">
              <a:spcBef>
                <a:spcPts val="300"/>
              </a:spcBef>
              <a:buClr>
                <a:schemeClr val="tx1"/>
              </a:buClr>
              <a:buSzPct val="100000"/>
              <a:buFont typeface="+mj-lt"/>
              <a:buAutoNum type="arabicPeriod"/>
            </a:pPr>
            <a:endParaRPr lang="en-US" altLang="zh-TW" dirty="0">
              <a:solidFill>
                <a:schemeClr val="bg1">
                  <a:lumMod val="75000"/>
                </a:schemeClr>
              </a:solidFill>
              <a:ea typeface="新細明體" pitchFamily="18" charset="-120"/>
            </a:endParaRPr>
          </a:p>
          <a:p>
            <a:pPr marL="715963" lvl="2" indent="-385763">
              <a:spcBef>
                <a:spcPts val="300"/>
              </a:spcBef>
              <a:buClr>
                <a:schemeClr val="bg1">
                  <a:lumMod val="75000"/>
                </a:schemeClr>
              </a:buClr>
              <a:buSzPct val="100000"/>
              <a:buFont typeface="新細明體" pitchFamily="18" charset="-120"/>
              <a:buChar char="※"/>
            </a:pPr>
            <a:r>
              <a:rPr lang="en-US" altLang="zh-TW" dirty="0">
                <a:solidFill>
                  <a:schemeClr val="bg1">
                    <a:lumMod val="75000"/>
                  </a:schemeClr>
                </a:solidFill>
                <a:ea typeface="新細明體" pitchFamily="18" charset="-120"/>
              </a:rPr>
              <a:t>These two alternatives are unlikely to be adopted in practice because firms prefer to eliminate the foreign exchange risk with currency swaps thoroughly</a:t>
            </a:r>
          </a:p>
          <a:p>
            <a:pPr lvl="2">
              <a:spcBef>
                <a:spcPts val="300"/>
              </a:spcBef>
            </a:pPr>
            <a:endParaRPr lang="en-US" altLang="zh-TW" dirty="0">
              <a:solidFill>
                <a:schemeClr val="bg1">
                  <a:lumMod val="75000"/>
                </a:schemeClr>
              </a:solidFill>
              <a:ea typeface="新細明體" pitchFamily="18" charset="-120"/>
            </a:endParaRPr>
          </a:p>
        </p:txBody>
      </p:sp>
      <p:sp>
        <p:nvSpPr>
          <p:cNvPr id="26627" name="Rectangle 2"/>
          <p:cNvSpPr>
            <a:spLocks noGrp="1" noChangeArrowheads="1"/>
          </p:cNvSpPr>
          <p:nvPr>
            <p:ph type="title"/>
          </p:nvPr>
        </p:nvSpPr>
        <p:spPr>
          <a:noFill/>
        </p:spPr>
        <p:txBody>
          <a:bodyPr lIns="92075" tIns="46038" rIns="92075" bIns="46038" anchor="ctr"/>
          <a:lstStyle/>
          <a:p>
            <a:pPr eaLnBrk="1" hangingPunct="1"/>
            <a:r>
              <a:rPr lang="en-US" altLang="zh-TW" sz="3500" dirty="0">
                <a:ea typeface="新細明體" pitchFamily="18" charset="-120"/>
              </a:rPr>
              <a:t>Comparative Advantage Arguments for Currency Swaps</a:t>
            </a:r>
          </a:p>
        </p:txBody>
      </p:sp>
      <p:sp>
        <p:nvSpPr>
          <p:cNvPr id="26626"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7.</a:t>
            </a:r>
            <a:fld id="{70E3F2AF-222A-43C4-8987-4011155BDED6}" type="slidenum">
              <a:rPr lang="en-US" altLang="en-US"/>
              <a:pPr eaLnBrk="1" hangingPunct="1"/>
              <a:t>45</a:t>
            </a:fld>
            <a:endParaRPr lang="en-US" altLang="en-US" dirty="0"/>
          </a:p>
        </p:txBody>
      </p:sp>
      <p:grpSp>
        <p:nvGrpSpPr>
          <p:cNvPr id="3" name="群組 2"/>
          <p:cNvGrpSpPr/>
          <p:nvPr/>
        </p:nvGrpSpPr>
        <p:grpSpPr>
          <a:xfrm>
            <a:off x="971600" y="2636912"/>
            <a:ext cx="7489391" cy="1080120"/>
            <a:chOff x="1043049" y="5301208"/>
            <a:chExt cx="7489391" cy="1080120"/>
          </a:xfrm>
        </p:grpSpPr>
        <p:sp>
          <p:nvSpPr>
            <p:cNvPr id="21" name="Rectangle 3"/>
            <p:cNvSpPr>
              <a:spLocks noChangeArrowheads="1"/>
            </p:cNvSpPr>
            <p:nvPr/>
          </p:nvSpPr>
          <p:spPr bwMode="auto">
            <a:xfrm>
              <a:off x="2060289" y="5734861"/>
              <a:ext cx="1143000"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pPr>
              <a:r>
                <a:rPr lang="en-US" altLang="zh-TW" dirty="0">
                  <a:solidFill>
                    <a:schemeClr val="bg1">
                      <a:lumMod val="75000"/>
                    </a:schemeClr>
                  </a:solidFill>
                  <a:latin typeface="Times New Roman" pitchFamily="18" charset="0"/>
                  <a:ea typeface="新細明體" pitchFamily="18" charset="-120"/>
                </a:rPr>
                <a:t>GE</a:t>
              </a:r>
            </a:p>
          </p:txBody>
        </p:sp>
        <p:sp>
          <p:nvSpPr>
            <p:cNvPr id="22" name="Rectangle 4"/>
            <p:cNvSpPr>
              <a:spLocks noChangeArrowheads="1"/>
            </p:cNvSpPr>
            <p:nvPr/>
          </p:nvSpPr>
          <p:spPr bwMode="auto">
            <a:xfrm>
              <a:off x="6536595" y="5571706"/>
              <a:ext cx="699142"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ctr" eaLnBrk="0" hangingPunct="0">
                <a:spcBef>
                  <a:spcPct val="50000"/>
                </a:spcBef>
              </a:pPr>
              <a:r>
                <a:rPr lang="en-US" altLang="zh-TW" dirty="0">
                  <a:solidFill>
                    <a:schemeClr val="bg1">
                      <a:lumMod val="75000"/>
                    </a:schemeClr>
                  </a:solidFill>
                  <a:latin typeface="Times New Roman" pitchFamily="18" charset="0"/>
                  <a:ea typeface="新細明體" pitchFamily="18" charset="-120"/>
                </a:rPr>
                <a:t>QA</a:t>
              </a:r>
            </a:p>
          </p:txBody>
        </p:sp>
        <p:sp>
          <p:nvSpPr>
            <p:cNvPr id="23" name="Rectangle 9"/>
            <p:cNvSpPr>
              <a:spLocks noChangeArrowheads="1"/>
            </p:cNvSpPr>
            <p:nvPr/>
          </p:nvSpPr>
          <p:spPr bwMode="auto">
            <a:xfrm>
              <a:off x="5208518" y="5973678"/>
              <a:ext cx="1224695"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altLang="zh-TW" dirty="0">
                  <a:solidFill>
                    <a:schemeClr val="bg1">
                      <a:lumMod val="75000"/>
                    </a:schemeClr>
                  </a:solidFill>
                  <a:latin typeface="Times New Roman" pitchFamily="18" charset="0"/>
                  <a:ea typeface="新細明體" pitchFamily="18" charset="-120"/>
                </a:rPr>
                <a:t>AUD 6.9%</a:t>
              </a:r>
            </a:p>
          </p:txBody>
        </p:sp>
        <p:sp>
          <p:nvSpPr>
            <p:cNvPr id="24" name="Rectangle 10"/>
            <p:cNvSpPr>
              <a:spLocks noChangeArrowheads="1"/>
            </p:cNvSpPr>
            <p:nvPr/>
          </p:nvSpPr>
          <p:spPr bwMode="auto">
            <a:xfrm>
              <a:off x="5291521" y="5301208"/>
              <a:ext cx="1186223"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altLang="zh-TW" dirty="0">
                  <a:solidFill>
                    <a:schemeClr val="bg1">
                      <a:lumMod val="75000"/>
                    </a:schemeClr>
                  </a:solidFill>
                  <a:latin typeface="Times New Roman" pitchFamily="18" charset="0"/>
                  <a:ea typeface="新細明體" pitchFamily="18" charset="-120"/>
                </a:rPr>
                <a:t>USD 5.2%</a:t>
              </a:r>
            </a:p>
          </p:txBody>
        </p:sp>
        <p:sp>
          <p:nvSpPr>
            <p:cNvPr id="25" name="Rectangle 11"/>
            <p:cNvSpPr>
              <a:spLocks noChangeArrowheads="1"/>
            </p:cNvSpPr>
            <p:nvPr/>
          </p:nvSpPr>
          <p:spPr bwMode="auto">
            <a:xfrm>
              <a:off x="7307745" y="5414222"/>
              <a:ext cx="1224695"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altLang="zh-TW" dirty="0">
                  <a:solidFill>
                    <a:schemeClr val="bg1">
                      <a:lumMod val="75000"/>
                    </a:schemeClr>
                  </a:solidFill>
                  <a:latin typeface="Times New Roman" pitchFamily="18" charset="0"/>
                  <a:ea typeface="新細明體" pitchFamily="18" charset="-120"/>
                </a:rPr>
                <a:t>AUD 8.0%</a:t>
              </a:r>
            </a:p>
          </p:txBody>
        </p:sp>
        <p:sp>
          <p:nvSpPr>
            <p:cNvPr id="26" name="Rectangle 12"/>
            <p:cNvSpPr>
              <a:spLocks noChangeArrowheads="1"/>
            </p:cNvSpPr>
            <p:nvPr/>
          </p:nvSpPr>
          <p:spPr bwMode="auto">
            <a:xfrm>
              <a:off x="1043049" y="5501584"/>
              <a:ext cx="1186223"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altLang="zh-TW" dirty="0">
                  <a:solidFill>
                    <a:schemeClr val="bg1">
                      <a:lumMod val="75000"/>
                    </a:schemeClr>
                  </a:solidFill>
                  <a:latin typeface="Times New Roman" pitchFamily="18" charset="0"/>
                  <a:ea typeface="新細明體" pitchFamily="18" charset="-120"/>
                </a:rPr>
                <a:t>USD 5.0%</a:t>
              </a:r>
            </a:p>
          </p:txBody>
        </p:sp>
        <p:cxnSp>
          <p:nvCxnSpPr>
            <p:cNvPr id="27" name="直線單箭頭接點 26"/>
            <p:cNvCxnSpPr/>
            <p:nvPr/>
          </p:nvCxnSpPr>
          <p:spPr bwMode="auto">
            <a:xfrm flipH="1">
              <a:off x="1187065" y="5902336"/>
              <a:ext cx="990000" cy="0"/>
            </a:xfrm>
            <a:prstGeom prst="straightConnector1">
              <a:avLst/>
            </a:prstGeom>
            <a:solidFill>
              <a:schemeClr val="accent1"/>
            </a:solidFill>
            <a:ln w="19050" cap="flat" cmpd="sng" algn="ctr">
              <a:solidFill>
                <a:schemeClr val="bg1">
                  <a:lumMod val="75000"/>
                </a:schemeClr>
              </a:solidFill>
              <a:prstDash val="solid"/>
              <a:round/>
              <a:headEnd type="none" w="sm" len="sm"/>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矩形 27"/>
            <p:cNvSpPr/>
            <p:nvPr/>
          </p:nvSpPr>
          <p:spPr bwMode="auto">
            <a:xfrm>
              <a:off x="6407745" y="5301208"/>
              <a:ext cx="900000" cy="900000"/>
            </a:xfrm>
            <a:prstGeom prst="rect">
              <a:avLst/>
            </a:prstGeom>
            <a:noFill/>
            <a:ln w="12700" cap="flat" cmpd="sng" algn="ctr">
              <a:solidFill>
                <a:schemeClr val="tx1"/>
              </a:solidFill>
              <a:prstDash val="solid"/>
              <a:round/>
              <a:headEnd type="none" w="sm" len="sm"/>
              <a:tailEnd type="none" w="sm" len="sm"/>
            </a:ln>
            <a:effectLst/>
          </p:spPr>
          <p:txBody>
            <a:bodyPr vert="horz" wrap="none" lIns="92075" tIns="46038" rIns="92075" bIns="46038"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a:ln>
                  <a:noFill/>
                </a:ln>
                <a:solidFill>
                  <a:schemeClr val="tx1"/>
                </a:solidFill>
                <a:effectLst/>
                <a:latin typeface="Arial" charset="0"/>
              </a:endParaRPr>
            </a:p>
          </p:txBody>
        </p:sp>
        <p:cxnSp>
          <p:nvCxnSpPr>
            <p:cNvPr id="29" name="直線單箭頭接點 28"/>
            <p:cNvCxnSpPr/>
            <p:nvPr/>
          </p:nvCxnSpPr>
          <p:spPr bwMode="auto">
            <a:xfrm flipH="1">
              <a:off x="5343472" y="5702952"/>
              <a:ext cx="990000" cy="0"/>
            </a:xfrm>
            <a:prstGeom prst="straightConnector1">
              <a:avLst/>
            </a:prstGeom>
            <a:solidFill>
              <a:schemeClr val="accent1"/>
            </a:solidFill>
            <a:ln w="19050" cap="flat" cmpd="sng" algn="ctr">
              <a:solidFill>
                <a:schemeClr val="bg1">
                  <a:lumMod val="75000"/>
                </a:schemeClr>
              </a:solidFill>
              <a:prstDash val="solid"/>
              <a:round/>
              <a:headEnd type="none" w="sm" len="sm"/>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單箭頭接點 29"/>
            <p:cNvCxnSpPr/>
            <p:nvPr/>
          </p:nvCxnSpPr>
          <p:spPr bwMode="auto">
            <a:xfrm flipH="1">
              <a:off x="5363529" y="5943374"/>
              <a:ext cx="990000" cy="0"/>
            </a:xfrm>
            <a:prstGeom prst="straightConnector1">
              <a:avLst/>
            </a:prstGeom>
            <a:solidFill>
              <a:schemeClr val="accent1"/>
            </a:solidFill>
            <a:ln w="19050" cap="flat" cmpd="sng" algn="ctr">
              <a:solidFill>
                <a:schemeClr val="bg1">
                  <a:lumMod val="75000"/>
                </a:schemeClr>
              </a:solidFill>
              <a:prstDash val="solid"/>
              <a:round/>
              <a:headEnd type="triangle" w="lg"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矩形 30"/>
            <p:cNvSpPr/>
            <p:nvPr/>
          </p:nvSpPr>
          <p:spPr bwMode="auto">
            <a:xfrm>
              <a:off x="2195177" y="5481328"/>
              <a:ext cx="900000" cy="900000"/>
            </a:xfrm>
            <a:prstGeom prst="rect">
              <a:avLst/>
            </a:prstGeom>
            <a:noFill/>
            <a:ln w="12700" cap="flat" cmpd="sng" algn="ctr">
              <a:solidFill>
                <a:schemeClr val="tx1"/>
              </a:solidFill>
              <a:prstDash val="solid"/>
              <a:round/>
              <a:headEnd type="none" w="sm" len="sm"/>
              <a:tailEnd type="none" w="sm" len="sm"/>
            </a:ln>
            <a:effectLst/>
          </p:spPr>
          <p:txBody>
            <a:bodyPr vert="horz" wrap="none" lIns="92075" tIns="46038" rIns="92075" bIns="46038"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a:ln>
                  <a:noFill/>
                </a:ln>
                <a:solidFill>
                  <a:schemeClr val="tx1"/>
                </a:solidFill>
                <a:effectLst/>
                <a:latin typeface="Arial" charset="0"/>
              </a:endParaRPr>
            </a:p>
          </p:txBody>
        </p:sp>
        <p:cxnSp>
          <p:nvCxnSpPr>
            <p:cNvPr id="32" name="直線單箭頭接點 31"/>
            <p:cNvCxnSpPr/>
            <p:nvPr/>
          </p:nvCxnSpPr>
          <p:spPr bwMode="auto">
            <a:xfrm flipH="1">
              <a:off x="7380432" y="5831262"/>
              <a:ext cx="990000" cy="0"/>
            </a:xfrm>
            <a:prstGeom prst="straightConnector1">
              <a:avLst/>
            </a:prstGeom>
            <a:solidFill>
              <a:schemeClr val="accent1"/>
            </a:solidFill>
            <a:ln w="19050" cap="flat" cmpd="sng" algn="ctr">
              <a:solidFill>
                <a:schemeClr val="bg1">
                  <a:lumMod val="75000"/>
                </a:schemeClr>
              </a:solidFill>
              <a:prstDash val="solid"/>
              <a:round/>
              <a:headEnd type="triangle" w="lg"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直線單箭頭接點 38"/>
            <p:cNvCxnSpPr/>
            <p:nvPr/>
          </p:nvCxnSpPr>
          <p:spPr bwMode="auto">
            <a:xfrm flipH="1">
              <a:off x="3131281" y="5733256"/>
              <a:ext cx="990000" cy="0"/>
            </a:xfrm>
            <a:prstGeom prst="straightConnector1">
              <a:avLst/>
            </a:prstGeom>
            <a:solidFill>
              <a:schemeClr val="accent1"/>
            </a:solidFill>
            <a:ln w="19050" cap="flat" cmpd="sng" algn="ctr">
              <a:solidFill>
                <a:schemeClr val="bg1">
                  <a:lumMod val="75000"/>
                </a:schemeClr>
              </a:solidFill>
              <a:prstDash val="solid"/>
              <a:round/>
              <a:headEnd type="none" w="sm" len="sm"/>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直線單箭頭接點 39"/>
            <p:cNvCxnSpPr/>
            <p:nvPr/>
          </p:nvCxnSpPr>
          <p:spPr bwMode="auto">
            <a:xfrm flipH="1">
              <a:off x="3131281" y="5973678"/>
              <a:ext cx="990000" cy="0"/>
            </a:xfrm>
            <a:prstGeom prst="straightConnector1">
              <a:avLst/>
            </a:prstGeom>
            <a:solidFill>
              <a:schemeClr val="accent1"/>
            </a:solidFill>
            <a:ln w="19050" cap="flat" cmpd="sng" algn="ctr">
              <a:solidFill>
                <a:schemeClr val="bg1">
                  <a:lumMod val="75000"/>
                </a:schemeClr>
              </a:solidFill>
              <a:prstDash val="solid"/>
              <a:round/>
              <a:headEnd type="triangle" w="lg"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Rectangle 3"/>
            <p:cNvSpPr>
              <a:spLocks noChangeArrowheads="1"/>
            </p:cNvSpPr>
            <p:nvPr/>
          </p:nvSpPr>
          <p:spPr bwMode="auto">
            <a:xfrm>
              <a:off x="4158224" y="5664174"/>
              <a:ext cx="1143000"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pPr>
              <a:r>
                <a:rPr lang="en-US" altLang="zh-TW" dirty="0">
                  <a:solidFill>
                    <a:schemeClr val="bg1">
                      <a:lumMod val="75000"/>
                    </a:schemeClr>
                  </a:solidFill>
                  <a:latin typeface="Times New Roman" pitchFamily="18" charset="0"/>
                  <a:ea typeface="新細明體" pitchFamily="18" charset="-120"/>
                </a:rPr>
                <a:t>F.I.</a:t>
              </a:r>
            </a:p>
          </p:txBody>
        </p:sp>
        <p:sp>
          <p:nvSpPr>
            <p:cNvPr id="42" name="矩形 41"/>
            <p:cNvSpPr/>
            <p:nvPr/>
          </p:nvSpPr>
          <p:spPr bwMode="auto">
            <a:xfrm>
              <a:off x="4293112" y="5410641"/>
              <a:ext cx="900000" cy="900000"/>
            </a:xfrm>
            <a:prstGeom prst="rect">
              <a:avLst/>
            </a:prstGeom>
            <a:noFill/>
            <a:ln w="12700" cap="flat" cmpd="sng" algn="ctr">
              <a:solidFill>
                <a:schemeClr val="tx1"/>
              </a:solidFill>
              <a:prstDash val="solid"/>
              <a:round/>
              <a:headEnd type="none" w="sm" len="sm"/>
              <a:tailEnd type="none" w="sm" len="sm"/>
            </a:ln>
            <a:effectLst/>
          </p:spPr>
          <p:txBody>
            <a:bodyPr vert="horz" wrap="none" lIns="92075" tIns="46038" rIns="92075" bIns="46038"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a:ln>
                  <a:noFill/>
                </a:ln>
                <a:solidFill>
                  <a:schemeClr val="tx1"/>
                </a:solidFill>
                <a:effectLst/>
                <a:latin typeface="Arial" charset="0"/>
              </a:endParaRPr>
            </a:p>
          </p:txBody>
        </p:sp>
        <p:sp>
          <p:nvSpPr>
            <p:cNvPr id="43" name="Rectangle 9"/>
            <p:cNvSpPr>
              <a:spLocks noChangeArrowheads="1"/>
            </p:cNvSpPr>
            <p:nvPr/>
          </p:nvSpPr>
          <p:spPr bwMode="auto">
            <a:xfrm>
              <a:off x="3058714" y="5999263"/>
              <a:ext cx="1224695"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altLang="zh-TW" dirty="0">
                  <a:solidFill>
                    <a:schemeClr val="bg1">
                      <a:lumMod val="75000"/>
                    </a:schemeClr>
                  </a:solidFill>
                  <a:latin typeface="Times New Roman" pitchFamily="18" charset="0"/>
                  <a:ea typeface="新細明體" pitchFamily="18" charset="-120"/>
                </a:rPr>
                <a:t>AUD 6.9%</a:t>
              </a:r>
            </a:p>
          </p:txBody>
        </p:sp>
        <p:sp>
          <p:nvSpPr>
            <p:cNvPr id="46" name="Rectangle 10"/>
            <p:cNvSpPr>
              <a:spLocks noChangeArrowheads="1"/>
            </p:cNvSpPr>
            <p:nvPr/>
          </p:nvSpPr>
          <p:spPr bwMode="auto">
            <a:xfrm>
              <a:off x="3079331" y="5332978"/>
              <a:ext cx="1186223"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altLang="zh-TW" dirty="0">
                  <a:solidFill>
                    <a:schemeClr val="bg1">
                      <a:lumMod val="75000"/>
                    </a:schemeClr>
                  </a:solidFill>
                  <a:latin typeface="Times New Roman" pitchFamily="18" charset="0"/>
                  <a:ea typeface="新細明體" pitchFamily="18" charset="-120"/>
                </a:rPr>
                <a:t>USD 5.0%</a:t>
              </a:r>
            </a:p>
          </p:txBody>
        </p:sp>
      </p:grpSp>
      <p:grpSp>
        <p:nvGrpSpPr>
          <p:cNvPr id="47" name="群組 46"/>
          <p:cNvGrpSpPr/>
          <p:nvPr/>
        </p:nvGrpSpPr>
        <p:grpSpPr>
          <a:xfrm>
            <a:off x="971600" y="4581128"/>
            <a:ext cx="7489391" cy="1080120"/>
            <a:chOff x="1043049" y="5301208"/>
            <a:chExt cx="7489391" cy="1080120"/>
          </a:xfrm>
        </p:grpSpPr>
        <p:sp>
          <p:nvSpPr>
            <p:cNvPr id="48" name="Rectangle 3"/>
            <p:cNvSpPr>
              <a:spLocks noChangeArrowheads="1"/>
            </p:cNvSpPr>
            <p:nvPr/>
          </p:nvSpPr>
          <p:spPr bwMode="auto">
            <a:xfrm>
              <a:off x="2060289" y="5734861"/>
              <a:ext cx="1143000"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pPr>
              <a:r>
                <a:rPr lang="en-US" altLang="zh-TW" dirty="0">
                  <a:solidFill>
                    <a:schemeClr val="bg1">
                      <a:lumMod val="75000"/>
                    </a:schemeClr>
                  </a:solidFill>
                  <a:latin typeface="Times New Roman" pitchFamily="18" charset="0"/>
                  <a:ea typeface="新細明體" pitchFamily="18" charset="-120"/>
                </a:rPr>
                <a:t>GE</a:t>
              </a:r>
            </a:p>
          </p:txBody>
        </p:sp>
        <p:sp>
          <p:nvSpPr>
            <p:cNvPr id="49" name="Rectangle 4"/>
            <p:cNvSpPr>
              <a:spLocks noChangeArrowheads="1"/>
            </p:cNvSpPr>
            <p:nvPr/>
          </p:nvSpPr>
          <p:spPr bwMode="auto">
            <a:xfrm>
              <a:off x="6536595" y="5571706"/>
              <a:ext cx="699142"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ctr" eaLnBrk="0" hangingPunct="0">
                <a:spcBef>
                  <a:spcPct val="50000"/>
                </a:spcBef>
              </a:pPr>
              <a:r>
                <a:rPr lang="en-US" altLang="zh-TW" dirty="0">
                  <a:solidFill>
                    <a:schemeClr val="bg1">
                      <a:lumMod val="75000"/>
                    </a:schemeClr>
                  </a:solidFill>
                  <a:latin typeface="Times New Roman" pitchFamily="18" charset="0"/>
                  <a:ea typeface="新細明體" pitchFamily="18" charset="-120"/>
                </a:rPr>
                <a:t>QA</a:t>
              </a:r>
            </a:p>
          </p:txBody>
        </p:sp>
        <p:sp>
          <p:nvSpPr>
            <p:cNvPr id="50" name="Rectangle 9"/>
            <p:cNvSpPr>
              <a:spLocks noChangeArrowheads="1"/>
            </p:cNvSpPr>
            <p:nvPr/>
          </p:nvSpPr>
          <p:spPr bwMode="auto">
            <a:xfrm>
              <a:off x="5208518" y="5973678"/>
              <a:ext cx="1224695"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altLang="zh-TW" dirty="0">
                  <a:solidFill>
                    <a:schemeClr val="bg1">
                      <a:lumMod val="75000"/>
                    </a:schemeClr>
                  </a:solidFill>
                  <a:latin typeface="Times New Roman" pitchFamily="18" charset="0"/>
                  <a:ea typeface="新細明體" pitchFamily="18" charset="-120"/>
                </a:rPr>
                <a:t>AUD 8.0%</a:t>
              </a:r>
            </a:p>
          </p:txBody>
        </p:sp>
        <p:sp>
          <p:nvSpPr>
            <p:cNvPr id="51" name="Rectangle 10"/>
            <p:cNvSpPr>
              <a:spLocks noChangeArrowheads="1"/>
            </p:cNvSpPr>
            <p:nvPr/>
          </p:nvSpPr>
          <p:spPr bwMode="auto">
            <a:xfrm>
              <a:off x="5291521" y="5301208"/>
              <a:ext cx="1186223"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altLang="zh-TW" dirty="0">
                  <a:solidFill>
                    <a:schemeClr val="bg1">
                      <a:lumMod val="75000"/>
                    </a:schemeClr>
                  </a:solidFill>
                  <a:latin typeface="Times New Roman" pitchFamily="18" charset="0"/>
                  <a:ea typeface="新細明體" pitchFamily="18" charset="-120"/>
                </a:rPr>
                <a:t>USD 6.3%</a:t>
              </a:r>
            </a:p>
          </p:txBody>
        </p:sp>
        <p:sp>
          <p:nvSpPr>
            <p:cNvPr id="52" name="Rectangle 11"/>
            <p:cNvSpPr>
              <a:spLocks noChangeArrowheads="1"/>
            </p:cNvSpPr>
            <p:nvPr/>
          </p:nvSpPr>
          <p:spPr bwMode="auto">
            <a:xfrm>
              <a:off x="7307745" y="5414222"/>
              <a:ext cx="1224695"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altLang="zh-TW" dirty="0">
                  <a:solidFill>
                    <a:schemeClr val="bg1">
                      <a:lumMod val="75000"/>
                    </a:schemeClr>
                  </a:solidFill>
                  <a:latin typeface="Times New Roman" pitchFamily="18" charset="0"/>
                  <a:ea typeface="新細明體" pitchFamily="18" charset="-120"/>
                </a:rPr>
                <a:t>AUD 8.0%</a:t>
              </a:r>
            </a:p>
          </p:txBody>
        </p:sp>
        <p:sp>
          <p:nvSpPr>
            <p:cNvPr id="53" name="Rectangle 12"/>
            <p:cNvSpPr>
              <a:spLocks noChangeArrowheads="1"/>
            </p:cNvSpPr>
            <p:nvPr/>
          </p:nvSpPr>
          <p:spPr bwMode="auto">
            <a:xfrm>
              <a:off x="1043049" y="5501584"/>
              <a:ext cx="1186223"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altLang="zh-TW" dirty="0">
                  <a:solidFill>
                    <a:schemeClr val="bg1">
                      <a:lumMod val="75000"/>
                    </a:schemeClr>
                  </a:solidFill>
                  <a:latin typeface="Times New Roman" pitchFamily="18" charset="0"/>
                  <a:ea typeface="新細明體" pitchFamily="18" charset="-120"/>
                </a:rPr>
                <a:t>USD 5.0%</a:t>
              </a:r>
            </a:p>
          </p:txBody>
        </p:sp>
        <p:cxnSp>
          <p:nvCxnSpPr>
            <p:cNvPr id="54" name="直線單箭頭接點 53"/>
            <p:cNvCxnSpPr/>
            <p:nvPr/>
          </p:nvCxnSpPr>
          <p:spPr bwMode="auto">
            <a:xfrm flipH="1">
              <a:off x="1187065" y="5902336"/>
              <a:ext cx="990000" cy="0"/>
            </a:xfrm>
            <a:prstGeom prst="straightConnector1">
              <a:avLst/>
            </a:prstGeom>
            <a:solidFill>
              <a:schemeClr val="accent1"/>
            </a:solidFill>
            <a:ln w="19050" cap="flat" cmpd="sng" algn="ctr">
              <a:solidFill>
                <a:schemeClr val="bg1">
                  <a:lumMod val="75000"/>
                </a:schemeClr>
              </a:solidFill>
              <a:prstDash val="solid"/>
              <a:round/>
              <a:headEnd type="none" w="sm" len="sm"/>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矩形 54"/>
            <p:cNvSpPr/>
            <p:nvPr/>
          </p:nvSpPr>
          <p:spPr bwMode="auto">
            <a:xfrm>
              <a:off x="6407745" y="5301208"/>
              <a:ext cx="900000" cy="900000"/>
            </a:xfrm>
            <a:prstGeom prst="rect">
              <a:avLst/>
            </a:prstGeom>
            <a:noFill/>
            <a:ln w="12700" cap="flat" cmpd="sng" algn="ctr">
              <a:solidFill>
                <a:schemeClr val="tx1"/>
              </a:solidFill>
              <a:prstDash val="solid"/>
              <a:round/>
              <a:headEnd type="none" w="sm" len="sm"/>
              <a:tailEnd type="none" w="sm" len="sm"/>
            </a:ln>
            <a:effectLst/>
          </p:spPr>
          <p:txBody>
            <a:bodyPr vert="horz" wrap="none" lIns="92075" tIns="46038" rIns="92075" bIns="46038"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a:ln>
                  <a:noFill/>
                </a:ln>
                <a:solidFill>
                  <a:schemeClr val="tx1"/>
                </a:solidFill>
                <a:effectLst/>
                <a:latin typeface="Arial" charset="0"/>
              </a:endParaRPr>
            </a:p>
          </p:txBody>
        </p:sp>
        <p:cxnSp>
          <p:nvCxnSpPr>
            <p:cNvPr id="56" name="直線單箭頭接點 55"/>
            <p:cNvCxnSpPr/>
            <p:nvPr/>
          </p:nvCxnSpPr>
          <p:spPr bwMode="auto">
            <a:xfrm flipH="1">
              <a:off x="5343472" y="5702952"/>
              <a:ext cx="990000" cy="0"/>
            </a:xfrm>
            <a:prstGeom prst="straightConnector1">
              <a:avLst/>
            </a:prstGeom>
            <a:solidFill>
              <a:schemeClr val="accent1"/>
            </a:solidFill>
            <a:ln w="19050" cap="flat" cmpd="sng" algn="ctr">
              <a:solidFill>
                <a:schemeClr val="bg1">
                  <a:lumMod val="75000"/>
                </a:schemeClr>
              </a:solidFill>
              <a:prstDash val="solid"/>
              <a:round/>
              <a:headEnd type="none" w="sm" len="sm"/>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直線單箭頭接點 56"/>
            <p:cNvCxnSpPr/>
            <p:nvPr/>
          </p:nvCxnSpPr>
          <p:spPr bwMode="auto">
            <a:xfrm flipH="1">
              <a:off x="5363529" y="5943374"/>
              <a:ext cx="990000" cy="0"/>
            </a:xfrm>
            <a:prstGeom prst="straightConnector1">
              <a:avLst/>
            </a:prstGeom>
            <a:solidFill>
              <a:schemeClr val="accent1"/>
            </a:solidFill>
            <a:ln w="19050" cap="flat" cmpd="sng" algn="ctr">
              <a:solidFill>
                <a:schemeClr val="bg1">
                  <a:lumMod val="75000"/>
                </a:schemeClr>
              </a:solidFill>
              <a:prstDash val="solid"/>
              <a:round/>
              <a:headEnd type="triangle" w="lg"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矩形 57"/>
            <p:cNvSpPr/>
            <p:nvPr/>
          </p:nvSpPr>
          <p:spPr bwMode="auto">
            <a:xfrm>
              <a:off x="2195177" y="5481328"/>
              <a:ext cx="900000" cy="900000"/>
            </a:xfrm>
            <a:prstGeom prst="rect">
              <a:avLst/>
            </a:prstGeom>
            <a:noFill/>
            <a:ln w="12700" cap="flat" cmpd="sng" algn="ctr">
              <a:solidFill>
                <a:schemeClr val="tx1"/>
              </a:solidFill>
              <a:prstDash val="solid"/>
              <a:round/>
              <a:headEnd type="none" w="sm" len="sm"/>
              <a:tailEnd type="none" w="sm" len="sm"/>
            </a:ln>
            <a:effectLst/>
          </p:spPr>
          <p:txBody>
            <a:bodyPr vert="horz" wrap="none" lIns="92075" tIns="46038" rIns="92075" bIns="46038"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a:ln>
                  <a:noFill/>
                </a:ln>
                <a:solidFill>
                  <a:schemeClr val="tx1"/>
                </a:solidFill>
                <a:effectLst/>
                <a:latin typeface="Arial" charset="0"/>
              </a:endParaRPr>
            </a:p>
          </p:txBody>
        </p:sp>
        <p:cxnSp>
          <p:nvCxnSpPr>
            <p:cNvPr id="59" name="直線單箭頭接點 58"/>
            <p:cNvCxnSpPr/>
            <p:nvPr/>
          </p:nvCxnSpPr>
          <p:spPr bwMode="auto">
            <a:xfrm flipH="1">
              <a:off x="7380432" y="5831262"/>
              <a:ext cx="990000" cy="0"/>
            </a:xfrm>
            <a:prstGeom prst="straightConnector1">
              <a:avLst/>
            </a:prstGeom>
            <a:solidFill>
              <a:schemeClr val="accent1"/>
            </a:solidFill>
            <a:ln w="19050" cap="flat" cmpd="sng" algn="ctr">
              <a:solidFill>
                <a:schemeClr val="bg1">
                  <a:lumMod val="75000"/>
                </a:schemeClr>
              </a:solidFill>
              <a:prstDash val="solid"/>
              <a:round/>
              <a:headEnd type="triangle" w="lg"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直線單箭頭接點 59"/>
            <p:cNvCxnSpPr/>
            <p:nvPr/>
          </p:nvCxnSpPr>
          <p:spPr bwMode="auto">
            <a:xfrm flipH="1">
              <a:off x="3131281" y="5733256"/>
              <a:ext cx="990000" cy="0"/>
            </a:xfrm>
            <a:prstGeom prst="straightConnector1">
              <a:avLst/>
            </a:prstGeom>
            <a:solidFill>
              <a:schemeClr val="accent1"/>
            </a:solidFill>
            <a:ln w="19050" cap="flat" cmpd="sng" algn="ctr">
              <a:solidFill>
                <a:schemeClr val="bg1">
                  <a:lumMod val="75000"/>
                </a:schemeClr>
              </a:solidFill>
              <a:prstDash val="solid"/>
              <a:round/>
              <a:headEnd type="none" w="sm" len="sm"/>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直線單箭頭接點 60"/>
            <p:cNvCxnSpPr/>
            <p:nvPr/>
          </p:nvCxnSpPr>
          <p:spPr bwMode="auto">
            <a:xfrm flipH="1">
              <a:off x="3131281" y="5973678"/>
              <a:ext cx="990000" cy="0"/>
            </a:xfrm>
            <a:prstGeom prst="straightConnector1">
              <a:avLst/>
            </a:prstGeom>
            <a:solidFill>
              <a:schemeClr val="accent1"/>
            </a:solidFill>
            <a:ln w="19050" cap="flat" cmpd="sng" algn="ctr">
              <a:solidFill>
                <a:schemeClr val="bg1">
                  <a:lumMod val="75000"/>
                </a:schemeClr>
              </a:solidFill>
              <a:prstDash val="solid"/>
              <a:round/>
              <a:headEnd type="triangle" w="lg"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 name="Rectangle 3"/>
            <p:cNvSpPr>
              <a:spLocks noChangeArrowheads="1"/>
            </p:cNvSpPr>
            <p:nvPr/>
          </p:nvSpPr>
          <p:spPr bwMode="auto">
            <a:xfrm>
              <a:off x="4158224" y="5664174"/>
              <a:ext cx="1143000"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pPr>
              <a:r>
                <a:rPr lang="en-US" altLang="zh-TW" dirty="0">
                  <a:solidFill>
                    <a:schemeClr val="bg1">
                      <a:lumMod val="75000"/>
                    </a:schemeClr>
                  </a:solidFill>
                  <a:latin typeface="Times New Roman" pitchFamily="18" charset="0"/>
                  <a:ea typeface="新細明體" pitchFamily="18" charset="-120"/>
                </a:rPr>
                <a:t>F.I.</a:t>
              </a:r>
            </a:p>
          </p:txBody>
        </p:sp>
        <p:sp>
          <p:nvSpPr>
            <p:cNvPr id="63" name="矩形 62"/>
            <p:cNvSpPr/>
            <p:nvPr/>
          </p:nvSpPr>
          <p:spPr bwMode="auto">
            <a:xfrm>
              <a:off x="4293112" y="5410641"/>
              <a:ext cx="900000" cy="900000"/>
            </a:xfrm>
            <a:prstGeom prst="rect">
              <a:avLst/>
            </a:prstGeom>
            <a:noFill/>
            <a:ln w="12700" cap="flat" cmpd="sng" algn="ctr">
              <a:solidFill>
                <a:schemeClr val="tx1"/>
              </a:solidFill>
              <a:prstDash val="solid"/>
              <a:round/>
              <a:headEnd type="none" w="sm" len="sm"/>
              <a:tailEnd type="none" w="sm" len="sm"/>
            </a:ln>
            <a:effectLst/>
          </p:spPr>
          <p:txBody>
            <a:bodyPr vert="horz" wrap="none" lIns="92075" tIns="46038" rIns="92075" bIns="46038"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a:ln>
                  <a:noFill/>
                </a:ln>
                <a:solidFill>
                  <a:schemeClr val="tx1"/>
                </a:solidFill>
                <a:effectLst/>
                <a:latin typeface="Arial" charset="0"/>
              </a:endParaRPr>
            </a:p>
          </p:txBody>
        </p:sp>
        <p:sp>
          <p:nvSpPr>
            <p:cNvPr id="64" name="Rectangle 9"/>
            <p:cNvSpPr>
              <a:spLocks noChangeArrowheads="1"/>
            </p:cNvSpPr>
            <p:nvPr/>
          </p:nvSpPr>
          <p:spPr bwMode="auto">
            <a:xfrm>
              <a:off x="3058714" y="5999263"/>
              <a:ext cx="1224695"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altLang="zh-TW" dirty="0">
                  <a:solidFill>
                    <a:schemeClr val="bg1">
                      <a:lumMod val="75000"/>
                    </a:schemeClr>
                  </a:solidFill>
                  <a:latin typeface="Times New Roman" pitchFamily="18" charset="0"/>
                  <a:ea typeface="新細明體" pitchFamily="18" charset="-120"/>
                </a:rPr>
                <a:t>AUD 8.0%</a:t>
              </a:r>
            </a:p>
          </p:txBody>
        </p:sp>
        <p:sp>
          <p:nvSpPr>
            <p:cNvPr id="65" name="Rectangle 10"/>
            <p:cNvSpPr>
              <a:spLocks noChangeArrowheads="1"/>
            </p:cNvSpPr>
            <p:nvPr/>
          </p:nvSpPr>
          <p:spPr bwMode="auto">
            <a:xfrm>
              <a:off x="3079331" y="5332978"/>
              <a:ext cx="1186223"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altLang="zh-TW" dirty="0">
                  <a:solidFill>
                    <a:schemeClr val="bg1">
                      <a:lumMod val="75000"/>
                    </a:schemeClr>
                  </a:solidFill>
                  <a:latin typeface="Times New Roman" pitchFamily="18" charset="0"/>
                  <a:ea typeface="新細明體" pitchFamily="18" charset="-120"/>
                </a:rPr>
                <a:t>USD 6.1%</a:t>
              </a:r>
            </a:p>
          </p:txBody>
        </p:sp>
      </p:grpSp>
    </p:spTree>
    <p:extLst>
      <p:ext uri="{BB962C8B-B14F-4D97-AF65-F5344CB8AC3E}">
        <p14:creationId xmlns:p14="http://schemas.microsoft.com/office/powerpoint/2010/main" val="3770169399"/>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noFill/>
        </p:spPr>
        <p:txBody>
          <a:bodyPr lIns="92075" tIns="46038" rIns="92075" bIns="46038" anchor="ctr"/>
          <a:lstStyle/>
          <a:p>
            <a:pPr eaLnBrk="1" hangingPunct="1"/>
            <a:r>
              <a:rPr lang="en-US" altLang="zh-TW" dirty="0">
                <a:ea typeface="新細明體" pitchFamily="18" charset="-120"/>
              </a:rPr>
              <a:t>Valuation</a:t>
            </a:r>
            <a:r>
              <a:rPr lang="en-US" altLang="zh-TW" i="1" dirty="0">
                <a:ea typeface="新細明體" pitchFamily="18" charset="-120"/>
              </a:rPr>
              <a:t> </a:t>
            </a:r>
            <a:r>
              <a:rPr lang="en-US" altLang="zh-TW" dirty="0">
                <a:ea typeface="新細明體" pitchFamily="18" charset="-120"/>
              </a:rPr>
              <a:t>of Currency Swaps</a:t>
            </a:r>
          </a:p>
        </p:txBody>
      </p:sp>
      <mc:AlternateContent xmlns:mc="http://schemas.openxmlformats.org/markup-compatibility/2006" xmlns:a14="http://schemas.microsoft.com/office/drawing/2010/main">
        <mc:Choice Requires="a14">
          <p:sp>
            <p:nvSpPr>
              <p:cNvPr id="27652" name="Rectangle 3"/>
              <p:cNvSpPr>
                <a:spLocks noGrp="1" noChangeArrowheads="1"/>
              </p:cNvSpPr>
              <p:nvPr>
                <p:ph idx="1"/>
              </p:nvPr>
            </p:nvSpPr>
            <p:spPr>
              <a:xfrm>
                <a:off x="323528" y="1628800"/>
                <a:ext cx="8568952" cy="5229200"/>
              </a:xfrm>
              <a:noFill/>
            </p:spPr>
            <p:txBody>
              <a:bodyPr lIns="92075" tIns="46038" rIns="92075" bIns="46038"/>
              <a:lstStyle/>
              <a:p>
                <a:pPr eaLnBrk="1" hangingPunct="1">
                  <a:spcBef>
                    <a:spcPts val="500"/>
                  </a:spcBef>
                </a:pPr>
                <a:r>
                  <a:rPr lang="en-US" altLang="zh-TW" dirty="0">
                    <a:ea typeface="新細明體" pitchFamily="18" charset="-120"/>
                  </a:rPr>
                  <a:t>Like IR swaps, currency swaps can be valued either as the difference between 2 bonds or as a portfolio of forward contracts</a:t>
                </a:r>
              </a:p>
              <a:p>
                <a:pPr lvl="1">
                  <a:spcBef>
                    <a:spcPts val="500"/>
                  </a:spcBef>
                </a:pPr>
                <a:r>
                  <a:rPr lang="en-US" altLang="zh-TW" dirty="0">
                    <a:ea typeface="新細明體" pitchFamily="18" charset="-120"/>
                  </a:rPr>
                  <a:t>Valuation in terms of bond prices</a:t>
                </a:r>
              </a:p>
              <a:p>
                <a:pPr lvl="2">
                  <a:spcBef>
                    <a:spcPts val="500"/>
                  </a:spcBef>
                </a:pPr>
                <a:r>
                  <a:rPr lang="en-US" altLang="zh-TW" dirty="0">
                    <a:ea typeface="新細明體" pitchFamily="18" charset="-120"/>
                  </a:rPr>
                  <a:t>For a receive-dollar-pay-foreign-currency currency swap, then</a:t>
                </a:r>
              </a:p>
              <a:p>
                <a:pPr marL="701675" lvl="2" indent="0" algn="ctr">
                  <a:spcBef>
                    <a:spcPts val="500"/>
                  </a:spcBef>
                  <a:buNone/>
                </a:pPr>
                <a14:m>
                  <m:oMath xmlns:m="http://schemas.openxmlformats.org/officeDocument/2006/math">
                    <m:sSub>
                      <m:sSubPr>
                        <m:ctrlPr>
                          <a:rPr lang="en-US" altLang="zh-TW" i="1" smtClean="0">
                            <a:latin typeface="Cambria Math" panose="02040503050406030204" pitchFamily="18" charset="0"/>
                            <a:ea typeface="新細明體" pitchFamily="18" charset="-120"/>
                          </a:rPr>
                        </m:ctrlPr>
                      </m:sSubPr>
                      <m:e>
                        <m:r>
                          <a:rPr lang="en-US" altLang="zh-TW" b="0" i="1" smtClean="0">
                            <a:latin typeface="Cambria Math"/>
                            <a:ea typeface="新細明體" pitchFamily="18" charset="-120"/>
                          </a:rPr>
                          <m:t>𝑉</m:t>
                        </m:r>
                      </m:e>
                      <m:sub>
                        <m:r>
                          <m:rPr>
                            <m:sty m:val="p"/>
                          </m:rPr>
                          <a:rPr lang="en-US" altLang="zh-TW" b="0" i="0" smtClean="0">
                            <a:latin typeface="Cambria Math"/>
                            <a:ea typeface="新細明體" pitchFamily="18" charset="-120"/>
                          </a:rPr>
                          <m:t>swap</m:t>
                        </m:r>
                      </m:sub>
                    </m:sSub>
                    <m:r>
                      <a:rPr lang="en-US" altLang="zh-TW" b="0" i="1" smtClean="0">
                        <a:latin typeface="Cambria Math"/>
                        <a:ea typeface="新細明體" pitchFamily="18" charset="-120"/>
                      </a:rPr>
                      <m:t>=</m:t>
                    </m:r>
                    <m:sSub>
                      <m:sSubPr>
                        <m:ctrlPr>
                          <a:rPr lang="en-US" altLang="zh-TW" b="0" i="1" smtClean="0">
                            <a:latin typeface="Cambria Math" panose="02040503050406030204" pitchFamily="18" charset="0"/>
                            <a:ea typeface="新細明體" pitchFamily="18" charset="-120"/>
                          </a:rPr>
                        </m:ctrlPr>
                      </m:sSubPr>
                      <m:e>
                        <m:r>
                          <a:rPr lang="en-US" altLang="zh-TW" b="0" i="1" smtClean="0">
                            <a:latin typeface="Cambria Math"/>
                            <a:ea typeface="新細明體" pitchFamily="18" charset="-120"/>
                          </a:rPr>
                          <m:t>𝐵</m:t>
                        </m:r>
                      </m:e>
                      <m:sub>
                        <m:r>
                          <a:rPr lang="en-US" altLang="zh-TW" b="0" i="1" smtClean="0">
                            <a:latin typeface="Cambria Math"/>
                            <a:ea typeface="新細明體" pitchFamily="18" charset="-120"/>
                          </a:rPr>
                          <m:t>𝐷</m:t>
                        </m:r>
                      </m:sub>
                    </m:sSub>
                    <m:r>
                      <a:rPr lang="en-US" altLang="zh-TW" b="0" i="1" smtClean="0">
                        <a:latin typeface="Cambria Math"/>
                        <a:ea typeface="新細明體" pitchFamily="18" charset="-120"/>
                      </a:rPr>
                      <m:t>−</m:t>
                    </m:r>
                    <m:sSub>
                      <m:sSubPr>
                        <m:ctrlPr>
                          <a:rPr lang="en-US" altLang="zh-TW" b="0" i="1" smtClean="0">
                            <a:latin typeface="Cambria Math" panose="02040503050406030204" pitchFamily="18" charset="0"/>
                            <a:ea typeface="新細明體" pitchFamily="18" charset="-120"/>
                          </a:rPr>
                        </m:ctrlPr>
                      </m:sSubPr>
                      <m:e>
                        <m:r>
                          <a:rPr lang="en-US" altLang="zh-TW" b="0" i="1" smtClean="0">
                            <a:latin typeface="Cambria Math"/>
                            <a:ea typeface="新細明體" pitchFamily="18" charset="-120"/>
                          </a:rPr>
                          <m:t>𝑆</m:t>
                        </m:r>
                      </m:e>
                      <m:sub>
                        <m:r>
                          <a:rPr lang="en-US" altLang="zh-TW" b="0" i="1" smtClean="0">
                            <a:latin typeface="Cambria Math"/>
                            <a:ea typeface="新細明體" pitchFamily="18" charset="-120"/>
                          </a:rPr>
                          <m:t>0</m:t>
                        </m:r>
                      </m:sub>
                    </m:sSub>
                    <m:sSub>
                      <m:sSubPr>
                        <m:ctrlPr>
                          <a:rPr lang="en-US" altLang="zh-TW" b="0" i="1" smtClean="0">
                            <a:latin typeface="Cambria Math" panose="02040503050406030204" pitchFamily="18" charset="0"/>
                            <a:ea typeface="新細明體" pitchFamily="18" charset="-120"/>
                          </a:rPr>
                        </m:ctrlPr>
                      </m:sSubPr>
                      <m:e>
                        <m:r>
                          <a:rPr lang="en-US" altLang="zh-TW" b="0" i="1" smtClean="0">
                            <a:latin typeface="Cambria Math"/>
                            <a:ea typeface="新細明體" pitchFamily="18" charset="-120"/>
                          </a:rPr>
                          <m:t>𝐵</m:t>
                        </m:r>
                      </m:e>
                      <m:sub>
                        <m:r>
                          <a:rPr lang="en-US" altLang="zh-TW" b="0" i="1" smtClean="0">
                            <a:latin typeface="Cambria Math"/>
                            <a:ea typeface="新細明體" pitchFamily="18" charset="-120"/>
                          </a:rPr>
                          <m:t>𝐹</m:t>
                        </m:r>
                      </m:sub>
                    </m:sSub>
                  </m:oMath>
                </a14:m>
                <a:r>
                  <a:rPr lang="en-US" altLang="zh-TW" dirty="0">
                    <a:ea typeface="新細明體" pitchFamily="18" charset="-120"/>
                  </a:rPr>
                  <a:t>,</a:t>
                </a:r>
              </a:p>
              <a:p>
                <a:pPr marL="982662" lvl="2" indent="0">
                  <a:spcBef>
                    <a:spcPts val="500"/>
                  </a:spcBef>
                  <a:buNone/>
                </a:pPr>
                <a:r>
                  <a:rPr lang="en-US" altLang="zh-TW" dirty="0">
                    <a:ea typeface="新細明體" pitchFamily="18" charset="-120"/>
                  </a:rPr>
                  <a:t>where </a:t>
                </a:r>
                <a14:m>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𝐵</m:t>
                        </m:r>
                      </m:e>
                      <m:sub>
                        <m:r>
                          <a:rPr lang="en-US" altLang="zh-TW" i="1">
                            <a:latin typeface="Cambria Math"/>
                            <a:ea typeface="新細明體" pitchFamily="18" charset="-120"/>
                          </a:rPr>
                          <m:t>𝐷</m:t>
                        </m:r>
                      </m:sub>
                    </m:sSub>
                  </m:oMath>
                </a14:m>
                <a:r>
                  <a:rPr lang="en-US" altLang="zh-TW" dirty="0">
                    <a:ea typeface="新細明體" pitchFamily="18" charset="-120"/>
                  </a:rPr>
                  <a:t> is the domestic bond value for the remaining USD CFs, </a:t>
                </a:r>
                <a14:m>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𝐵</m:t>
                        </m:r>
                      </m:e>
                      <m:sub>
                        <m:r>
                          <a:rPr lang="en-US" altLang="zh-TW" b="0" i="1" smtClean="0">
                            <a:latin typeface="Cambria Math"/>
                            <a:ea typeface="新細明體" pitchFamily="18" charset="-120"/>
                          </a:rPr>
                          <m:t>𝐹</m:t>
                        </m:r>
                      </m:sub>
                    </m:sSub>
                  </m:oMath>
                </a14:m>
                <a:r>
                  <a:rPr lang="en-US" altLang="zh-TW" dirty="0">
                    <a:ea typeface="新細明體" pitchFamily="18" charset="-120"/>
                  </a:rPr>
                  <a:t> is the foreign bond value for the remaining foreign-currency CFs, and </a:t>
                </a:r>
                <a14:m>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0</m:t>
                        </m:r>
                      </m:sub>
                    </m:sSub>
                  </m:oMath>
                </a14:m>
                <a:r>
                  <a:rPr lang="en-US" altLang="zh-TW" dirty="0">
                    <a:ea typeface="新細明體" pitchFamily="18" charset="-120"/>
                  </a:rPr>
                  <a:t> is the spot exchange rate (expressed as dollars for per unit of foreign currency)</a:t>
                </a:r>
              </a:p>
              <a:p>
                <a:pPr lvl="2">
                  <a:spcBef>
                    <a:spcPts val="500"/>
                  </a:spcBef>
                </a:pPr>
                <a:r>
                  <a:rPr lang="en-US" altLang="zh-TW" dirty="0">
                    <a:ea typeface="新細明體" pitchFamily="18" charset="-120"/>
                  </a:rPr>
                  <a:t>In contrast, for a pay-dollar-receive-foreign-currency currency swap, then </a:t>
                </a:r>
                <a14:m>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𝑉</m:t>
                        </m:r>
                      </m:e>
                      <m:sub>
                        <m:r>
                          <m:rPr>
                            <m:sty m:val="p"/>
                          </m:rPr>
                          <a:rPr lang="en-US" altLang="zh-TW">
                            <a:latin typeface="Cambria Math"/>
                            <a:ea typeface="新細明體" pitchFamily="18" charset="-120"/>
                          </a:rPr>
                          <m:t>swap</m:t>
                        </m:r>
                      </m:sub>
                    </m:sSub>
                    <m:r>
                      <a:rPr lang="en-US" altLang="zh-TW" i="1">
                        <a:latin typeface="Cambria Math"/>
                        <a:ea typeface="新細明體" pitchFamily="18" charset="-120"/>
                      </a:rPr>
                      <m:t>=</m:t>
                    </m:r>
                    <m:sSub>
                      <m:sSubPr>
                        <m:ctrlPr>
                          <a:rPr lang="en-US" altLang="zh-TW" i="1">
                            <a:latin typeface="Cambria Math" panose="02040503050406030204" pitchFamily="18" charset="0"/>
                            <a:ea typeface="新細明體" pitchFamily="18" charset="-120"/>
                          </a:rPr>
                        </m:ctrlPr>
                      </m:sSubPr>
                      <m:e>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0</m:t>
                            </m:r>
                          </m:sub>
                        </m:sSub>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𝐵</m:t>
                            </m:r>
                          </m:e>
                          <m:sub>
                            <m:r>
                              <a:rPr lang="en-US" altLang="zh-TW" i="1">
                                <a:latin typeface="Cambria Math"/>
                                <a:ea typeface="新細明體" pitchFamily="18" charset="-120"/>
                              </a:rPr>
                              <m:t>𝐹</m:t>
                            </m:r>
                          </m:sub>
                        </m:sSub>
                        <m:r>
                          <a:rPr lang="en-US" altLang="zh-TW" b="0" i="1" smtClean="0">
                            <a:latin typeface="Cambria Math"/>
                            <a:ea typeface="新細明體" pitchFamily="18" charset="-120"/>
                          </a:rPr>
                          <m:t>−</m:t>
                        </m:r>
                        <m:r>
                          <a:rPr lang="en-US" altLang="zh-TW" i="1">
                            <a:latin typeface="Cambria Math"/>
                            <a:ea typeface="新細明體" pitchFamily="18" charset="-120"/>
                          </a:rPr>
                          <m:t>𝐵</m:t>
                        </m:r>
                      </m:e>
                      <m:sub>
                        <m:r>
                          <a:rPr lang="en-US" altLang="zh-TW" i="1">
                            <a:latin typeface="Cambria Math"/>
                            <a:ea typeface="新細明體" pitchFamily="18" charset="-120"/>
                          </a:rPr>
                          <m:t>𝐷</m:t>
                        </m:r>
                      </m:sub>
                    </m:sSub>
                  </m:oMath>
                </a14:m>
                <a:endParaRPr lang="en-US" altLang="zh-TW" dirty="0">
                  <a:ea typeface="新細明體" pitchFamily="18" charset="-120"/>
                </a:endParaRPr>
              </a:p>
              <a:p>
                <a:pPr marL="982662" lvl="2" indent="0">
                  <a:spcBef>
                    <a:spcPts val="500"/>
                  </a:spcBef>
                  <a:buNone/>
                </a:pPr>
                <a:endParaRPr lang="en-US" altLang="zh-TW" dirty="0">
                  <a:ea typeface="新細明體" pitchFamily="18" charset="-120"/>
                </a:endParaRPr>
              </a:p>
            </p:txBody>
          </p:sp>
        </mc:Choice>
        <mc:Fallback xmlns="">
          <p:sp>
            <p:nvSpPr>
              <p:cNvPr id="27652" name="Rectangle 3"/>
              <p:cNvSpPr>
                <a:spLocks noGrp="1" noRot="1" noChangeAspect="1" noMove="1" noResize="1" noEditPoints="1" noAdjustHandles="1" noChangeArrowheads="1" noChangeShapeType="1" noTextEdit="1"/>
              </p:cNvSpPr>
              <p:nvPr>
                <p:ph idx="1"/>
              </p:nvPr>
            </p:nvSpPr>
            <p:spPr>
              <a:xfrm>
                <a:off x="323528" y="1628800"/>
                <a:ext cx="8568952" cy="5229200"/>
              </a:xfrm>
              <a:blipFill>
                <a:blip r:embed="rId3"/>
                <a:stretch>
                  <a:fillRect l="-711" t="-1515" r="-356" b="-2331"/>
                </a:stretch>
              </a:blipFill>
            </p:spPr>
            <p:txBody>
              <a:bodyPr/>
              <a:lstStyle/>
              <a:p>
                <a:r>
                  <a:rPr lang="zh-TW" altLang="en-US">
                    <a:noFill/>
                  </a:rPr>
                  <a:t> </a:t>
                </a:r>
              </a:p>
            </p:txBody>
          </p:sp>
        </mc:Fallback>
      </mc:AlternateContent>
      <p:sp>
        <p:nvSpPr>
          <p:cNvPr id="27650"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7.</a:t>
            </a:r>
            <a:fld id="{AF679D7C-EA4D-4534-A76D-A63D38B57F81}" type="slidenum">
              <a:rPr lang="en-US" altLang="en-US"/>
              <a:pPr eaLnBrk="1" hangingPunct="1"/>
              <a:t>46</a:t>
            </a:fld>
            <a:endParaRPr lang="en-US" altLang="en-US" dirty="0"/>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Content Placeholder 2"/>
          <p:cNvSpPr>
            <a:spLocks noGrp="1"/>
          </p:cNvSpPr>
          <p:nvPr>
            <p:ph idx="1"/>
          </p:nvPr>
        </p:nvSpPr>
        <p:spPr>
          <a:xfrm>
            <a:off x="457200" y="1700808"/>
            <a:ext cx="8229600" cy="4411662"/>
          </a:xfrm>
        </p:spPr>
        <p:txBody>
          <a:bodyPr/>
          <a:lstStyle/>
          <a:p>
            <a:pPr>
              <a:spcBef>
                <a:spcPts val="600"/>
              </a:spcBef>
            </a:pPr>
            <a:r>
              <a:rPr lang="en-CA" altLang="zh-TW" dirty="0"/>
              <a:t>An example for pricing currency swaps</a:t>
            </a:r>
          </a:p>
          <a:p>
            <a:pPr lvl="1">
              <a:spcBef>
                <a:spcPts val="600"/>
              </a:spcBef>
            </a:pPr>
            <a:r>
              <a:rPr lang="en-CA" dirty="0"/>
              <a:t>All Japanese LIBOR zero rates are 4% (foreign IR)</a:t>
            </a:r>
          </a:p>
          <a:p>
            <a:pPr lvl="1">
              <a:spcBef>
                <a:spcPts val="600"/>
              </a:spcBef>
            </a:pPr>
            <a:r>
              <a:rPr lang="en-CA" dirty="0"/>
              <a:t>All USD LIBOR zero rates are 9% (domestic IR)</a:t>
            </a:r>
          </a:p>
          <a:p>
            <a:pPr lvl="1">
              <a:spcBef>
                <a:spcPts val="600"/>
              </a:spcBef>
            </a:pPr>
            <a:r>
              <a:rPr lang="en-CA" dirty="0"/>
              <a:t>A currency swap is to received 5% in yen and pay 8% in dollars. Payments are made annually</a:t>
            </a:r>
          </a:p>
          <a:p>
            <a:pPr lvl="1">
              <a:spcBef>
                <a:spcPts val="600"/>
              </a:spcBef>
            </a:pPr>
            <a:r>
              <a:rPr lang="en-CA" dirty="0"/>
              <a:t>Principals are $10 million and 1,200 million yen</a:t>
            </a:r>
          </a:p>
          <a:p>
            <a:pPr lvl="1">
              <a:spcBef>
                <a:spcPts val="600"/>
              </a:spcBef>
            </a:pPr>
            <a:r>
              <a:rPr lang="en-CA" dirty="0"/>
              <a:t>Swap will last for 3 more years</a:t>
            </a:r>
          </a:p>
          <a:p>
            <a:pPr lvl="1">
              <a:spcBef>
                <a:spcPts val="600"/>
              </a:spcBef>
            </a:pPr>
            <a:r>
              <a:rPr lang="en-CA" dirty="0"/>
              <a:t>Current exchange rate is 110 yen per dollar</a:t>
            </a:r>
          </a:p>
          <a:p>
            <a:pPr lvl="1">
              <a:spcBef>
                <a:spcPts val="600"/>
              </a:spcBef>
            </a:pPr>
            <a:endParaRPr lang="en-US" altLang="zh-TW" dirty="0">
              <a:ea typeface="新細明體" charset="-120"/>
            </a:endParaRPr>
          </a:p>
        </p:txBody>
      </p:sp>
      <p:sp>
        <p:nvSpPr>
          <p:cNvPr id="6" name="投影片編號版面配置區 4"/>
          <p:cNvSpPr>
            <a:spLocks noGrp="1"/>
          </p:cNvSpPr>
          <p:nvPr>
            <p:ph type="sldNum" sz="quarter" idx="11"/>
          </p:nvPr>
        </p:nvSpPr>
        <p:spPr>
          <a:xfrm>
            <a:off x="8534400" y="6524625"/>
            <a:ext cx="609600" cy="333375"/>
          </a:xfr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7.</a:t>
            </a:r>
            <a:fld id="{AF679D7C-EA4D-4534-A76D-A63D38B57F81}" type="slidenum">
              <a:rPr lang="en-US" altLang="en-US"/>
              <a:pPr eaLnBrk="1" hangingPunct="1"/>
              <a:t>47</a:t>
            </a:fld>
            <a:endParaRPr lang="en-US" altLang="en-US" dirty="0"/>
          </a:p>
        </p:txBody>
      </p:sp>
      <p:sp>
        <p:nvSpPr>
          <p:cNvPr id="9" name="Rectangle 2"/>
          <p:cNvSpPr>
            <a:spLocks noGrp="1" noChangeArrowheads="1"/>
          </p:cNvSpPr>
          <p:nvPr>
            <p:ph type="title"/>
          </p:nvPr>
        </p:nvSpPr>
        <p:spPr>
          <a:xfrm>
            <a:off x="457200" y="260648"/>
            <a:ext cx="7499176" cy="930498"/>
          </a:xfrm>
          <a:noFill/>
        </p:spPr>
        <p:txBody>
          <a:bodyPr lIns="92075" tIns="46038" rIns="92075" bIns="46038" anchor="ctr"/>
          <a:lstStyle/>
          <a:p>
            <a:pPr eaLnBrk="1" hangingPunct="1"/>
            <a:r>
              <a:rPr lang="en-US" altLang="zh-TW" dirty="0">
                <a:ea typeface="新細明體" pitchFamily="18" charset="-120"/>
              </a:rPr>
              <a:t>Valuation</a:t>
            </a:r>
            <a:r>
              <a:rPr lang="en-US" altLang="zh-TW" i="1" dirty="0">
                <a:ea typeface="新細明體" pitchFamily="18" charset="-120"/>
              </a:rPr>
              <a:t> </a:t>
            </a:r>
            <a:r>
              <a:rPr lang="en-US" altLang="zh-TW" dirty="0">
                <a:ea typeface="新細明體" pitchFamily="18" charset="-120"/>
              </a:rPr>
              <a:t>of Currency Swaps</a:t>
            </a:r>
          </a:p>
        </p:txBody>
      </p:sp>
    </p:spTree>
    <p:extLst>
      <p:ext uri="{BB962C8B-B14F-4D97-AF65-F5344CB8AC3E}">
        <p14:creationId xmlns:p14="http://schemas.microsoft.com/office/powerpoint/2010/main" val="16016244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5104" name="TextBox 6"/>
              <p:cNvSpPr txBox="1">
                <a:spLocks noChangeArrowheads="1"/>
              </p:cNvSpPr>
              <p:nvPr/>
            </p:nvSpPr>
            <p:spPr bwMode="auto">
              <a:xfrm>
                <a:off x="611561" y="4941168"/>
                <a:ext cx="7920880" cy="58637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85750" indent="-285750" eaLnBrk="1" hangingPunct="1">
                  <a:buFont typeface="新細明體" pitchFamily="18" charset="-120"/>
                  <a:buChar char="※"/>
                </a:pPr>
                <a14:m>
                  <m:oMath xmlns:m="http://schemas.openxmlformats.org/officeDocument/2006/math">
                    <m:r>
                      <a:rPr lang="en-US" altLang="zh-TW" sz="2200" b="0" i="1" smtClean="0">
                        <a:latin typeface="Cambria Math" panose="02040503050406030204" pitchFamily="18" charset="0"/>
                        <a:ea typeface="新細明體" pitchFamily="18" charset="-120"/>
                      </a:rPr>
                      <m:t> </m:t>
                    </m:r>
                    <m:sSub>
                      <m:sSubPr>
                        <m:ctrlPr>
                          <a:rPr lang="en-US" altLang="zh-TW" sz="2200" i="1" smtClean="0">
                            <a:latin typeface="Cambria Math" panose="02040503050406030204" pitchFamily="18" charset="0"/>
                            <a:ea typeface="新細明體" pitchFamily="18" charset="-120"/>
                          </a:rPr>
                        </m:ctrlPr>
                      </m:sSubPr>
                      <m:e>
                        <m:r>
                          <a:rPr lang="en-US" altLang="zh-TW" sz="2200" i="1">
                            <a:latin typeface="Cambria Math"/>
                            <a:ea typeface="新細明體" pitchFamily="18" charset="-120"/>
                          </a:rPr>
                          <m:t>𝑉</m:t>
                        </m:r>
                      </m:e>
                      <m:sub>
                        <m:r>
                          <m:rPr>
                            <m:sty m:val="p"/>
                          </m:rPr>
                          <a:rPr lang="en-US" altLang="zh-TW" sz="2200">
                            <a:latin typeface="Cambria Math"/>
                            <a:ea typeface="新細明體" pitchFamily="18" charset="-120"/>
                          </a:rPr>
                          <m:t>swap</m:t>
                        </m:r>
                      </m:sub>
                    </m:sSub>
                    <m:r>
                      <a:rPr lang="en-US" altLang="zh-TW" sz="2200" i="1">
                        <a:latin typeface="Cambria Math"/>
                        <a:ea typeface="新細明體" pitchFamily="18" charset="-120"/>
                      </a:rPr>
                      <m:t>=</m:t>
                    </m:r>
                    <m:sSub>
                      <m:sSubPr>
                        <m:ctrlPr>
                          <a:rPr lang="en-US" altLang="zh-TW" sz="2200" i="1">
                            <a:latin typeface="Cambria Math" panose="02040503050406030204" pitchFamily="18" charset="0"/>
                            <a:ea typeface="新細明體" pitchFamily="18" charset="-120"/>
                          </a:rPr>
                        </m:ctrlPr>
                      </m:sSubPr>
                      <m:e>
                        <m:sSub>
                          <m:sSubPr>
                            <m:ctrlPr>
                              <a:rPr lang="en-US" altLang="zh-TW" sz="2200" i="1">
                                <a:latin typeface="Cambria Math" panose="02040503050406030204" pitchFamily="18" charset="0"/>
                                <a:ea typeface="新細明體" pitchFamily="18" charset="-120"/>
                              </a:rPr>
                            </m:ctrlPr>
                          </m:sSubPr>
                          <m:e>
                            <m:r>
                              <a:rPr lang="en-US" altLang="zh-TW" sz="2200" i="1">
                                <a:latin typeface="Cambria Math"/>
                                <a:ea typeface="新細明體" pitchFamily="18" charset="-120"/>
                              </a:rPr>
                              <m:t>𝑆</m:t>
                            </m:r>
                          </m:e>
                          <m:sub>
                            <m:r>
                              <a:rPr lang="en-US" altLang="zh-TW" sz="2200" i="1">
                                <a:latin typeface="Cambria Math"/>
                                <a:ea typeface="新細明體" pitchFamily="18" charset="-120"/>
                              </a:rPr>
                              <m:t>0</m:t>
                            </m:r>
                          </m:sub>
                        </m:sSub>
                        <m:sSub>
                          <m:sSubPr>
                            <m:ctrlPr>
                              <a:rPr lang="en-US" altLang="zh-TW" sz="2200" i="1">
                                <a:latin typeface="Cambria Math" panose="02040503050406030204" pitchFamily="18" charset="0"/>
                                <a:ea typeface="新細明體" pitchFamily="18" charset="-120"/>
                              </a:rPr>
                            </m:ctrlPr>
                          </m:sSubPr>
                          <m:e>
                            <m:r>
                              <a:rPr lang="en-US" altLang="zh-TW" sz="2200" i="1">
                                <a:latin typeface="Cambria Math"/>
                                <a:ea typeface="新細明體" pitchFamily="18" charset="-120"/>
                              </a:rPr>
                              <m:t>𝐵</m:t>
                            </m:r>
                          </m:e>
                          <m:sub>
                            <m:r>
                              <a:rPr lang="en-US" altLang="zh-TW" sz="2200" i="1">
                                <a:latin typeface="Cambria Math"/>
                                <a:ea typeface="新細明體" pitchFamily="18" charset="-120"/>
                              </a:rPr>
                              <m:t>𝐹</m:t>
                            </m:r>
                          </m:sub>
                        </m:sSub>
                        <m:r>
                          <a:rPr lang="en-US" altLang="zh-TW" sz="2200" i="1">
                            <a:latin typeface="Cambria Math"/>
                            <a:ea typeface="新細明體" pitchFamily="18" charset="-120"/>
                          </a:rPr>
                          <m:t>−</m:t>
                        </m:r>
                        <m:r>
                          <a:rPr lang="en-US" altLang="zh-TW" sz="2200" i="1">
                            <a:latin typeface="Cambria Math"/>
                            <a:ea typeface="新細明體" pitchFamily="18" charset="-120"/>
                          </a:rPr>
                          <m:t>𝐵</m:t>
                        </m:r>
                      </m:e>
                      <m:sub>
                        <m:r>
                          <a:rPr lang="en-US" altLang="zh-TW" sz="2200" i="1">
                            <a:latin typeface="Cambria Math"/>
                            <a:ea typeface="新細明體" pitchFamily="18" charset="-120"/>
                          </a:rPr>
                          <m:t>𝐷</m:t>
                        </m:r>
                      </m:sub>
                    </m:sSub>
                    <m:r>
                      <a:rPr lang="en-US" altLang="zh-TW" sz="2200" b="0" i="1" smtClean="0">
                        <a:latin typeface="Cambria Math"/>
                        <a:ea typeface="新細明體" pitchFamily="18" charset="-120"/>
                      </a:rPr>
                      <m:t>=</m:t>
                    </m:r>
                    <m:f>
                      <m:fPr>
                        <m:ctrlPr>
                          <a:rPr lang="en-US" altLang="zh-TW" sz="2200" b="0" i="1" smtClean="0">
                            <a:latin typeface="Cambria Math" panose="02040503050406030204" pitchFamily="18" charset="0"/>
                            <a:ea typeface="新細明體" pitchFamily="18" charset="-120"/>
                          </a:rPr>
                        </m:ctrlPr>
                      </m:fPr>
                      <m:num>
                        <m:r>
                          <a:rPr lang="en-US" altLang="zh-TW" sz="2200" b="0" i="1" smtClean="0">
                            <a:latin typeface="Cambria Math"/>
                            <a:ea typeface="新細明體" pitchFamily="18" charset="-120"/>
                          </a:rPr>
                          <m:t>1,230.55</m:t>
                        </m:r>
                      </m:num>
                      <m:den>
                        <m:r>
                          <a:rPr lang="en-US" altLang="zh-TW" sz="2200" b="0" i="1" smtClean="0">
                            <a:latin typeface="Cambria Math"/>
                            <a:ea typeface="新細明體" pitchFamily="18" charset="-120"/>
                          </a:rPr>
                          <m:t>110</m:t>
                        </m:r>
                      </m:den>
                    </m:f>
                    <m:r>
                      <a:rPr lang="en-US" altLang="zh-TW" sz="2200" b="0" i="1" smtClean="0">
                        <a:latin typeface="Cambria Math"/>
                        <a:ea typeface="新細明體" pitchFamily="18" charset="-120"/>
                      </a:rPr>
                      <m:t>−9.6439=1.543</m:t>
                    </m:r>
                  </m:oMath>
                </a14:m>
                <a:r>
                  <a:rPr lang="en-CA" sz="2200" dirty="0">
                    <a:latin typeface="+mn-lt"/>
                  </a:rPr>
                  <a:t> (million $)</a:t>
                </a:r>
                <a:endParaRPr lang="en-US" altLang="zh-TW" sz="2200" dirty="0">
                  <a:latin typeface="+mn-lt"/>
                  <a:ea typeface="新細明體" charset="-120"/>
                </a:endParaRPr>
              </a:p>
            </p:txBody>
          </p:sp>
        </mc:Choice>
        <mc:Fallback xmlns="">
          <p:sp>
            <p:nvSpPr>
              <p:cNvPr id="45104" name="TextBox 6"/>
              <p:cNvSpPr txBox="1">
                <a:spLocks noRot="1" noChangeAspect="1" noMove="1" noResize="1" noEditPoints="1" noAdjustHandles="1" noChangeArrowheads="1" noChangeShapeType="1" noTextEdit="1"/>
              </p:cNvSpPr>
              <p:nvPr/>
            </p:nvSpPr>
            <p:spPr bwMode="auto">
              <a:xfrm>
                <a:off x="611561" y="4941168"/>
                <a:ext cx="7920880" cy="586379"/>
              </a:xfrm>
              <a:prstGeom prst="rect">
                <a:avLst/>
              </a:prstGeom>
              <a:blipFill>
                <a:blip r:embed="rId3"/>
                <a:stretch>
                  <a:fillRect b="-625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a:noFill/>
                  </a:rPr>
                  <a:t> </a:t>
                </a:r>
              </a:p>
            </p:txBody>
          </p:sp>
        </mc:Fallback>
      </mc:AlternateContent>
      <p:sp>
        <p:nvSpPr>
          <p:cNvPr id="8" name="Rectangle 2"/>
          <p:cNvSpPr>
            <a:spLocks noGrp="1" noChangeArrowheads="1"/>
          </p:cNvSpPr>
          <p:nvPr>
            <p:ph type="title"/>
          </p:nvPr>
        </p:nvSpPr>
        <p:spPr>
          <a:xfrm>
            <a:off x="457200" y="260648"/>
            <a:ext cx="7499176" cy="930498"/>
          </a:xfrm>
          <a:noFill/>
        </p:spPr>
        <p:txBody>
          <a:bodyPr lIns="92075" tIns="46038" rIns="92075" bIns="46038" anchor="ctr"/>
          <a:lstStyle/>
          <a:p>
            <a:pPr eaLnBrk="1" hangingPunct="1"/>
            <a:r>
              <a:rPr lang="en-US" altLang="zh-TW" dirty="0">
                <a:ea typeface="新細明體" pitchFamily="18" charset="-120"/>
              </a:rPr>
              <a:t>Valuation</a:t>
            </a:r>
            <a:r>
              <a:rPr lang="en-US" altLang="zh-TW" i="1" dirty="0">
                <a:ea typeface="新細明體" pitchFamily="18" charset="-120"/>
              </a:rPr>
              <a:t> </a:t>
            </a:r>
            <a:r>
              <a:rPr lang="en-US" altLang="zh-TW" dirty="0">
                <a:ea typeface="新細明體" pitchFamily="18" charset="-120"/>
              </a:rPr>
              <a:t>of Currency Swaps</a:t>
            </a:r>
          </a:p>
        </p:txBody>
      </p:sp>
      <mc:AlternateContent xmlns:mc="http://schemas.openxmlformats.org/markup-compatibility/2006" xmlns:a14="http://schemas.microsoft.com/office/drawing/2010/main">
        <mc:Choice Requires="a14">
          <p:graphicFrame>
            <p:nvGraphicFramePr>
              <p:cNvPr id="3" name="表格 2"/>
              <p:cNvGraphicFramePr>
                <a:graphicFrameLocks noGrp="1"/>
              </p:cNvGraphicFramePr>
              <p:nvPr>
                <p:extLst>
                  <p:ext uri="{D42A27DB-BD31-4B8C-83A1-F6EECF244321}">
                    <p14:modId xmlns:p14="http://schemas.microsoft.com/office/powerpoint/2010/main" val="2180856738"/>
                  </p:ext>
                </p:extLst>
              </p:nvPr>
            </p:nvGraphicFramePr>
            <p:xfrm>
              <a:off x="611560" y="1700808"/>
              <a:ext cx="7920880" cy="3042920"/>
            </p:xfrm>
            <a:graphic>
              <a:graphicData uri="http://schemas.openxmlformats.org/drawingml/2006/table">
                <a:tbl>
                  <a:tblPr firstRow="1" bandRow="1">
                    <a:tableStyleId>{073A0DAA-6AF3-43AB-8588-CEC1D06C72B9}</a:tableStyleId>
                  </a:tblPr>
                  <a:tblGrid>
                    <a:gridCol w="814296">
                      <a:extLst>
                        <a:ext uri="{9D8B030D-6E8A-4147-A177-3AD203B41FA5}">
                          <a16:colId xmlns:a16="http://schemas.microsoft.com/office/drawing/2014/main" val="20000"/>
                        </a:ext>
                      </a:extLst>
                    </a:gridCol>
                    <a:gridCol w="1850673">
                      <a:extLst>
                        <a:ext uri="{9D8B030D-6E8A-4147-A177-3AD203B41FA5}">
                          <a16:colId xmlns:a16="http://schemas.microsoft.com/office/drawing/2014/main" val="20001"/>
                        </a:ext>
                      </a:extLst>
                    </a:gridCol>
                    <a:gridCol w="1554565">
                      <a:extLst>
                        <a:ext uri="{9D8B030D-6E8A-4147-A177-3AD203B41FA5}">
                          <a16:colId xmlns:a16="http://schemas.microsoft.com/office/drawing/2014/main" val="20002"/>
                        </a:ext>
                      </a:extLst>
                    </a:gridCol>
                    <a:gridCol w="1776646">
                      <a:extLst>
                        <a:ext uri="{9D8B030D-6E8A-4147-A177-3AD203B41FA5}">
                          <a16:colId xmlns:a16="http://schemas.microsoft.com/office/drawing/2014/main" val="20003"/>
                        </a:ext>
                      </a:extLst>
                    </a:gridCol>
                    <a:gridCol w="1924700">
                      <a:extLst>
                        <a:ext uri="{9D8B030D-6E8A-4147-A177-3AD203B41FA5}">
                          <a16:colId xmlns:a16="http://schemas.microsoft.com/office/drawing/2014/main" val="20004"/>
                        </a:ext>
                      </a:extLst>
                    </a:gridCol>
                  </a:tblGrid>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dirty="0">
                              <a:ln>
                                <a:noFill/>
                              </a:ln>
                              <a:solidFill>
                                <a:schemeClr val="bg1"/>
                              </a:solidFill>
                              <a:effectLst/>
                              <a:latin typeface="+mn-lt"/>
                            </a:rPr>
                            <a:t>Time (yr)</a:t>
                          </a:r>
                          <a:endParaRPr kumimoji="0" lang="en-US" altLang="zh-TW" sz="1800" b="1" i="0" u="none" strike="noStrike" cap="none" normalizeH="0" baseline="0" dirty="0">
                            <a:ln>
                              <a:noFill/>
                            </a:ln>
                            <a:solidFill>
                              <a:schemeClr val="bg1"/>
                            </a:solidFill>
                            <a:effectLst/>
                            <a:latin typeface="+mn-lt"/>
                            <a:ea typeface="新細明體" charset="-12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dirty="0">
                              <a:ln>
                                <a:noFill/>
                              </a:ln>
                              <a:solidFill>
                                <a:schemeClr val="bg1"/>
                              </a:solidFill>
                              <a:effectLst/>
                              <a:latin typeface="+mn-lt"/>
                            </a:rPr>
                            <a:t>Cash Flows of </a:t>
                          </a:r>
                          <a14:m>
                            <m:oMath xmlns:m="http://schemas.openxmlformats.org/officeDocument/2006/math">
                              <m:sSub>
                                <m:sSubPr>
                                  <m:ctrlPr>
                                    <a:rPr kumimoji="0" lang="en-CA" altLang="zh-TW" sz="1800" b="1" i="1" u="none" strike="noStrike" cap="none" normalizeH="0" baseline="0" smtClean="0">
                                      <a:ln>
                                        <a:noFill/>
                                      </a:ln>
                                      <a:solidFill>
                                        <a:schemeClr val="bg1"/>
                                      </a:solidFill>
                                      <a:effectLst/>
                                      <a:latin typeface="Cambria Math" panose="02040503050406030204" pitchFamily="18" charset="0"/>
                                    </a:rPr>
                                  </m:ctrlPr>
                                </m:sSubPr>
                                <m:e>
                                  <m:r>
                                    <a:rPr kumimoji="0" lang="en-US" altLang="zh-TW" sz="1800" b="1" i="1" u="none" strike="noStrike" cap="none" normalizeH="0" baseline="0" smtClean="0">
                                      <a:ln>
                                        <a:noFill/>
                                      </a:ln>
                                      <a:solidFill>
                                        <a:schemeClr val="bg1"/>
                                      </a:solidFill>
                                      <a:effectLst/>
                                      <a:latin typeface="Cambria Math"/>
                                    </a:rPr>
                                    <m:t>𝑩</m:t>
                                  </m:r>
                                </m:e>
                                <m:sub>
                                  <m:r>
                                    <a:rPr kumimoji="0" lang="en-US" altLang="zh-TW" sz="1800" b="1" i="1" u="none" strike="noStrike" cap="none" normalizeH="0" baseline="0" smtClean="0">
                                      <a:ln>
                                        <a:noFill/>
                                      </a:ln>
                                      <a:solidFill>
                                        <a:schemeClr val="bg1"/>
                                      </a:solidFill>
                                      <a:effectLst/>
                                      <a:latin typeface="Cambria Math"/>
                                    </a:rPr>
                                    <m:t>𝑫</m:t>
                                  </m:r>
                                </m:sub>
                              </m:sSub>
                            </m:oMath>
                          </a14:m>
                          <a:r>
                            <a:rPr kumimoji="0" lang="en-CA" sz="1800" b="1" i="0" u="none" strike="noStrike" cap="none" normalizeH="0" baseline="0" dirty="0">
                              <a:ln>
                                <a:noFill/>
                              </a:ln>
                              <a:solidFill>
                                <a:schemeClr val="bg1"/>
                              </a:solidFill>
                              <a:effectLst/>
                              <a:latin typeface="+mn-lt"/>
                            </a:rPr>
                            <a:t> (million $)</a:t>
                          </a:r>
                          <a:endParaRPr kumimoji="0" lang="en-US" altLang="zh-TW" sz="1800" b="1" i="0" u="none" strike="noStrike" cap="none" normalizeH="0" baseline="0" dirty="0">
                            <a:ln>
                              <a:noFill/>
                            </a:ln>
                            <a:solidFill>
                              <a:schemeClr val="bg1"/>
                            </a:solidFill>
                            <a:effectLst/>
                            <a:latin typeface="+mn-lt"/>
                            <a:ea typeface="新細明體" charset="-12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dirty="0">
                              <a:ln>
                                <a:noFill/>
                              </a:ln>
                              <a:solidFill>
                                <a:schemeClr val="bg1"/>
                              </a:solidFill>
                              <a:effectLst/>
                              <a:latin typeface="+mn-lt"/>
                            </a:rPr>
                            <a:t>PV of </a:t>
                          </a:r>
                          <a14:m>
                            <m:oMath xmlns:m="http://schemas.openxmlformats.org/officeDocument/2006/math">
                              <m:sSub>
                                <m:sSubPr>
                                  <m:ctrlPr>
                                    <a:rPr kumimoji="0" lang="en-CA" altLang="zh-TW" sz="1800" b="1" i="1" u="none" strike="noStrike" cap="none" normalizeH="0" baseline="0" smtClean="0">
                                      <a:ln>
                                        <a:noFill/>
                                      </a:ln>
                                      <a:solidFill>
                                        <a:schemeClr val="bg1"/>
                                      </a:solidFill>
                                      <a:effectLst/>
                                      <a:latin typeface="Cambria Math" panose="02040503050406030204" pitchFamily="18" charset="0"/>
                                    </a:rPr>
                                  </m:ctrlPr>
                                </m:sSubPr>
                                <m:e>
                                  <m:r>
                                    <a:rPr kumimoji="0" lang="en-US" altLang="zh-TW" sz="1800" b="1" i="1" u="none" strike="noStrike" cap="none" normalizeH="0" baseline="0" smtClean="0">
                                      <a:ln>
                                        <a:noFill/>
                                      </a:ln>
                                      <a:solidFill>
                                        <a:schemeClr val="bg1"/>
                                      </a:solidFill>
                                      <a:effectLst/>
                                      <a:latin typeface="Cambria Math"/>
                                    </a:rPr>
                                    <m:t>𝑩</m:t>
                                  </m:r>
                                </m:e>
                                <m:sub>
                                  <m:r>
                                    <a:rPr kumimoji="0" lang="en-US" altLang="zh-TW" sz="1800" b="1" i="1" u="none" strike="noStrike" cap="none" normalizeH="0" baseline="0" smtClean="0">
                                      <a:ln>
                                        <a:noFill/>
                                      </a:ln>
                                      <a:solidFill>
                                        <a:schemeClr val="bg1"/>
                                      </a:solidFill>
                                      <a:effectLst/>
                                      <a:latin typeface="Cambria Math"/>
                                    </a:rPr>
                                    <m:t>𝑫</m:t>
                                  </m:r>
                                </m:sub>
                              </m:sSub>
                            </m:oMath>
                          </a14:m>
                          <a:r>
                            <a:rPr kumimoji="0" lang="en-CA" altLang="zh-TW" sz="1800" b="1" i="0" u="none" strike="noStrike" cap="none" normalizeH="0" baseline="0" dirty="0">
                              <a:ln>
                                <a:noFill/>
                              </a:ln>
                              <a:solidFill>
                                <a:schemeClr val="bg1"/>
                              </a:solidFill>
                              <a:effectLst/>
                              <a:latin typeface="+mn-lt"/>
                            </a:rPr>
                            <a:t> (million $) (discounted at 9%)</a:t>
                          </a:r>
                          <a:endParaRPr kumimoji="0" lang="en-US" altLang="zh-TW" sz="1800" b="1" i="0" u="none" strike="noStrike" cap="none" normalizeH="0" baseline="0" dirty="0">
                            <a:ln>
                              <a:noFill/>
                            </a:ln>
                            <a:solidFill>
                              <a:schemeClr val="bg1"/>
                            </a:solidFill>
                            <a:effectLst/>
                            <a:latin typeface="+mn-lt"/>
                            <a:ea typeface="新細明體" charset="-12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dirty="0">
                              <a:ln>
                                <a:noFill/>
                              </a:ln>
                              <a:solidFill>
                                <a:schemeClr val="bg1"/>
                              </a:solidFill>
                              <a:effectLst/>
                              <a:latin typeface="+mn-lt"/>
                            </a:rPr>
                            <a:t>Cash flows of </a:t>
                          </a:r>
                          <a14:m>
                            <m:oMath xmlns:m="http://schemas.openxmlformats.org/officeDocument/2006/math">
                              <m:sSub>
                                <m:sSubPr>
                                  <m:ctrlPr>
                                    <a:rPr kumimoji="0" lang="en-CA" altLang="zh-TW" sz="1800" b="1" i="1" u="none" strike="noStrike" cap="none" normalizeH="0" baseline="0" smtClean="0">
                                      <a:ln>
                                        <a:noFill/>
                                      </a:ln>
                                      <a:solidFill>
                                        <a:schemeClr val="bg1"/>
                                      </a:solidFill>
                                      <a:effectLst/>
                                      <a:latin typeface="Cambria Math" panose="02040503050406030204" pitchFamily="18" charset="0"/>
                                    </a:rPr>
                                  </m:ctrlPr>
                                </m:sSubPr>
                                <m:e>
                                  <m:r>
                                    <a:rPr kumimoji="0" lang="en-US" altLang="zh-TW" sz="1800" b="1" i="1" u="none" strike="noStrike" cap="none" normalizeH="0" baseline="0" smtClean="0">
                                      <a:ln>
                                        <a:noFill/>
                                      </a:ln>
                                      <a:solidFill>
                                        <a:schemeClr val="bg1"/>
                                      </a:solidFill>
                                      <a:effectLst/>
                                      <a:latin typeface="Cambria Math"/>
                                    </a:rPr>
                                    <m:t>𝑩</m:t>
                                  </m:r>
                                </m:e>
                                <m:sub>
                                  <m:r>
                                    <a:rPr kumimoji="0" lang="en-US" altLang="zh-TW" sz="1800" b="1" i="1" u="none" strike="noStrike" cap="none" normalizeH="0" baseline="0" smtClean="0">
                                      <a:ln>
                                        <a:noFill/>
                                      </a:ln>
                                      <a:solidFill>
                                        <a:schemeClr val="bg1"/>
                                      </a:solidFill>
                                      <a:effectLst/>
                                      <a:latin typeface="Cambria Math"/>
                                    </a:rPr>
                                    <m:t>𝑭</m:t>
                                  </m:r>
                                </m:sub>
                              </m:sSub>
                            </m:oMath>
                          </a14:m>
                          <a:r>
                            <a:rPr kumimoji="0" lang="en-CA" altLang="zh-TW" sz="1800" b="1" i="0" u="none" strike="noStrike" cap="none" normalizeH="0" baseline="0" dirty="0">
                              <a:ln>
                                <a:noFill/>
                              </a:ln>
                              <a:solidFill>
                                <a:schemeClr val="bg1"/>
                              </a:solidFill>
                              <a:effectLst/>
                              <a:latin typeface="+mn-lt"/>
                            </a:rPr>
                            <a:t> (million </a:t>
                          </a:r>
                          <a:r>
                            <a:rPr kumimoji="0" lang="en-CA" sz="1800" b="1" i="0" u="none" strike="noStrike" cap="none" normalizeH="0" baseline="0" dirty="0">
                              <a:ln>
                                <a:noFill/>
                              </a:ln>
                              <a:solidFill>
                                <a:schemeClr val="bg1"/>
                              </a:solidFill>
                              <a:effectLst/>
                              <a:latin typeface="+mn-lt"/>
                            </a:rPr>
                            <a:t>yen)</a:t>
                          </a:r>
                          <a:endParaRPr kumimoji="0" lang="en-US" altLang="zh-TW" sz="1800" b="1" i="0" u="none" strike="noStrike" cap="none" normalizeH="0" baseline="0" dirty="0">
                            <a:ln>
                              <a:noFill/>
                            </a:ln>
                            <a:solidFill>
                              <a:schemeClr val="bg1"/>
                            </a:solidFill>
                            <a:effectLst/>
                            <a:latin typeface="+mn-lt"/>
                            <a:ea typeface="新細明體" charset="-12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1800" b="1" i="0" u="none" strike="noStrike" cap="none" normalizeH="0" baseline="0" dirty="0">
                              <a:ln>
                                <a:noFill/>
                              </a:ln>
                              <a:solidFill>
                                <a:schemeClr val="bg1"/>
                              </a:solidFill>
                              <a:effectLst/>
                              <a:latin typeface="+mn-lt"/>
                            </a:rPr>
                            <a:t>PV </a:t>
                          </a:r>
                          <a:r>
                            <a:rPr kumimoji="0" lang="en-CA" altLang="zh-TW" sz="1800" b="1" i="0" u="none" strike="noStrike" cap="none" normalizeH="0" baseline="0" dirty="0">
                              <a:ln>
                                <a:noFill/>
                              </a:ln>
                              <a:solidFill>
                                <a:schemeClr val="bg1"/>
                              </a:solidFill>
                              <a:effectLst/>
                              <a:latin typeface="+mn-lt"/>
                            </a:rPr>
                            <a:t>of </a:t>
                          </a:r>
                          <a14:m>
                            <m:oMath xmlns:m="http://schemas.openxmlformats.org/officeDocument/2006/math">
                              <m:sSub>
                                <m:sSubPr>
                                  <m:ctrlPr>
                                    <a:rPr kumimoji="0" lang="en-CA" altLang="zh-TW" sz="1800" b="1" i="1" u="none" strike="noStrike" cap="none" normalizeH="0" baseline="0" smtClean="0">
                                      <a:ln>
                                        <a:noFill/>
                                      </a:ln>
                                      <a:solidFill>
                                        <a:schemeClr val="bg1"/>
                                      </a:solidFill>
                                      <a:effectLst/>
                                      <a:latin typeface="Cambria Math" panose="02040503050406030204" pitchFamily="18" charset="0"/>
                                    </a:rPr>
                                  </m:ctrlPr>
                                </m:sSubPr>
                                <m:e>
                                  <m:r>
                                    <a:rPr kumimoji="0" lang="en-US" altLang="zh-TW" sz="1800" b="1" i="1" u="none" strike="noStrike" cap="none" normalizeH="0" baseline="0" smtClean="0">
                                      <a:ln>
                                        <a:noFill/>
                                      </a:ln>
                                      <a:solidFill>
                                        <a:schemeClr val="bg1"/>
                                      </a:solidFill>
                                      <a:effectLst/>
                                      <a:latin typeface="Cambria Math"/>
                                    </a:rPr>
                                    <m:t>𝑩</m:t>
                                  </m:r>
                                </m:e>
                                <m:sub>
                                  <m:r>
                                    <a:rPr kumimoji="0" lang="en-US" altLang="zh-TW" sz="1800" b="1" i="1" u="none" strike="noStrike" cap="none" normalizeH="0" baseline="0" smtClean="0">
                                      <a:ln>
                                        <a:noFill/>
                                      </a:ln>
                                      <a:solidFill>
                                        <a:schemeClr val="bg1"/>
                                      </a:solidFill>
                                      <a:effectLst/>
                                      <a:latin typeface="Cambria Math"/>
                                    </a:rPr>
                                    <m:t>𝑭</m:t>
                                  </m:r>
                                </m:sub>
                              </m:sSub>
                            </m:oMath>
                          </a14:m>
                          <a:r>
                            <a:rPr kumimoji="0" lang="en-CA" altLang="zh-TW" sz="1800" b="1" i="0" u="none" strike="noStrike" cap="none" normalizeH="0" baseline="0" dirty="0">
                              <a:ln>
                                <a:noFill/>
                              </a:ln>
                              <a:solidFill>
                                <a:schemeClr val="bg1"/>
                              </a:solidFill>
                              <a:effectLst/>
                              <a:latin typeface="+mn-lt"/>
                            </a:rPr>
                            <a:t> (million yen) (discounted at 4%)</a:t>
                          </a:r>
                          <a:endParaRPr kumimoji="0" lang="en-US" altLang="zh-TW" sz="1800" b="1" i="0" u="none" strike="noStrike" cap="none" normalizeH="0" baseline="0" dirty="0">
                            <a:ln>
                              <a:noFill/>
                            </a:ln>
                            <a:solidFill>
                              <a:schemeClr val="bg1"/>
                            </a:solidFill>
                            <a:effectLst/>
                            <a:latin typeface="+mn-lt"/>
                            <a:ea typeface="新細明體" charset="-120"/>
                          </a:endParaRPr>
                        </a:p>
                      </a:txBody>
                      <a:tcPr horzOverflow="overflow"/>
                    </a:tc>
                    <a:extLst>
                      <a:ext uri="{0D108BD9-81ED-4DB2-BD59-A6C34878D82A}">
                        <a16:rowId xmlns:a16="http://schemas.microsoft.com/office/drawing/2014/main" val="10000"/>
                      </a:ext>
                    </a:extLst>
                  </a:tr>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dirty="0">
                              <a:ln>
                                <a:noFill/>
                              </a:ln>
                              <a:solidFill>
                                <a:schemeClr val="tx1"/>
                              </a:solidFill>
                              <a:effectLst/>
                              <a:latin typeface="+mn-lt"/>
                            </a:rPr>
                            <a:t>1</a:t>
                          </a:r>
                          <a:endParaRPr kumimoji="0" lang="en-US" altLang="zh-TW" sz="1800" b="0" i="0" u="none" strike="noStrike" cap="none" normalizeH="0" baseline="0" dirty="0">
                            <a:ln>
                              <a:noFill/>
                            </a:ln>
                            <a:solidFill>
                              <a:schemeClr val="tx1"/>
                            </a:solidFill>
                            <a:effectLst/>
                            <a:latin typeface="+mn-lt"/>
                            <a:ea typeface="新細明體" charset="-12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dirty="0">
                              <a:ln>
                                <a:noFill/>
                              </a:ln>
                              <a:solidFill>
                                <a:schemeClr val="tx1"/>
                              </a:solidFill>
                              <a:effectLst/>
                              <a:latin typeface="+mn-lt"/>
                            </a:rPr>
                            <a:t>0.8 (=10</a:t>
                          </a:r>
                          <a:r>
                            <a:rPr lang="zh-TW" altLang="zh-TW" sz="1800" kern="1200" dirty="0">
                              <a:solidFill>
                                <a:schemeClr val="dk1"/>
                              </a:solidFill>
                              <a:effectLst/>
                              <a:latin typeface="+mn-lt"/>
                              <a:ea typeface="+mn-ea"/>
                              <a:cs typeface="+mn-cs"/>
                            </a:rPr>
                            <a:t>×</a:t>
                          </a:r>
                          <a:r>
                            <a:rPr lang="en-US" altLang="zh-TW" sz="1800" kern="1200" dirty="0">
                              <a:solidFill>
                                <a:schemeClr val="dk1"/>
                              </a:solidFill>
                              <a:effectLst/>
                              <a:latin typeface="+mn-lt"/>
                              <a:ea typeface="+mn-ea"/>
                              <a:cs typeface="+mn-cs"/>
                            </a:rPr>
                            <a:t>8%)</a:t>
                          </a:r>
                          <a:endParaRPr kumimoji="0" lang="en-US" altLang="zh-TW" sz="1800" b="0" i="0" u="none" strike="noStrike" cap="none" normalizeH="0" baseline="0" dirty="0">
                            <a:ln>
                              <a:noFill/>
                            </a:ln>
                            <a:solidFill>
                              <a:schemeClr val="tx1"/>
                            </a:solidFill>
                            <a:effectLst/>
                            <a:latin typeface="+mn-lt"/>
                            <a:ea typeface="新細明體" charset="-12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dirty="0">
                              <a:ln>
                                <a:noFill/>
                              </a:ln>
                              <a:solidFill>
                                <a:schemeClr val="tx1"/>
                              </a:solidFill>
                              <a:effectLst/>
                              <a:latin typeface="+mn-lt"/>
                            </a:rPr>
                            <a:t>0.7311</a:t>
                          </a:r>
                          <a:endParaRPr kumimoji="0" lang="en-US" altLang="zh-TW" sz="1800" b="0" i="0" u="none" strike="noStrike" cap="none" normalizeH="0" baseline="0" dirty="0">
                            <a:ln>
                              <a:noFill/>
                            </a:ln>
                            <a:solidFill>
                              <a:schemeClr val="tx1"/>
                            </a:solidFill>
                            <a:effectLst/>
                            <a:latin typeface="+mn-lt"/>
                            <a:ea typeface="新細明體" charset="-12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dirty="0">
                              <a:ln>
                                <a:noFill/>
                              </a:ln>
                              <a:solidFill>
                                <a:schemeClr val="tx1"/>
                              </a:solidFill>
                              <a:effectLst/>
                              <a:latin typeface="+mn-lt"/>
                            </a:rPr>
                            <a:t>60</a:t>
                          </a:r>
                          <a:r>
                            <a:rPr kumimoji="0" lang="en-CA" altLang="zh-TW" sz="1800" b="0" i="0" u="none" strike="noStrike" cap="none" normalizeH="0" baseline="0" dirty="0">
                              <a:ln>
                                <a:noFill/>
                              </a:ln>
                              <a:solidFill>
                                <a:schemeClr val="tx1"/>
                              </a:solidFill>
                              <a:effectLst/>
                              <a:latin typeface="+mn-lt"/>
                            </a:rPr>
                            <a:t> (=1,200</a:t>
                          </a:r>
                          <a:r>
                            <a:rPr lang="zh-TW" altLang="zh-TW" sz="1800" kern="1200" dirty="0">
                              <a:solidFill>
                                <a:schemeClr val="dk1"/>
                              </a:solidFill>
                              <a:effectLst/>
                              <a:latin typeface="+mn-lt"/>
                              <a:ea typeface="+mn-ea"/>
                              <a:cs typeface="+mn-cs"/>
                            </a:rPr>
                            <a:t>×</a:t>
                          </a:r>
                          <a:r>
                            <a:rPr lang="en-US" altLang="zh-TW" sz="1800" kern="1200" dirty="0">
                              <a:solidFill>
                                <a:schemeClr val="dk1"/>
                              </a:solidFill>
                              <a:effectLst/>
                              <a:latin typeface="+mn-lt"/>
                              <a:ea typeface="+mn-ea"/>
                              <a:cs typeface="+mn-cs"/>
                            </a:rPr>
                            <a:t>5%)</a:t>
                          </a:r>
                          <a:endParaRPr kumimoji="0" lang="en-US" altLang="zh-TW" sz="1800" b="0" i="0" u="none" strike="noStrike" cap="none" normalizeH="0" baseline="0" dirty="0">
                            <a:ln>
                              <a:noFill/>
                            </a:ln>
                            <a:solidFill>
                              <a:schemeClr val="tx1"/>
                            </a:solidFill>
                            <a:effectLst/>
                            <a:latin typeface="+mn-lt"/>
                            <a:ea typeface="新細明體" charset="-12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dirty="0">
                              <a:ln>
                                <a:noFill/>
                              </a:ln>
                              <a:solidFill>
                                <a:schemeClr val="tx1"/>
                              </a:solidFill>
                              <a:effectLst/>
                              <a:latin typeface="+mn-lt"/>
                            </a:rPr>
                            <a:t>57.65</a:t>
                          </a:r>
                          <a:endParaRPr kumimoji="0" lang="en-US" altLang="zh-TW" sz="1800" b="0" i="0" u="none" strike="noStrike" cap="none" normalizeH="0" baseline="0" dirty="0">
                            <a:ln>
                              <a:noFill/>
                            </a:ln>
                            <a:solidFill>
                              <a:schemeClr val="tx1"/>
                            </a:solidFill>
                            <a:effectLst/>
                            <a:latin typeface="+mn-lt"/>
                            <a:ea typeface="新細明體" charset="-120"/>
                          </a:endParaRPr>
                        </a:p>
                      </a:txBody>
                      <a:tcPr horzOverflow="overflow"/>
                    </a:tc>
                    <a:extLst>
                      <a:ext uri="{0D108BD9-81ED-4DB2-BD59-A6C34878D82A}">
                        <a16:rowId xmlns:a16="http://schemas.microsoft.com/office/drawing/2014/main" val="10001"/>
                      </a:ext>
                    </a:extLst>
                  </a:tr>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dirty="0">
                              <a:ln>
                                <a:noFill/>
                              </a:ln>
                              <a:solidFill>
                                <a:schemeClr val="tx1"/>
                              </a:solidFill>
                              <a:effectLst/>
                              <a:latin typeface="+mn-lt"/>
                            </a:rPr>
                            <a:t>2</a:t>
                          </a:r>
                          <a:endParaRPr kumimoji="0" lang="en-US" altLang="zh-TW" sz="1800" b="0" i="0" u="none" strike="noStrike" cap="none" normalizeH="0" baseline="0" dirty="0">
                            <a:ln>
                              <a:noFill/>
                            </a:ln>
                            <a:solidFill>
                              <a:schemeClr val="tx1"/>
                            </a:solidFill>
                            <a:effectLst/>
                            <a:latin typeface="+mn-lt"/>
                            <a:ea typeface="新細明體" charset="-12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dirty="0">
                              <a:ln>
                                <a:noFill/>
                              </a:ln>
                              <a:solidFill>
                                <a:schemeClr val="tx1"/>
                              </a:solidFill>
                              <a:effectLst/>
                              <a:latin typeface="+mn-lt"/>
                            </a:rPr>
                            <a:t>0.8</a:t>
                          </a:r>
                          <a:r>
                            <a:rPr kumimoji="0" lang="en-CA" altLang="zh-TW" sz="1800" b="0" i="0" u="none" strike="noStrike" cap="none" normalizeH="0" baseline="0" dirty="0">
                              <a:ln>
                                <a:noFill/>
                              </a:ln>
                              <a:solidFill>
                                <a:schemeClr val="tx1"/>
                              </a:solidFill>
                              <a:effectLst/>
                              <a:latin typeface="+mn-lt"/>
                            </a:rPr>
                            <a:t> (=10</a:t>
                          </a:r>
                          <a:r>
                            <a:rPr lang="zh-TW" altLang="zh-TW" sz="1800" kern="1200" dirty="0">
                              <a:solidFill>
                                <a:schemeClr val="dk1"/>
                              </a:solidFill>
                              <a:effectLst/>
                              <a:latin typeface="+mn-lt"/>
                              <a:ea typeface="+mn-ea"/>
                              <a:cs typeface="+mn-cs"/>
                            </a:rPr>
                            <a:t>×</a:t>
                          </a:r>
                          <a:r>
                            <a:rPr lang="en-US" altLang="zh-TW" sz="1800" kern="1200" dirty="0">
                              <a:solidFill>
                                <a:schemeClr val="dk1"/>
                              </a:solidFill>
                              <a:effectLst/>
                              <a:latin typeface="+mn-lt"/>
                              <a:ea typeface="+mn-ea"/>
                              <a:cs typeface="+mn-cs"/>
                            </a:rPr>
                            <a:t>8%)</a:t>
                          </a:r>
                          <a:endParaRPr kumimoji="0" lang="en-US" altLang="zh-TW" sz="1800" b="0" i="0" u="none" strike="noStrike" cap="none" normalizeH="0" baseline="0" dirty="0">
                            <a:ln>
                              <a:noFill/>
                            </a:ln>
                            <a:solidFill>
                              <a:schemeClr val="tx1"/>
                            </a:solidFill>
                            <a:effectLst/>
                            <a:latin typeface="+mn-lt"/>
                            <a:ea typeface="新細明體" charset="-12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dirty="0">
                              <a:ln>
                                <a:noFill/>
                              </a:ln>
                              <a:solidFill>
                                <a:schemeClr val="tx1"/>
                              </a:solidFill>
                              <a:effectLst/>
                              <a:latin typeface="+mn-lt"/>
                            </a:rPr>
                            <a:t>0.6682</a:t>
                          </a:r>
                          <a:endParaRPr kumimoji="0" lang="en-US" altLang="zh-TW" sz="1800" b="0" i="0" u="none" strike="noStrike" cap="none" normalizeH="0" baseline="0" dirty="0">
                            <a:ln>
                              <a:noFill/>
                            </a:ln>
                            <a:solidFill>
                              <a:schemeClr val="tx1"/>
                            </a:solidFill>
                            <a:effectLst/>
                            <a:latin typeface="+mn-lt"/>
                            <a:ea typeface="新細明體" charset="-12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dirty="0">
                              <a:ln>
                                <a:noFill/>
                              </a:ln>
                              <a:solidFill>
                                <a:schemeClr val="tx1"/>
                              </a:solidFill>
                              <a:effectLst/>
                              <a:latin typeface="+mn-lt"/>
                            </a:rPr>
                            <a:t>60</a:t>
                          </a:r>
                          <a:r>
                            <a:rPr kumimoji="0" lang="en-CA" altLang="zh-TW" sz="1800" b="0" i="0" u="none" strike="noStrike" cap="none" normalizeH="0" baseline="0" dirty="0">
                              <a:ln>
                                <a:noFill/>
                              </a:ln>
                              <a:solidFill>
                                <a:schemeClr val="tx1"/>
                              </a:solidFill>
                              <a:effectLst/>
                              <a:latin typeface="+mn-lt"/>
                            </a:rPr>
                            <a:t> (=1,200</a:t>
                          </a:r>
                          <a:r>
                            <a:rPr lang="zh-TW" altLang="zh-TW" sz="1800" kern="1200" dirty="0">
                              <a:solidFill>
                                <a:schemeClr val="dk1"/>
                              </a:solidFill>
                              <a:effectLst/>
                              <a:latin typeface="+mn-lt"/>
                              <a:ea typeface="+mn-ea"/>
                              <a:cs typeface="+mn-cs"/>
                            </a:rPr>
                            <a:t>×</a:t>
                          </a:r>
                          <a:r>
                            <a:rPr lang="en-US" altLang="zh-TW" sz="1800" kern="1200" dirty="0">
                              <a:solidFill>
                                <a:schemeClr val="dk1"/>
                              </a:solidFill>
                              <a:effectLst/>
                              <a:latin typeface="+mn-lt"/>
                              <a:ea typeface="+mn-ea"/>
                              <a:cs typeface="+mn-cs"/>
                            </a:rPr>
                            <a:t>5%)</a:t>
                          </a:r>
                          <a:endParaRPr kumimoji="0" lang="en-US" altLang="zh-TW" sz="1800" b="0" i="0" u="none" strike="noStrike" cap="none" normalizeH="0" baseline="0" dirty="0">
                            <a:ln>
                              <a:noFill/>
                            </a:ln>
                            <a:solidFill>
                              <a:schemeClr val="tx1"/>
                            </a:solidFill>
                            <a:effectLst/>
                            <a:latin typeface="+mn-lt"/>
                            <a:ea typeface="新細明體" charset="-12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dirty="0">
                              <a:ln>
                                <a:noFill/>
                              </a:ln>
                              <a:solidFill>
                                <a:schemeClr val="tx1"/>
                              </a:solidFill>
                              <a:effectLst/>
                              <a:latin typeface="+mn-lt"/>
                            </a:rPr>
                            <a:t>55.39</a:t>
                          </a:r>
                          <a:endParaRPr kumimoji="0" lang="en-US" altLang="zh-TW" sz="1800" b="0" i="0" u="none" strike="noStrike" cap="none" normalizeH="0" baseline="0" dirty="0">
                            <a:ln>
                              <a:noFill/>
                            </a:ln>
                            <a:solidFill>
                              <a:schemeClr val="tx1"/>
                            </a:solidFill>
                            <a:effectLst/>
                            <a:latin typeface="+mn-lt"/>
                            <a:ea typeface="新細明體" charset="-120"/>
                          </a:endParaRPr>
                        </a:p>
                      </a:txBody>
                      <a:tcPr horzOverflow="overflow"/>
                    </a:tc>
                    <a:extLst>
                      <a:ext uri="{0D108BD9-81ED-4DB2-BD59-A6C34878D82A}">
                        <a16:rowId xmlns:a16="http://schemas.microsoft.com/office/drawing/2014/main" val="10002"/>
                      </a:ext>
                    </a:extLst>
                  </a:tr>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dirty="0">
                              <a:ln>
                                <a:noFill/>
                              </a:ln>
                              <a:solidFill>
                                <a:schemeClr val="tx1"/>
                              </a:solidFill>
                              <a:effectLst/>
                              <a:latin typeface="+mn-lt"/>
                            </a:rPr>
                            <a:t>3</a:t>
                          </a:r>
                          <a:endParaRPr kumimoji="0" lang="en-US" altLang="zh-TW" sz="1800" b="0" i="0" u="none" strike="noStrike" cap="none" normalizeH="0" baseline="0" dirty="0">
                            <a:ln>
                              <a:noFill/>
                            </a:ln>
                            <a:solidFill>
                              <a:schemeClr val="tx1"/>
                            </a:solidFill>
                            <a:effectLst/>
                            <a:latin typeface="+mn-lt"/>
                            <a:ea typeface="新細明體" charset="-12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dirty="0">
                              <a:ln>
                                <a:noFill/>
                              </a:ln>
                              <a:solidFill>
                                <a:schemeClr val="tx1"/>
                              </a:solidFill>
                              <a:effectLst/>
                              <a:latin typeface="+mn-lt"/>
                            </a:rPr>
                            <a:t>0.8</a:t>
                          </a:r>
                          <a:r>
                            <a:rPr kumimoji="0" lang="en-CA" altLang="zh-TW" sz="1800" b="0" i="0" u="none" strike="noStrike" cap="none" normalizeH="0" baseline="0" dirty="0">
                              <a:ln>
                                <a:noFill/>
                              </a:ln>
                              <a:solidFill>
                                <a:schemeClr val="tx1"/>
                              </a:solidFill>
                              <a:effectLst/>
                              <a:latin typeface="+mn-lt"/>
                            </a:rPr>
                            <a:t> (=10</a:t>
                          </a:r>
                          <a:r>
                            <a:rPr lang="zh-TW" altLang="zh-TW" sz="1800" kern="1200" dirty="0">
                              <a:solidFill>
                                <a:schemeClr val="dk1"/>
                              </a:solidFill>
                              <a:effectLst/>
                              <a:latin typeface="+mn-lt"/>
                              <a:ea typeface="+mn-ea"/>
                              <a:cs typeface="+mn-cs"/>
                            </a:rPr>
                            <a:t>×</a:t>
                          </a:r>
                          <a:r>
                            <a:rPr lang="en-US" altLang="zh-TW" sz="1800" kern="1200" dirty="0">
                              <a:solidFill>
                                <a:schemeClr val="dk1"/>
                              </a:solidFill>
                              <a:effectLst/>
                              <a:latin typeface="+mn-lt"/>
                              <a:ea typeface="+mn-ea"/>
                              <a:cs typeface="+mn-cs"/>
                            </a:rPr>
                            <a:t>8%)</a:t>
                          </a:r>
                          <a:endParaRPr kumimoji="0" lang="en-US" altLang="zh-TW" sz="1800" b="0" i="0" u="none" strike="noStrike" cap="none" normalizeH="0" baseline="0" dirty="0">
                            <a:ln>
                              <a:noFill/>
                            </a:ln>
                            <a:solidFill>
                              <a:schemeClr val="tx1"/>
                            </a:solidFill>
                            <a:effectLst/>
                            <a:latin typeface="+mn-lt"/>
                            <a:ea typeface="新細明體" charset="-12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dirty="0">
                              <a:ln>
                                <a:noFill/>
                              </a:ln>
                              <a:solidFill>
                                <a:schemeClr val="tx1"/>
                              </a:solidFill>
                              <a:effectLst/>
                              <a:latin typeface="+mn-lt"/>
                            </a:rPr>
                            <a:t>0.6107</a:t>
                          </a:r>
                          <a:endParaRPr kumimoji="0" lang="en-US" altLang="zh-TW" sz="1800" b="0" i="0" u="none" strike="noStrike" cap="none" normalizeH="0" baseline="0" dirty="0">
                            <a:ln>
                              <a:noFill/>
                            </a:ln>
                            <a:solidFill>
                              <a:schemeClr val="tx1"/>
                            </a:solidFill>
                            <a:effectLst/>
                            <a:latin typeface="+mn-lt"/>
                            <a:ea typeface="新細明體" charset="-12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dirty="0">
                              <a:ln>
                                <a:noFill/>
                              </a:ln>
                              <a:solidFill>
                                <a:schemeClr val="tx1"/>
                              </a:solidFill>
                              <a:effectLst/>
                              <a:latin typeface="+mn-lt"/>
                            </a:rPr>
                            <a:t>60</a:t>
                          </a:r>
                          <a:r>
                            <a:rPr kumimoji="0" lang="en-CA" altLang="zh-TW" sz="1800" b="0" i="0" u="none" strike="noStrike" cap="none" normalizeH="0" baseline="0" dirty="0">
                              <a:ln>
                                <a:noFill/>
                              </a:ln>
                              <a:solidFill>
                                <a:schemeClr val="tx1"/>
                              </a:solidFill>
                              <a:effectLst/>
                              <a:latin typeface="+mn-lt"/>
                            </a:rPr>
                            <a:t> (=1,200</a:t>
                          </a:r>
                          <a:r>
                            <a:rPr lang="zh-TW" altLang="zh-TW" sz="1800" kern="1200" dirty="0">
                              <a:solidFill>
                                <a:schemeClr val="dk1"/>
                              </a:solidFill>
                              <a:effectLst/>
                              <a:latin typeface="+mn-lt"/>
                              <a:ea typeface="+mn-ea"/>
                              <a:cs typeface="+mn-cs"/>
                            </a:rPr>
                            <a:t>×</a:t>
                          </a:r>
                          <a:r>
                            <a:rPr lang="en-US" altLang="zh-TW" sz="1800" kern="1200" dirty="0">
                              <a:solidFill>
                                <a:schemeClr val="dk1"/>
                              </a:solidFill>
                              <a:effectLst/>
                              <a:latin typeface="+mn-lt"/>
                              <a:ea typeface="+mn-ea"/>
                              <a:cs typeface="+mn-cs"/>
                            </a:rPr>
                            <a:t>5%)</a:t>
                          </a:r>
                          <a:endParaRPr kumimoji="0" lang="en-US" altLang="zh-TW" sz="1800" b="0" i="0" u="none" strike="noStrike" cap="none" normalizeH="0" baseline="0" dirty="0">
                            <a:ln>
                              <a:noFill/>
                            </a:ln>
                            <a:solidFill>
                              <a:schemeClr val="tx1"/>
                            </a:solidFill>
                            <a:effectLst/>
                            <a:latin typeface="+mn-lt"/>
                            <a:ea typeface="新細明體" charset="-12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dirty="0">
                              <a:ln>
                                <a:noFill/>
                              </a:ln>
                              <a:solidFill>
                                <a:schemeClr val="tx1"/>
                              </a:solidFill>
                              <a:effectLst/>
                              <a:latin typeface="+mn-lt"/>
                            </a:rPr>
                            <a:t>53.22</a:t>
                          </a:r>
                          <a:endParaRPr kumimoji="0" lang="en-US" altLang="zh-TW" sz="1800" b="0" i="0" u="none" strike="noStrike" cap="none" normalizeH="0" baseline="0" dirty="0">
                            <a:ln>
                              <a:noFill/>
                            </a:ln>
                            <a:solidFill>
                              <a:schemeClr val="tx1"/>
                            </a:solidFill>
                            <a:effectLst/>
                            <a:latin typeface="+mn-lt"/>
                            <a:ea typeface="新細明體" charset="-120"/>
                          </a:endParaRPr>
                        </a:p>
                      </a:txBody>
                      <a:tcPr horzOverflow="overflow"/>
                    </a:tc>
                    <a:extLst>
                      <a:ext uri="{0D108BD9-81ED-4DB2-BD59-A6C34878D82A}">
                        <a16:rowId xmlns:a16="http://schemas.microsoft.com/office/drawing/2014/main" val="10003"/>
                      </a:ext>
                    </a:extLst>
                  </a:tr>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dirty="0">
                              <a:ln>
                                <a:noFill/>
                              </a:ln>
                              <a:solidFill>
                                <a:schemeClr val="tx1"/>
                              </a:solidFill>
                              <a:effectLst/>
                              <a:latin typeface="+mn-lt"/>
                            </a:rPr>
                            <a:t>3</a:t>
                          </a:r>
                          <a:endParaRPr kumimoji="0" lang="en-US" altLang="zh-TW" sz="1800" b="0" i="0" u="none" strike="noStrike" cap="none" normalizeH="0" baseline="0" dirty="0">
                            <a:ln>
                              <a:noFill/>
                            </a:ln>
                            <a:solidFill>
                              <a:schemeClr val="tx1"/>
                            </a:solidFill>
                            <a:effectLst/>
                            <a:latin typeface="+mn-lt"/>
                            <a:ea typeface="新細明體" charset="-12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dirty="0">
                              <a:ln>
                                <a:noFill/>
                              </a:ln>
                              <a:solidFill>
                                <a:schemeClr val="tx1"/>
                              </a:solidFill>
                              <a:effectLst/>
                              <a:latin typeface="+mn-lt"/>
                            </a:rPr>
                            <a:t>10</a:t>
                          </a:r>
                          <a:endParaRPr kumimoji="0" lang="en-US" altLang="zh-TW" sz="1800" b="0" i="0" u="none" strike="noStrike" cap="none" normalizeH="0" baseline="0" dirty="0">
                            <a:ln>
                              <a:noFill/>
                            </a:ln>
                            <a:solidFill>
                              <a:schemeClr val="tx1"/>
                            </a:solidFill>
                            <a:effectLst/>
                            <a:latin typeface="+mn-lt"/>
                            <a:ea typeface="新細明體" charset="-12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dirty="0">
                              <a:ln>
                                <a:noFill/>
                              </a:ln>
                              <a:solidFill>
                                <a:schemeClr val="tx1"/>
                              </a:solidFill>
                              <a:effectLst/>
                              <a:latin typeface="+mn-lt"/>
                            </a:rPr>
                            <a:t>7.6338</a:t>
                          </a:r>
                          <a:endParaRPr kumimoji="0" lang="en-US" altLang="zh-TW" sz="1800" b="0" i="0" u="none" strike="noStrike" cap="none" normalizeH="0" baseline="0" dirty="0">
                            <a:ln>
                              <a:noFill/>
                            </a:ln>
                            <a:solidFill>
                              <a:schemeClr val="tx1"/>
                            </a:solidFill>
                            <a:effectLst/>
                            <a:latin typeface="+mn-lt"/>
                            <a:ea typeface="新細明體" charset="-12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dirty="0">
                              <a:ln>
                                <a:noFill/>
                              </a:ln>
                              <a:solidFill>
                                <a:schemeClr val="tx1"/>
                              </a:solidFill>
                              <a:effectLst/>
                              <a:latin typeface="+mn-lt"/>
                            </a:rPr>
                            <a:t>1,200</a:t>
                          </a:r>
                          <a:endParaRPr kumimoji="0" lang="en-US" altLang="zh-TW" sz="1800" b="0" i="0" u="none" strike="noStrike" cap="none" normalizeH="0" baseline="0" dirty="0">
                            <a:ln>
                              <a:noFill/>
                            </a:ln>
                            <a:solidFill>
                              <a:schemeClr val="tx1"/>
                            </a:solidFill>
                            <a:effectLst/>
                            <a:latin typeface="+mn-lt"/>
                            <a:ea typeface="新細明體" charset="-12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dirty="0">
                              <a:ln>
                                <a:noFill/>
                              </a:ln>
                              <a:solidFill>
                                <a:schemeClr val="tx1"/>
                              </a:solidFill>
                              <a:effectLst/>
                              <a:latin typeface="+mn-lt"/>
                            </a:rPr>
                            <a:t>1,064.30</a:t>
                          </a:r>
                          <a:endParaRPr kumimoji="0" lang="en-US" altLang="zh-TW" sz="1800" b="0" i="0" u="none" strike="noStrike" cap="none" normalizeH="0" baseline="0" dirty="0">
                            <a:ln>
                              <a:noFill/>
                            </a:ln>
                            <a:solidFill>
                              <a:schemeClr val="tx1"/>
                            </a:solidFill>
                            <a:effectLst/>
                            <a:latin typeface="+mn-lt"/>
                            <a:ea typeface="新細明體" charset="-120"/>
                          </a:endParaRPr>
                        </a:p>
                      </a:txBody>
                      <a:tcPr horzOverflow="overflow"/>
                    </a:tc>
                    <a:extLst>
                      <a:ext uri="{0D108BD9-81ED-4DB2-BD59-A6C34878D82A}">
                        <a16:rowId xmlns:a16="http://schemas.microsoft.com/office/drawing/2014/main" val="10004"/>
                      </a:ext>
                    </a:extLst>
                  </a:tr>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dirty="0">
                              <a:ln>
                                <a:noFill/>
                              </a:ln>
                              <a:solidFill>
                                <a:schemeClr val="tx1"/>
                              </a:solidFill>
                              <a:effectLst/>
                              <a:latin typeface="+mn-lt"/>
                            </a:rPr>
                            <a:t>Total</a:t>
                          </a:r>
                          <a:endParaRPr kumimoji="0" lang="en-US" altLang="zh-TW" sz="1800" b="0" i="0" u="none" strike="noStrike" cap="none" normalizeH="0" baseline="0" dirty="0">
                            <a:ln>
                              <a:noFill/>
                            </a:ln>
                            <a:solidFill>
                              <a:schemeClr val="tx1"/>
                            </a:solidFill>
                            <a:effectLst/>
                            <a:latin typeface="+mn-lt"/>
                            <a:ea typeface="新細明體" charset="-12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a:ln>
                              <a:noFill/>
                            </a:ln>
                            <a:solidFill>
                              <a:schemeClr val="tx1"/>
                            </a:solidFill>
                            <a:effectLst/>
                            <a:latin typeface="+mn-lt"/>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dirty="0">
                              <a:ln>
                                <a:noFill/>
                              </a:ln>
                              <a:solidFill>
                                <a:schemeClr val="tx1"/>
                              </a:solidFill>
                              <a:effectLst/>
                              <a:latin typeface="+mn-lt"/>
                            </a:rPr>
                            <a:t>9.6439</a:t>
                          </a:r>
                          <a:endParaRPr kumimoji="0" lang="en-US" altLang="zh-TW" sz="1800" b="0" i="0" u="none" strike="noStrike" cap="none" normalizeH="0" baseline="0" dirty="0">
                            <a:ln>
                              <a:noFill/>
                            </a:ln>
                            <a:solidFill>
                              <a:schemeClr val="tx1"/>
                            </a:solidFill>
                            <a:effectLst/>
                            <a:latin typeface="+mn-lt"/>
                            <a:ea typeface="新細明體" charset="-12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a:ln>
                              <a:noFill/>
                            </a:ln>
                            <a:solidFill>
                              <a:schemeClr val="tx1"/>
                            </a:solidFill>
                            <a:effectLst/>
                            <a:latin typeface="+mn-lt"/>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dirty="0">
                              <a:ln>
                                <a:noFill/>
                              </a:ln>
                              <a:solidFill>
                                <a:schemeClr val="tx1"/>
                              </a:solidFill>
                              <a:effectLst/>
                              <a:latin typeface="+mn-lt"/>
                            </a:rPr>
                            <a:t>1,230.55</a:t>
                          </a:r>
                          <a:endParaRPr kumimoji="0" lang="en-US" altLang="zh-TW" sz="1800" b="0" i="0" u="none" strike="noStrike" cap="none" normalizeH="0" baseline="0" dirty="0">
                            <a:ln>
                              <a:noFill/>
                            </a:ln>
                            <a:solidFill>
                              <a:schemeClr val="tx1"/>
                            </a:solidFill>
                            <a:effectLst/>
                            <a:latin typeface="+mn-lt"/>
                            <a:ea typeface="新細明體" charset="-120"/>
                          </a:endParaRPr>
                        </a:p>
                      </a:txBody>
                      <a:tcPr horzOverflow="overflow"/>
                    </a:tc>
                    <a:extLst>
                      <a:ext uri="{0D108BD9-81ED-4DB2-BD59-A6C34878D82A}">
                        <a16:rowId xmlns:a16="http://schemas.microsoft.com/office/drawing/2014/main" val="10005"/>
                      </a:ext>
                    </a:extLst>
                  </a:tr>
                </a:tbl>
              </a:graphicData>
            </a:graphic>
          </p:graphicFrame>
        </mc:Choice>
        <mc:Fallback xmlns="">
          <p:graphicFrame>
            <p:nvGraphicFramePr>
              <p:cNvPr id="3" name="表格 2"/>
              <p:cNvGraphicFramePr>
                <a:graphicFrameLocks noGrp="1"/>
              </p:cNvGraphicFramePr>
              <p:nvPr>
                <p:extLst>
                  <p:ext uri="{D42A27DB-BD31-4B8C-83A1-F6EECF244321}">
                    <p14:modId xmlns:p14="http://schemas.microsoft.com/office/powerpoint/2010/main" val="2180856738"/>
                  </p:ext>
                </p:extLst>
              </p:nvPr>
            </p:nvGraphicFramePr>
            <p:xfrm>
              <a:off x="611560" y="1700808"/>
              <a:ext cx="7920880" cy="3042920"/>
            </p:xfrm>
            <a:graphic>
              <a:graphicData uri="http://schemas.openxmlformats.org/drawingml/2006/table">
                <a:tbl>
                  <a:tblPr firstRow="1" bandRow="1">
                    <a:tableStyleId>{073A0DAA-6AF3-43AB-8588-CEC1D06C72B9}</a:tableStyleId>
                  </a:tblPr>
                  <a:tblGrid>
                    <a:gridCol w="814296">
                      <a:extLst>
                        <a:ext uri="{9D8B030D-6E8A-4147-A177-3AD203B41FA5}">
                          <a16:colId xmlns:a16="http://schemas.microsoft.com/office/drawing/2014/main" val="20000"/>
                        </a:ext>
                      </a:extLst>
                    </a:gridCol>
                    <a:gridCol w="1850673">
                      <a:extLst>
                        <a:ext uri="{9D8B030D-6E8A-4147-A177-3AD203B41FA5}">
                          <a16:colId xmlns:a16="http://schemas.microsoft.com/office/drawing/2014/main" val="20001"/>
                        </a:ext>
                      </a:extLst>
                    </a:gridCol>
                    <a:gridCol w="1554565">
                      <a:extLst>
                        <a:ext uri="{9D8B030D-6E8A-4147-A177-3AD203B41FA5}">
                          <a16:colId xmlns:a16="http://schemas.microsoft.com/office/drawing/2014/main" val="20002"/>
                        </a:ext>
                      </a:extLst>
                    </a:gridCol>
                    <a:gridCol w="1776646">
                      <a:extLst>
                        <a:ext uri="{9D8B030D-6E8A-4147-A177-3AD203B41FA5}">
                          <a16:colId xmlns:a16="http://schemas.microsoft.com/office/drawing/2014/main" val="20003"/>
                        </a:ext>
                      </a:extLst>
                    </a:gridCol>
                    <a:gridCol w="1924700">
                      <a:extLst>
                        <a:ext uri="{9D8B030D-6E8A-4147-A177-3AD203B41FA5}">
                          <a16:colId xmlns:a16="http://schemas.microsoft.com/office/drawing/2014/main" val="20004"/>
                        </a:ext>
                      </a:extLst>
                    </a:gridCol>
                  </a:tblGrid>
                  <a:tr h="11887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dirty="0" smtClean="0">
                              <a:ln>
                                <a:noFill/>
                              </a:ln>
                              <a:solidFill>
                                <a:schemeClr val="bg1"/>
                              </a:solidFill>
                              <a:effectLst/>
                              <a:latin typeface="+mn-lt"/>
                            </a:rPr>
                            <a:t>Time (yr)</a:t>
                          </a:r>
                          <a:endParaRPr kumimoji="0" lang="en-US" altLang="zh-TW" sz="1800" b="1" i="0" u="none" strike="noStrike" cap="none" normalizeH="0" baseline="0" dirty="0" smtClean="0">
                            <a:ln>
                              <a:noFill/>
                            </a:ln>
                            <a:solidFill>
                              <a:schemeClr val="bg1"/>
                            </a:solidFill>
                            <a:effectLst/>
                            <a:latin typeface="+mn-lt"/>
                            <a:ea typeface="新細明體" charset="-120"/>
                          </a:endParaRPr>
                        </a:p>
                      </a:txBody>
                      <a:tcPr horzOverflow="overflow"/>
                    </a:tc>
                    <a:tc>
                      <a:txBody>
                        <a:bodyPr/>
                        <a:lstStyle/>
                        <a:p>
                          <a:endParaRPr lang="zh-TW"/>
                        </a:p>
                      </a:txBody>
                      <a:tcPr horzOverflow="overflow">
                        <a:blipFill>
                          <a:blip r:embed="rId4"/>
                          <a:stretch>
                            <a:fillRect l="-44554" t="-2564" r="-286139" b="-163590"/>
                          </a:stretch>
                        </a:blipFill>
                      </a:tcPr>
                    </a:tc>
                    <a:tc>
                      <a:txBody>
                        <a:bodyPr/>
                        <a:lstStyle/>
                        <a:p>
                          <a:endParaRPr lang="zh-TW"/>
                        </a:p>
                      </a:txBody>
                      <a:tcPr horzOverflow="overflow">
                        <a:blipFill>
                          <a:blip r:embed="rId4"/>
                          <a:stretch>
                            <a:fillRect l="-171094" t="-2564" r="-238672" b="-163590"/>
                          </a:stretch>
                        </a:blipFill>
                      </a:tcPr>
                    </a:tc>
                    <a:tc>
                      <a:txBody>
                        <a:bodyPr/>
                        <a:lstStyle/>
                        <a:p>
                          <a:endParaRPr lang="zh-TW"/>
                        </a:p>
                      </a:txBody>
                      <a:tcPr horzOverflow="overflow">
                        <a:blipFill>
                          <a:blip r:embed="rId4"/>
                          <a:stretch>
                            <a:fillRect l="-238488" t="-2564" r="-109966" b="-163590"/>
                          </a:stretch>
                        </a:blipFill>
                      </a:tcPr>
                    </a:tc>
                    <a:tc>
                      <a:txBody>
                        <a:bodyPr/>
                        <a:lstStyle/>
                        <a:p>
                          <a:endParaRPr lang="zh-TW"/>
                        </a:p>
                      </a:txBody>
                      <a:tcPr horzOverflow="overflow">
                        <a:blipFill>
                          <a:blip r:embed="rId4"/>
                          <a:stretch>
                            <a:fillRect l="-311709" t="-2564" r="-1266" b="-163590"/>
                          </a:stretch>
                        </a:blipFill>
                      </a:tcPr>
                    </a:tc>
                    <a:extLst>
                      <a:ext uri="{0D108BD9-81ED-4DB2-BD59-A6C34878D82A}">
                        <a16:rowId xmlns:a16="http://schemas.microsoft.com/office/drawing/2014/main" val="10000"/>
                      </a:ext>
                    </a:extLst>
                  </a:tr>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dirty="0" smtClean="0">
                              <a:ln>
                                <a:noFill/>
                              </a:ln>
                              <a:solidFill>
                                <a:schemeClr val="tx1"/>
                              </a:solidFill>
                              <a:effectLst/>
                              <a:latin typeface="+mn-lt"/>
                            </a:rPr>
                            <a:t>1</a:t>
                          </a:r>
                          <a:endParaRPr kumimoji="0" lang="en-US" altLang="zh-TW" sz="1800" b="0" i="0" u="none" strike="noStrike" cap="none" normalizeH="0" baseline="0" dirty="0" smtClean="0">
                            <a:ln>
                              <a:noFill/>
                            </a:ln>
                            <a:solidFill>
                              <a:schemeClr val="tx1"/>
                            </a:solidFill>
                            <a:effectLst/>
                            <a:latin typeface="+mn-lt"/>
                            <a:ea typeface="新細明體" charset="-12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dirty="0" smtClean="0">
                              <a:ln>
                                <a:noFill/>
                              </a:ln>
                              <a:solidFill>
                                <a:schemeClr val="tx1"/>
                              </a:solidFill>
                              <a:effectLst/>
                              <a:latin typeface="+mn-lt"/>
                            </a:rPr>
                            <a:t>0.8 (=10</a:t>
                          </a:r>
                          <a:r>
                            <a:rPr lang="zh-TW" altLang="zh-TW" sz="1800" kern="1200" dirty="0" smtClean="0">
                              <a:solidFill>
                                <a:schemeClr val="dk1"/>
                              </a:solidFill>
                              <a:effectLst/>
                              <a:latin typeface="+mn-lt"/>
                              <a:ea typeface="+mn-ea"/>
                              <a:cs typeface="+mn-cs"/>
                            </a:rPr>
                            <a:t>×</a:t>
                          </a:r>
                          <a:r>
                            <a:rPr lang="en-US" altLang="zh-TW" sz="1800" kern="1200" dirty="0" smtClean="0">
                              <a:solidFill>
                                <a:schemeClr val="dk1"/>
                              </a:solidFill>
                              <a:effectLst/>
                              <a:latin typeface="+mn-lt"/>
                              <a:ea typeface="+mn-ea"/>
                              <a:cs typeface="+mn-cs"/>
                            </a:rPr>
                            <a:t>8%)</a:t>
                          </a:r>
                          <a:endParaRPr kumimoji="0" lang="en-US" altLang="zh-TW" sz="1800" b="0" i="0" u="none" strike="noStrike" cap="none" normalizeH="0" baseline="0" dirty="0" smtClean="0">
                            <a:ln>
                              <a:noFill/>
                            </a:ln>
                            <a:solidFill>
                              <a:schemeClr val="tx1"/>
                            </a:solidFill>
                            <a:effectLst/>
                            <a:latin typeface="+mn-lt"/>
                            <a:ea typeface="新細明體" charset="-12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dirty="0" smtClean="0">
                              <a:ln>
                                <a:noFill/>
                              </a:ln>
                              <a:solidFill>
                                <a:schemeClr val="tx1"/>
                              </a:solidFill>
                              <a:effectLst/>
                              <a:latin typeface="+mn-lt"/>
                            </a:rPr>
                            <a:t>0.7311</a:t>
                          </a:r>
                          <a:endParaRPr kumimoji="0" lang="en-US" altLang="zh-TW" sz="1800" b="0" i="0" u="none" strike="noStrike" cap="none" normalizeH="0" baseline="0" dirty="0" smtClean="0">
                            <a:ln>
                              <a:noFill/>
                            </a:ln>
                            <a:solidFill>
                              <a:schemeClr val="tx1"/>
                            </a:solidFill>
                            <a:effectLst/>
                            <a:latin typeface="+mn-lt"/>
                            <a:ea typeface="新細明體" charset="-12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dirty="0" smtClean="0">
                              <a:ln>
                                <a:noFill/>
                              </a:ln>
                              <a:solidFill>
                                <a:schemeClr val="tx1"/>
                              </a:solidFill>
                              <a:effectLst/>
                              <a:latin typeface="+mn-lt"/>
                            </a:rPr>
                            <a:t>60</a:t>
                          </a:r>
                          <a:r>
                            <a:rPr kumimoji="0" lang="en-CA" altLang="zh-TW" sz="1800" b="0" i="0" u="none" strike="noStrike" cap="none" normalizeH="0" baseline="0" dirty="0" smtClean="0">
                              <a:ln>
                                <a:noFill/>
                              </a:ln>
                              <a:solidFill>
                                <a:schemeClr val="tx1"/>
                              </a:solidFill>
                              <a:effectLst/>
                              <a:latin typeface="+mn-lt"/>
                            </a:rPr>
                            <a:t> (=1,200</a:t>
                          </a:r>
                          <a:r>
                            <a:rPr lang="zh-TW" altLang="zh-TW" sz="1800" kern="1200" dirty="0" smtClean="0">
                              <a:solidFill>
                                <a:schemeClr val="dk1"/>
                              </a:solidFill>
                              <a:effectLst/>
                              <a:latin typeface="+mn-lt"/>
                              <a:ea typeface="+mn-ea"/>
                              <a:cs typeface="+mn-cs"/>
                            </a:rPr>
                            <a:t>×</a:t>
                          </a:r>
                          <a:r>
                            <a:rPr lang="en-US" altLang="zh-TW" sz="1800" kern="1200" dirty="0" smtClean="0">
                              <a:solidFill>
                                <a:schemeClr val="dk1"/>
                              </a:solidFill>
                              <a:effectLst/>
                              <a:latin typeface="+mn-lt"/>
                              <a:ea typeface="+mn-ea"/>
                              <a:cs typeface="+mn-cs"/>
                            </a:rPr>
                            <a:t>5%)</a:t>
                          </a:r>
                          <a:endParaRPr kumimoji="0" lang="en-US" altLang="zh-TW" sz="1800" b="0" i="0" u="none" strike="noStrike" cap="none" normalizeH="0" baseline="0" dirty="0" smtClean="0">
                            <a:ln>
                              <a:noFill/>
                            </a:ln>
                            <a:solidFill>
                              <a:schemeClr val="tx1"/>
                            </a:solidFill>
                            <a:effectLst/>
                            <a:latin typeface="+mn-lt"/>
                            <a:ea typeface="新細明體" charset="-12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dirty="0" smtClean="0">
                              <a:ln>
                                <a:noFill/>
                              </a:ln>
                              <a:solidFill>
                                <a:schemeClr val="tx1"/>
                              </a:solidFill>
                              <a:effectLst/>
                              <a:latin typeface="+mn-lt"/>
                            </a:rPr>
                            <a:t>57.65</a:t>
                          </a:r>
                          <a:endParaRPr kumimoji="0" lang="en-US" altLang="zh-TW" sz="1800" b="0" i="0" u="none" strike="noStrike" cap="none" normalizeH="0" baseline="0" dirty="0" smtClean="0">
                            <a:ln>
                              <a:noFill/>
                            </a:ln>
                            <a:solidFill>
                              <a:schemeClr val="tx1"/>
                            </a:solidFill>
                            <a:effectLst/>
                            <a:latin typeface="+mn-lt"/>
                            <a:ea typeface="新細明體" charset="-120"/>
                          </a:endParaRPr>
                        </a:p>
                      </a:txBody>
                      <a:tcPr horzOverflow="overflow"/>
                    </a:tc>
                    <a:extLst>
                      <a:ext uri="{0D108BD9-81ED-4DB2-BD59-A6C34878D82A}">
                        <a16:rowId xmlns:a16="http://schemas.microsoft.com/office/drawing/2014/main" val="10001"/>
                      </a:ext>
                    </a:extLst>
                  </a:tr>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dirty="0" smtClean="0">
                              <a:ln>
                                <a:noFill/>
                              </a:ln>
                              <a:solidFill>
                                <a:schemeClr val="tx1"/>
                              </a:solidFill>
                              <a:effectLst/>
                              <a:latin typeface="+mn-lt"/>
                            </a:rPr>
                            <a:t>2</a:t>
                          </a:r>
                          <a:endParaRPr kumimoji="0" lang="en-US" altLang="zh-TW" sz="1800" b="0" i="0" u="none" strike="noStrike" cap="none" normalizeH="0" baseline="0" dirty="0" smtClean="0">
                            <a:ln>
                              <a:noFill/>
                            </a:ln>
                            <a:solidFill>
                              <a:schemeClr val="tx1"/>
                            </a:solidFill>
                            <a:effectLst/>
                            <a:latin typeface="+mn-lt"/>
                            <a:ea typeface="新細明體" charset="-12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dirty="0" smtClean="0">
                              <a:ln>
                                <a:noFill/>
                              </a:ln>
                              <a:solidFill>
                                <a:schemeClr val="tx1"/>
                              </a:solidFill>
                              <a:effectLst/>
                              <a:latin typeface="+mn-lt"/>
                            </a:rPr>
                            <a:t>0.8</a:t>
                          </a:r>
                          <a:r>
                            <a:rPr kumimoji="0" lang="en-CA" altLang="zh-TW" sz="1800" b="0" i="0" u="none" strike="noStrike" cap="none" normalizeH="0" baseline="0" dirty="0" smtClean="0">
                              <a:ln>
                                <a:noFill/>
                              </a:ln>
                              <a:solidFill>
                                <a:schemeClr val="tx1"/>
                              </a:solidFill>
                              <a:effectLst/>
                              <a:latin typeface="+mn-lt"/>
                            </a:rPr>
                            <a:t> (=10</a:t>
                          </a:r>
                          <a:r>
                            <a:rPr lang="zh-TW" altLang="zh-TW" sz="1800" kern="1200" dirty="0" smtClean="0">
                              <a:solidFill>
                                <a:schemeClr val="dk1"/>
                              </a:solidFill>
                              <a:effectLst/>
                              <a:latin typeface="+mn-lt"/>
                              <a:ea typeface="+mn-ea"/>
                              <a:cs typeface="+mn-cs"/>
                            </a:rPr>
                            <a:t>×</a:t>
                          </a:r>
                          <a:r>
                            <a:rPr lang="en-US" altLang="zh-TW" sz="1800" kern="1200" dirty="0" smtClean="0">
                              <a:solidFill>
                                <a:schemeClr val="dk1"/>
                              </a:solidFill>
                              <a:effectLst/>
                              <a:latin typeface="+mn-lt"/>
                              <a:ea typeface="+mn-ea"/>
                              <a:cs typeface="+mn-cs"/>
                            </a:rPr>
                            <a:t>8%)</a:t>
                          </a:r>
                          <a:endParaRPr kumimoji="0" lang="en-US" altLang="zh-TW" sz="1800" b="0" i="0" u="none" strike="noStrike" cap="none" normalizeH="0" baseline="0" dirty="0" smtClean="0">
                            <a:ln>
                              <a:noFill/>
                            </a:ln>
                            <a:solidFill>
                              <a:schemeClr val="tx1"/>
                            </a:solidFill>
                            <a:effectLst/>
                            <a:latin typeface="+mn-lt"/>
                            <a:ea typeface="新細明體" charset="-12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dirty="0" smtClean="0">
                              <a:ln>
                                <a:noFill/>
                              </a:ln>
                              <a:solidFill>
                                <a:schemeClr val="tx1"/>
                              </a:solidFill>
                              <a:effectLst/>
                              <a:latin typeface="+mn-lt"/>
                            </a:rPr>
                            <a:t>0.6682</a:t>
                          </a:r>
                          <a:endParaRPr kumimoji="0" lang="en-US" altLang="zh-TW" sz="1800" b="0" i="0" u="none" strike="noStrike" cap="none" normalizeH="0" baseline="0" dirty="0" smtClean="0">
                            <a:ln>
                              <a:noFill/>
                            </a:ln>
                            <a:solidFill>
                              <a:schemeClr val="tx1"/>
                            </a:solidFill>
                            <a:effectLst/>
                            <a:latin typeface="+mn-lt"/>
                            <a:ea typeface="新細明體" charset="-12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dirty="0" smtClean="0">
                              <a:ln>
                                <a:noFill/>
                              </a:ln>
                              <a:solidFill>
                                <a:schemeClr val="tx1"/>
                              </a:solidFill>
                              <a:effectLst/>
                              <a:latin typeface="+mn-lt"/>
                            </a:rPr>
                            <a:t>60</a:t>
                          </a:r>
                          <a:r>
                            <a:rPr kumimoji="0" lang="en-CA" altLang="zh-TW" sz="1800" b="0" i="0" u="none" strike="noStrike" cap="none" normalizeH="0" baseline="0" dirty="0" smtClean="0">
                              <a:ln>
                                <a:noFill/>
                              </a:ln>
                              <a:solidFill>
                                <a:schemeClr val="tx1"/>
                              </a:solidFill>
                              <a:effectLst/>
                              <a:latin typeface="+mn-lt"/>
                            </a:rPr>
                            <a:t> (=1,200</a:t>
                          </a:r>
                          <a:r>
                            <a:rPr lang="zh-TW" altLang="zh-TW" sz="1800" kern="1200" dirty="0" smtClean="0">
                              <a:solidFill>
                                <a:schemeClr val="dk1"/>
                              </a:solidFill>
                              <a:effectLst/>
                              <a:latin typeface="+mn-lt"/>
                              <a:ea typeface="+mn-ea"/>
                              <a:cs typeface="+mn-cs"/>
                            </a:rPr>
                            <a:t>×</a:t>
                          </a:r>
                          <a:r>
                            <a:rPr lang="en-US" altLang="zh-TW" sz="1800" kern="1200" dirty="0" smtClean="0">
                              <a:solidFill>
                                <a:schemeClr val="dk1"/>
                              </a:solidFill>
                              <a:effectLst/>
                              <a:latin typeface="+mn-lt"/>
                              <a:ea typeface="+mn-ea"/>
                              <a:cs typeface="+mn-cs"/>
                            </a:rPr>
                            <a:t>5%)</a:t>
                          </a:r>
                          <a:endParaRPr kumimoji="0" lang="en-US" altLang="zh-TW" sz="1800" b="0" i="0" u="none" strike="noStrike" cap="none" normalizeH="0" baseline="0" dirty="0" smtClean="0">
                            <a:ln>
                              <a:noFill/>
                            </a:ln>
                            <a:solidFill>
                              <a:schemeClr val="tx1"/>
                            </a:solidFill>
                            <a:effectLst/>
                            <a:latin typeface="+mn-lt"/>
                            <a:ea typeface="新細明體" charset="-12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dirty="0" smtClean="0">
                              <a:ln>
                                <a:noFill/>
                              </a:ln>
                              <a:solidFill>
                                <a:schemeClr val="tx1"/>
                              </a:solidFill>
                              <a:effectLst/>
                              <a:latin typeface="+mn-lt"/>
                            </a:rPr>
                            <a:t>55.39</a:t>
                          </a:r>
                          <a:endParaRPr kumimoji="0" lang="en-US" altLang="zh-TW" sz="1800" b="0" i="0" u="none" strike="noStrike" cap="none" normalizeH="0" baseline="0" dirty="0" smtClean="0">
                            <a:ln>
                              <a:noFill/>
                            </a:ln>
                            <a:solidFill>
                              <a:schemeClr val="tx1"/>
                            </a:solidFill>
                            <a:effectLst/>
                            <a:latin typeface="+mn-lt"/>
                            <a:ea typeface="新細明體" charset="-120"/>
                          </a:endParaRPr>
                        </a:p>
                      </a:txBody>
                      <a:tcPr horzOverflow="overflow"/>
                    </a:tc>
                    <a:extLst>
                      <a:ext uri="{0D108BD9-81ED-4DB2-BD59-A6C34878D82A}">
                        <a16:rowId xmlns:a16="http://schemas.microsoft.com/office/drawing/2014/main" val="10002"/>
                      </a:ext>
                    </a:extLst>
                  </a:tr>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dirty="0" smtClean="0">
                              <a:ln>
                                <a:noFill/>
                              </a:ln>
                              <a:solidFill>
                                <a:schemeClr val="tx1"/>
                              </a:solidFill>
                              <a:effectLst/>
                              <a:latin typeface="+mn-lt"/>
                            </a:rPr>
                            <a:t>3</a:t>
                          </a:r>
                          <a:endParaRPr kumimoji="0" lang="en-US" altLang="zh-TW" sz="1800" b="0" i="0" u="none" strike="noStrike" cap="none" normalizeH="0" baseline="0" dirty="0" smtClean="0">
                            <a:ln>
                              <a:noFill/>
                            </a:ln>
                            <a:solidFill>
                              <a:schemeClr val="tx1"/>
                            </a:solidFill>
                            <a:effectLst/>
                            <a:latin typeface="+mn-lt"/>
                            <a:ea typeface="新細明體" charset="-12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dirty="0" smtClean="0">
                              <a:ln>
                                <a:noFill/>
                              </a:ln>
                              <a:solidFill>
                                <a:schemeClr val="tx1"/>
                              </a:solidFill>
                              <a:effectLst/>
                              <a:latin typeface="+mn-lt"/>
                            </a:rPr>
                            <a:t>0.8</a:t>
                          </a:r>
                          <a:r>
                            <a:rPr kumimoji="0" lang="en-CA" altLang="zh-TW" sz="1800" b="0" i="0" u="none" strike="noStrike" cap="none" normalizeH="0" baseline="0" dirty="0" smtClean="0">
                              <a:ln>
                                <a:noFill/>
                              </a:ln>
                              <a:solidFill>
                                <a:schemeClr val="tx1"/>
                              </a:solidFill>
                              <a:effectLst/>
                              <a:latin typeface="+mn-lt"/>
                            </a:rPr>
                            <a:t> (=10</a:t>
                          </a:r>
                          <a:r>
                            <a:rPr lang="zh-TW" altLang="zh-TW" sz="1800" kern="1200" dirty="0" smtClean="0">
                              <a:solidFill>
                                <a:schemeClr val="dk1"/>
                              </a:solidFill>
                              <a:effectLst/>
                              <a:latin typeface="+mn-lt"/>
                              <a:ea typeface="+mn-ea"/>
                              <a:cs typeface="+mn-cs"/>
                            </a:rPr>
                            <a:t>×</a:t>
                          </a:r>
                          <a:r>
                            <a:rPr lang="en-US" altLang="zh-TW" sz="1800" kern="1200" dirty="0" smtClean="0">
                              <a:solidFill>
                                <a:schemeClr val="dk1"/>
                              </a:solidFill>
                              <a:effectLst/>
                              <a:latin typeface="+mn-lt"/>
                              <a:ea typeface="+mn-ea"/>
                              <a:cs typeface="+mn-cs"/>
                            </a:rPr>
                            <a:t>8%)</a:t>
                          </a:r>
                          <a:endParaRPr kumimoji="0" lang="en-US" altLang="zh-TW" sz="1800" b="0" i="0" u="none" strike="noStrike" cap="none" normalizeH="0" baseline="0" dirty="0" smtClean="0">
                            <a:ln>
                              <a:noFill/>
                            </a:ln>
                            <a:solidFill>
                              <a:schemeClr val="tx1"/>
                            </a:solidFill>
                            <a:effectLst/>
                            <a:latin typeface="+mn-lt"/>
                            <a:ea typeface="新細明體" charset="-12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dirty="0" smtClean="0">
                              <a:ln>
                                <a:noFill/>
                              </a:ln>
                              <a:solidFill>
                                <a:schemeClr val="tx1"/>
                              </a:solidFill>
                              <a:effectLst/>
                              <a:latin typeface="+mn-lt"/>
                            </a:rPr>
                            <a:t>0.6107</a:t>
                          </a:r>
                          <a:endParaRPr kumimoji="0" lang="en-US" altLang="zh-TW" sz="1800" b="0" i="0" u="none" strike="noStrike" cap="none" normalizeH="0" baseline="0" dirty="0" smtClean="0">
                            <a:ln>
                              <a:noFill/>
                            </a:ln>
                            <a:solidFill>
                              <a:schemeClr val="tx1"/>
                            </a:solidFill>
                            <a:effectLst/>
                            <a:latin typeface="+mn-lt"/>
                            <a:ea typeface="新細明體" charset="-12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dirty="0" smtClean="0">
                              <a:ln>
                                <a:noFill/>
                              </a:ln>
                              <a:solidFill>
                                <a:schemeClr val="tx1"/>
                              </a:solidFill>
                              <a:effectLst/>
                              <a:latin typeface="+mn-lt"/>
                            </a:rPr>
                            <a:t>60</a:t>
                          </a:r>
                          <a:r>
                            <a:rPr kumimoji="0" lang="en-CA" altLang="zh-TW" sz="1800" b="0" i="0" u="none" strike="noStrike" cap="none" normalizeH="0" baseline="0" dirty="0" smtClean="0">
                              <a:ln>
                                <a:noFill/>
                              </a:ln>
                              <a:solidFill>
                                <a:schemeClr val="tx1"/>
                              </a:solidFill>
                              <a:effectLst/>
                              <a:latin typeface="+mn-lt"/>
                            </a:rPr>
                            <a:t> (=1,200</a:t>
                          </a:r>
                          <a:r>
                            <a:rPr lang="zh-TW" altLang="zh-TW" sz="1800" kern="1200" dirty="0" smtClean="0">
                              <a:solidFill>
                                <a:schemeClr val="dk1"/>
                              </a:solidFill>
                              <a:effectLst/>
                              <a:latin typeface="+mn-lt"/>
                              <a:ea typeface="+mn-ea"/>
                              <a:cs typeface="+mn-cs"/>
                            </a:rPr>
                            <a:t>×</a:t>
                          </a:r>
                          <a:r>
                            <a:rPr lang="en-US" altLang="zh-TW" sz="1800" kern="1200" dirty="0" smtClean="0">
                              <a:solidFill>
                                <a:schemeClr val="dk1"/>
                              </a:solidFill>
                              <a:effectLst/>
                              <a:latin typeface="+mn-lt"/>
                              <a:ea typeface="+mn-ea"/>
                              <a:cs typeface="+mn-cs"/>
                            </a:rPr>
                            <a:t>5%)</a:t>
                          </a:r>
                          <a:endParaRPr kumimoji="0" lang="en-US" altLang="zh-TW" sz="1800" b="0" i="0" u="none" strike="noStrike" cap="none" normalizeH="0" baseline="0" dirty="0" smtClean="0">
                            <a:ln>
                              <a:noFill/>
                            </a:ln>
                            <a:solidFill>
                              <a:schemeClr val="tx1"/>
                            </a:solidFill>
                            <a:effectLst/>
                            <a:latin typeface="+mn-lt"/>
                            <a:ea typeface="新細明體" charset="-12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dirty="0" smtClean="0">
                              <a:ln>
                                <a:noFill/>
                              </a:ln>
                              <a:solidFill>
                                <a:schemeClr val="tx1"/>
                              </a:solidFill>
                              <a:effectLst/>
                              <a:latin typeface="+mn-lt"/>
                            </a:rPr>
                            <a:t>53.22</a:t>
                          </a:r>
                          <a:endParaRPr kumimoji="0" lang="en-US" altLang="zh-TW" sz="1800" b="0" i="0" u="none" strike="noStrike" cap="none" normalizeH="0" baseline="0" dirty="0" smtClean="0">
                            <a:ln>
                              <a:noFill/>
                            </a:ln>
                            <a:solidFill>
                              <a:schemeClr val="tx1"/>
                            </a:solidFill>
                            <a:effectLst/>
                            <a:latin typeface="+mn-lt"/>
                            <a:ea typeface="新細明體" charset="-120"/>
                          </a:endParaRPr>
                        </a:p>
                      </a:txBody>
                      <a:tcPr horzOverflow="overflow"/>
                    </a:tc>
                    <a:extLst>
                      <a:ext uri="{0D108BD9-81ED-4DB2-BD59-A6C34878D82A}">
                        <a16:rowId xmlns:a16="http://schemas.microsoft.com/office/drawing/2014/main" val="10003"/>
                      </a:ext>
                    </a:extLst>
                  </a:tr>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dirty="0" smtClean="0">
                              <a:ln>
                                <a:noFill/>
                              </a:ln>
                              <a:solidFill>
                                <a:schemeClr val="tx1"/>
                              </a:solidFill>
                              <a:effectLst/>
                              <a:latin typeface="+mn-lt"/>
                            </a:rPr>
                            <a:t>3</a:t>
                          </a:r>
                          <a:endParaRPr kumimoji="0" lang="en-US" altLang="zh-TW" sz="1800" b="0" i="0" u="none" strike="noStrike" cap="none" normalizeH="0" baseline="0" dirty="0" smtClean="0">
                            <a:ln>
                              <a:noFill/>
                            </a:ln>
                            <a:solidFill>
                              <a:schemeClr val="tx1"/>
                            </a:solidFill>
                            <a:effectLst/>
                            <a:latin typeface="+mn-lt"/>
                            <a:ea typeface="新細明體" charset="-12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dirty="0" smtClean="0">
                              <a:ln>
                                <a:noFill/>
                              </a:ln>
                              <a:solidFill>
                                <a:schemeClr val="tx1"/>
                              </a:solidFill>
                              <a:effectLst/>
                              <a:latin typeface="+mn-lt"/>
                            </a:rPr>
                            <a:t>10</a:t>
                          </a:r>
                          <a:endParaRPr kumimoji="0" lang="en-US" altLang="zh-TW" sz="1800" b="0" i="0" u="none" strike="noStrike" cap="none" normalizeH="0" baseline="0" dirty="0" smtClean="0">
                            <a:ln>
                              <a:noFill/>
                            </a:ln>
                            <a:solidFill>
                              <a:schemeClr val="tx1"/>
                            </a:solidFill>
                            <a:effectLst/>
                            <a:latin typeface="+mn-lt"/>
                            <a:ea typeface="新細明體" charset="-12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dirty="0" smtClean="0">
                              <a:ln>
                                <a:noFill/>
                              </a:ln>
                              <a:solidFill>
                                <a:schemeClr val="tx1"/>
                              </a:solidFill>
                              <a:effectLst/>
                              <a:latin typeface="+mn-lt"/>
                            </a:rPr>
                            <a:t>7.6338</a:t>
                          </a:r>
                          <a:endParaRPr kumimoji="0" lang="en-US" altLang="zh-TW" sz="1800" b="0" i="0" u="none" strike="noStrike" cap="none" normalizeH="0" baseline="0" dirty="0" smtClean="0">
                            <a:ln>
                              <a:noFill/>
                            </a:ln>
                            <a:solidFill>
                              <a:schemeClr val="tx1"/>
                            </a:solidFill>
                            <a:effectLst/>
                            <a:latin typeface="+mn-lt"/>
                            <a:ea typeface="新細明體" charset="-12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dirty="0" smtClean="0">
                              <a:ln>
                                <a:noFill/>
                              </a:ln>
                              <a:solidFill>
                                <a:schemeClr val="tx1"/>
                              </a:solidFill>
                              <a:effectLst/>
                              <a:latin typeface="+mn-lt"/>
                            </a:rPr>
                            <a:t>1,200</a:t>
                          </a:r>
                          <a:endParaRPr kumimoji="0" lang="en-US" altLang="zh-TW" sz="1800" b="0" i="0" u="none" strike="noStrike" cap="none" normalizeH="0" baseline="0" dirty="0" smtClean="0">
                            <a:ln>
                              <a:noFill/>
                            </a:ln>
                            <a:solidFill>
                              <a:schemeClr val="tx1"/>
                            </a:solidFill>
                            <a:effectLst/>
                            <a:latin typeface="+mn-lt"/>
                            <a:ea typeface="新細明體" charset="-12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dirty="0" smtClean="0">
                              <a:ln>
                                <a:noFill/>
                              </a:ln>
                              <a:solidFill>
                                <a:schemeClr val="tx1"/>
                              </a:solidFill>
                              <a:effectLst/>
                              <a:latin typeface="+mn-lt"/>
                            </a:rPr>
                            <a:t>1,064.30</a:t>
                          </a:r>
                          <a:endParaRPr kumimoji="0" lang="en-US" altLang="zh-TW" sz="1800" b="0" i="0" u="none" strike="noStrike" cap="none" normalizeH="0" baseline="0" dirty="0" smtClean="0">
                            <a:ln>
                              <a:noFill/>
                            </a:ln>
                            <a:solidFill>
                              <a:schemeClr val="tx1"/>
                            </a:solidFill>
                            <a:effectLst/>
                            <a:latin typeface="+mn-lt"/>
                            <a:ea typeface="新細明體" charset="-120"/>
                          </a:endParaRPr>
                        </a:p>
                      </a:txBody>
                      <a:tcPr horzOverflow="overflow"/>
                    </a:tc>
                    <a:extLst>
                      <a:ext uri="{0D108BD9-81ED-4DB2-BD59-A6C34878D82A}">
                        <a16:rowId xmlns:a16="http://schemas.microsoft.com/office/drawing/2014/main" val="10004"/>
                      </a:ext>
                    </a:extLst>
                  </a:tr>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dirty="0" smtClean="0">
                              <a:ln>
                                <a:noFill/>
                              </a:ln>
                              <a:solidFill>
                                <a:schemeClr val="tx1"/>
                              </a:solidFill>
                              <a:effectLst/>
                              <a:latin typeface="+mn-lt"/>
                            </a:rPr>
                            <a:t>Total</a:t>
                          </a:r>
                          <a:endParaRPr kumimoji="0" lang="en-US" altLang="zh-TW" sz="1800" b="0" i="0" u="none" strike="noStrike" cap="none" normalizeH="0" baseline="0" dirty="0" smtClean="0">
                            <a:ln>
                              <a:noFill/>
                            </a:ln>
                            <a:solidFill>
                              <a:schemeClr val="tx1"/>
                            </a:solidFill>
                            <a:effectLst/>
                            <a:latin typeface="+mn-lt"/>
                            <a:ea typeface="新細明體" charset="-12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mn-lt"/>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dirty="0" smtClean="0">
                              <a:ln>
                                <a:noFill/>
                              </a:ln>
                              <a:solidFill>
                                <a:schemeClr val="tx1"/>
                              </a:solidFill>
                              <a:effectLst/>
                              <a:latin typeface="+mn-lt"/>
                            </a:rPr>
                            <a:t>9.6439</a:t>
                          </a:r>
                          <a:endParaRPr kumimoji="0" lang="en-US" altLang="zh-TW" sz="1800" b="0" i="0" u="none" strike="noStrike" cap="none" normalizeH="0" baseline="0" dirty="0" smtClean="0">
                            <a:ln>
                              <a:noFill/>
                            </a:ln>
                            <a:solidFill>
                              <a:schemeClr val="tx1"/>
                            </a:solidFill>
                            <a:effectLst/>
                            <a:latin typeface="+mn-lt"/>
                            <a:ea typeface="新細明體" charset="-12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mn-lt"/>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dirty="0" smtClean="0">
                              <a:ln>
                                <a:noFill/>
                              </a:ln>
                              <a:solidFill>
                                <a:schemeClr val="tx1"/>
                              </a:solidFill>
                              <a:effectLst/>
                              <a:latin typeface="+mn-lt"/>
                            </a:rPr>
                            <a:t>1,230.55</a:t>
                          </a:r>
                          <a:endParaRPr kumimoji="0" lang="en-US" altLang="zh-TW" sz="1800" b="0" i="0" u="none" strike="noStrike" cap="none" normalizeH="0" baseline="0" dirty="0" smtClean="0">
                            <a:ln>
                              <a:noFill/>
                            </a:ln>
                            <a:solidFill>
                              <a:schemeClr val="tx1"/>
                            </a:solidFill>
                            <a:effectLst/>
                            <a:latin typeface="+mn-lt"/>
                            <a:ea typeface="新細明體" charset="-120"/>
                          </a:endParaRPr>
                        </a:p>
                      </a:txBody>
                      <a:tcPr horzOverflow="overflow"/>
                    </a:tc>
                    <a:extLst>
                      <a:ext uri="{0D108BD9-81ED-4DB2-BD59-A6C34878D82A}">
                        <a16:rowId xmlns:a16="http://schemas.microsoft.com/office/drawing/2014/main" val="10005"/>
                      </a:ext>
                    </a:extLst>
                  </a:tr>
                </a:tbl>
              </a:graphicData>
            </a:graphic>
          </p:graphicFrame>
        </mc:Fallback>
      </mc:AlternateContent>
      <p:sp>
        <p:nvSpPr>
          <p:cNvPr id="11" name="投影片編號版面配置區 4"/>
          <p:cNvSpPr>
            <a:spLocks noGrp="1"/>
          </p:cNvSpPr>
          <p:nvPr>
            <p:ph type="sldNum" sz="quarter" idx="11"/>
          </p:nvPr>
        </p:nvSpPr>
        <p:spPr>
          <a:xfrm>
            <a:off x="8534400" y="6524625"/>
            <a:ext cx="609600" cy="333375"/>
          </a:xfr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7.</a:t>
            </a:r>
            <a:fld id="{AF679D7C-EA4D-4534-A76D-A63D38B57F81}" type="slidenum">
              <a:rPr lang="en-US" altLang="en-US"/>
              <a:pPr eaLnBrk="1" hangingPunct="1"/>
              <a:t>48</a:t>
            </a:fld>
            <a:endParaRPr lang="en-US" altLang="en-US" dirty="0"/>
          </a:p>
        </p:txBody>
      </p:sp>
    </p:spTree>
    <p:extLst>
      <p:ext uri="{BB962C8B-B14F-4D97-AF65-F5344CB8AC3E}">
        <p14:creationId xmlns:p14="http://schemas.microsoft.com/office/powerpoint/2010/main" val="17954481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noFill/>
        </p:spPr>
        <p:txBody>
          <a:bodyPr lIns="92075" tIns="46038" rIns="92075" bIns="46038" anchor="ctr"/>
          <a:lstStyle/>
          <a:p>
            <a:pPr eaLnBrk="1" hangingPunct="1"/>
            <a:r>
              <a:rPr lang="en-US" altLang="zh-TW" dirty="0">
                <a:ea typeface="新細明體" pitchFamily="18" charset="-120"/>
              </a:rPr>
              <a:t>Valuation</a:t>
            </a:r>
            <a:r>
              <a:rPr lang="en-US" altLang="zh-TW" i="1" dirty="0">
                <a:ea typeface="新細明體" pitchFamily="18" charset="-120"/>
              </a:rPr>
              <a:t> </a:t>
            </a:r>
            <a:r>
              <a:rPr lang="en-US" altLang="zh-TW" dirty="0">
                <a:ea typeface="新細明體" pitchFamily="18" charset="-120"/>
              </a:rPr>
              <a:t>of Currency Swaps</a:t>
            </a:r>
          </a:p>
        </p:txBody>
      </p:sp>
      <mc:AlternateContent xmlns:mc="http://schemas.openxmlformats.org/markup-compatibility/2006" xmlns:a14="http://schemas.microsoft.com/office/drawing/2010/main">
        <mc:Choice Requires="a14">
          <p:sp>
            <p:nvSpPr>
              <p:cNvPr id="27652" name="Rectangle 3"/>
              <p:cNvSpPr>
                <a:spLocks noGrp="1" noChangeArrowheads="1"/>
              </p:cNvSpPr>
              <p:nvPr>
                <p:ph idx="1"/>
              </p:nvPr>
            </p:nvSpPr>
            <p:spPr>
              <a:xfrm>
                <a:off x="251520" y="1656184"/>
                <a:ext cx="8712968" cy="5229200"/>
              </a:xfrm>
              <a:noFill/>
            </p:spPr>
            <p:txBody>
              <a:bodyPr lIns="92075" tIns="46038" rIns="92075" bIns="46038"/>
              <a:lstStyle/>
              <a:p>
                <a:pPr lvl="1">
                  <a:spcBef>
                    <a:spcPts val="600"/>
                  </a:spcBef>
                </a:pPr>
                <a:r>
                  <a:rPr lang="en-US" altLang="zh-TW" dirty="0">
                    <a:ea typeface="新細明體" pitchFamily="18" charset="-120"/>
                  </a:rPr>
                  <a:t>Valuation in terms of forward contracts</a:t>
                </a:r>
              </a:p>
              <a:p>
                <a:pPr lvl="2">
                  <a:spcBef>
                    <a:spcPts val="600"/>
                  </a:spcBef>
                </a:pPr>
                <a:r>
                  <a:rPr lang="en-US" altLang="zh-TW" dirty="0">
                    <a:ea typeface="新細明體" pitchFamily="18" charset="-120"/>
                  </a:rPr>
                  <a:t>Each exchange of payments (including the first one) in a currency swap is a foreign exchange (FX) forward contract</a:t>
                </a:r>
              </a:p>
              <a:p>
                <a:pPr lvl="3">
                  <a:spcBef>
                    <a:spcPts val="600"/>
                  </a:spcBef>
                </a:pPr>
                <a:r>
                  <a:rPr lang="en-US" altLang="zh-TW" dirty="0">
                    <a:ea typeface="新細明體" pitchFamily="18" charset="-120"/>
                  </a:rPr>
                  <a:t>FX forwards is an agreement to trade an amount of a foreign currency at a fixed price on a predetermined future date</a:t>
                </a:r>
              </a:p>
              <a:p>
                <a:pPr lvl="3">
                  <a:spcBef>
                    <a:spcPts val="600"/>
                  </a:spcBef>
                </a:pPr>
                <a:r>
                  <a:rPr lang="en-US" altLang="zh-TW" dirty="0">
                    <a:ea typeface="新細明體" pitchFamily="18" charset="-120"/>
                  </a:rPr>
                  <a:t>FX forwards are similar to the foreign currency futures contracts (introduced in Ch. 5) except that FX forwards are traded in OTC markets and thus there is no daily settlement requirement</a:t>
                </a:r>
              </a:p>
              <a:p>
                <a:pPr lvl="3">
                  <a:spcBef>
                    <a:spcPts val="600"/>
                  </a:spcBef>
                </a:pPr>
                <a:r>
                  <a:rPr lang="en-US" altLang="zh-TW" dirty="0">
                    <a:ea typeface="新細明體" pitchFamily="18" charset="-120"/>
                  </a:rPr>
                  <a:t>The principal is </a:t>
                </a:r>
                <a14:m>
                  <m:oMath xmlns:m="http://schemas.openxmlformats.org/officeDocument/2006/math">
                    <m:r>
                      <a:rPr lang="en-US" altLang="zh-TW" b="0" i="1" smtClean="0">
                        <a:latin typeface="Cambria Math"/>
                        <a:ea typeface="新細明體" pitchFamily="18" charset="-120"/>
                      </a:rPr>
                      <m:t>𝐿</m:t>
                    </m:r>
                  </m:oMath>
                </a14:m>
                <a:r>
                  <a:rPr lang="en-US" altLang="zh-TW" dirty="0">
                    <a:ea typeface="新細明體" pitchFamily="18" charset="-120"/>
                  </a:rPr>
                  <a:t> foreign dollars (</a:t>
                </a:r>
                <a14:m>
                  <m:oMath xmlns:m="http://schemas.openxmlformats.org/officeDocument/2006/math">
                    <m:r>
                      <a:rPr lang="en-US" altLang="zh-TW" i="1">
                        <a:latin typeface="Cambria Math"/>
                        <a:ea typeface="新細明體" pitchFamily="18" charset="-120"/>
                      </a:rPr>
                      <m:t>𝐿</m:t>
                    </m:r>
                    <m:r>
                      <m:rPr>
                        <m:nor/>
                      </m:rPr>
                      <a:rPr lang="en-US" altLang="zh-TW" b="0" i="0" smtClean="0">
                        <a:latin typeface="Cambria Math"/>
                        <a:ea typeface="新細明體" pitchFamily="18" charset="-120"/>
                      </a:rPr>
                      <m:t>=</m:t>
                    </m:r>
                    <m:r>
                      <m:rPr>
                        <m:nor/>
                      </m:rPr>
                      <a:rPr lang="zh-TW" altLang="en-US">
                        <a:solidFill>
                          <a:srgbClr val="000000"/>
                        </a:solidFill>
                        <a:ea typeface="Arial Unicode MS"/>
                        <a:cs typeface="Arial"/>
                      </a:rPr>
                      <m:t>￥</m:t>
                    </m:r>
                    <m:r>
                      <a:rPr lang="en-US" altLang="zh-TW" i="1">
                        <a:solidFill>
                          <a:srgbClr val="000000"/>
                        </a:solidFill>
                        <a:latin typeface="Cambria Math"/>
                        <a:ea typeface="Arial Unicode MS"/>
                        <a:cs typeface="Arial"/>
                      </a:rPr>
                      <m:t>60 </m:t>
                    </m:r>
                  </m:oMath>
                </a14:m>
                <a:r>
                  <a:rPr lang="en-US" altLang="zh-TW" dirty="0">
                    <a:ea typeface="新細明體" pitchFamily="18" charset="-120"/>
                  </a:rPr>
                  <a:t> or </a:t>
                </a:r>
                <a14:m>
                  <m:oMath xmlns:m="http://schemas.openxmlformats.org/officeDocument/2006/math">
                    <m:r>
                      <m:rPr>
                        <m:nor/>
                      </m:rPr>
                      <a:rPr lang="zh-TW" altLang="en-US">
                        <a:solidFill>
                          <a:srgbClr val="000000"/>
                        </a:solidFill>
                        <a:ea typeface="Arial Unicode MS"/>
                        <a:cs typeface="Arial"/>
                      </a:rPr>
                      <m:t>￥</m:t>
                    </m:r>
                    <m:r>
                      <a:rPr lang="en-US" altLang="zh-TW" b="0" i="1" smtClean="0">
                        <a:solidFill>
                          <a:srgbClr val="000000"/>
                        </a:solidFill>
                        <a:latin typeface="Cambria Math" panose="02040503050406030204" pitchFamily="18" charset="0"/>
                        <a:ea typeface="Arial Unicode MS"/>
                        <a:cs typeface="Arial"/>
                      </a:rPr>
                      <m:t>12</m:t>
                    </m:r>
                    <m:r>
                      <a:rPr lang="en-US" altLang="zh-TW" i="1">
                        <a:solidFill>
                          <a:srgbClr val="000000"/>
                        </a:solidFill>
                        <a:latin typeface="Cambria Math"/>
                        <a:ea typeface="Arial Unicode MS"/>
                        <a:cs typeface="Arial"/>
                      </a:rPr>
                      <m:t>60</m:t>
                    </m:r>
                  </m:oMath>
                </a14:m>
                <a:r>
                  <a:rPr lang="en-US" altLang="zh-TW" dirty="0">
                    <a:ea typeface="新細明體" pitchFamily="18" charset="-120"/>
                  </a:rPr>
                  <a:t> mil. in our example) and the fixed trading price is </a:t>
                </a:r>
                <a14:m>
                  <m:oMath xmlns:m="http://schemas.openxmlformats.org/officeDocument/2006/math">
                    <m:r>
                      <a:rPr lang="en-US" altLang="zh-TW" b="0" i="1" smtClean="0">
                        <a:latin typeface="Cambria Math"/>
                        <a:ea typeface="新細明體" pitchFamily="18" charset="-120"/>
                      </a:rPr>
                      <m:t>𝐾</m:t>
                    </m:r>
                  </m:oMath>
                </a14:m>
                <a:r>
                  <a:rPr lang="en-US" altLang="zh-TW" dirty="0">
                    <a:ea typeface="新細明體" pitchFamily="18" charset="-120"/>
                  </a:rPr>
                  <a:t> (expressed as domestic dollars / per foreign dollar) (</a:t>
                </a:r>
                <a14:m>
                  <m:oMath xmlns:m="http://schemas.openxmlformats.org/officeDocument/2006/math">
                    <m:r>
                      <a:rPr lang="en-US" altLang="zh-TW" i="1">
                        <a:latin typeface="Cambria Math"/>
                        <a:ea typeface="新細明體" pitchFamily="18" charset="-120"/>
                      </a:rPr>
                      <m:t>𝐾</m:t>
                    </m:r>
                    <m:r>
                      <a:rPr lang="en-US" altLang="zh-TW" b="0" i="1" smtClean="0">
                        <a:latin typeface="Cambria Math" panose="02040503050406030204" pitchFamily="18" charset="0"/>
                        <a:ea typeface="新細明體" pitchFamily="18" charset="-120"/>
                      </a:rPr>
                      <m:t>=$0.8/</m:t>
                    </m:r>
                    <m:r>
                      <m:rPr>
                        <m:nor/>
                      </m:rPr>
                      <a:rPr lang="zh-TW" altLang="en-US">
                        <a:solidFill>
                          <a:srgbClr val="000000"/>
                        </a:solidFill>
                        <a:ea typeface="Arial Unicode MS"/>
                        <a:cs typeface="Arial"/>
                      </a:rPr>
                      <m:t>￥</m:t>
                    </m:r>
                    <m:r>
                      <a:rPr lang="en-US" altLang="zh-TW" b="0" i="1" smtClean="0">
                        <a:latin typeface="Cambria Math" panose="02040503050406030204" pitchFamily="18" charset="0"/>
                        <a:ea typeface="新細明體" pitchFamily="18" charset="-120"/>
                      </a:rPr>
                      <m:t>60</m:t>
                    </m:r>
                  </m:oMath>
                </a14:m>
                <a:r>
                  <a:rPr lang="en-US" altLang="zh-TW" dirty="0">
                    <a:ea typeface="新細明體" pitchFamily="18" charset="-120"/>
                  </a:rPr>
                  <a:t> or </a:t>
                </a:r>
                <a14:m>
                  <m:oMath xmlns:m="http://schemas.openxmlformats.org/officeDocument/2006/math">
                    <m:r>
                      <a:rPr lang="en-US" altLang="zh-TW" b="0" i="0" smtClean="0">
                        <a:latin typeface="Cambria Math" panose="02040503050406030204" pitchFamily="18" charset="0"/>
                        <a:ea typeface="新細明體" pitchFamily="18" charset="-120"/>
                      </a:rPr>
                      <m:t>$</m:t>
                    </m:r>
                    <m:r>
                      <a:rPr lang="en-US" altLang="zh-TW" b="0" i="1" smtClean="0">
                        <a:latin typeface="Cambria Math" panose="02040503050406030204" pitchFamily="18" charset="0"/>
                        <a:ea typeface="新細明體" pitchFamily="18" charset="-120"/>
                      </a:rPr>
                      <m:t>10.8</m:t>
                    </m:r>
                    <m:r>
                      <a:rPr lang="en-US" altLang="zh-TW" i="1">
                        <a:latin typeface="Cambria Math" panose="02040503050406030204" pitchFamily="18" charset="0"/>
                        <a:ea typeface="新細明體" pitchFamily="18" charset="-120"/>
                      </a:rPr>
                      <m:t>/</m:t>
                    </m:r>
                    <m:r>
                      <m:rPr>
                        <m:nor/>
                      </m:rPr>
                      <a:rPr lang="zh-TW" altLang="en-US">
                        <a:solidFill>
                          <a:srgbClr val="000000"/>
                        </a:solidFill>
                        <a:ea typeface="Arial Unicode MS"/>
                        <a:cs typeface="Arial"/>
                      </a:rPr>
                      <m:t>￥</m:t>
                    </m:r>
                    <m:r>
                      <a:rPr lang="en-US" altLang="zh-TW" b="0" i="1" smtClean="0">
                        <a:latin typeface="Cambria Math" panose="02040503050406030204" pitchFamily="18" charset="0"/>
                        <a:ea typeface="新細明體" pitchFamily="18" charset="-120"/>
                      </a:rPr>
                      <m:t>1260</m:t>
                    </m:r>
                  </m:oMath>
                </a14:m>
                <a:r>
                  <a:rPr lang="en-US" altLang="zh-TW" dirty="0">
                    <a:ea typeface="新細明體" pitchFamily="18" charset="-120"/>
                  </a:rPr>
                  <a:t> in our example)</a:t>
                </a:r>
              </a:p>
              <a:p>
                <a:pPr lvl="3">
                  <a:spcBef>
                    <a:spcPts val="600"/>
                  </a:spcBef>
                </a:pPr>
                <a:r>
                  <a:rPr lang="en-US" altLang="zh-TW" dirty="0">
                    <a:ea typeface="新細明體" pitchFamily="18" charset="-120"/>
                  </a:rPr>
                  <a:t>Payoff of a FX forwards to purchase the foreign currency at </a:t>
                </a:r>
                <a14:m>
                  <m:oMath xmlns:m="http://schemas.openxmlformats.org/officeDocument/2006/math">
                    <m:r>
                      <a:rPr lang="en-US" altLang="zh-TW" b="0" i="1" smtClean="0">
                        <a:latin typeface="Cambria Math"/>
                        <a:ea typeface="新細明體" pitchFamily="18" charset="-120"/>
                      </a:rPr>
                      <m:t>𝑇</m:t>
                    </m:r>
                  </m:oMath>
                </a14:m>
                <a:r>
                  <a:rPr lang="en-US" altLang="zh-TW" dirty="0">
                    <a:ea typeface="新細明體" pitchFamily="18" charset="-120"/>
                  </a:rPr>
                  <a:t> is </a:t>
                </a:r>
                <a14:m>
                  <m:oMath xmlns:m="http://schemas.openxmlformats.org/officeDocument/2006/math">
                    <m:r>
                      <a:rPr lang="en-US" altLang="zh-TW" b="0" i="1" smtClean="0">
                        <a:latin typeface="Cambria Math"/>
                        <a:ea typeface="新細明體" pitchFamily="18" charset="-120"/>
                      </a:rPr>
                      <m:t>𝐿</m:t>
                    </m:r>
                    <m:d>
                      <m:dPr>
                        <m:ctrlPr>
                          <a:rPr lang="en-US" altLang="zh-TW" b="0" i="1" smtClean="0">
                            <a:latin typeface="Cambria Math" panose="02040503050406030204" pitchFamily="18" charset="0"/>
                            <a:ea typeface="新細明體" pitchFamily="18" charset="-120"/>
                          </a:rPr>
                        </m:ctrlPr>
                      </m:dPr>
                      <m:e>
                        <m:sSub>
                          <m:sSubPr>
                            <m:ctrlPr>
                              <a:rPr lang="en-US" altLang="zh-TW" b="0" i="1" smtClean="0">
                                <a:latin typeface="Cambria Math" panose="02040503050406030204" pitchFamily="18" charset="0"/>
                                <a:ea typeface="新細明體" pitchFamily="18" charset="-120"/>
                              </a:rPr>
                            </m:ctrlPr>
                          </m:sSubPr>
                          <m:e>
                            <m:r>
                              <a:rPr lang="en-US" altLang="zh-TW" b="0" i="1" smtClean="0">
                                <a:latin typeface="Cambria Math"/>
                                <a:ea typeface="新細明體" pitchFamily="18" charset="-120"/>
                              </a:rPr>
                              <m:t>𝑆</m:t>
                            </m:r>
                          </m:e>
                          <m:sub>
                            <m:r>
                              <a:rPr lang="en-US" altLang="zh-TW" b="0" i="1" smtClean="0">
                                <a:latin typeface="Cambria Math"/>
                                <a:ea typeface="新細明體" pitchFamily="18" charset="-120"/>
                              </a:rPr>
                              <m:t>𝑇</m:t>
                            </m:r>
                          </m:sub>
                        </m:sSub>
                        <m:r>
                          <a:rPr lang="en-US" altLang="zh-TW" b="0" i="1" smtClean="0">
                            <a:latin typeface="Cambria Math"/>
                            <a:ea typeface="新細明體" pitchFamily="18" charset="-120"/>
                          </a:rPr>
                          <m:t>−</m:t>
                        </m:r>
                        <m:r>
                          <a:rPr lang="en-US" altLang="zh-TW" b="0" i="1" smtClean="0">
                            <a:latin typeface="Cambria Math"/>
                            <a:ea typeface="新細明體" pitchFamily="18" charset="-120"/>
                          </a:rPr>
                          <m:t>𝐾</m:t>
                        </m:r>
                      </m:e>
                    </m:d>
                    <m:r>
                      <a:rPr lang="en-US" altLang="zh-TW" b="0" i="1" smtClean="0">
                        <a:latin typeface="Cambria Math" panose="02040503050406030204" pitchFamily="18" charset="0"/>
                        <a:ea typeface="新細明體" pitchFamily="18" charset="-120"/>
                      </a:rPr>
                      <m:t>=</m:t>
                    </m:r>
                    <m:r>
                      <a:rPr lang="en-US" altLang="zh-TW" i="1">
                        <a:latin typeface="Cambria Math"/>
                        <a:ea typeface="新細明體" pitchFamily="18" charset="-120"/>
                      </a:rPr>
                      <m:t>𝐿</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𝑇</m:t>
                        </m:r>
                      </m:sub>
                    </m:sSub>
                    <m:r>
                      <a:rPr lang="en-US" altLang="zh-TW" i="1">
                        <a:latin typeface="Cambria Math"/>
                        <a:ea typeface="新細明體" pitchFamily="18" charset="-120"/>
                      </a:rPr>
                      <m:t>−</m:t>
                    </m:r>
                    <m:r>
                      <a:rPr lang="en-US" altLang="zh-TW" i="1">
                        <a:latin typeface="Cambria Math"/>
                        <a:ea typeface="新細明體" pitchFamily="18" charset="-120"/>
                      </a:rPr>
                      <m:t>𝐿𝐾</m:t>
                    </m:r>
                  </m:oMath>
                </a14:m>
                <a:r>
                  <a:rPr lang="en-US" altLang="zh-TW" dirty="0">
                    <a:ea typeface="新細明體" pitchFamily="18" charset="-120"/>
                  </a:rPr>
                  <a:t>, where </a:t>
                </a:r>
                <a14:m>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b="0" i="1" smtClean="0">
                            <a:latin typeface="Cambria Math"/>
                            <a:ea typeface="新細明體" pitchFamily="18" charset="-120"/>
                          </a:rPr>
                          <m:t>𝑇</m:t>
                        </m:r>
                      </m:sub>
                    </m:sSub>
                  </m:oMath>
                </a14:m>
                <a:r>
                  <a:rPr lang="en-US" altLang="zh-TW" dirty="0">
                    <a:ea typeface="新細明體" pitchFamily="18" charset="-120"/>
                  </a:rPr>
                  <a:t> is the domestic-dollar price of a foreign dollar (or said the FX rate) at </a:t>
                </a:r>
                <a14:m>
                  <m:oMath xmlns:m="http://schemas.openxmlformats.org/officeDocument/2006/math">
                    <m:r>
                      <a:rPr lang="en-US" altLang="zh-TW" b="0" i="1" smtClean="0">
                        <a:latin typeface="Cambria Math"/>
                        <a:ea typeface="新細明體" pitchFamily="18" charset="-120"/>
                      </a:rPr>
                      <m:t>𝑇</m:t>
                    </m:r>
                  </m:oMath>
                </a14:m>
                <a:endParaRPr lang="en-US" altLang="zh-TW" dirty="0">
                  <a:ea typeface="新細明體" pitchFamily="18" charset="-120"/>
                </a:endParaRPr>
              </a:p>
              <a:p>
                <a:pPr lvl="3">
                  <a:spcBef>
                    <a:spcPts val="600"/>
                  </a:spcBef>
                </a:pPr>
                <a:endParaRPr lang="en-US" altLang="zh-TW" dirty="0">
                  <a:ea typeface="新細明體" pitchFamily="18" charset="-120"/>
                </a:endParaRPr>
              </a:p>
              <a:p>
                <a:pPr marL="693737" lvl="2" indent="0">
                  <a:spcBef>
                    <a:spcPts val="600"/>
                  </a:spcBef>
                  <a:buNone/>
                </a:pPr>
                <a:endParaRPr lang="en-US" altLang="zh-TW" dirty="0">
                  <a:ea typeface="新細明體" pitchFamily="18" charset="-120"/>
                </a:endParaRPr>
              </a:p>
            </p:txBody>
          </p:sp>
        </mc:Choice>
        <mc:Fallback xmlns="">
          <p:sp>
            <p:nvSpPr>
              <p:cNvPr id="27652" name="Rectangle 3"/>
              <p:cNvSpPr>
                <a:spLocks noGrp="1" noRot="1" noChangeAspect="1" noMove="1" noResize="1" noEditPoints="1" noAdjustHandles="1" noChangeArrowheads="1" noChangeShapeType="1" noTextEdit="1"/>
              </p:cNvSpPr>
              <p:nvPr>
                <p:ph idx="1"/>
              </p:nvPr>
            </p:nvSpPr>
            <p:spPr>
              <a:xfrm>
                <a:off x="251520" y="1656184"/>
                <a:ext cx="8712968" cy="5229200"/>
              </a:xfrm>
              <a:blipFill>
                <a:blip r:embed="rId3"/>
                <a:stretch>
                  <a:fillRect t="-1167" r="-1049" b="-1634"/>
                </a:stretch>
              </a:blipFill>
            </p:spPr>
            <p:txBody>
              <a:bodyPr/>
              <a:lstStyle/>
              <a:p>
                <a:r>
                  <a:rPr lang="zh-TW" altLang="en-US">
                    <a:noFill/>
                  </a:rPr>
                  <a:t> </a:t>
                </a:r>
              </a:p>
            </p:txBody>
          </p:sp>
        </mc:Fallback>
      </mc:AlternateContent>
      <p:sp>
        <p:nvSpPr>
          <p:cNvPr id="27650"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7.</a:t>
            </a:r>
            <a:fld id="{AF679D7C-EA4D-4534-A76D-A63D38B57F81}" type="slidenum">
              <a:rPr lang="en-US" altLang="en-US"/>
              <a:pPr eaLnBrk="1" hangingPunct="1"/>
              <a:t>49</a:t>
            </a:fld>
            <a:endParaRPr lang="en-US" altLang="en-US" dirty="0"/>
          </a:p>
        </p:txBody>
      </p:sp>
    </p:spTree>
    <p:extLst>
      <p:ext uri="{BB962C8B-B14F-4D97-AF65-F5344CB8AC3E}">
        <p14:creationId xmlns:p14="http://schemas.microsoft.com/office/powerpoint/2010/main" val="219438261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467544" y="404665"/>
            <a:ext cx="7488832" cy="792087"/>
          </a:xfrm>
          <a:noFill/>
        </p:spPr>
        <p:txBody>
          <a:bodyPr lIns="92075" tIns="46038" rIns="92075" bIns="46038" anchor="ctr"/>
          <a:lstStyle/>
          <a:p>
            <a:pPr eaLnBrk="1" hangingPunct="1"/>
            <a:r>
              <a:rPr lang="en-US" altLang="zh-TW" dirty="0">
                <a:ea typeface="新細明體" pitchFamily="18" charset="-120"/>
              </a:rPr>
              <a:t>Interest Rate Swap</a:t>
            </a:r>
          </a:p>
        </p:txBody>
      </p:sp>
      <p:sp>
        <p:nvSpPr>
          <p:cNvPr id="6148" name="Rectangle 3"/>
          <p:cNvSpPr>
            <a:spLocks noGrp="1" noChangeArrowheads="1"/>
          </p:cNvSpPr>
          <p:nvPr>
            <p:ph idx="1"/>
          </p:nvPr>
        </p:nvSpPr>
        <p:spPr>
          <a:xfrm>
            <a:off x="323528" y="1700808"/>
            <a:ext cx="8640960" cy="5157192"/>
          </a:xfrm>
          <a:noFill/>
        </p:spPr>
        <p:txBody>
          <a:bodyPr lIns="92075" tIns="46038" rIns="92075" bIns="46038"/>
          <a:lstStyle/>
          <a:p>
            <a:pPr eaLnBrk="1" hangingPunct="1">
              <a:spcBef>
                <a:spcPts val="400"/>
              </a:spcBef>
            </a:pPr>
            <a:r>
              <a:rPr lang="en-US" altLang="zh-TW" dirty="0">
                <a:ea typeface="新細明體" pitchFamily="18" charset="-120"/>
              </a:rPr>
              <a:t>The most common type of swap is a “plain vanilla” IR swap</a:t>
            </a:r>
          </a:p>
          <a:p>
            <a:pPr lvl="1">
              <a:spcBef>
                <a:spcPts val="400"/>
              </a:spcBef>
            </a:pPr>
            <a:r>
              <a:rPr lang="en-US" altLang="zh-TW" dirty="0">
                <a:ea typeface="新細明體" pitchFamily="18" charset="-120"/>
              </a:rPr>
              <a:t>One party agrees to pay CFs at a </a:t>
            </a:r>
            <a:r>
              <a:rPr lang="en-US" altLang="zh-TW" b="1" i="1" dirty="0">
                <a:ea typeface="新細明體" pitchFamily="18" charset="-120"/>
              </a:rPr>
              <a:t>fixed rate</a:t>
            </a:r>
            <a:r>
              <a:rPr lang="en-US" altLang="zh-TW" i="1" dirty="0">
                <a:ea typeface="新細明體" pitchFamily="18" charset="-120"/>
              </a:rPr>
              <a:t> </a:t>
            </a:r>
            <a:r>
              <a:rPr lang="en-US" altLang="zh-TW" dirty="0">
                <a:ea typeface="新細明體" pitchFamily="18" charset="-120"/>
              </a:rPr>
              <a:t>on a notional principal for several years</a:t>
            </a:r>
          </a:p>
          <a:p>
            <a:pPr lvl="1">
              <a:spcBef>
                <a:spcPts val="400"/>
              </a:spcBef>
            </a:pPr>
            <a:r>
              <a:rPr lang="en-US" altLang="zh-TW" dirty="0">
                <a:ea typeface="新細明體" pitchFamily="18" charset="-120"/>
              </a:rPr>
              <a:t>The other party pay CFs at a </a:t>
            </a:r>
            <a:r>
              <a:rPr lang="en-US" altLang="zh-TW" b="1" i="1" dirty="0">
                <a:ea typeface="新細明體" pitchFamily="18" charset="-120"/>
              </a:rPr>
              <a:t>floating rate </a:t>
            </a:r>
            <a:r>
              <a:rPr lang="en-US" altLang="zh-TW" dirty="0">
                <a:ea typeface="新細明體" pitchFamily="18" charset="-120"/>
              </a:rPr>
              <a:t>on the same notional principal for the same period of time</a:t>
            </a:r>
          </a:p>
          <a:p>
            <a:pPr lvl="1">
              <a:spcBef>
                <a:spcPts val="400"/>
              </a:spcBef>
            </a:pPr>
            <a:r>
              <a:rPr lang="en-US" altLang="zh-TW" dirty="0">
                <a:ea typeface="新細明體" pitchFamily="18" charset="-120"/>
              </a:rPr>
              <a:t>The floating rate in most IR swaps depends on the LIBORs with different maturities in major currencies</a:t>
            </a:r>
          </a:p>
          <a:p>
            <a:pPr lvl="1">
              <a:spcBef>
                <a:spcPts val="400"/>
              </a:spcBef>
            </a:pPr>
            <a:r>
              <a:rPr lang="en-US" altLang="zh-TW" dirty="0">
                <a:ea typeface="新細明體" pitchFamily="18" charset="-120"/>
              </a:rPr>
              <a:t>An illustrative example: On Mar. 5 of 2023, Microsoft (MS) agrees to receive 6-month LIBOR and pay a fixed rate of 5% with Intel every 6 months for 3 years on a notional principal of $100 million</a:t>
            </a:r>
          </a:p>
        </p:txBody>
      </p:sp>
      <p:sp>
        <p:nvSpPr>
          <p:cNvPr id="6146"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7.</a:t>
            </a:r>
            <a:fld id="{CD7AB755-C12E-4051-8B3C-4EA71ADF7CC1}" type="slidenum">
              <a:rPr lang="en-US" altLang="en-US"/>
              <a:pPr eaLnBrk="1" hangingPunct="1"/>
              <a:t>5</a:t>
            </a:fld>
            <a:endParaRPr lang="en-US" altLang="en-US" dirty="0"/>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noFill/>
        </p:spPr>
        <p:txBody>
          <a:bodyPr lIns="92075" tIns="46038" rIns="92075" bIns="46038" anchor="ctr"/>
          <a:lstStyle/>
          <a:p>
            <a:pPr eaLnBrk="1" hangingPunct="1"/>
            <a:r>
              <a:rPr lang="en-US" altLang="zh-TW" dirty="0">
                <a:ea typeface="新細明體" pitchFamily="18" charset="-120"/>
              </a:rPr>
              <a:t>Valuation</a:t>
            </a:r>
            <a:r>
              <a:rPr lang="en-US" altLang="zh-TW" i="1" dirty="0">
                <a:ea typeface="新細明體" pitchFamily="18" charset="-120"/>
              </a:rPr>
              <a:t> </a:t>
            </a:r>
            <a:r>
              <a:rPr lang="en-US" altLang="zh-TW" dirty="0">
                <a:ea typeface="新細明體" pitchFamily="18" charset="-120"/>
              </a:rPr>
              <a:t>of Currency Swaps</a:t>
            </a:r>
          </a:p>
        </p:txBody>
      </p:sp>
      <mc:AlternateContent xmlns:mc="http://schemas.openxmlformats.org/markup-compatibility/2006" xmlns:a14="http://schemas.microsoft.com/office/drawing/2010/main">
        <mc:Choice Requires="a14">
          <p:sp>
            <p:nvSpPr>
              <p:cNvPr id="27652" name="Rectangle 3"/>
              <p:cNvSpPr>
                <a:spLocks noGrp="1" noChangeArrowheads="1"/>
              </p:cNvSpPr>
              <p:nvPr>
                <p:ph idx="1"/>
              </p:nvPr>
            </p:nvSpPr>
            <p:spPr>
              <a:xfrm>
                <a:off x="323528" y="1628800"/>
                <a:ext cx="8496944" cy="4032448"/>
              </a:xfrm>
              <a:noFill/>
            </p:spPr>
            <p:txBody>
              <a:bodyPr lIns="92075" tIns="46038" rIns="92075" bIns="46038"/>
              <a:lstStyle/>
              <a:p>
                <a:pPr lvl="3">
                  <a:spcBef>
                    <a:spcPts val="500"/>
                  </a:spcBef>
                </a:pPr>
                <a:r>
                  <a:rPr lang="en-US" altLang="zh-TW" dirty="0">
                    <a:ea typeface="新細明體" pitchFamily="18" charset="-120"/>
                  </a:rPr>
                  <a:t>The value of a FX forward is the PV of its expected payoff</a:t>
                </a:r>
              </a:p>
              <a:p>
                <a:pPr marL="2508250" lvl="3" indent="0">
                  <a:spcBef>
                    <a:spcPts val="500"/>
                  </a:spcBef>
                  <a:buNone/>
                </a:pPr>
                <a14:m>
                  <m:oMathPara xmlns:m="http://schemas.openxmlformats.org/officeDocument/2006/math">
                    <m:oMathParaPr>
                      <m:jc m:val="left"/>
                    </m:oMathParaPr>
                    <m:oMath xmlns:m="http://schemas.openxmlformats.org/officeDocument/2006/math">
                      <m:sSup>
                        <m:sSupPr>
                          <m:ctrlPr>
                            <a:rPr lang="en-US" altLang="zh-TW" i="1">
                              <a:latin typeface="Cambria Math" panose="02040503050406030204" pitchFamily="18" charset="0"/>
                              <a:ea typeface="新細明體" pitchFamily="18" charset="-120"/>
                            </a:rPr>
                          </m:ctrlPr>
                        </m:sSupPr>
                        <m:e>
                          <m:r>
                            <a:rPr lang="en-US" altLang="zh-TW" i="1">
                              <a:latin typeface="Cambria Math"/>
                              <a:ea typeface="新細明體" pitchFamily="18" charset="-120"/>
                            </a:rPr>
                            <m:t>𝑒</m:t>
                          </m:r>
                        </m:e>
                        <m:sup>
                          <m:r>
                            <a:rPr lang="en-US" altLang="zh-TW" i="1">
                              <a:latin typeface="Cambria Math"/>
                              <a:ea typeface="新細明體" pitchFamily="18" charset="-120"/>
                            </a:rPr>
                            <m:t>−</m:t>
                          </m:r>
                          <m:r>
                            <a:rPr lang="en-US" altLang="zh-TW" i="1">
                              <a:latin typeface="Cambria Math"/>
                              <a:ea typeface="新細明體" pitchFamily="18" charset="-120"/>
                            </a:rPr>
                            <m:t>𝑟𝑇</m:t>
                          </m:r>
                        </m:sup>
                      </m:sSup>
                      <m:r>
                        <a:rPr lang="en-US" altLang="zh-TW" i="1">
                          <a:latin typeface="Cambria Math"/>
                          <a:ea typeface="新細明體" pitchFamily="18" charset="-120"/>
                        </a:rPr>
                        <m:t>𝐸</m:t>
                      </m:r>
                      <m:d>
                        <m:dPr>
                          <m:begChr m:val="["/>
                          <m:endChr m:val="]"/>
                          <m:ctrlPr>
                            <a:rPr lang="en-US" altLang="zh-TW" i="1">
                              <a:latin typeface="Cambria Math" panose="02040503050406030204" pitchFamily="18" charset="0"/>
                              <a:ea typeface="新細明體" pitchFamily="18" charset="-120"/>
                            </a:rPr>
                          </m:ctrlPr>
                        </m:dPr>
                        <m:e>
                          <m:r>
                            <a:rPr lang="en-US" altLang="zh-TW" i="1">
                              <a:latin typeface="Cambria Math"/>
                              <a:ea typeface="新細明體" pitchFamily="18" charset="-120"/>
                            </a:rPr>
                            <m:t>𝐿</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𝑇</m:t>
                              </m:r>
                            </m:sub>
                          </m:sSub>
                          <m:r>
                            <a:rPr lang="en-US" altLang="zh-TW" i="1">
                              <a:latin typeface="Cambria Math"/>
                              <a:ea typeface="新細明體" pitchFamily="18" charset="-120"/>
                            </a:rPr>
                            <m:t>−</m:t>
                          </m:r>
                          <m:r>
                            <a:rPr lang="en-US" altLang="zh-TW" i="1">
                              <a:latin typeface="Cambria Math"/>
                              <a:ea typeface="新細明體" pitchFamily="18" charset="-120"/>
                            </a:rPr>
                            <m:t>𝐿𝐾</m:t>
                          </m:r>
                        </m:e>
                      </m:d>
                      <m:r>
                        <a:rPr lang="en-US" altLang="zh-TW" i="1">
                          <a:latin typeface="Cambria Math"/>
                          <a:ea typeface="新細明體" pitchFamily="18" charset="-120"/>
                        </a:rPr>
                        <m:t>=</m:t>
                      </m:r>
                      <m:sSup>
                        <m:sSupPr>
                          <m:ctrlPr>
                            <a:rPr lang="en-US" altLang="zh-TW" i="1">
                              <a:latin typeface="Cambria Math" panose="02040503050406030204" pitchFamily="18" charset="0"/>
                              <a:ea typeface="新細明體" pitchFamily="18" charset="-120"/>
                            </a:rPr>
                          </m:ctrlPr>
                        </m:sSupPr>
                        <m:e>
                          <m:r>
                            <a:rPr lang="en-US" altLang="zh-TW" i="1">
                              <a:latin typeface="Cambria Math"/>
                              <a:ea typeface="新細明體" pitchFamily="18" charset="-120"/>
                            </a:rPr>
                            <m:t>𝑒</m:t>
                          </m:r>
                        </m:e>
                        <m:sup>
                          <m:r>
                            <a:rPr lang="en-US" altLang="zh-TW" i="1">
                              <a:latin typeface="Cambria Math"/>
                              <a:ea typeface="新細明體" pitchFamily="18" charset="-120"/>
                            </a:rPr>
                            <m:t>−</m:t>
                          </m:r>
                          <m:r>
                            <a:rPr lang="en-US" altLang="zh-TW" i="1">
                              <a:latin typeface="Cambria Math"/>
                              <a:ea typeface="新細明體" pitchFamily="18" charset="-120"/>
                            </a:rPr>
                            <m:t>𝑟𝑇</m:t>
                          </m:r>
                        </m:sup>
                      </m:sSup>
                      <m:r>
                        <a:rPr lang="en-US" altLang="zh-TW" i="1" smtClean="0">
                          <a:latin typeface="Cambria Math"/>
                          <a:ea typeface="新細明體" pitchFamily="18" charset="-120"/>
                        </a:rPr>
                        <m:t> </m:t>
                      </m:r>
                      <m:r>
                        <a:rPr lang="en-US" altLang="zh-TW" i="1">
                          <a:latin typeface="Cambria Math"/>
                          <a:ea typeface="新細明體" pitchFamily="18" charset="-120"/>
                        </a:rPr>
                        <m:t>(</m:t>
                      </m:r>
                      <m:r>
                        <a:rPr lang="en-US" altLang="zh-TW" i="1">
                          <a:latin typeface="Cambria Math"/>
                          <a:ea typeface="新細明體" pitchFamily="18" charset="-120"/>
                        </a:rPr>
                        <m:t>𝐿𝐸</m:t>
                      </m:r>
                      <m:d>
                        <m:dPr>
                          <m:begChr m:val="["/>
                          <m:endChr m:val="]"/>
                          <m:ctrlPr>
                            <a:rPr lang="en-US" altLang="zh-TW" i="1">
                              <a:latin typeface="Cambria Math" panose="02040503050406030204" pitchFamily="18" charset="0"/>
                              <a:ea typeface="新細明體" pitchFamily="18" charset="-120"/>
                            </a:rPr>
                          </m:ctrlPr>
                        </m:dPr>
                        <m:e>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𝑇</m:t>
                              </m:r>
                            </m:sub>
                          </m:sSub>
                        </m:e>
                      </m:d>
                      <m:r>
                        <a:rPr lang="en-US" altLang="zh-TW" i="1">
                          <a:latin typeface="Cambria Math"/>
                          <a:ea typeface="新細明體" pitchFamily="18" charset="-120"/>
                        </a:rPr>
                        <m:t>−</m:t>
                      </m:r>
                      <m:r>
                        <a:rPr lang="en-US" altLang="zh-TW" i="1">
                          <a:latin typeface="Cambria Math"/>
                          <a:ea typeface="新細明體" pitchFamily="18" charset="-120"/>
                        </a:rPr>
                        <m:t>𝐿𝐾</m:t>
                      </m:r>
                      <m:r>
                        <a:rPr lang="en-US" altLang="zh-TW" i="1">
                          <a:latin typeface="Cambria Math"/>
                          <a:ea typeface="新細明體" pitchFamily="18" charset="-120"/>
                        </a:rPr>
                        <m:t>)</m:t>
                      </m:r>
                    </m:oMath>
                  </m:oMathPara>
                </a14:m>
                <a:endParaRPr lang="en-US" altLang="zh-TW" dirty="0">
                  <a:ea typeface="新細明體" pitchFamily="18" charset="-120"/>
                </a:endParaRPr>
              </a:p>
              <a:p>
                <a:pPr lvl="3">
                  <a:spcBef>
                    <a:spcPts val="300"/>
                  </a:spcBef>
                </a:pPr>
                <a:r>
                  <a:rPr lang="en-US" altLang="zh-TW" dirty="0">
                    <a:solidFill>
                      <a:srgbClr val="000000"/>
                    </a:solidFill>
                    <a:ea typeface="新細明體" pitchFamily="18" charset="-120"/>
                  </a:rPr>
                  <a:t>The forward (or futures) price of the foreign currency provide the unbiased approximation for </a:t>
                </a:r>
                <a14:m>
                  <m:oMath xmlns:m="http://schemas.openxmlformats.org/officeDocument/2006/math">
                    <m:r>
                      <a:rPr lang="en-US" altLang="zh-TW" i="1">
                        <a:latin typeface="Cambria Math"/>
                        <a:ea typeface="新細明體" pitchFamily="18" charset="-120"/>
                      </a:rPr>
                      <m:t>𝐸</m:t>
                    </m:r>
                    <m:d>
                      <m:dPr>
                        <m:begChr m:val="["/>
                        <m:endChr m:val="]"/>
                        <m:ctrlPr>
                          <a:rPr lang="en-US" altLang="zh-TW" i="1">
                            <a:latin typeface="Cambria Math" panose="02040503050406030204" pitchFamily="18" charset="0"/>
                            <a:ea typeface="新細明體" pitchFamily="18" charset="-120"/>
                          </a:rPr>
                        </m:ctrlPr>
                      </m:dPr>
                      <m:e>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b="0" i="1" smtClean="0">
                                <a:latin typeface="Cambria Math"/>
                                <a:ea typeface="新細明體" pitchFamily="18" charset="-120"/>
                              </a:rPr>
                              <m:t>𝑇</m:t>
                            </m:r>
                          </m:sub>
                        </m:sSub>
                      </m:e>
                    </m:d>
                  </m:oMath>
                </a14:m>
                <a:r>
                  <a:rPr lang="en-US" altLang="zh-TW" dirty="0">
                    <a:solidFill>
                      <a:srgbClr val="000000"/>
                    </a:solidFill>
                    <a:ea typeface="新細明體" pitchFamily="18" charset="-120"/>
                  </a:rPr>
                  <a:t> based on the information of IRs today</a:t>
                </a:r>
                <a:endParaRPr lang="en-US" altLang="zh-TW" dirty="0">
                  <a:ea typeface="新細明體" pitchFamily="18" charset="-120"/>
                </a:endParaRPr>
              </a:p>
              <a:p>
                <a:pPr lvl="3">
                  <a:spcBef>
                    <a:spcPts val="300"/>
                  </a:spcBef>
                </a:pPr>
                <a:r>
                  <a:rPr lang="en-US" altLang="zh-TW" dirty="0">
                    <a:ea typeface="新細明體" pitchFamily="18" charset="-120"/>
                  </a:rPr>
                  <a:t>Since the forward price of the foreign currency is </a:t>
                </a:r>
                <a14:m>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𝐹</m:t>
                        </m:r>
                      </m:e>
                      <m:sub>
                        <m:r>
                          <a:rPr lang="en-US" altLang="zh-TW" i="1">
                            <a:latin typeface="Cambria Math"/>
                            <a:ea typeface="新細明體" pitchFamily="18" charset="-120"/>
                          </a:rPr>
                          <m:t>0</m:t>
                        </m:r>
                      </m:sub>
                    </m:sSub>
                    <m:r>
                      <a:rPr lang="en-US" altLang="zh-TW" i="1">
                        <a:latin typeface="Cambria Math"/>
                        <a:ea typeface="新細明體" pitchFamily="18" charset="-120"/>
                      </a:rPr>
                      <m:t>=</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0</m:t>
                        </m:r>
                      </m:sub>
                    </m:sSub>
                    <m:sSup>
                      <m:sSupPr>
                        <m:ctrlPr>
                          <a:rPr lang="en-US" altLang="zh-TW" i="1">
                            <a:latin typeface="Cambria Math" panose="02040503050406030204" pitchFamily="18" charset="0"/>
                            <a:ea typeface="新細明體" pitchFamily="18" charset="-120"/>
                          </a:rPr>
                        </m:ctrlPr>
                      </m:sSupPr>
                      <m:e>
                        <m:r>
                          <a:rPr lang="en-US" altLang="zh-TW" i="1">
                            <a:latin typeface="Cambria Math"/>
                            <a:ea typeface="新細明體" pitchFamily="18" charset="-120"/>
                          </a:rPr>
                          <m:t>𝑒</m:t>
                        </m:r>
                      </m:e>
                      <m:sup>
                        <m:r>
                          <a:rPr lang="en-US" altLang="zh-TW" i="1">
                            <a:latin typeface="Cambria Math"/>
                            <a:ea typeface="新細明體" pitchFamily="18" charset="-120"/>
                          </a:rPr>
                          <m:t>(</m:t>
                        </m:r>
                        <m:r>
                          <a:rPr lang="en-US" altLang="zh-TW" i="1">
                            <a:latin typeface="Cambria Math"/>
                            <a:ea typeface="新細明體" pitchFamily="18" charset="-120"/>
                          </a:rPr>
                          <m:t>𝑟</m:t>
                        </m:r>
                        <m:r>
                          <a:rPr lang="en-US" altLang="zh-TW" i="1">
                            <a:latin typeface="Cambria Math"/>
                            <a:ea typeface="新細明體" pitchFamily="18" charset="-120"/>
                          </a:rPr>
                          <m:t>−</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𝑟</m:t>
                            </m:r>
                          </m:e>
                          <m:sub>
                            <m:r>
                              <a:rPr lang="en-US" altLang="zh-TW" i="1">
                                <a:latin typeface="Cambria Math"/>
                                <a:ea typeface="新細明體" pitchFamily="18" charset="-120"/>
                              </a:rPr>
                              <m:t>𝑓</m:t>
                            </m:r>
                          </m:sub>
                        </m:sSub>
                        <m:r>
                          <a:rPr lang="en-US" altLang="zh-TW" i="1">
                            <a:latin typeface="Cambria Math"/>
                            <a:ea typeface="新細明體" pitchFamily="18" charset="-120"/>
                          </a:rPr>
                          <m:t>)</m:t>
                        </m:r>
                        <m:r>
                          <a:rPr lang="en-US" altLang="zh-TW" i="1">
                            <a:latin typeface="Cambria Math"/>
                            <a:ea typeface="新細明體" pitchFamily="18" charset="-120"/>
                          </a:rPr>
                          <m:t>𝑇</m:t>
                        </m:r>
                      </m:sup>
                    </m:sSup>
                  </m:oMath>
                </a14:m>
                <a:r>
                  <a:rPr lang="en-US" altLang="zh-TW" dirty="0">
                    <a:ea typeface="新細明體" pitchFamily="18" charset="-120"/>
                  </a:rPr>
                  <a:t> (introduced on Slide 5.23), we obtain </a:t>
                </a:r>
                <a14:m>
                  <m:oMath xmlns:m="http://schemas.openxmlformats.org/officeDocument/2006/math">
                    <m:r>
                      <a:rPr lang="en-US" altLang="zh-TW" i="1">
                        <a:latin typeface="Cambria Math"/>
                        <a:ea typeface="新細明體" pitchFamily="18" charset="-120"/>
                      </a:rPr>
                      <m:t>𝐸</m:t>
                    </m:r>
                    <m:d>
                      <m:dPr>
                        <m:begChr m:val="["/>
                        <m:endChr m:val="]"/>
                        <m:ctrlPr>
                          <a:rPr lang="en-US" altLang="zh-TW" i="1">
                            <a:latin typeface="Cambria Math" panose="02040503050406030204" pitchFamily="18" charset="0"/>
                            <a:ea typeface="新細明體" pitchFamily="18" charset="-120"/>
                          </a:rPr>
                        </m:ctrlPr>
                      </m:dPr>
                      <m:e>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b="0" i="1" smtClean="0">
                                <a:latin typeface="Cambria Math"/>
                                <a:ea typeface="新細明體" pitchFamily="18" charset="-120"/>
                              </a:rPr>
                              <m:t>𝑇</m:t>
                            </m:r>
                          </m:sub>
                        </m:sSub>
                      </m:e>
                    </m:d>
                    <m:r>
                      <a:rPr lang="en-US" altLang="zh-TW" i="1">
                        <a:latin typeface="Cambria Math"/>
                        <a:ea typeface="新細明體" pitchFamily="18" charset="-120"/>
                      </a:rPr>
                      <m:t>=</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𝐹</m:t>
                        </m:r>
                      </m:e>
                      <m:sub>
                        <m:r>
                          <a:rPr lang="en-US" altLang="zh-TW" i="1">
                            <a:latin typeface="Cambria Math"/>
                            <a:ea typeface="新細明體" pitchFamily="18" charset="-120"/>
                          </a:rPr>
                          <m:t>0</m:t>
                        </m:r>
                      </m:sub>
                    </m:sSub>
                    <m:r>
                      <a:rPr lang="en-US" altLang="zh-TW" i="1">
                        <a:latin typeface="Cambria Math"/>
                        <a:ea typeface="新細明體" pitchFamily="18" charset="-120"/>
                      </a:rPr>
                      <m:t>=</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0</m:t>
                        </m:r>
                      </m:sub>
                    </m:sSub>
                    <m:sSup>
                      <m:sSupPr>
                        <m:ctrlPr>
                          <a:rPr lang="en-US" altLang="zh-TW" i="1">
                            <a:latin typeface="Cambria Math" panose="02040503050406030204" pitchFamily="18" charset="0"/>
                            <a:ea typeface="新細明體" pitchFamily="18" charset="-120"/>
                          </a:rPr>
                        </m:ctrlPr>
                      </m:sSupPr>
                      <m:e>
                        <m:r>
                          <a:rPr lang="en-US" altLang="zh-TW" i="1">
                            <a:latin typeface="Cambria Math"/>
                            <a:ea typeface="新細明體" pitchFamily="18" charset="-120"/>
                          </a:rPr>
                          <m:t>𝑒</m:t>
                        </m:r>
                      </m:e>
                      <m:sup>
                        <m:d>
                          <m:dPr>
                            <m:ctrlPr>
                              <a:rPr lang="en-US" altLang="zh-TW" i="1">
                                <a:latin typeface="Cambria Math" panose="02040503050406030204" pitchFamily="18" charset="0"/>
                                <a:ea typeface="新細明體" pitchFamily="18" charset="-120"/>
                              </a:rPr>
                            </m:ctrlPr>
                          </m:dPr>
                          <m:e>
                            <m:r>
                              <a:rPr lang="en-US" altLang="zh-TW" i="1">
                                <a:latin typeface="Cambria Math"/>
                                <a:ea typeface="新細明體" pitchFamily="18" charset="-120"/>
                              </a:rPr>
                              <m:t>𝑟</m:t>
                            </m:r>
                            <m:r>
                              <a:rPr lang="en-US" altLang="zh-TW" i="1">
                                <a:latin typeface="Cambria Math"/>
                                <a:ea typeface="新細明體" pitchFamily="18" charset="-120"/>
                              </a:rPr>
                              <m:t>−</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𝑟</m:t>
                                </m:r>
                              </m:e>
                              <m:sub>
                                <m:r>
                                  <a:rPr lang="en-US" altLang="zh-TW" i="1">
                                    <a:latin typeface="Cambria Math"/>
                                    <a:ea typeface="新細明體" pitchFamily="18" charset="-120"/>
                                  </a:rPr>
                                  <m:t>𝑓</m:t>
                                </m:r>
                              </m:sub>
                            </m:sSub>
                          </m:e>
                        </m:d>
                        <m:r>
                          <a:rPr lang="en-US" altLang="zh-TW" b="0" i="1" smtClean="0">
                            <a:latin typeface="Cambria Math"/>
                            <a:ea typeface="新細明體" pitchFamily="18" charset="-120"/>
                          </a:rPr>
                          <m:t>𝑇</m:t>
                        </m:r>
                      </m:sup>
                    </m:sSup>
                  </m:oMath>
                </a14:m>
                <a:endParaRPr lang="en-US" altLang="zh-TW" b="0" dirty="0">
                  <a:ea typeface="新細明體" pitchFamily="18" charset="-120"/>
                </a:endParaRPr>
              </a:p>
              <a:p>
                <a:pPr lvl="3">
                  <a:spcBef>
                    <a:spcPts val="300"/>
                  </a:spcBef>
                </a:pPr>
                <a:r>
                  <a:rPr lang="en-US" altLang="zh-TW" dirty="0">
                    <a:ea typeface="新細明體" pitchFamily="18" charset="-120"/>
                  </a:rPr>
                  <a:t>Thus, the value of a FX forward is </a:t>
                </a:r>
              </a:p>
              <a:p>
                <a:pPr marL="3771900" lvl="3" indent="0">
                  <a:spcBef>
                    <a:spcPts val="300"/>
                  </a:spcBef>
                  <a:buNone/>
                </a:pPr>
                <a14:m>
                  <m:oMathPara xmlns:m="http://schemas.openxmlformats.org/officeDocument/2006/math">
                    <m:oMathParaPr>
                      <m:jc m:val="left"/>
                    </m:oMathParaPr>
                    <m:oMath xmlns:m="http://schemas.openxmlformats.org/officeDocument/2006/math">
                      <m:sSup>
                        <m:sSupPr>
                          <m:ctrlPr>
                            <a:rPr lang="en-US" altLang="zh-TW" i="1">
                              <a:latin typeface="Cambria Math" panose="02040503050406030204" pitchFamily="18" charset="0"/>
                              <a:ea typeface="新細明體" pitchFamily="18" charset="-120"/>
                            </a:rPr>
                          </m:ctrlPr>
                        </m:sSupPr>
                        <m:e>
                          <m:r>
                            <a:rPr lang="en-US" altLang="zh-TW" i="1">
                              <a:latin typeface="Cambria Math"/>
                              <a:ea typeface="新細明體" pitchFamily="18" charset="-120"/>
                            </a:rPr>
                            <m:t>𝑒</m:t>
                          </m:r>
                        </m:e>
                        <m:sup>
                          <m:r>
                            <a:rPr lang="en-US" altLang="zh-TW" i="1">
                              <a:latin typeface="Cambria Math"/>
                              <a:ea typeface="新細明體" pitchFamily="18" charset="-120"/>
                            </a:rPr>
                            <m:t>−</m:t>
                          </m:r>
                          <m:r>
                            <a:rPr lang="en-US" altLang="zh-TW" i="1">
                              <a:latin typeface="Cambria Math"/>
                              <a:ea typeface="新細明體" pitchFamily="18" charset="-120"/>
                            </a:rPr>
                            <m:t>𝑟𝑇</m:t>
                          </m:r>
                        </m:sup>
                      </m:sSup>
                      <m:r>
                        <a:rPr lang="en-US" altLang="zh-TW" i="1">
                          <a:latin typeface="Cambria Math"/>
                          <a:ea typeface="新細明體" pitchFamily="18" charset="-120"/>
                        </a:rPr>
                        <m:t>(</m:t>
                      </m:r>
                      <m:r>
                        <a:rPr lang="en-US" altLang="zh-TW" i="1">
                          <a:latin typeface="Cambria Math"/>
                          <a:ea typeface="新細明體" pitchFamily="18" charset="-120"/>
                        </a:rPr>
                        <m:t>𝐿</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𝐹</m:t>
                          </m:r>
                        </m:e>
                        <m:sub>
                          <m:r>
                            <a:rPr lang="en-US" altLang="zh-TW" i="1">
                              <a:latin typeface="Cambria Math"/>
                              <a:ea typeface="新細明體" pitchFamily="18" charset="-120"/>
                            </a:rPr>
                            <m:t>0</m:t>
                          </m:r>
                        </m:sub>
                      </m:sSub>
                      <m:r>
                        <a:rPr lang="en-US" altLang="zh-TW" i="1">
                          <a:latin typeface="Cambria Math"/>
                          <a:ea typeface="新細明體" pitchFamily="18" charset="-120"/>
                        </a:rPr>
                        <m:t>−</m:t>
                      </m:r>
                      <m:r>
                        <a:rPr lang="en-US" altLang="zh-TW" i="1">
                          <a:latin typeface="Cambria Math"/>
                          <a:ea typeface="新細明體" pitchFamily="18" charset="-120"/>
                        </a:rPr>
                        <m:t>𝐿𝐾</m:t>
                      </m:r>
                      <m:r>
                        <a:rPr lang="en-US" altLang="zh-TW" i="1">
                          <a:latin typeface="Cambria Math"/>
                          <a:ea typeface="新細明體" pitchFamily="18" charset="-120"/>
                        </a:rPr>
                        <m:t>)</m:t>
                      </m:r>
                    </m:oMath>
                  </m:oMathPara>
                </a14:m>
                <a:endParaRPr lang="en-US" altLang="zh-TW" dirty="0">
                  <a:ea typeface="新細明體" pitchFamily="18" charset="-120"/>
                </a:endParaRPr>
              </a:p>
              <a:p>
                <a:pPr lvl="3">
                  <a:spcBef>
                    <a:spcPts val="300"/>
                  </a:spcBef>
                </a:pPr>
                <a:r>
                  <a:rPr lang="en-US" altLang="zh-TW" dirty="0">
                    <a:ea typeface="新細明體" pitchFamily="18" charset="-120"/>
                  </a:rPr>
                  <a:t>The forward FX rates of Japanese Yen, </a:t>
                </a:r>
                <a14:m>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𝐹</m:t>
                        </m:r>
                      </m:e>
                      <m:sub>
                        <m:r>
                          <a:rPr lang="en-US" altLang="zh-TW" i="1">
                            <a:latin typeface="Cambria Math"/>
                            <a:ea typeface="新細明體" pitchFamily="18" charset="-120"/>
                          </a:rPr>
                          <m:t>0</m:t>
                        </m:r>
                      </m:sub>
                    </m:sSub>
                  </m:oMath>
                </a14:m>
                <a:r>
                  <a:rPr lang="en-US" altLang="zh-TW" dirty="0">
                    <a:ea typeface="新細明體" pitchFamily="18" charset="-120"/>
                  </a:rPr>
                  <a:t>, in the example on Slide 7.47 are</a:t>
                </a:r>
              </a:p>
            </p:txBody>
          </p:sp>
        </mc:Choice>
        <mc:Fallback xmlns="">
          <p:sp>
            <p:nvSpPr>
              <p:cNvPr id="27652" name="Rectangle 3"/>
              <p:cNvSpPr>
                <a:spLocks noGrp="1" noRot="1" noChangeAspect="1" noMove="1" noResize="1" noEditPoints="1" noAdjustHandles="1" noChangeArrowheads="1" noChangeShapeType="1" noTextEdit="1"/>
              </p:cNvSpPr>
              <p:nvPr>
                <p:ph idx="1"/>
              </p:nvPr>
            </p:nvSpPr>
            <p:spPr>
              <a:xfrm>
                <a:off x="323528" y="1628800"/>
                <a:ext cx="8496944" cy="4032448"/>
              </a:xfrm>
              <a:blipFill>
                <a:blip r:embed="rId3"/>
                <a:stretch>
                  <a:fillRect t="-604" r="-1435" b="-1360"/>
                </a:stretch>
              </a:blipFill>
            </p:spPr>
            <p:txBody>
              <a:bodyPr/>
              <a:lstStyle/>
              <a:p>
                <a:r>
                  <a:rPr lang="zh-TW" altLang="en-US">
                    <a:noFill/>
                  </a:rPr>
                  <a:t> </a:t>
                </a:r>
              </a:p>
            </p:txBody>
          </p:sp>
        </mc:Fallback>
      </mc:AlternateContent>
      <p:sp>
        <p:nvSpPr>
          <p:cNvPr id="27650"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7.</a:t>
            </a:r>
            <a:fld id="{AF679D7C-EA4D-4534-A76D-A63D38B57F81}" type="slidenum">
              <a:rPr lang="en-US" altLang="en-US"/>
              <a:pPr eaLnBrk="1" hangingPunct="1"/>
              <a:t>50</a:t>
            </a:fld>
            <a:endParaRPr lang="en-US" altLang="en-US" dirty="0"/>
          </a:p>
        </p:txBody>
      </p:sp>
      <mc:AlternateContent xmlns:mc="http://schemas.openxmlformats.org/markup-compatibility/2006" xmlns:a14="http://schemas.microsoft.com/office/drawing/2010/main">
        <mc:Choice Requires="a14">
          <p:graphicFrame>
            <p:nvGraphicFramePr>
              <p:cNvPr id="5" name="表格 4"/>
              <p:cNvGraphicFramePr>
                <a:graphicFrameLocks noGrp="1"/>
              </p:cNvGraphicFramePr>
              <p:nvPr>
                <p:extLst>
                  <p:ext uri="{D42A27DB-BD31-4B8C-83A1-F6EECF244321}">
                    <p14:modId xmlns:p14="http://schemas.microsoft.com/office/powerpoint/2010/main" val="847063158"/>
                  </p:ext>
                </p:extLst>
              </p:nvPr>
            </p:nvGraphicFramePr>
            <p:xfrm>
              <a:off x="1187624" y="5661248"/>
              <a:ext cx="7560841" cy="1128713"/>
            </p:xfrm>
            <a:graphic>
              <a:graphicData uri="http://schemas.openxmlformats.org/drawingml/2006/table">
                <a:tbl>
                  <a:tblPr firstRow="1" bandRow="1">
                    <a:tableStyleId>{073A0DAA-6AF3-43AB-8588-CEC1D06C72B9}</a:tableStyleId>
                  </a:tblPr>
                  <a:tblGrid>
                    <a:gridCol w="2088232">
                      <a:extLst>
                        <a:ext uri="{9D8B030D-6E8A-4147-A177-3AD203B41FA5}">
                          <a16:colId xmlns:a16="http://schemas.microsoft.com/office/drawing/2014/main" val="20000"/>
                        </a:ext>
                      </a:extLst>
                    </a:gridCol>
                    <a:gridCol w="1824203">
                      <a:extLst>
                        <a:ext uri="{9D8B030D-6E8A-4147-A177-3AD203B41FA5}">
                          <a16:colId xmlns:a16="http://schemas.microsoft.com/office/drawing/2014/main" val="20001"/>
                        </a:ext>
                      </a:extLst>
                    </a:gridCol>
                    <a:gridCol w="1824203">
                      <a:extLst>
                        <a:ext uri="{9D8B030D-6E8A-4147-A177-3AD203B41FA5}">
                          <a16:colId xmlns:a16="http://schemas.microsoft.com/office/drawing/2014/main" val="20002"/>
                        </a:ext>
                      </a:extLst>
                    </a:gridCol>
                    <a:gridCol w="1824203">
                      <a:extLst>
                        <a:ext uri="{9D8B030D-6E8A-4147-A177-3AD203B41FA5}">
                          <a16:colId xmlns:a16="http://schemas.microsoft.com/office/drawing/2014/main" val="20003"/>
                        </a:ext>
                      </a:extLst>
                    </a:gridCol>
                  </a:tblGrid>
                  <a:tr h="171118">
                    <a:tc>
                      <a:txBody>
                        <a:bodyPr/>
                        <a:lstStyle/>
                        <a:p>
                          <a:pPr algn="r"/>
                          <a:r>
                            <a:rPr lang="en-US" altLang="zh-TW" sz="1600" dirty="0">
                              <a:latin typeface="+mn-lt"/>
                            </a:rPr>
                            <a:t>Time (yr)</a:t>
                          </a:r>
                          <a:endParaRPr lang="zh-TW" altLang="en-US" sz="1600" dirty="0">
                            <a:latin typeface="+mn-lt"/>
                          </a:endParaRPr>
                        </a:p>
                      </a:txBody>
                      <a:tcPr/>
                    </a:tc>
                    <a:tc>
                      <a:txBody>
                        <a:bodyPr/>
                        <a:lstStyle/>
                        <a:p>
                          <a:pPr algn="ctr"/>
                          <a:r>
                            <a:rPr lang="en-US" altLang="zh-TW" sz="1600" dirty="0">
                              <a:latin typeface="+mn-lt"/>
                            </a:rPr>
                            <a:t>1</a:t>
                          </a:r>
                          <a:endParaRPr lang="zh-TW" altLang="en-US" sz="1600" dirty="0">
                            <a:latin typeface="+mn-lt"/>
                          </a:endParaRPr>
                        </a:p>
                      </a:txBody>
                      <a:tcPr/>
                    </a:tc>
                    <a:tc>
                      <a:txBody>
                        <a:bodyPr/>
                        <a:lstStyle/>
                        <a:p>
                          <a:pPr algn="ctr"/>
                          <a:r>
                            <a:rPr lang="en-US" altLang="zh-TW" sz="1600" dirty="0">
                              <a:latin typeface="+mn-lt"/>
                            </a:rPr>
                            <a:t>2</a:t>
                          </a:r>
                          <a:endParaRPr lang="zh-TW" altLang="en-US" sz="1600" dirty="0">
                            <a:latin typeface="+mn-lt"/>
                          </a:endParaRPr>
                        </a:p>
                      </a:txBody>
                      <a:tcPr/>
                    </a:tc>
                    <a:tc>
                      <a:txBody>
                        <a:bodyPr/>
                        <a:lstStyle/>
                        <a:p>
                          <a:pPr algn="ctr"/>
                          <a:r>
                            <a:rPr lang="en-US" altLang="zh-TW" sz="1600" dirty="0">
                              <a:latin typeface="+mn-lt"/>
                            </a:rPr>
                            <a:t>3</a:t>
                          </a:r>
                          <a:endParaRPr lang="zh-TW" altLang="en-US" sz="1600" dirty="0">
                            <a:latin typeface="+mn-lt"/>
                          </a:endParaRPr>
                        </a:p>
                      </a:txBody>
                      <a:tcPr/>
                    </a:tc>
                    <a:extLst>
                      <a:ext uri="{0D108BD9-81ED-4DB2-BD59-A6C34878D82A}">
                        <a16:rowId xmlns:a16="http://schemas.microsoft.com/office/drawing/2014/main" val="10000"/>
                      </a:ext>
                    </a:extLst>
                  </a:tr>
                  <a:tr h="404946">
                    <a:tc>
                      <a:txBody>
                        <a:bodyPr/>
                        <a:lstStyle/>
                        <a:p>
                          <a:r>
                            <a:rPr lang="en-US" altLang="zh-TW" sz="1600" dirty="0">
                              <a:ea typeface="新細明體" pitchFamily="18" charset="-120"/>
                            </a:rPr>
                            <a:t>Forward FX rate </a:t>
                          </a:r>
                          <a:r>
                            <a:rPr lang="en-US" altLang="zh-TW" sz="1600" baseline="0" dirty="0">
                              <a:latin typeface="+mn-lt"/>
                            </a:rPr>
                            <a:t>($/per Yen)</a:t>
                          </a:r>
                          <a:endParaRPr lang="zh-TW" altLang="en-US" sz="1600" dirty="0">
                            <a:latin typeface="+mn-lt"/>
                          </a:endParaRPr>
                        </a:p>
                      </a:txBody>
                      <a:tcPr/>
                    </a:tc>
                    <a:tc>
                      <a:txBody>
                        <a:bodyPr/>
                        <a:lstStyle/>
                        <a:p>
                          <a:pPr/>
                          <a14:m>
                            <m:oMathPara xmlns:m="http://schemas.openxmlformats.org/officeDocument/2006/math">
                              <m:oMathParaPr>
                                <m:jc m:val="centerGroup"/>
                              </m:oMathParaPr>
                              <m:oMath xmlns:m="http://schemas.openxmlformats.org/officeDocument/2006/math">
                                <m:f>
                                  <m:fPr>
                                    <m:ctrlPr>
                                      <a:rPr lang="en-US" altLang="zh-TW" sz="1600" i="1" smtClean="0">
                                        <a:latin typeface="Cambria Math" panose="02040503050406030204" pitchFamily="18" charset="0"/>
                                      </a:rPr>
                                    </m:ctrlPr>
                                  </m:fPr>
                                  <m:num>
                                    <m:r>
                                      <a:rPr lang="en-US" altLang="zh-TW" sz="1600" b="0" i="1" smtClean="0">
                                        <a:latin typeface="Cambria Math"/>
                                      </a:rPr>
                                      <m:t>1</m:t>
                                    </m:r>
                                  </m:num>
                                  <m:den>
                                    <m:r>
                                      <a:rPr lang="en-US" altLang="zh-TW" sz="1600" b="0" i="1" smtClean="0">
                                        <a:latin typeface="Cambria Math"/>
                                      </a:rPr>
                                      <m:t>110</m:t>
                                    </m:r>
                                  </m:den>
                                </m:f>
                                <m:sSup>
                                  <m:sSupPr>
                                    <m:ctrlPr>
                                      <a:rPr lang="en-US" altLang="zh-TW" sz="1600" i="1" smtClean="0">
                                        <a:latin typeface="Cambria Math" panose="02040503050406030204" pitchFamily="18" charset="0"/>
                                      </a:rPr>
                                    </m:ctrlPr>
                                  </m:sSupPr>
                                  <m:e>
                                    <m:r>
                                      <a:rPr lang="en-US" altLang="zh-TW" sz="1600" b="0" i="1" smtClean="0">
                                        <a:latin typeface="Cambria Math"/>
                                      </a:rPr>
                                      <m:t>𝑒</m:t>
                                    </m:r>
                                  </m:e>
                                  <m:sup>
                                    <m:r>
                                      <a:rPr lang="en-US" altLang="zh-TW" sz="1600" b="0" i="1" smtClean="0">
                                        <a:latin typeface="Cambria Math"/>
                                      </a:rPr>
                                      <m:t>(9%−4%)</m:t>
                                    </m:r>
                                    <m:r>
                                      <a:rPr lang="en-US" altLang="zh-TW" sz="1600" b="0" i="1" smtClean="0">
                                        <a:latin typeface="Cambria Math"/>
                                        <a:ea typeface="Cambria Math"/>
                                      </a:rPr>
                                      <m:t>∙1</m:t>
                                    </m:r>
                                  </m:sup>
                                </m:sSup>
                                <m:r>
                                  <a:rPr lang="en-US" altLang="zh-TW" sz="1600" b="0" i="1" smtClean="0">
                                    <a:latin typeface="Cambria Math"/>
                                  </a:rPr>
                                  <m:t>=0.009557</m:t>
                                </m:r>
                              </m:oMath>
                            </m:oMathPara>
                          </a14:m>
                          <a:endParaRPr lang="zh-TW" altLang="en-US" sz="16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US" altLang="zh-TW" sz="1600" i="1" smtClean="0">
                                        <a:latin typeface="Cambria Math" panose="02040503050406030204" pitchFamily="18" charset="0"/>
                                      </a:rPr>
                                    </m:ctrlPr>
                                  </m:fPr>
                                  <m:num>
                                    <m:r>
                                      <a:rPr lang="en-US" altLang="zh-TW" sz="1600" b="0" i="1" smtClean="0">
                                        <a:latin typeface="Cambria Math"/>
                                      </a:rPr>
                                      <m:t>1</m:t>
                                    </m:r>
                                  </m:num>
                                  <m:den>
                                    <m:r>
                                      <a:rPr lang="en-US" altLang="zh-TW" sz="1600" b="0" i="1" smtClean="0">
                                        <a:latin typeface="Cambria Math"/>
                                      </a:rPr>
                                      <m:t>110</m:t>
                                    </m:r>
                                  </m:den>
                                </m:f>
                                <m:sSup>
                                  <m:sSupPr>
                                    <m:ctrlPr>
                                      <a:rPr lang="en-US" altLang="zh-TW" sz="1600" i="1" smtClean="0">
                                        <a:latin typeface="Cambria Math" panose="02040503050406030204" pitchFamily="18" charset="0"/>
                                      </a:rPr>
                                    </m:ctrlPr>
                                  </m:sSupPr>
                                  <m:e>
                                    <m:r>
                                      <a:rPr lang="en-US" altLang="zh-TW" sz="1600" b="0" i="1" smtClean="0">
                                        <a:latin typeface="Cambria Math"/>
                                      </a:rPr>
                                      <m:t>𝑒</m:t>
                                    </m:r>
                                  </m:e>
                                  <m:sup>
                                    <m:r>
                                      <a:rPr lang="en-US" altLang="zh-TW" sz="1600" b="0" i="1" smtClean="0">
                                        <a:latin typeface="Cambria Math"/>
                                      </a:rPr>
                                      <m:t>(9%−4%)</m:t>
                                    </m:r>
                                    <m:r>
                                      <a:rPr lang="en-US" altLang="zh-TW" sz="1600" b="0" i="1" smtClean="0">
                                        <a:latin typeface="Cambria Math"/>
                                        <a:ea typeface="Cambria Math"/>
                                      </a:rPr>
                                      <m:t>∙2</m:t>
                                    </m:r>
                                  </m:sup>
                                </m:sSup>
                                <m:r>
                                  <a:rPr lang="en-US" altLang="zh-TW" sz="1600" b="0" i="1" smtClean="0">
                                    <a:latin typeface="Cambria Math"/>
                                  </a:rPr>
                                  <m:t>=0.010047</m:t>
                                </m:r>
                              </m:oMath>
                            </m:oMathPara>
                          </a14:m>
                          <a:endParaRPr lang="zh-TW" altLang="en-US" sz="16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US" altLang="zh-TW" sz="1600" i="1" smtClean="0">
                                        <a:latin typeface="Cambria Math" panose="02040503050406030204" pitchFamily="18" charset="0"/>
                                      </a:rPr>
                                    </m:ctrlPr>
                                  </m:fPr>
                                  <m:num>
                                    <m:r>
                                      <a:rPr lang="en-US" altLang="zh-TW" sz="1600" b="0" i="1" smtClean="0">
                                        <a:latin typeface="Cambria Math"/>
                                      </a:rPr>
                                      <m:t>1</m:t>
                                    </m:r>
                                  </m:num>
                                  <m:den>
                                    <m:r>
                                      <a:rPr lang="en-US" altLang="zh-TW" sz="1600" b="0" i="1" smtClean="0">
                                        <a:latin typeface="Cambria Math"/>
                                      </a:rPr>
                                      <m:t>110</m:t>
                                    </m:r>
                                  </m:den>
                                </m:f>
                                <m:sSup>
                                  <m:sSupPr>
                                    <m:ctrlPr>
                                      <a:rPr lang="en-US" altLang="zh-TW" sz="1600" i="1" smtClean="0">
                                        <a:latin typeface="Cambria Math" panose="02040503050406030204" pitchFamily="18" charset="0"/>
                                      </a:rPr>
                                    </m:ctrlPr>
                                  </m:sSupPr>
                                  <m:e>
                                    <m:r>
                                      <a:rPr lang="en-US" altLang="zh-TW" sz="1600" b="0" i="1" smtClean="0">
                                        <a:latin typeface="Cambria Math"/>
                                      </a:rPr>
                                      <m:t>𝑒</m:t>
                                    </m:r>
                                  </m:e>
                                  <m:sup>
                                    <m:r>
                                      <a:rPr lang="en-US" altLang="zh-TW" sz="1600" b="0" i="1" smtClean="0">
                                        <a:latin typeface="Cambria Math"/>
                                      </a:rPr>
                                      <m:t>(9%−4%)</m:t>
                                    </m:r>
                                    <m:r>
                                      <a:rPr lang="en-US" altLang="zh-TW" sz="1600" b="0" i="1" smtClean="0">
                                        <a:latin typeface="Cambria Math"/>
                                        <a:ea typeface="Cambria Math"/>
                                      </a:rPr>
                                      <m:t>∙3</m:t>
                                    </m:r>
                                  </m:sup>
                                </m:sSup>
                                <m:r>
                                  <a:rPr lang="en-US" altLang="zh-TW" sz="1600" b="0" i="1" smtClean="0">
                                    <a:latin typeface="Cambria Math"/>
                                  </a:rPr>
                                  <m:t>=0.010562</m:t>
                                </m:r>
                              </m:oMath>
                            </m:oMathPara>
                          </a14:m>
                          <a:endParaRPr lang="zh-TW" altLang="en-US" sz="1600" dirty="0">
                            <a:latin typeface="+mn-lt"/>
                          </a:endParaRPr>
                        </a:p>
                      </a:txBody>
                      <a:tcPr/>
                    </a:tc>
                    <a:extLst>
                      <a:ext uri="{0D108BD9-81ED-4DB2-BD59-A6C34878D82A}">
                        <a16:rowId xmlns:a16="http://schemas.microsoft.com/office/drawing/2014/main" val="10001"/>
                      </a:ext>
                    </a:extLst>
                  </a:tr>
                </a:tbl>
              </a:graphicData>
            </a:graphic>
          </p:graphicFrame>
        </mc:Choice>
        <mc:Fallback xmlns="">
          <p:graphicFrame>
            <p:nvGraphicFramePr>
              <p:cNvPr id="5" name="表格 4"/>
              <p:cNvGraphicFramePr>
                <a:graphicFrameLocks noGrp="1"/>
              </p:cNvGraphicFramePr>
              <p:nvPr>
                <p:extLst>
                  <p:ext uri="{D42A27DB-BD31-4B8C-83A1-F6EECF244321}">
                    <p14:modId xmlns:p14="http://schemas.microsoft.com/office/powerpoint/2010/main" val="847063158"/>
                  </p:ext>
                </p:extLst>
              </p:nvPr>
            </p:nvGraphicFramePr>
            <p:xfrm>
              <a:off x="1187624" y="5661248"/>
              <a:ext cx="7560841" cy="1128713"/>
            </p:xfrm>
            <a:graphic>
              <a:graphicData uri="http://schemas.openxmlformats.org/drawingml/2006/table">
                <a:tbl>
                  <a:tblPr firstRow="1" bandRow="1">
                    <a:tableStyleId>{073A0DAA-6AF3-43AB-8588-CEC1D06C72B9}</a:tableStyleId>
                  </a:tblPr>
                  <a:tblGrid>
                    <a:gridCol w="2088232"/>
                    <a:gridCol w="1824203"/>
                    <a:gridCol w="1824203"/>
                    <a:gridCol w="1824203"/>
                  </a:tblGrid>
                  <a:tr h="335280">
                    <a:tc>
                      <a:txBody>
                        <a:bodyPr/>
                        <a:lstStyle/>
                        <a:p>
                          <a:pPr algn="r"/>
                          <a:r>
                            <a:rPr lang="en-US" altLang="zh-TW" sz="1600" dirty="0" smtClean="0">
                              <a:latin typeface="+mn-lt"/>
                            </a:rPr>
                            <a:t>Time (yr)</a:t>
                          </a:r>
                          <a:endParaRPr lang="zh-TW" altLang="en-US" sz="1600" dirty="0">
                            <a:latin typeface="+mn-lt"/>
                          </a:endParaRPr>
                        </a:p>
                      </a:txBody>
                      <a:tcPr/>
                    </a:tc>
                    <a:tc>
                      <a:txBody>
                        <a:bodyPr/>
                        <a:lstStyle/>
                        <a:p>
                          <a:pPr algn="ctr"/>
                          <a:r>
                            <a:rPr lang="en-US" altLang="zh-TW" sz="1600" dirty="0" smtClean="0">
                              <a:latin typeface="+mn-lt"/>
                            </a:rPr>
                            <a:t>1</a:t>
                          </a:r>
                          <a:endParaRPr lang="zh-TW" altLang="en-US" sz="1600" dirty="0">
                            <a:latin typeface="+mn-lt"/>
                          </a:endParaRPr>
                        </a:p>
                      </a:txBody>
                      <a:tcPr/>
                    </a:tc>
                    <a:tc>
                      <a:txBody>
                        <a:bodyPr/>
                        <a:lstStyle/>
                        <a:p>
                          <a:pPr algn="ctr"/>
                          <a:r>
                            <a:rPr lang="en-US" altLang="zh-TW" sz="1600" dirty="0" smtClean="0">
                              <a:latin typeface="+mn-lt"/>
                            </a:rPr>
                            <a:t>2</a:t>
                          </a:r>
                          <a:endParaRPr lang="zh-TW" altLang="en-US" sz="1600" dirty="0">
                            <a:latin typeface="+mn-lt"/>
                          </a:endParaRPr>
                        </a:p>
                      </a:txBody>
                      <a:tcPr/>
                    </a:tc>
                    <a:tc>
                      <a:txBody>
                        <a:bodyPr/>
                        <a:lstStyle/>
                        <a:p>
                          <a:pPr algn="ctr"/>
                          <a:r>
                            <a:rPr lang="en-US" altLang="zh-TW" sz="1600" dirty="0" smtClean="0">
                              <a:latin typeface="+mn-lt"/>
                            </a:rPr>
                            <a:t>3</a:t>
                          </a:r>
                          <a:endParaRPr lang="zh-TW" altLang="en-US" sz="1600" dirty="0">
                            <a:latin typeface="+mn-lt"/>
                          </a:endParaRPr>
                        </a:p>
                      </a:txBody>
                      <a:tcPr/>
                    </a:tc>
                  </a:tr>
                  <a:tr h="793433">
                    <a:tc>
                      <a:txBody>
                        <a:bodyPr/>
                        <a:lstStyle/>
                        <a:p>
                          <a:r>
                            <a:rPr lang="en-US" altLang="zh-TW" sz="1600" dirty="0" smtClean="0">
                              <a:ea typeface="新細明體" pitchFamily="18" charset="-120"/>
                            </a:rPr>
                            <a:t>Forward FX rate </a:t>
                          </a:r>
                          <a:r>
                            <a:rPr lang="en-US" altLang="zh-TW" sz="1600" baseline="0" dirty="0" smtClean="0">
                              <a:latin typeface="+mn-lt"/>
                            </a:rPr>
                            <a:t>($/per Yen)</a:t>
                          </a:r>
                          <a:endParaRPr lang="zh-TW" altLang="en-US" sz="1600" dirty="0">
                            <a:latin typeface="+mn-lt"/>
                          </a:endParaRPr>
                        </a:p>
                      </a:txBody>
                      <a:tcPr/>
                    </a:tc>
                    <a:tc>
                      <a:txBody>
                        <a:bodyPr/>
                        <a:lstStyle/>
                        <a:p>
                          <a:endParaRPr lang="zh-TW"/>
                        </a:p>
                      </a:txBody>
                      <a:tcPr>
                        <a:blipFill rotWithShape="1">
                          <a:blip r:embed="rId4"/>
                          <a:stretch>
                            <a:fillRect l="-114333" t="-44615" r="-199667"/>
                          </a:stretch>
                        </a:blipFill>
                      </a:tcPr>
                    </a:tc>
                    <a:tc>
                      <a:txBody>
                        <a:bodyPr/>
                        <a:lstStyle/>
                        <a:p>
                          <a:endParaRPr lang="zh-TW"/>
                        </a:p>
                      </a:txBody>
                      <a:tcPr>
                        <a:blipFill rotWithShape="1">
                          <a:blip r:embed="rId4"/>
                          <a:stretch>
                            <a:fillRect l="-215050" t="-44615" r="-100334"/>
                          </a:stretch>
                        </a:blipFill>
                      </a:tcPr>
                    </a:tc>
                    <a:tc>
                      <a:txBody>
                        <a:bodyPr/>
                        <a:lstStyle/>
                        <a:p>
                          <a:endParaRPr lang="zh-TW"/>
                        </a:p>
                      </a:txBody>
                      <a:tcPr>
                        <a:blipFill rotWithShape="1">
                          <a:blip r:embed="rId4"/>
                          <a:stretch>
                            <a:fillRect l="-315050" t="-44615" r="-334"/>
                          </a:stretch>
                        </a:blipFill>
                      </a:tcPr>
                    </a:tc>
                  </a:tr>
                </a:tbl>
              </a:graphicData>
            </a:graphic>
          </p:graphicFrame>
        </mc:Fallback>
      </mc:AlternateContent>
    </p:spTree>
    <p:extLst>
      <p:ext uri="{BB962C8B-B14F-4D97-AF65-F5344CB8AC3E}">
        <p14:creationId xmlns:p14="http://schemas.microsoft.com/office/powerpoint/2010/main" val="3232341573"/>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457200" y="260648"/>
            <a:ext cx="7499176" cy="930498"/>
          </a:xfrm>
          <a:noFill/>
        </p:spPr>
        <p:txBody>
          <a:bodyPr lIns="92075" tIns="46038" rIns="92075" bIns="46038" anchor="ctr"/>
          <a:lstStyle/>
          <a:p>
            <a:pPr eaLnBrk="1" hangingPunct="1"/>
            <a:r>
              <a:rPr lang="en-US" altLang="zh-TW" dirty="0">
                <a:ea typeface="新細明體" pitchFamily="18" charset="-120"/>
              </a:rPr>
              <a:t>Valuation</a:t>
            </a:r>
            <a:r>
              <a:rPr lang="en-US" altLang="zh-TW" i="1" dirty="0">
                <a:ea typeface="新細明體" pitchFamily="18" charset="-120"/>
              </a:rPr>
              <a:t> </a:t>
            </a:r>
            <a:r>
              <a:rPr lang="en-US" altLang="zh-TW" dirty="0">
                <a:ea typeface="新細明體" pitchFamily="18" charset="-120"/>
              </a:rPr>
              <a:t>of Currency Swaps</a:t>
            </a:r>
          </a:p>
        </p:txBody>
      </p:sp>
      <mc:AlternateContent xmlns:mc="http://schemas.openxmlformats.org/markup-compatibility/2006" xmlns:a14="http://schemas.microsoft.com/office/drawing/2010/main">
        <mc:Choice Requires="a14">
          <p:sp>
            <p:nvSpPr>
              <p:cNvPr id="6" name="文字方塊 5"/>
              <p:cNvSpPr txBox="1"/>
              <p:nvPr/>
            </p:nvSpPr>
            <p:spPr>
              <a:xfrm>
                <a:off x="205038" y="1628800"/>
                <a:ext cx="8733924" cy="1960665"/>
              </a:xfrm>
              <a:prstGeom prst="rect">
                <a:avLst/>
              </a:prstGeom>
              <a:noFill/>
            </p:spPr>
            <p:txBody>
              <a:bodyPr wrap="square" rtlCol="0">
                <a:spAutoFit/>
              </a:bodyPr>
              <a:lstStyle/>
              <a:p>
                <a:pPr marL="890588" lvl="3" indent="-292100">
                  <a:spcBef>
                    <a:spcPts val="300"/>
                  </a:spcBef>
                  <a:buClr>
                    <a:srgbClr val="7C1302"/>
                  </a:buClr>
                  <a:buSzPct val="100000"/>
                  <a:buFont typeface="Arial" charset="0"/>
                  <a:buChar char="–"/>
                </a:pPr>
                <a:r>
                  <a:rPr lang="en-US" altLang="zh-TW" sz="2000" dirty="0">
                    <a:latin typeface="+mn-lt"/>
                  </a:rPr>
                  <a:t>Take the first exchange in the currency swap for example: it can be regarded as a FX forward to purchase </a:t>
                </a:r>
                <a14:m>
                  <m:oMath xmlns:m="http://schemas.openxmlformats.org/officeDocument/2006/math">
                    <m:r>
                      <m:rPr>
                        <m:nor/>
                      </m:rPr>
                      <a:rPr lang="zh-TW" altLang="en-US" sz="2000">
                        <a:solidFill>
                          <a:srgbClr val="000000"/>
                        </a:solidFill>
                        <a:latin typeface="+mn-lt"/>
                        <a:ea typeface="Arial Unicode MS"/>
                        <a:cs typeface="Arial"/>
                      </a:rPr>
                      <m:t>￥</m:t>
                    </m:r>
                    <m:r>
                      <a:rPr lang="en-US" altLang="zh-TW" sz="2000" i="1">
                        <a:solidFill>
                          <a:srgbClr val="000000"/>
                        </a:solidFill>
                        <a:latin typeface="Cambria Math"/>
                        <a:ea typeface="Arial Unicode MS"/>
                        <a:cs typeface="Arial"/>
                      </a:rPr>
                      <m:t>60</m:t>
                    </m:r>
                  </m:oMath>
                </a14:m>
                <a:r>
                  <a:rPr lang="en-US" altLang="zh-TW" sz="2000" dirty="0">
                    <a:latin typeface="+mn-lt"/>
                  </a:rPr>
                  <a:t> million with $0.8 million</a:t>
                </a:r>
              </a:p>
              <a:p>
                <a:pPr marL="890588" lvl="3" indent="-292100">
                  <a:spcBef>
                    <a:spcPts val="300"/>
                  </a:spcBef>
                  <a:buClr>
                    <a:srgbClr val="7C1302"/>
                  </a:buClr>
                  <a:buSzPct val="100000"/>
                  <a:buFont typeface="Arial" charset="0"/>
                  <a:buChar char="–"/>
                </a:pPr>
                <a:r>
                  <a:rPr lang="en-US" altLang="zh-TW" sz="2000" dirty="0">
                    <a:latin typeface="+mn-lt"/>
                  </a:rPr>
                  <a:t>Value of the first exchange</a:t>
                </a:r>
                <a14:m>
                  <m:oMath xmlns:m="http://schemas.openxmlformats.org/officeDocument/2006/math">
                    <m:r>
                      <a:rPr lang="en-US" altLang="zh-TW" sz="2000" b="0" i="0" smtClean="0">
                        <a:latin typeface="Cambria Math"/>
                      </a:rPr>
                      <m:t>  </m:t>
                    </m:r>
                    <m:r>
                      <a:rPr lang="en-US" altLang="zh-TW" sz="2000" b="0" i="1" smtClean="0">
                        <a:latin typeface="Cambria Math" panose="02040503050406030204" pitchFamily="18" charset="0"/>
                      </a:rPr>
                      <m:t> </m:t>
                    </m:r>
                    <m:r>
                      <a:rPr lang="en-US" altLang="zh-TW" sz="2000" b="0" i="1" smtClean="0">
                        <a:latin typeface="Cambria Math"/>
                      </a:rPr>
                      <m:t>=</m:t>
                    </m:r>
                    <m:sSup>
                      <m:sSupPr>
                        <m:ctrlPr>
                          <a:rPr lang="en-US" altLang="zh-TW" sz="2000" i="1">
                            <a:latin typeface="Cambria Math" panose="02040503050406030204" pitchFamily="18" charset="0"/>
                          </a:rPr>
                        </m:ctrlPr>
                      </m:sSupPr>
                      <m:e>
                        <m:r>
                          <a:rPr lang="en-US" altLang="zh-TW" sz="2000" i="1">
                            <a:latin typeface="Cambria Math"/>
                          </a:rPr>
                          <m:t>𝑒</m:t>
                        </m:r>
                      </m:e>
                      <m:sup>
                        <m:r>
                          <a:rPr lang="en-US" altLang="zh-TW" sz="2000" i="1">
                            <a:latin typeface="Cambria Math"/>
                          </a:rPr>
                          <m:t>−9%</m:t>
                        </m:r>
                        <m:r>
                          <a:rPr lang="en-US" altLang="zh-TW" sz="2000" i="1">
                            <a:latin typeface="Cambria Math"/>
                            <a:ea typeface="Cambria Math"/>
                          </a:rPr>
                          <m:t>∙1</m:t>
                        </m:r>
                      </m:sup>
                    </m:sSup>
                    <m:d>
                      <m:dPr>
                        <m:ctrlPr>
                          <a:rPr lang="en-US" altLang="zh-TW" sz="2000" b="0" i="1" smtClean="0">
                            <a:latin typeface="Cambria Math" panose="02040503050406030204" pitchFamily="18" charset="0"/>
                            <a:ea typeface="Cambria Math"/>
                          </a:rPr>
                        </m:ctrlPr>
                      </m:dPr>
                      <m:e>
                        <m:r>
                          <m:rPr>
                            <m:nor/>
                          </m:rPr>
                          <a:rPr lang="zh-TW" altLang="en-US" sz="2000">
                            <a:solidFill>
                              <a:srgbClr val="000000"/>
                            </a:solidFill>
                            <a:ea typeface="Arial Unicode MS"/>
                            <a:cs typeface="Arial"/>
                          </a:rPr>
                          <m:t>￥</m:t>
                        </m:r>
                        <m:r>
                          <a:rPr lang="en-US" altLang="zh-TW" sz="2000" i="1">
                            <a:solidFill>
                              <a:srgbClr val="000000"/>
                            </a:solidFill>
                            <a:latin typeface="Cambria Math"/>
                            <a:ea typeface="Arial Unicode MS"/>
                            <a:cs typeface="Arial"/>
                          </a:rPr>
                          <m:t>60</m:t>
                        </m:r>
                        <m:r>
                          <a:rPr lang="en-US" altLang="zh-TW" sz="2000" i="1">
                            <a:solidFill>
                              <a:srgbClr val="000000"/>
                            </a:solidFill>
                            <a:latin typeface="Cambria Math"/>
                            <a:ea typeface="Cambria Math"/>
                            <a:cs typeface="Arial"/>
                          </a:rPr>
                          <m:t>∙</m:t>
                        </m:r>
                        <m:r>
                          <a:rPr lang="en-US" altLang="zh-TW" sz="2000" i="1">
                            <a:solidFill>
                              <a:srgbClr val="000000"/>
                            </a:solidFill>
                            <a:latin typeface="Cambria Math"/>
                            <a:ea typeface="Cambria Math"/>
                            <a:cs typeface="Arial"/>
                          </a:rPr>
                          <m:t>𝐸</m:t>
                        </m:r>
                        <m:d>
                          <m:dPr>
                            <m:begChr m:val="["/>
                            <m:endChr m:val="]"/>
                            <m:ctrlPr>
                              <a:rPr lang="en-US" altLang="zh-TW" sz="2000" i="1">
                                <a:solidFill>
                                  <a:srgbClr val="000000"/>
                                </a:solidFill>
                                <a:latin typeface="Cambria Math" panose="02040503050406030204" pitchFamily="18" charset="0"/>
                                <a:ea typeface="Cambria Math"/>
                                <a:cs typeface="Arial"/>
                              </a:rPr>
                            </m:ctrlPr>
                          </m:dPr>
                          <m:e>
                            <m:sSub>
                              <m:sSubPr>
                                <m:ctrlPr>
                                  <a:rPr lang="en-US" altLang="zh-TW" sz="2000" i="1">
                                    <a:solidFill>
                                      <a:srgbClr val="000000"/>
                                    </a:solidFill>
                                    <a:latin typeface="Cambria Math" panose="02040503050406030204" pitchFamily="18" charset="0"/>
                                    <a:ea typeface="Cambria Math"/>
                                    <a:cs typeface="Arial"/>
                                  </a:rPr>
                                </m:ctrlPr>
                              </m:sSubPr>
                              <m:e>
                                <m:r>
                                  <a:rPr lang="en-US" altLang="zh-TW" sz="2000" i="1">
                                    <a:solidFill>
                                      <a:srgbClr val="000000"/>
                                    </a:solidFill>
                                    <a:latin typeface="Cambria Math"/>
                                    <a:ea typeface="Cambria Math"/>
                                    <a:cs typeface="Arial"/>
                                  </a:rPr>
                                  <m:t>𝑆</m:t>
                                </m:r>
                              </m:e>
                              <m:sub>
                                <m:r>
                                  <a:rPr lang="en-US" altLang="zh-TW" sz="2000" i="1">
                                    <a:solidFill>
                                      <a:srgbClr val="000000"/>
                                    </a:solidFill>
                                    <a:latin typeface="Cambria Math"/>
                                    <a:ea typeface="Cambria Math"/>
                                    <a:cs typeface="Arial"/>
                                  </a:rPr>
                                  <m:t>1</m:t>
                                </m:r>
                              </m:sub>
                            </m:sSub>
                          </m:e>
                        </m:d>
                        <m:r>
                          <a:rPr lang="en-US" altLang="zh-TW" sz="2000" i="1">
                            <a:latin typeface="Cambria Math"/>
                          </a:rPr>
                          <m:t>−$0.8</m:t>
                        </m:r>
                      </m:e>
                    </m:d>
                  </m:oMath>
                </a14:m>
                <a:endParaRPr lang="en-US" altLang="zh-TW" sz="2000" b="0" i="1" dirty="0">
                  <a:solidFill>
                    <a:srgbClr val="000000"/>
                  </a:solidFill>
                  <a:latin typeface="+mn-lt"/>
                  <a:ea typeface="Cambria Math"/>
                  <a:cs typeface="Arial"/>
                </a:endParaRPr>
              </a:p>
              <a:p>
                <a:pPr marL="892175"/>
                <a:r>
                  <a:rPr lang="en-US" altLang="zh-TW" dirty="0"/>
                  <a:t>(</a:t>
                </a:r>
                <a14:m>
                  <m:oMath xmlns:m="http://schemas.openxmlformats.org/officeDocument/2006/math">
                    <m:r>
                      <a:rPr lang="en-US" altLang="zh-TW" i="1">
                        <a:latin typeface="Cambria Math"/>
                        <a:ea typeface="新細明體" pitchFamily="18" charset="-120"/>
                      </a:rPr>
                      <m:t>𝐿</m:t>
                    </m:r>
                    <m:r>
                      <a:rPr lang="en-US" altLang="zh-TW" b="0" i="1" smtClean="0">
                        <a:latin typeface="Cambria Math" panose="02040503050406030204" pitchFamily="18" charset="0"/>
                        <a:ea typeface="新細明體" pitchFamily="18" charset="-120"/>
                      </a:rPr>
                      <m:t>=</m:t>
                    </m:r>
                    <m:r>
                      <m:rPr>
                        <m:nor/>
                      </m:rPr>
                      <a:rPr lang="zh-TW" altLang="en-US">
                        <a:solidFill>
                          <a:srgbClr val="000000"/>
                        </a:solidFill>
                        <a:ea typeface="Arial Unicode MS"/>
                        <a:cs typeface="Arial"/>
                      </a:rPr>
                      <m:t>￥</m:t>
                    </m:r>
                    <m:r>
                      <a:rPr lang="en-US" altLang="zh-TW" i="1">
                        <a:solidFill>
                          <a:srgbClr val="000000"/>
                        </a:solidFill>
                        <a:latin typeface="Cambria Math"/>
                        <a:ea typeface="Arial Unicode MS"/>
                        <a:cs typeface="Arial"/>
                      </a:rPr>
                      <m:t>60</m:t>
                    </m:r>
                  </m:oMath>
                </a14:m>
                <a:r>
                  <a:rPr lang="en-US" altLang="zh-TW" dirty="0"/>
                  <a:t> and </a:t>
                </a:r>
                <a14:m>
                  <m:oMath xmlns:m="http://schemas.openxmlformats.org/officeDocument/2006/math">
                    <m:r>
                      <a:rPr lang="en-US" altLang="zh-TW" b="0" i="1" smtClean="0">
                        <a:latin typeface="Cambria Math" panose="02040503050406030204" pitchFamily="18" charset="0"/>
                        <a:ea typeface="新細明體" pitchFamily="18" charset="-120"/>
                      </a:rPr>
                      <m:t>𝐾</m:t>
                    </m:r>
                    <m:r>
                      <a:rPr lang="en-US" altLang="zh-TW" i="1">
                        <a:latin typeface="Cambria Math" panose="02040503050406030204" pitchFamily="18" charset="0"/>
                        <a:ea typeface="新細明體" pitchFamily="18" charset="-120"/>
                      </a:rPr>
                      <m:t>=</m:t>
                    </m:r>
                    <m:r>
                      <a:rPr lang="en-US" altLang="zh-TW" b="0" i="1" smtClean="0">
                        <a:latin typeface="Cambria Math" panose="02040503050406030204" pitchFamily="18" charset="0"/>
                        <a:ea typeface="新細明體" pitchFamily="18" charset="-120"/>
                      </a:rPr>
                      <m:t>$</m:t>
                    </m:r>
                    <m:r>
                      <a:rPr lang="en-US" altLang="zh-TW" b="0" i="1" smtClean="0">
                        <a:solidFill>
                          <a:srgbClr val="000000"/>
                        </a:solidFill>
                        <a:latin typeface="Cambria Math" panose="02040503050406030204" pitchFamily="18" charset="0"/>
                        <a:ea typeface="Arial Unicode MS"/>
                        <a:cs typeface="Arial"/>
                      </a:rPr>
                      <m:t>0.8/</m:t>
                    </m:r>
                    <m:r>
                      <m:rPr>
                        <m:nor/>
                      </m:rPr>
                      <a:rPr lang="zh-TW" altLang="en-US">
                        <a:solidFill>
                          <a:srgbClr val="000000"/>
                        </a:solidFill>
                        <a:ea typeface="Arial Unicode MS"/>
                        <a:cs typeface="Arial"/>
                      </a:rPr>
                      <m:t>￥</m:t>
                    </m:r>
                    <m:r>
                      <a:rPr lang="en-US" altLang="zh-TW" i="1">
                        <a:solidFill>
                          <a:srgbClr val="000000"/>
                        </a:solidFill>
                        <a:latin typeface="Cambria Math"/>
                        <a:ea typeface="Arial Unicode MS"/>
                        <a:cs typeface="Arial"/>
                      </a:rPr>
                      <m:t>60</m:t>
                    </m:r>
                  </m:oMath>
                </a14:m>
                <a:r>
                  <a:rPr lang="en-US" altLang="zh-TW" dirty="0"/>
                  <a:t>)  </a:t>
                </a:r>
                <a14:m>
                  <m:oMath xmlns:m="http://schemas.openxmlformats.org/officeDocument/2006/math">
                    <m:r>
                      <a:rPr lang="en-US" altLang="zh-TW" sz="2000" i="1">
                        <a:latin typeface="Cambria Math"/>
                      </a:rPr>
                      <m:t>=</m:t>
                    </m:r>
                    <m:sSup>
                      <m:sSupPr>
                        <m:ctrlPr>
                          <a:rPr lang="en-US" altLang="zh-TW" sz="2000" i="1">
                            <a:latin typeface="Cambria Math" panose="02040503050406030204" pitchFamily="18" charset="0"/>
                          </a:rPr>
                        </m:ctrlPr>
                      </m:sSupPr>
                      <m:e>
                        <m:r>
                          <a:rPr lang="en-US" altLang="zh-TW" sz="2000" i="1">
                            <a:latin typeface="Cambria Math"/>
                          </a:rPr>
                          <m:t>𝑒</m:t>
                        </m:r>
                      </m:e>
                      <m:sup>
                        <m:r>
                          <a:rPr lang="en-US" altLang="zh-TW" sz="2000" i="1">
                            <a:latin typeface="Cambria Math"/>
                          </a:rPr>
                          <m:t>−9%</m:t>
                        </m:r>
                        <m:r>
                          <a:rPr lang="en-US" altLang="zh-TW" sz="2000" i="1">
                            <a:latin typeface="Cambria Math"/>
                            <a:ea typeface="Cambria Math"/>
                          </a:rPr>
                          <m:t>∙1</m:t>
                        </m:r>
                      </m:sup>
                    </m:sSup>
                    <m:d>
                      <m:dPr>
                        <m:ctrlPr>
                          <a:rPr lang="en-US" altLang="zh-TW" sz="2000" i="1">
                            <a:latin typeface="Cambria Math" panose="02040503050406030204" pitchFamily="18" charset="0"/>
                            <a:ea typeface="Cambria Math"/>
                          </a:rPr>
                        </m:ctrlPr>
                      </m:dPr>
                      <m:e>
                        <m:r>
                          <m:rPr>
                            <m:nor/>
                          </m:rPr>
                          <a:rPr lang="zh-TW" altLang="en-US" sz="2000">
                            <a:solidFill>
                              <a:srgbClr val="000000"/>
                            </a:solidFill>
                            <a:ea typeface="Arial Unicode MS"/>
                            <a:cs typeface="Arial"/>
                          </a:rPr>
                          <m:t>￥</m:t>
                        </m:r>
                        <m:r>
                          <a:rPr lang="en-US" altLang="zh-TW" sz="2000" i="1">
                            <a:solidFill>
                              <a:srgbClr val="000000"/>
                            </a:solidFill>
                            <a:latin typeface="Cambria Math"/>
                            <a:ea typeface="Arial Unicode MS"/>
                            <a:cs typeface="Arial"/>
                          </a:rPr>
                          <m:t>60</m:t>
                        </m:r>
                        <m:r>
                          <a:rPr lang="en-US" altLang="zh-TW" sz="2000" i="1">
                            <a:solidFill>
                              <a:srgbClr val="000000"/>
                            </a:solidFill>
                            <a:latin typeface="Cambria Math"/>
                            <a:ea typeface="Cambria Math"/>
                            <a:cs typeface="Arial"/>
                          </a:rPr>
                          <m:t>∙0.009557</m:t>
                        </m:r>
                        <m:r>
                          <a:rPr lang="en-US" altLang="zh-TW" sz="2000" i="1">
                            <a:latin typeface="Cambria Math"/>
                          </a:rPr>
                          <m:t>−$0.8</m:t>
                        </m:r>
                      </m:e>
                    </m:d>
                  </m:oMath>
                </a14:m>
                <a:endParaRPr lang="en-US" altLang="zh-TW" sz="2000" b="0" i="1" dirty="0">
                  <a:solidFill>
                    <a:srgbClr val="000000"/>
                  </a:solidFill>
                  <a:latin typeface="+mn-lt"/>
                  <a:ea typeface="Cambria Math"/>
                  <a:cs typeface="Arial"/>
                </a:endParaRPr>
              </a:p>
              <a:p>
                <a:pPr marL="3943350"/>
                <a14:m>
                  <m:oMath xmlns:m="http://schemas.openxmlformats.org/officeDocument/2006/math">
                    <m:r>
                      <a:rPr lang="en-US" altLang="zh-TW" sz="2000" b="0" i="1" smtClean="0">
                        <a:latin typeface="Cambria Math" panose="02040503050406030204" pitchFamily="18" charset="0"/>
                        <a:ea typeface="Cambria Math"/>
                      </a:rPr>
                      <m:t>  </m:t>
                    </m:r>
                    <m:r>
                      <a:rPr lang="en-US" altLang="zh-TW" sz="2000" b="0" i="1" smtClean="0">
                        <a:latin typeface="Cambria Math"/>
                        <a:ea typeface="Cambria Math"/>
                      </a:rPr>
                      <m:t>=−0.2071</m:t>
                    </m:r>
                  </m:oMath>
                </a14:m>
                <a:r>
                  <a:rPr lang="en-US" altLang="zh-TW" sz="2000" dirty="0">
                    <a:latin typeface="+mn-lt"/>
                  </a:rPr>
                  <a:t> (million $) </a:t>
                </a:r>
              </a:p>
              <a:p>
                <a:endParaRPr lang="zh-TW" altLang="en-US" dirty="0">
                  <a:latin typeface="+mn-lt"/>
                </a:endParaRPr>
              </a:p>
            </p:txBody>
          </p:sp>
        </mc:Choice>
        <mc:Fallback xmlns="">
          <p:sp>
            <p:nvSpPr>
              <p:cNvPr id="6" name="文字方塊 5"/>
              <p:cNvSpPr txBox="1">
                <a:spLocks noRot="1" noChangeAspect="1" noMove="1" noResize="1" noEditPoints="1" noAdjustHandles="1" noChangeArrowheads="1" noChangeShapeType="1" noTextEdit="1"/>
              </p:cNvSpPr>
              <p:nvPr/>
            </p:nvSpPr>
            <p:spPr>
              <a:xfrm>
                <a:off x="205038" y="1628800"/>
                <a:ext cx="8733924" cy="1960665"/>
              </a:xfrm>
              <a:prstGeom prst="rect">
                <a:avLst/>
              </a:prstGeom>
              <a:blipFill>
                <a:blip r:embed="rId3"/>
                <a:stretch>
                  <a:fillRect t="-1242"/>
                </a:stretch>
              </a:blipFill>
            </p:spPr>
            <p:txBody>
              <a:bodyPr/>
              <a:lstStyle/>
              <a:p>
                <a:r>
                  <a:rPr lang="zh-TW" altLang="en-US">
                    <a:noFill/>
                  </a:rPr>
                  <a:t> </a:t>
                </a:r>
              </a:p>
            </p:txBody>
          </p:sp>
        </mc:Fallback>
      </mc:AlternateContent>
      <p:sp>
        <p:nvSpPr>
          <p:cNvPr id="11" name="投影片編號版面配置區 4"/>
          <p:cNvSpPr>
            <a:spLocks noGrp="1"/>
          </p:cNvSpPr>
          <p:nvPr>
            <p:ph type="sldNum" sz="quarter" idx="11"/>
          </p:nvPr>
        </p:nvSpPr>
        <p:spPr>
          <a:xfrm>
            <a:off x="8534400" y="6524625"/>
            <a:ext cx="609600" cy="333375"/>
          </a:xfr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7.</a:t>
            </a:r>
            <a:fld id="{AF679D7C-EA4D-4534-A76D-A63D38B57F81}" type="slidenum">
              <a:rPr lang="en-US" altLang="en-US"/>
              <a:pPr eaLnBrk="1" hangingPunct="1"/>
              <a:t>51</a:t>
            </a:fld>
            <a:endParaRPr lang="en-US" altLang="en-US" dirty="0"/>
          </a:p>
        </p:txBody>
      </p:sp>
      <p:graphicFrame>
        <p:nvGraphicFramePr>
          <p:cNvPr id="3" name="表格 2"/>
          <p:cNvGraphicFramePr>
            <a:graphicFrameLocks noGrp="1"/>
          </p:cNvGraphicFramePr>
          <p:nvPr>
            <p:extLst>
              <p:ext uri="{D42A27DB-BD31-4B8C-83A1-F6EECF244321}">
                <p14:modId xmlns:p14="http://schemas.microsoft.com/office/powerpoint/2010/main" val="542564777"/>
              </p:ext>
            </p:extLst>
          </p:nvPr>
        </p:nvGraphicFramePr>
        <p:xfrm>
          <a:off x="205038" y="3573016"/>
          <a:ext cx="8831458" cy="3017520"/>
        </p:xfrm>
        <a:graphic>
          <a:graphicData uri="http://schemas.openxmlformats.org/drawingml/2006/table">
            <a:tbl>
              <a:tblPr firstRow="1" bandRow="1">
                <a:tableStyleId>{073A0DAA-6AF3-43AB-8588-CEC1D06C72B9}</a:tableStyleId>
              </a:tblPr>
              <a:tblGrid>
                <a:gridCol w="732016">
                  <a:extLst>
                    <a:ext uri="{9D8B030D-6E8A-4147-A177-3AD203B41FA5}">
                      <a16:colId xmlns:a16="http://schemas.microsoft.com/office/drawing/2014/main" val="20000"/>
                    </a:ext>
                  </a:extLst>
                </a:gridCol>
                <a:gridCol w="1258682">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gridCol w="1949322">
                  <a:extLst>
                    <a:ext uri="{9D8B030D-6E8A-4147-A177-3AD203B41FA5}">
                      <a16:colId xmlns:a16="http://schemas.microsoft.com/office/drawing/2014/main" val="20003"/>
                    </a:ext>
                  </a:extLst>
                </a:gridCol>
                <a:gridCol w="1075014">
                  <a:extLst>
                    <a:ext uri="{9D8B030D-6E8A-4147-A177-3AD203B41FA5}">
                      <a16:colId xmlns:a16="http://schemas.microsoft.com/office/drawing/2014/main" val="20004"/>
                    </a:ext>
                  </a:extLst>
                </a:gridCol>
                <a:gridCol w="1080120">
                  <a:extLst>
                    <a:ext uri="{9D8B030D-6E8A-4147-A177-3AD203B41FA5}">
                      <a16:colId xmlns:a16="http://schemas.microsoft.com/office/drawing/2014/main" val="20005"/>
                    </a:ext>
                  </a:extLst>
                </a:gridCol>
                <a:gridCol w="1512168">
                  <a:extLst>
                    <a:ext uri="{9D8B030D-6E8A-4147-A177-3AD203B41FA5}">
                      <a16:colId xmlns:a16="http://schemas.microsoft.com/office/drawing/2014/main" val="20006"/>
                    </a:ext>
                  </a:extLst>
                </a:gridCol>
              </a:tblGrid>
              <a:tr h="9334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dirty="0">
                          <a:ln>
                            <a:noFill/>
                          </a:ln>
                          <a:solidFill>
                            <a:schemeClr val="bg1"/>
                          </a:solidFill>
                          <a:effectLst/>
                          <a:latin typeface="Arial" pitchFamily="34" charset="0"/>
                          <a:cs typeface="Arial" pitchFamily="34" charset="0"/>
                        </a:rPr>
                        <a:t>Time (yr)</a:t>
                      </a:r>
                      <a:endParaRPr kumimoji="0" lang="en-US" altLang="zh-TW" sz="1800" b="1" i="0" u="none" strike="noStrike" cap="none" normalizeH="0" baseline="0" dirty="0">
                        <a:ln>
                          <a:noFill/>
                        </a:ln>
                        <a:solidFill>
                          <a:schemeClr val="bg1"/>
                        </a:solidFill>
                        <a:effectLst/>
                        <a:latin typeface="Arial" pitchFamily="34" charset="0"/>
                        <a:ea typeface="新細明體" charset="-12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dirty="0">
                          <a:ln>
                            <a:noFill/>
                          </a:ln>
                          <a:solidFill>
                            <a:schemeClr val="bg1"/>
                          </a:solidFill>
                          <a:effectLst/>
                          <a:latin typeface="Arial" pitchFamily="34" charset="0"/>
                          <a:cs typeface="Arial" pitchFamily="34" charset="0"/>
                        </a:rPr>
                        <a:t>Dollar CF (mil. $)</a:t>
                      </a:r>
                      <a:endParaRPr kumimoji="0" lang="en-US" altLang="zh-TW" sz="1800" b="1" i="0" u="none" strike="noStrike" cap="none" normalizeH="0" baseline="0" dirty="0">
                        <a:ln>
                          <a:noFill/>
                        </a:ln>
                        <a:solidFill>
                          <a:schemeClr val="bg1"/>
                        </a:solidFill>
                        <a:effectLst/>
                        <a:latin typeface="Arial" pitchFamily="34" charset="0"/>
                        <a:ea typeface="新細明體" charset="-12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dirty="0">
                          <a:ln>
                            <a:noFill/>
                          </a:ln>
                          <a:solidFill>
                            <a:schemeClr val="bg1"/>
                          </a:solidFill>
                          <a:effectLst/>
                          <a:latin typeface="Arial" pitchFamily="34" charset="0"/>
                          <a:cs typeface="Arial" pitchFamily="34" charset="0"/>
                        </a:rPr>
                        <a:t>Yen CF (mil. Yen)</a:t>
                      </a:r>
                      <a:endParaRPr kumimoji="0" lang="en-US" altLang="zh-TW" sz="1800" b="1" i="0" u="none" strike="noStrike" cap="none" normalizeH="0" baseline="0" dirty="0">
                        <a:ln>
                          <a:noFill/>
                        </a:ln>
                        <a:solidFill>
                          <a:schemeClr val="bg1"/>
                        </a:solidFill>
                        <a:effectLst/>
                        <a:latin typeface="Arial" pitchFamily="34" charset="0"/>
                        <a:ea typeface="新細明體" charset="-12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dirty="0">
                          <a:ln>
                            <a:noFill/>
                          </a:ln>
                          <a:solidFill>
                            <a:schemeClr val="bg1"/>
                          </a:solidFill>
                          <a:effectLst/>
                          <a:latin typeface="Arial" pitchFamily="34" charset="0"/>
                          <a:cs typeface="Arial" pitchFamily="34" charset="0"/>
                        </a:rPr>
                        <a:t>Expected future FX rate = forward FX rate</a:t>
                      </a:r>
                      <a:endParaRPr kumimoji="0" lang="en-US" altLang="zh-TW" sz="1800" b="1" i="0" u="none" strike="noStrike" cap="none" normalizeH="0" baseline="0" dirty="0">
                        <a:ln>
                          <a:noFill/>
                        </a:ln>
                        <a:solidFill>
                          <a:schemeClr val="bg1"/>
                        </a:solidFill>
                        <a:effectLst/>
                        <a:latin typeface="Arial" pitchFamily="34" charset="0"/>
                        <a:ea typeface="新細明體" charset="-12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dirty="0">
                          <a:ln>
                            <a:noFill/>
                          </a:ln>
                          <a:solidFill>
                            <a:schemeClr val="bg1"/>
                          </a:solidFill>
                          <a:effectLst/>
                          <a:latin typeface="Arial" pitchFamily="34" charset="0"/>
                          <a:cs typeface="Arial" pitchFamily="34" charset="0"/>
                        </a:rPr>
                        <a:t> Yen CF in dollar (mil. $)</a:t>
                      </a:r>
                      <a:endParaRPr kumimoji="0" lang="en-US" altLang="zh-TW" sz="1800" b="1" i="0" u="none" strike="noStrike" cap="none" normalizeH="0" baseline="0" dirty="0">
                        <a:ln>
                          <a:noFill/>
                        </a:ln>
                        <a:solidFill>
                          <a:schemeClr val="bg1"/>
                        </a:solidFill>
                        <a:effectLst/>
                        <a:latin typeface="Arial" pitchFamily="34" charset="0"/>
                        <a:ea typeface="新細明體" charset="-12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dirty="0">
                          <a:ln>
                            <a:noFill/>
                          </a:ln>
                          <a:solidFill>
                            <a:schemeClr val="bg1"/>
                          </a:solidFill>
                          <a:effectLst/>
                          <a:latin typeface="Arial" pitchFamily="34" charset="0"/>
                          <a:cs typeface="Arial" pitchFamily="34" charset="0"/>
                        </a:rPr>
                        <a:t>Net  CF (mil. $)</a:t>
                      </a:r>
                      <a:endParaRPr kumimoji="0" lang="en-US" altLang="zh-TW" sz="1800" b="1" i="0" u="none" strike="noStrike" cap="none" normalizeH="0" baseline="0" dirty="0">
                        <a:ln>
                          <a:noFill/>
                        </a:ln>
                        <a:solidFill>
                          <a:schemeClr val="bg1"/>
                        </a:solidFill>
                        <a:effectLst/>
                        <a:latin typeface="Arial" pitchFamily="34" charset="0"/>
                        <a:ea typeface="新細明體" charset="-12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dirty="0">
                          <a:ln>
                            <a:noFill/>
                          </a:ln>
                          <a:solidFill>
                            <a:schemeClr val="bg1"/>
                          </a:solidFill>
                          <a:effectLst/>
                          <a:latin typeface="Arial" pitchFamily="34" charset="0"/>
                          <a:cs typeface="Arial" pitchFamily="34" charset="0"/>
                        </a:rPr>
                        <a:t>PV of net CF (mil. $) (discounted at 9%)</a:t>
                      </a:r>
                      <a:endParaRPr kumimoji="0" lang="en-US" altLang="zh-TW" sz="1800" b="1" i="0" u="none" strike="noStrike" cap="none" normalizeH="0" baseline="0" dirty="0">
                        <a:ln>
                          <a:noFill/>
                        </a:ln>
                        <a:solidFill>
                          <a:schemeClr val="bg1"/>
                        </a:solidFill>
                        <a:effectLst/>
                        <a:latin typeface="Arial" pitchFamily="34" charset="0"/>
                        <a:ea typeface="新細明體" charset="-120"/>
                        <a:cs typeface="Arial" pitchFamily="34" charset="0"/>
                      </a:endParaRPr>
                    </a:p>
                  </a:txBody>
                  <a:tcPr horzOverflow="overflow"/>
                </a:tc>
                <a:extLst>
                  <a:ext uri="{0D108BD9-81ED-4DB2-BD59-A6C34878D82A}">
                    <a16:rowId xmlns:a16="http://schemas.microsoft.com/office/drawing/2014/main" val="10000"/>
                  </a:ext>
                </a:extLst>
              </a:tr>
              <a:tr h="28720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dirty="0">
                          <a:ln>
                            <a:noFill/>
                          </a:ln>
                          <a:solidFill>
                            <a:schemeClr val="tx1"/>
                          </a:solidFill>
                          <a:effectLst/>
                          <a:latin typeface="Arial" pitchFamily="34" charset="0"/>
                          <a:cs typeface="Arial" pitchFamily="34" charset="0"/>
                        </a:rPr>
                        <a:t>1</a:t>
                      </a:r>
                      <a:endParaRPr kumimoji="0" lang="en-US" altLang="zh-TW" sz="1800" b="0" i="0" u="none" strike="noStrike" cap="none" normalizeH="0" baseline="0" dirty="0">
                        <a:ln>
                          <a:noFill/>
                        </a:ln>
                        <a:solidFill>
                          <a:schemeClr val="tx1"/>
                        </a:solidFill>
                        <a:effectLst/>
                        <a:latin typeface="Arial" pitchFamily="34" charset="0"/>
                        <a:ea typeface="新細明體" charset="-12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zh-TW" sz="1800" b="0" i="0" u="none" strike="noStrike" cap="none" normalizeH="0" baseline="0" dirty="0">
                          <a:ln>
                            <a:noFill/>
                          </a:ln>
                          <a:solidFill>
                            <a:schemeClr val="tx1"/>
                          </a:solidFill>
                          <a:effectLst/>
                          <a:latin typeface="Arial" pitchFamily="34" charset="0"/>
                          <a:cs typeface="Arial" pitchFamily="34" charset="0"/>
                        </a:rPr>
                        <a:t>–</a:t>
                      </a:r>
                      <a:r>
                        <a:rPr kumimoji="0" lang="en-CA" sz="1800" b="0" i="0" u="none" strike="noStrike" cap="none" normalizeH="0" baseline="0" dirty="0">
                          <a:ln>
                            <a:noFill/>
                          </a:ln>
                          <a:solidFill>
                            <a:schemeClr val="tx1"/>
                          </a:solidFill>
                          <a:effectLst/>
                          <a:latin typeface="Arial" pitchFamily="34" charset="0"/>
                          <a:cs typeface="Arial" pitchFamily="34" charset="0"/>
                        </a:rPr>
                        <a:t>0.8</a:t>
                      </a:r>
                      <a:endParaRPr kumimoji="0" lang="en-US" altLang="zh-TW" sz="1800" b="0" i="0" u="none" strike="noStrike" cap="none" normalizeH="0" baseline="0" dirty="0">
                        <a:ln>
                          <a:noFill/>
                        </a:ln>
                        <a:solidFill>
                          <a:schemeClr val="tx1"/>
                        </a:solidFill>
                        <a:effectLst/>
                        <a:latin typeface="Arial" pitchFamily="34" charset="0"/>
                        <a:ea typeface="新細明體" charset="-12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dirty="0">
                          <a:ln>
                            <a:noFill/>
                          </a:ln>
                          <a:solidFill>
                            <a:schemeClr val="tx1"/>
                          </a:solidFill>
                          <a:effectLst/>
                          <a:latin typeface="Arial" pitchFamily="34" charset="0"/>
                          <a:cs typeface="Arial" pitchFamily="34" charset="0"/>
                        </a:rPr>
                        <a:t>60</a:t>
                      </a:r>
                      <a:endParaRPr kumimoji="0" lang="en-US" altLang="zh-TW" sz="1800" b="0" i="0" u="none" strike="noStrike" cap="none" normalizeH="0" baseline="0" dirty="0">
                        <a:ln>
                          <a:noFill/>
                        </a:ln>
                        <a:solidFill>
                          <a:schemeClr val="tx1"/>
                        </a:solidFill>
                        <a:effectLst/>
                        <a:latin typeface="Arial" pitchFamily="34" charset="0"/>
                        <a:ea typeface="新細明體" charset="-12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dirty="0">
                          <a:ln>
                            <a:noFill/>
                          </a:ln>
                          <a:solidFill>
                            <a:schemeClr val="tx1"/>
                          </a:solidFill>
                          <a:effectLst/>
                          <a:latin typeface="Arial" pitchFamily="34" charset="0"/>
                          <a:cs typeface="Arial" pitchFamily="34" charset="0"/>
                        </a:rPr>
                        <a:t>0.009557</a:t>
                      </a:r>
                      <a:endParaRPr kumimoji="0" lang="en-US" altLang="zh-TW" sz="1800" b="0" i="0" u="none" strike="noStrike" cap="none" normalizeH="0" baseline="0" dirty="0">
                        <a:ln>
                          <a:noFill/>
                        </a:ln>
                        <a:solidFill>
                          <a:schemeClr val="tx1"/>
                        </a:solidFill>
                        <a:effectLst/>
                        <a:latin typeface="Arial" pitchFamily="34" charset="0"/>
                        <a:ea typeface="新細明體" charset="-12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dirty="0">
                          <a:ln>
                            <a:noFill/>
                          </a:ln>
                          <a:solidFill>
                            <a:schemeClr val="tx1"/>
                          </a:solidFill>
                          <a:effectLst/>
                          <a:latin typeface="Arial" pitchFamily="34" charset="0"/>
                          <a:cs typeface="Arial" pitchFamily="34" charset="0"/>
                        </a:rPr>
                        <a:t>0.5734</a:t>
                      </a:r>
                      <a:endParaRPr kumimoji="0" lang="en-US" altLang="zh-TW" sz="1800" b="0" i="0" u="none" strike="noStrike" cap="none" normalizeH="0" baseline="0" dirty="0">
                        <a:ln>
                          <a:noFill/>
                        </a:ln>
                        <a:solidFill>
                          <a:schemeClr val="tx1"/>
                        </a:solidFill>
                        <a:effectLst/>
                        <a:latin typeface="Arial" pitchFamily="34" charset="0"/>
                        <a:ea typeface="新細明體" charset="-12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zh-TW" sz="1800" b="0" i="0" u="none" strike="noStrike" cap="none" normalizeH="0" baseline="0" dirty="0">
                          <a:ln>
                            <a:noFill/>
                          </a:ln>
                          <a:solidFill>
                            <a:schemeClr val="tx1"/>
                          </a:solidFill>
                          <a:effectLst/>
                          <a:latin typeface="Arial" pitchFamily="34" charset="0"/>
                          <a:cs typeface="Arial" pitchFamily="34" charset="0"/>
                        </a:rPr>
                        <a:t>–</a:t>
                      </a:r>
                      <a:r>
                        <a:rPr kumimoji="0" lang="en-CA" sz="1800" b="0" i="0" u="none" strike="noStrike" cap="none" normalizeH="0" baseline="0" dirty="0">
                          <a:ln>
                            <a:noFill/>
                          </a:ln>
                          <a:solidFill>
                            <a:schemeClr val="tx1"/>
                          </a:solidFill>
                          <a:effectLst/>
                          <a:latin typeface="Arial" pitchFamily="34" charset="0"/>
                          <a:cs typeface="Arial" pitchFamily="34" charset="0"/>
                        </a:rPr>
                        <a:t>0.2266</a:t>
                      </a:r>
                      <a:endParaRPr kumimoji="0" lang="en-US" altLang="zh-TW" sz="1800" b="0" i="0" u="none" strike="noStrike" cap="none" normalizeH="0" baseline="0" dirty="0">
                        <a:ln>
                          <a:noFill/>
                        </a:ln>
                        <a:solidFill>
                          <a:schemeClr val="tx1"/>
                        </a:solidFill>
                        <a:effectLst/>
                        <a:latin typeface="Arial" pitchFamily="34" charset="0"/>
                        <a:ea typeface="新細明體" charset="-12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zh-TW" sz="1800" b="0" i="0" u="none" strike="noStrike" cap="none" normalizeH="0" baseline="0" dirty="0">
                          <a:ln>
                            <a:noFill/>
                          </a:ln>
                          <a:solidFill>
                            <a:schemeClr val="tx1"/>
                          </a:solidFill>
                          <a:effectLst/>
                          <a:latin typeface="Arial" pitchFamily="34" charset="0"/>
                          <a:cs typeface="Arial" pitchFamily="34" charset="0"/>
                        </a:rPr>
                        <a:t>–</a:t>
                      </a:r>
                      <a:r>
                        <a:rPr kumimoji="0" lang="en-CA" sz="1800" b="0" i="0" u="none" strike="noStrike" cap="none" normalizeH="0" baseline="0" dirty="0">
                          <a:ln>
                            <a:noFill/>
                          </a:ln>
                          <a:solidFill>
                            <a:schemeClr val="tx1"/>
                          </a:solidFill>
                          <a:effectLst/>
                          <a:latin typeface="Arial" pitchFamily="34" charset="0"/>
                          <a:cs typeface="Arial" pitchFamily="34" charset="0"/>
                        </a:rPr>
                        <a:t>0.2071</a:t>
                      </a:r>
                      <a:endParaRPr kumimoji="0" lang="en-US" altLang="zh-TW" sz="1800" b="0" i="0" u="none" strike="noStrike" cap="none" normalizeH="0" baseline="0" dirty="0">
                        <a:ln>
                          <a:noFill/>
                        </a:ln>
                        <a:solidFill>
                          <a:schemeClr val="tx1"/>
                        </a:solidFill>
                        <a:effectLst/>
                        <a:latin typeface="Arial" pitchFamily="34" charset="0"/>
                        <a:ea typeface="新細明體" charset="-120"/>
                        <a:cs typeface="Arial" pitchFamily="34" charset="0"/>
                      </a:endParaRPr>
                    </a:p>
                  </a:txBody>
                  <a:tcPr horzOverflow="overflow"/>
                </a:tc>
                <a:extLst>
                  <a:ext uri="{0D108BD9-81ED-4DB2-BD59-A6C34878D82A}">
                    <a16:rowId xmlns:a16="http://schemas.microsoft.com/office/drawing/2014/main" val="10001"/>
                  </a:ext>
                </a:extLst>
              </a:tr>
              <a:tr h="28720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dirty="0">
                          <a:ln>
                            <a:noFill/>
                          </a:ln>
                          <a:solidFill>
                            <a:schemeClr val="tx1"/>
                          </a:solidFill>
                          <a:effectLst/>
                          <a:latin typeface="Arial" pitchFamily="34" charset="0"/>
                          <a:cs typeface="Arial" pitchFamily="34" charset="0"/>
                        </a:rPr>
                        <a:t>2</a:t>
                      </a:r>
                      <a:endParaRPr kumimoji="0" lang="en-US" altLang="zh-TW" sz="1800" b="0" i="0" u="none" strike="noStrike" cap="none" normalizeH="0" baseline="0" dirty="0">
                        <a:ln>
                          <a:noFill/>
                        </a:ln>
                        <a:solidFill>
                          <a:schemeClr val="tx1"/>
                        </a:solidFill>
                        <a:effectLst/>
                        <a:latin typeface="Arial" pitchFamily="34" charset="0"/>
                        <a:ea typeface="新細明體" charset="-12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zh-TW" sz="1800" b="0" i="0" u="none" strike="noStrike" cap="none" normalizeH="0" baseline="0" dirty="0">
                          <a:ln>
                            <a:noFill/>
                          </a:ln>
                          <a:solidFill>
                            <a:schemeClr val="tx1"/>
                          </a:solidFill>
                          <a:effectLst/>
                          <a:latin typeface="Arial" pitchFamily="34" charset="0"/>
                          <a:cs typeface="Arial" pitchFamily="34" charset="0"/>
                        </a:rPr>
                        <a:t>–</a:t>
                      </a:r>
                      <a:r>
                        <a:rPr kumimoji="0" lang="en-CA" sz="1800" b="0" i="0" u="none" strike="noStrike" cap="none" normalizeH="0" baseline="0" dirty="0">
                          <a:ln>
                            <a:noFill/>
                          </a:ln>
                          <a:solidFill>
                            <a:schemeClr val="tx1"/>
                          </a:solidFill>
                          <a:effectLst/>
                          <a:latin typeface="Arial" pitchFamily="34" charset="0"/>
                          <a:cs typeface="Arial" pitchFamily="34" charset="0"/>
                        </a:rPr>
                        <a:t>0.8</a:t>
                      </a:r>
                      <a:endParaRPr kumimoji="0" lang="en-US" altLang="zh-TW" sz="1800" b="0" i="0" u="none" strike="noStrike" cap="none" normalizeH="0" baseline="0" dirty="0">
                        <a:ln>
                          <a:noFill/>
                        </a:ln>
                        <a:solidFill>
                          <a:schemeClr val="tx1"/>
                        </a:solidFill>
                        <a:effectLst/>
                        <a:latin typeface="Arial" pitchFamily="34" charset="0"/>
                        <a:ea typeface="新細明體" charset="-12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dirty="0">
                          <a:ln>
                            <a:noFill/>
                          </a:ln>
                          <a:solidFill>
                            <a:schemeClr val="tx1"/>
                          </a:solidFill>
                          <a:effectLst/>
                          <a:latin typeface="Arial" pitchFamily="34" charset="0"/>
                          <a:cs typeface="Arial" pitchFamily="34" charset="0"/>
                        </a:rPr>
                        <a:t>60</a:t>
                      </a:r>
                      <a:endParaRPr kumimoji="0" lang="en-US" altLang="zh-TW" sz="1800" b="0" i="0" u="none" strike="noStrike" cap="none" normalizeH="0" baseline="0" dirty="0">
                        <a:ln>
                          <a:noFill/>
                        </a:ln>
                        <a:solidFill>
                          <a:schemeClr val="tx1"/>
                        </a:solidFill>
                        <a:effectLst/>
                        <a:latin typeface="Arial" pitchFamily="34" charset="0"/>
                        <a:ea typeface="新細明體" charset="-12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dirty="0">
                          <a:ln>
                            <a:noFill/>
                          </a:ln>
                          <a:solidFill>
                            <a:schemeClr val="tx1"/>
                          </a:solidFill>
                          <a:effectLst/>
                          <a:latin typeface="Arial" pitchFamily="34" charset="0"/>
                          <a:cs typeface="Arial" pitchFamily="34" charset="0"/>
                        </a:rPr>
                        <a:t>0.010047</a:t>
                      </a:r>
                      <a:endParaRPr kumimoji="0" lang="en-US" altLang="zh-TW" sz="1800" b="0" i="0" u="none" strike="noStrike" cap="none" normalizeH="0" baseline="0" dirty="0">
                        <a:ln>
                          <a:noFill/>
                        </a:ln>
                        <a:solidFill>
                          <a:schemeClr val="tx1"/>
                        </a:solidFill>
                        <a:effectLst/>
                        <a:latin typeface="Arial" pitchFamily="34" charset="0"/>
                        <a:ea typeface="新細明體" charset="-12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dirty="0">
                          <a:ln>
                            <a:noFill/>
                          </a:ln>
                          <a:solidFill>
                            <a:schemeClr val="tx1"/>
                          </a:solidFill>
                          <a:effectLst/>
                          <a:latin typeface="Arial" pitchFamily="34" charset="0"/>
                          <a:cs typeface="Arial" pitchFamily="34" charset="0"/>
                        </a:rPr>
                        <a:t>0.6028</a:t>
                      </a:r>
                      <a:endParaRPr kumimoji="0" lang="en-US" altLang="zh-TW" sz="1800" b="0" i="0" u="none" strike="noStrike" cap="none" normalizeH="0" baseline="0" dirty="0">
                        <a:ln>
                          <a:noFill/>
                        </a:ln>
                        <a:solidFill>
                          <a:schemeClr val="tx1"/>
                        </a:solidFill>
                        <a:effectLst/>
                        <a:latin typeface="Arial" pitchFamily="34" charset="0"/>
                        <a:ea typeface="新細明體" charset="-12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zh-TW" sz="1800" b="0" i="0" u="none" strike="noStrike" cap="none" normalizeH="0" baseline="0" dirty="0">
                          <a:ln>
                            <a:noFill/>
                          </a:ln>
                          <a:solidFill>
                            <a:schemeClr val="tx1"/>
                          </a:solidFill>
                          <a:effectLst/>
                          <a:latin typeface="Arial" pitchFamily="34" charset="0"/>
                          <a:cs typeface="Arial" pitchFamily="34" charset="0"/>
                        </a:rPr>
                        <a:t>–</a:t>
                      </a:r>
                      <a:r>
                        <a:rPr kumimoji="0" lang="en-CA" sz="1800" b="0" i="0" u="none" strike="noStrike" cap="none" normalizeH="0" baseline="0" dirty="0">
                          <a:ln>
                            <a:noFill/>
                          </a:ln>
                          <a:solidFill>
                            <a:schemeClr val="tx1"/>
                          </a:solidFill>
                          <a:effectLst/>
                          <a:latin typeface="Arial" pitchFamily="34" charset="0"/>
                          <a:cs typeface="Arial" pitchFamily="34" charset="0"/>
                        </a:rPr>
                        <a:t>0.1972</a:t>
                      </a:r>
                      <a:endParaRPr kumimoji="0" lang="en-US" altLang="zh-TW" sz="1800" b="0" i="0" u="none" strike="noStrike" cap="none" normalizeH="0" baseline="0" dirty="0">
                        <a:ln>
                          <a:noFill/>
                        </a:ln>
                        <a:solidFill>
                          <a:schemeClr val="tx1"/>
                        </a:solidFill>
                        <a:effectLst/>
                        <a:latin typeface="Arial" pitchFamily="34" charset="0"/>
                        <a:ea typeface="新細明體" charset="-12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zh-TW" sz="1800" b="0" i="0" u="none" strike="noStrike" cap="none" normalizeH="0" baseline="0" dirty="0">
                          <a:ln>
                            <a:noFill/>
                          </a:ln>
                          <a:solidFill>
                            <a:schemeClr val="tx1"/>
                          </a:solidFill>
                          <a:effectLst/>
                          <a:latin typeface="Arial" pitchFamily="34" charset="0"/>
                          <a:cs typeface="Arial" pitchFamily="34" charset="0"/>
                        </a:rPr>
                        <a:t>–</a:t>
                      </a:r>
                      <a:r>
                        <a:rPr kumimoji="0" lang="en-CA" sz="1800" b="0" i="0" u="none" strike="noStrike" cap="none" normalizeH="0" baseline="0" dirty="0">
                          <a:ln>
                            <a:noFill/>
                          </a:ln>
                          <a:solidFill>
                            <a:schemeClr val="tx1"/>
                          </a:solidFill>
                          <a:effectLst/>
                          <a:latin typeface="Arial" pitchFamily="34" charset="0"/>
                          <a:cs typeface="Arial" pitchFamily="34" charset="0"/>
                        </a:rPr>
                        <a:t>0.1647</a:t>
                      </a:r>
                      <a:endParaRPr kumimoji="0" lang="en-US" altLang="zh-TW" sz="1800" b="0" i="0" u="none" strike="noStrike" cap="none" normalizeH="0" baseline="0" dirty="0">
                        <a:ln>
                          <a:noFill/>
                        </a:ln>
                        <a:solidFill>
                          <a:schemeClr val="tx1"/>
                        </a:solidFill>
                        <a:effectLst/>
                        <a:latin typeface="Arial" pitchFamily="34" charset="0"/>
                        <a:ea typeface="新細明體" charset="-120"/>
                        <a:cs typeface="Arial" pitchFamily="34" charset="0"/>
                      </a:endParaRPr>
                    </a:p>
                  </a:txBody>
                  <a:tcPr horzOverflow="overflow"/>
                </a:tc>
                <a:extLst>
                  <a:ext uri="{0D108BD9-81ED-4DB2-BD59-A6C34878D82A}">
                    <a16:rowId xmlns:a16="http://schemas.microsoft.com/office/drawing/2014/main" val="10002"/>
                  </a:ext>
                </a:extLst>
              </a:tr>
              <a:tr h="28720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dirty="0">
                          <a:ln>
                            <a:noFill/>
                          </a:ln>
                          <a:solidFill>
                            <a:schemeClr val="tx1"/>
                          </a:solidFill>
                          <a:effectLst/>
                          <a:latin typeface="Arial" pitchFamily="34" charset="0"/>
                          <a:cs typeface="Arial" pitchFamily="34" charset="0"/>
                        </a:rPr>
                        <a:t>3</a:t>
                      </a:r>
                      <a:endParaRPr kumimoji="0" lang="en-US" altLang="zh-TW" sz="1800" b="0" i="0" u="none" strike="noStrike" cap="none" normalizeH="0" baseline="0" dirty="0">
                        <a:ln>
                          <a:noFill/>
                        </a:ln>
                        <a:solidFill>
                          <a:schemeClr val="tx1"/>
                        </a:solidFill>
                        <a:effectLst/>
                        <a:latin typeface="Arial" pitchFamily="34" charset="0"/>
                        <a:ea typeface="新細明體" charset="-12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zh-TW" sz="1800" b="0" i="0" u="none" strike="noStrike" cap="none" normalizeH="0" baseline="0" dirty="0">
                          <a:ln>
                            <a:noFill/>
                          </a:ln>
                          <a:solidFill>
                            <a:schemeClr val="tx1"/>
                          </a:solidFill>
                          <a:effectLst/>
                          <a:latin typeface="Arial" pitchFamily="34" charset="0"/>
                          <a:cs typeface="Arial" pitchFamily="34" charset="0"/>
                        </a:rPr>
                        <a:t>–</a:t>
                      </a:r>
                      <a:r>
                        <a:rPr kumimoji="0" lang="en-CA" sz="1800" b="0" i="0" u="none" strike="noStrike" cap="none" normalizeH="0" baseline="0" dirty="0">
                          <a:ln>
                            <a:noFill/>
                          </a:ln>
                          <a:solidFill>
                            <a:schemeClr val="tx1"/>
                          </a:solidFill>
                          <a:effectLst/>
                          <a:latin typeface="Arial" pitchFamily="34" charset="0"/>
                          <a:cs typeface="Arial" pitchFamily="34" charset="0"/>
                        </a:rPr>
                        <a:t>0.8</a:t>
                      </a:r>
                      <a:endParaRPr kumimoji="0" lang="en-US" altLang="zh-TW" sz="1800" b="0" i="0" u="none" strike="noStrike" cap="none" normalizeH="0" baseline="0" dirty="0">
                        <a:ln>
                          <a:noFill/>
                        </a:ln>
                        <a:solidFill>
                          <a:schemeClr val="tx1"/>
                        </a:solidFill>
                        <a:effectLst/>
                        <a:latin typeface="Arial" pitchFamily="34" charset="0"/>
                        <a:ea typeface="新細明體" charset="-12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dirty="0">
                          <a:ln>
                            <a:noFill/>
                          </a:ln>
                          <a:solidFill>
                            <a:schemeClr val="tx1"/>
                          </a:solidFill>
                          <a:effectLst/>
                          <a:latin typeface="Arial" pitchFamily="34" charset="0"/>
                          <a:cs typeface="Arial" pitchFamily="34" charset="0"/>
                        </a:rPr>
                        <a:t>60</a:t>
                      </a:r>
                      <a:endParaRPr kumimoji="0" lang="en-US" altLang="zh-TW" sz="1800" b="0" i="0" u="none" strike="noStrike" cap="none" normalizeH="0" baseline="0" dirty="0">
                        <a:ln>
                          <a:noFill/>
                        </a:ln>
                        <a:solidFill>
                          <a:schemeClr val="tx1"/>
                        </a:solidFill>
                        <a:effectLst/>
                        <a:latin typeface="Arial" pitchFamily="34" charset="0"/>
                        <a:ea typeface="新細明體" charset="-12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dirty="0">
                          <a:ln>
                            <a:noFill/>
                          </a:ln>
                          <a:solidFill>
                            <a:schemeClr val="tx1"/>
                          </a:solidFill>
                          <a:effectLst/>
                          <a:latin typeface="Arial" pitchFamily="34" charset="0"/>
                          <a:cs typeface="Arial" pitchFamily="34" charset="0"/>
                        </a:rPr>
                        <a:t>0.010562</a:t>
                      </a:r>
                      <a:endParaRPr kumimoji="0" lang="en-US" altLang="zh-TW" sz="1800" b="0" i="0" u="none" strike="noStrike" cap="none" normalizeH="0" baseline="0" dirty="0">
                        <a:ln>
                          <a:noFill/>
                        </a:ln>
                        <a:solidFill>
                          <a:schemeClr val="tx1"/>
                        </a:solidFill>
                        <a:effectLst/>
                        <a:latin typeface="Arial" pitchFamily="34" charset="0"/>
                        <a:ea typeface="新細明體" charset="-12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dirty="0">
                          <a:ln>
                            <a:noFill/>
                          </a:ln>
                          <a:solidFill>
                            <a:schemeClr val="tx1"/>
                          </a:solidFill>
                          <a:effectLst/>
                          <a:latin typeface="Arial" pitchFamily="34" charset="0"/>
                          <a:cs typeface="Arial" pitchFamily="34" charset="0"/>
                        </a:rPr>
                        <a:t>0.6337</a:t>
                      </a:r>
                      <a:endParaRPr kumimoji="0" lang="en-US" altLang="zh-TW" sz="1800" b="0" i="0" u="none" strike="noStrike" cap="none" normalizeH="0" baseline="0" dirty="0">
                        <a:ln>
                          <a:noFill/>
                        </a:ln>
                        <a:solidFill>
                          <a:schemeClr val="tx1"/>
                        </a:solidFill>
                        <a:effectLst/>
                        <a:latin typeface="Arial" pitchFamily="34" charset="0"/>
                        <a:ea typeface="新細明體" charset="-12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zh-TW" sz="1800" b="0" i="0" u="none" strike="noStrike" cap="none" normalizeH="0" baseline="0" dirty="0">
                          <a:ln>
                            <a:noFill/>
                          </a:ln>
                          <a:solidFill>
                            <a:schemeClr val="tx1"/>
                          </a:solidFill>
                          <a:effectLst/>
                          <a:latin typeface="Arial" pitchFamily="34" charset="0"/>
                          <a:cs typeface="Arial" pitchFamily="34" charset="0"/>
                        </a:rPr>
                        <a:t>–</a:t>
                      </a:r>
                      <a:r>
                        <a:rPr kumimoji="0" lang="en-CA" sz="1800" b="0" i="0" u="none" strike="noStrike" cap="none" normalizeH="0" baseline="0" dirty="0">
                          <a:ln>
                            <a:noFill/>
                          </a:ln>
                          <a:solidFill>
                            <a:schemeClr val="tx1"/>
                          </a:solidFill>
                          <a:effectLst/>
                          <a:latin typeface="Arial" pitchFamily="34" charset="0"/>
                          <a:cs typeface="Arial" pitchFamily="34" charset="0"/>
                        </a:rPr>
                        <a:t>0.1663</a:t>
                      </a:r>
                      <a:endParaRPr kumimoji="0" lang="en-US" altLang="zh-TW" sz="1800" b="0" i="0" u="none" strike="noStrike" cap="none" normalizeH="0" baseline="0" dirty="0">
                        <a:ln>
                          <a:noFill/>
                        </a:ln>
                        <a:solidFill>
                          <a:schemeClr val="tx1"/>
                        </a:solidFill>
                        <a:effectLst/>
                        <a:latin typeface="Arial" pitchFamily="34" charset="0"/>
                        <a:ea typeface="新細明體" charset="-12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zh-TW" sz="1800" b="0" i="0" u="none" strike="noStrike" cap="none" normalizeH="0" baseline="0" dirty="0">
                          <a:ln>
                            <a:noFill/>
                          </a:ln>
                          <a:solidFill>
                            <a:schemeClr val="tx1"/>
                          </a:solidFill>
                          <a:effectLst/>
                          <a:latin typeface="Arial" pitchFamily="34" charset="0"/>
                          <a:cs typeface="Arial" pitchFamily="34" charset="0"/>
                        </a:rPr>
                        <a:t>–</a:t>
                      </a:r>
                      <a:r>
                        <a:rPr kumimoji="0" lang="en-CA" sz="1800" b="0" i="0" u="none" strike="noStrike" cap="none" normalizeH="0" baseline="0" dirty="0">
                          <a:ln>
                            <a:noFill/>
                          </a:ln>
                          <a:solidFill>
                            <a:schemeClr val="tx1"/>
                          </a:solidFill>
                          <a:effectLst/>
                          <a:latin typeface="Arial" pitchFamily="34" charset="0"/>
                          <a:cs typeface="Arial" pitchFamily="34" charset="0"/>
                        </a:rPr>
                        <a:t>0.1269</a:t>
                      </a:r>
                      <a:endParaRPr kumimoji="0" lang="en-US" altLang="zh-TW" sz="1800" b="0" i="0" u="none" strike="noStrike" cap="none" normalizeH="0" baseline="0" dirty="0">
                        <a:ln>
                          <a:noFill/>
                        </a:ln>
                        <a:solidFill>
                          <a:schemeClr val="tx1"/>
                        </a:solidFill>
                        <a:effectLst/>
                        <a:latin typeface="Arial" pitchFamily="34" charset="0"/>
                        <a:ea typeface="新細明體" charset="-120"/>
                        <a:cs typeface="Arial" pitchFamily="34" charset="0"/>
                      </a:endParaRPr>
                    </a:p>
                  </a:txBody>
                  <a:tcPr horzOverflow="overflow"/>
                </a:tc>
                <a:extLst>
                  <a:ext uri="{0D108BD9-81ED-4DB2-BD59-A6C34878D82A}">
                    <a16:rowId xmlns:a16="http://schemas.microsoft.com/office/drawing/2014/main" val="10003"/>
                  </a:ext>
                </a:extLst>
              </a:tr>
              <a:tr h="28720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dirty="0">
                          <a:ln>
                            <a:noFill/>
                          </a:ln>
                          <a:solidFill>
                            <a:schemeClr val="tx1"/>
                          </a:solidFill>
                          <a:effectLst/>
                          <a:latin typeface="Arial" pitchFamily="34" charset="0"/>
                          <a:cs typeface="Arial" pitchFamily="34" charset="0"/>
                        </a:rPr>
                        <a:t>3</a:t>
                      </a:r>
                      <a:endParaRPr kumimoji="0" lang="en-US" altLang="zh-TW" sz="1800" b="0" i="0" u="none" strike="noStrike" cap="none" normalizeH="0" baseline="0" dirty="0">
                        <a:ln>
                          <a:noFill/>
                        </a:ln>
                        <a:solidFill>
                          <a:schemeClr val="tx1"/>
                        </a:solidFill>
                        <a:effectLst/>
                        <a:latin typeface="Arial" pitchFamily="34" charset="0"/>
                        <a:ea typeface="新細明體" charset="-12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zh-TW" sz="1800" b="0" i="0" u="none" strike="noStrike" cap="none" normalizeH="0" baseline="0" dirty="0">
                          <a:ln>
                            <a:noFill/>
                          </a:ln>
                          <a:solidFill>
                            <a:schemeClr val="tx1"/>
                          </a:solidFill>
                          <a:effectLst/>
                          <a:latin typeface="Arial" pitchFamily="34" charset="0"/>
                          <a:cs typeface="Arial" pitchFamily="34" charset="0"/>
                        </a:rPr>
                        <a:t>–</a:t>
                      </a:r>
                      <a:r>
                        <a:rPr kumimoji="0" lang="en-CA" sz="1800" b="0" i="0" u="none" strike="noStrike" cap="none" normalizeH="0" baseline="0" dirty="0">
                          <a:ln>
                            <a:noFill/>
                          </a:ln>
                          <a:solidFill>
                            <a:schemeClr val="tx1"/>
                          </a:solidFill>
                          <a:effectLst/>
                          <a:latin typeface="Arial" pitchFamily="34" charset="0"/>
                          <a:cs typeface="Arial" pitchFamily="34" charset="0"/>
                        </a:rPr>
                        <a:t>10</a:t>
                      </a:r>
                      <a:endParaRPr kumimoji="0" lang="en-US" altLang="zh-TW" sz="1800" b="0" i="0" u="none" strike="noStrike" cap="none" normalizeH="0" baseline="0" dirty="0">
                        <a:ln>
                          <a:noFill/>
                        </a:ln>
                        <a:solidFill>
                          <a:schemeClr val="tx1"/>
                        </a:solidFill>
                        <a:effectLst/>
                        <a:latin typeface="Arial" pitchFamily="34" charset="0"/>
                        <a:ea typeface="新細明體" charset="-12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dirty="0">
                          <a:ln>
                            <a:noFill/>
                          </a:ln>
                          <a:solidFill>
                            <a:schemeClr val="tx1"/>
                          </a:solidFill>
                          <a:effectLst/>
                          <a:latin typeface="Arial" pitchFamily="34" charset="0"/>
                          <a:cs typeface="Arial" pitchFamily="34" charset="0"/>
                        </a:rPr>
                        <a:t>1,200</a:t>
                      </a:r>
                      <a:endParaRPr kumimoji="0" lang="en-US" altLang="zh-TW" sz="1800" b="0" i="0" u="none" strike="noStrike" cap="none" normalizeH="0" baseline="0" dirty="0">
                        <a:ln>
                          <a:noFill/>
                        </a:ln>
                        <a:solidFill>
                          <a:schemeClr val="tx1"/>
                        </a:solidFill>
                        <a:effectLst/>
                        <a:latin typeface="Arial" pitchFamily="34" charset="0"/>
                        <a:ea typeface="新細明體" charset="-12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dirty="0">
                          <a:ln>
                            <a:noFill/>
                          </a:ln>
                          <a:solidFill>
                            <a:schemeClr val="tx1"/>
                          </a:solidFill>
                          <a:effectLst/>
                          <a:latin typeface="Arial" pitchFamily="34" charset="0"/>
                          <a:cs typeface="Arial" pitchFamily="34" charset="0"/>
                        </a:rPr>
                        <a:t>0.010562</a:t>
                      </a:r>
                      <a:endParaRPr kumimoji="0" lang="en-US" altLang="zh-TW" sz="1800" b="0" i="0" u="none" strike="noStrike" cap="none" normalizeH="0" baseline="0" dirty="0">
                        <a:ln>
                          <a:noFill/>
                        </a:ln>
                        <a:solidFill>
                          <a:schemeClr val="tx1"/>
                        </a:solidFill>
                        <a:effectLst/>
                        <a:latin typeface="Arial" pitchFamily="34" charset="0"/>
                        <a:ea typeface="新細明體" charset="-12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dirty="0">
                          <a:ln>
                            <a:noFill/>
                          </a:ln>
                          <a:solidFill>
                            <a:schemeClr val="tx1"/>
                          </a:solidFill>
                          <a:effectLst/>
                          <a:latin typeface="Arial" pitchFamily="34" charset="0"/>
                          <a:cs typeface="Arial" pitchFamily="34" charset="0"/>
                        </a:rPr>
                        <a:t>12.6746</a:t>
                      </a:r>
                      <a:endParaRPr kumimoji="0" lang="en-US" altLang="zh-TW" sz="1800" b="0" i="0" u="none" strike="noStrike" cap="none" normalizeH="0" baseline="0" dirty="0">
                        <a:ln>
                          <a:noFill/>
                        </a:ln>
                        <a:solidFill>
                          <a:schemeClr val="tx1"/>
                        </a:solidFill>
                        <a:effectLst/>
                        <a:latin typeface="Arial" pitchFamily="34" charset="0"/>
                        <a:ea typeface="新細明體" charset="-12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dirty="0">
                          <a:ln>
                            <a:noFill/>
                          </a:ln>
                          <a:solidFill>
                            <a:schemeClr val="tx1"/>
                          </a:solidFill>
                          <a:effectLst/>
                          <a:latin typeface="Arial" pitchFamily="34" charset="0"/>
                          <a:cs typeface="Arial" pitchFamily="34" charset="0"/>
                        </a:rPr>
                        <a:t>+2.6746</a:t>
                      </a:r>
                      <a:endParaRPr kumimoji="0" lang="en-US" altLang="zh-TW" sz="1800" b="0" i="0" u="none" strike="noStrike" cap="none" normalizeH="0" baseline="0" dirty="0">
                        <a:ln>
                          <a:noFill/>
                        </a:ln>
                        <a:solidFill>
                          <a:schemeClr val="tx1"/>
                        </a:solidFill>
                        <a:effectLst/>
                        <a:latin typeface="Arial" pitchFamily="34" charset="0"/>
                        <a:ea typeface="新細明體" charset="-12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dirty="0">
                          <a:ln>
                            <a:noFill/>
                          </a:ln>
                          <a:solidFill>
                            <a:schemeClr val="tx1"/>
                          </a:solidFill>
                          <a:effectLst/>
                          <a:latin typeface="Arial" pitchFamily="34" charset="0"/>
                          <a:cs typeface="Arial" pitchFamily="34" charset="0"/>
                        </a:rPr>
                        <a:t>+2.0417</a:t>
                      </a:r>
                      <a:endParaRPr kumimoji="0" lang="en-US" altLang="zh-TW" sz="1800" b="0" i="0" u="none" strike="noStrike" cap="none" normalizeH="0" baseline="0" dirty="0">
                        <a:ln>
                          <a:noFill/>
                        </a:ln>
                        <a:solidFill>
                          <a:schemeClr val="tx1"/>
                        </a:solidFill>
                        <a:effectLst/>
                        <a:latin typeface="Arial" pitchFamily="34" charset="0"/>
                        <a:ea typeface="新細明體" charset="-120"/>
                        <a:cs typeface="Arial" pitchFamily="34" charset="0"/>
                      </a:endParaRPr>
                    </a:p>
                  </a:txBody>
                  <a:tcPr horzOverflow="overflow"/>
                </a:tc>
                <a:extLst>
                  <a:ext uri="{0D108BD9-81ED-4DB2-BD59-A6C34878D82A}">
                    <a16:rowId xmlns:a16="http://schemas.microsoft.com/office/drawing/2014/main" val="10004"/>
                  </a:ext>
                </a:extLst>
              </a:tr>
              <a:tr h="28720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dirty="0">
                          <a:ln>
                            <a:noFill/>
                          </a:ln>
                          <a:solidFill>
                            <a:schemeClr val="tx1"/>
                          </a:solidFill>
                          <a:effectLst/>
                          <a:latin typeface="Arial" pitchFamily="34" charset="0"/>
                          <a:cs typeface="Arial" pitchFamily="34" charset="0"/>
                        </a:rPr>
                        <a:t>Total</a:t>
                      </a:r>
                      <a:endParaRPr kumimoji="0" lang="en-US" altLang="zh-TW" sz="1800" b="0" i="0" u="none" strike="noStrike" cap="none" normalizeH="0" baseline="0" dirty="0">
                        <a:ln>
                          <a:noFill/>
                        </a:ln>
                        <a:solidFill>
                          <a:schemeClr val="tx1"/>
                        </a:solidFill>
                        <a:effectLst/>
                        <a:latin typeface="Arial" pitchFamily="34" charset="0"/>
                        <a:ea typeface="新細明體" charset="-12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a:ln>
                          <a:noFill/>
                        </a:ln>
                        <a:solidFill>
                          <a:schemeClr val="tx1"/>
                        </a:solidFill>
                        <a:effectLst/>
                        <a:latin typeface="Arial" pitchFamily="34"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a:ln>
                          <a:noFill/>
                        </a:ln>
                        <a:solidFill>
                          <a:schemeClr val="tx1"/>
                        </a:solidFill>
                        <a:effectLst/>
                        <a:latin typeface="Arial" pitchFamily="34"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a:ln>
                          <a:noFill/>
                        </a:ln>
                        <a:solidFill>
                          <a:schemeClr val="tx1"/>
                        </a:solidFill>
                        <a:effectLst/>
                        <a:latin typeface="Arial" pitchFamily="34"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a:ln>
                          <a:noFill/>
                        </a:ln>
                        <a:solidFill>
                          <a:schemeClr val="tx1"/>
                        </a:solidFill>
                        <a:effectLst/>
                        <a:latin typeface="Arial" pitchFamily="34"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a:ln>
                          <a:noFill/>
                        </a:ln>
                        <a:solidFill>
                          <a:schemeClr val="tx1"/>
                        </a:solidFill>
                        <a:effectLst/>
                        <a:latin typeface="Arial" pitchFamily="34"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dirty="0">
                          <a:ln>
                            <a:noFill/>
                          </a:ln>
                          <a:solidFill>
                            <a:schemeClr val="tx1"/>
                          </a:solidFill>
                          <a:effectLst/>
                          <a:latin typeface="Arial" pitchFamily="34" charset="0"/>
                          <a:cs typeface="Arial" pitchFamily="34" charset="0"/>
                        </a:rPr>
                        <a:t>+1.5430</a:t>
                      </a:r>
                      <a:endParaRPr kumimoji="0" lang="en-US" altLang="zh-TW" sz="1800" b="0" i="0" u="none" strike="noStrike" cap="none" normalizeH="0" baseline="0" dirty="0">
                        <a:ln>
                          <a:noFill/>
                        </a:ln>
                        <a:solidFill>
                          <a:schemeClr val="tx1"/>
                        </a:solidFill>
                        <a:effectLst/>
                        <a:latin typeface="Arial" pitchFamily="34" charset="0"/>
                        <a:ea typeface="新細明體" charset="-120"/>
                        <a:cs typeface="Arial" pitchFamily="34" charset="0"/>
                      </a:endParaRPr>
                    </a:p>
                  </a:txBody>
                  <a:tcPr horzOverflow="overflow"/>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602024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標題 1"/>
          <p:cNvSpPr>
            <a:spLocks noGrp="1"/>
          </p:cNvSpPr>
          <p:nvPr>
            <p:ph type="ctrTitle"/>
          </p:nvPr>
        </p:nvSpPr>
        <p:spPr>
          <a:xfrm>
            <a:off x="468313" y="2924175"/>
            <a:ext cx="6781800" cy="766763"/>
          </a:xfrm>
        </p:spPr>
        <p:txBody>
          <a:bodyPr/>
          <a:lstStyle/>
          <a:p>
            <a:pPr algn="l"/>
            <a:r>
              <a:rPr lang="en-US" altLang="zh-TW" sz="3800" dirty="0">
                <a:ea typeface="新細明體" charset="-120"/>
              </a:rPr>
              <a:t>7.3 Credit Risk of Swaps</a:t>
            </a:r>
            <a:endParaRPr lang="zh-TW" altLang="en-US" sz="3800" dirty="0">
              <a:ea typeface="新細明體" charset="-120"/>
            </a:endParaRPr>
          </a:p>
        </p:txBody>
      </p:sp>
      <p:sp>
        <p:nvSpPr>
          <p:cNvPr id="7170" name="Rectangle 7"/>
          <p:cNvSpPr>
            <a:spLocks noGrp="1" noChangeArrowheads="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7.</a:t>
            </a:r>
            <a:fld id="{318AA49A-4F20-4677-A41A-D5F351D8E433}" type="slidenum">
              <a:rPr lang="en-US" altLang="en-US" smtClean="0"/>
              <a:pPr eaLnBrk="1" hangingPunct="1"/>
              <a:t>52</a:t>
            </a:fld>
            <a:endParaRPr lang="en-US" altLang="en-US" dirty="0"/>
          </a:p>
        </p:txBody>
      </p:sp>
    </p:spTree>
    <p:extLst>
      <p:ext uri="{BB962C8B-B14F-4D97-AF65-F5344CB8AC3E}">
        <p14:creationId xmlns:p14="http://schemas.microsoft.com/office/powerpoint/2010/main" val="26559481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noFill/>
        </p:spPr>
        <p:txBody>
          <a:bodyPr lIns="92075" tIns="46038" rIns="92075" bIns="46038" anchor="ctr"/>
          <a:lstStyle/>
          <a:p>
            <a:pPr eaLnBrk="1" hangingPunct="1"/>
            <a:r>
              <a:rPr lang="en-US" altLang="zh-TW" dirty="0">
                <a:ea typeface="新細明體" pitchFamily="18" charset="-120"/>
              </a:rPr>
              <a:t>Credit Risk</a:t>
            </a:r>
          </a:p>
        </p:txBody>
      </p:sp>
      <p:sp>
        <p:nvSpPr>
          <p:cNvPr id="30724" name="Rectangle 3"/>
          <p:cNvSpPr>
            <a:spLocks noGrp="1" noChangeArrowheads="1"/>
          </p:cNvSpPr>
          <p:nvPr>
            <p:ph idx="1"/>
          </p:nvPr>
        </p:nvSpPr>
        <p:spPr>
          <a:xfrm>
            <a:off x="395536" y="1628800"/>
            <a:ext cx="8352928" cy="5229200"/>
          </a:xfrm>
          <a:noFill/>
        </p:spPr>
        <p:txBody>
          <a:bodyPr lIns="92075" tIns="46038" rIns="92075" bIns="46038"/>
          <a:lstStyle/>
          <a:p>
            <a:pPr eaLnBrk="1" hangingPunct="1">
              <a:lnSpc>
                <a:spcPct val="95000"/>
              </a:lnSpc>
              <a:spcBef>
                <a:spcPts val="300"/>
              </a:spcBef>
            </a:pPr>
            <a:r>
              <a:rPr lang="en-US" altLang="zh-TW" dirty="0">
                <a:ea typeface="新細明體" pitchFamily="18" charset="-120"/>
              </a:rPr>
              <a:t>Contracts such as swaps or forwards that are private arrangements between two parties entail credit risk</a:t>
            </a:r>
          </a:p>
          <a:p>
            <a:pPr lvl="1">
              <a:lnSpc>
                <a:spcPct val="95000"/>
              </a:lnSpc>
              <a:spcBef>
                <a:spcPts val="300"/>
              </a:spcBef>
            </a:pPr>
            <a:r>
              <a:rPr lang="en-US" altLang="zh-TW" dirty="0">
                <a:ea typeface="新細明體" pitchFamily="18" charset="-120"/>
              </a:rPr>
              <a:t>A swap is worth zero to both counterparties initially</a:t>
            </a:r>
          </a:p>
          <a:p>
            <a:pPr lvl="1">
              <a:lnSpc>
                <a:spcPct val="95000"/>
              </a:lnSpc>
              <a:spcBef>
                <a:spcPts val="300"/>
              </a:spcBef>
            </a:pPr>
            <a:r>
              <a:rPr lang="en-US" altLang="zh-TW" dirty="0">
                <a:ea typeface="新細明體" pitchFamily="18" charset="-120"/>
              </a:rPr>
              <a:t>At a future time point, its value is possible to be either positive or negative</a:t>
            </a:r>
          </a:p>
          <a:p>
            <a:pPr lvl="1">
              <a:lnSpc>
                <a:spcPct val="95000"/>
              </a:lnSpc>
              <a:spcBef>
                <a:spcPts val="300"/>
              </a:spcBef>
            </a:pPr>
            <a:r>
              <a:rPr lang="en-US" altLang="zh-TW" dirty="0">
                <a:ea typeface="新細明體" pitchFamily="18" charset="-120"/>
              </a:rPr>
              <a:t>A swap trader has credit risk exposure only when the value of its swap position is positive</a:t>
            </a:r>
          </a:p>
          <a:p>
            <a:pPr lvl="2">
              <a:lnSpc>
                <a:spcPct val="95000"/>
              </a:lnSpc>
              <a:spcBef>
                <a:spcPts val="300"/>
              </a:spcBef>
            </a:pPr>
            <a:r>
              <a:rPr lang="en-US" altLang="zh-TW" dirty="0">
                <a:ea typeface="新細明體" pitchFamily="18" charset="-120"/>
              </a:rPr>
              <a:t>The trading counterparty has the chance not to honor his losses, which results in the credit risk</a:t>
            </a:r>
          </a:p>
          <a:p>
            <a:pPr lvl="1">
              <a:lnSpc>
                <a:spcPct val="95000"/>
              </a:lnSpc>
              <a:spcBef>
                <a:spcPts val="300"/>
              </a:spcBef>
            </a:pPr>
            <a:r>
              <a:rPr lang="en-US" altLang="zh-TW" dirty="0">
                <a:ea typeface="新細明體" pitchFamily="18" charset="-120"/>
              </a:rPr>
              <a:t>Potential losses from defaults on a swap are much less than the potential losses from defaults on a loan/bond with the same principal</a:t>
            </a:r>
            <a:endParaRPr lang="zh-TW" altLang="en-US" dirty="0">
              <a:ea typeface="新細明體" pitchFamily="18" charset="-120"/>
            </a:endParaRPr>
          </a:p>
        </p:txBody>
      </p:sp>
      <p:sp>
        <p:nvSpPr>
          <p:cNvPr id="30722"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7.</a:t>
            </a:r>
            <a:fld id="{D8E41E11-B85D-420A-A2D3-5EA05217CFEE}" type="slidenum">
              <a:rPr lang="en-US" altLang="en-US"/>
              <a:pPr eaLnBrk="1" hangingPunct="1"/>
              <a:t>53</a:t>
            </a:fld>
            <a:endParaRPr lang="en-US" altLang="en-US" dirty="0"/>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noFill/>
        </p:spPr>
        <p:txBody>
          <a:bodyPr lIns="92075" tIns="46038" rIns="92075" bIns="46038" anchor="ctr"/>
          <a:lstStyle/>
          <a:p>
            <a:pPr eaLnBrk="1" hangingPunct="1"/>
            <a:r>
              <a:rPr lang="en-US" altLang="zh-TW" dirty="0">
                <a:ea typeface="新細明體" pitchFamily="18" charset="-120"/>
              </a:rPr>
              <a:t>Credit Risk</a:t>
            </a:r>
          </a:p>
        </p:txBody>
      </p:sp>
      <p:sp>
        <p:nvSpPr>
          <p:cNvPr id="30724" name="Rectangle 3"/>
          <p:cNvSpPr>
            <a:spLocks noGrp="1" noChangeArrowheads="1"/>
          </p:cNvSpPr>
          <p:nvPr>
            <p:ph idx="1"/>
          </p:nvPr>
        </p:nvSpPr>
        <p:spPr>
          <a:xfrm>
            <a:off x="395536" y="1628800"/>
            <a:ext cx="8352928" cy="5040560"/>
          </a:xfrm>
          <a:noFill/>
        </p:spPr>
        <p:txBody>
          <a:bodyPr lIns="92075" tIns="46038" rIns="92075" bIns="46038"/>
          <a:lstStyle/>
          <a:p>
            <a:pPr lvl="2">
              <a:spcBef>
                <a:spcPts val="300"/>
              </a:spcBef>
            </a:pPr>
            <a:r>
              <a:rPr lang="en-US" altLang="zh-TW" dirty="0">
                <a:ea typeface="新細明體" pitchFamily="18" charset="-120"/>
              </a:rPr>
              <a:t>Since the value of a swap is the difference between two parallel bonds, the value of a swap is usually a small fraction of its notional principal</a:t>
            </a:r>
          </a:p>
          <a:p>
            <a:pPr lvl="1">
              <a:spcBef>
                <a:spcPts val="300"/>
              </a:spcBef>
            </a:pPr>
            <a:r>
              <a:rPr lang="en-US" altLang="zh-TW" dirty="0">
                <a:ea typeface="新細明體" pitchFamily="18" charset="-120"/>
              </a:rPr>
              <a:t>Potential default losses on a currency swap are greater than those on an IR swap because the principal amounts in different currencies are exchanged at the end of the life of a currency swap</a:t>
            </a:r>
          </a:p>
          <a:p>
            <a:pPr lvl="1">
              <a:spcBef>
                <a:spcPts val="300"/>
              </a:spcBef>
            </a:pPr>
            <a:r>
              <a:rPr lang="en-US" altLang="zh-TW" dirty="0">
                <a:ea typeface="新細明體" pitchFamily="18" charset="-120"/>
              </a:rPr>
              <a:t>Credit vs. Market risks</a:t>
            </a:r>
          </a:p>
          <a:p>
            <a:pPr lvl="2">
              <a:spcBef>
                <a:spcPts val="300"/>
              </a:spcBef>
            </a:pPr>
            <a:r>
              <a:rPr lang="en-US" altLang="zh-TW" dirty="0">
                <a:ea typeface="新細明體" pitchFamily="18" charset="-120"/>
              </a:rPr>
              <a:t>Credit risk arises from the possibility of a default, but the market risk arises from the changes of the market variables, such as IR and FX rates</a:t>
            </a:r>
          </a:p>
          <a:p>
            <a:pPr lvl="2">
              <a:spcBef>
                <a:spcPts val="300"/>
              </a:spcBef>
            </a:pPr>
            <a:r>
              <a:rPr lang="en-US" altLang="zh-TW" dirty="0">
                <a:ea typeface="新細明體" pitchFamily="18" charset="-120"/>
              </a:rPr>
              <a:t>Market risk can be hedged by entering into offsetting contracts (e.g., duration matching hedge), but credit risk is more difficult to hedge</a:t>
            </a:r>
            <a:endParaRPr lang="zh-TW" altLang="en-US" dirty="0">
              <a:ea typeface="新細明體" pitchFamily="18" charset="-120"/>
            </a:endParaRPr>
          </a:p>
        </p:txBody>
      </p:sp>
      <p:sp>
        <p:nvSpPr>
          <p:cNvPr id="30722"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7.</a:t>
            </a:r>
            <a:fld id="{D8E41E11-B85D-420A-A2D3-5EA05217CFEE}" type="slidenum">
              <a:rPr lang="en-US" altLang="en-US"/>
              <a:pPr eaLnBrk="1" hangingPunct="1"/>
              <a:t>54</a:t>
            </a:fld>
            <a:endParaRPr lang="en-US" altLang="en-US" dirty="0"/>
          </a:p>
        </p:txBody>
      </p:sp>
    </p:spTree>
    <p:extLst>
      <p:ext uri="{BB962C8B-B14F-4D97-AF65-F5344CB8AC3E}">
        <p14:creationId xmlns:p14="http://schemas.microsoft.com/office/powerpoint/2010/main" val="3898056765"/>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noFill/>
        </p:spPr>
        <p:txBody>
          <a:bodyPr lIns="92075" tIns="46038" rIns="92075" bIns="46038" anchor="ctr"/>
          <a:lstStyle/>
          <a:p>
            <a:pPr eaLnBrk="1" hangingPunct="1"/>
            <a:r>
              <a:rPr lang="en-US" altLang="zh-TW" dirty="0">
                <a:ea typeface="新細明體" pitchFamily="18" charset="-120"/>
              </a:rPr>
              <a:t>Credit Risk</a:t>
            </a:r>
          </a:p>
        </p:txBody>
      </p:sp>
      <p:sp>
        <p:nvSpPr>
          <p:cNvPr id="30724" name="Rectangle 3"/>
          <p:cNvSpPr>
            <a:spLocks noGrp="1" noChangeArrowheads="1"/>
          </p:cNvSpPr>
          <p:nvPr>
            <p:ph idx="1"/>
          </p:nvPr>
        </p:nvSpPr>
        <p:spPr>
          <a:xfrm>
            <a:off x="323528" y="1628800"/>
            <a:ext cx="8568952" cy="5229200"/>
          </a:xfrm>
          <a:noFill/>
        </p:spPr>
        <p:txBody>
          <a:bodyPr lIns="92075" tIns="46038" rIns="92075" bIns="46038"/>
          <a:lstStyle/>
          <a:p>
            <a:pPr>
              <a:spcBef>
                <a:spcPts val="500"/>
              </a:spcBef>
            </a:pPr>
            <a:r>
              <a:rPr lang="en-US" altLang="zh-TW" dirty="0">
                <a:ea typeface="新細明體" pitchFamily="18" charset="-120"/>
              </a:rPr>
              <a:t>Credit default swaps (</a:t>
            </a:r>
            <a:r>
              <a:rPr lang="zh-TW" altLang="en-US" dirty="0">
                <a:ea typeface="新細明體" pitchFamily="18" charset="-120"/>
              </a:rPr>
              <a:t>信用違約交換</a:t>
            </a:r>
            <a:r>
              <a:rPr lang="en-US" altLang="zh-TW" dirty="0">
                <a:ea typeface="新細明體" pitchFamily="18" charset="-120"/>
              </a:rPr>
              <a:t>) (CDSs)</a:t>
            </a:r>
          </a:p>
          <a:p>
            <a:pPr lvl="1">
              <a:spcBef>
                <a:spcPts val="500"/>
              </a:spcBef>
              <a:defRPr/>
            </a:pPr>
            <a:r>
              <a:rPr lang="en-US" altLang="zh-TW" dirty="0">
                <a:ea typeface="新細明體" charset="-120"/>
              </a:rPr>
              <a:t>Invented by JPMorgan in 1997</a:t>
            </a:r>
          </a:p>
          <a:p>
            <a:pPr lvl="1">
              <a:spcBef>
                <a:spcPts val="500"/>
              </a:spcBef>
              <a:defRPr/>
            </a:pPr>
            <a:r>
              <a:rPr lang="en-US" altLang="zh-TW" dirty="0">
                <a:ea typeface="新細明體" charset="-120"/>
              </a:rPr>
              <a:t>A CDS is an insurance policy with payoffs depending on the occurrence of the default event of a corporate bond or loan</a:t>
            </a:r>
          </a:p>
          <a:p>
            <a:pPr lvl="1">
              <a:spcBef>
                <a:spcPts val="500"/>
              </a:spcBef>
              <a:defRPr/>
            </a:pPr>
            <a:r>
              <a:rPr lang="en-US" altLang="zh-TW" dirty="0">
                <a:ea typeface="新細明體" charset="-120"/>
              </a:rPr>
              <a:t>CDSs can shift the default risk from the protection buyer</a:t>
            </a:r>
            <a:r>
              <a:rPr lang="en-US" altLang="zh-TW" b="1" dirty="0">
                <a:ea typeface="新細明體" charset="-120"/>
              </a:rPr>
              <a:t> </a:t>
            </a:r>
            <a:r>
              <a:rPr lang="en-US" altLang="zh-TW" dirty="0">
                <a:ea typeface="新細明體" charset="-120"/>
              </a:rPr>
              <a:t>to the protection seller (see the next slide)</a:t>
            </a:r>
          </a:p>
          <a:p>
            <a:pPr lvl="1">
              <a:spcBef>
                <a:spcPts val="500"/>
              </a:spcBef>
              <a:defRPr/>
            </a:pPr>
            <a:r>
              <a:rPr lang="en-US" altLang="zh-TW" dirty="0">
                <a:ea typeface="新細明體" charset="-120"/>
              </a:rPr>
              <a:t>CDSs allow financial institutions to hedge credit risks in the same way that they have hedged market risks</a:t>
            </a:r>
          </a:p>
          <a:p>
            <a:pPr lvl="1">
              <a:spcBef>
                <a:spcPts val="500"/>
              </a:spcBef>
              <a:defRPr/>
            </a:pPr>
            <a:r>
              <a:rPr lang="en-US" altLang="zh-TW" dirty="0">
                <a:ea typeface="新細明體" charset="-120"/>
              </a:rPr>
              <a:t>The CDS notional outstanding reaches a peak of $63 trillion before the 2008-2009 credit crisis ($9.3 trillion by 2022)</a:t>
            </a:r>
          </a:p>
          <a:p>
            <a:pPr lvl="1">
              <a:spcBef>
                <a:spcPts val="500"/>
              </a:spcBef>
              <a:defRPr/>
            </a:pPr>
            <a:endParaRPr lang="en-US" altLang="zh-TW" sz="2400" dirty="0">
              <a:ea typeface="新細明體" charset="-120"/>
            </a:endParaRPr>
          </a:p>
        </p:txBody>
      </p:sp>
      <p:sp>
        <p:nvSpPr>
          <p:cNvPr id="30722"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7.</a:t>
            </a:r>
            <a:fld id="{D8E41E11-B85D-420A-A2D3-5EA05217CFEE}" type="slidenum">
              <a:rPr lang="en-US" altLang="en-US"/>
              <a:pPr eaLnBrk="1" hangingPunct="1"/>
              <a:t>55</a:t>
            </a:fld>
            <a:endParaRPr lang="en-US" altLang="en-US" dirty="0"/>
          </a:p>
        </p:txBody>
      </p:sp>
    </p:spTree>
    <p:extLst>
      <p:ext uri="{BB962C8B-B14F-4D97-AF65-F5344CB8AC3E}">
        <p14:creationId xmlns:p14="http://schemas.microsoft.com/office/powerpoint/2010/main" val="3195193125"/>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noFill/>
        </p:spPr>
        <p:txBody>
          <a:bodyPr lIns="92075" tIns="46038" rIns="92075" bIns="46038" anchor="ctr"/>
          <a:lstStyle/>
          <a:p>
            <a:pPr eaLnBrk="1" hangingPunct="1"/>
            <a:r>
              <a:rPr lang="en-US" altLang="zh-TW" dirty="0">
                <a:ea typeface="新細明體" pitchFamily="18" charset="-120"/>
              </a:rPr>
              <a:t>Credit Risk</a:t>
            </a:r>
          </a:p>
        </p:txBody>
      </p:sp>
      <p:sp>
        <p:nvSpPr>
          <p:cNvPr id="30722"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7.</a:t>
            </a:r>
            <a:fld id="{D8E41E11-B85D-420A-A2D3-5EA05217CFEE}" type="slidenum">
              <a:rPr lang="en-US" altLang="en-US"/>
              <a:pPr eaLnBrk="1" hangingPunct="1"/>
              <a:t>56</a:t>
            </a:fld>
            <a:endParaRPr lang="en-US" altLang="en-US" dirty="0"/>
          </a:p>
        </p:txBody>
      </p:sp>
      <p:pic>
        <p:nvPicPr>
          <p:cNvPr id="5" name="Picture 3" descr="ex05_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015915"/>
            <a:ext cx="5460683" cy="3925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txBox="1">
            <a:spLocks noChangeArrowheads="1"/>
          </p:cNvSpPr>
          <p:nvPr/>
        </p:nvSpPr>
        <p:spPr bwMode="auto">
          <a:xfrm>
            <a:off x="373899" y="5013176"/>
            <a:ext cx="8305800" cy="1844824"/>
          </a:xfrm>
          <a:prstGeom prst="rect">
            <a:avLst/>
          </a:prstGeom>
          <a:noFill/>
          <a:ln w="9525">
            <a:noFill/>
            <a:miter lim="800000"/>
            <a:headEnd/>
            <a:tailEnd/>
          </a:ln>
          <a:effectLst/>
        </p:spPr>
        <p:txBody>
          <a:bodyPr lIns="90488" tIns="44450" rIns="90488" bIns="44450"/>
          <a:lstStyle/>
          <a:p>
            <a:pPr marL="268288" indent="-268288" eaLnBrk="1" hangingPunct="1">
              <a:spcBef>
                <a:spcPts val="400"/>
              </a:spcBef>
              <a:buClr>
                <a:schemeClr val="hlink"/>
              </a:buClr>
              <a:buSzPct val="90000"/>
              <a:defRPr/>
            </a:pPr>
            <a:r>
              <a:rPr lang="en-US" altLang="zh-TW" kern="0" dirty="0">
                <a:latin typeface="+mn-lt"/>
                <a:ea typeface="新細明體" charset="-120"/>
                <a:cs typeface="Times New Roman" pitchFamily="18" charset="0"/>
              </a:rPr>
              <a:t>※ If the reference entity (</a:t>
            </a:r>
            <a:r>
              <a:rPr lang="zh-TW" altLang="en-US" kern="0" dirty="0">
                <a:latin typeface="+mn-lt"/>
                <a:ea typeface="新細明體" charset="-120"/>
                <a:cs typeface="Times New Roman" pitchFamily="18" charset="0"/>
              </a:rPr>
              <a:t>參考實體</a:t>
            </a:r>
            <a:r>
              <a:rPr lang="en-US" altLang="zh-TW" kern="0" dirty="0">
                <a:latin typeface="+mn-lt"/>
                <a:ea typeface="新細明體" charset="-120"/>
                <a:cs typeface="Times New Roman" pitchFamily="18" charset="0"/>
              </a:rPr>
              <a:t>) defaults, the protection seller should compensate the protection buyer any losses on principal in the default event</a:t>
            </a:r>
          </a:p>
          <a:p>
            <a:pPr marL="268288" indent="-268288" eaLnBrk="1" hangingPunct="1">
              <a:spcBef>
                <a:spcPts val="400"/>
              </a:spcBef>
              <a:buClr>
                <a:schemeClr val="hlink"/>
              </a:buClr>
              <a:buSzPct val="90000"/>
              <a:defRPr/>
            </a:pPr>
            <a:r>
              <a:rPr lang="en-US" altLang="zh-TW" kern="0" dirty="0">
                <a:latin typeface="+mn-lt"/>
                <a:ea typeface="新細明體" charset="-120"/>
                <a:cs typeface="Times New Roman" pitchFamily="18" charset="0"/>
              </a:rPr>
              <a:t>※ For the protection buyer, CDS provides insurance against the possibility that a borrower (the reference entity) might not pay</a:t>
            </a:r>
          </a:p>
          <a:p>
            <a:pPr marL="268288" indent="-268288" eaLnBrk="1" hangingPunct="1">
              <a:spcBef>
                <a:spcPts val="400"/>
              </a:spcBef>
              <a:buClr>
                <a:schemeClr val="hlink"/>
              </a:buClr>
              <a:buSzPct val="90000"/>
              <a:defRPr/>
            </a:pPr>
            <a:r>
              <a:rPr lang="en-US" altLang="zh-TW" kern="0" dirty="0">
                <a:latin typeface="+mn-lt"/>
                <a:ea typeface="新細明體" charset="-120"/>
                <a:cs typeface="Times New Roman" pitchFamily="18" charset="0"/>
              </a:rPr>
              <a:t>※ For the protection seller, CDS provides a way to earn interest income by bearing default risk but without ever holding credit instruments physically</a:t>
            </a:r>
          </a:p>
        </p:txBody>
      </p:sp>
    </p:spTree>
    <p:extLst>
      <p:ext uri="{BB962C8B-B14F-4D97-AF65-F5344CB8AC3E}">
        <p14:creationId xmlns:p14="http://schemas.microsoft.com/office/powerpoint/2010/main" val="1388677358"/>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標題 1"/>
          <p:cNvSpPr>
            <a:spLocks noGrp="1"/>
          </p:cNvSpPr>
          <p:nvPr>
            <p:ph type="ctrTitle"/>
          </p:nvPr>
        </p:nvSpPr>
        <p:spPr>
          <a:xfrm>
            <a:off x="468313" y="2924175"/>
            <a:ext cx="6781800" cy="766763"/>
          </a:xfrm>
        </p:spPr>
        <p:txBody>
          <a:bodyPr/>
          <a:lstStyle/>
          <a:p>
            <a:pPr algn="l"/>
            <a:r>
              <a:rPr lang="en-US" altLang="zh-TW" sz="3800" dirty="0">
                <a:ea typeface="新細明體" charset="-120"/>
              </a:rPr>
              <a:t>7.4 Other Types of Swaps</a:t>
            </a:r>
            <a:endParaRPr lang="zh-TW" altLang="en-US" sz="3800" dirty="0">
              <a:ea typeface="新細明體" charset="-120"/>
            </a:endParaRPr>
          </a:p>
        </p:txBody>
      </p:sp>
      <p:sp>
        <p:nvSpPr>
          <p:cNvPr id="7170" name="Rectangle 7"/>
          <p:cNvSpPr>
            <a:spLocks noGrp="1" noChangeArrowheads="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7.</a:t>
            </a:r>
            <a:fld id="{318AA49A-4F20-4677-A41A-D5F351D8E433}" type="slidenum">
              <a:rPr lang="en-US" altLang="en-US" smtClean="0"/>
              <a:pPr eaLnBrk="1" hangingPunct="1"/>
              <a:t>57</a:t>
            </a:fld>
            <a:endParaRPr lang="en-US" altLang="en-US" dirty="0"/>
          </a:p>
        </p:txBody>
      </p:sp>
    </p:spTree>
    <p:extLst>
      <p:ext uri="{BB962C8B-B14F-4D97-AF65-F5344CB8AC3E}">
        <p14:creationId xmlns:p14="http://schemas.microsoft.com/office/powerpoint/2010/main" val="36710250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p:txBody>
          <a:bodyPr/>
          <a:lstStyle/>
          <a:p>
            <a:pPr eaLnBrk="1" hangingPunct="1"/>
            <a:r>
              <a:rPr lang="en-US" altLang="zh-TW" dirty="0">
                <a:ea typeface="新細明體" charset="-120"/>
              </a:rPr>
              <a:t>Other Types of Swaps</a:t>
            </a:r>
          </a:p>
        </p:txBody>
      </p:sp>
      <p:sp>
        <p:nvSpPr>
          <p:cNvPr id="49156" name="Rectangle 3"/>
          <p:cNvSpPr>
            <a:spLocks noGrp="1" noChangeArrowheads="1"/>
          </p:cNvSpPr>
          <p:nvPr>
            <p:ph idx="1"/>
          </p:nvPr>
        </p:nvSpPr>
        <p:spPr>
          <a:xfrm>
            <a:off x="457200" y="1628800"/>
            <a:ext cx="8435280" cy="5213325"/>
          </a:xfrm>
        </p:spPr>
        <p:txBody>
          <a:bodyPr/>
          <a:lstStyle/>
          <a:p>
            <a:pPr eaLnBrk="1" hangingPunct="1">
              <a:spcBef>
                <a:spcPts val="400"/>
              </a:spcBef>
            </a:pPr>
            <a:r>
              <a:rPr lang="en-US" altLang="zh-TW" dirty="0">
                <a:ea typeface="新細明體" charset="-120"/>
              </a:rPr>
              <a:t>Variations on IR swaps</a:t>
            </a:r>
          </a:p>
          <a:p>
            <a:pPr lvl="1">
              <a:spcBef>
                <a:spcPts val="400"/>
              </a:spcBef>
            </a:pPr>
            <a:r>
              <a:rPr lang="en-US" altLang="zh-TW" dirty="0">
                <a:ea typeface="新細明體" charset="-120"/>
              </a:rPr>
              <a:t>The tenors (i.e., the payment frequency) for the floating- and fixed-rate sides could be different </a:t>
            </a:r>
          </a:p>
          <a:p>
            <a:pPr lvl="2">
              <a:spcBef>
                <a:spcPts val="400"/>
              </a:spcBef>
            </a:pPr>
            <a:r>
              <a:rPr lang="en-US" altLang="zh-TW" dirty="0">
                <a:ea typeface="新細明體" charset="-120"/>
              </a:rPr>
              <a:t>Quarterly LIBOR vs. semiannual fixed rate payments</a:t>
            </a:r>
          </a:p>
          <a:p>
            <a:pPr lvl="1">
              <a:spcBef>
                <a:spcPts val="400"/>
              </a:spcBef>
            </a:pPr>
            <a:r>
              <a:rPr lang="en-US" altLang="zh-TW" dirty="0">
                <a:ea typeface="新細明體" charset="-120"/>
              </a:rPr>
              <a:t>Other floating rates, like the commercial paper rate, could be used</a:t>
            </a:r>
          </a:p>
          <a:p>
            <a:pPr lvl="1">
              <a:spcBef>
                <a:spcPts val="400"/>
              </a:spcBef>
            </a:pPr>
            <a:r>
              <a:rPr lang="en-US" altLang="zh-TW" dirty="0">
                <a:ea typeface="新細明體" charset="-120"/>
              </a:rPr>
              <a:t>Amortizing (</a:t>
            </a:r>
            <a:r>
              <a:rPr lang="zh-TW" altLang="en-US" dirty="0">
                <a:ea typeface="新細明體" charset="-120"/>
              </a:rPr>
              <a:t>攤銷</a:t>
            </a:r>
            <a:r>
              <a:rPr lang="en-US" altLang="zh-TW" dirty="0">
                <a:ea typeface="新細明體" charset="-120"/>
              </a:rPr>
              <a:t>)</a:t>
            </a:r>
            <a:r>
              <a:rPr lang="zh-TW" altLang="en-US" dirty="0">
                <a:ea typeface="新細明體" charset="-120"/>
              </a:rPr>
              <a:t> </a:t>
            </a:r>
            <a:r>
              <a:rPr lang="en-US" altLang="zh-TW" dirty="0">
                <a:ea typeface="新細明體" charset="-120"/>
              </a:rPr>
              <a:t>(or step up) swaps</a:t>
            </a:r>
          </a:p>
          <a:p>
            <a:pPr lvl="2">
              <a:spcBef>
                <a:spcPts val="400"/>
              </a:spcBef>
            </a:pPr>
            <a:r>
              <a:rPr lang="en-US" altLang="zh-TW" dirty="0">
                <a:ea typeface="新細明體" charset="-120"/>
              </a:rPr>
              <a:t>The principal amount reduces (or increases) in a predetermined way</a:t>
            </a:r>
          </a:p>
          <a:p>
            <a:pPr lvl="1">
              <a:spcBef>
                <a:spcPts val="400"/>
              </a:spcBef>
            </a:pPr>
            <a:r>
              <a:rPr lang="en-US" altLang="zh-TW" dirty="0">
                <a:ea typeface="新細明體" charset="-120"/>
              </a:rPr>
              <a:t>Deferred (</a:t>
            </a:r>
            <a:r>
              <a:rPr lang="zh-TW" altLang="en-US" dirty="0">
                <a:ea typeface="新細明體" charset="-120"/>
              </a:rPr>
              <a:t>延遲</a:t>
            </a:r>
            <a:r>
              <a:rPr lang="en-US" altLang="zh-TW" dirty="0">
                <a:ea typeface="新細明體" charset="-120"/>
              </a:rPr>
              <a:t>) swaps</a:t>
            </a:r>
          </a:p>
          <a:p>
            <a:pPr lvl="2">
              <a:spcBef>
                <a:spcPts val="400"/>
              </a:spcBef>
            </a:pPr>
            <a:r>
              <a:rPr lang="en-US" altLang="zh-TW" dirty="0">
                <a:ea typeface="新細明體" charset="-120"/>
              </a:rPr>
              <a:t>Also known as the forward-start swap, where the parties do not begin to exchange interest payments until some future date</a:t>
            </a:r>
          </a:p>
        </p:txBody>
      </p:sp>
      <p:sp>
        <p:nvSpPr>
          <p:cNvPr id="5" name="Rectangle 7"/>
          <p:cNvSpPr>
            <a:spLocks noGrp="1" noChangeArrowheads="1"/>
          </p:cNvSpPr>
          <p:nvPr>
            <p:ph type="sldNum" sz="quarter" idx="11"/>
          </p:nvPr>
        </p:nvSpPr>
        <p:spPr>
          <a:xfrm>
            <a:off x="8547100" y="6524625"/>
            <a:ext cx="596899" cy="317500"/>
          </a:xfr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7.</a:t>
            </a:r>
            <a:fld id="{318AA49A-4F20-4677-A41A-D5F351D8E433}" type="slidenum">
              <a:rPr lang="en-US" altLang="en-US" smtClean="0"/>
              <a:pPr eaLnBrk="1" hangingPunct="1"/>
              <a:t>58</a:t>
            </a:fld>
            <a:endParaRPr lang="en-US" altLang="en-US" dirty="0"/>
          </a:p>
        </p:txBody>
      </p:sp>
    </p:spTree>
    <p:extLst>
      <p:ext uri="{BB962C8B-B14F-4D97-AF65-F5344CB8AC3E}">
        <p14:creationId xmlns:p14="http://schemas.microsoft.com/office/powerpoint/2010/main" val="21124498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p:txBody>
          <a:bodyPr/>
          <a:lstStyle/>
          <a:p>
            <a:pPr eaLnBrk="1" hangingPunct="1"/>
            <a:r>
              <a:rPr lang="en-US" altLang="zh-TW" dirty="0">
                <a:ea typeface="新細明體" charset="-120"/>
              </a:rPr>
              <a:t>Other Types of Swaps</a:t>
            </a:r>
          </a:p>
        </p:txBody>
      </p:sp>
      <p:sp>
        <p:nvSpPr>
          <p:cNvPr id="49156" name="Rectangle 3"/>
          <p:cNvSpPr>
            <a:spLocks noGrp="1" noChangeArrowheads="1"/>
          </p:cNvSpPr>
          <p:nvPr>
            <p:ph idx="1"/>
          </p:nvPr>
        </p:nvSpPr>
        <p:spPr>
          <a:xfrm>
            <a:off x="251520" y="1628800"/>
            <a:ext cx="8784976" cy="5229200"/>
          </a:xfrm>
        </p:spPr>
        <p:txBody>
          <a:bodyPr/>
          <a:lstStyle/>
          <a:p>
            <a:pPr lvl="1">
              <a:lnSpc>
                <a:spcPct val="99000"/>
              </a:lnSpc>
              <a:spcBef>
                <a:spcPts val="400"/>
              </a:spcBef>
            </a:pPr>
            <a:r>
              <a:rPr lang="en-US" altLang="zh-TW" dirty="0">
                <a:ea typeface="新細明體" charset="-120"/>
              </a:rPr>
              <a:t>Constant maturity swaps (CMS)</a:t>
            </a:r>
          </a:p>
          <a:p>
            <a:pPr lvl="2">
              <a:lnSpc>
                <a:spcPct val="99000"/>
              </a:lnSpc>
              <a:spcBef>
                <a:spcPts val="400"/>
              </a:spcBef>
            </a:pPr>
            <a:r>
              <a:rPr lang="en-US" altLang="zh-TW" dirty="0">
                <a:ea typeface="新細明體" charset="-120"/>
              </a:rPr>
              <a:t>An agreement to exchange (LIBOR + spread) (or a constant IR) for a fixed-maturity swap rate</a:t>
            </a:r>
          </a:p>
          <a:p>
            <a:pPr lvl="2">
              <a:lnSpc>
                <a:spcPct val="99000"/>
              </a:lnSpc>
              <a:spcBef>
                <a:spcPts val="400"/>
              </a:spcBef>
            </a:pPr>
            <a:r>
              <a:rPr lang="en-US" altLang="zh-TW" dirty="0">
                <a:ea typeface="新細明體" charset="-120"/>
              </a:rPr>
              <a:t>For example, exchange the 6-month LIBOR + 0.1% (or 5.5%) for 10-year swap rates every 6 months for the next 5 years</a:t>
            </a:r>
          </a:p>
          <a:p>
            <a:pPr lvl="1">
              <a:lnSpc>
                <a:spcPct val="99000"/>
              </a:lnSpc>
              <a:spcBef>
                <a:spcPts val="400"/>
              </a:spcBef>
            </a:pPr>
            <a:r>
              <a:rPr lang="en-US" altLang="zh-TW" dirty="0">
                <a:ea typeface="新細明體" charset="-120"/>
              </a:rPr>
              <a:t>Constant maturity Treasury swaps</a:t>
            </a:r>
          </a:p>
          <a:p>
            <a:pPr lvl="2">
              <a:lnSpc>
                <a:spcPct val="99000"/>
              </a:lnSpc>
              <a:spcBef>
                <a:spcPts val="400"/>
              </a:spcBef>
            </a:pPr>
            <a:r>
              <a:rPr lang="en-US" altLang="zh-TW" dirty="0">
                <a:ea typeface="新細明體" charset="-120"/>
              </a:rPr>
              <a:t>For example, exchange 6-month LIBOR + 0.15% for the 2-year Treasury par yield every 6 months for the next 3 years</a:t>
            </a:r>
          </a:p>
          <a:p>
            <a:pPr lvl="3">
              <a:lnSpc>
                <a:spcPct val="99000"/>
              </a:lnSpc>
              <a:spcBef>
                <a:spcPts val="400"/>
              </a:spcBef>
            </a:pPr>
            <a:r>
              <a:rPr lang="en-US" altLang="zh-TW" dirty="0">
                <a:ea typeface="新細明體" charset="-120"/>
              </a:rPr>
              <a:t>Par yield: a </a:t>
            </a:r>
            <a:r>
              <a:rPr lang="en-US" altLang="zh-TW" dirty="0">
                <a:ea typeface="新細明體" pitchFamily="18" charset="-120"/>
              </a:rPr>
              <a:t>coupon rate that causes the bond price to equal its face value</a:t>
            </a:r>
          </a:p>
          <a:p>
            <a:pPr lvl="1">
              <a:lnSpc>
                <a:spcPct val="99000"/>
              </a:lnSpc>
              <a:spcBef>
                <a:spcPts val="400"/>
              </a:spcBef>
            </a:pPr>
            <a:r>
              <a:rPr lang="en-US" altLang="zh-TW" dirty="0">
                <a:ea typeface="新細明體" charset="-120"/>
              </a:rPr>
              <a:t>Compounding swaps</a:t>
            </a:r>
          </a:p>
          <a:p>
            <a:pPr lvl="2">
              <a:lnSpc>
                <a:spcPct val="99000"/>
              </a:lnSpc>
              <a:spcBef>
                <a:spcPts val="400"/>
              </a:spcBef>
            </a:pPr>
            <a:r>
              <a:rPr lang="en-US" altLang="zh-TW" dirty="0">
                <a:ea typeface="新細明體" charset="-120"/>
              </a:rPr>
              <a:t>Interests on one or both sides are compounded to the end of the life of the swap and thus there is only one payment at the end of the life of the swap</a:t>
            </a:r>
          </a:p>
        </p:txBody>
      </p:sp>
      <p:sp>
        <p:nvSpPr>
          <p:cNvPr id="5" name="Rectangle 7"/>
          <p:cNvSpPr>
            <a:spLocks noGrp="1" noChangeArrowheads="1"/>
          </p:cNvSpPr>
          <p:nvPr>
            <p:ph type="sldNum" sz="quarter" idx="11"/>
          </p:nvPr>
        </p:nvSpPr>
        <p:spPr>
          <a:xfrm>
            <a:off x="8547100" y="6524625"/>
            <a:ext cx="596899" cy="317500"/>
          </a:xfr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7.</a:t>
            </a:r>
            <a:fld id="{318AA49A-4F20-4677-A41A-D5F351D8E433}" type="slidenum">
              <a:rPr lang="en-US" altLang="en-US" smtClean="0"/>
              <a:pPr eaLnBrk="1" hangingPunct="1"/>
              <a:t>59</a:t>
            </a:fld>
            <a:endParaRPr lang="en-US" altLang="en-US" dirty="0"/>
          </a:p>
        </p:txBody>
      </p:sp>
    </p:spTree>
    <p:extLst>
      <p:ext uri="{BB962C8B-B14F-4D97-AF65-F5344CB8AC3E}">
        <p14:creationId xmlns:p14="http://schemas.microsoft.com/office/powerpoint/2010/main" val="1426656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7.</a:t>
            </a:r>
            <a:fld id="{72F695CA-C11D-480D-894C-CE326823999A}" type="slidenum">
              <a:rPr lang="en-US" altLang="en-US"/>
              <a:pPr eaLnBrk="1" hangingPunct="1"/>
              <a:t>6</a:t>
            </a:fld>
            <a:endParaRPr lang="en-US" altLang="en-US" dirty="0"/>
          </a:p>
        </p:txBody>
      </p:sp>
      <p:sp>
        <p:nvSpPr>
          <p:cNvPr id="62" name="Rectangle 2"/>
          <p:cNvSpPr>
            <a:spLocks noGrp="1" noChangeArrowheads="1"/>
          </p:cNvSpPr>
          <p:nvPr>
            <p:ph type="title"/>
          </p:nvPr>
        </p:nvSpPr>
        <p:spPr>
          <a:xfrm>
            <a:off x="107504" y="116632"/>
            <a:ext cx="7848872" cy="809773"/>
          </a:xfrm>
          <a:noFill/>
        </p:spPr>
        <p:txBody>
          <a:bodyPr lIns="92075" tIns="46038" rIns="92075" bIns="46038" anchor="ctr"/>
          <a:lstStyle/>
          <a:p>
            <a:pPr eaLnBrk="1" hangingPunct="1"/>
            <a:r>
              <a:rPr lang="en-US" altLang="zh-TW" sz="3400" dirty="0">
                <a:ea typeface="新細明體" pitchFamily="18" charset="-120"/>
              </a:rPr>
              <a:t>Cash Flows of an Interest Rate Swap</a:t>
            </a:r>
          </a:p>
        </p:txBody>
      </p:sp>
      <p:sp>
        <p:nvSpPr>
          <p:cNvPr id="3" name="文字方塊 2"/>
          <p:cNvSpPr txBox="1"/>
          <p:nvPr/>
        </p:nvSpPr>
        <p:spPr>
          <a:xfrm>
            <a:off x="395536" y="4581128"/>
            <a:ext cx="8424936" cy="2369880"/>
          </a:xfrm>
          <a:prstGeom prst="rect">
            <a:avLst/>
          </a:prstGeom>
          <a:noFill/>
        </p:spPr>
        <p:txBody>
          <a:bodyPr wrap="square" rtlCol="0">
            <a:spAutoFit/>
          </a:bodyPr>
          <a:lstStyle/>
          <a:p>
            <a:pPr marL="285750" indent="-285750">
              <a:spcBef>
                <a:spcPts val="0"/>
              </a:spcBef>
              <a:buFont typeface="新細明體" pitchFamily="18" charset="-120"/>
              <a:buChar char="※"/>
            </a:pPr>
            <a:r>
              <a:rPr lang="en-US" altLang="zh-TW" sz="2000" dirty="0"/>
              <a:t>For each reference period, the 6-month LIBOR in the beginning of the period determine the payment amount at the end of the period</a:t>
            </a:r>
          </a:p>
          <a:p>
            <a:pPr marL="539750" lvl="1" indent="-195263">
              <a:spcBef>
                <a:spcPts val="300"/>
              </a:spcBef>
              <a:buClr>
                <a:schemeClr val="tx1"/>
              </a:buClr>
              <a:buSzPct val="100000"/>
              <a:buFont typeface="Arial" charset="0"/>
              <a:buChar char="–"/>
              <a:tabLst>
                <a:tab pos="539750" algn="l"/>
              </a:tabLst>
            </a:pPr>
            <a:r>
              <a:rPr lang="en-US" altLang="zh-TW" dirty="0"/>
              <a:t>Therefore, there is no uncertainty about the first CF exchange</a:t>
            </a:r>
          </a:p>
          <a:p>
            <a:pPr marL="285750" indent="-285750">
              <a:spcBef>
                <a:spcPts val="600"/>
              </a:spcBef>
              <a:buFont typeface="新細明體" pitchFamily="18" charset="-120"/>
              <a:buChar char="※"/>
            </a:pPr>
            <a:r>
              <a:rPr lang="en-US" altLang="zh-TW" sz="2000" dirty="0"/>
              <a:t>The principal is also known as the </a:t>
            </a:r>
            <a:r>
              <a:rPr lang="en-US" altLang="zh-TW" sz="2000" b="1" i="1" dirty="0"/>
              <a:t>notional principal </a:t>
            </a:r>
            <a:r>
              <a:rPr lang="en-US" altLang="zh-TW" sz="2000" b="1" dirty="0"/>
              <a:t>(</a:t>
            </a:r>
            <a:r>
              <a:rPr lang="zh-TW" altLang="en-US" sz="2000" b="1" dirty="0">
                <a:ea typeface="新細明體" panose="02020500000000000000" pitchFamily="18" charset="-120"/>
              </a:rPr>
              <a:t>名義本金或名目本金</a:t>
            </a:r>
            <a:r>
              <a:rPr lang="en-US" altLang="zh-TW" sz="2000" b="1" dirty="0"/>
              <a:t>)</a:t>
            </a:r>
            <a:r>
              <a:rPr lang="en-US" altLang="zh-TW" sz="2000" dirty="0"/>
              <a:t>, or just the </a:t>
            </a:r>
            <a:r>
              <a:rPr lang="en-US" altLang="zh-TW" sz="2000" b="1" i="1" dirty="0"/>
              <a:t>notional</a:t>
            </a:r>
          </a:p>
          <a:p>
            <a:pPr marL="539750" lvl="1" indent="-195263">
              <a:spcBef>
                <a:spcPts val="300"/>
              </a:spcBef>
              <a:buClr>
                <a:srgbClr val="000000"/>
              </a:buClr>
              <a:buSzPct val="100000"/>
              <a:buFont typeface="Arial" charset="0"/>
              <a:buChar char="–"/>
              <a:tabLst>
                <a:tab pos="539750" algn="l"/>
              </a:tabLst>
            </a:pPr>
            <a:r>
              <a:rPr lang="en-US" altLang="zh-TW" dirty="0"/>
              <a:t>Only net CFs change hands </a:t>
            </a:r>
            <a:r>
              <a:rPr lang="en-US" altLang="zh-TW" dirty="0">
                <a:sym typeface="Symbol" panose="05050102010706020507" pitchFamily="18" charset="2"/>
              </a:rPr>
              <a:t></a:t>
            </a:r>
            <a:r>
              <a:rPr lang="en-US" altLang="zh-TW" dirty="0"/>
              <a:t> not necessary to exchange the principal at any time point</a:t>
            </a:r>
          </a:p>
        </p:txBody>
      </p:sp>
      <p:grpSp>
        <p:nvGrpSpPr>
          <p:cNvPr id="59" name="群組 58">
            <a:extLst>
              <a:ext uri="{FF2B5EF4-FFF2-40B4-BE49-F238E27FC236}">
                <a16:creationId xmlns:a16="http://schemas.microsoft.com/office/drawing/2014/main" id="{DA0ABC20-0749-4108-AFE5-0F698E5F040A}"/>
              </a:ext>
            </a:extLst>
          </p:cNvPr>
          <p:cNvGrpSpPr/>
          <p:nvPr/>
        </p:nvGrpSpPr>
        <p:grpSpPr>
          <a:xfrm>
            <a:off x="1331640" y="908720"/>
            <a:ext cx="6187916" cy="3793332"/>
            <a:chOff x="1385362" y="1491362"/>
            <a:chExt cx="6187916" cy="3793332"/>
          </a:xfrm>
        </p:grpSpPr>
        <p:sp>
          <p:nvSpPr>
            <p:cNvPr id="60" name="Line 3">
              <a:extLst>
                <a:ext uri="{FF2B5EF4-FFF2-40B4-BE49-F238E27FC236}">
                  <a16:creationId xmlns:a16="http://schemas.microsoft.com/office/drawing/2014/main" id="{EA455017-5175-424B-9726-DC63E5986EA2}"/>
                </a:ext>
              </a:extLst>
            </p:cNvPr>
            <p:cNvSpPr>
              <a:spLocks noChangeShapeType="1"/>
            </p:cNvSpPr>
            <p:nvPr/>
          </p:nvSpPr>
          <p:spPr bwMode="auto">
            <a:xfrm>
              <a:off x="3788519" y="2708920"/>
              <a:ext cx="571500" cy="18288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400"/>
            </a:p>
          </p:txBody>
        </p:sp>
        <p:sp>
          <p:nvSpPr>
            <p:cNvPr id="61" name="Line 4">
              <a:extLst>
                <a:ext uri="{FF2B5EF4-FFF2-40B4-BE49-F238E27FC236}">
                  <a16:creationId xmlns:a16="http://schemas.microsoft.com/office/drawing/2014/main" id="{54AF2FE0-5101-453B-864D-42E5C767E7B7}"/>
                </a:ext>
              </a:extLst>
            </p:cNvPr>
            <p:cNvSpPr>
              <a:spLocks noChangeShapeType="1"/>
            </p:cNvSpPr>
            <p:nvPr/>
          </p:nvSpPr>
          <p:spPr bwMode="auto">
            <a:xfrm>
              <a:off x="3788519" y="3068960"/>
              <a:ext cx="571500" cy="18288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400"/>
            </a:p>
          </p:txBody>
        </p:sp>
        <p:sp>
          <p:nvSpPr>
            <p:cNvPr id="63" name="Line 5">
              <a:extLst>
                <a:ext uri="{FF2B5EF4-FFF2-40B4-BE49-F238E27FC236}">
                  <a16:creationId xmlns:a16="http://schemas.microsoft.com/office/drawing/2014/main" id="{0568E305-6049-4B3D-B5DD-E89878B9E8B5}"/>
                </a:ext>
              </a:extLst>
            </p:cNvPr>
            <p:cNvSpPr>
              <a:spLocks noChangeShapeType="1"/>
            </p:cNvSpPr>
            <p:nvPr/>
          </p:nvSpPr>
          <p:spPr bwMode="auto">
            <a:xfrm>
              <a:off x="3788519" y="3462144"/>
              <a:ext cx="571500" cy="18288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400"/>
            </a:p>
          </p:txBody>
        </p:sp>
        <p:sp>
          <p:nvSpPr>
            <p:cNvPr id="64" name="Line 6">
              <a:extLst>
                <a:ext uri="{FF2B5EF4-FFF2-40B4-BE49-F238E27FC236}">
                  <a16:creationId xmlns:a16="http://schemas.microsoft.com/office/drawing/2014/main" id="{5B0C689B-C20D-4778-AF21-D1A4E59E30ED}"/>
                </a:ext>
              </a:extLst>
            </p:cNvPr>
            <p:cNvSpPr>
              <a:spLocks noChangeShapeType="1"/>
            </p:cNvSpPr>
            <p:nvPr/>
          </p:nvSpPr>
          <p:spPr bwMode="auto">
            <a:xfrm>
              <a:off x="3788519" y="3789040"/>
              <a:ext cx="571500" cy="18288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400"/>
            </a:p>
          </p:txBody>
        </p:sp>
        <p:sp>
          <p:nvSpPr>
            <p:cNvPr id="65" name="Line 7">
              <a:extLst>
                <a:ext uri="{FF2B5EF4-FFF2-40B4-BE49-F238E27FC236}">
                  <a16:creationId xmlns:a16="http://schemas.microsoft.com/office/drawing/2014/main" id="{05098E3D-F203-4E78-ADEA-59C0FB7D998F}"/>
                </a:ext>
              </a:extLst>
            </p:cNvPr>
            <p:cNvSpPr>
              <a:spLocks noChangeShapeType="1"/>
            </p:cNvSpPr>
            <p:nvPr/>
          </p:nvSpPr>
          <p:spPr bwMode="auto">
            <a:xfrm>
              <a:off x="3788519" y="4182224"/>
              <a:ext cx="571500" cy="18288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400"/>
            </a:p>
          </p:txBody>
        </p:sp>
        <p:sp>
          <p:nvSpPr>
            <p:cNvPr id="66" name="Line 8">
              <a:extLst>
                <a:ext uri="{FF2B5EF4-FFF2-40B4-BE49-F238E27FC236}">
                  <a16:creationId xmlns:a16="http://schemas.microsoft.com/office/drawing/2014/main" id="{12E30223-7FDE-46D9-A380-6B8B3818F996}"/>
                </a:ext>
              </a:extLst>
            </p:cNvPr>
            <p:cNvSpPr>
              <a:spLocks noChangeShapeType="1"/>
            </p:cNvSpPr>
            <p:nvPr/>
          </p:nvSpPr>
          <p:spPr bwMode="auto">
            <a:xfrm>
              <a:off x="3788519" y="4581128"/>
              <a:ext cx="571500" cy="18288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400"/>
            </a:p>
          </p:txBody>
        </p:sp>
        <p:sp>
          <p:nvSpPr>
            <p:cNvPr id="67" name="Line 9">
              <a:extLst>
                <a:ext uri="{FF2B5EF4-FFF2-40B4-BE49-F238E27FC236}">
                  <a16:creationId xmlns:a16="http://schemas.microsoft.com/office/drawing/2014/main" id="{8ECB3C64-76F4-4AD0-B6BA-325E043A0A38}"/>
                </a:ext>
              </a:extLst>
            </p:cNvPr>
            <p:cNvSpPr>
              <a:spLocks noChangeShapeType="1"/>
            </p:cNvSpPr>
            <p:nvPr/>
          </p:nvSpPr>
          <p:spPr bwMode="auto">
            <a:xfrm>
              <a:off x="1399649" y="1556792"/>
              <a:ext cx="6173629"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400"/>
            </a:p>
          </p:txBody>
        </p:sp>
        <p:sp>
          <p:nvSpPr>
            <p:cNvPr id="68" name="Rectangle 10">
              <a:extLst>
                <a:ext uri="{FF2B5EF4-FFF2-40B4-BE49-F238E27FC236}">
                  <a16:creationId xmlns:a16="http://schemas.microsoft.com/office/drawing/2014/main" id="{8A7BC6EF-5EAD-49D4-A6B4-6936B1D255B1}"/>
                </a:ext>
              </a:extLst>
            </p:cNvPr>
            <p:cNvSpPr>
              <a:spLocks noChangeArrowheads="1"/>
            </p:cNvSpPr>
            <p:nvPr/>
          </p:nvSpPr>
          <p:spPr bwMode="auto">
            <a:xfrm>
              <a:off x="1399649" y="1491362"/>
              <a:ext cx="6165056" cy="0"/>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400">
                <a:ea typeface="新細明體" pitchFamily="18" charset="-120"/>
              </a:endParaRPr>
            </a:p>
          </p:txBody>
        </p:sp>
        <p:sp>
          <p:nvSpPr>
            <p:cNvPr id="69" name="Line 11">
              <a:extLst>
                <a:ext uri="{FF2B5EF4-FFF2-40B4-BE49-F238E27FC236}">
                  <a16:creationId xmlns:a16="http://schemas.microsoft.com/office/drawing/2014/main" id="{773E2FE7-F4FB-4DA8-A4AC-CCFE8537636B}"/>
                </a:ext>
              </a:extLst>
            </p:cNvPr>
            <p:cNvSpPr>
              <a:spLocks noChangeShapeType="1"/>
            </p:cNvSpPr>
            <p:nvPr/>
          </p:nvSpPr>
          <p:spPr bwMode="auto">
            <a:xfrm>
              <a:off x="1399649" y="2492896"/>
              <a:ext cx="6173629"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400"/>
            </a:p>
          </p:txBody>
        </p:sp>
        <p:sp>
          <p:nvSpPr>
            <p:cNvPr id="70" name="Rectangle 12">
              <a:extLst>
                <a:ext uri="{FF2B5EF4-FFF2-40B4-BE49-F238E27FC236}">
                  <a16:creationId xmlns:a16="http://schemas.microsoft.com/office/drawing/2014/main" id="{98710434-0414-4DD0-B0C2-CEC7EF398AD9}"/>
                </a:ext>
              </a:extLst>
            </p:cNvPr>
            <p:cNvSpPr>
              <a:spLocks noChangeArrowheads="1"/>
            </p:cNvSpPr>
            <p:nvPr/>
          </p:nvSpPr>
          <p:spPr bwMode="auto">
            <a:xfrm>
              <a:off x="1399649" y="2630076"/>
              <a:ext cx="6165056" cy="0"/>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400">
                <a:ea typeface="新細明體" pitchFamily="18" charset="-120"/>
              </a:endParaRPr>
            </a:p>
          </p:txBody>
        </p:sp>
        <p:sp>
          <p:nvSpPr>
            <p:cNvPr id="71" name="Line 13">
              <a:extLst>
                <a:ext uri="{FF2B5EF4-FFF2-40B4-BE49-F238E27FC236}">
                  <a16:creationId xmlns:a16="http://schemas.microsoft.com/office/drawing/2014/main" id="{78F5D895-3957-4550-938B-ECD0C3F162B8}"/>
                </a:ext>
              </a:extLst>
            </p:cNvPr>
            <p:cNvSpPr>
              <a:spLocks noChangeShapeType="1"/>
            </p:cNvSpPr>
            <p:nvPr/>
          </p:nvSpPr>
          <p:spPr bwMode="auto">
            <a:xfrm>
              <a:off x="1399649" y="5085184"/>
              <a:ext cx="6173629"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400"/>
            </a:p>
          </p:txBody>
        </p:sp>
        <p:sp>
          <p:nvSpPr>
            <p:cNvPr id="72" name="Rectangle 14">
              <a:extLst>
                <a:ext uri="{FF2B5EF4-FFF2-40B4-BE49-F238E27FC236}">
                  <a16:creationId xmlns:a16="http://schemas.microsoft.com/office/drawing/2014/main" id="{051E26F9-7468-40D6-B132-85F70EAC084A}"/>
                </a:ext>
              </a:extLst>
            </p:cNvPr>
            <p:cNvSpPr>
              <a:spLocks noChangeArrowheads="1"/>
            </p:cNvSpPr>
            <p:nvPr/>
          </p:nvSpPr>
          <p:spPr bwMode="auto">
            <a:xfrm>
              <a:off x="1399649" y="5284694"/>
              <a:ext cx="6165056" cy="0"/>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400">
                <a:ea typeface="新細明體" pitchFamily="18" charset="-120"/>
              </a:endParaRPr>
            </a:p>
          </p:txBody>
        </p:sp>
        <p:sp>
          <p:nvSpPr>
            <p:cNvPr id="73" name="Rectangle 16">
              <a:extLst>
                <a:ext uri="{FF2B5EF4-FFF2-40B4-BE49-F238E27FC236}">
                  <a16:creationId xmlns:a16="http://schemas.microsoft.com/office/drawing/2014/main" id="{DBFB32EE-132D-4756-A4E8-349610C01824}"/>
                </a:ext>
              </a:extLst>
            </p:cNvPr>
            <p:cNvSpPr>
              <a:spLocks noChangeArrowheads="1"/>
            </p:cNvSpPr>
            <p:nvPr/>
          </p:nvSpPr>
          <p:spPr bwMode="auto">
            <a:xfrm>
              <a:off x="3099862" y="1844824"/>
              <a:ext cx="724557"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1400" dirty="0">
                  <a:solidFill>
                    <a:srgbClr val="000000"/>
                  </a:solidFill>
                  <a:ea typeface="新細明體" pitchFamily="18" charset="-120"/>
                </a:rPr>
                <a:t>LIBOR</a:t>
              </a:r>
            </a:p>
          </p:txBody>
        </p:sp>
        <p:sp>
          <p:nvSpPr>
            <p:cNvPr id="74" name="Rectangle 17">
              <a:extLst>
                <a:ext uri="{FF2B5EF4-FFF2-40B4-BE49-F238E27FC236}">
                  <a16:creationId xmlns:a16="http://schemas.microsoft.com/office/drawing/2014/main" id="{95C58D3D-19F3-495F-BE56-E23FD1F6AC2D}"/>
                </a:ext>
              </a:extLst>
            </p:cNvPr>
            <p:cNvSpPr>
              <a:spLocks noChangeArrowheads="1"/>
            </p:cNvSpPr>
            <p:nvPr/>
          </p:nvSpPr>
          <p:spPr bwMode="auto">
            <a:xfrm>
              <a:off x="4164281" y="1759007"/>
              <a:ext cx="872034"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1400" dirty="0">
                  <a:solidFill>
                    <a:srgbClr val="000000"/>
                  </a:solidFill>
                  <a:ea typeface="新細明體" pitchFamily="18" charset="-120"/>
                </a:rPr>
                <a:t>Floating </a:t>
              </a:r>
            </a:p>
          </p:txBody>
        </p:sp>
        <p:sp>
          <p:nvSpPr>
            <p:cNvPr id="75" name="Rectangle 18">
              <a:extLst>
                <a:ext uri="{FF2B5EF4-FFF2-40B4-BE49-F238E27FC236}">
                  <a16:creationId xmlns:a16="http://schemas.microsoft.com/office/drawing/2014/main" id="{2CFDE183-E65C-46F0-9B78-7911E14CCE3B}"/>
                </a:ext>
              </a:extLst>
            </p:cNvPr>
            <p:cNvSpPr>
              <a:spLocks noChangeArrowheads="1"/>
            </p:cNvSpPr>
            <p:nvPr/>
          </p:nvSpPr>
          <p:spPr bwMode="auto">
            <a:xfrm>
              <a:off x="5393006" y="1779394"/>
              <a:ext cx="673261"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1400" dirty="0">
                  <a:solidFill>
                    <a:srgbClr val="000000"/>
                  </a:solidFill>
                  <a:ea typeface="新細明體" pitchFamily="18" charset="-120"/>
                </a:rPr>
                <a:t>Fixed </a:t>
              </a:r>
            </a:p>
          </p:txBody>
        </p:sp>
        <p:sp>
          <p:nvSpPr>
            <p:cNvPr id="76" name="Rectangle 19">
              <a:extLst>
                <a:ext uri="{FF2B5EF4-FFF2-40B4-BE49-F238E27FC236}">
                  <a16:creationId xmlns:a16="http://schemas.microsoft.com/office/drawing/2014/main" id="{0F685B7F-FE4E-4B3B-AF5C-660EFACF9AF2}"/>
                </a:ext>
              </a:extLst>
            </p:cNvPr>
            <p:cNvSpPr>
              <a:spLocks noChangeArrowheads="1"/>
            </p:cNvSpPr>
            <p:nvPr/>
          </p:nvSpPr>
          <p:spPr bwMode="auto">
            <a:xfrm>
              <a:off x="6735220" y="1773263"/>
              <a:ext cx="464871"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1400" dirty="0">
                  <a:solidFill>
                    <a:srgbClr val="000000"/>
                  </a:solidFill>
                  <a:ea typeface="新細明體" pitchFamily="18" charset="-120"/>
                </a:rPr>
                <a:t>Net</a:t>
              </a:r>
            </a:p>
          </p:txBody>
        </p:sp>
        <p:sp>
          <p:nvSpPr>
            <p:cNvPr id="77" name="Rectangle 20">
              <a:extLst>
                <a:ext uri="{FF2B5EF4-FFF2-40B4-BE49-F238E27FC236}">
                  <a16:creationId xmlns:a16="http://schemas.microsoft.com/office/drawing/2014/main" id="{86FFA310-38E3-4B6B-B253-DCAA2E686666}"/>
                </a:ext>
              </a:extLst>
            </p:cNvPr>
            <p:cNvSpPr>
              <a:spLocks noChangeArrowheads="1"/>
            </p:cNvSpPr>
            <p:nvPr/>
          </p:nvSpPr>
          <p:spPr bwMode="auto">
            <a:xfrm>
              <a:off x="1848277" y="2132856"/>
              <a:ext cx="564257"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1400" dirty="0">
                  <a:solidFill>
                    <a:srgbClr val="000000"/>
                  </a:solidFill>
                  <a:ea typeface="新細明體" pitchFamily="18" charset="-120"/>
                </a:rPr>
                <a:t>Date</a:t>
              </a:r>
            </a:p>
          </p:txBody>
        </p:sp>
        <p:sp>
          <p:nvSpPr>
            <p:cNvPr id="78" name="Rectangle 21">
              <a:extLst>
                <a:ext uri="{FF2B5EF4-FFF2-40B4-BE49-F238E27FC236}">
                  <a16:creationId xmlns:a16="http://schemas.microsoft.com/office/drawing/2014/main" id="{295578EA-D93E-48E0-BCA1-4F4A6B8E5A05}"/>
                </a:ext>
              </a:extLst>
            </p:cNvPr>
            <p:cNvSpPr>
              <a:spLocks noChangeArrowheads="1"/>
            </p:cNvSpPr>
            <p:nvPr/>
          </p:nvSpPr>
          <p:spPr bwMode="auto">
            <a:xfrm>
              <a:off x="3202732" y="2132856"/>
              <a:ext cx="564257"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1400" dirty="0">
                  <a:solidFill>
                    <a:srgbClr val="000000"/>
                  </a:solidFill>
                  <a:ea typeface="新細明體" pitchFamily="18" charset="-120"/>
                </a:rPr>
                <a:t>Rate</a:t>
              </a:r>
            </a:p>
          </p:txBody>
        </p:sp>
        <p:sp>
          <p:nvSpPr>
            <p:cNvPr id="79" name="Rectangle 22">
              <a:extLst>
                <a:ext uri="{FF2B5EF4-FFF2-40B4-BE49-F238E27FC236}">
                  <a16:creationId xmlns:a16="http://schemas.microsoft.com/office/drawing/2014/main" id="{8EA516CE-AFDB-4416-9BC1-F4C2DAC0977A}"/>
                </a:ext>
              </a:extLst>
            </p:cNvPr>
            <p:cNvSpPr>
              <a:spLocks noChangeArrowheads="1"/>
            </p:cNvSpPr>
            <p:nvPr/>
          </p:nvSpPr>
          <p:spPr bwMode="auto">
            <a:xfrm>
              <a:off x="4027121" y="1995418"/>
              <a:ext cx="1032334"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1400" dirty="0">
                  <a:solidFill>
                    <a:srgbClr val="000000"/>
                  </a:solidFill>
                  <a:ea typeface="新細明體" pitchFamily="18" charset="-120"/>
                </a:rPr>
                <a:t>Cash Flow</a:t>
              </a:r>
            </a:p>
          </p:txBody>
        </p:sp>
        <p:sp>
          <p:nvSpPr>
            <p:cNvPr id="80" name="Rectangle 23">
              <a:extLst>
                <a:ext uri="{FF2B5EF4-FFF2-40B4-BE49-F238E27FC236}">
                  <a16:creationId xmlns:a16="http://schemas.microsoft.com/office/drawing/2014/main" id="{5DAA60D3-8CE1-4F2C-8B57-64C5F26CC3F4}"/>
                </a:ext>
              </a:extLst>
            </p:cNvPr>
            <p:cNvSpPr>
              <a:spLocks noChangeArrowheads="1"/>
            </p:cNvSpPr>
            <p:nvPr/>
          </p:nvSpPr>
          <p:spPr bwMode="auto">
            <a:xfrm>
              <a:off x="5227271" y="1995418"/>
              <a:ext cx="1032334"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1400" dirty="0">
                  <a:solidFill>
                    <a:srgbClr val="000000"/>
                  </a:solidFill>
                  <a:ea typeface="新細明體" pitchFamily="18" charset="-120"/>
                </a:rPr>
                <a:t>Cash Flow</a:t>
              </a:r>
            </a:p>
          </p:txBody>
        </p:sp>
        <p:sp>
          <p:nvSpPr>
            <p:cNvPr id="81" name="Rectangle 24">
              <a:extLst>
                <a:ext uri="{FF2B5EF4-FFF2-40B4-BE49-F238E27FC236}">
                  <a16:creationId xmlns:a16="http://schemas.microsoft.com/office/drawing/2014/main" id="{17DEEC15-23B1-4EB4-AB7B-40EC226DC634}"/>
                </a:ext>
              </a:extLst>
            </p:cNvPr>
            <p:cNvSpPr>
              <a:spLocks noChangeArrowheads="1"/>
            </p:cNvSpPr>
            <p:nvPr/>
          </p:nvSpPr>
          <p:spPr bwMode="auto">
            <a:xfrm>
              <a:off x="6399818" y="1975975"/>
              <a:ext cx="1032334"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1400" dirty="0">
                  <a:solidFill>
                    <a:srgbClr val="000000"/>
                  </a:solidFill>
                  <a:ea typeface="新細明體" pitchFamily="18" charset="-120"/>
                </a:rPr>
                <a:t>Cash Flow</a:t>
              </a:r>
            </a:p>
          </p:txBody>
        </p:sp>
        <p:sp>
          <p:nvSpPr>
            <p:cNvPr id="82" name="Rectangle 25">
              <a:extLst>
                <a:ext uri="{FF2B5EF4-FFF2-40B4-BE49-F238E27FC236}">
                  <a16:creationId xmlns:a16="http://schemas.microsoft.com/office/drawing/2014/main" id="{5472193B-78A6-4D36-8659-7144AFA08171}"/>
                </a:ext>
              </a:extLst>
            </p:cNvPr>
            <p:cNvSpPr>
              <a:spLocks noChangeArrowheads="1"/>
            </p:cNvSpPr>
            <p:nvPr/>
          </p:nvSpPr>
          <p:spPr bwMode="auto">
            <a:xfrm>
              <a:off x="1457370" y="2514322"/>
              <a:ext cx="1179554"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1400" dirty="0">
                  <a:solidFill>
                    <a:srgbClr val="000000"/>
                  </a:solidFill>
                  <a:ea typeface="新細明體" pitchFamily="18" charset="-120"/>
                </a:rPr>
                <a:t>Mar. 5, 2023</a:t>
              </a:r>
            </a:p>
          </p:txBody>
        </p:sp>
        <p:sp>
          <p:nvSpPr>
            <p:cNvPr id="83" name="Rectangle 26">
              <a:extLst>
                <a:ext uri="{FF2B5EF4-FFF2-40B4-BE49-F238E27FC236}">
                  <a16:creationId xmlns:a16="http://schemas.microsoft.com/office/drawing/2014/main" id="{11FF2983-997B-4691-B48C-E80C1D3DBAEA}"/>
                </a:ext>
              </a:extLst>
            </p:cNvPr>
            <p:cNvSpPr>
              <a:spLocks noChangeArrowheads="1"/>
            </p:cNvSpPr>
            <p:nvPr/>
          </p:nvSpPr>
          <p:spPr bwMode="auto">
            <a:xfrm>
              <a:off x="3151297" y="2514322"/>
              <a:ext cx="594715"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1400" dirty="0">
                  <a:solidFill>
                    <a:srgbClr val="000000"/>
                  </a:solidFill>
                  <a:ea typeface="新細明體" pitchFamily="18" charset="-120"/>
                </a:rPr>
                <a:t>4.2%</a:t>
              </a:r>
            </a:p>
          </p:txBody>
        </p:sp>
        <p:sp>
          <p:nvSpPr>
            <p:cNvPr id="84" name="Rectangle 27">
              <a:extLst>
                <a:ext uri="{FF2B5EF4-FFF2-40B4-BE49-F238E27FC236}">
                  <a16:creationId xmlns:a16="http://schemas.microsoft.com/office/drawing/2014/main" id="{4E01168F-52A9-4543-A6A9-A7F60E9883BC}"/>
                </a:ext>
              </a:extLst>
            </p:cNvPr>
            <p:cNvSpPr>
              <a:spLocks noChangeArrowheads="1"/>
            </p:cNvSpPr>
            <p:nvPr/>
          </p:nvSpPr>
          <p:spPr bwMode="auto">
            <a:xfrm>
              <a:off x="1385362" y="2852936"/>
              <a:ext cx="1250342"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1400" dirty="0">
                  <a:solidFill>
                    <a:srgbClr val="000000"/>
                  </a:solidFill>
                  <a:ea typeface="新細明體" pitchFamily="18" charset="-120"/>
                </a:rPr>
                <a:t>Sept. 5, 2023</a:t>
              </a:r>
            </a:p>
          </p:txBody>
        </p:sp>
        <p:sp>
          <p:nvSpPr>
            <p:cNvPr id="85" name="Rectangle 28">
              <a:extLst>
                <a:ext uri="{FF2B5EF4-FFF2-40B4-BE49-F238E27FC236}">
                  <a16:creationId xmlns:a16="http://schemas.microsoft.com/office/drawing/2014/main" id="{10B12C14-0489-4085-BF36-C9ED45ABD2EF}"/>
                </a:ext>
              </a:extLst>
            </p:cNvPr>
            <p:cNvSpPr>
              <a:spLocks noChangeArrowheads="1"/>
            </p:cNvSpPr>
            <p:nvPr/>
          </p:nvSpPr>
          <p:spPr bwMode="auto">
            <a:xfrm>
              <a:off x="3151297" y="2852936"/>
              <a:ext cx="594715"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1400" dirty="0">
                  <a:solidFill>
                    <a:srgbClr val="000000"/>
                  </a:solidFill>
                  <a:ea typeface="新細明體" pitchFamily="18" charset="-120"/>
                </a:rPr>
                <a:t>4.8%</a:t>
              </a:r>
            </a:p>
          </p:txBody>
        </p:sp>
        <p:sp>
          <p:nvSpPr>
            <p:cNvPr id="86" name="Rectangle 29">
              <a:extLst>
                <a:ext uri="{FF2B5EF4-FFF2-40B4-BE49-F238E27FC236}">
                  <a16:creationId xmlns:a16="http://schemas.microsoft.com/office/drawing/2014/main" id="{BC35D2C8-C9BB-45CD-9BE8-BB782861AFE7}"/>
                </a:ext>
              </a:extLst>
            </p:cNvPr>
            <p:cNvSpPr>
              <a:spLocks noChangeArrowheads="1"/>
            </p:cNvSpPr>
            <p:nvPr/>
          </p:nvSpPr>
          <p:spPr bwMode="auto">
            <a:xfrm>
              <a:off x="4355733" y="2852936"/>
              <a:ext cx="637995"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1400" dirty="0">
                  <a:solidFill>
                    <a:srgbClr val="000000"/>
                  </a:solidFill>
                  <a:ea typeface="新細明體" pitchFamily="18" charset="-120"/>
                </a:rPr>
                <a:t>+2.10</a:t>
              </a:r>
            </a:p>
          </p:txBody>
        </p:sp>
        <p:sp>
          <p:nvSpPr>
            <p:cNvPr id="87" name="Rectangle 30">
              <a:extLst>
                <a:ext uri="{FF2B5EF4-FFF2-40B4-BE49-F238E27FC236}">
                  <a16:creationId xmlns:a16="http://schemas.microsoft.com/office/drawing/2014/main" id="{BE9CEF8B-A2DC-4ECC-A049-CBC7031F75C7}"/>
                </a:ext>
              </a:extLst>
            </p:cNvPr>
            <p:cNvSpPr>
              <a:spLocks noChangeArrowheads="1"/>
            </p:cNvSpPr>
            <p:nvPr/>
          </p:nvSpPr>
          <p:spPr bwMode="auto">
            <a:xfrm>
              <a:off x="5407293" y="2852936"/>
              <a:ext cx="633187"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1400" dirty="0">
                  <a:ea typeface="新細明體" pitchFamily="18" charset="-120"/>
                </a:rPr>
                <a:t>–</a:t>
              </a:r>
              <a:r>
                <a:rPr lang="en-US" altLang="zh-TW" sz="1400" dirty="0">
                  <a:solidFill>
                    <a:srgbClr val="000000"/>
                  </a:solidFill>
                  <a:ea typeface="新細明體" pitchFamily="18" charset="-120"/>
                </a:rPr>
                <a:t>2.50</a:t>
              </a:r>
            </a:p>
          </p:txBody>
        </p:sp>
        <p:sp>
          <p:nvSpPr>
            <p:cNvPr id="88" name="Rectangle 31">
              <a:extLst>
                <a:ext uri="{FF2B5EF4-FFF2-40B4-BE49-F238E27FC236}">
                  <a16:creationId xmlns:a16="http://schemas.microsoft.com/office/drawing/2014/main" id="{2DFE5963-62AB-42FB-823F-EA4C311B79A3}"/>
                </a:ext>
              </a:extLst>
            </p:cNvPr>
            <p:cNvSpPr>
              <a:spLocks noChangeArrowheads="1"/>
            </p:cNvSpPr>
            <p:nvPr/>
          </p:nvSpPr>
          <p:spPr bwMode="auto">
            <a:xfrm>
              <a:off x="6564581" y="2852936"/>
              <a:ext cx="633187"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1400" dirty="0">
                  <a:ea typeface="新細明體" pitchFamily="18" charset="-120"/>
                </a:rPr>
                <a:t>–</a:t>
              </a:r>
              <a:r>
                <a:rPr lang="en-US" altLang="zh-TW" sz="1400" dirty="0">
                  <a:solidFill>
                    <a:srgbClr val="000000"/>
                  </a:solidFill>
                  <a:ea typeface="新細明體" pitchFamily="18" charset="-120"/>
                </a:rPr>
                <a:t>0.40</a:t>
              </a:r>
            </a:p>
          </p:txBody>
        </p:sp>
        <p:sp>
          <p:nvSpPr>
            <p:cNvPr id="89" name="Rectangle 32">
              <a:extLst>
                <a:ext uri="{FF2B5EF4-FFF2-40B4-BE49-F238E27FC236}">
                  <a16:creationId xmlns:a16="http://schemas.microsoft.com/office/drawing/2014/main" id="{6D093788-CA82-4747-A220-D63F26D245D3}"/>
                </a:ext>
              </a:extLst>
            </p:cNvPr>
            <p:cNvSpPr>
              <a:spLocks noChangeArrowheads="1"/>
            </p:cNvSpPr>
            <p:nvPr/>
          </p:nvSpPr>
          <p:spPr bwMode="auto">
            <a:xfrm>
              <a:off x="1496804" y="3212976"/>
              <a:ext cx="1129861"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1400" dirty="0">
                  <a:solidFill>
                    <a:srgbClr val="000000"/>
                  </a:solidFill>
                  <a:ea typeface="新細明體" pitchFamily="18" charset="-120"/>
                </a:rPr>
                <a:t>Mar.5, 2024</a:t>
              </a:r>
            </a:p>
          </p:txBody>
        </p:sp>
        <p:sp>
          <p:nvSpPr>
            <p:cNvPr id="90" name="Rectangle 33">
              <a:extLst>
                <a:ext uri="{FF2B5EF4-FFF2-40B4-BE49-F238E27FC236}">
                  <a16:creationId xmlns:a16="http://schemas.microsoft.com/office/drawing/2014/main" id="{EB0428DA-F346-408E-B767-3ED37736C081}"/>
                </a:ext>
              </a:extLst>
            </p:cNvPr>
            <p:cNvSpPr>
              <a:spLocks noChangeArrowheads="1"/>
            </p:cNvSpPr>
            <p:nvPr/>
          </p:nvSpPr>
          <p:spPr bwMode="auto">
            <a:xfrm>
              <a:off x="3151297" y="3212976"/>
              <a:ext cx="594715"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1400" dirty="0">
                  <a:solidFill>
                    <a:srgbClr val="000000"/>
                  </a:solidFill>
                  <a:ea typeface="新細明體" pitchFamily="18" charset="-120"/>
                </a:rPr>
                <a:t>5.3%</a:t>
              </a:r>
            </a:p>
          </p:txBody>
        </p:sp>
        <p:sp>
          <p:nvSpPr>
            <p:cNvPr id="91" name="Rectangle 34">
              <a:extLst>
                <a:ext uri="{FF2B5EF4-FFF2-40B4-BE49-F238E27FC236}">
                  <a16:creationId xmlns:a16="http://schemas.microsoft.com/office/drawing/2014/main" id="{2EF96185-A9AD-414B-99C5-44AE960FA623}"/>
                </a:ext>
              </a:extLst>
            </p:cNvPr>
            <p:cNvSpPr>
              <a:spLocks noChangeArrowheads="1"/>
            </p:cNvSpPr>
            <p:nvPr/>
          </p:nvSpPr>
          <p:spPr bwMode="auto">
            <a:xfrm>
              <a:off x="4355733" y="3212976"/>
              <a:ext cx="637995"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1400" dirty="0">
                  <a:solidFill>
                    <a:srgbClr val="000000"/>
                  </a:solidFill>
                  <a:ea typeface="新細明體" pitchFamily="18" charset="-120"/>
                </a:rPr>
                <a:t>+2.40</a:t>
              </a:r>
            </a:p>
          </p:txBody>
        </p:sp>
        <p:sp>
          <p:nvSpPr>
            <p:cNvPr id="92" name="Rectangle 35">
              <a:extLst>
                <a:ext uri="{FF2B5EF4-FFF2-40B4-BE49-F238E27FC236}">
                  <a16:creationId xmlns:a16="http://schemas.microsoft.com/office/drawing/2014/main" id="{AF8381FC-8047-42D0-9911-79D5F4353972}"/>
                </a:ext>
              </a:extLst>
            </p:cNvPr>
            <p:cNvSpPr>
              <a:spLocks noChangeArrowheads="1"/>
            </p:cNvSpPr>
            <p:nvPr/>
          </p:nvSpPr>
          <p:spPr bwMode="auto">
            <a:xfrm>
              <a:off x="5407293" y="3212976"/>
              <a:ext cx="633187"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1400" dirty="0">
                  <a:ea typeface="新細明體" pitchFamily="18" charset="-120"/>
                </a:rPr>
                <a:t>–</a:t>
              </a:r>
              <a:r>
                <a:rPr lang="en-US" altLang="zh-TW" sz="1400" dirty="0">
                  <a:solidFill>
                    <a:srgbClr val="000000"/>
                  </a:solidFill>
                  <a:ea typeface="新細明體" pitchFamily="18" charset="-120"/>
                </a:rPr>
                <a:t>2.50</a:t>
              </a:r>
            </a:p>
          </p:txBody>
        </p:sp>
        <p:sp>
          <p:nvSpPr>
            <p:cNvPr id="93" name="Rectangle 36">
              <a:extLst>
                <a:ext uri="{FF2B5EF4-FFF2-40B4-BE49-F238E27FC236}">
                  <a16:creationId xmlns:a16="http://schemas.microsoft.com/office/drawing/2014/main" id="{A5DDA25F-3110-4E99-876E-A06D7A0D8F39}"/>
                </a:ext>
              </a:extLst>
            </p:cNvPr>
            <p:cNvSpPr>
              <a:spLocks noChangeArrowheads="1"/>
            </p:cNvSpPr>
            <p:nvPr/>
          </p:nvSpPr>
          <p:spPr bwMode="auto">
            <a:xfrm>
              <a:off x="6564581" y="3212976"/>
              <a:ext cx="633187"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1400" dirty="0">
                  <a:ea typeface="新細明體" pitchFamily="18" charset="-120"/>
                </a:rPr>
                <a:t>–</a:t>
              </a:r>
              <a:r>
                <a:rPr lang="en-US" altLang="zh-TW" sz="1400" dirty="0">
                  <a:solidFill>
                    <a:srgbClr val="000000"/>
                  </a:solidFill>
                  <a:ea typeface="新細明體" pitchFamily="18" charset="-120"/>
                </a:rPr>
                <a:t>0.10</a:t>
              </a:r>
            </a:p>
          </p:txBody>
        </p:sp>
        <p:sp>
          <p:nvSpPr>
            <p:cNvPr id="94" name="Rectangle 37">
              <a:extLst>
                <a:ext uri="{FF2B5EF4-FFF2-40B4-BE49-F238E27FC236}">
                  <a16:creationId xmlns:a16="http://schemas.microsoft.com/office/drawing/2014/main" id="{D17EA570-AF67-455F-96D5-F4C395589A5B}"/>
                </a:ext>
              </a:extLst>
            </p:cNvPr>
            <p:cNvSpPr>
              <a:spLocks noChangeArrowheads="1"/>
            </p:cNvSpPr>
            <p:nvPr/>
          </p:nvSpPr>
          <p:spPr bwMode="auto">
            <a:xfrm>
              <a:off x="1385362" y="3573016"/>
              <a:ext cx="1250342"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1400" dirty="0">
                  <a:solidFill>
                    <a:srgbClr val="000000"/>
                  </a:solidFill>
                  <a:ea typeface="新細明體" pitchFamily="18" charset="-120"/>
                </a:rPr>
                <a:t>Sept. 5, 2024</a:t>
              </a:r>
            </a:p>
          </p:txBody>
        </p:sp>
        <p:sp>
          <p:nvSpPr>
            <p:cNvPr id="95" name="Rectangle 38">
              <a:extLst>
                <a:ext uri="{FF2B5EF4-FFF2-40B4-BE49-F238E27FC236}">
                  <a16:creationId xmlns:a16="http://schemas.microsoft.com/office/drawing/2014/main" id="{878B6365-E1C3-4EBA-A8A9-88F155E97246}"/>
                </a:ext>
              </a:extLst>
            </p:cNvPr>
            <p:cNvSpPr>
              <a:spLocks noChangeArrowheads="1"/>
            </p:cNvSpPr>
            <p:nvPr/>
          </p:nvSpPr>
          <p:spPr bwMode="auto">
            <a:xfrm>
              <a:off x="3151297" y="3573016"/>
              <a:ext cx="594715"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1400" dirty="0">
                  <a:solidFill>
                    <a:srgbClr val="000000"/>
                  </a:solidFill>
                  <a:ea typeface="新細明體" pitchFamily="18" charset="-120"/>
                </a:rPr>
                <a:t>5.5%</a:t>
              </a:r>
            </a:p>
          </p:txBody>
        </p:sp>
        <p:sp>
          <p:nvSpPr>
            <p:cNvPr id="96" name="Rectangle 39">
              <a:extLst>
                <a:ext uri="{FF2B5EF4-FFF2-40B4-BE49-F238E27FC236}">
                  <a16:creationId xmlns:a16="http://schemas.microsoft.com/office/drawing/2014/main" id="{E6583F1C-2C62-4DCB-8994-163649539FCF}"/>
                </a:ext>
              </a:extLst>
            </p:cNvPr>
            <p:cNvSpPr>
              <a:spLocks noChangeArrowheads="1"/>
            </p:cNvSpPr>
            <p:nvPr/>
          </p:nvSpPr>
          <p:spPr bwMode="auto">
            <a:xfrm>
              <a:off x="4355733" y="3573016"/>
              <a:ext cx="637995"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1400" dirty="0">
                  <a:solidFill>
                    <a:srgbClr val="000000"/>
                  </a:solidFill>
                  <a:ea typeface="新細明體" pitchFamily="18" charset="-120"/>
                </a:rPr>
                <a:t>+2.65</a:t>
              </a:r>
            </a:p>
          </p:txBody>
        </p:sp>
        <p:sp>
          <p:nvSpPr>
            <p:cNvPr id="97" name="Rectangle 40">
              <a:extLst>
                <a:ext uri="{FF2B5EF4-FFF2-40B4-BE49-F238E27FC236}">
                  <a16:creationId xmlns:a16="http://schemas.microsoft.com/office/drawing/2014/main" id="{F308C01A-05A2-4CDA-AFF6-909A5FA650EA}"/>
                </a:ext>
              </a:extLst>
            </p:cNvPr>
            <p:cNvSpPr>
              <a:spLocks noChangeArrowheads="1"/>
            </p:cNvSpPr>
            <p:nvPr/>
          </p:nvSpPr>
          <p:spPr bwMode="auto">
            <a:xfrm>
              <a:off x="5407293" y="3573016"/>
              <a:ext cx="633187"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1400" dirty="0">
                  <a:ea typeface="新細明體" pitchFamily="18" charset="-120"/>
                </a:rPr>
                <a:t>–</a:t>
              </a:r>
              <a:r>
                <a:rPr lang="en-US" altLang="zh-TW" sz="1400" dirty="0">
                  <a:solidFill>
                    <a:srgbClr val="000000"/>
                  </a:solidFill>
                  <a:ea typeface="新細明體" pitchFamily="18" charset="-120"/>
                </a:rPr>
                <a:t>2.50</a:t>
              </a:r>
            </a:p>
          </p:txBody>
        </p:sp>
        <p:sp>
          <p:nvSpPr>
            <p:cNvPr id="98" name="Rectangle 41">
              <a:extLst>
                <a:ext uri="{FF2B5EF4-FFF2-40B4-BE49-F238E27FC236}">
                  <a16:creationId xmlns:a16="http://schemas.microsoft.com/office/drawing/2014/main" id="{AC311548-8F52-4BC9-BFD9-8546CD7DF346}"/>
                </a:ext>
              </a:extLst>
            </p:cNvPr>
            <p:cNvSpPr>
              <a:spLocks noChangeArrowheads="1"/>
            </p:cNvSpPr>
            <p:nvPr/>
          </p:nvSpPr>
          <p:spPr bwMode="auto">
            <a:xfrm>
              <a:off x="6576011" y="3573016"/>
              <a:ext cx="637995"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1400" dirty="0">
                  <a:solidFill>
                    <a:srgbClr val="000000"/>
                  </a:solidFill>
                  <a:ea typeface="新細明體" pitchFamily="18" charset="-120"/>
                </a:rPr>
                <a:t>+0.15</a:t>
              </a:r>
            </a:p>
          </p:txBody>
        </p:sp>
        <p:sp>
          <p:nvSpPr>
            <p:cNvPr id="99" name="Rectangle 42">
              <a:extLst>
                <a:ext uri="{FF2B5EF4-FFF2-40B4-BE49-F238E27FC236}">
                  <a16:creationId xmlns:a16="http://schemas.microsoft.com/office/drawing/2014/main" id="{E7638311-495C-413C-84D5-9CB75196CAE8}"/>
                </a:ext>
              </a:extLst>
            </p:cNvPr>
            <p:cNvSpPr>
              <a:spLocks noChangeArrowheads="1"/>
            </p:cNvSpPr>
            <p:nvPr/>
          </p:nvSpPr>
          <p:spPr bwMode="auto">
            <a:xfrm>
              <a:off x="1496804" y="3933056"/>
              <a:ext cx="1129861"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1400" dirty="0">
                  <a:solidFill>
                    <a:srgbClr val="000000"/>
                  </a:solidFill>
                  <a:ea typeface="新細明體" pitchFamily="18" charset="-120"/>
                </a:rPr>
                <a:t>Mar.5, 2025</a:t>
              </a:r>
            </a:p>
          </p:txBody>
        </p:sp>
        <p:sp>
          <p:nvSpPr>
            <p:cNvPr id="100" name="Rectangle 43">
              <a:extLst>
                <a:ext uri="{FF2B5EF4-FFF2-40B4-BE49-F238E27FC236}">
                  <a16:creationId xmlns:a16="http://schemas.microsoft.com/office/drawing/2014/main" id="{650F89B7-EFC3-4539-AA61-E42D64E83072}"/>
                </a:ext>
              </a:extLst>
            </p:cNvPr>
            <p:cNvSpPr>
              <a:spLocks noChangeArrowheads="1"/>
            </p:cNvSpPr>
            <p:nvPr/>
          </p:nvSpPr>
          <p:spPr bwMode="auto">
            <a:xfrm>
              <a:off x="3151297" y="3933056"/>
              <a:ext cx="594715"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1400" dirty="0">
                  <a:solidFill>
                    <a:srgbClr val="000000"/>
                  </a:solidFill>
                  <a:ea typeface="新細明體" pitchFamily="18" charset="-120"/>
                </a:rPr>
                <a:t>5.6%</a:t>
              </a:r>
            </a:p>
          </p:txBody>
        </p:sp>
        <p:sp>
          <p:nvSpPr>
            <p:cNvPr id="101" name="Rectangle 44">
              <a:extLst>
                <a:ext uri="{FF2B5EF4-FFF2-40B4-BE49-F238E27FC236}">
                  <a16:creationId xmlns:a16="http://schemas.microsoft.com/office/drawing/2014/main" id="{D442852D-667A-4C4C-9193-EA7B0A2CB73F}"/>
                </a:ext>
              </a:extLst>
            </p:cNvPr>
            <p:cNvSpPr>
              <a:spLocks noChangeArrowheads="1"/>
            </p:cNvSpPr>
            <p:nvPr/>
          </p:nvSpPr>
          <p:spPr bwMode="auto">
            <a:xfrm>
              <a:off x="4355733" y="3933056"/>
              <a:ext cx="637995"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1400" dirty="0">
                  <a:solidFill>
                    <a:srgbClr val="000000"/>
                  </a:solidFill>
                  <a:ea typeface="新細明體" pitchFamily="18" charset="-120"/>
                </a:rPr>
                <a:t>+2.75</a:t>
              </a:r>
            </a:p>
          </p:txBody>
        </p:sp>
        <p:sp>
          <p:nvSpPr>
            <p:cNvPr id="102" name="Rectangle 45">
              <a:extLst>
                <a:ext uri="{FF2B5EF4-FFF2-40B4-BE49-F238E27FC236}">
                  <a16:creationId xmlns:a16="http://schemas.microsoft.com/office/drawing/2014/main" id="{67A98431-17DE-4E6A-B954-4188C0A8AF56}"/>
                </a:ext>
              </a:extLst>
            </p:cNvPr>
            <p:cNvSpPr>
              <a:spLocks noChangeArrowheads="1"/>
            </p:cNvSpPr>
            <p:nvPr/>
          </p:nvSpPr>
          <p:spPr bwMode="auto">
            <a:xfrm>
              <a:off x="5407293" y="3933056"/>
              <a:ext cx="633187"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1400" dirty="0">
                  <a:ea typeface="新細明體" pitchFamily="18" charset="-120"/>
                </a:rPr>
                <a:t>–</a:t>
              </a:r>
              <a:r>
                <a:rPr lang="en-US" altLang="zh-TW" sz="1400" dirty="0">
                  <a:solidFill>
                    <a:srgbClr val="000000"/>
                  </a:solidFill>
                  <a:ea typeface="新細明體" pitchFamily="18" charset="-120"/>
                </a:rPr>
                <a:t>2.50</a:t>
              </a:r>
            </a:p>
          </p:txBody>
        </p:sp>
        <p:sp>
          <p:nvSpPr>
            <p:cNvPr id="103" name="Rectangle 46">
              <a:extLst>
                <a:ext uri="{FF2B5EF4-FFF2-40B4-BE49-F238E27FC236}">
                  <a16:creationId xmlns:a16="http://schemas.microsoft.com/office/drawing/2014/main" id="{15EA9FC2-2339-4791-B4F8-710C07DAF340}"/>
                </a:ext>
              </a:extLst>
            </p:cNvPr>
            <p:cNvSpPr>
              <a:spLocks noChangeArrowheads="1"/>
            </p:cNvSpPr>
            <p:nvPr/>
          </p:nvSpPr>
          <p:spPr bwMode="auto">
            <a:xfrm>
              <a:off x="6576011" y="3933056"/>
              <a:ext cx="637995"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1400" dirty="0">
                  <a:solidFill>
                    <a:srgbClr val="000000"/>
                  </a:solidFill>
                  <a:ea typeface="新細明體" pitchFamily="18" charset="-120"/>
                </a:rPr>
                <a:t>+0.25</a:t>
              </a:r>
            </a:p>
          </p:txBody>
        </p:sp>
        <p:sp>
          <p:nvSpPr>
            <p:cNvPr id="104" name="Rectangle 47">
              <a:extLst>
                <a:ext uri="{FF2B5EF4-FFF2-40B4-BE49-F238E27FC236}">
                  <a16:creationId xmlns:a16="http://schemas.microsoft.com/office/drawing/2014/main" id="{F3068ACF-3D1E-420E-B58B-79203CCBEE16}"/>
                </a:ext>
              </a:extLst>
            </p:cNvPr>
            <p:cNvSpPr>
              <a:spLocks noChangeArrowheads="1"/>
            </p:cNvSpPr>
            <p:nvPr/>
          </p:nvSpPr>
          <p:spPr bwMode="auto">
            <a:xfrm>
              <a:off x="1385362" y="4313103"/>
              <a:ext cx="1250342"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1400" dirty="0">
                  <a:solidFill>
                    <a:srgbClr val="000000"/>
                  </a:solidFill>
                  <a:ea typeface="新細明體" pitchFamily="18" charset="-120"/>
                </a:rPr>
                <a:t>Sept. 5, 2025</a:t>
              </a:r>
            </a:p>
          </p:txBody>
        </p:sp>
        <p:sp>
          <p:nvSpPr>
            <p:cNvPr id="105" name="Rectangle 48">
              <a:extLst>
                <a:ext uri="{FF2B5EF4-FFF2-40B4-BE49-F238E27FC236}">
                  <a16:creationId xmlns:a16="http://schemas.microsoft.com/office/drawing/2014/main" id="{9DB8CA20-7D37-4B48-BB93-0BC3380553CE}"/>
                </a:ext>
              </a:extLst>
            </p:cNvPr>
            <p:cNvSpPr>
              <a:spLocks noChangeArrowheads="1"/>
            </p:cNvSpPr>
            <p:nvPr/>
          </p:nvSpPr>
          <p:spPr bwMode="auto">
            <a:xfrm>
              <a:off x="3151297" y="4313103"/>
              <a:ext cx="594715"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1400" dirty="0">
                  <a:solidFill>
                    <a:srgbClr val="000000"/>
                  </a:solidFill>
                  <a:ea typeface="新細明體" pitchFamily="18" charset="-120"/>
                </a:rPr>
                <a:t>5.9%</a:t>
              </a:r>
            </a:p>
          </p:txBody>
        </p:sp>
        <p:sp>
          <p:nvSpPr>
            <p:cNvPr id="106" name="Rectangle 49">
              <a:extLst>
                <a:ext uri="{FF2B5EF4-FFF2-40B4-BE49-F238E27FC236}">
                  <a16:creationId xmlns:a16="http://schemas.microsoft.com/office/drawing/2014/main" id="{FC23FA46-0474-4DB7-8DB6-0F49773556E4}"/>
                </a:ext>
              </a:extLst>
            </p:cNvPr>
            <p:cNvSpPr>
              <a:spLocks noChangeArrowheads="1"/>
            </p:cNvSpPr>
            <p:nvPr/>
          </p:nvSpPr>
          <p:spPr bwMode="auto">
            <a:xfrm>
              <a:off x="4355733" y="4313103"/>
              <a:ext cx="637995"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1400" dirty="0">
                  <a:solidFill>
                    <a:srgbClr val="000000"/>
                  </a:solidFill>
                  <a:ea typeface="新細明體" pitchFamily="18" charset="-120"/>
                </a:rPr>
                <a:t>+2.80</a:t>
              </a:r>
            </a:p>
          </p:txBody>
        </p:sp>
        <p:sp>
          <p:nvSpPr>
            <p:cNvPr id="107" name="Rectangle 50">
              <a:extLst>
                <a:ext uri="{FF2B5EF4-FFF2-40B4-BE49-F238E27FC236}">
                  <a16:creationId xmlns:a16="http://schemas.microsoft.com/office/drawing/2014/main" id="{4CF7D428-D187-43CD-87DD-FB9B212D093C}"/>
                </a:ext>
              </a:extLst>
            </p:cNvPr>
            <p:cNvSpPr>
              <a:spLocks noChangeArrowheads="1"/>
            </p:cNvSpPr>
            <p:nvPr/>
          </p:nvSpPr>
          <p:spPr bwMode="auto">
            <a:xfrm>
              <a:off x="5407293" y="4313103"/>
              <a:ext cx="633187"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1400" dirty="0">
                  <a:ea typeface="新細明體" pitchFamily="18" charset="-120"/>
                </a:rPr>
                <a:t>–</a:t>
              </a:r>
              <a:r>
                <a:rPr lang="en-US" altLang="zh-TW" sz="1400" dirty="0">
                  <a:solidFill>
                    <a:srgbClr val="000000"/>
                  </a:solidFill>
                  <a:ea typeface="新細明體" pitchFamily="18" charset="-120"/>
                </a:rPr>
                <a:t>2.50</a:t>
              </a:r>
            </a:p>
          </p:txBody>
        </p:sp>
        <p:sp>
          <p:nvSpPr>
            <p:cNvPr id="108" name="Rectangle 51">
              <a:extLst>
                <a:ext uri="{FF2B5EF4-FFF2-40B4-BE49-F238E27FC236}">
                  <a16:creationId xmlns:a16="http://schemas.microsoft.com/office/drawing/2014/main" id="{7E143234-F510-4AEB-BD50-8B18EFECB5BF}"/>
                </a:ext>
              </a:extLst>
            </p:cNvPr>
            <p:cNvSpPr>
              <a:spLocks noChangeArrowheads="1"/>
            </p:cNvSpPr>
            <p:nvPr/>
          </p:nvSpPr>
          <p:spPr bwMode="auto">
            <a:xfrm>
              <a:off x="6576011" y="4313103"/>
              <a:ext cx="637995"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1400" dirty="0">
                  <a:solidFill>
                    <a:srgbClr val="000000"/>
                  </a:solidFill>
                  <a:ea typeface="新細明體" pitchFamily="18" charset="-120"/>
                </a:rPr>
                <a:t>+0.30</a:t>
              </a:r>
            </a:p>
          </p:txBody>
        </p:sp>
        <p:sp>
          <p:nvSpPr>
            <p:cNvPr id="109" name="Rectangle 52">
              <a:extLst>
                <a:ext uri="{FF2B5EF4-FFF2-40B4-BE49-F238E27FC236}">
                  <a16:creationId xmlns:a16="http://schemas.microsoft.com/office/drawing/2014/main" id="{C2FAAD6D-27B9-4FD6-8DD0-B8F53D838673}"/>
                </a:ext>
              </a:extLst>
            </p:cNvPr>
            <p:cNvSpPr>
              <a:spLocks noChangeArrowheads="1"/>
            </p:cNvSpPr>
            <p:nvPr/>
          </p:nvSpPr>
          <p:spPr bwMode="auto">
            <a:xfrm>
              <a:off x="1496804" y="4691722"/>
              <a:ext cx="1179554"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1400" dirty="0">
                  <a:solidFill>
                    <a:srgbClr val="000000"/>
                  </a:solidFill>
                  <a:ea typeface="新細明體" pitchFamily="18" charset="-120"/>
                </a:rPr>
                <a:t>Mar. 5, 2026</a:t>
              </a:r>
            </a:p>
          </p:txBody>
        </p:sp>
        <p:sp>
          <p:nvSpPr>
            <p:cNvPr id="110" name="Rectangle 54">
              <a:extLst>
                <a:ext uri="{FF2B5EF4-FFF2-40B4-BE49-F238E27FC236}">
                  <a16:creationId xmlns:a16="http://schemas.microsoft.com/office/drawing/2014/main" id="{D56F9E10-BDEC-4A32-A6F4-47EE00BD9D12}"/>
                </a:ext>
              </a:extLst>
            </p:cNvPr>
            <p:cNvSpPr>
              <a:spLocks noChangeArrowheads="1"/>
            </p:cNvSpPr>
            <p:nvPr/>
          </p:nvSpPr>
          <p:spPr bwMode="auto">
            <a:xfrm>
              <a:off x="4355733" y="4691722"/>
              <a:ext cx="637995"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1400" dirty="0">
                  <a:solidFill>
                    <a:srgbClr val="000000"/>
                  </a:solidFill>
                  <a:ea typeface="新細明體" pitchFamily="18" charset="-120"/>
                </a:rPr>
                <a:t>+2.95</a:t>
              </a:r>
            </a:p>
          </p:txBody>
        </p:sp>
        <p:sp>
          <p:nvSpPr>
            <p:cNvPr id="111" name="Rectangle 55">
              <a:extLst>
                <a:ext uri="{FF2B5EF4-FFF2-40B4-BE49-F238E27FC236}">
                  <a16:creationId xmlns:a16="http://schemas.microsoft.com/office/drawing/2014/main" id="{6696710F-3C16-42ED-AA16-2AA017301D35}"/>
                </a:ext>
              </a:extLst>
            </p:cNvPr>
            <p:cNvSpPr>
              <a:spLocks noChangeArrowheads="1"/>
            </p:cNvSpPr>
            <p:nvPr/>
          </p:nvSpPr>
          <p:spPr bwMode="auto">
            <a:xfrm>
              <a:off x="5407293" y="4691722"/>
              <a:ext cx="633187"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1400" dirty="0">
                  <a:ea typeface="新細明體" pitchFamily="18" charset="-120"/>
                </a:rPr>
                <a:t>–</a:t>
              </a:r>
              <a:r>
                <a:rPr lang="en-US" altLang="zh-TW" sz="1400" dirty="0">
                  <a:solidFill>
                    <a:srgbClr val="000000"/>
                  </a:solidFill>
                  <a:ea typeface="新細明體" pitchFamily="18" charset="-120"/>
                </a:rPr>
                <a:t>2.50</a:t>
              </a:r>
            </a:p>
          </p:txBody>
        </p:sp>
        <p:sp>
          <p:nvSpPr>
            <p:cNvPr id="112" name="Rectangle 56">
              <a:extLst>
                <a:ext uri="{FF2B5EF4-FFF2-40B4-BE49-F238E27FC236}">
                  <a16:creationId xmlns:a16="http://schemas.microsoft.com/office/drawing/2014/main" id="{AC95811B-2A34-4101-9F4D-DA2D9FCBF7C1}"/>
                </a:ext>
              </a:extLst>
            </p:cNvPr>
            <p:cNvSpPr>
              <a:spLocks noChangeArrowheads="1"/>
            </p:cNvSpPr>
            <p:nvPr/>
          </p:nvSpPr>
          <p:spPr bwMode="auto">
            <a:xfrm>
              <a:off x="6576011" y="4691722"/>
              <a:ext cx="637995"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1400" dirty="0">
                  <a:solidFill>
                    <a:srgbClr val="000000"/>
                  </a:solidFill>
                  <a:ea typeface="新細明體" pitchFamily="18" charset="-120"/>
                </a:rPr>
                <a:t>+0.45</a:t>
              </a:r>
            </a:p>
          </p:txBody>
        </p:sp>
        <p:sp>
          <p:nvSpPr>
            <p:cNvPr id="113" name="Rectangle 22">
              <a:extLst>
                <a:ext uri="{FF2B5EF4-FFF2-40B4-BE49-F238E27FC236}">
                  <a16:creationId xmlns:a16="http://schemas.microsoft.com/office/drawing/2014/main" id="{5FF71DE6-411A-4A50-A089-EB6C2E0E5A60}"/>
                </a:ext>
              </a:extLst>
            </p:cNvPr>
            <p:cNvSpPr>
              <a:spLocks noChangeArrowheads="1"/>
            </p:cNvSpPr>
            <p:nvPr/>
          </p:nvSpPr>
          <p:spPr bwMode="auto">
            <a:xfrm>
              <a:off x="4157722" y="2211442"/>
              <a:ext cx="732573"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1400" dirty="0">
                  <a:solidFill>
                    <a:srgbClr val="000000"/>
                  </a:solidFill>
                  <a:ea typeface="新細明體" pitchFamily="18" charset="-120"/>
                </a:rPr>
                <a:t>(mil. $)</a:t>
              </a:r>
            </a:p>
          </p:txBody>
        </p:sp>
        <p:sp>
          <p:nvSpPr>
            <p:cNvPr id="114" name="Rectangle 22">
              <a:extLst>
                <a:ext uri="{FF2B5EF4-FFF2-40B4-BE49-F238E27FC236}">
                  <a16:creationId xmlns:a16="http://schemas.microsoft.com/office/drawing/2014/main" id="{53DCAE91-9C7B-43E4-9670-59036F8C693B}"/>
                </a:ext>
              </a:extLst>
            </p:cNvPr>
            <p:cNvSpPr>
              <a:spLocks noChangeArrowheads="1"/>
            </p:cNvSpPr>
            <p:nvPr/>
          </p:nvSpPr>
          <p:spPr bwMode="auto">
            <a:xfrm>
              <a:off x="5356674" y="2211442"/>
              <a:ext cx="732573"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1400" dirty="0">
                  <a:solidFill>
                    <a:srgbClr val="000000"/>
                  </a:solidFill>
                  <a:ea typeface="新細明體" pitchFamily="18" charset="-120"/>
                </a:rPr>
                <a:t>(mil. $)</a:t>
              </a:r>
            </a:p>
          </p:txBody>
        </p:sp>
        <p:sp>
          <p:nvSpPr>
            <p:cNvPr id="115" name="Rectangle 22">
              <a:extLst>
                <a:ext uri="{FF2B5EF4-FFF2-40B4-BE49-F238E27FC236}">
                  <a16:creationId xmlns:a16="http://schemas.microsoft.com/office/drawing/2014/main" id="{9A730DB1-D87B-4BD1-BD1B-3B0CE3D9982B}"/>
                </a:ext>
              </a:extLst>
            </p:cNvPr>
            <p:cNvSpPr>
              <a:spLocks noChangeArrowheads="1"/>
            </p:cNvSpPr>
            <p:nvPr/>
          </p:nvSpPr>
          <p:spPr bwMode="auto">
            <a:xfrm>
              <a:off x="6555626" y="2211442"/>
              <a:ext cx="732573"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1400" dirty="0">
                  <a:solidFill>
                    <a:srgbClr val="000000"/>
                  </a:solidFill>
                  <a:ea typeface="新細明體" pitchFamily="18" charset="-120"/>
                </a:rPr>
                <a:t>(mil. $)</a:t>
              </a:r>
            </a:p>
          </p:txBody>
        </p:sp>
      </p:gr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p:txBody>
          <a:bodyPr/>
          <a:lstStyle/>
          <a:p>
            <a:pPr eaLnBrk="1" hangingPunct="1"/>
            <a:r>
              <a:rPr lang="en-US" altLang="zh-TW" dirty="0">
                <a:ea typeface="新細明體" charset="-120"/>
              </a:rPr>
              <a:t>Other Types of Swaps</a:t>
            </a:r>
          </a:p>
        </p:txBody>
      </p:sp>
      <p:sp>
        <p:nvSpPr>
          <p:cNvPr id="49156" name="Rectangle 3"/>
          <p:cNvSpPr>
            <a:spLocks noGrp="1" noChangeArrowheads="1"/>
          </p:cNvSpPr>
          <p:nvPr>
            <p:ph idx="1"/>
          </p:nvPr>
        </p:nvSpPr>
        <p:spPr>
          <a:xfrm>
            <a:off x="457200" y="1628800"/>
            <a:ext cx="8435280" cy="5141317"/>
          </a:xfrm>
        </p:spPr>
        <p:txBody>
          <a:bodyPr/>
          <a:lstStyle/>
          <a:p>
            <a:pPr lvl="1">
              <a:spcBef>
                <a:spcPts val="500"/>
              </a:spcBef>
            </a:pPr>
            <a:r>
              <a:rPr lang="en-US" altLang="zh-TW" dirty="0">
                <a:ea typeface="新細明體" charset="-120"/>
              </a:rPr>
              <a:t>LIBOR-in-arrears</a:t>
            </a:r>
            <a:r>
              <a:rPr lang="zh-TW" altLang="en-US" dirty="0">
                <a:ea typeface="新細明體" charset="-120"/>
              </a:rPr>
              <a:t> </a:t>
            </a:r>
            <a:r>
              <a:rPr lang="en-US" altLang="zh-TW" dirty="0">
                <a:ea typeface="新細明體" charset="-120"/>
              </a:rPr>
              <a:t>(</a:t>
            </a:r>
            <a:r>
              <a:rPr lang="zh-TW" altLang="en-US" dirty="0">
                <a:ea typeface="新細明體" charset="-120"/>
              </a:rPr>
              <a:t>遞延</a:t>
            </a:r>
            <a:r>
              <a:rPr lang="en-US" altLang="zh-TW" dirty="0">
                <a:ea typeface="新細明體" charset="-120"/>
              </a:rPr>
              <a:t>) swaps</a:t>
            </a:r>
          </a:p>
          <a:p>
            <a:pPr lvl="2">
              <a:spcBef>
                <a:spcPts val="500"/>
              </a:spcBef>
            </a:pPr>
            <a:r>
              <a:rPr lang="en-US" altLang="zh-TW" dirty="0">
                <a:ea typeface="新細明體" charset="-120"/>
              </a:rPr>
              <a:t>The LIBOR observed on the payment date is used immediately to calculate the payment on that date</a:t>
            </a:r>
          </a:p>
          <a:p>
            <a:pPr lvl="2">
              <a:spcBef>
                <a:spcPts val="500"/>
              </a:spcBef>
            </a:pPr>
            <a:r>
              <a:rPr lang="en-US" altLang="zh-TW" dirty="0">
                <a:ea typeface="新細明體" charset="-120"/>
              </a:rPr>
              <a:t>Note that for standard IR swaps, the 6-month LIBOR prevailing six months ago determines the current floating payment</a:t>
            </a:r>
          </a:p>
          <a:p>
            <a:pPr lvl="1">
              <a:spcBef>
                <a:spcPts val="500"/>
              </a:spcBef>
            </a:pPr>
            <a:r>
              <a:rPr lang="en-US" altLang="zh-TW" dirty="0">
                <a:ea typeface="新細明體" charset="-120"/>
              </a:rPr>
              <a:t>Accrual (</a:t>
            </a:r>
            <a:r>
              <a:rPr lang="zh-TW" altLang="en-US" dirty="0">
                <a:latin typeface="新細明體" panose="02020500000000000000" pitchFamily="18" charset="-120"/>
                <a:ea typeface="新細明體" panose="02020500000000000000" pitchFamily="18" charset="-120"/>
              </a:rPr>
              <a:t>累積</a:t>
            </a:r>
            <a:r>
              <a:rPr lang="en-US" altLang="zh-TW" dirty="0"/>
              <a:t>)</a:t>
            </a:r>
            <a:r>
              <a:rPr lang="zh-TW" altLang="en-US" dirty="0"/>
              <a:t> </a:t>
            </a:r>
            <a:r>
              <a:rPr lang="en-US" altLang="zh-TW" dirty="0">
                <a:ea typeface="新細明體" charset="-120"/>
              </a:rPr>
              <a:t>swaps</a:t>
            </a:r>
          </a:p>
          <a:p>
            <a:pPr lvl="2">
              <a:spcBef>
                <a:spcPts val="500"/>
              </a:spcBef>
            </a:pPr>
            <a:r>
              <a:rPr lang="en-US" altLang="zh-TW" dirty="0">
                <a:ea typeface="新細明體" charset="-120"/>
              </a:rPr>
              <a:t>The interests on one side accrue only when the floating reference rate is in a certain range (The fixed-rate side pays in a standard way)</a:t>
            </a:r>
          </a:p>
          <a:p>
            <a:pPr lvl="2">
              <a:spcBef>
                <a:spcPts val="500"/>
              </a:spcBef>
            </a:pPr>
            <a:r>
              <a:rPr lang="en-US" altLang="zh-TW" dirty="0">
                <a:ea typeface="新細明體" charset="-120"/>
              </a:rPr>
              <a:t>For example, only when the LIBOR rate is between [1%,2%], the interests on that day is accumulated</a:t>
            </a:r>
          </a:p>
          <a:p>
            <a:pPr lvl="3">
              <a:spcBef>
                <a:spcPts val="500"/>
              </a:spcBef>
            </a:pPr>
            <a:r>
              <a:rPr lang="en-US" altLang="zh-TW" dirty="0">
                <a:ea typeface="新細明體" charset="-120"/>
              </a:rPr>
              <a:t>For every 6 months, the number of days where the specified condition is met determines the floating CF</a:t>
            </a:r>
          </a:p>
        </p:txBody>
      </p:sp>
      <p:sp>
        <p:nvSpPr>
          <p:cNvPr id="5" name="Rectangle 7"/>
          <p:cNvSpPr>
            <a:spLocks noGrp="1" noChangeArrowheads="1"/>
          </p:cNvSpPr>
          <p:nvPr>
            <p:ph type="sldNum" sz="quarter" idx="11"/>
          </p:nvPr>
        </p:nvSpPr>
        <p:spPr>
          <a:xfrm>
            <a:off x="8547100" y="6524625"/>
            <a:ext cx="596899" cy="317500"/>
          </a:xfr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7.</a:t>
            </a:r>
            <a:fld id="{318AA49A-4F20-4677-A41A-D5F351D8E433}" type="slidenum">
              <a:rPr lang="en-US" altLang="en-US" smtClean="0"/>
              <a:pPr eaLnBrk="1" hangingPunct="1"/>
              <a:t>60</a:t>
            </a:fld>
            <a:endParaRPr lang="en-US" altLang="en-US" dirty="0"/>
          </a:p>
        </p:txBody>
      </p:sp>
    </p:spTree>
    <p:extLst>
      <p:ext uri="{BB962C8B-B14F-4D97-AF65-F5344CB8AC3E}">
        <p14:creationId xmlns:p14="http://schemas.microsoft.com/office/powerpoint/2010/main" val="35851607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p:txBody>
          <a:bodyPr/>
          <a:lstStyle/>
          <a:p>
            <a:pPr eaLnBrk="1" hangingPunct="1"/>
            <a:r>
              <a:rPr lang="en-US" altLang="zh-TW" dirty="0">
                <a:ea typeface="新細明體" charset="-120"/>
              </a:rPr>
              <a:t>Other Types of Swaps</a:t>
            </a:r>
          </a:p>
        </p:txBody>
      </p:sp>
      <p:sp>
        <p:nvSpPr>
          <p:cNvPr id="49156" name="Rectangle 3"/>
          <p:cNvSpPr>
            <a:spLocks noGrp="1" noChangeArrowheads="1"/>
          </p:cNvSpPr>
          <p:nvPr>
            <p:ph idx="1"/>
          </p:nvPr>
        </p:nvSpPr>
        <p:spPr>
          <a:xfrm>
            <a:off x="457200" y="1700808"/>
            <a:ext cx="8435280" cy="4896544"/>
          </a:xfrm>
        </p:spPr>
        <p:txBody>
          <a:bodyPr/>
          <a:lstStyle/>
          <a:p>
            <a:pPr>
              <a:spcBef>
                <a:spcPts val="600"/>
              </a:spcBef>
            </a:pPr>
            <a:r>
              <a:rPr lang="en-US" altLang="zh-TW" dirty="0">
                <a:ea typeface="新細明體" charset="-120"/>
              </a:rPr>
              <a:t>Other currency swaps</a:t>
            </a:r>
          </a:p>
          <a:p>
            <a:pPr lvl="1">
              <a:spcBef>
                <a:spcPts val="600"/>
              </a:spcBef>
            </a:pPr>
            <a:r>
              <a:rPr lang="en-US" altLang="zh-TW" dirty="0">
                <a:ea typeface="新細明體" charset="-120"/>
              </a:rPr>
              <a:t>Fixed-for-floating currency swaps</a:t>
            </a:r>
          </a:p>
          <a:p>
            <a:pPr lvl="2">
              <a:spcBef>
                <a:spcPts val="600"/>
              </a:spcBef>
            </a:pPr>
            <a:r>
              <a:rPr lang="en-US" altLang="zh-TW" dirty="0">
                <a:ea typeface="新細明體" charset="-120"/>
              </a:rPr>
              <a:t>A LIBOR in one currency is exchanged for a fixed rate in another currency</a:t>
            </a:r>
          </a:p>
          <a:p>
            <a:pPr lvl="2">
              <a:spcBef>
                <a:spcPts val="600"/>
              </a:spcBef>
            </a:pPr>
            <a:r>
              <a:rPr lang="en-US" altLang="zh-TW" dirty="0">
                <a:ea typeface="新細明體" charset="-120"/>
              </a:rPr>
              <a:t>A combination of a fixed-for-floating IR swap and a fixed-for-fixed currency swap</a:t>
            </a:r>
          </a:p>
          <a:p>
            <a:pPr lvl="2">
              <a:spcBef>
                <a:spcPts val="600"/>
              </a:spcBef>
            </a:pPr>
            <a:r>
              <a:rPr lang="en-US" altLang="zh-TW" dirty="0">
                <a:ea typeface="新細明體" charset="-120"/>
              </a:rPr>
              <a:t>It is also known as a cross-currency interest rate swap</a:t>
            </a:r>
          </a:p>
          <a:p>
            <a:pPr lvl="1">
              <a:spcBef>
                <a:spcPts val="600"/>
              </a:spcBef>
            </a:pPr>
            <a:r>
              <a:rPr lang="en-US" altLang="zh-TW" dirty="0">
                <a:ea typeface="新細明體" charset="-120"/>
              </a:rPr>
              <a:t>Floating-for-floating currency swaps</a:t>
            </a:r>
          </a:p>
          <a:p>
            <a:pPr lvl="2">
              <a:spcBef>
                <a:spcPts val="600"/>
              </a:spcBef>
            </a:pPr>
            <a:r>
              <a:rPr lang="en-US" altLang="zh-TW" dirty="0">
                <a:ea typeface="新細明體" charset="-120"/>
              </a:rPr>
              <a:t>A LIBOR in one currency is exchanged for a LIBOR in another currency</a:t>
            </a:r>
          </a:p>
          <a:p>
            <a:pPr lvl="2">
              <a:spcBef>
                <a:spcPts val="600"/>
              </a:spcBef>
            </a:pPr>
            <a:r>
              <a:rPr lang="en-US" altLang="zh-TW" dirty="0">
                <a:ea typeface="新細明體" charset="-120"/>
              </a:rPr>
              <a:t>A combination of two fixed-for-floating IR swaps and a fixed-for-fixed currency swap</a:t>
            </a:r>
          </a:p>
        </p:txBody>
      </p:sp>
      <p:sp>
        <p:nvSpPr>
          <p:cNvPr id="5" name="Rectangle 7"/>
          <p:cNvSpPr>
            <a:spLocks noGrp="1" noChangeArrowheads="1"/>
          </p:cNvSpPr>
          <p:nvPr>
            <p:ph type="sldNum" sz="quarter" idx="11"/>
          </p:nvPr>
        </p:nvSpPr>
        <p:spPr>
          <a:xfrm>
            <a:off x="8547100" y="6524625"/>
            <a:ext cx="596899" cy="317500"/>
          </a:xfr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7.</a:t>
            </a:r>
            <a:fld id="{318AA49A-4F20-4677-A41A-D5F351D8E433}" type="slidenum">
              <a:rPr lang="en-US" altLang="en-US" smtClean="0"/>
              <a:pPr eaLnBrk="1" hangingPunct="1"/>
              <a:t>61</a:t>
            </a:fld>
            <a:endParaRPr lang="en-US" altLang="en-US" dirty="0"/>
          </a:p>
        </p:txBody>
      </p:sp>
    </p:spTree>
    <p:extLst>
      <p:ext uri="{BB962C8B-B14F-4D97-AF65-F5344CB8AC3E}">
        <p14:creationId xmlns:p14="http://schemas.microsoft.com/office/powerpoint/2010/main" val="35350024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p:txBody>
          <a:bodyPr/>
          <a:lstStyle/>
          <a:p>
            <a:pPr eaLnBrk="1" hangingPunct="1"/>
            <a:r>
              <a:rPr lang="en-US" altLang="zh-TW" dirty="0">
                <a:ea typeface="新細明體" charset="-120"/>
              </a:rPr>
              <a:t>Other Types of Swaps</a:t>
            </a:r>
          </a:p>
        </p:txBody>
      </p:sp>
      <p:sp>
        <p:nvSpPr>
          <p:cNvPr id="49156" name="Rectangle 3"/>
          <p:cNvSpPr>
            <a:spLocks noGrp="1" noChangeArrowheads="1"/>
          </p:cNvSpPr>
          <p:nvPr>
            <p:ph idx="1"/>
          </p:nvPr>
        </p:nvSpPr>
        <p:spPr>
          <a:xfrm>
            <a:off x="395536" y="1700807"/>
            <a:ext cx="8496944" cy="5141317"/>
          </a:xfrm>
        </p:spPr>
        <p:txBody>
          <a:bodyPr/>
          <a:lstStyle/>
          <a:p>
            <a:pPr lvl="1">
              <a:lnSpc>
                <a:spcPct val="99000"/>
              </a:lnSpc>
              <a:spcBef>
                <a:spcPts val="500"/>
              </a:spcBef>
            </a:pPr>
            <a:r>
              <a:rPr lang="en-US" altLang="zh-TW" dirty="0">
                <a:ea typeface="新細明體" charset="-120"/>
              </a:rPr>
              <a:t>Differential Swaps</a:t>
            </a:r>
          </a:p>
          <a:p>
            <a:pPr lvl="2">
              <a:lnSpc>
                <a:spcPct val="99000"/>
              </a:lnSpc>
              <a:spcBef>
                <a:spcPts val="500"/>
              </a:spcBef>
            </a:pPr>
            <a:r>
              <a:rPr lang="en-US" altLang="zh-TW" dirty="0">
                <a:ea typeface="新細明體" charset="-120"/>
              </a:rPr>
              <a:t>For example, for an amount of notional principal in USD, exchange LIBOR in USD with LIBOR in yen</a:t>
            </a:r>
          </a:p>
          <a:p>
            <a:pPr lvl="2">
              <a:lnSpc>
                <a:spcPct val="99000"/>
              </a:lnSpc>
              <a:spcBef>
                <a:spcPts val="500"/>
              </a:spcBef>
            </a:pPr>
            <a:r>
              <a:rPr lang="en-US" altLang="zh-TW" dirty="0">
                <a:ea typeface="新細明體" charset="-120"/>
              </a:rPr>
              <a:t>Note that theoretically the LIBOR in yen should be applied to the principal in yen rather than the principal in USD</a:t>
            </a:r>
          </a:p>
          <a:p>
            <a:pPr lvl="2">
              <a:lnSpc>
                <a:spcPct val="99000"/>
              </a:lnSpc>
              <a:spcBef>
                <a:spcPts val="500"/>
              </a:spcBef>
            </a:pPr>
            <a:r>
              <a:rPr lang="en-US" altLang="zh-TW" dirty="0">
                <a:ea typeface="新細明體" charset="-120"/>
              </a:rPr>
              <a:t>It is also known as </a:t>
            </a:r>
            <a:r>
              <a:rPr lang="en-US" altLang="zh-TW" dirty="0" err="1">
                <a:ea typeface="新細明體" charset="-120"/>
              </a:rPr>
              <a:t>quanto</a:t>
            </a:r>
            <a:r>
              <a:rPr lang="en-US" altLang="zh-TW" dirty="0">
                <a:ea typeface="新細明體" charset="-120"/>
              </a:rPr>
              <a:t> swap (</a:t>
            </a:r>
            <a:r>
              <a:rPr lang="zh-TW" altLang="en-US" dirty="0">
                <a:ea typeface="新細明體" pitchFamily="18" charset="-120"/>
              </a:rPr>
              <a:t>匯率保障交換</a:t>
            </a:r>
            <a:r>
              <a:rPr lang="en-US" altLang="zh-TW" dirty="0">
                <a:ea typeface="新細明體" pitchFamily="18" charset="-120"/>
              </a:rPr>
              <a:t>)</a:t>
            </a:r>
            <a:endParaRPr lang="en-US" altLang="zh-TW" dirty="0">
              <a:ea typeface="新細明體" charset="-120"/>
            </a:endParaRPr>
          </a:p>
          <a:p>
            <a:pPr>
              <a:lnSpc>
                <a:spcPct val="99000"/>
              </a:lnSpc>
              <a:spcBef>
                <a:spcPts val="500"/>
              </a:spcBef>
            </a:pPr>
            <a:r>
              <a:rPr lang="en-US" altLang="zh-TW" dirty="0">
                <a:ea typeface="新細明體" charset="-120"/>
              </a:rPr>
              <a:t>Other types of swaps</a:t>
            </a:r>
          </a:p>
          <a:p>
            <a:pPr lvl="1">
              <a:lnSpc>
                <a:spcPct val="99000"/>
              </a:lnSpc>
              <a:spcBef>
                <a:spcPts val="500"/>
              </a:spcBef>
            </a:pPr>
            <a:r>
              <a:rPr lang="en-US" altLang="zh-TW" dirty="0">
                <a:ea typeface="新細明體" charset="-120"/>
              </a:rPr>
              <a:t>Equity swaps</a:t>
            </a:r>
          </a:p>
          <a:p>
            <a:pPr lvl="2">
              <a:lnSpc>
                <a:spcPct val="99000"/>
              </a:lnSpc>
              <a:spcBef>
                <a:spcPts val="500"/>
              </a:spcBef>
            </a:pPr>
            <a:r>
              <a:rPr lang="en-US" altLang="zh-TW" dirty="0">
                <a:ea typeface="新細明體" charset="-120"/>
              </a:rPr>
              <a:t>Exchange the total return (dividends plus capital gains) realized on an equity index for either a fixed or a floating IR</a:t>
            </a:r>
          </a:p>
          <a:p>
            <a:pPr lvl="2">
              <a:lnSpc>
                <a:spcPct val="99000"/>
              </a:lnSpc>
              <a:spcBef>
                <a:spcPts val="500"/>
              </a:spcBef>
            </a:pPr>
            <a:r>
              <a:rPr lang="en-US" altLang="zh-TW" dirty="0">
                <a:ea typeface="新細明體" charset="-120"/>
              </a:rPr>
              <a:t>Used by portfolio managers to purchase a series of equity index returns with a fixed or floating IR</a:t>
            </a:r>
          </a:p>
          <a:p>
            <a:pPr lvl="2">
              <a:lnSpc>
                <a:spcPct val="99000"/>
              </a:lnSpc>
              <a:spcBef>
                <a:spcPts val="500"/>
              </a:spcBef>
            </a:pPr>
            <a:r>
              <a:rPr lang="en-US" altLang="zh-TW" dirty="0">
                <a:ea typeface="新細明體" charset="-120"/>
              </a:rPr>
              <a:t>Useful to escape from the capital controls of some nations</a:t>
            </a:r>
          </a:p>
        </p:txBody>
      </p:sp>
      <p:sp>
        <p:nvSpPr>
          <p:cNvPr id="5" name="Rectangle 7"/>
          <p:cNvSpPr>
            <a:spLocks noGrp="1" noChangeArrowheads="1"/>
          </p:cNvSpPr>
          <p:nvPr>
            <p:ph type="sldNum" sz="quarter" idx="11"/>
          </p:nvPr>
        </p:nvSpPr>
        <p:spPr>
          <a:xfrm>
            <a:off x="8547100" y="6524625"/>
            <a:ext cx="596899" cy="317500"/>
          </a:xfr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7.</a:t>
            </a:r>
            <a:fld id="{318AA49A-4F20-4677-A41A-D5F351D8E433}" type="slidenum">
              <a:rPr lang="en-US" altLang="en-US" smtClean="0"/>
              <a:pPr eaLnBrk="1" hangingPunct="1"/>
              <a:t>62</a:t>
            </a:fld>
            <a:endParaRPr lang="en-US" altLang="en-US" dirty="0"/>
          </a:p>
        </p:txBody>
      </p:sp>
    </p:spTree>
    <p:extLst>
      <p:ext uri="{BB962C8B-B14F-4D97-AF65-F5344CB8AC3E}">
        <p14:creationId xmlns:p14="http://schemas.microsoft.com/office/powerpoint/2010/main" val="30876140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p:txBody>
          <a:bodyPr/>
          <a:lstStyle/>
          <a:p>
            <a:pPr eaLnBrk="1" hangingPunct="1"/>
            <a:r>
              <a:rPr lang="en-US" altLang="zh-TW" dirty="0">
                <a:ea typeface="新細明體" charset="-120"/>
              </a:rPr>
              <a:t>Other Types of Swaps</a:t>
            </a:r>
          </a:p>
        </p:txBody>
      </p:sp>
      <mc:AlternateContent xmlns:mc="http://schemas.openxmlformats.org/markup-compatibility/2006" xmlns:a14="http://schemas.microsoft.com/office/drawing/2010/main">
        <mc:Choice Requires="a14">
          <p:sp>
            <p:nvSpPr>
              <p:cNvPr id="49156" name="Rectangle 3"/>
              <p:cNvSpPr>
                <a:spLocks noGrp="1" noChangeArrowheads="1"/>
              </p:cNvSpPr>
              <p:nvPr>
                <p:ph idx="1"/>
              </p:nvPr>
            </p:nvSpPr>
            <p:spPr>
              <a:xfrm>
                <a:off x="395536" y="1700807"/>
                <a:ext cx="8496944" cy="5141317"/>
              </a:xfrm>
            </p:spPr>
            <p:txBody>
              <a:bodyPr/>
              <a:lstStyle/>
              <a:p>
                <a:pPr lvl="1">
                  <a:lnSpc>
                    <a:spcPct val="99000"/>
                  </a:lnSpc>
                  <a:spcBef>
                    <a:spcPts val="500"/>
                  </a:spcBef>
                </a:pPr>
                <a:r>
                  <a:rPr lang="en-US" altLang="zh-TW" dirty="0">
                    <a:ea typeface="新細明體" charset="-120"/>
                  </a:rPr>
                  <a:t>Commodity swaps</a:t>
                </a:r>
              </a:p>
              <a:p>
                <a:pPr lvl="2">
                  <a:lnSpc>
                    <a:spcPct val="99000"/>
                  </a:lnSpc>
                  <a:spcBef>
                    <a:spcPts val="500"/>
                  </a:spcBef>
                </a:pPr>
                <a:r>
                  <a:rPr lang="en-US" altLang="zh-TW" dirty="0"/>
                  <a:t>An agreement where a floating (or market or spot) price based on an underlying commodity is exchanged for a fixed price for a following period</a:t>
                </a:r>
              </a:p>
              <a:p>
                <a:pPr lvl="2">
                  <a:lnSpc>
                    <a:spcPct val="99000"/>
                  </a:lnSpc>
                  <a:spcBef>
                    <a:spcPts val="500"/>
                  </a:spcBef>
                </a:pPr>
                <a:r>
                  <a:rPr lang="en-US" altLang="zh-TW" dirty="0">
                    <a:ea typeface="新細明體" charset="-120"/>
                  </a:rPr>
                  <a:t>It can be decomposed into a series of forward contracts on a commodity with different maturity dates and identical delivery price</a:t>
                </a:r>
              </a:p>
              <a:p>
                <a:pPr lvl="1">
                  <a:lnSpc>
                    <a:spcPct val="99000"/>
                  </a:lnSpc>
                  <a:spcBef>
                    <a:spcPts val="500"/>
                  </a:spcBef>
                </a:pPr>
                <a:r>
                  <a:rPr lang="en-US" altLang="zh-TW" dirty="0">
                    <a:ea typeface="新細明體" charset="-120"/>
                  </a:rPr>
                  <a:t>Volatility swaps</a:t>
                </a:r>
              </a:p>
              <a:p>
                <a:pPr lvl="2">
                  <a:lnSpc>
                    <a:spcPct val="99000"/>
                  </a:lnSpc>
                  <a:spcBef>
                    <a:spcPts val="500"/>
                  </a:spcBef>
                </a:pPr>
                <a:r>
                  <a:rPr lang="en-US" altLang="zh-TW" dirty="0">
                    <a:ea typeface="新細明體" charset="-120"/>
                  </a:rPr>
                  <a:t>Volatility is defined as the standard deviation of the rates of return of the underlying asset price in a reference period</a:t>
                </a:r>
              </a:p>
              <a:p>
                <a:pPr lvl="2">
                  <a:lnSpc>
                    <a:spcPct val="99000"/>
                  </a:lnSpc>
                  <a:spcBef>
                    <a:spcPts val="500"/>
                  </a:spcBef>
                </a:pPr>
                <a:r>
                  <a:rPr lang="en-US" altLang="zh-TW" dirty="0">
                    <a:ea typeface="新細明體" charset="-120"/>
                  </a:rPr>
                  <a:t>At the end of each reference period, one side pays principal </a:t>
                </a:r>
                <a14:m>
                  <m:oMath xmlns:m="http://schemas.openxmlformats.org/officeDocument/2006/math">
                    <m:r>
                      <a:rPr lang="en-US" altLang="zh-TW" i="1" dirty="0">
                        <a:latin typeface="Cambria Math" panose="02040503050406030204" pitchFamily="18" charset="0"/>
                        <a:ea typeface="新細明體" charset="-120"/>
                      </a:rPr>
                      <m:t>×</m:t>
                    </m:r>
                  </m:oMath>
                </a14:m>
                <a:r>
                  <a:rPr lang="en-US" altLang="zh-TW" dirty="0">
                    <a:ea typeface="新細明體" charset="-120"/>
                  </a:rPr>
                  <a:t> pre-agreed volatility (e.g., 20%), and the other side pays principal </a:t>
                </a:r>
                <a14:m>
                  <m:oMath xmlns:m="http://schemas.openxmlformats.org/officeDocument/2006/math">
                    <m:r>
                      <a:rPr lang="en-US" altLang="zh-TW" b="0" i="1" dirty="0" smtClean="0">
                        <a:latin typeface="Cambria Math" panose="02040503050406030204" pitchFamily="18" charset="0"/>
                        <a:ea typeface="新細明體" charset="-120"/>
                      </a:rPr>
                      <m:t>×</m:t>
                    </m:r>
                  </m:oMath>
                </a14:m>
                <a:r>
                  <a:rPr lang="en-US" altLang="zh-TW" dirty="0">
                    <a:ea typeface="新細明體" charset="-120"/>
                  </a:rPr>
                  <a:t> the actual volatilities (e.g., 23%) in the past reference period</a:t>
                </a:r>
              </a:p>
            </p:txBody>
          </p:sp>
        </mc:Choice>
        <mc:Fallback xmlns="">
          <p:sp>
            <p:nvSpPr>
              <p:cNvPr id="49156" name="Rectangle 3"/>
              <p:cNvSpPr>
                <a:spLocks noGrp="1" noRot="1" noChangeAspect="1" noMove="1" noResize="1" noEditPoints="1" noAdjustHandles="1" noChangeArrowheads="1" noChangeShapeType="1" noTextEdit="1"/>
              </p:cNvSpPr>
              <p:nvPr>
                <p:ph idx="1"/>
              </p:nvPr>
            </p:nvSpPr>
            <p:spPr>
              <a:xfrm>
                <a:off x="395536" y="1700807"/>
                <a:ext cx="8496944" cy="5141317"/>
              </a:xfrm>
              <a:blipFill>
                <a:blip r:embed="rId3"/>
                <a:stretch>
                  <a:fillRect t="-1186" r="-1506" b="-3321"/>
                </a:stretch>
              </a:blipFill>
            </p:spPr>
            <p:txBody>
              <a:bodyPr/>
              <a:lstStyle/>
              <a:p>
                <a:r>
                  <a:rPr lang="zh-TW" altLang="en-US">
                    <a:noFill/>
                  </a:rPr>
                  <a:t> </a:t>
                </a:r>
              </a:p>
            </p:txBody>
          </p:sp>
        </mc:Fallback>
      </mc:AlternateContent>
      <p:sp>
        <p:nvSpPr>
          <p:cNvPr id="5" name="Rectangle 7"/>
          <p:cNvSpPr>
            <a:spLocks noGrp="1" noChangeArrowheads="1"/>
          </p:cNvSpPr>
          <p:nvPr>
            <p:ph type="sldNum" sz="quarter" idx="11"/>
          </p:nvPr>
        </p:nvSpPr>
        <p:spPr>
          <a:xfrm>
            <a:off x="8547100" y="6524625"/>
            <a:ext cx="596899" cy="317500"/>
          </a:xfr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7.</a:t>
            </a:r>
            <a:fld id="{318AA49A-4F20-4677-A41A-D5F351D8E433}" type="slidenum">
              <a:rPr lang="en-US" altLang="en-US" smtClean="0"/>
              <a:pPr eaLnBrk="1" hangingPunct="1"/>
              <a:t>63</a:t>
            </a:fld>
            <a:endParaRPr lang="en-US" altLang="en-US" dirty="0"/>
          </a:p>
        </p:txBody>
      </p:sp>
    </p:spTree>
    <p:extLst>
      <p:ext uri="{BB962C8B-B14F-4D97-AF65-F5344CB8AC3E}">
        <p14:creationId xmlns:p14="http://schemas.microsoft.com/office/powerpoint/2010/main" val="1266380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7.</a:t>
            </a:r>
            <a:fld id="{72F695CA-C11D-480D-894C-CE326823999A}" type="slidenum">
              <a:rPr lang="en-US" altLang="en-US"/>
              <a:pPr eaLnBrk="1" hangingPunct="1"/>
              <a:t>7</a:t>
            </a:fld>
            <a:endParaRPr lang="en-US" altLang="en-US" dirty="0"/>
          </a:p>
        </p:txBody>
      </p:sp>
      <p:sp>
        <p:nvSpPr>
          <p:cNvPr id="62" name="Rectangle 2"/>
          <p:cNvSpPr>
            <a:spLocks noGrp="1" noChangeArrowheads="1"/>
          </p:cNvSpPr>
          <p:nvPr>
            <p:ph type="title"/>
          </p:nvPr>
        </p:nvSpPr>
        <p:spPr>
          <a:xfrm>
            <a:off x="179512" y="260648"/>
            <a:ext cx="7920880" cy="809773"/>
          </a:xfrm>
          <a:noFill/>
        </p:spPr>
        <p:txBody>
          <a:bodyPr lIns="92075" tIns="46038" rIns="92075" bIns="46038" anchor="ctr"/>
          <a:lstStyle/>
          <a:p>
            <a:pPr eaLnBrk="1" hangingPunct="1"/>
            <a:r>
              <a:rPr lang="en-US" altLang="zh-TW" sz="3400" dirty="0">
                <a:ea typeface="新細明體" pitchFamily="18" charset="-120"/>
              </a:rPr>
              <a:t>Cash Flows of an Interest Rate Swap If the Principal was Exchanged</a:t>
            </a:r>
          </a:p>
        </p:txBody>
      </p:sp>
      <p:sp>
        <p:nvSpPr>
          <p:cNvPr id="3" name="文字方塊 2"/>
          <p:cNvSpPr txBox="1"/>
          <p:nvPr/>
        </p:nvSpPr>
        <p:spPr>
          <a:xfrm>
            <a:off x="179512" y="4797152"/>
            <a:ext cx="8847257" cy="2092881"/>
          </a:xfrm>
          <a:prstGeom prst="rect">
            <a:avLst/>
          </a:prstGeom>
          <a:noFill/>
        </p:spPr>
        <p:txBody>
          <a:bodyPr wrap="square" rtlCol="0">
            <a:spAutoFit/>
          </a:bodyPr>
          <a:lstStyle/>
          <a:p>
            <a:pPr marL="285750" indent="-285750">
              <a:spcBef>
                <a:spcPts val="0"/>
              </a:spcBef>
              <a:buFont typeface="新細明體" pitchFamily="18" charset="-120"/>
              <a:buChar char="※"/>
            </a:pPr>
            <a:r>
              <a:rPr lang="en-US" altLang="zh-TW" sz="2000" dirty="0"/>
              <a:t>If the principal were exchanged at the end of the life of the swap, the nature (or said the net CFs) of the deal would not be changed in any way</a:t>
            </a:r>
          </a:p>
          <a:p>
            <a:pPr marL="285750" indent="-285750">
              <a:spcBef>
                <a:spcPts val="600"/>
              </a:spcBef>
              <a:buFont typeface="新細明體" pitchFamily="18" charset="-120"/>
              <a:buChar char="※"/>
            </a:pPr>
            <a:r>
              <a:rPr lang="en-US" altLang="zh-TW" sz="2000" dirty="0"/>
              <a:t>An IR swap can be regarded as the exchange of a </a:t>
            </a:r>
            <a:r>
              <a:rPr lang="en-US" altLang="zh-TW" sz="2000" b="1" i="1" dirty="0"/>
              <a:t>fixed-rate bond</a:t>
            </a:r>
            <a:r>
              <a:rPr lang="en-US" altLang="zh-TW" sz="2000" dirty="0"/>
              <a:t> (with the CFs in the 4th column) for a </a:t>
            </a:r>
            <a:r>
              <a:rPr lang="en-US" altLang="zh-TW" sz="2000" b="1" i="1" dirty="0"/>
              <a:t>floating-rate bond </a:t>
            </a:r>
            <a:r>
              <a:rPr lang="en-US" altLang="zh-TW" sz="2000" dirty="0"/>
              <a:t>(with the CFs in the 3rd column)</a:t>
            </a:r>
          </a:p>
          <a:p>
            <a:pPr marL="285750" indent="-285750">
              <a:spcBef>
                <a:spcPts val="600"/>
              </a:spcBef>
              <a:buFont typeface="新細明體" pitchFamily="18" charset="-120"/>
              <a:buChar char="※"/>
            </a:pPr>
            <a:r>
              <a:rPr lang="en-US" altLang="zh-TW" sz="2000" dirty="0"/>
              <a:t>This characteristic helps to evaluate IR swaps (introduced later)</a:t>
            </a:r>
            <a:endParaRPr lang="zh-TW" altLang="en-US" sz="2000" dirty="0"/>
          </a:p>
        </p:txBody>
      </p:sp>
      <p:grpSp>
        <p:nvGrpSpPr>
          <p:cNvPr id="59" name="群組 58">
            <a:extLst>
              <a:ext uri="{FF2B5EF4-FFF2-40B4-BE49-F238E27FC236}">
                <a16:creationId xmlns:a16="http://schemas.microsoft.com/office/drawing/2014/main" id="{2A9537F0-01CD-4EF7-A1EC-486C8566A463}"/>
              </a:ext>
            </a:extLst>
          </p:cNvPr>
          <p:cNvGrpSpPr/>
          <p:nvPr/>
        </p:nvGrpSpPr>
        <p:grpSpPr>
          <a:xfrm>
            <a:off x="1331640" y="1219844"/>
            <a:ext cx="6187916" cy="3793332"/>
            <a:chOff x="1385362" y="1491362"/>
            <a:chExt cx="6187916" cy="3793332"/>
          </a:xfrm>
        </p:grpSpPr>
        <p:sp>
          <p:nvSpPr>
            <p:cNvPr id="115" name="Line 3">
              <a:extLst>
                <a:ext uri="{FF2B5EF4-FFF2-40B4-BE49-F238E27FC236}">
                  <a16:creationId xmlns:a16="http://schemas.microsoft.com/office/drawing/2014/main" id="{AF8DCA68-EE6F-4F5A-8E29-6ABD1CCCA370}"/>
                </a:ext>
              </a:extLst>
            </p:cNvPr>
            <p:cNvSpPr>
              <a:spLocks noChangeShapeType="1"/>
            </p:cNvSpPr>
            <p:nvPr/>
          </p:nvSpPr>
          <p:spPr bwMode="auto">
            <a:xfrm>
              <a:off x="3788519" y="2708920"/>
              <a:ext cx="571500" cy="18288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400"/>
            </a:p>
          </p:txBody>
        </p:sp>
        <p:sp>
          <p:nvSpPr>
            <p:cNvPr id="116" name="Line 4">
              <a:extLst>
                <a:ext uri="{FF2B5EF4-FFF2-40B4-BE49-F238E27FC236}">
                  <a16:creationId xmlns:a16="http://schemas.microsoft.com/office/drawing/2014/main" id="{EAE6A807-F25E-46BF-8292-2E33513F0B25}"/>
                </a:ext>
              </a:extLst>
            </p:cNvPr>
            <p:cNvSpPr>
              <a:spLocks noChangeShapeType="1"/>
            </p:cNvSpPr>
            <p:nvPr/>
          </p:nvSpPr>
          <p:spPr bwMode="auto">
            <a:xfrm>
              <a:off x="3788519" y="3068960"/>
              <a:ext cx="571500" cy="18288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400"/>
            </a:p>
          </p:txBody>
        </p:sp>
        <p:sp>
          <p:nvSpPr>
            <p:cNvPr id="117" name="Line 5">
              <a:extLst>
                <a:ext uri="{FF2B5EF4-FFF2-40B4-BE49-F238E27FC236}">
                  <a16:creationId xmlns:a16="http://schemas.microsoft.com/office/drawing/2014/main" id="{2CD3FA71-A4C6-459D-84BA-2AD1660E6862}"/>
                </a:ext>
              </a:extLst>
            </p:cNvPr>
            <p:cNvSpPr>
              <a:spLocks noChangeShapeType="1"/>
            </p:cNvSpPr>
            <p:nvPr/>
          </p:nvSpPr>
          <p:spPr bwMode="auto">
            <a:xfrm>
              <a:off x="3788519" y="3462144"/>
              <a:ext cx="571500" cy="18288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400"/>
            </a:p>
          </p:txBody>
        </p:sp>
        <p:sp>
          <p:nvSpPr>
            <p:cNvPr id="118" name="Line 6">
              <a:extLst>
                <a:ext uri="{FF2B5EF4-FFF2-40B4-BE49-F238E27FC236}">
                  <a16:creationId xmlns:a16="http://schemas.microsoft.com/office/drawing/2014/main" id="{2C5FFDB4-D477-4A14-9A49-38EF326E12C3}"/>
                </a:ext>
              </a:extLst>
            </p:cNvPr>
            <p:cNvSpPr>
              <a:spLocks noChangeShapeType="1"/>
            </p:cNvSpPr>
            <p:nvPr/>
          </p:nvSpPr>
          <p:spPr bwMode="auto">
            <a:xfrm>
              <a:off x="3788519" y="3789040"/>
              <a:ext cx="571500" cy="18288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400"/>
            </a:p>
          </p:txBody>
        </p:sp>
        <p:sp>
          <p:nvSpPr>
            <p:cNvPr id="119" name="Line 7">
              <a:extLst>
                <a:ext uri="{FF2B5EF4-FFF2-40B4-BE49-F238E27FC236}">
                  <a16:creationId xmlns:a16="http://schemas.microsoft.com/office/drawing/2014/main" id="{2D6F4A3E-1DDB-44A2-80BF-4DBBD1C7C319}"/>
                </a:ext>
              </a:extLst>
            </p:cNvPr>
            <p:cNvSpPr>
              <a:spLocks noChangeShapeType="1"/>
            </p:cNvSpPr>
            <p:nvPr/>
          </p:nvSpPr>
          <p:spPr bwMode="auto">
            <a:xfrm>
              <a:off x="3788519" y="4182224"/>
              <a:ext cx="571500" cy="18288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400"/>
            </a:p>
          </p:txBody>
        </p:sp>
        <p:sp>
          <p:nvSpPr>
            <p:cNvPr id="120" name="Line 8">
              <a:extLst>
                <a:ext uri="{FF2B5EF4-FFF2-40B4-BE49-F238E27FC236}">
                  <a16:creationId xmlns:a16="http://schemas.microsoft.com/office/drawing/2014/main" id="{DAC0ED57-68F5-4F74-9D59-92599811744A}"/>
                </a:ext>
              </a:extLst>
            </p:cNvPr>
            <p:cNvSpPr>
              <a:spLocks noChangeShapeType="1"/>
            </p:cNvSpPr>
            <p:nvPr/>
          </p:nvSpPr>
          <p:spPr bwMode="auto">
            <a:xfrm>
              <a:off x="3788519" y="4581128"/>
              <a:ext cx="571500" cy="18288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400"/>
            </a:p>
          </p:txBody>
        </p:sp>
        <p:sp>
          <p:nvSpPr>
            <p:cNvPr id="121" name="Line 9">
              <a:extLst>
                <a:ext uri="{FF2B5EF4-FFF2-40B4-BE49-F238E27FC236}">
                  <a16:creationId xmlns:a16="http://schemas.microsoft.com/office/drawing/2014/main" id="{7DDF42ED-873C-4D80-82B3-C915324C7EA3}"/>
                </a:ext>
              </a:extLst>
            </p:cNvPr>
            <p:cNvSpPr>
              <a:spLocks noChangeShapeType="1"/>
            </p:cNvSpPr>
            <p:nvPr/>
          </p:nvSpPr>
          <p:spPr bwMode="auto">
            <a:xfrm>
              <a:off x="1399649" y="1556792"/>
              <a:ext cx="6173629"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400"/>
            </a:p>
          </p:txBody>
        </p:sp>
        <p:sp>
          <p:nvSpPr>
            <p:cNvPr id="122" name="Rectangle 10">
              <a:extLst>
                <a:ext uri="{FF2B5EF4-FFF2-40B4-BE49-F238E27FC236}">
                  <a16:creationId xmlns:a16="http://schemas.microsoft.com/office/drawing/2014/main" id="{9E0BE245-8CCF-42D7-9AFB-D148125B3F41}"/>
                </a:ext>
              </a:extLst>
            </p:cNvPr>
            <p:cNvSpPr>
              <a:spLocks noChangeArrowheads="1"/>
            </p:cNvSpPr>
            <p:nvPr/>
          </p:nvSpPr>
          <p:spPr bwMode="auto">
            <a:xfrm>
              <a:off x="1399649" y="1491362"/>
              <a:ext cx="6165056" cy="0"/>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400">
                <a:ea typeface="新細明體" pitchFamily="18" charset="-120"/>
              </a:endParaRPr>
            </a:p>
          </p:txBody>
        </p:sp>
        <p:sp>
          <p:nvSpPr>
            <p:cNvPr id="123" name="Line 11">
              <a:extLst>
                <a:ext uri="{FF2B5EF4-FFF2-40B4-BE49-F238E27FC236}">
                  <a16:creationId xmlns:a16="http://schemas.microsoft.com/office/drawing/2014/main" id="{5B3E6F96-1502-4A2C-B4F3-6C41E43B1967}"/>
                </a:ext>
              </a:extLst>
            </p:cNvPr>
            <p:cNvSpPr>
              <a:spLocks noChangeShapeType="1"/>
            </p:cNvSpPr>
            <p:nvPr/>
          </p:nvSpPr>
          <p:spPr bwMode="auto">
            <a:xfrm>
              <a:off x="1399649" y="2492896"/>
              <a:ext cx="6173629"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400"/>
            </a:p>
          </p:txBody>
        </p:sp>
        <p:sp>
          <p:nvSpPr>
            <p:cNvPr id="124" name="Rectangle 12">
              <a:extLst>
                <a:ext uri="{FF2B5EF4-FFF2-40B4-BE49-F238E27FC236}">
                  <a16:creationId xmlns:a16="http://schemas.microsoft.com/office/drawing/2014/main" id="{2A264C7D-CD59-4BB6-8F75-1793F4B414DD}"/>
                </a:ext>
              </a:extLst>
            </p:cNvPr>
            <p:cNvSpPr>
              <a:spLocks noChangeArrowheads="1"/>
            </p:cNvSpPr>
            <p:nvPr/>
          </p:nvSpPr>
          <p:spPr bwMode="auto">
            <a:xfrm>
              <a:off x="1399649" y="2630076"/>
              <a:ext cx="6165056" cy="0"/>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400">
                <a:ea typeface="新細明體" pitchFamily="18" charset="-120"/>
              </a:endParaRPr>
            </a:p>
          </p:txBody>
        </p:sp>
        <p:sp>
          <p:nvSpPr>
            <p:cNvPr id="125" name="Line 13">
              <a:extLst>
                <a:ext uri="{FF2B5EF4-FFF2-40B4-BE49-F238E27FC236}">
                  <a16:creationId xmlns:a16="http://schemas.microsoft.com/office/drawing/2014/main" id="{71283452-08A0-42DC-899D-C438309B9F9B}"/>
                </a:ext>
              </a:extLst>
            </p:cNvPr>
            <p:cNvSpPr>
              <a:spLocks noChangeShapeType="1"/>
            </p:cNvSpPr>
            <p:nvPr/>
          </p:nvSpPr>
          <p:spPr bwMode="auto">
            <a:xfrm>
              <a:off x="1399649" y="5085184"/>
              <a:ext cx="6173629"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400"/>
            </a:p>
          </p:txBody>
        </p:sp>
        <p:sp>
          <p:nvSpPr>
            <p:cNvPr id="126" name="Rectangle 14">
              <a:extLst>
                <a:ext uri="{FF2B5EF4-FFF2-40B4-BE49-F238E27FC236}">
                  <a16:creationId xmlns:a16="http://schemas.microsoft.com/office/drawing/2014/main" id="{D4F6B1F3-7C48-456A-852F-2BFA54D94A49}"/>
                </a:ext>
              </a:extLst>
            </p:cNvPr>
            <p:cNvSpPr>
              <a:spLocks noChangeArrowheads="1"/>
            </p:cNvSpPr>
            <p:nvPr/>
          </p:nvSpPr>
          <p:spPr bwMode="auto">
            <a:xfrm>
              <a:off x="1399649" y="5284694"/>
              <a:ext cx="6165056" cy="0"/>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400">
                <a:ea typeface="新細明體" pitchFamily="18" charset="-120"/>
              </a:endParaRPr>
            </a:p>
          </p:txBody>
        </p:sp>
        <p:sp>
          <p:nvSpPr>
            <p:cNvPr id="127" name="Rectangle 16">
              <a:extLst>
                <a:ext uri="{FF2B5EF4-FFF2-40B4-BE49-F238E27FC236}">
                  <a16:creationId xmlns:a16="http://schemas.microsoft.com/office/drawing/2014/main" id="{1A385488-AE15-4390-B653-8940B5768736}"/>
                </a:ext>
              </a:extLst>
            </p:cNvPr>
            <p:cNvSpPr>
              <a:spLocks noChangeArrowheads="1"/>
            </p:cNvSpPr>
            <p:nvPr/>
          </p:nvSpPr>
          <p:spPr bwMode="auto">
            <a:xfrm>
              <a:off x="3099862" y="1844824"/>
              <a:ext cx="724557"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1400" dirty="0">
                  <a:solidFill>
                    <a:srgbClr val="000000"/>
                  </a:solidFill>
                  <a:ea typeface="新細明體" pitchFamily="18" charset="-120"/>
                </a:rPr>
                <a:t>LIBOR</a:t>
              </a:r>
            </a:p>
          </p:txBody>
        </p:sp>
        <p:sp>
          <p:nvSpPr>
            <p:cNvPr id="128" name="Rectangle 17">
              <a:extLst>
                <a:ext uri="{FF2B5EF4-FFF2-40B4-BE49-F238E27FC236}">
                  <a16:creationId xmlns:a16="http://schemas.microsoft.com/office/drawing/2014/main" id="{26AD0B87-546B-4D25-80A8-56C429B6854A}"/>
                </a:ext>
              </a:extLst>
            </p:cNvPr>
            <p:cNvSpPr>
              <a:spLocks noChangeArrowheads="1"/>
            </p:cNvSpPr>
            <p:nvPr/>
          </p:nvSpPr>
          <p:spPr bwMode="auto">
            <a:xfrm>
              <a:off x="4164281" y="1759007"/>
              <a:ext cx="872034"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1400" dirty="0">
                  <a:solidFill>
                    <a:srgbClr val="000000"/>
                  </a:solidFill>
                  <a:ea typeface="新細明體" pitchFamily="18" charset="-120"/>
                </a:rPr>
                <a:t>Floating </a:t>
              </a:r>
            </a:p>
          </p:txBody>
        </p:sp>
        <p:sp>
          <p:nvSpPr>
            <p:cNvPr id="129" name="Rectangle 18">
              <a:extLst>
                <a:ext uri="{FF2B5EF4-FFF2-40B4-BE49-F238E27FC236}">
                  <a16:creationId xmlns:a16="http://schemas.microsoft.com/office/drawing/2014/main" id="{06135262-FEE5-450A-8D65-B1448B9E9442}"/>
                </a:ext>
              </a:extLst>
            </p:cNvPr>
            <p:cNvSpPr>
              <a:spLocks noChangeArrowheads="1"/>
            </p:cNvSpPr>
            <p:nvPr/>
          </p:nvSpPr>
          <p:spPr bwMode="auto">
            <a:xfrm>
              <a:off x="5393006" y="1779394"/>
              <a:ext cx="673261"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1400" dirty="0">
                  <a:solidFill>
                    <a:srgbClr val="000000"/>
                  </a:solidFill>
                  <a:ea typeface="新細明體" pitchFamily="18" charset="-120"/>
                </a:rPr>
                <a:t>Fixed </a:t>
              </a:r>
            </a:p>
          </p:txBody>
        </p:sp>
        <p:sp>
          <p:nvSpPr>
            <p:cNvPr id="130" name="Rectangle 19">
              <a:extLst>
                <a:ext uri="{FF2B5EF4-FFF2-40B4-BE49-F238E27FC236}">
                  <a16:creationId xmlns:a16="http://schemas.microsoft.com/office/drawing/2014/main" id="{5D2DCC02-FE3A-4221-8C37-10878FA02D8F}"/>
                </a:ext>
              </a:extLst>
            </p:cNvPr>
            <p:cNvSpPr>
              <a:spLocks noChangeArrowheads="1"/>
            </p:cNvSpPr>
            <p:nvPr/>
          </p:nvSpPr>
          <p:spPr bwMode="auto">
            <a:xfrm>
              <a:off x="6735220" y="1773263"/>
              <a:ext cx="464871"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1400" dirty="0">
                  <a:solidFill>
                    <a:srgbClr val="000000"/>
                  </a:solidFill>
                  <a:ea typeface="新細明體" pitchFamily="18" charset="-120"/>
                </a:rPr>
                <a:t>Net</a:t>
              </a:r>
            </a:p>
          </p:txBody>
        </p:sp>
        <p:sp>
          <p:nvSpPr>
            <p:cNvPr id="131" name="Rectangle 20">
              <a:extLst>
                <a:ext uri="{FF2B5EF4-FFF2-40B4-BE49-F238E27FC236}">
                  <a16:creationId xmlns:a16="http://schemas.microsoft.com/office/drawing/2014/main" id="{80688982-0333-45E2-8D1D-8901E7C6DA76}"/>
                </a:ext>
              </a:extLst>
            </p:cNvPr>
            <p:cNvSpPr>
              <a:spLocks noChangeArrowheads="1"/>
            </p:cNvSpPr>
            <p:nvPr/>
          </p:nvSpPr>
          <p:spPr bwMode="auto">
            <a:xfrm>
              <a:off x="1848277" y="2132856"/>
              <a:ext cx="564257"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1400" dirty="0">
                  <a:solidFill>
                    <a:srgbClr val="000000"/>
                  </a:solidFill>
                  <a:ea typeface="新細明體" pitchFamily="18" charset="-120"/>
                </a:rPr>
                <a:t>Date</a:t>
              </a:r>
            </a:p>
          </p:txBody>
        </p:sp>
        <p:sp>
          <p:nvSpPr>
            <p:cNvPr id="132" name="Rectangle 21">
              <a:extLst>
                <a:ext uri="{FF2B5EF4-FFF2-40B4-BE49-F238E27FC236}">
                  <a16:creationId xmlns:a16="http://schemas.microsoft.com/office/drawing/2014/main" id="{7F3A65A0-C0D7-4799-8C25-731FAB90D5CA}"/>
                </a:ext>
              </a:extLst>
            </p:cNvPr>
            <p:cNvSpPr>
              <a:spLocks noChangeArrowheads="1"/>
            </p:cNvSpPr>
            <p:nvPr/>
          </p:nvSpPr>
          <p:spPr bwMode="auto">
            <a:xfrm>
              <a:off x="3202732" y="2132856"/>
              <a:ext cx="564257"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1400" dirty="0">
                  <a:solidFill>
                    <a:srgbClr val="000000"/>
                  </a:solidFill>
                  <a:ea typeface="新細明體" pitchFamily="18" charset="-120"/>
                </a:rPr>
                <a:t>Rate</a:t>
              </a:r>
            </a:p>
          </p:txBody>
        </p:sp>
        <p:sp>
          <p:nvSpPr>
            <p:cNvPr id="133" name="Rectangle 22">
              <a:extLst>
                <a:ext uri="{FF2B5EF4-FFF2-40B4-BE49-F238E27FC236}">
                  <a16:creationId xmlns:a16="http://schemas.microsoft.com/office/drawing/2014/main" id="{32FE2F0F-542C-4795-88C2-DF31B58DE585}"/>
                </a:ext>
              </a:extLst>
            </p:cNvPr>
            <p:cNvSpPr>
              <a:spLocks noChangeArrowheads="1"/>
            </p:cNvSpPr>
            <p:nvPr/>
          </p:nvSpPr>
          <p:spPr bwMode="auto">
            <a:xfrm>
              <a:off x="4027121" y="1995418"/>
              <a:ext cx="1032334"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1400" dirty="0">
                  <a:solidFill>
                    <a:srgbClr val="000000"/>
                  </a:solidFill>
                  <a:ea typeface="新細明體" pitchFamily="18" charset="-120"/>
                </a:rPr>
                <a:t>Cash Flow</a:t>
              </a:r>
            </a:p>
          </p:txBody>
        </p:sp>
        <p:sp>
          <p:nvSpPr>
            <p:cNvPr id="134" name="Rectangle 23">
              <a:extLst>
                <a:ext uri="{FF2B5EF4-FFF2-40B4-BE49-F238E27FC236}">
                  <a16:creationId xmlns:a16="http://schemas.microsoft.com/office/drawing/2014/main" id="{0470174B-348C-4D78-A673-78B0D1FB45A0}"/>
                </a:ext>
              </a:extLst>
            </p:cNvPr>
            <p:cNvSpPr>
              <a:spLocks noChangeArrowheads="1"/>
            </p:cNvSpPr>
            <p:nvPr/>
          </p:nvSpPr>
          <p:spPr bwMode="auto">
            <a:xfrm>
              <a:off x="5227271" y="1995418"/>
              <a:ext cx="1032334"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1400" dirty="0">
                  <a:solidFill>
                    <a:srgbClr val="000000"/>
                  </a:solidFill>
                  <a:ea typeface="新細明體" pitchFamily="18" charset="-120"/>
                </a:rPr>
                <a:t>Cash Flow</a:t>
              </a:r>
            </a:p>
          </p:txBody>
        </p:sp>
        <p:sp>
          <p:nvSpPr>
            <p:cNvPr id="135" name="Rectangle 24">
              <a:extLst>
                <a:ext uri="{FF2B5EF4-FFF2-40B4-BE49-F238E27FC236}">
                  <a16:creationId xmlns:a16="http://schemas.microsoft.com/office/drawing/2014/main" id="{FB3BB178-5167-4996-915A-BD7770B7B2D6}"/>
                </a:ext>
              </a:extLst>
            </p:cNvPr>
            <p:cNvSpPr>
              <a:spLocks noChangeArrowheads="1"/>
            </p:cNvSpPr>
            <p:nvPr/>
          </p:nvSpPr>
          <p:spPr bwMode="auto">
            <a:xfrm>
              <a:off x="6399818" y="1975975"/>
              <a:ext cx="1032334"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1400" dirty="0">
                  <a:solidFill>
                    <a:srgbClr val="000000"/>
                  </a:solidFill>
                  <a:ea typeface="新細明體" pitchFamily="18" charset="-120"/>
                </a:rPr>
                <a:t>Cash Flow</a:t>
              </a:r>
            </a:p>
          </p:txBody>
        </p:sp>
        <p:sp>
          <p:nvSpPr>
            <p:cNvPr id="136" name="Rectangle 25">
              <a:extLst>
                <a:ext uri="{FF2B5EF4-FFF2-40B4-BE49-F238E27FC236}">
                  <a16:creationId xmlns:a16="http://schemas.microsoft.com/office/drawing/2014/main" id="{D009138A-2DFF-40A8-B146-BFF088E479B8}"/>
                </a:ext>
              </a:extLst>
            </p:cNvPr>
            <p:cNvSpPr>
              <a:spLocks noChangeArrowheads="1"/>
            </p:cNvSpPr>
            <p:nvPr/>
          </p:nvSpPr>
          <p:spPr bwMode="auto">
            <a:xfrm>
              <a:off x="1457370" y="2514322"/>
              <a:ext cx="1179554"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1400" dirty="0">
                  <a:solidFill>
                    <a:srgbClr val="000000"/>
                  </a:solidFill>
                  <a:ea typeface="新細明體" pitchFamily="18" charset="-120"/>
                </a:rPr>
                <a:t>Mar. 5, 2023</a:t>
              </a:r>
            </a:p>
          </p:txBody>
        </p:sp>
        <p:sp>
          <p:nvSpPr>
            <p:cNvPr id="137" name="Rectangle 26">
              <a:extLst>
                <a:ext uri="{FF2B5EF4-FFF2-40B4-BE49-F238E27FC236}">
                  <a16:creationId xmlns:a16="http://schemas.microsoft.com/office/drawing/2014/main" id="{92E86A7C-6C50-4503-A882-437D64A2288D}"/>
                </a:ext>
              </a:extLst>
            </p:cNvPr>
            <p:cNvSpPr>
              <a:spLocks noChangeArrowheads="1"/>
            </p:cNvSpPr>
            <p:nvPr/>
          </p:nvSpPr>
          <p:spPr bwMode="auto">
            <a:xfrm>
              <a:off x="3151297" y="2514322"/>
              <a:ext cx="594715"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1400" dirty="0">
                  <a:solidFill>
                    <a:srgbClr val="000000"/>
                  </a:solidFill>
                  <a:ea typeface="新細明體" pitchFamily="18" charset="-120"/>
                </a:rPr>
                <a:t>4.2%</a:t>
              </a:r>
            </a:p>
          </p:txBody>
        </p:sp>
        <p:sp>
          <p:nvSpPr>
            <p:cNvPr id="138" name="Rectangle 27">
              <a:extLst>
                <a:ext uri="{FF2B5EF4-FFF2-40B4-BE49-F238E27FC236}">
                  <a16:creationId xmlns:a16="http://schemas.microsoft.com/office/drawing/2014/main" id="{8D1D0770-FA60-4CA7-8041-82F864896AA8}"/>
                </a:ext>
              </a:extLst>
            </p:cNvPr>
            <p:cNvSpPr>
              <a:spLocks noChangeArrowheads="1"/>
            </p:cNvSpPr>
            <p:nvPr/>
          </p:nvSpPr>
          <p:spPr bwMode="auto">
            <a:xfrm>
              <a:off x="1385362" y="2852936"/>
              <a:ext cx="1250342"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1400" dirty="0">
                  <a:solidFill>
                    <a:srgbClr val="000000"/>
                  </a:solidFill>
                  <a:ea typeface="新細明體" pitchFamily="18" charset="-120"/>
                </a:rPr>
                <a:t>Sept. 5, 2023</a:t>
              </a:r>
            </a:p>
          </p:txBody>
        </p:sp>
        <p:sp>
          <p:nvSpPr>
            <p:cNvPr id="139" name="Rectangle 28">
              <a:extLst>
                <a:ext uri="{FF2B5EF4-FFF2-40B4-BE49-F238E27FC236}">
                  <a16:creationId xmlns:a16="http://schemas.microsoft.com/office/drawing/2014/main" id="{AC99F8DA-8FE4-4C6F-957D-687E2BC52180}"/>
                </a:ext>
              </a:extLst>
            </p:cNvPr>
            <p:cNvSpPr>
              <a:spLocks noChangeArrowheads="1"/>
            </p:cNvSpPr>
            <p:nvPr/>
          </p:nvSpPr>
          <p:spPr bwMode="auto">
            <a:xfrm>
              <a:off x="3151297" y="2852936"/>
              <a:ext cx="594715"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1400" dirty="0">
                  <a:solidFill>
                    <a:srgbClr val="000000"/>
                  </a:solidFill>
                  <a:ea typeface="新細明體" pitchFamily="18" charset="-120"/>
                </a:rPr>
                <a:t>4.8%</a:t>
              </a:r>
            </a:p>
          </p:txBody>
        </p:sp>
        <p:sp>
          <p:nvSpPr>
            <p:cNvPr id="140" name="Rectangle 29">
              <a:extLst>
                <a:ext uri="{FF2B5EF4-FFF2-40B4-BE49-F238E27FC236}">
                  <a16:creationId xmlns:a16="http://schemas.microsoft.com/office/drawing/2014/main" id="{48CF3BA0-CBA0-4899-B3B3-36927F582F3D}"/>
                </a:ext>
              </a:extLst>
            </p:cNvPr>
            <p:cNvSpPr>
              <a:spLocks noChangeArrowheads="1"/>
            </p:cNvSpPr>
            <p:nvPr/>
          </p:nvSpPr>
          <p:spPr bwMode="auto">
            <a:xfrm>
              <a:off x="4355733" y="2852936"/>
              <a:ext cx="637995"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1400" dirty="0">
                  <a:solidFill>
                    <a:srgbClr val="000000"/>
                  </a:solidFill>
                  <a:ea typeface="新細明體" pitchFamily="18" charset="-120"/>
                </a:rPr>
                <a:t>+2.10</a:t>
              </a:r>
            </a:p>
          </p:txBody>
        </p:sp>
        <p:sp>
          <p:nvSpPr>
            <p:cNvPr id="141" name="Rectangle 30">
              <a:extLst>
                <a:ext uri="{FF2B5EF4-FFF2-40B4-BE49-F238E27FC236}">
                  <a16:creationId xmlns:a16="http://schemas.microsoft.com/office/drawing/2014/main" id="{B63B0059-C105-455A-8525-6B8688629823}"/>
                </a:ext>
              </a:extLst>
            </p:cNvPr>
            <p:cNvSpPr>
              <a:spLocks noChangeArrowheads="1"/>
            </p:cNvSpPr>
            <p:nvPr/>
          </p:nvSpPr>
          <p:spPr bwMode="auto">
            <a:xfrm>
              <a:off x="5407293" y="2852936"/>
              <a:ext cx="633187"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1400" dirty="0">
                  <a:ea typeface="新細明體" pitchFamily="18" charset="-120"/>
                </a:rPr>
                <a:t>–</a:t>
              </a:r>
              <a:r>
                <a:rPr lang="en-US" altLang="zh-TW" sz="1400" dirty="0">
                  <a:solidFill>
                    <a:srgbClr val="000000"/>
                  </a:solidFill>
                  <a:ea typeface="新細明體" pitchFamily="18" charset="-120"/>
                </a:rPr>
                <a:t>2.50</a:t>
              </a:r>
            </a:p>
          </p:txBody>
        </p:sp>
        <p:sp>
          <p:nvSpPr>
            <p:cNvPr id="142" name="Rectangle 31">
              <a:extLst>
                <a:ext uri="{FF2B5EF4-FFF2-40B4-BE49-F238E27FC236}">
                  <a16:creationId xmlns:a16="http://schemas.microsoft.com/office/drawing/2014/main" id="{F9EA0765-AC4E-4509-858C-FD7346797029}"/>
                </a:ext>
              </a:extLst>
            </p:cNvPr>
            <p:cNvSpPr>
              <a:spLocks noChangeArrowheads="1"/>
            </p:cNvSpPr>
            <p:nvPr/>
          </p:nvSpPr>
          <p:spPr bwMode="auto">
            <a:xfrm>
              <a:off x="6564581" y="2852936"/>
              <a:ext cx="633187"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1400" dirty="0">
                  <a:ea typeface="新細明體" pitchFamily="18" charset="-120"/>
                </a:rPr>
                <a:t>–</a:t>
              </a:r>
              <a:r>
                <a:rPr lang="en-US" altLang="zh-TW" sz="1400" dirty="0">
                  <a:solidFill>
                    <a:srgbClr val="000000"/>
                  </a:solidFill>
                  <a:ea typeface="新細明體" pitchFamily="18" charset="-120"/>
                </a:rPr>
                <a:t>0.40</a:t>
              </a:r>
            </a:p>
          </p:txBody>
        </p:sp>
        <p:sp>
          <p:nvSpPr>
            <p:cNvPr id="143" name="Rectangle 32">
              <a:extLst>
                <a:ext uri="{FF2B5EF4-FFF2-40B4-BE49-F238E27FC236}">
                  <a16:creationId xmlns:a16="http://schemas.microsoft.com/office/drawing/2014/main" id="{089BFF5E-B52F-4A5E-8463-088150E69E34}"/>
                </a:ext>
              </a:extLst>
            </p:cNvPr>
            <p:cNvSpPr>
              <a:spLocks noChangeArrowheads="1"/>
            </p:cNvSpPr>
            <p:nvPr/>
          </p:nvSpPr>
          <p:spPr bwMode="auto">
            <a:xfrm>
              <a:off x="1496804" y="3212976"/>
              <a:ext cx="1129861"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1400" dirty="0">
                  <a:solidFill>
                    <a:srgbClr val="000000"/>
                  </a:solidFill>
                  <a:ea typeface="新細明體" pitchFamily="18" charset="-120"/>
                </a:rPr>
                <a:t>Mar.5, 2024</a:t>
              </a:r>
            </a:p>
          </p:txBody>
        </p:sp>
        <p:sp>
          <p:nvSpPr>
            <p:cNvPr id="144" name="Rectangle 33">
              <a:extLst>
                <a:ext uri="{FF2B5EF4-FFF2-40B4-BE49-F238E27FC236}">
                  <a16:creationId xmlns:a16="http://schemas.microsoft.com/office/drawing/2014/main" id="{3F701E3B-F682-44D3-AF8D-7297684555F7}"/>
                </a:ext>
              </a:extLst>
            </p:cNvPr>
            <p:cNvSpPr>
              <a:spLocks noChangeArrowheads="1"/>
            </p:cNvSpPr>
            <p:nvPr/>
          </p:nvSpPr>
          <p:spPr bwMode="auto">
            <a:xfrm>
              <a:off x="3151297" y="3212976"/>
              <a:ext cx="594715"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1400" dirty="0">
                  <a:solidFill>
                    <a:srgbClr val="000000"/>
                  </a:solidFill>
                  <a:ea typeface="新細明體" pitchFamily="18" charset="-120"/>
                </a:rPr>
                <a:t>5.3%</a:t>
              </a:r>
            </a:p>
          </p:txBody>
        </p:sp>
        <p:sp>
          <p:nvSpPr>
            <p:cNvPr id="145" name="Rectangle 34">
              <a:extLst>
                <a:ext uri="{FF2B5EF4-FFF2-40B4-BE49-F238E27FC236}">
                  <a16:creationId xmlns:a16="http://schemas.microsoft.com/office/drawing/2014/main" id="{395D11F3-0AF5-40F8-86C0-E21960958B40}"/>
                </a:ext>
              </a:extLst>
            </p:cNvPr>
            <p:cNvSpPr>
              <a:spLocks noChangeArrowheads="1"/>
            </p:cNvSpPr>
            <p:nvPr/>
          </p:nvSpPr>
          <p:spPr bwMode="auto">
            <a:xfrm>
              <a:off x="4355733" y="3212976"/>
              <a:ext cx="637995"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1400" dirty="0">
                  <a:solidFill>
                    <a:srgbClr val="000000"/>
                  </a:solidFill>
                  <a:ea typeface="新細明體" pitchFamily="18" charset="-120"/>
                </a:rPr>
                <a:t>+2.40</a:t>
              </a:r>
            </a:p>
          </p:txBody>
        </p:sp>
        <p:sp>
          <p:nvSpPr>
            <p:cNvPr id="146" name="Rectangle 35">
              <a:extLst>
                <a:ext uri="{FF2B5EF4-FFF2-40B4-BE49-F238E27FC236}">
                  <a16:creationId xmlns:a16="http://schemas.microsoft.com/office/drawing/2014/main" id="{3EE011FE-0E53-40B6-929E-5C7A435BB058}"/>
                </a:ext>
              </a:extLst>
            </p:cNvPr>
            <p:cNvSpPr>
              <a:spLocks noChangeArrowheads="1"/>
            </p:cNvSpPr>
            <p:nvPr/>
          </p:nvSpPr>
          <p:spPr bwMode="auto">
            <a:xfrm>
              <a:off x="5407293" y="3212976"/>
              <a:ext cx="633187"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1400" dirty="0">
                  <a:ea typeface="新細明體" pitchFamily="18" charset="-120"/>
                </a:rPr>
                <a:t>–</a:t>
              </a:r>
              <a:r>
                <a:rPr lang="en-US" altLang="zh-TW" sz="1400" dirty="0">
                  <a:solidFill>
                    <a:srgbClr val="000000"/>
                  </a:solidFill>
                  <a:ea typeface="新細明體" pitchFamily="18" charset="-120"/>
                </a:rPr>
                <a:t>2.50</a:t>
              </a:r>
            </a:p>
          </p:txBody>
        </p:sp>
        <p:sp>
          <p:nvSpPr>
            <p:cNvPr id="147" name="Rectangle 36">
              <a:extLst>
                <a:ext uri="{FF2B5EF4-FFF2-40B4-BE49-F238E27FC236}">
                  <a16:creationId xmlns:a16="http://schemas.microsoft.com/office/drawing/2014/main" id="{A56B4E52-FBF9-479F-A627-DEBF5D76821A}"/>
                </a:ext>
              </a:extLst>
            </p:cNvPr>
            <p:cNvSpPr>
              <a:spLocks noChangeArrowheads="1"/>
            </p:cNvSpPr>
            <p:nvPr/>
          </p:nvSpPr>
          <p:spPr bwMode="auto">
            <a:xfrm>
              <a:off x="6564581" y="3212976"/>
              <a:ext cx="633187"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1400" dirty="0">
                  <a:ea typeface="新細明體" pitchFamily="18" charset="-120"/>
                </a:rPr>
                <a:t>–</a:t>
              </a:r>
              <a:r>
                <a:rPr lang="en-US" altLang="zh-TW" sz="1400" dirty="0">
                  <a:solidFill>
                    <a:srgbClr val="000000"/>
                  </a:solidFill>
                  <a:ea typeface="新細明體" pitchFamily="18" charset="-120"/>
                </a:rPr>
                <a:t>0.10</a:t>
              </a:r>
            </a:p>
          </p:txBody>
        </p:sp>
        <p:sp>
          <p:nvSpPr>
            <p:cNvPr id="148" name="Rectangle 37">
              <a:extLst>
                <a:ext uri="{FF2B5EF4-FFF2-40B4-BE49-F238E27FC236}">
                  <a16:creationId xmlns:a16="http://schemas.microsoft.com/office/drawing/2014/main" id="{959C2C57-E024-4430-A134-AC65981B7F91}"/>
                </a:ext>
              </a:extLst>
            </p:cNvPr>
            <p:cNvSpPr>
              <a:spLocks noChangeArrowheads="1"/>
            </p:cNvSpPr>
            <p:nvPr/>
          </p:nvSpPr>
          <p:spPr bwMode="auto">
            <a:xfrm>
              <a:off x="1385362" y="3573016"/>
              <a:ext cx="1250342"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1400" dirty="0">
                  <a:solidFill>
                    <a:srgbClr val="000000"/>
                  </a:solidFill>
                  <a:ea typeface="新細明體" pitchFamily="18" charset="-120"/>
                </a:rPr>
                <a:t>Sept. 5, 2024</a:t>
              </a:r>
            </a:p>
          </p:txBody>
        </p:sp>
        <p:sp>
          <p:nvSpPr>
            <p:cNvPr id="149" name="Rectangle 38">
              <a:extLst>
                <a:ext uri="{FF2B5EF4-FFF2-40B4-BE49-F238E27FC236}">
                  <a16:creationId xmlns:a16="http://schemas.microsoft.com/office/drawing/2014/main" id="{FCC6656F-6285-4F4C-A525-A0BF410102DE}"/>
                </a:ext>
              </a:extLst>
            </p:cNvPr>
            <p:cNvSpPr>
              <a:spLocks noChangeArrowheads="1"/>
            </p:cNvSpPr>
            <p:nvPr/>
          </p:nvSpPr>
          <p:spPr bwMode="auto">
            <a:xfrm>
              <a:off x="3151297" y="3573016"/>
              <a:ext cx="594715"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1400" dirty="0">
                  <a:solidFill>
                    <a:srgbClr val="000000"/>
                  </a:solidFill>
                  <a:ea typeface="新細明體" pitchFamily="18" charset="-120"/>
                </a:rPr>
                <a:t>5.5%</a:t>
              </a:r>
            </a:p>
          </p:txBody>
        </p:sp>
        <p:sp>
          <p:nvSpPr>
            <p:cNvPr id="150" name="Rectangle 39">
              <a:extLst>
                <a:ext uri="{FF2B5EF4-FFF2-40B4-BE49-F238E27FC236}">
                  <a16:creationId xmlns:a16="http://schemas.microsoft.com/office/drawing/2014/main" id="{D3075B23-D8CF-46BC-9403-992D3FDADB7D}"/>
                </a:ext>
              </a:extLst>
            </p:cNvPr>
            <p:cNvSpPr>
              <a:spLocks noChangeArrowheads="1"/>
            </p:cNvSpPr>
            <p:nvPr/>
          </p:nvSpPr>
          <p:spPr bwMode="auto">
            <a:xfrm>
              <a:off x="4355733" y="3573016"/>
              <a:ext cx="637995"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1400" dirty="0">
                  <a:solidFill>
                    <a:srgbClr val="000000"/>
                  </a:solidFill>
                  <a:ea typeface="新細明體" pitchFamily="18" charset="-120"/>
                </a:rPr>
                <a:t>+2.65</a:t>
              </a:r>
            </a:p>
          </p:txBody>
        </p:sp>
        <p:sp>
          <p:nvSpPr>
            <p:cNvPr id="151" name="Rectangle 40">
              <a:extLst>
                <a:ext uri="{FF2B5EF4-FFF2-40B4-BE49-F238E27FC236}">
                  <a16:creationId xmlns:a16="http://schemas.microsoft.com/office/drawing/2014/main" id="{07F5F187-81DA-43FF-8ECF-A87E974DC666}"/>
                </a:ext>
              </a:extLst>
            </p:cNvPr>
            <p:cNvSpPr>
              <a:spLocks noChangeArrowheads="1"/>
            </p:cNvSpPr>
            <p:nvPr/>
          </p:nvSpPr>
          <p:spPr bwMode="auto">
            <a:xfrm>
              <a:off x="5407293" y="3573016"/>
              <a:ext cx="633187"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1400" dirty="0">
                  <a:ea typeface="新細明體" pitchFamily="18" charset="-120"/>
                </a:rPr>
                <a:t>–</a:t>
              </a:r>
              <a:r>
                <a:rPr lang="en-US" altLang="zh-TW" sz="1400" dirty="0">
                  <a:solidFill>
                    <a:srgbClr val="000000"/>
                  </a:solidFill>
                  <a:ea typeface="新細明體" pitchFamily="18" charset="-120"/>
                </a:rPr>
                <a:t>2.50</a:t>
              </a:r>
            </a:p>
          </p:txBody>
        </p:sp>
        <p:sp>
          <p:nvSpPr>
            <p:cNvPr id="152" name="Rectangle 41">
              <a:extLst>
                <a:ext uri="{FF2B5EF4-FFF2-40B4-BE49-F238E27FC236}">
                  <a16:creationId xmlns:a16="http://schemas.microsoft.com/office/drawing/2014/main" id="{5F14F772-E880-4673-823E-4A862B0862BE}"/>
                </a:ext>
              </a:extLst>
            </p:cNvPr>
            <p:cNvSpPr>
              <a:spLocks noChangeArrowheads="1"/>
            </p:cNvSpPr>
            <p:nvPr/>
          </p:nvSpPr>
          <p:spPr bwMode="auto">
            <a:xfrm>
              <a:off x="6576011" y="3573016"/>
              <a:ext cx="637995"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1400" dirty="0">
                  <a:solidFill>
                    <a:srgbClr val="000000"/>
                  </a:solidFill>
                  <a:ea typeface="新細明體" pitchFamily="18" charset="-120"/>
                </a:rPr>
                <a:t>+0.15</a:t>
              </a:r>
            </a:p>
          </p:txBody>
        </p:sp>
        <p:sp>
          <p:nvSpPr>
            <p:cNvPr id="153" name="Rectangle 42">
              <a:extLst>
                <a:ext uri="{FF2B5EF4-FFF2-40B4-BE49-F238E27FC236}">
                  <a16:creationId xmlns:a16="http://schemas.microsoft.com/office/drawing/2014/main" id="{5727B389-C671-4E62-AA82-0D8ED96A0D56}"/>
                </a:ext>
              </a:extLst>
            </p:cNvPr>
            <p:cNvSpPr>
              <a:spLocks noChangeArrowheads="1"/>
            </p:cNvSpPr>
            <p:nvPr/>
          </p:nvSpPr>
          <p:spPr bwMode="auto">
            <a:xfrm>
              <a:off x="1496804" y="3933056"/>
              <a:ext cx="1129861"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1400" dirty="0">
                  <a:solidFill>
                    <a:srgbClr val="000000"/>
                  </a:solidFill>
                  <a:ea typeface="新細明體" pitchFamily="18" charset="-120"/>
                </a:rPr>
                <a:t>Mar.5, 2025</a:t>
              </a:r>
            </a:p>
          </p:txBody>
        </p:sp>
        <p:sp>
          <p:nvSpPr>
            <p:cNvPr id="154" name="Rectangle 43">
              <a:extLst>
                <a:ext uri="{FF2B5EF4-FFF2-40B4-BE49-F238E27FC236}">
                  <a16:creationId xmlns:a16="http://schemas.microsoft.com/office/drawing/2014/main" id="{11CFE411-2130-414F-91C9-42063F258FD3}"/>
                </a:ext>
              </a:extLst>
            </p:cNvPr>
            <p:cNvSpPr>
              <a:spLocks noChangeArrowheads="1"/>
            </p:cNvSpPr>
            <p:nvPr/>
          </p:nvSpPr>
          <p:spPr bwMode="auto">
            <a:xfrm>
              <a:off x="3151297" y="3933056"/>
              <a:ext cx="594715"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1400" dirty="0">
                  <a:solidFill>
                    <a:srgbClr val="000000"/>
                  </a:solidFill>
                  <a:ea typeface="新細明體" pitchFamily="18" charset="-120"/>
                </a:rPr>
                <a:t>5.6%</a:t>
              </a:r>
            </a:p>
          </p:txBody>
        </p:sp>
        <p:sp>
          <p:nvSpPr>
            <p:cNvPr id="155" name="Rectangle 44">
              <a:extLst>
                <a:ext uri="{FF2B5EF4-FFF2-40B4-BE49-F238E27FC236}">
                  <a16:creationId xmlns:a16="http://schemas.microsoft.com/office/drawing/2014/main" id="{702D3690-182E-44EA-B1A2-603964A3B33D}"/>
                </a:ext>
              </a:extLst>
            </p:cNvPr>
            <p:cNvSpPr>
              <a:spLocks noChangeArrowheads="1"/>
            </p:cNvSpPr>
            <p:nvPr/>
          </p:nvSpPr>
          <p:spPr bwMode="auto">
            <a:xfrm>
              <a:off x="4355733" y="3933056"/>
              <a:ext cx="637995"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1400" dirty="0">
                  <a:solidFill>
                    <a:srgbClr val="000000"/>
                  </a:solidFill>
                  <a:ea typeface="新細明體" pitchFamily="18" charset="-120"/>
                </a:rPr>
                <a:t>+2.75</a:t>
              </a:r>
            </a:p>
          </p:txBody>
        </p:sp>
        <p:sp>
          <p:nvSpPr>
            <p:cNvPr id="156" name="Rectangle 45">
              <a:extLst>
                <a:ext uri="{FF2B5EF4-FFF2-40B4-BE49-F238E27FC236}">
                  <a16:creationId xmlns:a16="http://schemas.microsoft.com/office/drawing/2014/main" id="{27302D1C-1F09-4EC3-92AB-8702B1AD2EAA}"/>
                </a:ext>
              </a:extLst>
            </p:cNvPr>
            <p:cNvSpPr>
              <a:spLocks noChangeArrowheads="1"/>
            </p:cNvSpPr>
            <p:nvPr/>
          </p:nvSpPr>
          <p:spPr bwMode="auto">
            <a:xfrm>
              <a:off x="5407293" y="3933056"/>
              <a:ext cx="633187"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1400" dirty="0">
                  <a:ea typeface="新細明體" pitchFamily="18" charset="-120"/>
                </a:rPr>
                <a:t>–</a:t>
              </a:r>
              <a:r>
                <a:rPr lang="en-US" altLang="zh-TW" sz="1400" dirty="0">
                  <a:solidFill>
                    <a:srgbClr val="000000"/>
                  </a:solidFill>
                  <a:ea typeface="新細明體" pitchFamily="18" charset="-120"/>
                </a:rPr>
                <a:t>2.50</a:t>
              </a:r>
            </a:p>
          </p:txBody>
        </p:sp>
        <p:sp>
          <p:nvSpPr>
            <p:cNvPr id="157" name="Rectangle 46">
              <a:extLst>
                <a:ext uri="{FF2B5EF4-FFF2-40B4-BE49-F238E27FC236}">
                  <a16:creationId xmlns:a16="http://schemas.microsoft.com/office/drawing/2014/main" id="{2AE1CD79-058C-4BFA-85C9-62DB53D08124}"/>
                </a:ext>
              </a:extLst>
            </p:cNvPr>
            <p:cNvSpPr>
              <a:spLocks noChangeArrowheads="1"/>
            </p:cNvSpPr>
            <p:nvPr/>
          </p:nvSpPr>
          <p:spPr bwMode="auto">
            <a:xfrm>
              <a:off x="6576011" y="3933056"/>
              <a:ext cx="637995"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1400" dirty="0">
                  <a:solidFill>
                    <a:srgbClr val="000000"/>
                  </a:solidFill>
                  <a:ea typeface="新細明體" pitchFamily="18" charset="-120"/>
                </a:rPr>
                <a:t>+0.25</a:t>
              </a:r>
            </a:p>
          </p:txBody>
        </p:sp>
        <p:sp>
          <p:nvSpPr>
            <p:cNvPr id="158" name="Rectangle 47">
              <a:extLst>
                <a:ext uri="{FF2B5EF4-FFF2-40B4-BE49-F238E27FC236}">
                  <a16:creationId xmlns:a16="http://schemas.microsoft.com/office/drawing/2014/main" id="{2040FFED-B5DA-4C1D-8082-1D3C8947F525}"/>
                </a:ext>
              </a:extLst>
            </p:cNvPr>
            <p:cNvSpPr>
              <a:spLocks noChangeArrowheads="1"/>
            </p:cNvSpPr>
            <p:nvPr/>
          </p:nvSpPr>
          <p:spPr bwMode="auto">
            <a:xfrm>
              <a:off x="1385362" y="4313103"/>
              <a:ext cx="1250342"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1400" dirty="0">
                  <a:solidFill>
                    <a:srgbClr val="000000"/>
                  </a:solidFill>
                  <a:ea typeface="新細明體" pitchFamily="18" charset="-120"/>
                </a:rPr>
                <a:t>Sept. 5, 2025</a:t>
              </a:r>
            </a:p>
          </p:txBody>
        </p:sp>
        <p:sp>
          <p:nvSpPr>
            <p:cNvPr id="159" name="Rectangle 48">
              <a:extLst>
                <a:ext uri="{FF2B5EF4-FFF2-40B4-BE49-F238E27FC236}">
                  <a16:creationId xmlns:a16="http://schemas.microsoft.com/office/drawing/2014/main" id="{6FB43E5F-561D-4DF4-8977-D8A46151F6AA}"/>
                </a:ext>
              </a:extLst>
            </p:cNvPr>
            <p:cNvSpPr>
              <a:spLocks noChangeArrowheads="1"/>
            </p:cNvSpPr>
            <p:nvPr/>
          </p:nvSpPr>
          <p:spPr bwMode="auto">
            <a:xfrm>
              <a:off x="3151297" y="4313103"/>
              <a:ext cx="594715"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1400" dirty="0">
                  <a:solidFill>
                    <a:srgbClr val="000000"/>
                  </a:solidFill>
                  <a:ea typeface="新細明體" pitchFamily="18" charset="-120"/>
                </a:rPr>
                <a:t>5.9%</a:t>
              </a:r>
            </a:p>
          </p:txBody>
        </p:sp>
        <p:sp>
          <p:nvSpPr>
            <p:cNvPr id="160" name="Rectangle 49">
              <a:extLst>
                <a:ext uri="{FF2B5EF4-FFF2-40B4-BE49-F238E27FC236}">
                  <a16:creationId xmlns:a16="http://schemas.microsoft.com/office/drawing/2014/main" id="{00A14540-F2DB-41F0-94BD-2121949B533D}"/>
                </a:ext>
              </a:extLst>
            </p:cNvPr>
            <p:cNvSpPr>
              <a:spLocks noChangeArrowheads="1"/>
            </p:cNvSpPr>
            <p:nvPr/>
          </p:nvSpPr>
          <p:spPr bwMode="auto">
            <a:xfrm>
              <a:off x="4355733" y="4313103"/>
              <a:ext cx="637995"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1400" dirty="0">
                  <a:solidFill>
                    <a:srgbClr val="000000"/>
                  </a:solidFill>
                  <a:ea typeface="新細明體" pitchFamily="18" charset="-120"/>
                </a:rPr>
                <a:t>+2.80</a:t>
              </a:r>
            </a:p>
          </p:txBody>
        </p:sp>
        <p:sp>
          <p:nvSpPr>
            <p:cNvPr id="161" name="Rectangle 50">
              <a:extLst>
                <a:ext uri="{FF2B5EF4-FFF2-40B4-BE49-F238E27FC236}">
                  <a16:creationId xmlns:a16="http://schemas.microsoft.com/office/drawing/2014/main" id="{669F7C26-FAD1-4586-A33D-894BA427BCE0}"/>
                </a:ext>
              </a:extLst>
            </p:cNvPr>
            <p:cNvSpPr>
              <a:spLocks noChangeArrowheads="1"/>
            </p:cNvSpPr>
            <p:nvPr/>
          </p:nvSpPr>
          <p:spPr bwMode="auto">
            <a:xfrm>
              <a:off x="5407293" y="4313103"/>
              <a:ext cx="633187"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1400" dirty="0">
                  <a:ea typeface="新細明體" pitchFamily="18" charset="-120"/>
                </a:rPr>
                <a:t>–</a:t>
              </a:r>
              <a:r>
                <a:rPr lang="en-US" altLang="zh-TW" sz="1400" dirty="0">
                  <a:solidFill>
                    <a:srgbClr val="000000"/>
                  </a:solidFill>
                  <a:ea typeface="新細明體" pitchFamily="18" charset="-120"/>
                </a:rPr>
                <a:t>2.50</a:t>
              </a:r>
            </a:p>
          </p:txBody>
        </p:sp>
        <p:sp>
          <p:nvSpPr>
            <p:cNvPr id="162" name="Rectangle 51">
              <a:extLst>
                <a:ext uri="{FF2B5EF4-FFF2-40B4-BE49-F238E27FC236}">
                  <a16:creationId xmlns:a16="http://schemas.microsoft.com/office/drawing/2014/main" id="{B105A3FF-C3E7-4F0A-9A9C-5C6FA925471A}"/>
                </a:ext>
              </a:extLst>
            </p:cNvPr>
            <p:cNvSpPr>
              <a:spLocks noChangeArrowheads="1"/>
            </p:cNvSpPr>
            <p:nvPr/>
          </p:nvSpPr>
          <p:spPr bwMode="auto">
            <a:xfrm>
              <a:off x="6576011" y="4313103"/>
              <a:ext cx="637995"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1400" dirty="0">
                  <a:solidFill>
                    <a:srgbClr val="000000"/>
                  </a:solidFill>
                  <a:ea typeface="新細明體" pitchFamily="18" charset="-120"/>
                </a:rPr>
                <a:t>+0.30</a:t>
              </a:r>
            </a:p>
          </p:txBody>
        </p:sp>
        <p:sp>
          <p:nvSpPr>
            <p:cNvPr id="163" name="Rectangle 52">
              <a:extLst>
                <a:ext uri="{FF2B5EF4-FFF2-40B4-BE49-F238E27FC236}">
                  <a16:creationId xmlns:a16="http://schemas.microsoft.com/office/drawing/2014/main" id="{3B20F238-C767-45A3-847C-051F0D167DF8}"/>
                </a:ext>
              </a:extLst>
            </p:cNvPr>
            <p:cNvSpPr>
              <a:spLocks noChangeArrowheads="1"/>
            </p:cNvSpPr>
            <p:nvPr/>
          </p:nvSpPr>
          <p:spPr bwMode="auto">
            <a:xfrm>
              <a:off x="1496804" y="4691722"/>
              <a:ext cx="1179554"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1400" dirty="0">
                  <a:solidFill>
                    <a:srgbClr val="000000"/>
                  </a:solidFill>
                  <a:ea typeface="新細明體" pitchFamily="18" charset="-120"/>
                </a:rPr>
                <a:t>Mar. 5, 2026</a:t>
              </a:r>
            </a:p>
          </p:txBody>
        </p:sp>
        <p:sp>
          <p:nvSpPr>
            <p:cNvPr id="164" name="Rectangle 54">
              <a:extLst>
                <a:ext uri="{FF2B5EF4-FFF2-40B4-BE49-F238E27FC236}">
                  <a16:creationId xmlns:a16="http://schemas.microsoft.com/office/drawing/2014/main" id="{D8C11AC1-6B76-4488-80B6-DDA73AF8A3FB}"/>
                </a:ext>
              </a:extLst>
            </p:cNvPr>
            <p:cNvSpPr>
              <a:spLocks noChangeArrowheads="1"/>
            </p:cNvSpPr>
            <p:nvPr/>
          </p:nvSpPr>
          <p:spPr bwMode="auto">
            <a:xfrm>
              <a:off x="4355733" y="4691722"/>
              <a:ext cx="836768"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1400" dirty="0">
                  <a:solidFill>
                    <a:srgbClr val="000000"/>
                  </a:solidFill>
                  <a:ea typeface="新細明體" pitchFamily="18" charset="-120"/>
                </a:rPr>
                <a:t>+102.95</a:t>
              </a:r>
            </a:p>
          </p:txBody>
        </p:sp>
        <p:sp>
          <p:nvSpPr>
            <p:cNvPr id="165" name="Rectangle 55">
              <a:extLst>
                <a:ext uri="{FF2B5EF4-FFF2-40B4-BE49-F238E27FC236}">
                  <a16:creationId xmlns:a16="http://schemas.microsoft.com/office/drawing/2014/main" id="{0EDBEAA8-36D5-4CCD-9ACD-C706CCE5AA43}"/>
                </a:ext>
              </a:extLst>
            </p:cNvPr>
            <p:cNvSpPr>
              <a:spLocks noChangeArrowheads="1"/>
            </p:cNvSpPr>
            <p:nvPr/>
          </p:nvSpPr>
          <p:spPr bwMode="auto">
            <a:xfrm>
              <a:off x="5407293" y="4691722"/>
              <a:ext cx="831959"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1400" dirty="0">
                  <a:ea typeface="新細明體" pitchFamily="18" charset="-120"/>
                </a:rPr>
                <a:t>–10</a:t>
              </a:r>
              <a:r>
                <a:rPr lang="en-US" altLang="zh-TW" sz="1400" dirty="0">
                  <a:solidFill>
                    <a:srgbClr val="000000"/>
                  </a:solidFill>
                  <a:ea typeface="新細明體" pitchFamily="18" charset="-120"/>
                </a:rPr>
                <a:t>2.50</a:t>
              </a:r>
            </a:p>
          </p:txBody>
        </p:sp>
        <p:sp>
          <p:nvSpPr>
            <p:cNvPr id="166" name="Rectangle 56">
              <a:extLst>
                <a:ext uri="{FF2B5EF4-FFF2-40B4-BE49-F238E27FC236}">
                  <a16:creationId xmlns:a16="http://schemas.microsoft.com/office/drawing/2014/main" id="{6014AA74-C06C-48AB-9AEB-E2D90756C563}"/>
                </a:ext>
              </a:extLst>
            </p:cNvPr>
            <p:cNvSpPr>
              <a:spLocks noChangeArrowheads="1"/>
            </p:cNvSpPr>
            <p:nvPr/>
          </p:nvSpPr>
          <p:spPr bwMode="auto">
            <a:xfrm>
              <a:off x="6576011" y="4691722"/>
              <a:ext cx="637995"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1400" dirty="0">
                  <a:solidFill>
                    <a:srgbClr val="000000"/>
                  </a:solidFill>
                  <a:ea typeface="新細明體" pitchFamily="18" charset="-120"/>
                </a:rPr>
                <a:t>+0.45</a:t>
              </a:r>
            </a:p>
          </p:txBody>
        </p:sp>
        <p:sp>
          <p:nvSpPr>
            <p:cNvPr id="167" name="Rectangle 22">
              <a:extLst>
                <a:ext uri="{FF2B5EF4-FFF2-40B4-BE49-F238E27FC236}">
                  <a16:creationId xmlns:a16="http://schemas.microsoft.com/office/drawing/2014/main" id="{599A42D7-D042-4D31-BF80-E2BEF51EF788}"/>
                </a:ext>
              </a:extLst>
            </p:cNvPr>
            <p:cNvSpPr>
              <a:spLocks noChangeArrowheads="1"/>
            </p:cNvSpPr>
            <p:nvPr/>
          </p:nvSpPr>
          <p:spPr bwMode="auto">
            <a:xfrm>
              <a:off x="4157722" y="2211442"/>
              <a:ext cx="732573"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1400" dirty="0">
                  <a:solidFill>
                    <a:srgbClr val="000000"/>
                  </a:solidFill>
                  <a:ea typeface="新細明體" pitchFamily="18" charset="-120"/>
                </a:rPr>
                <a:t>(mil. $)</a:t>
              </a:r>
            </a:p>
          </p:txBody>
        </p:sp>
        <p:sp>
          <p:nvSpPr>
            <p:cNvPr id="168" name="Rectangle 22">
              <a:extLst>
                <a:ext uri="{FF2B5EF4-FFF2-40B4-BE49-F238E27FC236}">
                  <a16:creationId xmlns:a16="http://schemas.microsoft.com/office/drawing/2014/main" id="{B49F31BF-A89A-4AF7-ACB4-85671E770AE0}"/>
                </a:ext>
              </a:extLst>
            </p:cNvPr>
            <p:cNvSpPr>
              <a:spLocks noChangeArrowheads="1"/>
            </p:cNvSpPr>
            <p:nvPr/>
          </p:nvSpPr>
          <p:spPr bwMode="auto">
            <a:xfrm>
              <a:off x="5356674" y="2211442"/>
              <a:ext cx="732573"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1400" dirty="0">
                  <a:solidFill>
                    <a:srgbClr val="000000"/>
                  </a:solidFill>
                  <a:ea typeface="新細明體" pitchFamily="18" charset="-120"/>
                </a:rPr>
                <a:t>(mil. $)</a:t>
              </a:r>
            </a:p>
          </p:txBody>
        </p:sp>
        <p:sp>
          <p:nvSpPr>
            <p:cNvPr id="169" name="Rectangle 22">
              <a:extLst>
                <a:ext uri="{FF2B5EF4-FFF2-40B4-BE49-F238E27FC236}">
                  <a16:creationId xmlns:a16="http://schemas.microsoft.com/office/drawing/2014/main" id="{FFD5C23B-C290-47D1-92A0-D94A073D61C9}"/>
                </a:ext>
              </a:extLst>
            </p:cNvPr>
            <p:cNvSpPr>
              <a:spLocks noChangeArrowheads="1"/>
            </p:cNvSpPr>
            <p:nvPr/>
          </p:nvSpPr>
          <p:spPr bwMode="auto">
            <a:xfrm>
              <a:off x="6555626" y="2211442"/>
              <a:ext cx="732573"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zh-TW" sz="1400" dirty="0">
                  <a:solidFill>
                    <a:srgbClr val="000000"/>
                  </a:solidFill>
                  <a:ea typeface="新細明體" pitchFamily="18" charset="-120"/>
                </a:rPr>
                <a:t>(mil. $)</a:t>
              </a:r>
            </a:p>
          </p:txBody>
        </p:sp>
      </p:grpSp>
    </p:spTree>
    <p:extLst>
      <p:ext uri="{BB962C8B-B14F-4D97-AF65-F5344CB8AC3E}">
        <p14:creationId xmlns:p14="http://schemas.microsoft.com/office/powerpoint/2010/main" val="201971257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7.</a:t>
            </a:r>
            <a:fld id="{72F695CA-C11D-480D-894C-CE326823999A}" type="slidenum">
              <a:rPr lang="en-US" altLang="en-US"/>
              <a:pPr eaLnBrk="1" hangingPunct="1"/>
              <a:t>8</a:t>
            </a:fld>
            <a:endParaRPr lang="en-US" altLang="en-US" dirty="0"/>
          </a:p>
        </p:txBody>
      </p:sp>
      <mc:AlternateContent xmlns:mc="http://schemas.openxmlformats.org/markup-compatibility/2006" xmlns:a14="http://schemas.microsoft.com/office/drawing/2010/main">
        <mc:Choice Requires="a14">
          <p:sp>
            <p:nvSpPr>
              <p:cNvPr id="59" name="Rectangle 3"/>
              <p:cNvSpPr>
                <a:spLocks noGrp="1" noChangeArrowheads="1"/>
              </p:cNvSpPr>
              <p:nvPr>
                <p:ph idx="1"/>
              </p:nvPr>
            </p:nvSpPr>
            <p:spPr>
              <a:xfrm>
                <a:off x="179512" y="1700808"/>
                <a:ext cx="8856984" cy="5040559"/>
              </a:xfrm>
              <a:noFill/>
            </p:spPr>
            <p:txBody>
              <a:bodyPr lIns="92075" tIns="46038" rIns="92075" bIns="46038"/>
              <a:lstStyle/>
              <a:p>
                <a:pPr lvl="1">
                  <a:spcBef>
                    <a:spcPts val="400"/>
                  </a:spcBef>
                </a:pPr>
                <a:r>
                  <a:rPr lang="en-US" altLang="zh-TW" dirty="0">
                    <a:ea typeface="新細明體" pitchFamily="18" charset="-120"/>
                  </a:rPr>
                  <a:t>Day count conventions for IR swaps in the U.S.</a:t>
                </a:r>
              </a:p>
              <a:p>
                <a:pPr lvl="2">
                  <a:spcBef>
                    <a:spcPts val="400"/>
                  </a:spcBef>
                </a:pPr>
                <a:r>
                  <a:rPr lang="en-US" altLang="zh-TW" dirty="0">
                    <a:ea typeface="新細明體" pitchFamily="18" charset="-120"/>
                  </a:rPr>
                  <a:t>Since the 6-month LIBOR is a U.S. money market rate, it is quoted on an actual/360 basis</a:t>
                </a:r>
              </a:p>
              <a:p>
                <a:pPr lvl="2">
                  <a:spcBef>
                    <a:spcPts val="400"/>
                  </a:spcBef>
                </a:pPr>
                <a:r>
                  <a:rPr lang="en-US" altLang="zh-TW" dirty="0">
                    <a:ea typeface="新細明體" pitchFamily="18" charset="-120"/>
                  </a:rPr>
                  <a:t>As for the fixed rate, it is usually quoted as actual/365</a:t>
                </a:r>
              </a:p>
              <a:p>
                <a:pPr lvl="2">
                  <a:spcBef>
                    <a:spcPts val="400"/>
                  </a:spcBef>
                </a:pPr>
                <a:r>
                  <a:rPr lang="en-US" altLang="zh-TW" dirty="0">
                    <a:ea typeface="新細明體" pitchFamily="18" charset="-120"/>
                  </a:rPr>
                  <a:t>For the first CF exchange on Slide 7.6</a:t>
                </a:r>
                <a:r>
                  <a:rPr lang="zh-TW" altLang="en-US" dirty="0">
                    <a:ea typeface="新細明體" pitchFamily="18" charset="-120"/>
                  </a:rPr>
                  <a:t> </a:t>
                </a:r>
                <a:r>
                  <a:rPr lang="en-US" altLang="zh-TW" dirty="0">
                    <a:ea typeface="新細明體" pitchFamily="18" charset="-120"/>
                  </a:rPr>
                  <a:t>and supposing there are 184 days between Mar. 5, 2023 and Sep. 5, 2023, the accurate CF amounts are</a:t>
                </a:r>
              </a:p>
              <a:p>
                <a:pPr marL="1163638" lvl="2" indent="-3175">
                  <a:spcBef>
                    <a:spcPts val="400"/>
                  </a:spcBef>
                  <a:buNone/>
                </a:pPr>
                <a14:m>
                  <m:oMath xmlns:m="http://schemas.openxmlformats.org/officeDocument/2006/math">
                    <m:r>
                      <a:rPr lang="en-US" altLang="zh-TW" b="0" i="1" smtClean="0">
                        <a:latin typeface="Cambria Math"/>
                        <a:ea typeface="新細明體" pitchFamily="18" charset="-120"/>
                      </a:rPr>
                      <m:t>$100 </m:t>
                    </m:r>
                    <m:r>
                      <m:rPr>
                        <m:sty m:val="p"/>
                      </m:rPr>
                      <a:rPr lang="en-US" altLang="zh-TW" b="0" i="0" smtClean="0">
                        <a:latin typeface="Cambria Math"/>
                        <a:ea typeface="新細明體" pitchFamily="18" charset="-120"/>
                      </a:rPr>
                      <m:t>mil</m:t>
                    </m:r>
                    <m:r>
                      <a:rPr lang="en-US" altLang="zh-TW" b="0" i="0" smtClean="0">
                        <a:latin typeface="Cambria Math"/>
                        <a:ea typeface="新細明體" pitchFamily="18" charset="-120"/>
                      </a:rPr>
                      <m:t>.</m:t>
                    </m:r>
                    <m:r>
                      <a:rPr lang="en-US" altLang="zh-TW" b="0" i="1" smtClean="0">
                        <a:latin typeface="Cambria Math"/>
                        <a:ea typeface="Cambria Math"/>
                      </a:rPr>
                      <m:t>×4.2%×</m:t>
                    </m:r>
                    <m:f>
                      <m:fPr>
                        <m:ctrlPr>
                          <a:rPr lang="en-US" altLang="zh-TW" b="0" i="1" smtClean="0">
                            <a:latin typeface="Cambria Math" panose="02040503050406030204" pitchFamily="18" charset="0"/>
                            <a:ea typeface="Cambria Math"/>
                          </a:rPr>
                        </m:ctrlPr>
                      </m:fPr>
                      <m:num>
                        <m:r>
                          <a:rPr lang="en-US" altLang="zh-TW" b="0" i="1" smtClean="0">
                            <a:latin typeface="Cambria Math"/>
                            <a:ea typeface="Cambria Math"/>
                          </a:rPr>
                          <m:t>184</m:t>
                        </m:r>
                      </m:num>
                      <m:den>
                        <m:r>
                          <a:rPr lang="en-US" altLang="zh-TW" b="0" i="1" smtClean="0">
                            <a:latin typeface="Cambria Math"/>
                            <a:ea typeface="Cambria Math"/>
                          </a:rPr>
                          <m:t>360</m:t>
                        </m:r>
                      </m:den>
                    </m:f>
                    <m:r>
                      <a:rPr lang="en-US" altLang="zh-TW" b="0" i="1" smtClean="0">
                        <a:latin typeface="Cambria Math"/>
                        <a:ea typeface="Cambria Math"/>
                      </a:rPr>
                      <m:t>=$2.1467 </m:t>
                    </m:r>
                    <m:r>
                      <m:rPr>
                        <m:sty m:val="p"/>
                      </m:rPr>
                      <a:rPr lang="en-US" altLang="zh-TW">
                        <a:latin typeface="Cambria Math"/>
                        <a:ea typeface="新細明體" pitchFamily="18" charset="-120"/>
                      </a:rPr>
                      <m:t>mil</m:t>
                    </m:r>
                    <m:r>
                      <a:rPr lang="en-US" altLang="zh-TW">
                        <a:latin typeface="Cambria Math"/>
                        <a:ea typeface="新細明體" pitchFamily="18" charset="-120"/>
                      </a:rPr>
                      <m:t>. </m:t>
                    </m:r>
                  </m:oMath>
                </a14:m>
                <a:r>
                  <a:rPr lang="en-US" altLang="zh-TW" dirty="0">
                    <a:ea typeface="新細明體" pitchFamily="18" charset="-120"/>
                  </a:rPr>
                  <a:t>(for the floating-rate CF)</a:t>
                </a:r>
              </a:p>
              <a:p>
                <a:pPr marL="1163638" lvl="2" indent="-3175">
                  <a:spcBef>
                    <a:spcPts val="400"/>
                  </a:spcBef>
                  <a:buNone/>
                </a:pPr>
                <a14:m>
                  <m:oMath xmlns:m="http://schemas.openxmlformats.org/officeDocument/2006/math">
                    <m:r>
                      <a:rPr lang="en-US" altLang="zh-TW" i="1">
                        <a:latin typeface="Cambria Math"/>
                        <a:ea typeface="新細明體" pitchFamily="18" charset="-120"/>
                      </a:rPr>
                      <m:t>$100 </m:t>
                    </m:r>
                    <m:r>
                      <m:rPr>
                        <m:sty m:val="p"/>
                      </m:rPr>
                      <a:rPr lang="en-US" altLang="zh-TW">
                        <a:latin typeface="Cambria Math"/>
                        <a:ea typeface="新細明體" pitchFamily="18" charset="-120"/>
                      </a:rPr>
                      <m:t>mil</m:t>
                    </m:r>
                    <m:r>
                      <a:rPr lang="en-US" altLang="zh-TW">
                        <a:latin typeface="Cambria Math"/>
                        <a:ea typeface="新細明體" pitchFamily="18" charset="-120"/>
                      </a:rPr>
                      <m:t>.</m:t>
                    </m:r>
                    <m:r>
                      <a:rPr lang="en-US" altLang="zh-TW" i="1">
                        <a:latin typeface="Cambria Math"/>
                        <a:ea typeface="Cambria Math"/>
                      </a:rPr>
                      <m:t>×</m:t>
                    </m:r>
                    <m:r>
                      <a:rPr lang="en-US" altLang="zh-TW" b="0" i="1" smtClean="0">
                        <a:latin typeface="Cambria Math"/>
                        <a:ea typeface="Cambria Math"/>
                      </a:rPr>
                      <m:t>5</m:t>
                    </m:r>
                    <m:r>
                      <a:rPr lang="en-US" altLang="zh-TW" i="1">
                        <a:latin typeface="Cambria Math"/>
                        <a:ea typeface="Cambria Math"/>
                      </a:rPr>
                      <m:t>%×</m:t>
                    </m:r>
                    <m:f>
                      <m:fPr>
                        <m:ctrlPr>
                          <a:rPr lang="en-US" altLang="zh-TW" i="1">
                            <a:latin typeface="Cambria Math" panose="02040503050406030204" pitchFamily="18" charset="0"/>
                            <a:ea typeface="Cambria Math"/>
                          </a:rPr>
                        </m:ctrlPr>
                      </m:fPr>
                      <m:num>
                        <m:r>
                          <a:rPr lang="en-US" altLang="zh-TW" i="1">
                            <a:latin typeface="Cambria Math"/>
                            <a:ea typeface="Cambria Math"/>
                          </a:rPr>
                          <m:t>184</m:t>
                        </m:r>
                      </m:num>
                      <m:den>
                        <m:r>
                          <a:rPr lang="en-US" altLang="zh-TW" i="1">
                            <a:latin typeface="Cambria Math"/>
                            <a:ea typeface="Cambria Math"/>
                          </a:rPr>
                          <m:t>36</m:t>
                        </m:r>
                        <m:r>
                          <a:rPr lang="en-US" altLang="zh-TW" b="0" i="1" smtClean="0">
                            <a:latin typeface="Cambria Math"/>
                            <a:ea typeface="Cambria Math"/>
                          </a:rPr>
                          <m:t>5</m:t>
                        </m:r>
                      </m:den>
                    </m:f>
                    <m:r>
                      <a:rPr lang="en-US" altLang="zh-TW" i="1">
                        <a:latin typeface="Cambria Math"/>
                        <a:ea typeface="Cambria Math"/>
                      </a:rPr>
                      <m:t>=$2.</m:t>
                    </m:r>
                    <m:r>
                      <a:rPr lang="en-US" altLang="zh-TW" b="0" i="1" smtClean="0">
                        <a:latin typeface="Cambria Math"/>
                        <a:ea typeface="Cambria Math"/>
                      </a:rPr>
                      <m:t>5205 </m:t>
                    </m:r>
                    <m:r>
                      <m:rPr>
                        <m:sty m:val="p"/>
                      </m:rPr>
                      <a:rPr lang="en-US" altLang="zh-TW">
                        <a:latin typeface="Cambria Math"/>
                        <a:ea typeface="新細明體" pitchFamily="18" charset="-120"/>
                      </a:rPr>
                      <m:t>mil</m:t>
                    </m:r>
                    <m:r>
                      <a:rPr lang="en-US" altLang="zh-TW">
                        <a:latin typeface="Cambria Math"/>
                        <a:ea typeface="新細明體" pitchFamily="18" charset="-120"/>
                      </a:rPr>
                      <m:t>.</m:t>
                    </m:r>
                  </m:oMath>
                </a14:m>
                <a:r>
                  <a:rPr lang="en-US" altLang="zh-TW" dirty="0">
                    <a:ea typeface="新細明體" pitchFamily="18" charset="-120"/>
                  </a:rPr>
                  <a:t> (for the fixed-rate CF)</a:t>
                </a:r>
              </a:p>
              <a:p>
                <a:pPr lvl="2">
                  <a:spcBef>
                    <a:spcPts val="400"/>
                  </a:spcBef>
                  <a:buClr>
                    <a:srgbClr val="CC3300"/>
                  </a:buClr>
                </a:pPr>
                <a:r>
                  <a:rPr lang="en-US" altLang="zh-TW" dirty="0">
                    <a:solidFill>
                      <a:srgbClr val="000000"/>
                    </a:solidFill>
                    <a:ea typeface="新細明體" pitchFamily="18" charset="-120"/>
                  </a:rPr>
                  <a:t>For clarity of exposition, this day count issue is ignored in the rest of this chapter</a:t>
                </a:r>
              </a:p>
              <a:p>
                <a:pPr marL="693737" lvl="2" indent="0">
                  <a:spcBef>
                    <a:spcPts val="400"/>
                  </a:spcBef>
                  <a:buNone/>
                </a:pPr>
                <a:endParaRPr lang="en-US" altLang="zh-TW" dirty="0">
                  <a:ea typeface="新細明體" pitchFamily="18" charset="-120"/>
                </a:endParaRPr>
              </a:p>
            </p:txBody>
          </p:sp>
        </mc:Choice>
        <mc:Fallback xmlns="">
          <p:sp>
            <p:nvSpPr>
              <p:cNvPr id="59" name="Rectangle 3"/>
              <p:cNvSpPr>
                <a:spLocks noGrp="1" noRot="1" noChangeAspect="1" noMove="1" noResize="1" noEditPoints="1" noAdjustHandles="1" noChangeArrowheads="1" noChangeShapeType="1" noTextEdit="1"/>
              </p:cNvSpPr>
              <p:nvPr>
                <p:ph idx="1"/>
              </p:nvPr>
            </p:nvSpPr>
            <p:spPr>
              <a:xfrm>
                <a:off x="179512" y="1700808"/>
                <a:ext cx="8856984" cy="5040559"/>
              </a:xfrm>
              <a:blipFill>
                <a:blip r:embed="rId3"/>
                <a:stretch>
                  <a:fillRect t="-1088" r="-1927"/>
                </a:stretch>
              </a:blipFill>
            </p:spPr>
            <p:txBody>
              <a:bodyPr/>
              <a:lstStyle/>
              <a:p>
                <a:r>
                  <a:rPr lang="zh-TW" altLang="en-US">
                    <a:noFill/>
                  </a:rPr>
                  <a:t> </a:t>
                </a:r>
              </a:p>
            </p:txBody>
          </p:sp>
        </mc:Fallback>
      </mc:AlternateContent>
      <p:sp>
        <p:nvSpPr>
          <p:cNvPr id="6" name="Rectangle 2"/>
          <p:cNvSpPr>
            <a:spLocks noGrp="1" noChangeArrowheads="1"/>
          </p:cNvSpPr>
          <p:nvPr>
            <p:ph type="title"/>
          </p:nvPr>
        </p:nvSpPr>
        <p:spPr>
          <a:xfrm>
            <a:off x="467544" y="404665"/>
            <a:ext cx="7488832" cy="792087"/>
          </a:xfrm>
          <a:noFill/>
        </p:spPr>
        <p:txBody>
          <a:bodyPr lIns="92075" tIns="46038" rIns="92075" bIns="46038" anchor="ctr"/>
          <a:lstStyle/>
          <a:p>
            <a:pPr eaLnBrk="1" hangingPunct="1"/>
            <a:r>
              <a:rPr lang="en-US" altLang="zh-TW" dirty="0">
                <a:ea typeface="新細明體" pitchFamily="18" charset="-120"/>
              </a:rPr>
              <a:t>Interest Rate Swap</a:t>
            </a:r>
          </a:p>
        </p:txBody>
      </p:sp>
    </p:spTree>
    <p:extLst>
      <p:ext uri="{BB962C8B-B14F-4D97-AF65-F5344CB8AC3E}">
        <p14:creationId xmlns:p14="http://schemas.microsoft.com/office/powerpoint/2010/main" val="62184671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3"/>
          <p:cNvSpPr>
            <a:spLocks noGrp="1" noChangeArrowheads="1"/>
          </p:cNvSpPr>
          <p:nvPr>
            <p:ph sz="half" idx="1"/>
          </p:nvPr>
        </p:nvSpPr>
        <p:spPr>
          <a:xfrm>
            <a:off x="323528" y="1628800"/>
            <a:ext cx="8712968" cy="2376264"/>
          </a:xfrm>
          <a:noFill/>
        </p:spPr>
        <p:txBody>
          <a:bodyPr lIns="92075" tIns="46038" rIns="92075" bIns="46038"/>
          <a:lstStyle/>
          <a:p>
            <a:pPr eaLnBrk="1" hangingPunct="1">
              <a:spcBef>
                <a:spcPts val="600"/>
              </a:spcBef>
            </a:pPr>
            <a:r>
              <a:rPr lang="en-US" altLang="zh-TW" sz="3000" dirty="0">
                <a:ea typeface="新細明體" pitchFamily="18" charset="-120"/>
              </a:rPr>
              <a:t>Reasons for using IR swaps</a:t>
            </a:r>
          </a:p>
          <a:p>
            <a:pPr marL="715963" lvl="1" indent="-371475">
              <a:spcBef>
                <a:spcPts val="600"/>
              </a:spcBef>
              <a:buClr>
                <a:schemeClr val="tx1"/>
              </a:buClr>
              <a:buSzPct val="80000"/>
              <a:buFont typeface="+mj-lt"/>
              <a:buAutoNum type="arabicPeriod"/>
            </a:pPr>
            <a:r>
              <a:rPr lang="en-US" altLang="zh-TW" sz="2600" dirty="0">
                <a:ea typeface="新細明體" pitchFamily="18" charset="-120"/>
              </a:rPr>
              <a:t>Converting a liability from</a:t>
            </a:r>
          </a:p>
          <a:p>
            <a:pPr lvl="2">
              <a:spcBef>
                <a:spcPts val="600"/>
              </a:spcBef>
            </a:pPr>
            <a:r>
              <a:rPr lang="en-US" altLang="zh-TW" sz="2200" dirty="0">
                <a:ea typeface="新細明體" pitchFamily="18" charset="-120"/>
              </a:rPr>
              <a:t>fixed rate (originally) to floating rate </a:t>
            </a:r>
          </a:p>
          <a:p>
            <a:pPr lvl="2">
              <a:spcBef>
                <a:spcPts val="600"/>
              </a:spcBef>
            </a:pPr>
            <a:r>
              <a:rPr lang="en-US" altLang="zh-TW" sz="2200" dirty="0">
                <a:ea typeface="新細明體" pitchFamily="18" charset="-120"/>
              </a:rPr>
              <a:t>floating rate (originally) to fixed rate </a:t>
            </a:r>
          </a:p>
          <a:p>
            <a:pPr lvl="2">
              <a:spcBef>
                <a:spcPts val="600"/>
              </a:spcBef>
              <a:buClr>
                <a:schemeClr val="tx1"/>
              </a:buClr>
              <a:buSzPct val="100000"/>
              <a:buFont typeface="新細明體" pitchFamily="18" charset="-120"/>
              <a:buChar char="※"/>
            </a:pPr>
            <a:r>
              <a:rPr lang="en-US" altLang="zh-TW" dirty="0">
                <a:ea typeface="新細明體" pitchFamily="18" charset="-120"/>
              </a:rPr>
              <a:t>Intel (wants floating-rate debt) and MS (wants fixed-rate debt)</a:t>
            </a:r>
            <a:endParaRPr lang="zh-TW" altLang="en-US" dirty="0">
              <a:ea typeface="新細明體" pitchFamily="18" charset="-120"/>
            </a:endParaRPr>
          </a:p>
        </p:txBody>
      </p:sp>
      <p:sp>
        <p:nvSpPr>
          <p:cNvPr id="8194" name="投影片編號版面配置區 5"/>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7.</a:t>
            </a:r>
            <a:fld id="{F9AF3F6E-34E1-4FD4-BF49-4802A254695A}" type="slidenum">
              <a:rPr lang="en-US" altLang="en-US"/>
              <a:pPr eaLnBrk="1" hangingPunct="1"/>
              <a:t>9</a:t>
            </a:fld>
            <a:endParaRPr lang="en-US" altLang="en-US" dirty="0"/>
          </a:p>
        </p:txBody>
      </p:sp>
      <p:sp>
        <p:nvSpPr>
          <p:cNvPr id="6" name="Rectangle 2"/>
          <p:cNvSpPr>
            <a:spLocks noGrp="1" noChangeArrowheads="1"/>
          </p:cNvSpPr>
          <p:nvPr>
            <p:ph type="title"/>
          </p:nvPr>
        </p:nvSpPr>
        <p:spPr>
          <a:xfrm>
            <a:off x="467544" y="404665"/>
            <a:ext cx="7488832" cy="792087"/>
          </a:xfrm>
          <a:noFill/>
        </p:spPr>
        <p:txBody>
          <a:bodyPr lIns="92075" tIns="46038" rIns="92075" bIns="46038" anchor="ctr"/>
          <a:lstStyle/>
          <a:p>
            <a:pPr eaLnBrk="1" hangingPunct="1"/>
            <a:r>
              <a:rPr lang="en-US" altLang="zh-TW" dirty="0">
                <a:ea typeface="新細明體" pitchFamily="18" charset="-120"/>
              </a:rPr>
              <a:t>Interest Rate Swap</a:t>
            </a:r>
          </a:p>
        </p:txBody>
      </p:sp>
      <p:grpSp>
        <p:nvGrpSpPr>
          <p:cNvPr id="2" name="群組 1"/>
          <p:cNvGrpSpPr/>
          <p:nvPr/>
        </p:nvGrpSpPr>
        <p:grpSpPr>
          <a:xfrm>
            <a:off x="683568" y="3933056"/>
            <a:ext cx="7920880" cy="1955110"/>
            <a:chOff x="683568" y="3933056"/>
            <a:chExt cx="7920880" cy="1955110"/>
          </a:xfrm>
        </p:grpSpPr>
        <p:sp>
          <p:nvSpPr>
            <p:cNvPr id="7" name="Rectangle 3"/>
            <p:cNvSpPr>
              <a:spLocks noChangeArrowheads="1"/>
            </p:cNvSpPr>
            <p:nvPr/>
          </p:nvSpPr>
          <p:spPr bwMode="auto">
            <a:xfrm>
              <a:off x="2411760" y="4227595"/>
              <a:ext cx="1143000"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pPr>
              <a:r>
                <a:rPr lang="en-US" altLang="zh-TW" dirty="0">
                  <a:latin typeface="Times New Roman" pitchFamily="18" charset="0"/>
                  <a:ea typeface="新細明體" pitchFamily="18" charset="-120"/>
                </a:rPr>
                <a:t>Intel</a:t>
              </a:r>
            </a:p>
          </p:txBody>
        </p:sp>
        <p:sp>
          <p:nvSpPr>
            <p:cNvPr id="8" name="Rectangle 4"/>
            <p:cNvSpPr>
              <a:spLocks noChangeArrowheads="1"/>
            </p:cNvSpPr>
            <p:nvPr/>
          </p:nvSpPr>
          <p:spPr bwMode="auto">
            <a:xfrm>
              <a:off x="5039094" y="4203554"/>
              <a:ext cx="1600200"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pPr>
              <a:r>
                <a:rPr lang="en-US" altLang="zh-TW" dirty="0">
                  <a:latin typeface="Times New Roman" pitchFamily="18" charset="0"/>
                  <a:ea typeface="新細明體" pitchFamily="18" charset="-120"/>
                </a:rPr>
                <a:t>MS</a:t>
              </a:r>
            </a:p>
          </p:txBody>
        </p:sp>
        <p:sp>
          <p:nvSpPr>
            <p:cNvPr id="13" name="Rectangle 9"/>
            <p:cNvSpPr>
              <a:spLocks noChangeArrowheads="1"/>
            </p:cNvSpPr>
            <p:nvPr/>
          </p:nvSpPr>
          <p:spPr bwMode="auto">
            <a:xfrm>
              <a:off x="3970926" y="4621420"/>
              <a:ext cx="878446"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altLang="zh-TW" dirty="0">
                  <a:latin typeface="Times New Roman" pitchFamily="18" charset="0"/>
                  <a:ea typeface="新細明體" pitchFamily="18" charset="-120"/>
                </a:rPr>
                <a:t>LIBOR</a:t>
              </a:r>
            </a:p>
          </p:txBody>
        </p:sp>
        <p:sp>
          <p:nvSpPr>
            <p:cNvPr id="14" name="Rectangle 10"/>
            <p:cNvSpPr>
              <a:spLocks noChangeArrowheads="1"/>
            </p:cNvSpPr>
            <p:nvPr/>
          </p:nvSpPr>
          <p:spPr bwMode="auto">
            <a:xfrm>
              <a:off x="4163286" y="3933056"/>
              <a:ext cx="493725"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altLang="zh-TW" dirty="0">
                  <a:latin typeface="Times New Roman" pitchFamily="18" charset="0"/>
                  <a:ea typeface="新細明體" pitchFamily="18" charset="-120"/>
                </a:rPr>
                <a:t>5%</a:t>
              </a:r>
            </a:p>
          </p:txBody>
        </p:sp>
        <p:sp>
          <p:nvSpPr>
            <p:cNvPr id="15" name="Rectangle 11"/>
            <p:cNvSpPr>
              <a:spLocks noChangeArrowheads="1"/>
            </p:cNvSpPr>
            <p:nvPr/>
          </p:nvSpPr>
          <p:spPr bwMode="auto">
            <a:xfrm>
              <a:off x="6603452" y="4046070"/>
              <a:ext cx="1604606"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altLang="zh-TW" dirty="0">
                  <a:latin typeface="Times New Roman" pitchFamily="18" charset="0"/>
                  <a:ea typeface="新細明體" pitchFamily="18" charset="-120"/>
                </a:rPr>
                <a:t>LIBOR + 0.1%</a:t>
              </a:r>
            </a:p>
          </p:txBody>
        </p:sp>
        <p:sp>
          <p:nvSpPr>
            <p:cNvPr id="16" name="Rectangle 12"/>
            <p:cNvSpPr>
              <a:spLocks noChangeArrowheads="1"/>
            </p:cNvSpPr>
            <p:nvPr/>
          </p:nvSpPr>
          <p:spPr bwMode="auto">
            <a:xfrm>
              <a:off x="1312863" y="4133432"/>
              <a:ext cx="666849"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altLang="zh-TW" dirty="0">
                  <a:latin typeface="Times New Roman" pitchFamily="18" charset="0"/>
                  <a:ea typeface="新細明體" pitchFamily="18" charset="-120"/>
                </a:rPr>
                <a:t>5.2%</a:t>
              </a:r>
            </a:p>
          </p:txBody>
        </p:sp>
        <p:cxnSp>
          <p:nvCxnSpPr>
            <p:cNvPr id="4" name="直線單箭頭接點 3"/>
            <p:cNvCxnSpPr/>
            <p:nvPr/>
          </p:nvCxnSpPr>
          <p:spPr bwMode="auto">
            <a:xfrm flipH="1">
              <a:off x="827584" y="4534184"/>
              <a:ext cx="1440000" cy="0"/>
            </a:xfrm>
            <a:prstGeom prst="straightConnector1">
              <a:avLst/>
            </a:prstGeom>
            <a:solidFill>
              <a:schemeClr val="accent1"/>
            </a:solidFill>
            <a:ln w="19050" cap="flat" cmpd="sng" algn="ctr">
              <a:solidFill>
                <a:schemeClr val="tx1"/>
              </a:solidFill>
              <a:prstDash val="solid"/>
              <a:round/>
              <a:headEnd type="none" w="sm" len="sm"/>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矩形 4"/>
            <p:cNvSpPr/>
            <p:nvPr/>
          </p:nvSpPr>
          <p:spPr bwMode="auto">
            <a:xfrm>
              <a:off x="5436096" y="3933056"/>
              <a:ext cx="900000" cy="900000"/>
            </a:xfrm>
            <a:prstGeom prst="rect">
              <a:avLst/>
            </a:prstGeom>
            <a:noFill/>
            <a:ln w="12700" cap="flat" cmpd="sng" algn="ctr">
              <a:solidFill>
                <a:schemeClr val="tx1"/>
              </a:solidFill>
              <a:prstDash val="solid"/>
              <a:round/>
              <a:headEnd type="none" w="sm" len="sm"/>
              <a:tailEnd type="none" w="sm" len="sm"/>
            </a:ln>
            <a:effectLst/>
          </p:spPr>
          <p:txBody>
            <a:bodyPr vert="horz" wrap="none" lIns="92075" tIns="46038" rIns="92075" bIns="46038"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a:ln>
                  <a:noFill/>
                </a:ln>
                <a:solidFill>
                  <a:schemeClr val="tx1"/>
                </a:solidFill>
                <a:effectLst/>
                <a:latin typeface="Arial" charset="0"/>
              </a:endParaRPr>
            </a:p>
          </p:txBody>
        </p:sp>
        <p:cxnSp>
          <p:nvCxnSpPr>
            <p:cNvPr id="20" name="直線單箭頭接點 19"/>
            <p:cNvCxnSpPr/>
            <p:nvPr/>
          </p:nvCxnSpPr>
          <p:spPr bwMode="auto">
            <a:xfrm flipH="1">
              <a:off x="3720924" y="4334800"/>
              <a:ext cx="1440000" cy="0"/>
            </a:xfrm>
            <a:prstGeom prst="straightConnector1">
              <a:avLst/>
            </a:prstGeom>
            <a:solidFill>
              <a:schemeClr val="accent1"/>
            </a:solidFill>
            <a:ln w="19050" cap="flat" cmpd="sng" algn="ctr">
              <a:solidFill>
                <a:schemeClr val="tx1"/>
              </a:solidFill>
              <a:prstDash val="solid"/>
              <a:round/>
              <a:headEnd type="none" w="sm" len="sm"/>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單箭頭接點 20"/>
            <p:cNvCxnSpPr/>
            <p:nvPr/>
          </p:nvCxnSpPr>
          <p:spPr bwMode="auto">
            <a:xfrm flipH="1">
              <a:off x="3720924" y="4575222"/>
              <a:ext cx="1440000" cy="0"/>
            </a:xfrm>
            <a:prstGeom prst="straightConnector1">
              <a:avLst/>
            </a:prstGeom>
            <a:solidFill>
              <a:schemeClr val="accent1"/>
            </a:solidFill>
            <a:ln w="19050" cap="flat" cmpd="sng" algn="ctr">
              <a:solidFill>
                <a:schemeClr val="tx1"/>
              </a:solidFill>
              <a:prstDash val="solid"/>
              <a:round/>
              <a:headEnd type="triangle" w="lg"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矩形 21"/>
            <p:cNvSpPr/>
            <p:nvPr/>
          </p:nvSpPr>
          <p:spPr bwMode="auto">
            <a:xfrm>
              <a:off x="2555776" y="3974062"/>
              <a:ext cx="900000" cy="900000"/>
            </a:xfrm>
            <a:prstGeom prst="rect">
              <a:avLst/>
            </a:prstGeom>
            <a:noFill/>
            <a:ln w="12700" cap="flat" cmpd="sng" algn="ctr">
              <a:solidFill>
                <a:schemeClr val="tx1"/>
              </a:solidFill>
              <a:prstDash val="solid"/>
              <a:round/>
              <a:headEnd type="none" w="sm" len="sm"/>
              <a:tailEnd type="none" w="sm" len="sm"/>
            </a:ln>
            <a:effectLst/>
          </p:spPr>
          <p:txBody>
            <a:bodyPr vert="horz" wrap="none" lIns="92075" tIns="46038" rIns="92075" bIns="46038"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a:ln>
                  <a:noFill/>
                </a:ln>
                <a:solidFill>
                  <a:schemeClr val="tx1"/>
                </a:solidFill>
                <a:effectLst/>
                <a:latin typeface="Arial" charset="0"/>
              </a:endParaRPr>
            </a:p>
          </p:txBody>
        </p:sp>
        <p:cxnSp>
          <p:nvCxnSpPr>
            <p:cNvPr id="23" name="直線單箭頭接點 22"/>
            <p:cNvCxnSpPr/>
            <p:nvPr/>
          </p:nvCxnSpPr>
          <p:spPr bwMode="auto">
            <a:xfrm flipH="1">
              <a:off x="6575499" y="4463110"/>
              <a:ext cx="1440000" cy="0"/>
            </a:xfrm>
            <a:prstGeom prst="straightConnector1">
              <a:avLst/>
            </a:prstGeom>
            <a:solidFill>
              <a:schemeClr val="accent1"/>
            </a:solidFill>
            <a:ln w="19050" cap="flat" cmpd="sng" algn="ctr">
              <a:solidFill>
                <a:schemeClr val="tx1"/>
              </a:solidFill>
              <a:prstDash val="solid"/>
              <a:round/>
              <a:headEnd type="triangle" w="lg"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17" name="文字方塊 16"/>
                <p:cNvSpPr txBox="1"/>
                <p:nvPr/>
              </p:nvSpPr>
              <p:spPr>
                <a:xfrm rot="-5400000">
                  <a:off x="1307787" y="4615493"/>
                  <a:ext cx="551882" cy="8469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TW" i="1" smtClean="0">
                                <a:latin typeface="Cambria Math" panose="02040503050406030204" pitchFamily="18" charset="0"/>
                              </a:rPr>
                            </m:ctrlPr>
                          </m:dPr>
                          <m:e>
                            <m:m>
                              <m:mPr>
                                <m:mcs>
                                  <m:mc>
                                    <m:mcPr>
                                      <m:count m:val="1"/>
                                      <m:mcJc m:val="center"/>
                                    </m:mcPr>
                                  </m:mc>
                                </m:mcs>
                                <m:ctrlPr>
                                  <a:rPr lang="en-US" altLang="zh-TW" i="1" smtClean="0">
                                    <a:latin typeface="Cambria Math" panose="02040503050406030204" pitchFamily="18" charset="0"/>
                                  </a:rPr>
                                </m:ctrlPr>
                              </m:mPr>
                              <m:mr>
                                <m:e/>
                              </m:mr>
                              <m:mr>
                                <m:e/>
                              </m:mr>
                              <m:mr>
                                <m:e/>
                              </m:mr>
                            </m:m>
                          </m:e>
                        </m:d>
                      </m:oMath>
                    </m:oMathPara>
                  </a14:m>
                  <a:endParaRPr lang="zh-TW" altLang="en-US" dirty="0"/>
                </a:p>
              </p:txBody>
            </p:sp>
          </mc:Choice>
          <mc:Fallback xmlns="">
            <p:sp>
              <p:nvSpPr>
                <p:cNvPr id="17" name="文字方塊 16"/>
                <p:cNvSpPr txBox="1">
                  <a:spLocks noRot="1" noChangeAspect="1" noMove="1" noResize="1" noEditPoints="1" noAdjustHandles="1" noChangeArrowheads="1" noChangeShapeType="1" noTextEdit="1"/>
                </p:cNvSpPr>
                <p:nvPr/>
              </p:nvSpPr>
              <p:spPr>
                <a:xfrm rot="-5400000">
                  <a:off x="1307787" y="4615493"/>
                  <a:ext cx="551882" cy="846963"/>
                </a:xfrm>
                <a:prstGeom prst="rect">
                  <a:avLst/>
                </a:prstGeom>
                <a:blipFill rotWithShape="1">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5" name="文字方塊 24"/>
                <p:cNvSpPr txBox="1"/>
                <p:nvPr/>
              </p:nvSpPr>
              <p:spPr>
                <a:xfrm rot="-5400000">
                  <a:off x="4134208" y="4633006"/>
                  <a:ext cx="551882" cy="8469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TW" i="1" smtClean="0">
                                <a:latin typeface="Cambria Math" panose="02040503050406030204" pitchFamily="18" charset="0"/>
                              </a:rPr>
                            </m:ctrlPr>
                          </m:dPr>
                          <m:e>
                            <m:m>
                              <m:mPr>
                                <m:mcs>
                                  <m:mc>
                                    <m:mcPr>
                                      <m:count m:val="1"/>
                                      <m:mcJc m:val="center"/>
                                    </m:mcPr>
                                  </m:mc>
                                </m:mcs>
                                <m:ctrlPr>
                                  <a:rPr lang="en-US" altLang="zh-TW" i="1" smtClean="0">
                                    <a:latin typeface="Cambria Math" panose="02040503050406030204" pitchFamily="18" charset="0"/>
                                  </a:rPr>
                                </m:ctrlPr>
                              </m:mPr>
                              <m:mr>
                                <m:e/>
                              </m:mr>
                              <m:mr>
                                <m:e/>
                              </m:mr>
                              <m:mr>
                                <m:e/>
                              </m:mr>
                            </m:m>
                          </m:e>
                        </m:d>
                      </m:oMath>
                    </m:oMathPara>
                  </a14:m>
                  <a:endParaRPr lang="zh-TW" altLang="en-US" dirty="0"/>
                </a:p>
              </p:txBody>
            </p:sp>
          </mc:Choice>
          <mc:Fallback xmlns="">
            <p:sp>
              <p:nvSpPr>
                <p:cNvPr id="25" name="文字方塊 24"/>
                <p:cNvSpPr txBox="1">
                  <a:spLocks noRot="1" noChangeAspect="1" noMove="1" noResize="1" noEditPoints="1" noAdjustHandles="1" noChangeArrowheads="1" noChangeShapeType="1" noTextEdit="1"/>
                </p:cNvSpPr>
                <p:nvPr/>
              </p:nvSpPr>
              <p:spPr>
                <a:xfrm rot="-5400000">
                  <a:off x="4134208" y="4633006"/>
                  <a:ext cx="551882" cy="846963"/>
                </a:xfrm>
                <a:prstGeom prst="rect">
                  <a:avLst/>
                </a:prstGeom>
                <a:blipFill rotWithShape="1">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6" name="文字方塊 25"/>
                <p:cNvSpPr txBox="1"/>
                <p:nvPr/>
              </p:nvSpPr>
              <p:spPr>
                <a:xfrm rot="-5400000">
                  <a:off x="7129814" y="4577604"/>
                  <a:ext cx="551882" cy="8469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TW" i="1" smtClean="0">
                                <a:latin typeface="Cambria Math" panose="02040503050406030204" pitchFamily="18" charset="0"/>
                              </a:rPr>
                            </m:ctrlPr>
                          </m:dPr>
                          <m:e>
                            <m:m>
                              <m:mPr>
                                <m:mcs>
                                  <m:mc>
                                    <m:mcPr>
                                      <m:count m:val="1"/>
                                      <m:mcJc m:val="center"/>
                                    </m:mcPr>
                                  </m:mc>
                                </m:mcs>
                                <m:ctrlPr>
                                  <a:rPr lang="en-US" altLang="zh-TW" i="1" smtClean="0">
                                    <a:latin typeface="Cambria Math" panose="02040503050406030204" pitchFamily="18" charset="0"/>
                                  </a:rPr>
                                </m:ctrlPr>
                              </m:mPr>
                              <m:mr>
                                <m:e/>
                              </m:mr>
                              <m:mr>
                                <m:e/>
                              </m:mr>
                              <m:mr>
                                <m:e/>
                              </m:mr>
                            </m:m>
                          </m:e>
                        </m:d>
                      </m:oMath>
                    </m:oMathPara>
                  </a14:m>
                  <a:endParaRPr lang="zh-TW" altLang="en-US" dirty="0"/>
                </a:p>
              </p:txBody>
            </p:sp>
          </mc:Choice>
          <mc:Fallback xmlns="">
            <p:sp>
              <p:nvSpPr>
                <p:cNvPr id="26" name="文字方塊 25"/>
                <p:cNvSpPr txBox="1">
                  <a:spLocks noRot="1" noChangeAspect="1" noMove="1" noResize="1" noEditPoints="1" noAdjustHandles="1" noChangeArrowheads="1" noChangeShapeType="1" noTextEdit="1"/>
                </p:cNvSpPr>
                <p:nvPr/>
              </p:nvSpPr>
              <p:spPr>
                <a:xfrm rot="-5400000">
                  <a:off x="7129814" y="4577604"/>
                  <a:ext cx="551882" cy="846963"/>
                </a:xfrm>
                <a:prstGeom prst="rect">
                  <a:avLst/>
                </a:prstGeom>
                <a:blipFill rotWithShape="1">
                  <a:blip r:embed="rId5"/>
                  <a:stretch>
                    <a:fillRect/>
                  </a:stretch>
                </a:blipFill>
              </p:spPr>
              <p:txBody>
                <a:bodyPr/>
                <a:lstStyle/>
                <a:p>
                  <a:r>
                    <a:rPr lang="zh-TW" altLang="en-US">
                      <a:noFill/>
                    </a:rPr>
                    <a:t> </a:t>
                  </a:r>
                </a:p>
              </p:txBody>
            </p:sp>
          </mc:Fallback>
        </mc:AlternateContent>
        <p:sp>
          <p:nvSpPr>
            <p:cNvPr id="18" name="文字方塊 17"/>
            <p:cNvSpPr txBox="1"/>
            <p:nvPr/>
          </p:nvSpPr>
          <p:spPr>
            <a:xfrm>
              <a:off x="683568" y="5241835"/>
              <a:ext cx="1872208" cy="646331"/>
            </a:xfrm>
            <a:prstGeom prst="rect">
              <a:avLst/>
            </a:prstGeom>
            <a:noFill/>
          </p:spPr>
          <p:txBody>
            <a:bodyPr wrap="square" rtlCol="0">
              <a:spAutoFit/>
            </a:bodyPr>
            <a:lstStyle/>
            <a:p>
              <a:r>
                <a:rPr lang="en-US" altLang="zh-TW" dirty="0"/>
                <a:t>Original fixed-rate debt of Intel</a:t>
              </a:r>
              <a:endParaRPr lang="zh-TW" altLang="en-US" dirty="0"/>
            </a:p>
          </p:txBody>
        </p:sp>
        <p:sp>
          <p:nvSpPr>
            <p:cNvPr id="28" name="文字方塊 27"/>
            <p:cNvSpPr txBox="1"/>
            <p:nvPr/>
          </p:nvSpPr>
          <p:spPr>
            <a:xfrm>
              <a:off x="6575500" y="5168086"/>
              <a:ext cx="2028948" cy="646331"/>
            </a:xfrm>
            <a:prstGeom prst="rect">
              <a:avLst/>
            </a:prstGeom>
            <a:noFill/>
          </p:spPr>
          <p:txBody>
            <a:bodyPr wrap="square" rtlCol="0">
              <a:spAutoFit/>
            </a:bodyPr>
            <a:lstStyle/>
            <a:p>
              <a:r>
                <a:rPr lang="en-US" altLang="zh-TW" dirty="0"/>
                <a:t>Original floating-rate debt of MS</a:t>
              </a:r>
              <a:endParaRPr lang="zh-TW" altLang="en-US" dirty="0"/>
            </a:p>
          </p:txBody>
        </p:sp>
        <p:sp>
          <p:nvSpPr>
            <p:cNvPr id="29" name="文字方塊 28"/>
            <p:cNvSpPr txBox="1"/>
            <p:nvPr/>
          </p:nvSpPr>
          <p:spPr>
            <a:xfrm>
              <a:off x="3923928" y="5240094"/>
              <a:ext cx="1440160" cy="369332"/>
            </a:xfrm>
            <a:prstGeom prst="rect">
              <a:avLst/>
            </a:prstGeom>
            <a:noFill/>
          </p:spPr>
          <p:txBody>
            <a:bodyPr wrap="square" rtlCol="0">
              <a:spAutoFit/>
            </a:bodyPr>
            <a:lstStyle/>
            <a:p>
              <a:r>
                <a:rPr lang="en-US" altLang="zh-TW" dirty="0"/>
                <a:t>IR swap</a:t>
              </a:r>
              <a:endParaRPr lang="zh-TW" altLang="en-US" dirty="0"/>
            </a:p>
          </p:txBody>
        </p:sp>
      </p:grpSp>
      <p:sp>
        <p:nvSpPr>
          <p:cNvPr id="19" name="文字方塊 18"/>
          <p:cNvSpPr txBox="1"/>
          <p:nvPr/>
        </p:nvSpPr>
        <p:spPr>
          <a:xfrm>
            <a:off x="1043608" y="6093296"/>
            <a:ext cx="7164450" cy="707886"/>
          </a:xfrm>
          <a:prstGeom prst="rect">
            <a:avLst/>
          </a:prstGeom>
          <a:noFill/>
        </p:spPr>
        <p:txBody>
          <a:bodyPr wrap="square" rtlCol="0">
            <a:spAutoFit/>
          </a:bodyPr>
          <a:lstStyle/>
          <a:p>
            <a:pPr marL="180975" indent="-180975">
              <a:buFont typeface="Arial" pitchFamily="34" charset="0"/>
              <a:buChar char="–"/>
            </a:pPr>
            <a:r>
              <a:rPr lang="en-US" altLang="zh-TW" sz="2000" dirty="0"/>
              <a:t>The net borrowing rate for Intel’s liability is LIBOR + 0.2%</a:t>
            </a:r>
          </a:p>
          <a:p>
            <a:pPr marL="180975" indent="-180975">
              <a:buFont typeface="Arial" pitchFamily="34" charset="0"/>
              <a:buChar char="–"/>
            </a:pPr>
            <a:r>
              <a:rPr lang="en-US" altLang="zh-TW" sz="2000" dirty="0"/>
              <a:t>The net borrowing rate for MS’s liability is 5.1% </a:t>
            </a:r>
            <a:endParaRPr lang="zh-TW" altLang="en-US" sz="2000" dirty="0"/>
          </a:p>
        </p:txBody>
      </p:sp>
    </p:spTree>
  </p:cSld>
  <p:clrMapOvr>
    <a:masterClrMapping/>
  </p:clrMapOvr>
  <p:transition/>
</p:sld>
</file>

<file path=ppt/theme/theme1.xml><?xml version="1.0" encoding="utf-8"?>
<a:theme xmlns:a="http://schemas.openxmlformats.org/drawingml/2006/main" name="2_Network">
  <a:themeElements>
    <a:clrScheme name="2_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fontScheme name="2_Network">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2_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2_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2_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2_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2_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2_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2_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2_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2_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2_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OF_Ch06</Template>
  <TotalTime>8021</TotalTime>
  <Pages>26</Pages>
  <Words>7102</Words>
  <Application>Microsoft Office PowerPoint</Application>
  <PresentationFormat>Letter 紙張 (8.5x11 英吋)</PresentationFormat>
  <Paragraphs>930</Paragraphs>
  <Slides>63</Slides>
  <Notes>63</Notes>
  <HiddenSlides>0</HiddenSlides>
  <MMClips>0</MMClips>
  <ScaleCrop>false</ScaleCrop>
  <HeadingPairs>
    <vt:vector size="8" baseType="variant">
      <vt:variant>
        <vt:lpstr>使用字型</vt:lpstr>
      </vt:variant>
      <vt:variant>
        <vt:i4>5</vt:i4>
      </vt:variant>
      <vt:variant>
        <vt:lpstr>佈景主題</vt:lpstr>
      </vt:variant>
      <vt:variant>
        <vt:i4>1</vt:i4>
      </vt:variant>
      <vt:variant>
        <vt:lpstr>內嵌 OLE 伺服程式</vt:lpstr>
      </vt:variant>
      <vt:variant>
        <vt:i4>1</vt:i4>
      </vt:variant>
      <vt:variant>
        <vt:lpstr>投影片標題</vt:lpstr>
      </vt:variant>
      <vt:variant>
        <vt:i4>63</vt:i4>
      </vt:variant>
    </vt:vector>
  </HeadingPairs>
  <TitlesOfParts>
    <vt:vector size="70" baseType="lpstr">
      <vt:lpstr>新細明體</vt:lpstr>
      <vt:lpstr>Arial</vt:lpstr>
      <vt:lpstr>Cambria Math</vt:lpstr>
      <vt:lpstr>Times New Roman</vt:lpstr>
      <vt:lpstr>Wingdings</vt:lpstr>
      <vt:lpstr>2_Network</vt:lpstr>
      <vt:lpstr>Visio</vt:lpstr>
      <vt:lpstr>Swaps</vt:lpstr>
      <vt:lpstr>Goals of Chapter 7</vt:lpstr>
      <vt:lpstr>7.1 Interest Rate (IR) Swaps</vt:lpstr>
      <vt:lpstr>Definition of Swaps</vt:lpstr>
      <vt:lpstr>Interest Rate Swap</vt:lpstr>
      <vt:lpstr>Cash Flows of an Interest Rate Swap</vt:lpstr>
      <vt:lpstr>Cash Flows of an Interest Rate Swap If the Principal was Exchanged</vt:lpstr>
      <vt:lpstr>Interest Rate Swap</vt:lpstr>
      <vt:lpstr>Interest Rate Swap</vt:lpstr>
      <vt:lpstr>Interest Rate Swap</vt:lpstr>
      <vt:lpstr>Interest Rate Swap</vt:lpstr>
      <vt:lpstr>Interest Rate Swap</vt:lpstr>
      <vt:lpstr>Quotes By a Swap Market Maker</vt:lpstr>
      <vt:lpstr>Comparative Advantage Argument</vt:lpstr>
      <vt:lpstr>Comparative Advantage Argument</vt:lpstr>
      <vt:lpstr>Comparative Advantage Argument</vt:lpstr>
      <vt:lpstr>Criticism of the Comparative Advantage Argument</vt:lpstr>
      <vt:lpstr>Criticism of the Comparative Advantage Argument</vt:lpstr>
      <vt:lpstr>The Nature of Swap Rates</vt:lpstr>
      <vt:lpstr>The Nature of Swap Rates</vt:lpstr>
      <vt:lpstr>Valuation of IR Swaps</vt:lpstr>
      <vt:lpstr>Valuation of IR Swaps</vt:lpstr>
      <vt:lpstr>Valuation of IR Swaps</vt:lpstr>
      <vt:lpstr>Valuation of IR Swaps</vt:lpstr>
      <vt:lpstr>Valuation of IR Swaps</vt:lpstr>
      <vt:lpstr>Valuation of IR Swaps</vt:lpstr>
      <vt:lpstr>Valuation of IR Swaps</vt:lpstr>
      <vt:lpstr>Valuation of IR Swaps</vt:lpstr>
      <vt:lpstr>Valuation of IR Swaps</vt:lpstr>
      <vt:lpstr>Valuation of IR Swaps</vt:lpstr>
      <vt:lpstr>Valuation of IR Swaps</vt:lpstr>
      <vt:lpstr>Determine LIBOR Zero Curve with Eurodollar Futures and IR Swaps</vt:lpstr>
      <vt:lpstr>Determine LIBOR Zero Curve with Eurodollar Futures and Swaps</vt:lpstr>
      <vt:lpstr>Overnight Indexed Swaps (OISs)</vt:lpstr>
      <vt:lpstr>Overnight Indexed Swaps (OISs)</vt:lpstr>
      <vt:lpstr>Overnight Indexed Swaps (OISs)</vt:lpstr>
      <vt:lpstr>Determine an OIS Zero Curve</vt:lpstr>
      <vt:lpstr>Determine Zero Curve Using OISs</vt:lpstr>
      <vt:lpstr>7.2 Currency Swaps</vt:lpstr>
      <vt:lpstr>Currency Swap</vt:lpstr>
      <vt:lpstr>Currency Swap</vt:lpstr>
      <vt:lpstr>Currency Swap</vt:lpstr>
      <vt:lpstr>Comparative Advantage Arguments for Currency Swaps</vt:lpstr>
      <vt:lpstr>Comparative Advantage Arguments for Currency Swaps</vt:lpstr>
      <vt:lpstr>Comparative Advantage Arguments for Currency Swaps</vt:lpstr>
      <vt:lpstr>Valuation of Currency Swaps</vt:lpstr>
      <vt:lpstr>Valuation of Currency Swaps</vt:lpstr>
      <vt:lpstr>Valuation of Currency Swaps</vt:lpstr>
      <vt:lpstr>Valuation of Currency Swaps</vt:lpstr>
      <vt:lpstr>Valuation of Currency Swaps</vt:lpstr>
      <vt:lpstr>Valuation of Currency Swaps</vt:lpstr>
      <vt:lpstr>7.3 Credit Risk of Swaps</vt:lpstr>
      <vt:lpstr>Credit Risk</vt:lpstr>
      <vt:lpstr>Credit Risk</vt:lpstr>
      <vt:lpstr>Credit Risk</vt:lpstr>
      <vt:lpstr>Credit Risk</vt:lpstr>
      <vt:lpstr>7.4 Other Types of Swaps</vt:lpstr>
      <vt:lpstr>Other Types of Swaps</vt:lpstr>
      <vt:lpstr>Other Types of Swaps</vt:lpstr>
      <vt:lpstr>Other Types of Swaps</vt:lpstr>
      <vt:lpstr>Other Types of Swaps</vt:lpstr>
      <vt:lpstr>Other Types of Swaps</vt:lpstr>
      <vt:lpstr>Other Types of Swaps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Swaps</dc:title>
  <dc:subject>Fundamentals of Futures and Options Markets, 5E</dc:subject>
  <dc:creator>JyWang</dc:creator>
  <cp:keywords>Chapter 7</cp:keywords>
  <cp:lastModifiedBy>Jr-Yan</cp:lastModifiedBy>
  <cp:revision>782</cp:revision>
  <cp:lastPrinted>2013-08-15T08:13:18Z</cp:lastPrinted>
  <dcterms:created xsi:type="dcterms:W3CDTF">1996-10-24T09:26:34Z</dcterms:created>
  <dcterms:modified xsi:type="dcterms:W3CDTF">2023-05-28T11:20:23Z</dcterms:modified>
</cp:coreProperties>
</file>