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8" r:id="rId1"/>
  </p:sldMasterIdLst>
  <p:notesMasterIdLst>
    <p:notesMasterId r:id="rId54"/>
  </p:notesMasterIdLst>
  <p:handoutMasterIdLst>
    <p:handoutMasterId r:id="rId55"/>
  </p:handoutMasterIdLst>
  <p:sldIdLst>
    <p:sldId id="319" r:id="rId2"/>
    <p:sldId id="342" r:id="rId3"/>
    <p:sldId id="343" r:id="rId4"/>
    <p:sldId id="357" r:id="rId5"/>
    <p:sldId id="264" r:id="rId6"/>
    <p:sldId id="347" r:id="rId7"/>
    <p:sldId id="349" r:id="rId8"/>
    <p:sldId id="267" r:id="rId9"/>
    <p:sldId id="350" r:id="rId10"/>
    <p:sldId id="306" r:id="rId11"/>
    <p:sldId id="344" r:id="rId12"/>
    <p:sldId id="318" r:id="rId13"/>
    <p:sldId id="351" r:id="rId14"/>
    <p:sldId id="371" r:id="rId15"/>
    <p:sldId id="352" r:id="rId16"/>
    <p:sldId id="325" r:id="rId17"/>
    <p:sldId id="353" r:id="rId18"/>
    <p:sldId id="354" r:id="rId19"/>
    <p:sldId id="330" r:id="rId20"/>
    <p:sldId id="355" r:id="rId21"/>
    <p:sldId id="316" r:id="rId22"/>
    <p:sldId id="356" r:id="rId23"/>
    <p:sldId id="345" r:id="rId24"/>
    <p:sldId id="335" r:id="rId25"/>
    <p:sldId id="336" r:id="rId26"/>
    <p:sldId id="337" r:id="rId27"/>
    <p:sldId id="327" r:id="rId28"/>
    <p:sldId id="328" r:id="rId29"/>
    <p:sldId id="313" r:id="rId30"/>
    <p:sldId id="359" r:id="rId31"/>
    <p:sldId id="361" r:id="rId32"/>
    <p:sldId id="312" r:id="rId33"/>
    <p:sldId id="360" r:id="rId34"/>
    <p:sldId id="362" r:id="rId35"/>
    <p:sldId id="346" r:id="rId36"/>
    <p:sldId id="271" r:id="rId37"/>
    <p:sldId id="322" r:id="rId38"/>
    <p:sldId id="364" r:id="rId39"/>
    <p:sldId id="365" r:id="rId40"/>
    <p:sldId id="272" r:id="rId41"/>
    <p:sldId id="323" r:id="rId42"/>
    <p:sldId id="363" r:id="rId43"/>
    <p:sldId id="273" r:id="rId44"/>
    <p:sldId id="320" r:id="rId45"/>
    <p:sldId id="338" r:id="rId46"/>
    <p:sldId id="372" r:id="rId47"/>
    <p:sldId id="366" r:id="rId48"/>
    <p:sldId id="367" r:id="rId49"/>
    <p:sldId id="368" r:id="rId50"/>
    <p:sldId id="369" r:id="rId51"/>
    <p:sldId id="370" r:id="rId52"/>
    <p:sldId id="339" r:id="rId53"/>
  </p:sldIdLst>
  <p:sldSz cx="9144000" cy="6858000" type="letter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31" autoAdjust="0"/>
    <p:restoredTop sz="95524" autoAdjust="0"/>
  </p:normalViewPr>
  <p:slideViewPr>
    <p:cSldViewPr>
      <p:cViewPr varScale="1">
        <p:scale>
          <a:sx n="77" d="100"/>
          <a:sy n="77" d="100"/>
        </p:scale>
        <p:origin x="444" y="2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1902" y="3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F009CBB6-AAC1-4113-8436-12AC5F7C6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4401" y="9731376"/>
            <a:ext cx="1814513" cy="329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8108" tIns="49054" rIns="98108" bIns="4905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1500">
                <a:latin typeface="Times New Roman" pitchFamily="18" charset="0"/>
              </a:rPr>
              <a:t>6-</a:t>
            </a:r>
            <a:fld id="{9F5083B1-B204-4B1B-8374-545B611CE277}" type="slidenum">
              <a:rPr lang="en-US" altLang="zh-TW" sz="1500">
                <a:latin typeface="Times New Roman" pitchFamily="18" charset="0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zh-TW" sz="1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6787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553" tIns="0" rIns="20553" bIns="0" numCol="1" anchor="t" anchorCtr="0" compatLnSpc="1">
            <a:prstTxWarp prst="textNoShape">
              <a:avLst/>
            </a:prstTxWarp>
          </a:bodyPr>
          <a:lstStyle>
            <a:lvl1pPr defTabSz="822325" eaLnBrk="0" hangingPunct="0">
              <a:defRPr sz="1100" i="1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553" tIns="0" rIns="20553" bIns="0" numCol="1" anchor="t" anchorCtr="0" compatLnSpc="1">
            <a:prstTxWarp prst="textNoShape">
              <a:avLst/>
            </a:prstTxWarp>
          </a:bodyPr>
          <a:lstStyle>
            <a:lvl1pPr algn="r" defTabSz="822325" eaLnBrk="0" hangingPunct="0">
              <a:defRPr sz="1100" i="1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553" tIns="0" rIns="20553" bIns="0" numCol="1" anchor="b" anchorCtr="0" compatLnSpc="1">
            <a:prstTxWarp prst="textNoShape">
              <a:avLst/>
            </a:prstTxWarp>
          </a:bodyPr>
          <a:lstStyle>
            <a:lvl1pPr defTabSz="822325" eaLnBrk="0" hangingPunct="0">
              <a:defRPr sz="1100" i="1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553" tIns="0" rIns="20553" bIns="0" numCol="1" anchor="b" anchorCtr="0" compatLnSpc="1">
            <a:prstTxWarp prst="textNoShape">
              <a:avLst/>
            </a:prstTxWarp>
          </a:bodyPr>
          <a:lstStyle>
            <a:lvl1pPr algn="r" defTabSz="822325" eaLnBrk="0" hangingPunct="0">
              <a:defRPr sz="1100" i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B8ABFA4C-89F6-4EAE-BBEB-E06CA5A79BB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340" tIns="49670" rIns="99340" bIns="496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/>
              <a:t>Click to edit Master notes styles</a:t>
            </a:r>
          </a:p>
          <a:p>
            <a:pPr lvl="0"/>
            <a:r>
              <a:rPr lang="en-US" altLang="zh-TW" noProof="0"/>
              <a:t>Second Level</a:t>
            </a:r>
          </a:p>
          <a:p>
            <a:pPr lvl="0"/>
            <a:r>
              <a:rPr lang="en-US" altLang="zh-TW" noProof="0"/>
              <a:t>Third Level</a:t>
            </a:r>
          </a:p>
          <a:p>
            <a:pPr lvl="0"/>
            <a:r>
              <a:rPr lang="en-US" altLang="zh-TW" noProof="0"/>
              <a:t>Fourth Level</a:t>
            </a:r>
          </a:p>
          <a:p>
            <a:pPr lvl="0"/>
            <a:r>
              <a:rPr lang="en-US" altLang="zh-TW" noProof="0"/>
              <a:t>Fifth Level</a:t>
            </a:r>
          </a:p>
        </p:txBody>
      </p:sp>
      <p:sp>
        <p:nvSpPr>
          <p:cNvPr id="36871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9938"/>
            <a:ext cx="5111750" cy="38338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13930235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E27E05A-C130-44AD-B95D-E1F88CA9F990}" type="slidenum">
              <a:rPr lang="zh-TW" altLang="en-US">
                <a:latin typeface="Times New Roman" pitchFamily="18" charset="0"/>
              </a:rPr>
              <a:pPr/>
              <a:t>1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FF0DAB4-EE0A-4AF2-9665-24DDEF078E23}" type="slidenum">
              <a:rPr lang="zh-TW" altLang="en-US">
                <a:latin typeface="Times New Roman" pitchFamily="18" charset="0"/>
              </a:rPr>
              <a:pPr/>
              <a:t>10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B0BC565-8A5F-4944-AD3A-19010F296473}" type="slidenum">
              <a:rPr lang="zh-TW" altLang="en-US">
                <a:latin typeface="Times New Roman" pitchFamily="18" charset="0"/>
              </a:rPr>
              <a:pPr/>
              <a:t>12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B0BC565-8A5F-4944-AD3A-19010F296473}" type="slidenum">
              <a:rPr lang="zh-TW" altLang="en-US">
                <a:latin typeface="Times New Roman" pitchFamily="18" charset="0"/>
              </a:rPr>
              <a:pPr/>
              <a:t>13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B0BC565-8A5F-4944-AD3A-19010F296473}" type="slidenum">
              <a:rPr lang="zh-TW" altLang="en-US">
                <a:latin typeface="Times New Roman" pitchFamily="18" charset="0"/>
              </a:rPr>
              <a:pPr/>
              <a:t>14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74819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B0BC565-8A5F-4944-AD3A-19010F296473}" type="slidenum">
              <a:rPr lang="zh-TW" altLang="en-US">
                <a:latin typeface="Times New Roman" pitchFamily="18" charset="0"/>
              </a:rPr>
              <a:pPr/>
              <a:t>15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710E054-536D-4F90-BF38-894BFD99C53B}" type="slidenum">
              <a:rPr lang="zh-TW" altLang="en-US">
                <a:latin typeface="Times New Roman" pitchFamily="18" charset="0"/>
              </a:rPr>
              <a:pPr/>
              <a:t>16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710E054-536D-4F90-BF38-894BFD99C53B}" type="slidenum">
              <a:rPr lang="zh-TW" altLang="en-US">
                <a:latin typeface="Times New Roman" pitchFamily="18" charset="0"/>
              </a:rPr>
              <a:pPr/>
              <a:t>17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710E054-536D-4F90-BF38-894BFD99C53B}" type="slidenum">
              <a:rPr lang="zh-TW" altLang="en-US">
                <a:latin typeface="Times New Roman" pitchFamily="18" charset="0"/>
              </a:rPr>
              <a:pPr/>
              <a:t>18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79058FC-A8C2-4992-B6CB-81C53C6B53D5}" type="slidenum">
              <a:rPr lang="zh-TW" altLang="en-US">
                <a:latin typeface="Times New Roman" pitchFamily="18" charset="0"/>
              </a:rPr>
              <a:pPr/>
              <a:t>19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9938"/>
            <a:ext cx="5111750" cy="3833812"/>
          </a:xfrm>
          <a:ln cap="flat"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9332" tIns="49666" rIns="99332" bIns="49666"/>
          <a:lstStyle/>
          <a:p>
            <a:endParaRPr lang="en-CA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0635" tIns="0" rIns="20635" bIns="0" anchor="b"/>
          <a:lstStyle/>
          <a:p>
            <a:pPr algn="r" defTabSz="825500" eaLnBrk="0" hangingPunct="0"/>
            <a:r>
              <a:rPr lang="en-US" altLang="zh-TW" sz="1100" i="1">
                <a:latin typeface="Times New Roman" pitchFamily="18" charset="0"/>
              </a:rPr>
              <a:t>2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711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74700"/>
            <a:ext cx="5099050" cy="3824288"/>
          </a:xfrm>
          <a:ln w="12700" cap="flat">
            <a:solidFill>
              <a:schemeClr val="tx1"/>
            </a:solidFill>
          </a:ln>
        </p:spPr>
      </p:sp>
      <p:sp>
        <p:nvSpPr>
          <p:cNvPr id="47111" name="Rectangle 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8017" tIns="48148" rIns="98017" bIns="48148"/>
          <a:lstStyle/>
          <a:p>
            <a:pPr eaLnBrk="1" hangingPunct="1"/>
            <a:endParaRPr lang="zh-TW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79058FC-A8C2-4992-B6CB-81C53C6B53D5}" type="slidenum">
              <a:rPr lang="zh-TW" altLang="en-US">
                <a:latin typeface="Times New Roman" pitchFamily="18" charset="0"/>
              </a:rPr>
              <a:pPr/>
              <a:t>20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9938"/>
            <a:ext cx="5111750" cy="3833812"/>
          </a:xfrm>
          <a:ln cap="flat"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9332" tIns="49666" rIns="99332" bIns="49666"/>
          <a:lstStyle/>
          <a:p>
            <a:endParaRPr lang="en-CA" altLang="zh-TW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C311F95-4DC4-4A7D-9F89-CD35BB5F274E}" type="slidenum">
              <a:rPr lang="zh-TW" altLang="en-US">
                <a:latin typeface="Times New Roman" pitchFamily="18" charset="0"/>
              </a:rPr>
              <a:pPr/>
              <a:t>21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4813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8132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C311F95-4DC4-4A7D-9F89-CD35BB5F274E}" type="slidenum">
              <a:rPr lang="zh-TW" altLang="en-US">
                <a:latin typeface="Times New Roman" pitchFamily="18" charset="0"/>
              </a:rPr>
              <a:pPr/>
              <a:t>22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4813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8132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742FE87-5931-4151-8D89-DD6DBC0B92AF}" type="slidenum">
              <a:rPr lang="zh-TW" altLang="en-US">
                <a:latin typeface="Times New Roman" pitchFamily="18" charset="0"/>
              </a:rPr>
              <a:pPr/>
              <a:t>24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9938"/>
            <a:ext cx="5111750" cy="3833812"/>
          </a:xfrm>
          <a:ln cap="flat"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9332" tIns="49666" rIns="99332" bIns="49666"/>
          <a:lstStyle/>
          <a:p>
            <a:endParaRPr lang="en-CA" altLang="zh-TW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3C0BE94-6180-46C0-9461-9FE17C054FB4}" type="slidenum">
              <a:rPr lang="zh-TW" altLang="en-US">
                <a:latin typeface="Times New Roman" pitchFamily="18" charset="0"/>
              </a:rPr>
              <a:pPr/>
              <a:t>25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9938"/>
            <a:ext cx="5111750" cy="3833812"/>
          </a:xfrm>
          <a:ln cap="flat"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9332" tIns="49666" rIns="99332" bIns="49666"/>
          <a:lstStyle/>
          <a:p>
            <a:endParaRPr lang="en-CA" altLang="zh-TW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7A1BD08-C126-4572-86AC-F53EA5675107}" type="slidenum">
              <a:rPr lang="zh-TW" altLang="en-US">
                <a:latin typeface="Times New Roman" pitchFamily="18" charset="0"/>
              </a:rPr>
              <a:pPr/>
              <a:t>26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9938"/>
            <a:ext cx="5111750" cy="3833812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zh-TW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2D63C7D-CE79-4C50-82D5-0E3D2CAF66AA}" type="slidenum">
              <a:rPr lang="zh-TW" altLang="en-US">
                <a:latin typeface="Times New Roman" pitchFamily="18" charset="0"/>
              </a:rPr>
              <a:pPr/>
              <a:t>27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zh-TW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8D993C2-7522-485F-9B5E-4C808786B367}" type="slidenum">
              <a:rPr lang="zh-TW" altLang="en-US">
                <a:latin typeface="Times New Roman" pitchFamily="18" charset="0"/>
              </a:rPr>
              <a:pPr/>
              <a:t>28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zh-TW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990B23A-8B0C-41A2-A473-EEAAE17BF6F7}" type="slidenum">
              <a:rPr lang="zh-TW" altLang="en-US">
                <a:latin typeface="Times New Roman" pitchFamily="18" charset="0"/>
              </a:rPr>
              <a:pPr/>
              <a:t>29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990B23A-8B0C-41A2-A473-EEAAE17BF6F7}" type="slidenum">
              <a:rPr lang="zh-TW" altLang="en-US">
                <a:latin typeface="Times New Roman" pitchFamily="18" charset="0"/>
              </a:rPr>
              <a:pPr/>
              <a:t>30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990B23A-8B0C-41A2-A473-EEAAE17BF6F7}" type="slidenum">
              <a:rPr lang="zh-TW" altLang="en-US">
                <a:latin typeface="Times New Roman" pitchFamily="18" charset="0"/>
              </a:rPr>
              <a:pPr/>
              <a:t>31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EE05EEE-12BC-4DA6-A49E-FDDC94D56CE6}" type="slidenum">
              <a:rPr lang="zh-TW" altLang="en-US">
                <a:latin typeface="Times New Roman" pitchFamily="18" charset="0"/>
              </a:rPr>
              <a:pPr/>
              <a:t>32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EE05EEE-12BC-4DA6-A49E-FDDC94D56CE6}" type="slidenum">
              <a:rPr lang="zh-TW" altLang="en-US">
                <a:latin typeface="Times New Roman" pitchFamily="18" charset="0"/>
              </a:rPr>
              <a:pPr/>
              <a:t>33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2212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1569" indent="-308296" defTabSz="82212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3183" indent="-246637" defTabSz="82212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26456" indent="-246637" defTabSz="82212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19729" indent="-246637" defTabSz="82212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13002" indent="-246637" defTabSz="8221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6275" indent="-246637" defTabSz="8221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99548" indent="-246637" defTabSz="8221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92821" indent="-246637" defTabSz="8221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D74616F-9DBD-429B-84A7-B81B7574D2A2}" type="slidenum">
              <a:rPr lang="en-US" altLang="zh-TW">
                <a:latin typeface="Times New Roman" pitchFamily="18" charset="0"/>
              </a:rPr>
              <a:pPr/>
              <a:t>34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29627E0-2832-481F-B153-B19D0615461C}" type="slidenum">
              <a:rPr lang="zh-TW" altLang="en-US">
                <a:latin typeface="Times New Roman" pitchFamily="18" charset="0"/>
              </a:rPr>
              <a:pPr/>
              <a:t>36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19CBC31-D357-456C-AC7F-7E28DB11F725}" type="slidenum">
              <a:rPr lang="zh-TW" altLang="en-US">
                <a:latin typeface="Times New Roman" pitchFamily="18" charset="0"/>
              </a:rPr>
              <a:pPr/>
              <a:t>40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790A17D-6EF9-4AF8-8FA9-4AE10255000A}" type="slidenum">
              <a:rPr lang="zh-TW" altLang="en-US">
                <a:latin typeface="Times New Roman" pitchFamily="18" charset="0"/>
              </a:rPr>
              <a:pPr/>
              <a:t>41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790A17D-6EF9-4AF8-8FA9-4AE10255000A}" type="slidenum">
              <a:rPr lang="zh-TW" altLang="en-US">
                <a:latin typeface="Times New Roman" pitchFamily="18" charset="0"/>
              </a:rPr>
              <a:pPr/>
              <a:t>42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06C2899-B171-4169-A92C-80EF475DA84D}" type="slidenum">
              <a:rPr lang="zh-TW" altLang="en-US">
                <a:latin typeface="Times New Roman" pitchFamily="18" charset="0"/>
              </a:rPr>
              <a:pPr/>
              <a:t>4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6A7C106-BA3F-4369-A29C-309029076A90}" type="slidenum">
              <a:rPr lang="zh-TW" altLang="en-US">
                <a:latin typeface="Times New Roman" pitchFamily="18" charset="0"/>
              </a:rPr>
              <a:pPr/>
              <a:t>43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85838">
              <a:spcBef>
                <a:spcPct val="0"/>
              </a:spcBef>
            </a:pPr>
            <a:endParaRPr lang="zh-TW" altLang="en-US" sz="260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00D945A-DB66-4B54-BB5A-756005365343}" type="slidenum">
              <a:rPr lang="zh-TW" altLang="en-US">
                <a:latin typeface="Times New Roman" pitchFamily="18" charset="0"/>
              </a:rPr>
              <a:pPr/>
              <a:t>44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D1D5E92-AB2F-4C09-B57B-D8B5A2FC6D14}" type="slidenum">
              <a:rPr lang="zh-TW" altLang="en-US">
                <a:latin typeface="Times New Roman" pitchFamily="18" charset="0"/>
              </a:rPr>
              <a:pPr/>
              <a:t>45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9938"/>
            <a:ext cx="5111750" cy="3833812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zh-TW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D1D5E92-AB2F-4C09-B57B-D8B5A2FC6D14}" type="slidenum">
              <a:rPr lang="zh-TW" altLang="en-US">
                <a:latin typeface="Times New Roman" pitchFamily="18" charset="0"/>
              </a:rPr>
              <a:pPr/>
              <a:t>46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9938"/>
            <a:ext cx="5111750" cy="3833812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zh-TW"/>
          </a:p>
        </p:txBody>
      </p:sp>
    </p:spTree>
    <p:extLst>
      <p:ext uri="{BB962C8B-B14F-4D97-AF65-F5344CB8AC3E}">
        <p14:creationId xmlns:p14="http://schemas.microsoft.com/office/powerpoint/2010/main" val="260477616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D1D5E92-AB2F-4C09-B57B-D8B5A2FC6D14}" type="slidenum">
              <a:rPr lang="zh-TW" altLang="en-US">
                <a:latin typeface="Times New Roman" pitchFamily="18" charset="0"/>
              </a:rPr>
              <a:pPr/>
              <a:t>47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9938"/>
            <a:ext cx="5111750" cy="3833812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zh-TW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D1D5E92-AB2F-4C09-B57B-D8B5A2FC6D14}" type="slidenum">
              <a:rPr lang="zh-TW" altLang="en-US">
                <a:latin typeface="Times New Roman" pitchFamily="18" charset="0"/>
              </a:rPr>
              <a:pPr/>
              <a:t>48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9938"/>
            <a:ext cx="5111750" cy="3833812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zh-TW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D1D5E92-AB2F-4C09-B57B-D8B5A2FC6D14}" type="slidenum">
              <a:rPr lang="zh-TW" altLang="en-US">
                <a:latin typeface="Times New Roman" pitchFamily="18" charset="0"/>
              </a:rPr>
              <a:pPr/>
              <a:t>49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9938"/>
            <a:ext cx="5111750" cy="3833812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zh-TW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D1D5E92-AB2F-4C09-B57B-D8B5A2FC6D14}" type="slidenum">
              <a:rPr lang="zh-TW" altLang="en-US">
                <a:latin typeface="Times New Roman" pitchFamily="18" charset="0"/>
              </a:rPr>
              <a:pPr/>
              <a:t>50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9938"/>
            <a:ext cx="5111750" cy="3833812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zh-TW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D1D5E92-AB2F-4C09-B57B-D8B5A2FC6D14}" type="slidenum">
              <a:rPr lang="zh-TW" altLang="en-US">
                <a:latin typeface="Times New Roman" pitchFamily="18" charset="0"/>
              </a:rPr>
              <a:pPr/>
              <a:t>51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9938"/>
            <a:ext cx="5111750" cy="3833812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zh-TW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33329A9-084D-423B-8F14-2E8A02C0A840}" type="slidenum">
              <a:rPr lang="zh-TW" altLang="en-US">
                <a:latin typeface="Times New Roman" pitchFamily="18" charset="0"/>
              </a:rPr>
              <a:pPr/>
              <a:t>52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9938"/>
            <a:ext cx="5111750" cy="3833812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zh-TW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06C2899-B171-4169-A92C-80EF475DA84D}" type="slidenum">
              <a:rPr lang="zh-TW" altLang="en-US">
                <a:latin typeface="Times New Roman" pitchFamily="18" charset="0"/>
              </a:rPr>
              <a:pPr/>
              <a:t>5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06C2899-B171-4169-A92C-80EF475DA84D}" type="slidenum">
              <a:rPr lang="zh-TW" altLang="en-US">
                <a:latin typeface="Times New Roman" pitchFamily="18" charset="0"/>
              </a:rPr>
              <a:pPr/>
              <a:t>6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06C2899-B171-4169-A92C-80EF475DA84D}" type="slidenum">
              <a:rPr lang="zh-TW" altLang="en-US">
                <a:latin typeface="Times New Roman" pitchFamily="18" charset="0"/>
              </a:rPr>
              <a:pPr/>
              <a:t>7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D63769A-2B8D-47FF-AC2F-635BA513D36A}" type="slidenum">
              <a:rPr lang="zh-TW" altLang="en-US">
                <a:latin typeface="Times New Roman" pitchFamily="18" charset="0"/>
              </a:rPr>
              <a:pPr/>
              <a:t>8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85838">
              <a:spcBef>
                <a:spcPct val="0"/>
              </a:spcBef>
            </a:pPr>
            <a:endParaRPr lang="zh-TW" altLang="en-US" sz="26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D63769A-2B8D-47FF-AC2F-635BA513D36A}" type="slidenum">
              <a:rPr lang="zh-TW" altLang="en-US">
                <a:latin typeface="Times New Roman" pitchFamily="18" charset="0"/>
              </a:rPr>
              <a:pPr/>
              <a:t>9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85838">
              <a:spcBef>
                <a:spcPct val="0"/>
              </a:spcBef>
            </a:pPr>
            <a:endParaRPr lang="zh-TW" altLang="en-US" sz="26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zh-TW" altLang="en-US" noProof="0"/>
              <a:t>按一下以編輯母片標題樣式</a:t>
            </a:r>
            <a:endParaRPr lang="en-US" altLang="en-US" noProof="0"/>
          </a:p>
        </p:txBody>
      </p:sp>
      <p:sp>
        <p:nvSpPr>
          <p:cNvPr id="2109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400"/>
            </a:lvl1pPr>
          </a:lstStyle>
          <a:p>
            <a:pPr lvl="0"/>
            <a:r>
              <a:rPr lang="zh-TW" altLang="en-US" noProof="0"/>
              <a:t>按一下以編輯母片副標題樣式</a:t>
            </a:r>
            <a:endParaRPr lang="en-US" altLang="en-US" noProof="0"/>
          </a:p>
        </p:txBody>
      </p:sp>
      <p:sp>
        <p:nvSpPr>
          <p:cNvPr id="39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547100" y="6524625"/>
            <a:ext cx="596899" cy="3175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 altLang="en-US"/>
              <a:t>6.</a:t>
            </a:r>
            <a:fld id="{455344E3-7B1D-4858-8B8E-26D097B9A24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8336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6.</a:t>
            </a:r>
            <a:fld id="{CAE3647C-AB4A-4DDB-A32F-BF632FDAB32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5961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6.</a:t>
            </a:r>
            <a:fld id="{8EEFB219-1223-45B3-BCD3-3FB8EDFFDE5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1335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6.</a:t>
            </a:r>
            <a:fld id="{12044F15-EA15-4A57-82FA-FE5C2D2B6DF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147059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6.</a:t>
            </a:r>
            <a:fld id="{187C49EE-491E-44E7-8F3A-31BD6750DEA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5791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499176" cy="93049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27063" indent="-282575">
              <a:tabLst>
                <a:tab pos="627063" algn="l"/>
              </a:tabLst>
              <a:defRPr/>
            </a:lvl2pPr>
            <a:lvl3pPr marL="984250" indent="-290513">
              <a:defRPr/>
            </a:lvl3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534400" y="6524625"/>
            <a:ext cx="609600" cy="3333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6.</a:t>
            </a:r>
            <a:fld id="{A00BB502-8288-478A-92B3-AB92EB5CF3C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1150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6.</a:t>
            </a:r>
            <a:fld id="{C00DD813-44FD-4B96-BBC6-E6D28B6A518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958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6.</a:t>
            </a:r>
            <a:fld id="{2A30E449-6516-44F2-AEE0-1F80CD16EDF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168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6.</a:t>
            </a:r>
            <a:fld id="{79C3B2BA-99E3-4F76-B817-713BF80FB50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33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6.</a:t>
            </a:r>
            <a:fld id="{BDF89394-E19D-4087-A861-3078A7A8802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7775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6.</a:t>
            </a:r>
            <a:fld id="{A92F156E-2F66-4AB3-B242-ABEC7E21D59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8842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6.</a:t>
            </a:r>
            <a:fld id="{F1D70321-60B8-4EB5-B19C-7EBB723651B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0347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6.</a:t>
            </a:r>
            <a:fld id="{F82ADAAE-6E4B-4F15-B3A5-E32FCF7F959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5632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2725"/>
            <a:ext cx="7505700" cy="89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 (30pt)</a:t>
            </a:r>
          </a:p>
          <a:p>
            <a:pPr lvl="1"/>
            <a:r>
              <a:rPr lang="en-US" altLang="en-US"/>
              <a:t>Second level (26pt)</a:t>
            </a:r>
          </a:p>
          <a:p>
            <a:pPr lvl="2"/>
            <a:r>
              <a:rPr lang="en-US" altLang="en-US"/>
              <a:t>Third level (22pt)</a:t>
            </a:r>
          </a:p>
          <a:p>
            <a:pPr lvl="3"/>
            <a:r>
              <a:rPr lang="en-US" altLang="en-US"/>
              <a:t>Fourth level (20pt)</a:t>
            </a:r>
          </a:p>
          <a:p>
            <a:pPr lvl="4"/>
            <a:r>
              <a:rPr lang="en-US" altLang="en-US"/>
              <a:t>Fifth level (18pt)</a:t>
            </a:r>
          </a:p>
        </p:txBody>
      </p:sp>
      <p:sp>
        <p:nvSpPr>
          <p:cNvPr id="2099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89468" y="6524625"/>
            <a:ext cx="654531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/>
            </a:lvl1pPr>
          </a:lstStyle>
          <a:p>
            <a:pPr>
              <a:defRPr/>
            </a:pPr>
            <a:r>
              <a:rPr lang="en-US" altLang="en-US"/>
              <a:t>6.</a:t>
            </a:r>
            <a:fld id="{12044F15-EA15-4A57-82FA-FE5C2D2B6DF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31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2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33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34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35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36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37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38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39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40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41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42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43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44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45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46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47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48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49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50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51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52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53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54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55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56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57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58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59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60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61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62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8257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Arial" charset="0"/>
        <a:buChar char="–"/>
        <a:tabLst>
          <a:tab pos="627063" algn="l"/>
        </a:tabLst>
        <a:defRPr sz="2600">
          <a:solidFill>
            <a:schemeClr val="tx1"/>
          </a:solidFill>
          <a:latin typeface="+mn-lt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Char char="u"/>
        <a:defRPr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Interest Rate Futures</a:t>
            </a:r>
          </a:p>
        </p:txBody>
      </p:sp>
      <p:sp>
        <p:nvSpPr>
          <p:cNvPr id="5124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Chapter 6</a:t>
            </a:r>
          </a:p>
        </p:txBody>
      </p:sp>
      <p:sp>
        <p:nvSpPr>
          <p:cNvPr id="5122" name="Rectangle 7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6.</a:t>
            </a:r>
            <a:fld id="{09E7019F-FBF6-4ECE-B6D6-103D7E35116C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196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79512" y="1674639"/>
                <a:ext cx="8784976" cy="5138737"/>
              </a:xfrm>
              <a:noFill/>
            </p:spPr>
            <p:txBody>
              <a:bodyPr lIns="92075" tIns="46038" rIns="92075" bIns="46038"/>
              <a:lstStyle/>
              <a:p>
                <a:pPr>
                  <a:lnSpc>
                    <a:spcPct val="96000"/>
                  </a:lnSpc>
                  <a:spcBef>
                    <a:spcPts val="3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The quotes of T-bills are annual discount rates of the face value with the </a:t>
                </a:r>
                <a:r>
                  <a:rPr lang="en-US" altLang="zh-TW" b="1" i="1" dirty="0">
                    <a:ea typeface="新細明體" pitchFamily="18" charset="-120"/>
                  </a:rPr>
                  <a:t>bank-discount method</a:t>
                </a:r>
              </a:p>
              <a:p>
                <a:pPr lvl="1">
                  <a:lnSpc>
                    <a:spcPct val="96000"/>
                  </a:lnSpc>
                  <a:spcBef>
                    <a:spcPts val="3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For a Treasury bill that has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  <a:ea typeface="新細明體" pitchFamily="18" charset="-120"/>
                      </a:rPr>
                      <m:t>𝑛</m:t>
                    </m:r>
                  </m:oMath>
                </a14:m>
                <a:r>
                  <a:rPr lang="en-US" altLang="zh-TW" i="1" dirty="0">
                    <a:ea typeface="新細明體" pitchFamily="18" charset="-120"/>
                  </a:rPr>
                  <a:t> </a:t>
                </a:r>
                <a:r>
                  <a:rPr lang="en-US" altLang="zh-TW" dirty="0">
                    <a:ea typeface="新細明體" pitchFamily="18" charset="-120"/>
                  </a:rPr>
                  <a:t>days to maturity,</a:t>
                </a:r>
              </a:p>
              <a:p>
                <a:pPr marL="0" lvl="1" indent="0" algn="ctr">
                  <a:lnSpc>
                    <a:spcPct val="96000"/>
                  </a:lnSpc>
                  <a:spcBef>
                    <a:spcPts val="300"/>
                  </a:spcBef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latin typeface="Cambria Math"/>
                        <a:ea typeface="新細明體" pitchFamily="18" charset="-120"/>
                      </a:rPr>
                      <m:t>Quoted</m:t>
                    </m:r>
                    <m:r>
                      <a:rPr lang="en-US" altLang="zh-TW" b="0" i="0" smtClean="0">
                        <a:latin typeface="Cambria Math"/>
                        <a:ea typeface="新細明體" pitchFamily="18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/>
                        <a:ea typeface="新細明體" pitchFamily="18" charset="-120"/>
                      </a:rPr>
                      <m:t>Price</m:t>
                    </m:r>
                    <m:r>
                      <a:rPr lang="en-US" altLang="zh-TW" b="0" i="0" smtClean="0">
                        <a:latin typeface="Cambria Math"/>
                        <a:ea typeface="新細明體" pitchFamily="18" charset="-120"/>
                      </a:rPr>
                      <m:t> (%)</m:t>
                    </m:r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=</m:t>
                    </m:r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360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𝑛</m:t>
                        </m:r>
                      </m:den>
                    </m:f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(100−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/>
                        <a:ea typeface="新細明體" pitchFamily="18" charset="-120"/>
                      </a:rPr>
                      <m:t>Cash</m:t>
                    </m:r>
                    <m:r>
                      <a:rPr lang="en-US" altLang="zh-TW" b="0" i="0" smtClean="0">
                        <a:latin typeface="Cambria Math"/>
                        <a:ea typeface="新細明體" pitchFamily="18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/>
                        <a:ea typeface="新細明體" pitchFamily="18" charset="-120"/>
                      </a:rPr>
                      <m:t>Price</m:t>
                    </m:r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)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</a:t>
                </a:r>
              </a:p>
              <a:p>
                <a:pPr lvl="1">
                  <a:lnSpc>
                    <a:spcPct val="96000"/>
                  </a:lnSpc>
                  <a:spcBef>
                    <a:spcPts val="300"/>
                  </a:spcBef>
                  <a:buClr>
                    <a:srgbClr val="CC3300"/>
                  </a:buClr>
                </a:pPr>
                <a:r>
                  <a:rPr lang="en-US" altLang="zh-TW" dirty="0">
                    <a:solidFill>
                      <a:srgbClr val="000000"/>
                    </a:solidFill>
                    <a:ea typeface="新細明體" pitchFamily="18" charset="-120"/>
                  </a:rPr>
                  <a:t>If the current cash price is 99.5% of the face value for a 30-day T-bill, then</a:t>
                </a:r>
              </a:p>
              <a:p>
                <a:pPr marL="0" lvl="1" indent="0" algn="ctr">
                  <a:lnSpc>
                    <a:spcPct val="96000"/>
                  </a:lnSpc>
                  <a:spcBef>
                    <a:spcPts val="300"/>
                  </a:spcBef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/>
                        <a:ea typeface="新細明體" pitchFamily="18" charset="-120"/>
                      </a:rPr>
                      <m:t>Quoted</m:t>
                    </m:r>
                    <m:r>
                      <a:rPr lang="en-US" altLang="zh-TW">
                        <a:latin typeface="Cambria Math"/>
                        <a:ea typeface="新細明體" pitchFamily="18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>
                        <a:latin typeface="Cambria Math"/>
                        <a:ea typeface="新細明體" pitchFamily="18" charset="-120"/>
                      </a:rPr>
                      <m:t>Price</m:t>
                    </m:r>
                    <m:r>
                      <a:rPr lang="en-US" altLang="zh-TW" b="0" i="0" smtClean="0">
                        <a:latin typeface="Cambria Math"/>
                        <a:ea typeface="新細明體" pitchFamily="18" charset="-120"/>
                      </a:rPr>
                      <m:t> (%)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360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30</m:t>
                        </m:r>
                      </m:den>
                    </m:f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100−</m:t>
                        </m:r>
                        <m:r>
                          <a:rPr lang="en-US" altLang="zh-TW" b="0" i="0" smtClean="0">
                            <a:latin typeface="Cambria Math"/>
                            <a:ea typeface="新細明體" pitchFamily="18" charset="-120"/>
                          </a:rPr>
                          <m:t>99.5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=6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</a:t>
                </a:r>
              </a:p>
              <a:p>
                <a:pPr lvl="1">
                  <a:lnSpc>
                    <a:spcPct val="96000"/>
                  </a:lnSpc>
                  <a:spcBef>
                    <a:spcPts val="3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This method provides a benchmark to compare with the performance of other fixed-income securities in terms of rates of return (ROR)</a:t>
                </a:r>
              </a:p>
              <a:p>
                <a:pPr lvl="2">
                  <a:lnSpc>
                    <a:spcPct val="96000"/>
                  </a:lnSpc>
                  <a:spcBef>
                    <a:spcPts val="3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Higher quoted prices indicate higher RORs and thus better investment targets if all other conditions are identical</a:t>
                </a:r>
              </a:p>
            </p:txBody>
          </p:sp>
        </mc:Choice>
        <mc:Fallback xmlns="">
          <p:sp>
            <p:nvSpPr>
              <p:cNvPr id="819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674639"/>
                <a:ext cx="8784976" cy="5138737"/>
              </a:xfrm>
              <a:blipFill>
                <a:blip r:embed="rId3"/>
                <a:stretch>
                  <a:fillRect l="-624" t="-1898" r="-2705" b="-367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4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6.</a:t>
            </a:r>
            <a:fld id="{DB912D6C-DEC5-4B15-AD00-9D858F3EA1AF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7556376" cy="11430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Quotations for Treasury Bills in the U.S.</a:t>
            </a:r>
            <a:endParaRPr lang="en-US" altLang="zh-TW" sz="2200" dirty="0">
              <a:ea typeface="新細明體" pitchFamily="18" charset="-12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標題 1"/>
          <p:cNvSpPr>
            <a:spLocks noGrp="1"/>
          </p:cNvSpPr>
          <p:nvPr>
            <p:ph type="ctrTitle"/>
          </p:nvPr>
        </p:nvSpPr>
        <p:spPr>
          <a:xfrm>
            <a:off x="323528" y="3140969"/>
            <a:ext cx="6912768" cy="1944215"/>
          </a:xfrm>
        </p:spPr>
        <p:txBody>
          <a:bodyPr anchor="ctr"/>
          <a:lstStyle/>
          <a:p>
            <a:pPr marL="806450" indent="-806450" algn="l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altLang="zh-TW" sz="3800" dirty="0">
                <a:ea typeface="新細明體" charset="-120"/>
              </a:rPr>
              <a:t>6.2 Treasury Bond Futures</a:t>
            </a:r>
            <a:br>
              <a:rPr lang="en-US" altLang="zh-TW" sz="3800" dirty="0">
                <a:ea typeface="新細明體" charset="-120"/>
              </a:rPr>
            </a:br>
            <a:r>
              <a:rPr lang="en-US" altLang="zh-TW" sz="2600" dirty="0">
                <a:ea typeface="新細明體" charset="-120"/>
              </a:rPr>
              <a:t>(also include Ultra Treasury Bond Futures and Ultra 10-Year, 10-Year, 5-Year, 3-Year and 2-Year Treasury Note Futures)</a:t>
            </a:r>
            <a:endParaRPr lang="zh-TW" altLang="en-US" sz="2600" dirty="0">
              <a:ea typeface="新細明體" charset="-120"/>
            </a:endParaRPr>
          </a:p>
        </p:txBody>
      </p:sp>
      <p:sp>
        <p:nvSpPr>
          <p:cNvPr id="7170" name="Rectangle 7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6.</a:t>
            </a:r>
            <a:fld id="{318AA49A-4F20-4677-A41A-D5F351D8E433}" type="slidenum">
              <a:rPr lang="en-US" altLang="en-US" smtClean="0"/>
              <a:pPr eaLnBrk="1" hangingPunct="1"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60830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8" y="404664"/>
            <a:ext cx="7956376" cy="936104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Treasury Bond Futures</a:t>
            </a:r>
            <a:r>
              <a:rPr lang="zh-TW" altLang="en-US" dirty="0">
                <a:ea typeface="新細明體" pitchFamily="18" charset="-120"/>
              </a:rPr>
              <a:t> </a:t>
            </a:r>
            <a:r>
              <a:rPr lang="en-US" altLang="zh-TW" dirty="0">
                <a:ea typeface="新細明體" pitchFamily="18" charset="-120"/>
              </a:rPr>
              <a:t>(</a:t>
            </a:r>
            <a:r>
              <a:rPr lang="zh-TW" altLang="en-US" dirty="0">
                <a:ea typeface="新細明體" pitchFamily="18" charset="-120"/>
              </a:rPr>
              <a:t>公債期貨</a:t>
            </a:r>
            <a:r>
              <a:rPr lang="en-US" altLang="zh-TW" dirty="0">
                <a:ea typeface="新細明體" pitchFamily="18" charset="-120"/>
              </a:rPr>
              <a:t>)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628800"/>
            <a:ext cx="8784976" cy="5229200"/>
          </a:xfrm>
          <a:noFill/>
        </p:spPr>
        <p:txBody>
          <a:bodyPr lIns="92075" tIns="46038" rIns="92075" bIns="46038"/>
          <a:lstStyle/>
          <a:p>
            <a:pPr eaLnBrk="1" hangingPunct="1">
              <a:spcBef>
                <a:spcPts val="400"/>
              </a:spcBef>
            </a:pPr>
            <a:r>
              <a:rPr lang="en-US" altLang="zh-TW" dirty="0">
                <a:ea typeface="新細明體" pitchFamily="18" charset="-120"/>
              </a:rPr>
              <a:t>Treasury bond futures on CME is the most popular long-term interest rate futures contracts</a:t>
            </a:r>
          </a:p>
          <a:p>
            <a:pPr lvl="1">
              <a:spcBef>
                <a:spcPts val="400"/>
              </a:spcBef>
            </a:pPr>
            <a:r>
              <a:rPr lang="en-US" altLang="zh-TW" dirty="0">
                <a:ea typeface="新細明體" pitchFamily="18" charset="-120"/>
              </a:rPr>
              <a:t>(Ultra) T-bond futures prices are quoted as a</a:t>
            </a:r>
            <a:r>
              <a:rPr lang="en-US" altLang="zh-TW" dirty="0"/>
              <a:t> percentage of the face value and the tick change is </a:t>
            </a:r>
            <a:r>
              <a:rPr lang="en-US" altLang="zh-TW" dirty="0">
                <a:ea typeface="新細明體" pitchFamily="18" charset="-120"/>
              </a:rPr>
              <a:t>1/32 of a dollar, e.g., 151-20 = 151 + 20/32 = 151.625 </a:t>
            </a:r>
          </a:p>
          <a:p>
            <a:pPr lvl="2">
              <a:spcBef>
                <a:spcPts val="400"/>
              </a:spcBef>
            </a:pPr>
            <a:r>
              <a:rPr lang="en-US" altLang="zh-TW" dirty="0">
                <a:ea typeface="新細明體" pitchFamily="18" charset="-120"/>
              </a:rPr>
              <a:t>For 10-year T-note futures, </a:t>
            </a:r>
            <a:r>
              <a:rPr lang="en-US" altLang="zh-TW" dirty="0"/>
              <a:t>quotes are expressed as the nearest half of a 32nd, e.g., 1</a:t>
            </a:r>
            <a:r>
              <a:rPr lang="en-US" altLang="zh-TW" dirty="0">
                <a:ea typeface="新細明體" pitchFamily="18" charset="-120"/>
              </a:rPr>
              <a:t>15-245 = 115 + 24.5/32</a:t>
            </a:r>
          </a:p>
          <a:p>
            <a:pPr lvl="2">
              <a:spcBef>
                <a:spcPts val="400"/>
              </a:spcBef>
            </a:pPr>
            <a:r>
              <a:rPr lang="en-US" altLang="zh-TW" dirty="0"/>
              <a:t>For 2-, 3-, and 5-year T-note futures, quotes are expressed as the nearest quarter of a 32nd, e.g., 124-152 = 124 + 15.25/32 or 124-157 = 124 + 15.75/32</a:t>
            </a:r>
          </a:p>
          <a:p>
            <a:pPr lvl="2">
              <a:spcBef>
                <a:spcPts val="400"/>
              </a:spcBef>
            </a:pPr>
            <a:r>
              <a:rPr lang="en-US" altLang="zh-TW" dirty="0">
                <a:ea typeface="新細明體" pitchFamily="18" charset="-120"/>
              </a:rPr>
              <a:t>Note that quoted T-bond futures prices are CLEAN prices</a:t>
            </a:r>
          </a:p>
          <a:p>
            <a:pPr lvl="1">
              <a:spcBef>
                <a:spcPts val="400"/>
              </a:spcBef>
            </a:pPr>
            <a:r>
              <a:rPr lang="en-US" altLang="zh-TW" dirty="0">
                <a:ea typeface="新細明體" pitchFamily="18" charset="-120"/>
              </a:rPr>
              <a:t>Contract size: one contract involves the delivery of $100,000 face value of the Treasury bond</a:t>
            </a:r>
          </a:p>
        </p:txBody>
      </p:sp>
      <p:sp>
        <p:nvSpPr>
          <p:cNvPr id="9218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6.</a:t>
            </a:r>
            <a:fld id="{99A566D9-86DC-41CD-B55C-096371C422A6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220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23528" y="1628800"/>
                <a:ext cx="8712968" cy="5229200"/>
              </a:xfrm>
              <a:noFill/>
            </p:spPr>
            <p:txBody>
              <a:bodyPr lIns="92075" tIns="46038" rIns="92075" bIns="46038"/>
              <a:lstStyle/>
              <a:p>
                <a:pPr lvl="1">
                  <a:spcBef>
                    <a:spcPts val="600"/>
                  </a:spcBef>
                </a:pPr>
                <a:r>
                  <a:rPr lang="en-US" altLang="zh-TW" dirty="0">
                    <a:solidFill>
                      <a:schemeClr val="tx1"/>
                    </a:solidFill>
                    <a:ea typeface="新細明體" pitchFamily="18" charset="-120"/>
                  </a:rPr>
                  <a:t>Eligible bonds (</a:t>
                </a:r>
                <a:r>
                  <a:rPr lang="zh-TW" altLang="en-US" dirty="0">
                    <a:solidFill>
                      <a:schemeClr val="tx1"/>
                    </a:solidFill>
                    <a:ea typeface="新細明體" pitchFamily="18" charset="-120"/>
                  </a:rPr>
                  <a:t>合格的債券</a:t>
                </a:r>
                <a:r>
                  <a:rPr lang="en-US" altLang="zh-TW" dirty="0">
                    <a:solidFill>
                      <a:schemeClr val="tx1"/>
                    </a:solidFill>
                    <a:ea typeface="新細明體" pitchFamily="18" charset="-120"/>
                  </a:rPr>
                  <a:t>)</a:t>
                </a:r>
                <a:r>
                  <a:rPr lang="zh-TW" altLang="en-US" dirty="0">
                    <a:solidFill>
                      <a:schemeClr val="tx1"/>
                    </a:solidFill>
                    <a:ea typeface="新細明體" pitchFamily="18" charset="-120"/>
                  </a:rPr>
                  <a:t> </a:t>
                </a:r>
                <a:r>
                  <a:rPr lang="en-US" altLang="zh-TW" dirty="0">
                    <a:solidFill>
                      <a:schemeClr val="tx1"/>
                    </a:solidFill>
                    <a:ea typeface="新細明體" pitchFamily="18" charset="-120"/>
                  </a:rPr>
                  <a:t>for delivery</a:t>
                </a:r>
              </a:p>
              <a:p>
                <a:pPr lvl="2">
                  <a:spcBef>
                    <a:spcPts val="600"/>
                  </a:spcBef>
                </a:pPr>
                <a:r>
                  <a:rPr lang="en-US" altLang="zh-TW" dirty="0">
                    <a:solidFill>
                      <a:schemeClr val="tx1"/>
                    </a:solidFill>
                    <a:ea typeface="新細明體" pitchFamily="18" charset="-120"/>
                  </a:rPr>
                  <a:t>T-bond futures: T-bond with remaining maturity (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細明體" pitchFamily="18" charset="-120"/>
                      </a:rPr>
                      <m:t>𝜏</m:t>
                    </m:r>
                  </m:oMath>
                </a14:m>
                <a:r>
                  <a:rPr lang="en-US" altLang="zh-TW" dirty="0">
                    <a:solidFill>
                      <a:schemeClr val="tx1"/>
                    </a:solidFill>
                    <a:ea typeface="新細明體" pitchFamily="18" charset="-120"/>
                  </a:rPr>
                  <a:t>) of at least 15 years, but less than 25 years from the first day of the delivery month (short-side trader’s option)</a:t>
                </a:r>
              </a:p>
              <a:p>
                <a:pPr lvl="2">
                  <a:spcBef>
                    <a:spcPts val="600"/>
                  </a:spcBef>
                </a:pPr>
                <a:r>
                  <a:rPr lang="en-US" altLang="zh-TW" dirty="0">
                    <a:solidFill>
                      <a:schemeClr val="tx1"/>
                    </a:solidFill>
                    <a:ea typeface="新細明體" pitchFamily="18" charset="-120"/>
                  </a:rPr>
                  <a:t>Ultra T-bond futures: </a:t>
                </a:r>
                <a14:m>
                  <m:oMath xmlns:m="http://schemas.openxmlformats.org/officeDocument/2006/math">
                    <m:r>
                      <a:rPr lang="en-US" altLang="zh-TW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細明體" pitchFamily="18" charset="-120"/>
                      </a:rPr>
                      <m:t>𝜏</m:t>
                    </m:r>
                  </m:oMath>
                </a14:m>
                <a:r>
                  <a:rPr lang="en-US" altLang="zh-TW" dirty="0">
                    <a:solidFill>
                      <a:schemeClr val="tx1"/>
                    </a:solidFill>
                    <a:ea typeface="新細明體" pitchFamily="18" charset="-120"/>
                  </a:rPr>
                  <a:t> between 25 </a:t>
                </a:r>
                <a:r>
                  <a:rPr lang="en-US" altLang="zh-TW" dirty="0">
                    <a:ea typeface="新細明體" pitchFamily="18" charset="-120"/>
                  </a:rPr>
                  <a:t>and 30 </a:t>
                </a:r>
                <a:r>
                  <a:rPr lang="en-US" altLang="zh-TW" dirty="0">
                    <a:solidFill>
                      <a:schemeClr val="tx1"/>
                    </a:solidFill>
                    <a:ea typeface="新細明體" pitchFamily="18" charset="-120"/>
                  </a:rPr>
                  <a:t>years</a:t>
                </a:r>
              </a:p>
              <a:p>
                <a:pPr lvl="2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Ultra T-note futures: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新細明體" pitchFamily="18" charset="-120"/>
                      </a:rPr>
                      <m:t>𝜏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between 9 and 5/12 years to 10 years</a:t>
                </a:r>
              </a:p>
              <a:p>
                <a:pPr lvl="2">
                  <a:spcBef>
                    <a:spcPts val="600"/>
                  </a:spcBef>
                </a:pPr>
                <a:r>
                  <a:rPr lang="en-US" altLang="zh-TW" dirty="0">
                    <a:solidFill>
                      <a:schemeClr val="tx1"/>
                    </a:solidFill>
                    <a:ea typeface="新細明體" pitchFamily="18" charset="-120"/>
                  </a:rPr>
                  <a:t>10-year T-note futures: </a:t>
                </a:r>
                <a14:m>
                  <m:oMath xmlns:m="http://schemas.openxmlformats.org/officeDocument/2006/math">
                    <m:r>
                      <a:rPr lang="en-US" altLang="zh-TW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細明體" pitchFamily="18" charset="-120"/>
                      </a:rPr>
                      <m:t>𝜏</m:t>
                    </m:r>
                  </m:oMath>
                </a14:m>
                <a:r>
                  <a:rPr lang="en-US" altLang="zh-TW" dirty="0">
                    <a:solidFill>
                      <a:schemeClr val="tx1"/>
                    </a:solidFill>
                    <a:ea typeface="新細明體" pitchFamily="18" charset="-120"/>
                  </a:rPr>
                  <a:t> between 6.5 and 10 years </a:t>
                </a:r>
              </a:p>
              <a:p>
                <a:pPr lvl="2">
                  <a:spcBef>
                    <a:spcPts val="600"/>
                  </a:spcBef>
                </a:pPr>
                <a:r>
                  <a:rPr lang="en-US" altLang="zh-TW" dirty="0">
                    <a:solidFill>
                      <a:schemeClr val="tx1"/>
                    </a:solidFill>
                    <a:ea typeface="新細明體" pitchFamily="18" charset="-120"/>
                  </a:rPr>
                  <a:t>5-year T-note futures: </a:t>
                </a:r>
                <a14:m>
                  <m:oMath xmlns:m="http://schemas.openxmlformats.org/officeDocument/2006/math">
                    <m:r>
                      <a:rPr lang="en-US" altLang="zh-TW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細明體" pitchFamily="18" charset="-120"/>
                      </a:rPr>
                      <m:t>𝜏</m:t>
                    </m:r>
                  </m:oMath>
                </a14:m>
                <a:r>
                  <a:rPr lang="en-US" altLang="zh-TW" dirty="0">
                    <a:solidFill>
                      <a:schemeClr val="tx1"/>
                    </a:solidFill>
                    <a:ea typeface="新細明體" pitchFamily="18" charset="-120"/>
                  </a:rPr>
                  <a:t> between 4 and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 2/12 years and 5 and 3/12 years</a:t>
                </a:r>
              </a:p>
              <a:p>
                <a:pPr lvl="2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3-year T-note futures (face value $200,000):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新細明體" pitchFamily="18" charset="-120"/>
                      </a:rPr>
                      <m:t>𝜏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between </a:t>
                </a:r>
                <a:r>
                  <a:rPr lang="en-US" altLang="zh-TW" dirty="0"/>
                  <a:t>2.75 years and 3 years (initial maturity &lt; 5.25 years)</a:t>
                </a:r>
                <a:endParaRPr lang="en-US" altLang="zh-TW" dirty="0">
                  <a:ea typeface="新細明體" pitchFamily="18" charset="-120"/>
                </a:endParaRPr>
              </a:p>
              <a:p>
                <a:pPr lvl="2">
                  <a:spcBef>
                    <a:spcPts val="600"/>
                  </a:spcBef>
                </a:pPr>
                <a:r>
                  <a:rPr lang="en-US" altLang="zh-TW" dirty="0">
                    <a:solidFill>
                      <a:schemeClr val="tx1"/>
                    </a:solidFill>
                    <a:ea typeface="新細明體" pitchFamily="18" charset="-120"/>
                  </a:rPr>
                  <a:t>2-year T-note futures</a:t>
                </a:r>
                <a:r>
                  <a:rPr lang="zh-TW" altLang="en-US" dirty="0">
                    <a:solidFill>
                      <a:schemeClr val="tx1"/>
                    </a:solidFill>
                    <a:ea typeface="新細明體" pitchFamily="18" charset="-120"/>
                  </a:rPr>
                  <a:t> </a:t>
                </a:r>
                <a:r>
                  <a:rPr lang="en-US" altLang="zh-TW" dirty="0">
                    <a:solidFill>
                      <a:schemeClr val="tx1"/>
                    </a:solidFill>
                    <a:ea typeface="新細明體" pitchFamily="18" charset="-120"/>
                  </a:rPr>
                  <a:t>(face value $200,000): </a:t>
                </a:r>
                <a14:m>
                  <m:oMath xmlns:m="http://schemas.openxmlformats.org/officeDocument/2006/math">
                    <m:r>
                      <a:rPr lang="en-US" altLang="zh-TW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細明體" pitchFamily="18" charset="-120"/>
                      </a:rPr>
                      <m:t>𝜏</m:t>
                    </m:r>
                  </m:oMath>
                </a14:m>
                <a:r>
                  <a:rPr lang="en-US" altLang="zh-TW" dirty="0">
                    <a:solidFill>
                      <a:schemeClr val="tx1"/>
                    </a:solidFill>
                    <a:ea typeface="新細明體" pitchFamily="18" charset="-120"/>
                  </a:rPr>
                  <a:t> between 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1.75 years and 2 years (initial maturity &lt; 5.25 years)</a:t>
                </a:r>
                <a:endParaRPr lang="en-US" altLang="zh-TW" dirty="0">
                  <a:solidFill>
                    <a:schemeClr val="tx1"/>
                  </a:solidFill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922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628800"/>
                <a:ext cx="8712968" cy="5229200"/>
              </a:xfrm>
              <a:blipFill>
                <a:blip r:embed="rId3"/>
                <a:stretch>
                  <a:fillRect t="-1166" r="-154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18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6.</a:t>
            </a:r>
            <a:fld id="{99A566D9-86DC-41CD-B55C-096371C422A6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8" y="404664"/>
            <a:ext cx="7956376" cy="936104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Treasury Bond Futures</a:t>
            </a:r>
            <a:r>
              <a:rPr lang="zh-TW" altLang="en-US" dirty="0">
                <a:ea typeface="新細明體" pitchFamily="18" charset="-120"/>
              </a:rPr>
              <a:t> </a:t>
            </a:r>
            <a:r>
              <a:rPr lang="en-US" altLang="zh-TW" dirty="0">
                <a:ea typeface="新細明體" pitchFamily="18" charset="-120"/>
              </a:rPr>
              <a:t>(</a:t>
            </a:r>
            <a:r>
              <a:rPr lang="zh-TW" altLang="en-US" dirty="0">
                <a:ea typeface="新細明體" pitchFamily="18" charset="-120"/>
              </a:rPr>
              <a:t>公債期貨</a:t>
            </a:r>
            <a:r>
              <a:rPr lang="en-US" altLang="zh-TW" dirty="0">
                <a:ea typeface="新細明體" pitchFamily="18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1159963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220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67544" y="1628800"/>
                <a:ext cx="8496944" cy="5229199"/>
              </a:xfrm>
              <a:noFill/>
            </p:spPr>
            <p:txBody>
              <a:bodyPr lIns="92075" tIns="46038" rIns="92075" bIns="46038"/>
              <a:lstStyle/>
              <a:p>
                <a:pPr lvl="1">
                  <a:lnSpc>
                    <a:spcPct val="92000"/>
                  </a:lnSpc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Deliveries can take place at any time point during the delivery month (short-side trader’s option)</a:t>
                </a:r>
              </a:p>
              <a:p>
                <a:pPr lvl="1">
                  <a:lnSpc>
                    <a:spcPct val="92000"/>
                  </a:lnSpc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Cash amount received by the short-side trader = </a:t>
                </a:r>
              </a:p>
              <a:p>
                <a:pPr marL="344488" lvl="1" indent="0">
                  <a:lnSpc>
                    <a:spcPct val="92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altLang="zh-TW" sz="2400" dirty="0">
                    <a:ea typeface="新細明體" pitchFamily="18" charset="-120"/>
                  </a:rPr>
                  <a:t>Most recent quoted futures price × Conversion factor of the bond delivered + Accrued interest of the bond delivered</a:t>
                </a:r>
              </a:p>
              <a:p>
                <a:pPr lvl="2">
                  <a:lnSpc>
                    <a:spcPct val="92000"/>
                  </a:lnSpc>
                  <a:spcBef>
                    <a:spcPts val="3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The accrued interest ($3.00)</a:t>
                </a:r>
                <a:r>
                  <a:rPr lang="zh-TW" altLang="en-US" dirty="0">
                    <a:ea typeface="新細明體" pitchFamily="18" charset="-120"/>
                  </a:rPr>
                  <a:t> </a:t>
                </a:r>
                <a:r>
                  <a:rPr lang="en-US" altLang="zh-TW" dirty="0">
                    <a:ea typeface="新細明體" pitchFamily="18" charset="-120"/>
                  </a:rPr>
                  <a:t>is for the period between the delivery date and its previous coupon payment date</a:t>
                </a:r>
              </a:p>
              <a:p>
                <a:pPr lvl="2">
                  <a:lnSpc>
                    <a:spcPct val="92000"/>
                  </a:lnSpc>
                  <a:spcBef>
                    <a:spcPts val="3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Quoted price of bond futures = $90.00</a:t>
                </a:r>
              </a:p>
              <a:p>
                <a:pPr lvl="2">
                  <a:lnSpc>
                    <a:spcPct val="92000"/>
                  </a:lnSpc>
                  <a:spcBef>
                    <a:spcPts val="3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Conversion factor on the bond = 1.3800</a:t>
                </a:r>
              </a:p>
              <a:p>
                <a:pPr lvl="2">
                  <a:lnSpc>
                    <a:spcPct val="92000"/>
                  </a:lnSpc>
                  <a:spcBef>
                    <a:spcPts val="3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Price received by the short side who delivers this bond is $</a:t>
                </a:r>
                <a:r>
                  <a:rPr lang="en-US" altLang="zh-TW" dirty="0">
                    <a:ea typeface="新細明體" pitchFamily="18" charset="-120"/>
                    <a:cs typeface="Arial" charset="0"/>
                  </a:rPr>
                  <a:t>90.00×1</a:t>
                </a:r>
                <a:r>
                  <a:rPr lang="en-US" altLang="zh-TW" dirty="0">
                    <a:ea typeface="新細明體" pitchFamily="18" charset="-120"/>
                  </a:rPr>
                  <a:t>.3800 </a:t>
                </a:r>
                <a:r>
                  <a:rPr lang="en-US" altLang="zh-TW" dirty="0">
                    <a:ea typeface="新細明體" pitchFamily="18" charset="-120"/>
                    <a:cs typeface="Arial" charset="0"/>
                  </a:rPr>
                  <a:t>+ $3.00 = $127.20 (per $100 face value)</a:t>
                </a:r>
              </a:p>
              <a:p>
                <a:pPr marL="534988" lvl="2" indent="-269875">
                  <a:lnSpc>
                    <a:spcPct val="92000"/>
                  </a:lnSpc>
                  <a:spcBef>
                    <a:spcPts val="600"/>
                  </a:spcBef>
                  <a:buNone/>
                </a:pPr>
                <a:r>
                  <a:rPr lang="en-US" altLang="zh-TW" sz="1800" dirty="0">
                    <a:ea typeface="新細明體" pitchFamily="18" charset="-120"/>
                    <a:cs typeface="Arial" charset="0"/>
                  </a:rPr>
                  <a:t>※ Margin mechanism is employed for daily marking to market or closing out, e.g., the balance of the margin account is adjusted to reflect daily gains or losses, which are 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pitchFamily="18" charset="-120"/>
                        <a:cs typeface="Arial" charset="0"/>
                      </a:rPr>
                      <m:t>(</m:t>
                    </m:r>
                    <m:sSub>
                      <m:sSubPr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  <a:ea typeface="新細明體" pitchFamily="18" charset="-12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  <a:ea typeface="新細明體" pitchFamily="18" charset="-120"/>
                            <a:cs typeface="Arial" charset="0"/>
                          </a:rPr>
                          <m:t>𝐹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 panose="02040503050406030204" pitchFamily="18" charset="0"/>
                            <a:ea typeface="新細明體" pitchFamily="18" charset="-120"/>
                            <a:cs typeface="Arial" charset="0"/>
                          </a:rPr>
                          <m:t>𝑡</m:t>
                        </m:r>
                      </m:sub>
                    </m:sSub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pitchFamily="18" charset="-120"/>
                        <a:cs typeface="Arial" charset="0"/>
                      </a:rPr>
                      <m:t>−</m:t>
                    </m:r>
                    <m:sSub>
                      <m:sSubPr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  <a:ea typeface="新細明體" pitchFamily="18" charset="-12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  <a:ea typeface="新細明體" pitchFamily="18" charset="-120"/>
                            <a:cs typeface="Arial" charset="0"/>
                          </a:rPr>
                          <m:t>𝐹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 panose="02040503050406030204" pitchFamily="18" charset="0"/>
                            <a:ea typeface="新細明體" pitchFamily="18" charset="-120"/>
                            <a:cs typeface="Arial" charset="0"/>
                          </a:rPr>
                          <m:t>𝑡</m:t>
                        </m:r>
                        <m:r>
                          <a:rPr lang="en-US" altLang="zh-TW" sz="1800" b="0" i="1" smtClean="0">
                            <a:latin typeface="Cambria Math" panose="02040503050406030204" pitchFamily="18" charset="0"/>
                            <a:ea typeface="新細明體" pitchFamily="18" charset="-120"/>
                            <a:cs typeface="Arial" charset="0"/>
                          </a:rPr>
                          <m:t>−1</m:t>
                        </m:r>
                      </m:sub>
                    </m:sSub>
                    <m:r>
                      <a:rPr lang="en-US" altLang="zh-TW" sz="1800" i="1">
                        <a:latin typeface="Cambria Math" panose="02040503050406030204" pitchFamily="18" charset="0"/>
                        <a:ea typeface="新細明體" pitchFamily="18" charset="-120"/>
                        <a:cs typeface="Arial" charset="0"/>
                      </a:rPr>
                      <m:t>)</m:t>
                    </m:r>
                  </m:oMath>
                </a14:m>
                <a:r>
                  <a:rPr lang="zh-TW" altLang="en-US" sz="1800" dirty="0">
                    <a:ea typeface="新細明體" pitchFamily="18" charset="-120"/>
                    <a:cs typeface="Arial" charset="0"/>
                  </a:rPr>
                  <a:t> </a:t>
                </a:r>
                <a:r>
                  <a:rPr lang="en-US" altLang="zh-TW" sz="1800" dirty="0">
                    <a:ea typeface="新細明體" pitchFamily="18" charset="-120"/>
                    <a:cs typeface="Arial" charset="0"/>
                  </a:rPr>
                  <a:t>for long-side traders on date 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 panose="02040503050406030204" pitchFamily="18" charset="0"/>
                        <a:ea typeface="新細明體" pitchFamily="18" charset="-120"/>
                        <a:cs typeface="Arial" charset="0"/>
                      </a:rPr>
                      <m:t>𝑡</m:t>
                    </m:r>
                  </m:oMath>
                </a14:m>
                <a:endParaRPr lang="en-US" altLang="zh-TW" sz="1800" dirty="0">
                  <a:ea typeface="新細明體" pitchFamily="18" charset="-120"/>
                  <a:cs typeface="Arial" charset="0"/>
                </a:endParaRPr>
              </a:p>
              <a:p>
                <a:pPr marL="622300" lvl="2" indent="-357188">
                  <a:lnSpc>
                    <a:spcPct val="92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altLang="zh-TW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⇒</m:t>
                    </m:r>
                  </m:oMath>
                </a14:m>
                <a:r>
                  <a:rPr lang="en-US" altLang="zh-TW" sz="1800" dirty="0">
                    <a:ea typeface="新細明體" pitchFamily="18" charset="-120"/>
                    <a:cs typeface="Arial" charset="0"/>
                  </a:rPr>
                  <a:t> Traders own a futures with the most recent futures price as the delivery price</a:t>
                </a:r>
                <a:endParaRPr lang="en-US" altLang="zh-TW" dirty="0"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922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628800"/>
                <a:ext cx="8496944" cy="5229199"/>
              </a:xfrm>
              <a:blipFill>
                <a:blip r:embed="rId3"/>
                <a:stretch>
                  <a:fillRect t="-1748" r="-1650" b="-233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18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6.</a:t>
            </a:r>
            <a:fld id="{99A566D9-86DC-41CD-B55C-096371C422A6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8" y="404664"/>
            <a:ext cx="7956376" cy="936104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Treasury Bond Futures</a:t>
            </a:r>
            <a:r>
              <a:rPr lang="zh-TW" altLang="en-US" dirty="0">
                <a:ea typeface="新細明體" pitchFamily="18" charset="-120"/>
              </a:rPr>
              <a:t> </a:t>
            </a:r>
            <a:r>
              <a:rPr lang="en-US" altLang="zh-TW" dirty="0">
                <a:ea typeface="新細明體" pitchFamily="18" charset="-120"/>
              </a:rPr>
              <a:t>(</a:t>
            </a:r>
            <a:r>
              <a:rPr lang="zh-TW" altLang="en-US" dirty="0">
                <a:ea typeface="新細明體" pitchFamily="18" charset="-120"/>
              </a:rPr>
              <a:t>公債期貨</a:t>
            </a:r>
            <a:r>
              <a:rPr lang="en-US" altLang="zh-TW" dirty="0">
                <a:ea typeface="新細明體" pitchFamily="18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8904869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700807"/>
            <a:ext cx="8352606" cy="4823817"/>
          </a:xfrm>
          <a:noFill/>
        </p:spPr>
        <p:txBody>
          <a:bodyPr lIns="92075" tIns="46038" rIns="92075" bIns="46038"/>
          <a:lstStyle/>
          <a:p>
            <a:pPr lvl="1">
              <a:spcBef>
                <a:spcPts val="600"/>
              </a:spcBef>
              <a:buClr>
                <a:srgbClr val="CC3300"/>
              </a:buClr>
            </a:pPr>
            <a:r>
              <a:rPr lang="en-US" altLang="zh-TW" dirty="0">
                <a:solidFill>
                  <a:srgbClr val="000000"/>
                </a:solidFill>
                <a:ea typeface="新細明體" pitchFamily="18" charset="-120"/>
              </a:rPr>
              <a:t>The conversion factor for a bond is approximately equal to the </a:t>
            </a:r>
            <a:r>
              <a:rPr lang="en-US" altLang="zh-TW" b="1" i="1" dirty="0">
                <a:solidFill>
                  <a:srgbClr val="000000"/>
                </a:solidFill>
                <a:ea typeface="新細明體" pitchFamily="18" charset="-120"/>
              </a:rPr>
              <a:t>QUOTED value</a:t>
            </a:r>
            <a:r>
              <a:rPr lang="en-US" altLang="zh-TW" dirty="0">
                <a:solidFill>
                  <a:srgbClr val="000000"/>
                </a:solidFill>
                <a:ea typeface="新細明體" pitchFamily="18" charset="-120"/>
              </a:rPr>
              <a:t> (clean price) of the bond given </a:t>
            </a:r>
            <a:r>
              <a:rPr lang="en-US" altLang="zh-TW" dirty="0">
                <a:ea typeface="新細明體" pitchFamily="18" charset="-120"/>
                <a:cs typeface="Arial" charset="0"/>
              </a:rPr>
              <a:t>the face value to be $1 </a:t>
            </a:r>
            <a:r>
              <a:rPr lang="en-US" altLang="zh-TW" dirty="0">
                <a:solidFill>
                  <a:srgbClr val="000000"/>
                </a:solidFill>
                <a:ea typeface="新細明體" pitchFamily="18" charset="-120"/>
              </a:rPr>
              <a:t>on the assumption that the </a:t>
            </a:r>
            <a:r>
              <a:rPr lang="en-US" altLang="zh-TW" b="1" i="1" dirty="0">
                <a:solidFill>
                  <a:srgbClr val="000000"/>
                </a:solidFill>
                <a:ea typeface="新細明體" pitchFamily="18" charset="-120"/>
              </a:rPr>
              <a:t>interest rate curve is flat at 6% </a:t>
            </a:r>
            <a:r>
              <a:rPr lang="en-US" altLang="zh-TW" dirty="0">
                <a:solidFill>
                  <a:srgbClr val="000000"/>
                </a:solidFill>
                <a:ea typeface="新細明體" pitchFamily="18" charset="-120"/>
              </a:rPr>
              <a:t>with semiannual compounding</a:t>
            </a:r>
          </a:p>
          <a:p>
            <a:pPr lvl="2">
              <a:spcBef>
                <a:spcPts val="600"/>
              </a:spcBef>
              <a:buClr>
                <a:srgbClr val="CC3300"/>
              </a:buClr>
            </a:pPr>
            <a:r>
              <a:rPr lang="en-US" altLang="zh-TW" dirty="0">
                <a:solidFill>
                  <a:srgbClr val="000000"/>
                </a:solidFill>
                <a:ea typeface="新細明體" pitchFamily="18" charset="-120"/>
              </a:rPr>
              <a:t>To derive the conversion factor is through pricing the clean price of a bond with a constant 6% discount rate (or 3% discount rate for every half a year)</a:t>
            </a:r>
          </a:p>
          <a:p>
            <a:pPr lvl="2">
              <a:spcBef>
                <a:spcPts val="600"/>
              </a:spcBef>
            </a:pPr>
            <a:r>
              <a:rPr lang="en-US" altLang="zh-TW" dirty="0">
                <a:ea typeface="新細明體" pitchFamily="18" charset="-120"/>
                <a:cs typeface="Arial" charset="0"/>
              </a:rPr>
              <a:t>For calculating the conversion factor, the bond maturity and the dates to the coupon payments are rounded down (</a:t>
            </a:r>
            <a:r>
              <a:rPr lang="zh-TW" altLang="en-US" dirty="0">
                <a:ea typeface="新細明體" pitchFamily="18" charset="-120"/>
                <a:cs typeface="Arial" charset="0"/>
              </a:rPr>
              <a:t>無條件捨去</a:t>
            </a:r>
            <a:r>
              <a:rPr lang="en-US" altLang="zh-TW" dirty="0">
                <a:ea typeface="新細明體" pitchFamily="18" charset="-120"/>
                <a:cs typeface="Arial" charset="0"/>
              </a:rPr>
              <a:t>) to the multiples of three months</a:t>
            </a:r>
          </a:p>
          <a:p>
            <a:pPr lvl="3">
              <a:spcBef>
                <a:spcPts val="600"/>
              </a:spcBef>
            </a:pPr>
            <a:r>
              <a:rPr lang="en-US" altLang="zh-TW" dirty="0">
                <a:ea typeface="新細明體" pitchFamily="18" charset="-120"/>
                <a:cs typeface="Arial" charset="0"/>
              </a:rPr>
              <a:t>Two and the only two possible cases are discussed on Slides 6.16-6.18</a:t>
            </a:r>
          </a:p>
        </p:txBody>
      </p:sp>
      <p:sp>
        <p:nvSpPr>
          <p:cNvPr id="9218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6.</a:t>
            </a:r>
            <a:fld id="{99A566D9-86DC-41CD-B55C-096371C422A6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8" y="404664"/>
            <a:ext cx="7956376" cy="936104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Treasury Bond Futures</a:t>
            </a:r>
            <a:r>
              <a:rPr lang="zh-TW" altLang="en-US" dirty="0">
                <a:ea typeface="新細明體" pitchFamily="18" charset="-120"/>
              </a:rPr>
              <a:t> </a:t>
            </a:r>
            <a:r>
              <a:rPr lang="en-US" altLang="zh-TW" dirty="0">
                <a:ea typeface="新細明體" pitchFamily="18" charset="-120"/>
              </a:rPr>
              <a:t>(</a:t>
            </a:r>
            <a:r>
              <a:rPr lang="zh-TW" altLang="en-US" dirty="0">
                <a:ea typeface="新細明體" pitchFamily="18" charset="-120"/>
              </a:rPr>
              <a:t>公債期貨</a:t>
            </a:r>
            <a:r>
              <a:rPr lang="en-US" altLang="zh-TW" dirty="0">
                <a:ea typeface="新細明體" pitchFamily="18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2031070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Conversion Factor</a:t>
            </a:r>
            <a:r>
              <a:rPr lang="zh-TW" altLang="en-US" dirty="0">
                <a:ea typeface="新細明體" pitchFamily="18" charset="-120"/>
              </a:rPr>
              <a:t> </a:t>
            </a:r>
            <a:r>
              <a:rPr lang="en-US" altLang="zh-TW" dirty="0">
                <a:ea typeface="新細明體" pitchFamily="18" charset="-120"/>
              </a:rPr>
              <a:t>(</a:t>
            </a:r>
            <a:r>
              <a:rPr lang="zh-TW" altLang="en-US" dirty="0">
                <a:ea typeface="新細明體" pitchFamily="18" charset="-120"/>
              </a:rPr>
              <a:t>轉換因子</a:t>
            </a:r>
            <a:r>
              <a:rPr lang="en-US" altLang="zh-TW" dirty="0">
                <a:ea typeface="新細明體" pitchFamily="18" charset="-12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8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51520" y="1700808"/>
                <a:ext cx="8640960" cy="4968552"/>
              </a:xfrm>
            </p:spPr>
            <p:txBody>
              <a:bodyPr/>
              <a:lstStyle/>
              <a:p>
                <a:pPr eaLnBrk="1" hangingPunct="1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Case 1: the next payment date is after 6 months (no accrued interest)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  <a:cs typeface="Arial" charset="0"/>
                  </a:rPr>
                  <a:t>Consider a 10% coupon bond (paid semiannually) with 20 years and 2 months to maturity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  <a:cs typeface="Arial" charset="0"/>
                  </a:rPr>
                  <a:t>The bond is rounded down to have exactly 20 years to maturity, and the first (next) coupon payment is assumed to be made after six months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  <a:cs typeface="Arial" charset="0"/>
                  </a:rPr>
                  <a:t>The quoted price (equal to the cash price in this case) of this $1-face-value bond is its conversion factor</a:t>
                </a:r>
              </a:p>
              <a:p>
                <a:pPr marL="344488" lvl="1" indent="0" algn="ctr"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新細明體" pitchFamily="18" charset="-120"/>
                            <a:cs typeface="Arial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b="0" i="1" smtClean="0">
                            <a:latin typeface="Cambria Math"/>
                            <a:ea typeface="新細明體" pitchFamily="18" charset="-120"/>
                            <a:cs typeface="Arial" charset="0"/>
                          </a:rPr>
                          <m:t>𝑖</m:t>
                        </m:r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  <a:cs typeface="Arial" charset="0"/>
                          </a:rPr>
                          <m:t>=1</m:t>
                        </m:r>
                      </m:sub>
                      <m:sup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  <a:cs typeface="Arial" charset="0"/>
                          </a:rPr>
                          <m:t>40</m:t>
                        </m:r>
                      </m:sup>
                      <m:e>
                        <m:f>
                          <m:f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  <a:ea typeface="新細明體" pitchFamily="18" charset="-12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altLang="zh-TW" b="0" i="1" smtClean="0">
                                <a:latin typeface="Cambria Math"/>
                                <a:ea typeface="新細明體" pitchFamily="18" charset="-120"/>
                                <a:cs typeface="Arial" charset="0"/>
                              </a:rPr>
                              <m:t>1</m:t>
                            </m:r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  <a:cs typeface="Arial" charset="0"/>
                              </a:rPr>
                              <m:t>∙</m:t>
                            </m:r>
                            <m:r>
                              <a:rPr lang="en-US" altLang="zh-TW" b="0" i="1" smtClean="0">
                                <a:latin typeface="Cambria Math"/>
                                <a:ea typeface="新細明體" pitchFamily="18" charset="-120"/>
                                <a:cs typeface="Arial" charset="0"/>
                              </a:rPr>
                              <m:t>5%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TW" i="1" smtClean="0">
                                    <a:latin typeface="Cambria Math" panose="02040503050406030204" pitchFamily="18" charset="0"/>
                                    <a:ea typeface="新細明體" pitchFamily="18" charset="-120"/>
                                    <a:cs typeface="Arial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latin typeface="Cambria Math"/>
                                    <a:ea typeface="新細明體" pitchFamily="18" charset="-120"/>
                                    <a:cs typeface="Arial" charset="0"/>
                                  </a:rPr>
                                  <m:t>(1+3%)</m:t>
                                </m:r>
                              </m:e>
                              <m:sup>
                                <m:r>
                                  <a:rPr lang="en-US" altLang="zh-TW" b="0" i="1" smtClean="0">
                                    <a:latin typeface="Cambria Math"/>
                                    <a:ea typeface="新細明體" pitchFamily="18" charset="-120"/>
                                    <a:cs typeface="Arial" charset="0"/>
                                  </a:rPr>
                                  <m:t>𝑖</m:t>
                                </m:r>
                              </m:sup>
                            </m:sSup>
                          </m:den>
                        </m:f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  <a:cs typeface="Arial" charset="0"/>
                          </a:rPr>
                          <m:t>+</m:t>
                        </m:r>
                      </m:e>
                    </m:nary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  <a:cs typeface="Arial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  <a:cs typeface="Arial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新細明體" pitchFamily="18" charset="-120"/>
                                <a:cs typeface="Arial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  <a:cs typeface="Arial" charset="0"/>
                              </a:rPr>
                              <m:t>(1+3%)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/>
                                <a:ea typeface="新細明體" pitchFamily="18" charset="-120"/>
                                <a:cs typeface="Arial" charset="0"/>
                              </a:rPr>
                              <m:t>40</m:t>
                            </m:r>
                          </m:sup>
                        </m:sSup>
                      </m:den>
                    </m:f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  <a:cs typeface="Arial" charset="0"/>
                      </a:rPr>
                      <m:t>=1.4623</m:t>
                    </m:r>
                  </m:oMath>
                </a14:m>
                <a:r>
                  <a:rPr lang="en-US" altLang="zh-TW" dirty="0">
                    <a:ea typeface="新細明體" pitchFamily="18" charset="-120"/>
                    <a:cs typeface="Arial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26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700808"/>
                <a:ext cx="8640960" cy="4968552"/>
              </a:xfrm>
              <a:blipFill>
                <a:blip r:embed="rId3"/>
                <a:stretch>
                  <a:fillRect l="-705" t="-1595" r="-27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66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6.</a:t>
            </a:r>
            <a:fld id="{41336335-636C-49AC-98AC-6F4A4FF72748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Conversion Factor</a:t>
            </a:r>
            <a:r>
              <a:rPr lang="zh-TW" altLang="en-US" dirty="0">
                <a:ea typeface="新細明體" pitchFamily="18" charset="-120"/>
              </a:rPr>
              <a:t> </a:t>
            </a:r>
            <a:r>
              <a:rPr lang="en-US" altLang="zh-TW" dirty="0">
                <a:ea typeface="新細明體" pitchFamily="18" charset="-120"/>
              </a:rPr>
              <a:t>(</a:t>
            </a:r>
            <a:r>
              <a:rPr lang="zh-TW" altLang="en-US" dirty="0">
                <a:ea typeface="新細明體" pitchFamily="18" charset="-120"/>
              </a:rPr>
              <a:t>轉換因子</a:t>
            </a:r>
            <a:r>
              <a:rPr lang="en-US" altLang="zh-TW" dirty="0">
                <a:ea typeface="新細明體" pitchFamily="18" charset="-12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8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51520" y="1628800"/>
                <a:ext cx="8640960" cy="4968552"/>
              </a:xfrm>
            </p:spPr>
            <p:txBody>
              <a:bodyPr/>
              <a:lstStyle/>
              <a:p>
                <a:pPr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Case 2: the next payment date is after 3 months (with accrued interest)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  <a:cs typeface="Arial" charset="0"/>
                  </a:rPr>
                  <a:t>Consider an 8% coupon bond (paid semiannually) with 18 years and 4 months to maturity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  <a:cs typeface="Arial" charset="0"/>
                  </a:rPr>
                  <a:t>For calculating the conversion factor, the bond is rounded down to have exactly 18 years and 3 months to maturity, and the first coupon payment is assumed to be made after 3 months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  <a:cs typeface="Arial" charset="0"/>
                  </a:rPr>
                  <a:t>The value of the bond after 3 months (with the face value to be $1) is</a:t>
                </a:r>
              </a:p>
              <a:p>
                <a:pPr marL="344488" lvl="1" indent="0" algn="ctr"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新細明體" pitchFamily="18" charset="-120"/>
                        <a:cs typeface="Arial" charset="0"/>
                      </a:rPr>
                      <m:t>1</m:t>
                    </m:r>
                    <m:r>
                      <a:rPr lang="en-US" altLang="zh-TW" i="1">
                        <a:latin typeface="Cambria Math"/>
                        <a:ea typeface="Cambria Math"/>
                        <a:cs typeface="Arial" charset="0"/>
                      </a:rPr>
                      <m:t>∙</m:t>
                    </m:r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  <a:cs typeface="Arial" charset="0"/>
                      </a:rPr>
                      <m:t>4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  <a:cs typeface="Arial" charset="0"/>
                      </a:rPr>
                      <m:t>%</m:t>
                    </m:r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  <a:cs typeface="Arial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新細明體" pitchFamily="18" charset="-120"/>
                            <a:cs typeface="Arial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b="0" i="1" smtClean="0">
                            <a:latin typeface="Cambria Math"/>
                            <a:ea typeface="新細明體" pitchFamily="18" charset="-120"/>
                            <a:cs typeface="Arial" charset="0"/>
                          </a:rPr>
                          <m:t>𝑖</m:t>
                        </m:r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  <a:cs typeface="Arial" charset="0"/>
                          </a:rPr>
                          <m:t>=1</m:t>
                        </m:r>
                      </m:sub>
                      <m:sup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  <a:cs typeface="Arial" charset="0"/>
                          </a:rPr>
                          <m:t>36</m:t>
                        </m:r>
                      </m:sup>
                      <m:e>
                        <m:f>
                          <m:f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  <a:ea typeface="新細明體" pitchFamily="18" charset="-12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altLang="zh-TW" b="0" i="1" smtClean="0">
                                <a:latin typeface="Cambria Math"/>
                                <a:ea typeface="新細明體" pitchFamily="18" charset="-120"/>
                                <a:cs typeface="Arial" charset="0"/>
                              </a:rPr>
                              <m:t>1</m:t>
                            </m:r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  <a:cs typeface="Arial" charset="0"/>
                              </a:rPr>
                              <m:t>∙</m:t>
                            </m:r>
                            <m:r>
                              <a:rPr lang="en-US" altLang="zh-TW" b="0" i="1" smtClean="0">
                                <a:latin typeface="Cambria Math"/>
                                <a:ea typeface="新細明體" pitchFamily="18" charset="-120"/>
                                <a:cs typeface="Arial" charset="0"/>
                              </a:rPr>
                              <m:t>4%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TW" i="1" smtClean="0">
                                    <a:latin typeface="Cambria Math" panose="02040503050406030204" pitchFamily="18" charset="0"/>
                                    <a:ea typeface="新細明體" pitchFamily="18" charset="-120"/>
                                    <a:cs typeface="Arial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latin typeface="Cambria Math"/>
                                    <a:ea typeface="新細明體" pitchFamily="18" charset="-120"/>
                                    <a:cs typeface="Arial" charset="0"/>
                                  </a:rPr>
                                  <m:t>(1+3%)</m:t>
                                </m:r>
                              </m:e>
                              <m:sup>
                                <m:r>
                                  <a:rPr lang="en-US" altLang="zh-TW" b="0" i="1" smtClean="0">
                                    <a:latin typeface="Cambria Math"/>
                                    <a:ea typeface="新細明體" pitchFamily="18" charset="-120"/>
                                    <a:cs typeface="Arial" charset="0"/>
                                  </a:rPr>
                                  <m:t>𝑖</m:t>
                                </m:r>
                              </m:sup>
                            </m:sSup>
                          </m:den>
                        </m:f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  <a:cs typeface="Arial" charset="0"/>
                          </a:rPr>
                          <m:t>+</m:t>
                        </m:r>
                      </m:e>
                    </m:nary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  <a:cs typeface="Arial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  <a:cs typeface="Arial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新細明體" pitchFamily="18" charset="-120"/>
                                <a:cs typeface="Arial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  <a:cs typeface="Arial" charset="0"/>
                              </a:rPr>
                              <m:t>(1+3%)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/>
                                <a:ea typeface="新細明體" pitchFamily="18" charset="-120"/>
                                <a:cs typeface="Arial" charset="0"/>
                              </a:rPr>
                              <m:t>36</m:t>
                            </m:r>
                          </m:sup>
                        </m:sSup>
                      </m:den>
                    </m:f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  <a:cs typeface="Arial" charset="0"/>
                      </a:rPr>
                      <m:t>=1.2583</m:t>
                    </m:r>
                  </m:oMath>
                </a14:m>
                <a:r>
                  <a:rPr lang="en-US" altLang="zh-TW" dirty="0">
                    <a:ea typeface="新細明體" pitchFamily="18" charset="-120"/>
                    <a:cs typeface="Arial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26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628800"/>
                <a:ext cx="8640960" cy="4968552"/>
              </a:xfrm>
              <a:blipFill>
                <a:blip r:embed="rId3"/>
                <a:stretch>
                  <a:fillRect l="-705" t="-1595" r="-2680" b="-184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66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6.</a:t>
            </a:r>
            <a:fld id="{41336335-636C-49AC-98AC-6F4A4FF72748}" type="slidenum">
              <a:rPr lang="en-US" altLang="en-US"/>
              <a:pPr eaLnBrk="1" hangingPunct="1"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8155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Conversion Factor</a:t>
            </a:r>
            <a:r>
              <a:rPr lang="zh-TW" altLang="en-US" dirty="0">
                <a:ea typeface="新細明體" pitchFamily="18" charset="-120"/>
              </a:rPr>
              <a:t> </a:t>
            </a:r>
            <a:r>
              <a:rPr lang="en-US" altLang="zh-TW" dirty="0">
                <a:ea typeface="新細明體" pitchFamily="18" charset="-120"/>
              </a:rPr>
              <a:t>(</a:t>
            </a:r>
            <a:r>
              <a:rPr lang="zh-TW" altLang="en-US" dirty="0">
                <a:ea typeface="新細明體" pitchFamily="18" charset="-120"/>
              </a:rPr>
              <a:t>轉換因子</a:t>
            </a:r>
            <a:r>
              <a:rPr lang="en-US" altLang="zh-TW" dirty="0">
                <a:ea typeface="新細明體" pitchFamily="18" charset="-12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8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07504" y="1628800"/>
                <a:ext cx="9001000" cy="5157192"/>
              </a:xfrm>
            </p:spPr>
            <p:txBody>
              <a:bodyPr/>
              <a:lstStyle/>
              <a:p>
                <a:pPr lvl="1">
                  <a:lnSpc>
                    <a:spcPct val="99000"/>
                  </a:lnSpc>
                  <a:spcBef>
                    <a:spcPts val="300"/>
                  </a:spcBef>
                </a:pPr>
                <a:r>
                  <a:rPr lang="en-US" altLang="zh-TW" dirty="0">
                    <a:ea typeface="新細明體" pitchFamily="18" charset="-120"/>
                    <a:cs typeface="Arial" charset="0"/>
                  </a:rPr>
                  <a:t>The discount interest rate for the first three-month period is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新細明體" pitchFamily="18" charset="-120"/>
                            <a:cs typeface="Arial" charset="0"/>
                          </a:rPr>
                        </m:ctrlPr>
                      </m:radPr>
                      <m:deg/>
                      <m:e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  <a:cs typeface="Arial" charset="0"/>
                          </a:rPr>
                          <m:t>(1+3%)</m:t>
                        </m:r>
                      </m:e>
                    </m:rad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  <a:cs typeface="Arial" charset="0"/>
                      </a:rPr>
                      <m:t>−1=1.4889%</m:t>
                    </m:r>
                  </m:oMath>
                </a14:m>
                <a:endParaRPr lang="en-US" altLang="zh-TW" dirty="0">
                  <a:ea typeface="新細明體" pitchFamily="18" charset="-120"/>
                  <a:cs typeface="Arial" charset="0"/>
                </a:endParaRPr>
              </a:p>
              <a:p>
                <a:pPr lvl="2">
                  <a:lnSpc>
                    <a:spcPct val="99000"/>
                  </a:lnSpc>
                  <a:spcBef>
                    <a:spcPts val="300"/>
                  </a:spcBef>
                </a:pPr>
                <a:r>
                  <a:rPr lang="en-US" altLang="zh-TW" dirty="0">
                    <a:ea typeface="新細明體" pitchFamily="18" charset="-120"/>
                    <a:cs typeface="Arial" charset="0"/>
                  </a:rPr>
                  <a:t>It is equivalent to find an interest rate to generate the identical cumulative return for six months, i.e.,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新細明體" pitchFamily="18" charset="-120"/>
                            <a:cs typeface="Arial" charset="0"/>
                          </a:rPr>
                        </m:ctrlPr>
                      </m:sSupPr>
                      <m:e>
                        <m:r>
                          <a:rPr lang="en-US" altLang="zh-TW">
                            <a:latin typeface="Cambria Math"/>
                            <a:ea typeface="新細明體" pitchFamily="18" charset="-120"/>
                            <a:cs typeface="Arial" charset="0"/>
                          </a:rPr>
                          <m:t>(</m:t>
                        </m:r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  <a:cs typeface="Arial" charset="0"/>
                          </a:rPr>
                          <m:t>1+</m:t>
                        </m:r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  <a:cs typeface="Arial" charset="0"/>
                          </a:rPr>
                          <m:t>𝑟</m:t>
                        </m:r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  <a:cs typeface="Arial" charset="0"/>
                          </a:rPr>
                          <m:t>)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  <a:cs typeface="Arial" charset="0"/>
                          </a:rPr>
                          <m:t>2</m:t>
                        </m:r>
                      </m:sup>
                    </m:sSup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  <a:cs typeface="Arial" charset="0"/>
                      </a:rPr>
                      <m:t>=1+3%</m:t>
                    </m:r>
                  </m:oMath>
                </a14:m>
                <a:endParaRPr lang="en-US" altLang="zh-TW" dirty="0">
                  <a:ea typeface="新細明體" pitchFamily="18" charset="-120"/>
                  <a:cs typeface="Arial" charset="0"/>
                </a:endParaRPr>
              </a:p>
              <a:p>
                <a:pPr lvl="1">
                  <a:lnSpc>
                    <a:spcPct val="99000"/>
                  </a:lnSpc>
                  <a:spcBef>
                    <a:spcPts val="300"/>
                  </a:spcBef>
                </a:pPr>
                <a:r>
                  <a:rPr lang="en-US" altLang="zh-TW" dirty="0">
                    <a:ea typeface="新細明體" pitchFamily="18" charset="-120"/>
                    <a:cs typeface="Arial" charset="0"/>
                  </a:rPr>
                  <a:t>The present value (cash price) of this bond is</a:t>
                </a:r>
              </a:p>
              <a:p>
                <a:pPr marL="4763" lvl="1" indent="0" algn="ctr">
                  <a:lnSpc>
                    <a:spcPct val="99000"/>
                  </a:lnSpc>
                  <a:spcBef>
                    <a:spcPts val="300"/>
                  </a:spcBef>
                  <a:buNone/>
                </a:pPr>
                <a:r>
                  <a:rPr lang="en-US" altLang="zh-TW" dirty="0">
                    <a:ea typeface="新細明體" pitchFamily="18" charset="-120"/>
                    <a:cs typeface="Arial" charset="0"/>
                  </a:rPr>
                  <a:t>1.2583/(1+1.4889%) = 1.2399</a:t>
                </a:r>
              </a:p>
              <a:p>
                <a:pPr lvl="1">
                  <a:lnSpc>
                    <a:spcPct val="99000"/>
                  </a:lnSpc>
                  <a:spcBef>
                    <a:spcPts val="300"/>
                  </a:spcBef>
                  <a:buClr>
                    <a:srgbClr val="CC3300"/>
                  </a:buClr>
                </a:pPr>
                <a:r>
                  <a:rPr lang="en-US" altLang="zh-TW" dirty="0">
                    <a:solidFill>
                      <a:srgbClr val="000000"/>
                    </a:solidFill>
                    <a:ea typeface="新細明體" pitchFamily="18" charset="-120"/>
                    <a:cs typeface="Arial" charset="0"/>
                  </a:rPr>
                  <a:t>The conversion factor is the quoted price of this bond:</a:t>
                </a:r>
              </a:p>
              <a:p>
                <a:pPr marL="344488" lvl="1" indent="0" algn="ctr">
                  <a:lnSpc>
                    <a:spcPct val="99000"/>
                  </a:lnSpc>
                  <a:spcBef>
                    <a:spcPts val="300"/>
                  </a:spcBef>
                  <a:buClr>
                    <a:srgbClr val="CC3300"/>
                  </a:buClr>
                  <a:buNone/>
                </a:pPr>
                <a:r>
                  <a:rPr lang="en-US" altLang="zh-TW" dirty="0">
                    <a:solidFill>
                      <a:srgbClr val="000000"/>
                    </a:solidFill>
                    <a:ea typeface="新細明體" pitchFamily="18" charset="-120"/>
                    <a:cs typeface="Arial" charset="0"/>
                  </a:rPr>
                  <a:t>1.2399 </a:t>
                </a:r>
                <a:r>
                  <a:rPr lang="en-US" altLang="zh-TW" dirty="0"/>
                  <a:t>–</a:t>
                </a:r>
                <a:r>
                  <a:rPr lang="en-US" altLang="zh-TW" dirty="0">
                    <a:solidFill>
                      <a:srgbClr val="000000"/>
                    </a:solidFill>
                    <a:ea typeface="新細明體" pitchFamily="18" charset="-12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新細明體" pitchFamily="18" charset="-120"/>
                        <a:cs typeface="Arial" charset="0"/>
                      </a:rPr>
                      <m:t>1</m:t>
                    </m:r>
                    <m:r>
                      <a:rPr lang="en-US" altLang="zh-TW" i="1">
                        <a:latin typeface="Cambria Math"/>
                        <a:ea typeface="Cambria Math"/>
                        <a:cs typeface="Arial" charset="0"/>
                      </a:rPr>
                      <m:t>∙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  <a:cs typeface="Arial" charset="0"/>
                      </a:rPr>
                      <m:t>4%</m:t>
                    </m:r>
                    <m:r>
                      <a:rPr lang="en-US" altLang="zh-TW" i="1">
                        <a:latin typeface="Cambria Math"/>
                        <a:ea typeface="Cambria Math"/>
                        <a:cs typeface="Arial" charset="0"/>
                      </a:rPr>
                      <m:t>∙</m:t>
                    </m:r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  <a:cs typeface="Arial" charset="0"/>
                      </a:rPr>
                      <m:t>0.5</m:t>
                    </m:r>
                  </m:oMath>
                </a14:m>
                <a:r>
                  <a:rPr lang="en-US" altLang="zh-TW" dirty="0">
                    <a:ea typeface="Cambria Math"/>
                    <a:cs typeface="Arial" charset="0"/>
                  </a:rPr>
                  <a:t> (accrued interest) =</a:t>
                </a:r>
                <a:r>
                  <a:rPr lang="en-US" altLang="zh-TW" dirty="0">
                    <a:ea typeface="新細明體" pitchFamily="18" charset="-120"/>
                    <a:cs typeface="Arial" charset="0"/>
                  </a:rPr>
                  <a:t> 1.2199</a:t>
                </a:r>
              </a:p>
              <a:p>
                <a:pPr marL="719138" lvl="1" indent="-374650">
                  <a:lnSpc>
                    <a:spcPct val="99000"/>
                  </a:lnSpc>
                  <a:spcBef>
                    <a:spcPts val="1200"/>
                  </a:spcBef>
                  <a:buClr>
                    <a:srgbClr val="CC3300"/>
                  </a:buClr>
                  <a:buNone/>
                  <a:tabLst>
                    <a:tab pos="719138" algn="l"/>
                  </a:tabLst>
                </a:pPr>
                <a:r>
                  <a:rPr lang="en-US" altLang="zh-TW" sz="2200" dirty="0">
                    <a:solidFill>
                      <a:srgbClr val="000000"/>
                    </a:solidFill>
                    <a:latin typeface="新細明體"/>
                    <a:ea typeface="新細明體"/>
                    <a:cs typeface="Arial" charset="0"/>
                  </a:rPr>
                  <a:t>※ </a:t>
                </a:r>
                <a:r>
                  <a:rPr lang="en-US" altLang="zh-TW" sz="2200" dirty="0">
                    <a:solidFill>
                      <a:srgbClr val="000000"/>
                    </a:solidFill>
                    <a:ea typeface="新細明體" pitchFamily="18" charset="-120"/>
                    <a:cs typeface="Arial" charset="0"/>
                  </a:rPr>
                  <a:t>Special case: for an eligible bond with a coupon rate to be 6%, the conversion factor of this bond is 1 </a:t>
                </a:r>
              </a:p>
              <a:p>
                <a:pPr marL="719138" lvl="1" indent="-374650">
                  <a:lnSpc>
                    <a:spcPct val="99000"/>
                  </a:lnSpc>
                  <a:spcBef>
                    <a:spcPts val="600"/>
                  </a:spcBef>
                  <a:buClr>
                    <a:srgbClr val="CC3300"/>
                  </a:buClr>
                  <a:buNone/>
                  <a:tabLst>
                    <a:tab pos="719138" algn="l"/>
                  </a:tabLst>
                </a:pPr>
                <a:r>
                  <a:rPr lang="en-US" altLang="zh-TW" sz="2200" dirty="0">
                    <a:solidFill>
                      <a:srgbClr val="000000"/>
                    </a:solidFill>
                    <a:latin typeface="新細明體"/>
                    <a:ea typeface="新細明體"/>
                    <a:cs typeface="Arial" charset="0"/>
                  </a:rPr>
                  <a:t>※ </a:t>
                </a:r>
                <a:r>
                  <a:rPr lang="en-US" altLang="zh-TW" sz="2200" dirty="0">
                    <a:solidFill>
                      <a:srgbClr val="000000"/>
                    </a:solidFill>
                    <a:ea typeface="新細明體" pitchFamily="18" charset="-120"/>
                    <a:cs typeface="Arial" charset="0"/>
                  </a:rPr>
                  <a:t>Intuition: the underlying asset can be regarded as a virtual 6%-coupon T-bond, and the conversion factor measures the values of eligible bonds in units of this virtual T-bond</a:t>
                </a:r>
              </a:p>
            </p:txBody>
          </p:sp>
        </mc:Choice>
        <mc:Fallback xmlns="">
          <p:sp>
            <p:nvSpPr>
              <p:cNvPr id="1126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628800"/>
                <a:ext cx="9001000" cy="5157192"/>
              </a:xfrm>
              <a:blipFill>
                <a:blip r:embed="rId3"/>
                <a:stretch>
                  <a:fillRect t="-1182" b="-47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66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6.</a:t>
            </a:r>
            <a:fld id="{41336335-636C-49AC-98AC-6F4A4FF72748}" type="slidenum">
              <a:rPr lang="en-US" altLang="en-US"/>
              <a:pPr eaLnBrk="1" hangingPunct="1"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4625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7772400" cy="11430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Cheapest-to-deliver (CTD) Bond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557338"/>
            <a:ext cx="8568952" cy="5300662"/>
          </a:xfrm>
          <a:noFill/>
        </p:spPr>
        <p:txBody>
          <a:bodyPr lIns="92075" tIns="46038" rIns="92075" bIns="46038"/>
          <a:lstStyle/>
          <a:p>
            <a:pPr>
              <a:lnSpc>
                <a:spcPct val="98000"/>
              </a:lnSpc>
              <a:spcBef>
                <a:spcPts val="300"/>
              </a:spcBef>
            </a:pPr>
            <a:r>
              <a:rPr lang="en-US" altLang="zh-TW" dirty="0">
                <a:ea typeface="新細明體" pitchFamily="18" charset="-120"/>
              </a:rPr>
              <a:t>Short-side traders choose which of the available, </a:t>
            </a:r>
            <a:r>
              <a:rPr lang="en-US" altLang="zh-TW" sz="3200" dirty="0">
                <a:solidFill>
                  <a:srgbClr val="000000"/>
                </a:solidFill>
                <a:ea typeface="新細明體" pitchFamily="18" charset="-120"/>
                <a:cs typeface="Arial" charset="0"/>
              </a:rPr>
              <a:t>eligible </a:t>
            </a:r>
            <a:r>
              <a:rPr lang="en-US" altLang="zh-TW" dirty="0">
                <a:ea typeface="新細明體" pitchFamily="18" charset="-120"/>
              </a:rPr>
              <a:t>bonds is “cheapest” to deliver, i.e., the CTD bond</a:t>
            </a:r>
            <a:r>
              <a:rPr lang="zh-TW" altLang="en-US" dirty="0">
                <a:ea typeface="新細明體" pitchFamily="18" charset="-120"/>
              </a:rPr>
              <a:t> </a:t>
            </a:r>
            <a:r>
              <a:rPr lang="en-US" altLang="zh-TW" dirty="0">
                <a:ea typeface="新細明體" pitchFamily="18" charset="-120"/>
              </a:rPr>
              <a:t>(</a:t>
            </a:r>
            <a:r>
              <a:rPr lang="zh-TW" altLang="en-US" dirty="0">
                <a:ea typeface="新細明體" pitchFamily="18" charset="-120"/>
              </a:rPr>
              <a:t>最便宜交割債券</a:t>
            </a:r>
            <a:r>
              <a:rPr lang="en-US" altLang="zh-TW" dirty="0">
                <a:ea typeface="新細明體" pitchFamily="18" charset="-120"/>
              </a:rPr>
              <a:t>)</a:t>
            </a:r>
          </a:p>
          <a:p>
            <a:pPr lvl="1">
              <a:lnSpc>
                <a:spcPct val="98000"/>
              </a:lnSpc>
              <a:spcBef>
                <a:spcPts val="300"/>
              </a:spcBef>
            </a:pPr>
            <a:r>
              <a:rPr lang="en-US" altLang="zh-TW" dirty="0">
                <a:ea typeface="新細明體" pitchFamily="18" charset="-120"/>
              </a:rPr>
              <a:t>Find the CTD bond by </a:t>
            </a:r>
            <a:r>
              <a:rPr lang="en-US" altLang="zh-TW" b="1" i="1" dirty="0">
                <a:ea typeface="新細明體" pitchFamily="18" charset="-120"/>
              </a:rPr>
              <a:t>minimizing</a:t>
            </a:r>
            <a:r>
              <a:rPr lang="en-US" altLang="zh-TW" dirty="0">
                <a:ea typeface="新細明體" pitchFamily="18" charset="-120"/>
              </a:rPr>
              <a:t> </a:t>
            </a:r>
            <a:r>
              <a:rPr lang="en-US" altLang="zh-TW" b="1" i="1" dirty="0">
                <a:ea typeface="新細明體" pitchFamily="18" charset="-120"/>
              </a:rPr>
              <a:t>the cost of purchasing a bond </a:t>
            </a:r>
            <a:r>
              <a:rPr lang="en-US" altLang="zh-TW" dirty="0">
                <a:ea typeface="新細明體" pitchFamily="18" charset="-120"/>
              </a:rPr>
              <a:t>(at Quoted bond price + Accrued interest) </a:t>
            </a:r>
            <a:r>
              <a:rPr lang="en-US" altLang="zh-TW" b="1" i="1" dirty="0">
                <a:ea typeface="新細明體" pitchFamily="18" charset="-120"/>
              </a:rPr>
              <a:t>minus the sales proceeds received from the T-bond futures </a:t>
            </a:r>
            <a:r>
              <a:rPr lang="en-US" altLang="zh-TW" dirty="0">
                <a:ea typeface="新細明體" pitchFamily="18" charset="-120"/>
              </a:rPr>
              <a:t>(at Quoted futures price × Conversion factor + Accrued interest) </a:t>
            </a:r>
          </a:p>
          <a:p>
            <a:pPr lvl="2">
              <a:lnSpc>
                <a:spcPct val="98000"/>
              </a:lnSpc>
              <a:spcBef>
                <a:spcPts val="300"/>
              </a:spcBef>
            </a:pPr>
            <a:r>
              <a:rPr lang="en-US" altLang="zh-TW" dirty="0">
                <a:ea typeface="新細明體" pitchFamily="18" charset="-120"/>
              </a:rPr>
              <a:t>It is equivalent to deliver a bond for which [Quoted bond price – (Quoted futures price </a:t>
            </a:r>
            <a:r>
              <a:rPr lang="en-US" altLang="zh-TW" dirty="0">
                <a:ea typeface="新細明體" pitchFamily="18" charset="-120"/>
                <a:cs typeface="Arial" charset="0"/>
              </a:rPr>
              <a:t>× Conversion factor)] is lowest</a:t>
            </a:r>
          </a:p>
          <a:p>
            <a:pPr lvl="1">
              <a:lnSpc>
                <a:spcPct val="98000"/>
              </a:lnSpc>
              <a:spcBef>
                <a:spcPts val="300"/>
              </a:spcBef>
              <a:buClr>
                <a:srgbClr val="CC3300"/>
              </a:buClr>
            </a:pPr>
            <a:r>
              <a:rPr lang="en-US" altLang="zh-TW" dirty="0">
                <a:solidFill>
                  <a:srgbClr val="000000"/>
                </a:solidFill>
                <a:ea typeface="新細明體" pitchFamily="18" charset="-120"/>
              </a:rPr>
              <a:t>Note that the CTD bond is defined as the bond most favorable to short-side traders for delivery rather than the bond with the cheapest price</a:t>
            </a:r>
          </a:p>
        </p:txBody>
      </p:sp>
      <p:sp>
        <p:nvSpPr>
          <p:cNvPr id="12290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6.</a:t>
            </a:r>
            <a:fld id="{3E0FBC7B-A456-4E12-9BDE-6BEC3EF3EF51}" type="slidenum">
              <a:rPr lang="en-US" altLang="en-US"/>
              <a:pPr eaLnBrk="1" hangingPunct="1"/>
              <a:t>19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4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eaLnBrk="1" hangingPunct="1"/>
            <a:r>
              <a:rPr lang="en-US" altLang="zh-TW">
                <a:ea typeface="新細明體" charset="-120"/>
              </a:rPr>
              <a:t>Goals </a:t>
            </a:r>
            <a:r>
              <a:rPr lang="en-US" altLang="zh-TW" dirty="0">
                <a:ea typeface="新細明體" charset="-120"/>
              </a:rPr>
              <a:t>of Chapter 6</a:t>
            </a:r>
          </a:p>
        </p:txBody>
      </p:sp>
      <p:sp>
        <p:nvSpPr>
          <p:cNvPr id="6146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6.</a:t>
            </a:r>
            <a:fld id="{6459F47D-D016-4E99-B4CA-0BA973F17661}" type="slidenum">
              <a:rPr lang="en-US" altLang="en-US" smtClean="0"/>
              <a:pPr eaLnBrk="1" hangingPunct="1"/>
              <a:t>2</a:t>
            </a:fld>
            <a:endParaRPr lang="en-US" altLang="en-US" dirty="0"/>
          </a:p>
        </p:txBody>
      </p:sp>
      <p:sp>
        <p:nvSpPr>
          <p:cNvPr id="6150" name="Rectangle 5"/>
          <p:cNvSpPr txBox="1">
            <a:spLocks noChangeArrowheads="1"/>
          </p:cNvSpPr>
          <p:nvPr/>
        </p:nvSpPr>
        <p:spPr bwMode="auto">
          <a:xfrm>
            <a:off x="323528" y="1556792"/>
            <a:ext cx="8712968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9000"/>
              </a:lnSpc>
              <a:spcBef>
                <a:spcPts val="2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zh-TW" sz="3000" dirty="0">
                <a:latin typeface="+mn-lt"/>
                <a:ea typeface="新細明體" pitchFamily="18" charset="-120"/>
              </a:rPr>
              <a:t>Introduce the day count and quotation conventions for fixed-income securities</a:t>
            </a:r>
          </a:p>
          <a:p>
            <a:pPr eaLnBrk="1" hangingPunct="1">
              <a:lnSpc>
                <a:spcPct val="99000"/>
              </a:lnSpc>
              <a:spcBef>
                <a:spcPts val="2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zh-TW" sz="3000" dirty="0">
                <a:latin typeface="+mn-lt"/>
                <a:ea typeface="新細明體" pitchFamily="18" charset="-120"/>
              </a:rPr>
              <a:t>Introduce </a:t>
            </a:r>
            <a:r>
              <a:rPr lang="en-US" altLang="zh-TW" sz="3000">
                <a:latin typeface="+mn-lt"/>
                <a:ea typeface="新細明體" pitchFamily="18" charset="-120"/>
              </a:rPr>
              <a:t>two important interest </a:t>
            </a:r>
            <a:r>
              <a:rPr lang="en-US" altLang="zh-TW" sz="3000" dirty="0">
                <a:latin typeface="+mn-lt"/>
                <a:ea typeface="新細明體" pitchFamily="18" charset="-120"/>
              </a:rPr>
              <a:t>rate futures</a:t>
            </a:r>
          </a:p>
          <a:p>
            <a:pPr marL="627063" lvl="1" indent="-282575" eaLnBrk="1" hangingPunct="1">
              <a:lnSpc>
                <a:spcPct val="99000"/>
              </a:lnSpc>
              <a:spcBef>
                <a:spcPts val="200"/>
              </a:spcBef>
              <a:buClr>
                <a:srgbClr val="CC3300"/>
              </a:buClr>
              <a:buSzPct val="100000"/>
              <a:buFont typeface="Arial" charset="0"/>
              <a:buChar char="–"/>
              <a:tabLst>
                <a:tab pos="627063" algn="l"/>
              </a:tabLst>
            </a:pPr>
            <a:r>
              <a:rPr lang="en-US" altLang="zh-TW" sz="2600" dirty="0">
                <a:ea typeface="新細明體" pitchFamily="18" charset="-120"/>
              </a:rPr>
              <a:t>Treasury bond futures</a:t>
            </a:r>
            <a:r>
              <a:rPr lang="zh-TW" altLang="en-US" sz="2600" dirty="0">
                <a:ea typeface="新細明體" pitchFamily="18" charset="-120"/>
              </a:rPr>
              <a:t> </a:t>
            </a:r>
            <a:r>
              <a:rPr lang="en-US" altLang="zh-TW" sz="2600" dirty="0">
                <a:ea typeface="新細明體" pitchFamily="18" charset="-120"/>
              </a:rPr>
              <a:t>(</a:t>
            </a:r>
            <a:r>
              <a:rPr lang="zh-TW" altLang="en-US" sz="2600" dirty="0">
                <a:ea typeface="新細明體" pitchFamily="18" charset="-120"/>
              </a:rPr>
              <a:t>公債期貨</a:t>
            </a:r>
            <a:r>
              <a:rPr lang="en-US" altLang="zh-TW" sz="2600" dirty="0">
                <a:ea typeface="新細明體" pitchFamily="18" charset="-120"/>
              </a:rPr>
              <a:t>)</a:t>
            </a:r>
          </a:p>
          <a:p>
            <a:pPr marL="984250" lvl="2" indent="-290513" eaLnBrk="1" hangingPunct="1">
              <a:lnSpc>
                <a:spcPct val="99000"/>
              </a:lnSpc>
              <a:spcBef>
                <a:spcPts val="200"/>
              </a:spcBef>
              <a:buClr>
                <a:srgbClr val="CC3300"/>
              </a:buClr>
              <a:buSzPct val="70000"/>
              <a:buFont typeface="Wingdings" pitchFamily="2" charset="2"/>
              <a:buChar char="n"/>
            </a:pPr>
            <a:r>
              <a:rPr lang="en-US" altLang="zh-TW" sz="2200" kern="0" dirty="0">
                <a:solidFill>
                  <a:srgbClr val="000000"/>
                </a:solidFill>
                <a:latin typeface="+mn-lt"/>
                <a:ea typeface="新細明體" pitchFamily="18" charset="-120"/>
              </a:rPr>
              <a:t>Quotation method </a:t>
            </a:r>
          </a:p>
          <a:p>
            <a:pPr marL="984250" lvl="2" indent="-290513" eaLnBrk="1" hangingPunct="1">
              <a:lnSpc>
                <a:spcPct val="99000"/>
              </a:lnSpc>
              <a:spcBef>
                <a:spcPts val="200"/>
              </a:spcBef>
              <a:buClr>
                <a:srgbClr val="CC3300"/>
              </a:buClr>
              <a:buSzPct val="70000"/>
              <a:buFont typeface="Wingdings" pitchFamily="2" charset="2"/>
              <a:buChar char="n"/>
            </a:pPr>
            <a:r>
              <a:rPr lang="en-US" altLang="zh-TW" sz="2200" kern="0" dirty="0">
                <a:solidFill>
                  <a:srgbClr val="000000"/>
                </a:solidFill>
                <a:latin typeface="+mn-lt"/>
                <a:ea typeface="新細明體" pitchFamily="18" charset="-120"/>
              </a:rPr>
              <a:t>Delivery options (conversion factors (</a:t>
            </a:r>
            <a:r>
              <a:rPr lang="zh-TW" altLang="en-US" sz="2200" kern="0" dirty="0">
                <a:solidFill>
                  <a:srgbClr val="000000"/>
                </a:solidFill>
                <a:latin typeface="+mn-lt"/>
                <a:ea typeface="新細明體" pitchFamily="18" charset="-120"/>
              </a:rPr>
              <a:t>轉換因子</a:t>
            </a:r>
            <a:r>
              <a:rPr lang="en-US" altLang="zh-TW" sz="2200" kern="0" dirty="0">
                <a:solidFill>
                  <a:srgbClr val="000000"/>
                </a:solidFill>
                <a:latin typeface="+mn-lt"/>
                <a:ea typeface="新細明體" pitchFamily="18" charset="-120"/>
              </a:rPr>
              <a:t>)</a:t>
            </a:r>
            <a:r>
              <a:rPr lang="zh-TW" altLang="en-US" sz="2200" kern="0" dirty="0">
                <a:solidFill>
                  <a:srgbClr val="000000"/>
                </a:solidFill>
                <a:latin typeface="+mn-lt"/>
                <a:ea typeface="新細明體" pitchFamily="18" charset="-120"/>
              </a:rPr>
              <a:t> </a:t>
            </a:r>
            <a:r>
              <a:rPr lang="en-US" altLang="zh-TW" sz="2200" kern="0" dirty="0">
                <a:solidFill>
                  <a:srgbClr val="000000"/>
                </a:solidFill>
                <a:latin typeface="+mn-lt"/>
                <a:ea typeface="新細明體" pitchFamily="18" charset="-120"/>
              </a:rPr>
              <a:t>and cheapest-to-deliver (</a:t>
            </a:r>
            <a:r>
              <a:rPr lang="zh-TW" altLang="en-US" sz="2200" kern="0" dirty="0">
                <a:solidFill>
                  <a:srgbClr val="000000"/>
                </a:solidFill>
                <a:latin typeface="+mn-lt"/>
                <a:ea typeface="新細明體" pitchFamily="18" charset="-120"/>
              </a:rPr>
              <a:t>最便宜交割</a:t>
            </a:r>
            <a:r>
              <a:rPr lang="en-US" altLang="zh-TW" sz="2200" kern="0" dirty="0">
                <a:solidFill>
                  <a:srgbClr val="000000"/>
                </a:solidFill>
                <a:latin typeface="+mn-lt"/>
                <a:ea typeface="新細明體" pitchFamily="18" charset="-120"/>
              </a:rPr>
              <a:t>)</a:t>
            </a:r>
            <a:r>
              <a:rPr lang="zh-TW" altLang="en-US" sz="2200" kern="0" dirty="0">
                <a:solidFill>
                  <a:srgbClr val="000000"/>
                </a:solidFill>
                <a:latin typeface="+mn-lt"/>
                <a:ea typeface="新細明體" pitchFamily="18" charset="-120"/>
              </a:rPr>
              <a:t> </a:t>
            </a:r>
            <a:r>
              <a:rPr lang="en-US" altLang="zh-TW" sz="2200" kern="0" dirty="0">
                <a:solidFill>
                  <a:srgbClr val="000000"/>
                </a:solidFill>
                <a:latin typeface="+mn-lt"/>
                <a:ea typeface="新細明體" pitchFamily="18" charset="-120"/>
              </a:rPr>
              <a:t>bonds)</a:t>
            </a:r>
          </a:p>
          <a:p>
            <a:pPr marL="627063" lvl="1" indent="-282575" eaLnBrk="1" hangingPunct="1">
              <a:lnSpc>
                <a:spcPct val="99000"/>
              </a:lnSpc>
              <a:spcBef>
                <a:spcPts val="200"/>
              </a:spcBef>
              <a:buClr>
                <a:srgbClr val="CC3300"/>
              </a:buClr>
              <a:buSzPct val="100000"/>
              <a:buFont typeface="Arial" charset="0"/>
              <a:buChar char="–"/>
              <a:tabLst>
                <a:tab pos="627063" algn="l"/>
              </a:tabLst>
            </a:pPr>
            <a:r>
              <a:rPr lang="en-US" altLang="zh-TW" sz="2600" dirty="0">
                <a:latin typeface="+mn-lt"/>
                <a:ea typeface="新細明體" pitchFamily="18" charset="-120"/>
              </a:rPr>
              <a:t>Eurodollar futures (</a:t>
            </a:r>
            <a:r>
              <a:rPr lang="zh-TW" altLang="en-US" sz="2600" dirty="0">
                <a:latin typeface="+mn-lt"/>
                <a:ea typeface="新細明體" pitchFamily="18" charset="-120"/>
              </a:rPr>
              <a:t>歐洲美元期貨</a:t>
            </a:r>
            <a:r>
              <a:rPr lang="en-US" altLang="zh-TW" sz="2600" dirty="0">
                <a:latin typeface="+mn-lt"/>
                <a:ea typeface="新細明體" pitchFamily="18" charset="-120"/>
              </a:rPr>
              <a:t>)</a:t>
            </a:r>
          </a:p>
          <a:p>
            <a:pPr marL="984250" lvl="2" indent="-290513" eaLnBrk="1" hangingPunct="1">
              <a:lnSpc>
                <a:spcPct val="99000"/>
              </a:lnSpc>
              <a:spcBef>
                <a:spcPts val="200"/>
              </a:spcBef>
              <a:buClr>
                <a:srgbClr val="CC3300"/>
              </a:buClr>
              <a:buSzPct val="70000"/>
              <a:buFont typeface="Wingdings" pitchFamily="2" charset="2"/>
              <a:buChar char="n"/>
              <a:tabLst>
                <a:tab pos="627063" algn="l"/>
              </a:tabLst>
            </a:pPr>
            <a:r>
              <a:rPr lang="en-US" altLang="zh-TW" sz="2200" kern="0" dirty="0">
                <a:solidFill>
                  <a:srgbClr val="000000"/>
                </a:solidFill>
                <a:latin typeface="+mn-lt"/>
                <a:ea typeface="新細明體" pitchFamily="18" charset="-120"/>
              </a:rPr>
              <a:t>Quotation method</a:t>
            </a:r>
          </a:p>
          <a:p>
            <a:pPr marL="984250" lvl="2" indent="-290513" eaLnBrk="1" hangingPunct="1">
              <a:lnSpc>
                <a:spcPct val="99000"/>
              </a:lnSpc>
              <a:spcBef>
                <a:spcPts val="200"/>
              </a:spcBef>
              <a:buClr>
                <a:srgbClr val="CC3300"/>
              </a:buClr>
              <a:buSzPct val="70000"/>
              <a:buFont typeface="Wingdings" pitchFamily="2" charset="2"/>
              <a:buChar char="n"/>
              <a:tabLst>
                <a:tab pos="627063" algn="l"/>
              </a:tabLst>
            </a:pPr>
            <a:r>
              <a:rPr lang="en-US" altLang="zh-TW" sz="2200" kern="0" dirty="0">
                <a:solidFill>
                  <a:srgbClr val="000000"/>
                </a:solidFill>
                <a:latin typeface="+mn-lt"/>
                <a:ea typeface="新細明體" pitchFamily="18" charset="-120"/>
              </a:rPr>
              <a:t>Implied futures vs. implied forward rates</a:t>
            </a:r>
          </a:p>
          <a:p>
            <a:pPr marL="984250" lvl="2" indent="-290513" eaLnBrk="1" hangingPunct="1">
              <a:lnSpc>
                <a:spcPct val="99000"/>
              </a:lnSpc>
              <a:spcBef>
                <a:spcPts val="200"/>
              </a:spcBef>
              <a:buClr>
                <a:srgbClr val="CC3300"/>
              </a:buClr>
              <a:buSzPct val="70000"/>
              <a:buFont typeface="Wingdings" pitchFamily="2" charset="2"/>
              <a:buChar char="n"/>
              <a:tabLst>
                <a:tab pos="627063" algn="l"/>
              </a:tabLst>
            </a:pPr>
            <a:r>
              <a:rPr lang="en-US" altLang="zh-TW" sz="2200" kern="0" dirty="0">
                <a:solidFill>
                  <a:srgbClr val="000000"/>
                </a:solidFill>
                <a:latin typeface="+mn-lt"/>
                <a:ea typeface="新細明體" pitchFamily="18" charset="-120"/>
              </a:rPr>
              <a:t>Convexity adjustment</a:t>
            </a:r>
          </a:p>
          <a:p>
            <a:pPr eaLnBrk="1" hangingPunct="1">
              <a:lnSpc>
                <a:spcPct val="99000"/>
              </a:lnSpc>
              <a:spcBef>
                <a:spcPts val="2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zh-TW" sz="3000" dirty="0">
                <a:latin typeface="+mn-lt"/>
                <a:ea typeface="新細明體" pitchFamily="18" charset="-120"/>
              </a:rPr>
              <a:t>Duration-based hedging </a:t>
            </a:r>
            <a:r>
              <a:rPr lang="en-US" altLang="zh-TW" sz="3000" dirty="0">
                <a:ea typeface="新細明體" pitchFamily="18" charset="-120"/>
              </a:rPr>
              <a:t>(</a:t>
            </a:r>
            <a:r>
              <a:rPr lang="zh-TW" altLang="en-US" sz="3000" dirty="0">
                <a:ea typeface="新細明體" pitchFamily="18" charset="-120"/>
              </a:rPr>
              <a:t>存續期間避險</a:t>
            </a:r>
            <a:r>
              <a:rPr lang="en-US" altLang="zh-TW" sz="3000" dirty="0">
                <a:ea typeface="新細明體" pitchFamily="18" charset="-120"/>
              </a:rPr>
              <a:t>)</a:t>
            </a:r>
            <a:r>
              <a:rPr lang="zh-TW" altLang="en-US" sz="3000" dirty="0">
                <a:ea typeface="新細明體" pitchFamily="18" charset="-120"/>
              </a:rPr>
              <a:t> </a:t>
            </a:r>
            <a:r>
              <a:rPr lang="en-US" altLang="zh-TW" sz="3000" dirty="0">
                <a:latin typeface="+mn-lt"/>
                <a:ea typeface="新細明體" pitchFamily="18" charset="-120"/>
              </a:rPr>
              <a:t>using interest rate futures</a:t>
            </a:r>
          </a:p>
        </p:txBody>
      </p:sp>
    </p:spTree>
    <p:extLst>
      <p:ext uri="{BB962C8B-B14F-4D97-AF65-F5344CB8AC3E}">
        <p14:creationId xmlns:p14="http://schemas.microsoft.com/office/powerpoint/2010/main" val="92467300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7772400" cy="11430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Cheapest-to-deliver (CTD) Bond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557338"/>
            <a:ext cx="8640960" cy="5300662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8000"/>
              </a:lnSpc>
              <a:spcBef>
                <a:spcPts val="300"/>
              </a:spcBef>
            </a:pPr>
            <a:r>
              <a:rPr lang="en-US" altLang="zh-TW" dirty="0">
                <a:ea typeface="新細明體" pitchFamily="18" charset="-120"/>
              </a:rPr>
              <a:t>Suppose there are three bonds which are deliverable and the most recent settlement futures price is 93.25</a:t>
            </a:r>
          </a:p>
          <a:p>
            <a:pPr lvl="1">
              <a:lnSpc>
                <a:spcPct val="98000"/>
              </a:lnSpc>
              <a:spcBef>
                <a:spcPts val="300"/>
              </a:spcBef>
            </a:pPr>
            <a:endParaRPr lang="en-US" altLang="zh-TW" dirty="0">
              <a:solidFill>
                <a:srgbClr val="000000"/>
              </a:solidFill>
              <a:ea typeface="新細明體" pitchFamily="18" charset="-120"/>
            </a:endParaRPr>
          </a:p>
          <a:p>
            <a:pPr lvl="1">
              <a:lnSpc>
                <a:spcPct val="98000"/>
              </a:lnSpc>
              <a:spcBef>
                <a:spcPts val="300"/>
              </a:spcBef>
            </a:pPr>
            <a:endParaRPr lang="en-US" altLang="zh-TW" dirty="0">
              <a:solidFill>
                <a:srgbClr val="000000"/>
              </a:solidFill>
              <a:ea typeface="新細明體" pitchFamily="18" charset="-120"/>
            </a:endParaRPr>
          </a:p>
          <a:p>
            <a:pPr lvl="1">
              <a:lnSpc>
                <a:spcPct val="98000"/>
              </a:lnSpc>
              <a:spcBef>
                <a:spcPts val="300"/>
              </a:spcBef>
            </a:pPr>
            <a:endParaRPr lang="en-US" altLang="zh-TW" dirty="0">
              <a:solidFill>
                <a:srgbClr val="000000"/>
              </a:solidFill>
              <a:ea typeface="新細明體" pitchFamily="18" charset="-120"/>
            </a:endParaRPr>
          </a:p>
          <a:p>
            <a:pPr lvl="1">
              <a:lnSpc>
                <a:spcPct val="98000"/>
              </a:lnSpc>
              <a:spcBef>
                <a:spcPts val="300"/>
              </a:spcBef>
            </a:pPr>
            <a:endParaRPr lang="en-US" altLang="zh-TW" dirty="0">
              <a:solidFill>
                <a:srgbClr val="000000"/>
              </a:solidFill>
              <a:ea typeface="新細明體" pitchFamily="18" charset="-120"/>
            </a:endParaRPr>
          </a:p>
          <a:p>
            <a:pPr lvl="1">
              <a:lnSpc>
                <a:spcPct val="98000"/>
              </a:lnSpc>
              <a:spcBef>
                <a:spcPts val="300"/>
              </a:spcBef>
            </a:pPr>
            <a:r>
              <a:rPr lang="en-US" altLang="zh-TW" dirty="0">
                <a:solidFill>
                  <a:srgbClr val="000000"/>
                </a:solidFill>
                <a:ea typeface="新細明體" pitchFamily="18" charset="-120"/>
              </a:rPr>
              <a:t>The cost of delivering each of the bonds is as follows</a:t>
            </a:r>
          </a:p>
          <a:p>
            <a:pPr lvl="2">
              <a:lnSpc>
                <a:spcPct val="98000"/>
              </a:lnSpc>
              <a:spcBef>
                <a:spcPts val="300"/>
              </a:spcBef>
            </a:pPr>
            <a:r>
              <a:rPr lang="en-US" altLang="zh-TW" dirty="0">
                <a:solidFill>
                  <a:srgbClr val="000000"/>
                </a:solidFill>
                <a:ea typeface="新細明體" pitchFamily="18" charset="-120"/>
              </a:rPr>
              <a:t>Bond A: $99.50 – ($93.25 </a:t>
            </a:r>
            <a:r>
              <a:rPr lang="en-US" altLang="zh-TW" dirty="0">
                <a:ea typeface="新細明體" pitchFamily="18" charset="-120"/>
              </a:rPr>
              <a:t>× 1.0382) = $2.69</a:t>
            </a:r>
          </a:p>
          <a:p>
            <a:pPr lvl="2">
              <a:lnSpc>
                <a:spcPct val="98000"/>
              </a:lnSpc>
              <a:spcBef>
                <a:spcPts val="300"/>
              </a:spcBef>
            </a:pPr>
            <a:r>
              <a:rPr lang="en-US" altLang="zh-TW" dirty="0">
                <a:solidFill>
                  <a:srgbClr val="000000"/>
                </a:solidFill>
                <a:ea typeface="新細明體" pitchFamily="18" charset="-120"/>
              </a:rPr>
              <a:t>Bond B: $143.50 – ($93.25 </a:t>
            </a:r>
            <a:r>
              <a:rPr lang="en-US" altLang="zh-TW" dirty="0">
                <a:ea typeface="新細明體" pitchFamily="18" charset="-120"/>
              </a:rPr>
              <a:t>× 1.5188) = $1.87</a:t>
            </a:r>
          </a:p>
          <a:p>
            <a:pPr lvl="2">
              <a:lnSpc>
                <a:spcPct val="98000"/>
              </a:lnSpc>
              <a:spcBef>
                <a:spcPts val="300"/>
              </a:spcBef>
            </a:pPr>
            <a:r>
              <a:rPr lang="en-US" altLang="zh-TW" dirty="0">
                <a:solidFill>
                  <a:srgbClr val="000000"/>
                </a:solidFill>
                <a:ea typeface="新細明體" pitchFamily="18" charset="-120"/>
              </a:rPr>
              <a:t>Bond C: $119.75 – ($93.25 </a:t>
            </a:r>
            <a:r>
              <a:rPr lang="en-US" altLang="zh-TW" dirty="0">
                <a:ea typeface="新細明體" pitchFamily="18" charset="-120"/>
              </a:rPr>
              <a:t>× 1.2615) = $2.12</a:t>
            </a:r>
          </a:p>
          <a:p>
            <a:pPr lvl="1">
              <a:lnSpc>
                <a:spcPct val="98000"/>
              </a:lnSpc>
              <a:spcBef>
                <a:spcPts val="300"/>
              </a:spcBef>
            </a:pPr>
            <a:r>
              <a:rPr lang="en-US" altLang="zh-TW" dirty="0">
                <a:solidFill>
                  <a:srgbClr val="000000"/>
                </a:solidFill>
                <a:ea typeface="新細明體" pitchFamily="18" charset="-120"/>
              </a:rPr>
              <a:t>The CTD bond is Bond B</a:t>
            </a:r>
          </a:p>
        </p:txBody>
      </p:sp>
      <p:sp>
        <p:nvSpPr>
          <p:cNvPr id="12290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6.</a:t>
            </a:r>
            <a:fld id="{3E0FBC7B-A456-4E12-9BDE-6BEC3EF3EF51}" type="slidenum">
              <a:rPr lang="en-US" altLang="en-US"/>
              <a:pPr eaLnBrk="1" hangingPunct="1"/>
              <a:t>20</a:t>
            </a:fld>
            <a:endParaRPr lang="en-US" altLang="en-US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490569"/>
              </p:ext>
            </p:extLst>
          </p:nvPr>
        </p:nvGraphicFramePr>
        <p:xfrm>
          <a:off x="899593" y="3068960"/>
          <a:ext cx="7200799" cy="1483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24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83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83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Bond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Quoted</a:t>
                      </a:r>
                      <a:r>
                        <a:rPr lang="en-US" altLang="zh-TW" baseline="0" dirty="0"/>
                        <a:t> bond price ($)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Conversion factor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A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99.50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1.0382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B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143.50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1.5188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C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119.75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1.2615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500185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628800"/>
            <a:ext cx="8640960" cy="5229200"/>
          </a:xfrm>
          <a:noFill/>
        </p:spPr>
        <p:txBody>
          <a:bodyPr lIns="92075" tIns="46038" rIns="92075" bIns="46038"/>
          <a:lstStyle/>
          <a:p>
            <a:pPr>
              <a:lnSpc>
                <a:spcPct val="95000"/>
              </a:lnSpc>
              <a:spcBef>
                <a:spcPts val="200"/>
              </a:spcBef>
            </a:pPr>
            <a:r>
              <a:rPr lang="en-US" altLang="zh-TW" dirty="0">
                <a:ea typeface="新細明體" pitchFamily="18" charset="-120"/>
              </a:rPr>
              <a:t>The delivery options (belonging to short-side traders) in T-bond futures include:</a:t>
            </a:r>
          </a:p>
          <a:p>
            <a:pPr lvl="1" eaLnBrk="1" hangingPunct="1">
              <a:lnSpc>
                <a:spcPct val="95000"/>
              </a:lnSpc>
              <a:spcBef>
                <a:spcPts val="200"/>
              </a:spcBef>
            </a:pPr>
            <a:r>
              <a:rPr lang="en-US" altLang="zh-TW" dirty="0">
                <a:ea typeface="新細明體" pitchFamily="18" charset="-120"/>
              </a:rPr>
              <a:t>Timing option: delivery can be made at any time point during the delivery month</a:t>
            </a:r>
          </a:p>
          <a:p>
            <a:pPr lvl="1" eaLnBrk="1" hangingPunct="1">
              <a:lnSpc>
                <a:spcPct val="95000"/>
              </a:lnSpc>
              <a:spcBef>
                <a:spcPts val="200"/>
              </a:spcBef>
            </a:pPr>
            <a:r>
              <a:rPr lang="en-US" altLang="zh-TW" dirty="0">
                <a:ea typeface="新細明體" pitchFamily="18" charset="-120"/>
              </a:rPr>
              <a:t>Delivery alternatives: any of a range of eligible bonds can be delivered (CTD bonds will be delivered)</a:t>
            </a:r>
          </a:p>
          <a:p>
            <a:pPr lvl="1" eaLnBrk="1" hangingPunct="1">
              <a:lnSpc>
                <a:spcPct val="95000"/>
              </a:lnSpc>
              <a:spcBef>
                <a:spcPts val="200"/>
              </a:spcBef>
            </a:pPr>
            <a:r>
              <a:rPr lang="en-US" altLang="zh-TW" dirty="0">
                <a:ea typeface="新細明體" pitchFamily="18" charset="-120"/>
              </a:rPr>
              <a:t>The wild card play</a:t>
            </a:r>
          </a:p>
          <a:p>
            <a:pPr lvl="2" eaLnBrk="1" hangingPunct="1">
              <a:lnSpc>
                <a:spcPct val="95000"/>
              </a:lnSpc>
              <a:spcBef>
                <a:spcPts val="200"/>
              </a:spcBef>
            </a:pPr>
            <a:r>
              <a:rPr lang="en-US" altLang="zh-TW" dirty="0">
                <a:ea typeface="新細明體" pitchFamily="18" charset="-120"/>
              </a:rPr>
              <a:t>Futures market is closed </a:t>
            </a:r>
            <a:r>
              <a:rPr lang="en-US" altLang="zh-TW">
                <a:ea typeface="新細明體" pitchFamily="18" charset="-120"/>
              </a:rPr>
              <a:t>at 2:00 </a:t>
            </a:r>
            <a:r>
              <a:rPr lang="en-US" altLang="zh-TW" dirty="0">
                <a:ea typeface="新細明體" pitchFamily="18" charset="-120"/>
              </a:rPr>
              <a:t>p.m.</a:t>
            </a:r>
          </a:p>
          <a:p>
            <a:pPr lvl="2" eaLnBrk="1" hangingPunct="1">
              <a:lnSpc>
                <a:spcPct val="95000"/>
              </a:lnSpc>
              <a:spcBef>
                <a:spcPts val="200"/>
              </a:spcBef>
            </a:pPr>
            <a:r>
              <a:rPr lang="en-US" altLang="zh-TW" dirty="0">
                <a:ea typeface="新細明體" pitchFamily="18" charset="-120"/>
              </a:rPr>
              <a:t>Spot market is closed at 4:00 p.m.</a:t>
            </a:r>
          </a:p>
          <a:p>
            <a:pPr lvl="2" eaLnBrk="1" hangingPunct="1">
              <a:lnSpc>
                <a:spcPct val="95000"/>
              </a:lnSpc>
              <a:spcBef>
                <a:spcPts val="200"/>
              </a:spcBef>
            </a:pPr>
            <a:r>
              <a:rPr lang="en-US" altLang="zh-TW" dirty="0">
                <a:ea typeface="新細明體" pitchFamily="18" charset="-120"/>
              </a:rPr>
              <a:t>Short-side traders have the time until 8:00 p.m. to issue to the clearinghouse a notice of intention to deliver</a:t>
            </a:r>
          </a:p>
          <a:p>
            <a:pPr lvl="2" eaLnBrk="1" hangingPunct="1">
              <a:lnSpc>
                <a:spcPct val="95000"/>
              </a:lnSpc>
              <a:spcBef>
                <a:spcPts val="200"/>
              </a:spcBef>
            </a:pPr>
            <a:r>
              <a:rPr lang="en-US" altLang="zh-TW" dirty="0">
                <a:ea typeface="新細明體" pitchFamily="18" charset="-120"/>
              </a:rPr>
              <a:t>The settlement price of the futures is calculated at the closing price at 2:00 p.m. (If the spot price declines after 2:00 p.m., there is a benefit for the short-side traders)</a:t>
            </a:r>
          </a:p>
        </p:txBody>
      </p:sp>
      <p:sp>
        <p:nvSpPr>
          <p:cNvPr id="17410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6.</a:t>
            </a:r>
            <a:fld id="{B2216172-0AED-47D0-8859-207BCA2A4AEE}" type="slidenum">
              <a:rPr lang="en-US" altLang="en-US"/>
              <a:pPr eaLnBrk="1" hangingPunct="1"/>
              <a:t>21</a:t>
            </a:fld>
            <a:endParaRPr lang="en-US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04664"/>
            <a:ext cx="7416824" cy="936104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Delivery Options (</a:t>
            </a:r>
            <a:r>
              <a:rPr lang="zh-TW" altLang="en-US" dirty="0">
                <a:ea typeface="新細明體" pitchFamily="18" charset="-120"/>
              </a:rPr>
              <a:t>交割選擇權</a:t>
            </a:r>
            <a:r>
              <a:rPr lang="en-US" altLang="zh-TW" dirty="0">
                <a:ea typeface="新細明體" pitchFamily="18" charset="-120"/>
              </a:rPr>
              <a:t>)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412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23528" y="1628800"/>
                <a:ext cx="8568952" cy="5184576"/>
              </a:xfrm>
              <a:noFill/>
            </p:spPr>
            <p:txBody>
              <a:bodyPr lIns="92075" tIns="46038" rIns="92075" bIns="46038"/>
              <a:lstStyle/>
              <a:p>
                <a:pPr>
                  <a:lnSpc>
                    <a:spcPct val="95000"/>
                  </a:lnSpc>
                  <a:spcBef>
                    <a:spcPts val="1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Theoretical futures prices for the Treasury bond futures contracts are </a:t>
                </a:r>
                <a:r>
                  <a:rPr lang="en-US" altLang="zh-TW" b="1" i="1" dirty="0">
                    <a:ea typeface="新細明體" pitchFamily="18" charset="-120"/>
                  </a:rPr>
                  <a:t>difficult to determine</a:t>
                </a:r>
              </a:p>
              <a:p>
                <a:pPr marL="344488" lvl="1" indent="0" eaLnBrk="1" hangingPunct="1">
                  <a:lnSpc>
                    <a:spcPct val="95000"/>
                  </a:lnSpc>
                  <a:spcBef>
                    <a:spcPts val="100"/>
                  </a:spcBef>
                  <a:buNone/>
                </a:pPr>
                <a:r>
                  <a:rPr lang="en-US" altLang="zh-TW" dirty="0">
                    <a:ea typeface="新細明體" pitchFamily="18" charset="-120"/>
                  </a:rPr>
                  <a:t>1. The delivery options reduce T-bond futures price</a:t>
                </a:r>
              </a:p>
              <a:p>
                <a:pPr marL="717550" lvl="1" indent="-373063" eaLnBrk="1" hangingPunct="1">
                  <a:lnSpc>
                    <a:spcPct val="95000"/>
                  </a:lnSpc>
                  <a:spcBef>
                    <a:spcPts val="100"/>
                  </a:spcBef>
                  <a:buNone/>
                </a:pPr>
                <a:r>
                  <a:rPr lang="en-US" altLang="zh-TW" dirty="0">
                    <a:ea typeface="新細明體" pitchFamily="18" charset="-120"/>
                  </a:rPr>
                  <a:t>2. Inappropriate to assume a constant risk-free interest rate since the change of prices of Treasury bonds implies a stochastic risk-free interest rates</a:t>
                </a:r>
              </a:p>
              <a:p>
                <a:pPr lvl="1" eaLnBrk="1" hangingPunct="1">
                  <a:lnSpc>
                    <a:spcPct val="95000"/>
                  </a:lnSpc>
                  <a:spcBef>
                    <a:spcPts val="1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Suppose the CTD bond and the delivery date are known and the risk-free interest rate applicable to a time to maturity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  <a:ea typeface="新細明體" pitchFamily="18" charset="-120"/>
                      </a:rPr>
                      <m:t>𝑇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is constant</a:t>
                </a:r>
              </a:p>
              <a:p>
                <a:pPr lvl="2">
                  <a:lnSpc>
                    <a:spcPct val="95000"/>
                  </a:lnSpc>
                  <a:spcBef>
                    <a:spcPts val="1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Since the CTD bond is a security providing known dollar incomes, then the futures (cash) price on T-bonds is</a:t>
                </a:r>
              </a:p>
              <a:p>
                <a:pPr marL="0" lvl="2" indent="0" algn="ctr">
                  <a:lnSpc>
                    <a:spcPct val="95000"/>
                  </a:lnSpc>
                  <a:spcBef>
                    <a:spcPts val="10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𝐹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0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=(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0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−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𝐼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0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)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𝑒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𝑟𝑇</m:t>
                        </m:r>
                      </m:sup>
                    </m:sSup>
                  </m:oMath>
                </a14:m>
                <a:r>
                  <a:rPr lang="en-US" altLang="zh-TW" dirty="0">
                    <a:ea typeface="新細明體" pitchFamily="18" charset="-120"/>
                  </a:rPr>
                  <a:t>,</a:t>
                </a:r>
              </a:p>
              <a:p>
                <a:pPr marL="982663" lvl="2" indent="0">
                  <a:lnSpc>
                    <a:spcPct val="95000"/>
                  </a:lnSpc>
                  <a:spcBef>
                    <a:spcPts val="100"/>
                  </a:spcBef>
                  <a:buNone/>
                </a:pPr>
                <a:r>
                  <a:rPr lang="en-US" altLang="zh-TW" dirty="0">
                    <a:ea typeface="新細明體" pitchFamily="18" charset="-12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dirty="0">
                    <a:ea typeface="新細明體" pitchFamily="18" charset="-120"/>
                  </a:rPr>
                  <a:t> is the spot (cash) price of the CTD bond,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𝐼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dirty="0">
                    <a:ea typeface="新細明體" pitchFamily="18" charset="-120"/>
                  </a:rPr>
                  <a:t> is the PV of all coupons during the life of the futures contracts</a:t>
                </a:r>
              </a:p>
            </p:txBody>
          </p:sp>
        </mc:Choice>
        <mc:Fallback xmlns="">
          <p:sp>
            <p:nvSpPr>
              <p:cNvPr id="1741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628800"/>
                <a:ext cx="8568952" cy="5184576"/>
              </a:xfrm>
              <a:blipFill>
                <a:blip r:embed="rId3"/>
                <a:stretch>
                  <a:fillRect l="-711" t="-1998" r="-2632" b="-39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10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6.</a:t>
            </a:r>
            <a:fld id="{B2216172-0AED-47D0-8859-207BCA2A4AEE}" type="slidenum">
              <a:rPr lang="en-US" altLang="en-US"/>
              <a:pPr eaLnBrk="1" hangingPunct="1"/>
              <a:t>22</a:t>
            </a:fld>
            <a:endParaRPr lang="en-US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404664"/>
            <a:ext cx="7920880" cy="936104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Prices for Treasury Bond Futures</a:t>
            </a:r>
          </a:p>
        </p:txBody>
      </p:sp>
    </p:spTree>
    <p:extLst>
      <p:ext uri="{BB962C8B-B14F-4D97-AF65-F5344CB8AC3E}">
        <p14:creationId xmlns:p14="http://schemas.microsoft.com/office/powerpoint/2010/main" val="196843176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標題 1"/>
          <p:cNvSpPr>
            <a:spLocks noGrp="1"/>
          </p:cNvSpPr>
          <p:nvPr>
            <p:ph type="ctrTitle"/>
          </p:nvPr>
        </p:nvSpPr>
        <p:spPr>
          <a:xfrm>
            <a:off x="323528" y="2924175"/>
            <a:ext cx="6926585" cy="864865"/>
          </a:xfrm>
        </p:spPr>
        <p:txBody>
          <a:bodyPr anchor="ctr"/>
          <a:lstStyle/>
          <a:p>
            <a:pPr marL="806450" indent="-806450" algn="l"/>
            <a:r>
              <a:rPr lang="en-US" altLang="zh-TW" sz="3800" dirty="0">
                <a:ea typeface="新細明體" charset="-120"/>
              </a:rPr>
              <a:t>6.3 Eurodollar Futures</a:t>
            </a:r>
            <a:endParaRPr lang="zh-TW" altLang="en-US" sz="3800" dirty="0">
              <a:ea typeface="新細明體" charset="-120"/>
            </a:endParaRPr>
          </a:p>
        </p:txBody>
      </p:sp>
      <p:sp>
        <p:nvSpPr>
          <p:cNvPr id="7170" name="Rectangle 7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6.</a:t>
            </a:r>
            <a:fld id="{318AA49A-4F20-4677-A41A-D5F351D8E433}" type="slidenum">
              <a:rPr lang="en-US" altLang="en-US" smtClean="0"/>
              <a:pPr eaLnBrk="1" hangingPunct="1"/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537604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3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7704856" cy="930498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Eurodollar Futures</a:t>
            </a:r>
            <a:r>
              <a:rPr lang="zh-TW" altLang="en-US" dirty="0">
                <a:ea typeface="新細明體" pitchFamily="18" charset="-120"/>
              </a:rPr>
              <a:t> </a:t>
            </a:r>
            <a:r>
              <a:rPr lang="en-US" altLang="zh-TW" dirty="0">
                <a:ea typeface="新細明體" pitchFamily="18" charset="-120"/>
              </a:rPr>
              <a:t>(</a:t>
            </a:r>
            <a:r>
              <a:rPr lang="zh-TW" altLang="en-US" dirty="0">
                <a:ea typeface="新細明體" pitchFamily="18" charset="-120"/>
              </a:rPr>
              <a:t>歐洲美元期貨</a:t>
            </a:r>
            <a:r>
              <a:rPr lang="en-US" altLang="zh-TW" dirty="0">
                <a:ea typeface="新細明體" pitchFamily="18" charset="-120"/>
              </a:rPr>
              <a:t>)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idx="1"/>
          </p:nvPr>
        </p:nvSpPr>
        <p:spPr>
          <a:xfrm>
            <a:off x="251520" y="1628800"/>
            <a:ext cx="8784975" cy="5113313"/>
          </a:xfrm>
        </p:spPr>
        <p:txBody>
          <a:bodyPr lIns="92075" tIns="46038" rIns="92075" bIns="46038"/>
          <a:lstStyle/>
          <a:p>
            <a:pPr eaLnBrk="1" hangingPunct="1">
              <a:spcBef>
                <a:spcPts val="400"/>
              </a:spcBef>
            </a:pPr>
            <a:r>
              <a:rPr lang="en-US" altLang="zh-TW" dirty="0">
                <a:ea typeface="新細明體" pitchFamily="18" charset="-120"/>
              </a:rPr>
              <a:t>A Eurodollar is a dollar deposited in a bank outside the United States</a:t>
            </a:r>
          </a:p>
          <a:p>
            <a:pPr lvl="1">
              <a:spcBef>
                <a:spcPts val="400"/>
              </a:spcBef>
            </a:pPr>
            <a:r>
              <a:rPr lang="en-US" altLang="zh-TW" dirty="0">
                <a:ea typeface="新細明體" pitchFamily="18" charset="-120"/>
              </a:rPr>
              <a:t>The Eurodollar interest rate refers to the rate of interest earned on Eurodollars lending by one AA-rated bank with another AA-rated bank, i.e., LIBOR</a:t>
            </a:r>
          </a:p>
          <a:p>
            <a:pPr lvl="1">
              <a:spcBef>
                <a:spcPts val="400"/>
              </a:spcBef>
            </a:pPr>
            <a:r>
              <a:rPr lang="en-US" altLang="zh-TW" dirty="0">
                <a:ea typeface="新細明體" pitchFamily="18" charset="-120"/>
              </a:rPr>
              <a:t>Eurodollar futures are interest rate futures (on $1 million principal) which can lock the 3-month (90 days) Eurodollar LIBOR at the maturity date of the futures</a:t>
            </a:r>
          </a:p>
          <a:p>
            <a:pPr lvl="1">
              <a:spcBef>
                <a:spcPts val="400"/>
              </a:spcBef>
            </a:pPr>
            <a:endParaRPr lang="en-US" altLang="zh-TW" dirty="0">
              <a:ea typeface="新細明體" pitchFamily="18" charset="-120"/>
            </a:endParaRPr>
          </a:p>
          <a:p>
            <a:pPr lvl="1">
              <a:spcBef>
                <a:spcPts val="400"/>
              </a:spcBef>
            </a:pPr>
            <a:endParaRPr lang="en-US" altLang="zh-TW" dirty="0">
              <a:ea typeface="新細明體" pitchFamily="18" charset="-120"/>
            </a:endParaRPr>
          </a:p>
          <a:p>
            <a:pPr lvl="1">
              <a:spcBef>
                <a:spcPts val="400"/>
              </a:spcBef>
            </a:pPr>
            <a:endParaRPr lang="en-US" altLang="zh-TW" dirty="0">
              <a:ea typeface="新細明體" pitchFamily="18" charset="-120"/>
            </a:endParaRPr>
          </a:p>
          <a:p>
            <a:pPr marL="0" lvl="1" indent="0">
              <a:spcBef>
                <a:spcPts val="400"/>
              </a:spcBef>
              <a:buNone/>
            </a:pPr>
            <a:r>
              <a:rPr lang="en-US" altLang="zh-TW" sz="21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※ </a:t>
            </a:r>
            <a:r>
              <a:rPr lang="en-US" altLang="zh-TW" sz="2100" dirty="0">
                <a:ea typeface="新細明體" pitchFamily="18" charset="-120"/>
              </a:rPr>
              <a:t>Eurodollar futures (on exchanges) is similar to FRA (in OTC markets)</a:t>
            </a:r>
          </a:p>
        </p:txBody>
      </p:sp>
      <p:sp>
        <p:nvSpPr>
          <p:cNvPr id="18434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6.</a:t>
            </a:r>
            <a:fld id="{B375D6C9-C56A-4058-B897-11B38E6B8E89}" type="slidenum">
              <a:rPr lang="en-US" altLang="en-US"/>
              <a:pPr eaLnBrk="1" hangingPunct="1"/>
              <a:t>24</a:t>
            </a:fld>
            <a:endParaRPr lang="en-US" altLang="en-US"/>
          </a:p>
        </p:txBody>
      </p:sp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2093170"/>
              </p:ext>
            </p:extLst>
          </p:nvPr>
        </p:nvGraphicFramePr>
        <p:xfrm>
          <a:off x="2292108" y="5085184"/>
          <a:ext cx="4631793" cy="1216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6" name="Visio" r:id="rId4" imgW="3474659" imgH="876354" progId="Visio.Drawing.11">
                  <p:embed/>
                </p:oleObj>
              </mc:Choice>
              <mc:Fallback>
                <p:oleObj name="Visio" r:id="rId4" imgW="3474659" imgH="876354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92108" y="5085184"/>
                        <a:ext cx="4631793" cy="12167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459" name="Rectangle 2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79512" y="1628775"/>
                <a:ext cx="8856984" cy="5112593"/>
              </a:xfrm>
            </p:spPr>
            <p:txBody>
              <a:bodyPr lIns="92075" tIns="46038" rIns="92075" bIns="46038"/>
              <a:lstStyle/>
              <a:p>
                <a:pPr eaLnBrk="1" hangingPunct="1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Quotes and prices of Eurodollar futures</a:t>
                </a:r>
                <a:r>
                  <a:rPr lang="zh-TW" altLang="en-US" dirty="0">
                    <a:ea typeface="新細明體" pitchFamily="18" charset="-120"/>
                  </a:rPr>
                  <a:t> </a:t>
                </a:r>
                <a:r>
                  <a:rPr lang="en-US" altLang="zh-TW" dirty="0">
                    <a:ea typeface="新細明體" pitchFamily="18" charset="-120"/>
                  </a:rPr>
                  <a:t>on CME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For a 3-month Eurodollar futures with the quote price </a:t>
                </a:r>
                <a:r>
                  <a:rPr lang="en-US" altLang="zh-TW" i="1" dirty="0">
                    <a:ea typeface="新細明體" pitchFamily="18" charset="-120"/>
                  </a:rPr>
                  <a:t>Z</a:t>
                </a:r>
                <a:r>
                  <a:rPr lang="en-US" altLang="zh-TW" dirty="0">
                    <a:ea typeface="新細明體" pitchFamily="18" charset="-120"/>
                  </a:rPr>
                  <a:t>, its price is 10,000</a:t>
                </a:r>
                <a:r>
                  <a:rPr lang="zh-TW" altLang="zh-TW" dirty="0"/>
                  <a:t>×</a:t>
                </a:r>
                <a:r>
                  <a:rPr lang="en-US" altLang="zh-TW" dirty="0">
                    <a:ea typeface="新細明體" pitchFamily="18" charset="-120"/>
                  </a:rPr>
                  <a:t>[100 – 0.25</a:t>
                </a:r>
                <a:r>
                  <a:rPr lang="zh-TW" altLang="zh-TW" dirty="0"/>
                  <a:t>×</a:t>
                </a:r>
                <a:r>
                  <a:rPr lang="en-US" altLang="zh-TW" dirty="0">
                    <a:ea typeface="新細明體" pitchFamily="18" charset="-120"/>
                  </a:rPr>
                  <a:t>(100 – </a:t>
                </a:r>
                <a:r>
                  <a:rPr lang="en-US" altLang="zh-TW" i="1" dirty="0">
                    <a:ea typeface="新細明體" pitchFamily="18" charset="-120"/>
                  </a:rPr>
                  <a:t>Z</a:t>
                </a:r>
                <a:r>
                  <a:rPr lang="en-US" altLang="zh-TW" dirty="0">
                    <a:ea typeface="新細明體" pitchFamily="18" charset="-120"/>
                  </a:rPr>
                  <a:t>)]</a:t>
                </a:r>
              </a:p>
              <a:p>
                <a:pPr lvl="2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[100 – 0.25</a:t>
                </a:r>
                <a:r>
                  <a:rPr lang="zh-TW" altLang="zh-TW" dirty="0"/>
                  <a:t>×</a:t>
                </a:r>
                <a:r>
                  <a:rPr lang="en-US" altLang="zh-TW" dirty="0">
                    <a:ea typeface="新細明體" pitchFamily="18" charset="-120"/>
                  </a:rPr>
                  <a:t>(100 – </a:t>
                </a:r>
                <a:r>
                  <a:rPr lang="en-US" altLang="zh-TW" i="1" dirty="0">
                    <a:ea typeface="新細明體" pitchFamily="18" charset="-120"/>
                  </a:rPr>
                  <a:t>Z</a:t>
                </a:r>
                <a:r>
                  <a:rPr lang="en-US" altLang="zh-TW" dirty="0">
                    <a:ea typeface="新細明體" pitchFamily="18" charset="-120"/>
                  </a:rPr>
                  <a:t>)] can be understood as the market price of a virtual 3-month zero coupon bond (ZCB) with $100 face value corresponding to the (locked LIBOR) = (100 – </a:t>
                </a:r>
                <a:r>
                  <a:rPr lang="en-US" altLang="zh-TW" i="1" dirty="0">
                    <a:ea typeface="新細明體" pitchFamily="18" charset="-120"/>
                  </a:rPr>
                  <a:t>Z</a:t>
                </a:r>
                <a:r>
                  <a:rPr lang="en-US" altLang="zh-TW" dirty="0">
                    <a:ea typeface="新細明體" pitchFamily="18" charset="-120"/>
                  </a:rPr>
                  <a:t>)%</a:t>
                </a:r>
              </a:p>
              <a:p>
                <a:pPr lvl="2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At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𝑇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, locking the purchasing price of this virtual 3-month ZCB is equivalent to locking the subsequent 3-month LIBOR</a:t>
                </a:r>
              </a:p>
              <a:p>
                <a:pPr lvl="2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If </a:t>
                </a:r>
                <a:r>
                  <a:rPr lang="en-US" altLang="zh-TW" i="1" dirty="0">
                    <a:ea typeface="新細明體" pitchFamily="18" charset="-120"/>
                  </a:rPr>
                  <a:t>Z </a:t>
                </a:r>
                <a:r>
                  <a:rPr lang="en-US" altLang="zh-TW" dirty="0">
                    <a:ea typeface="新細明體" pitchFamily="18" charset="-120"/>
                  </a:rPr>
                  <a:t>= 95.53 (95.54), the price of the 3-month Eurodollar futures is $988,825 ($988,850) </a:t>
                </a:r>
                <a:r>
                  <a:rPr lang="en-US" altLang="zh-TW" dirty="0">
                    <a:sym typeface="Symbol"/>
                  </a:rPr>
                  <a:t> </a:t>
                </a:r>
                <a:r>
                  <a:rPr lang="en-US" altLang="zh-TW" dirty="0">
                    <a:ea typeface="新細明體" pitchFamily="18" charset="-120"/>
                  </a:rPr>
                  <a:t>A +0.01 change in the quote price </a:t>
                </a:r>
                <a:r>
                  <a:rPr lang="en-US" altLang="zh-TW" i="1" dirty="0">
                    <a:ea typeface="新細明體" pitchFamily="18" charset="-120"/>
                  </a:rPr>
                  <a:t>Z</a:t>
                </a:r>
                <a:r>
                  <a:rPr lang="en-US" altLang="zh-TW" dirty="0">
                    <a:ea typeface="新細明體" pitchFamily="18" charset="-120"/>
                  </a:rPr>
                  <a:t> corresponds to a contract price change of +$25</a:t>
                </a:r>
              </a:p>
              <a:p>
                <a:pPr lvl="2">
                  <a:spcBef>
                    <a:spcPts val="600"/>
                  </a:spcBef>
                  <a:buClr>
                    <a:schemeClr val="tx1"/>
                  </a:buClr>
                  <a:buSzPct val="100000"/>
                  <a:buFont typeface="新細明體" pitchFamily="18" charset="-120"/>
                  <a:buChar char="※"/>
                </a:pPr>
                <a:r>
                  <a:rPr lang="en-US" altLang="zh-TW" dirty="0">
                    <a:ea typeface="新細明體" pitchFamily="18" charset="-120"/>
                  </a:rPr>
                  <a:t>Long position, </a:t>
                </a:r>
                <a:r>
                  <a:rPr lang="en-US" altLang="zh-TW" i="1" dirty="0">
                    <a:ea typeface="新細明體" pitchFamily="18" charset="-120"/>
                  </a:rPr>
                  <a:t>Z</a:t>
                </a:r>
                <a:r>
                  <a:rPr lang="zh-TW" altLang="zh-TW" dirty="0"/>
                  <a:t>↑</a:t>
                </a:r>
                <a:r>
                  <a:rPr lang="en-US" altLang="zh-TW" dirty="0"/>
                  <a:t> (expected LIBOR</a:t>
                </a:r>
                <a:r>
                  <a:rPr lang="zh-TW" altLang="zh-TW" dirty="0"/>
                  <a:t>↓</a:t>
                </a:r>
                <a:r>
                  <a:rPr lang="en-US" altLang="zh-TW" dirty="0"/>
                  <a:t>) </a:t>
                </a:r>
                <a:r>
                  <a:rPr lang="en-US" altLang="zh-TW" dirty="0">
                    <a:sym typeface="Symbol"/>
                  </a:rPr>
                  <a:t> gains for lenders</a:t>
                </a:r>
              </a:p>
              <a:p>
                <a:pPr marL="693737" lvl="2" indent="0">
                  <a:spcBef>
                    <a:spcPts val="600"/>
                  </a:spcBef>
                  <a:buClr>
                    <a:schemeClr val="tx1"/>
                  </a:buClr>
                  <a:buSzPct val="100000"/>
                  <a:buNone/>
                </a:pPr>
                <a:r>
                  <a:rPr lang="en-US" altLang="zh-TW" dirty="0">
                    <a:ea typeface="新細明體" pitchFamily="18" charset="-120"/>
                    <a:sym typeface="Symbol"/>
                  </a:rPr>
                  <a:t>   Short position, </a:t>
                </a:r>
                <a:r>
                  <a:rPr lang="en-US" altLang="zh-TW" i="1" dirty="0">
                    <a:ea typeface="新細明體" pitchFamily="18" charset="-120"/>
                  </a:rPr>
                  <a:t>Z</a:t>
                </a:r>
                <a:r>
                  <a:rPr lang="zh-TW" altLang="zh-TW" dirty="0"/>
                  <a:t>↓</a:t>
                </a:r>
                <a:r>
                  <a:rPr lang="en-US" altLang="zh-TW" dirty="0"/>
                  <a:t> (expected LIBOR</a:t>
                </a:r>
                <a:r>
                  <a:rPr lang="zh-TW" altLang="zh-TW" dirty="0"/>
                  <a:t>↑</a:t>
                </a:r>
                <a:r>
                  <a:rPr lang="en-US" altLang="zh-TW" dirty="0"/>
                  <a:t>) </a:t>
                </a:r>
                <a:r>
                  <a:rPr lang="en-US" altLang="zh-TW" dirty="0">
                    <a:sym typeface="Symbol"/>
                  </a:rPr>
                  <a:t> gains for borrowers</a:t>
                </a:r>
              </a:p>
            </p:txBody>
          </p:sp>
        </mc:Choice>
        <mc:Fallback xmlns="">
          <p:sp>
            <p:nvSpPr>
              <p:cNvPr id="19459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628775"/>
                <a:ext cx="8856984" cy="5112593"/>
              </a:xfrm>
              <a:blipFill>
                <a:blip r:embed="rId3"/>
                <a:stretch>
                  <a:fillRect l="-619" t="-1549" r="-3235" b="-333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58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6.</a:t>
            </a:r>
            <a:fld id="{52E0756E-E820-444B-9F8E-4B5EB93C1BE4}" type="slidenum">
              <a:rPr lang="en-US" altLang="en-US"/>
              <a:pPr eaLnBrk="1" hangingPunct="1"/>
              <a:t>25</a:t>
            </a:fld>
            <a:endParaRPr lang="en-US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7704856" cy="930498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Eurodollar Futures</a:t>
            </a:r>
            <a:r>
              <a:rPr lang="zh-TW" altLang="en-US" dirty="0">
                <a:ea typeface="新細明體" pitchFamily="18" charset="-120"/>
              </a:rPr>
              <a:t> </a:t>
            </a:r>
            <a:r>
              <a:rPr lang="en-US" altLang="zh-TW" dirty="0">
                <a:ea typeface="新細明體" pitchFamily="18" charset="-120"/>
              </a:rPr>
              <a:t>(</a:t>
            </a:r>
            <a:r>
              <a:rPr lang="zh-TW" altLang="en-US" dirty="0">
                <a:ea typeface="新細明體" pitchFamily="18" charset="-120"/>
              </a:rPr>
              <a:t>歐洲美元期貨</a:t>
            </a:r>
            <a:r>
              <a:rPr lang="en-US" altLang="zh-TW" dirty="0">
                <a:ea typeface="新細明體" pitchFamily="18" charset="-120"/>
              </a:rPr>
              <a:t>)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48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51520" y="1556792"/>
                <a:ext cx="8712968" cy="5138737"/>
              </a:xfrm>
              <a:noFill/>
            </p:spPr>
            <p:txBody>
              <a:bodyPr lIns="92075" tIns="46038" rIns="92075" bIns="46038"/>
              <a:lstStyle/>
              <a:p>
                <a:pPr lvl="1">
                  <a:spcBef>
                    <a:spcPts val="600"/>
                  </a:spcBef>
                </a:pPr>
                <a:r>
                  <a:rPr lang="en-US" altLang="zh-TW" i="1" dirty="0">
                    <a:ea typeface="新細明體" pitchFamily="18" charset="-120"/>
                  </a:rPr>
                  <a:t>Z</a:t>
                </a:r>
                <a:r>
                  <a:rPr lang="en-US" altLang="zh-TW" dirty="0">
                    <a:ea typeface="新細明體" pitchFamily="18" charset="-120"/>
                  </a:rPr>
                  <a:t> is determined by the demand and supply of Eurodollar futures except its last settlement price at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新細明體" pitchFamily="18" charset="-120"/>
                      </a:rPr>
                      <m:t>𝑇</m:t>
                    </m:r>
                  </m:oMath>
                </a14:m>
                <a:endParaRPr lang="en-US" altLang="zh-TW" dirty="0">
                  <a:ea typeface="新細明體" pitchFamily="18" charset="-120"/>
                </a:endParaRPr>
              </a:p>
              <a:p>
                <a:pPr lvl="1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At </a:t>
                </a:r>
                <a:r>
                  <a:rPr lang="en-US" altLang="zh-TW" i="1" dirty="0">
                    <a:ea typeface="新細明體" pitchFamily="18" charset="-120"/>
                  </a:rPr>
                  <a:t>T</a:t>
                </a:r>
                <a:r>
                  <a:rPr lang="en-US" altLang="zh-TW" dirty="0">
                    <a:ea typeface="新細明體" pitchFamily="18" charset="-120"/>
                  </a:rPr>
                  <a:t> (third Wed. of the delivery month), all Eurodollar futures are closed out at </a:t>
                </a:r>
                <a:r>
                  <a:rPr lang="en-US" altLang="zh-TW" i="1" dirty="0">
                    <a:ea typeface="新細明體" pitchFamily="18" charset="-120"/>
                  </a:rPr>
                  <a:t>Z</a:t>
                </a:r>
                <a:r>
                  <a:rPr lang="en-US" altLang="zh-TW" dirty="0">
                    <a:ea typeface="新細明體" pitchFamily="18" charset="-120"/>
                  </a:rPr>
                  <a:t> equal to 100 minus the actual 3-month LIBOR (x 100) on that day</a:t>
                </a:r>
              </a:p>
              <a:p>
                <a:pPr lvl="2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The final quote of Z and the corresponding Eurodollar futures price are 100 – LIBOR x 100 and 10,000</a:t>
                </a:r>
                <a:r>
                  <a:rPr lang="zh-TW" altLang="zh-TW" dirty="0"/>
                  <a:t>×</a:t>
                </a:r>
                <a:r>
                  <a:rPr lang="en-US" altLang="zh-TW" dirty="0">
                    <a:ea typeface="新細明體" pitchFamily="18" charset="-120"/>
                  </a:rPr>
                  <a:t>[100 – 0.25</a:t>
                </a:r>
                <a:r>
                  <a:rPr lang="zh-TW" altLang="zh-TW" dirty="0"/>
                  <a:t>×</a:t>
                </a:r>
                <a:r>
                  <a:rPr lang="en-US" altLang="zh-TW" dirty="0">
                    <a:ea typeface="新細明體" pitchFamily="18" charset="-120"/>
                  </a:rPr>
                  <a:t>(LIBOR</a:t>
                </a:r>
                <a:r>
                  <a:rPr lang="zh-TW" altLang="zh-TW" dirty="0"/>
                  <a:t>×</a:t>
                </a:r>
                <a:r>
                  <a:rPr lang="en-US" altLang="zh-TW" dirty="0"/>
                  <a:t>100</a:t>
                </a:r>
                <a:r>
                  <a:rPr lang="en-US" altLang="zh-TW" dirty="0">
                    <a:ea typeface="新細明體" pitchFamily="18" charset="-120"/>
                  </a:rPr>
                  <a:t>)], respectively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Eurodollar futures contracts are settled in cash</a:t>
                </a:r>
              </a:p>
              <a:p>
                <a:pPr lvl="2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Suppose you take</a:t>
                </a:r>
                <a:r>
                  <a:rPr lang="en-CA" altLang="zh-TW" dirty="0">
                    <a:ea typeface="新細明體" pitchFamily="18" charset="-120"/>
                  </a:rPr>
                  <a:t> a long position of a Eurodollar futures contract on November 1 (for locking the lending rate)</a:t>
                </a:r>
              </a:p>
              <a:p>
                <a:pPr lvl="2">
                  <a:spcBef>
                    <a:spcPts val="600"/>
                  </a:spcBef>
                </a:pPr>
                <a:r>
                  <a:rPr lang="en-CA" altLang="zh-TW" dirty="0">
                    <a:ea typeface="新細明體" pitchFamily="18" charset="-120"/>
                  </a:rPr>
                  <a:t>The contract expires on December 21</a:t>
                </a:r>
              </a:p>
              <a:p>
                <a:pPr lvl="2">
                  <a:spcBef>
                    <a:spcPts val="600"/>
                  </a:spcBef>
                </a:pPr>
                <a:r>
                  <a:rPr lang="en-CA" altLang="zh-TW" dirty="0">
                    <a:ea typeface="新細明體" pitchFamily="18" charset="-120"/>
                  </a:rPr>
                  <a:t>The time series of quoted prices are as shown on Slide 6.27</a:t>
                </a:r>
              </a:p>
              <a:p>
                <a:pPr lvl="3">
                  <a:spcBef>
                    <a:spcPts val="600"/>
                  </a:spcBef>
                </a:pPr>
                <a:endParaRPr lang="en-US" altLang="zh-TW" dirty="0"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204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556792"/>
                <a:ext cx="8712968" cy="5138737"/>
              </a:xfrm>
              <a:blipFill>
                <a:blip r:embed="rId3"/>
                <a:stretch>
                  <a:fillRect t="-1068" b="-521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482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6.</a:t>
            </a:r>
            <a:fld id="{12D62384-09D5-4D46-907A-E13F086CD2C0}" type="slidenum">
              <a:rPr lang="en-US" altLang="en-US"/>
              <a:pPr eaLnBrk="1" hangingPunct="1"/>
              <a:t>26</a:t>
            </a:fld>
            <a:endParaRPr lang="en-US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7704856" cy="930498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Eurodollar Futures</a:t>
            </a:r>
            <a:r>
              <a:rPr lang="zh-TW" altLang="en-US" dirty="0">
                <a:ea typeface="新細明體" pitchFamily="18" charset="-120"/>
              </a:rPr>
              <a:t> </a:t>
            </a:r>
            <a:r>
              <a:rPr lang="en-US" altLang="zh-TW" dirty="0">
                <a:ea typeface="新細明體" pitchFamily="18" charset="-120"/>
              </a:rPr>
              <a:t>(</a:t>
            </a:r>
            <a:r>
              <a:rPr lang="zh-TW" altLang="en-US" dirty="0">
                <a:ea typeface="新細明體" pitchFamily="18" charset="-120"/>
              </a:rPr>
              <a:t>歐洲美元期貨</a:t>
            </a:r>
            <a:r>
              <a:rPr lang="en-US" altLang="zh-TW" dirty="0">
                <a:ea typeface="新細明體" pitchFamily="18" charset="-120"/>
              </a:rPr>
              <a:t>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6.</a:t>
            </a:r>
            <a:fld id="{7A5D3FE5-CE73-4F1C-A894-0608EE8BCF46}" type="slidenum">
              <a:rPr lang="en-US" altLang="en-US"/>
              <a:pPr eaLnBrk="1" hangingPunct="1"/>
              <a:t>27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4147" name="Group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32938879"/>
                  </p:ext>
                </p:extLst>
              </p:nvPr>
            </p:nvGraphicFramePr>
            <p:xfrm>
              <a:off x="1475656" y="2492896"/>
              <a:ext cx="6132512" cy="2198376"/>
            </p:xfrm>
            <a:graphic>
              <a:graphicData uri="http://schemas.openxmlformats.org/drawingml/2006/table">
                <a:tbl>
                  <a:tblPr/>
                  <a:tblGrid>
                    <a:gridCol w="306625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0662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8886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3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Pct val="7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CA" altLang="zh-TW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</a:rPr>
                            <a:t>Date</a:t>
                          </a:r>
                        </a:p>
                      </a:txBody>
                      <a:tcPr marL="92075" marR="92075" marT="46038" marB="46038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3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Pct val="7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CA" altLang="zh-TW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</a:rPr>
                            <a:t>Quote (</a:t>
                          </a:r>
                          <a:r>
                            <a:rPr kumimoji="0" lang="en-CA" altLang="zh-TW" sz="18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</a:rPr>
                            <a:t>Z</a:t>
                          </a:r>
                          <a:r>
                            <a:rPr kumimoji="0" lang="en-CA" altLang="zh-TW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</a:rPr>
                            <a:t>)</a:t>
                          </a:r>
                        </a:p>
                      </a:txBody>
                      <a:tcPr marL="92075" marR="92075" marT="46038" marB="46038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8886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3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Pct val="7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CA" altLang="zh-TW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</a:rPr>
                            <a:t>Nov 1  </a:t>
                          </a:r>
                        </a:p>
                      </a:txBody>
                      <a:tcPr marL="92075" marR="92075" marT="46038" marB="46038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3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Pct val="7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CA" altLang="zh-TW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</a:rPr>
                            <a:t>97.12</a:t>
                          </a:r>
                        </a:p>
                      </a:txBody>
                      <a:tcPr marL="92075" marR="92075" marT="46038" marB="46038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8886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3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Pct val="7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CA" altLang="zh-TW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</a:rPr>
                            <a:t>Nov 2</a:t>
                          </a:r>
                        </a:p>
                      </a:txBody>
                      <a:tcPr marL="92075" marR="92075" marT="46038" marB="46038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3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Pct val="7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CA" altLang="zh-TW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</a:rPr>
                            <a:t>97.23</a:t>
                          </a:r>
                        </a:p>
                      </a:txBody>
                      <a:tcPr marL="92075" marR="92075" marT="46038" marB="46038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8886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3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Pct val="7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CA" altLang="zh-TW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</a:rPr>
                            <a:t>Nov 3</a:t>
                          </a:r>
                        </a:p>
                      </a:txBody>
                      <a:tcPr marL="92075" marR="92075" marT="46038" marB="46038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3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Pct val="7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CA" altLang="zh-TW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</a:rPr>
                            <a:t>96.98</a:t>
                          </a:r>
                        </a:p>
                      </a:txBody>
                      <a:tcPr marL="92075" marR="92075" marT="46038" marB="46038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8886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3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Pct val="70000"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CA" altLang="zh-TW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kumimoji="0" lang="en-CA" altLang="zh-TW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新細明體" pitchFamily="18" charset="-120"/>
                          </a:endParaRPr>
                        </a:p>
                      </a:txBody>
                      <a:tcPr marL="92075" marR="92075" marT="46038" marB="46038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3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Pct val="70000"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CA" altLang="zh-TW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kumimoji="0" lang="en-CA" altLang="zh-TW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新細明體" pitchFamily="18" charset="-120"/>
                          </a:endParaRPr>
                        </a:p>
                      </a:txBody>
                      <a:tcPr marL="92075" marR="92075" marT="46038" marB="46038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8886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3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Pct val="7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CA" altLang="zh-TW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</a:rPr>
                            <a:t>Dec 21 (maturity day)</a:t>
                          </a:r>
                        </a:p>
                      </a:txBody>
                      <a:tcPr marL="92075" marR="92075" marT="46038" marB="46038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3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Pct val="7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CA" altLang="zh-TW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</a:rPr>
                            <a:t>97.42</a:t>
                          </a:r>
                        </a:p>
                      </a:txBody>
                      <a:tcPr marL="92075" marR="92075" marT="46038" marB="46038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4147" name="Group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32938879"/>
                  </p:ext>
                </p:extLst>
              </p:nvPr>
            </p:nvGraphicFramePr>
            <p:xfrm>
              <a:off x="1475656" y="2492896"/>
              <a:ext cx="6132512" cy="2198376"/>
            </p:xfrm>
            <a:graphic>
              <a:graphicData uri="http://schemas.openxmlformats.org/drawingml/2006/table">
                <a:tbl>
                  <a:tblPr/>
                  <a:tblGrid>
                    <a:gridCol w="306625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0662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6639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3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Pct val="7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CA" altLang="zh-TW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</a:rPr>
                            <a:t>Date</a:t>
                          </a:r>
                        </a:p>
                      </a:txBody>
                      <a:tcPr marL="92075" marR="92075" marT="46038" marB="46038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3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Pct val="7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CA" altLang="zh-TW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</a:rPr>
                            <a:t>Quote (</a:t>
                          </a:r>
                          <a:r>
                            <a:rPr kumimoji="0" lang="en-CA" altLang="zh-TW" sz="18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</a:rPr>
                            <a:t>Z</a:t>
                          </a:r>
                          <a:r>
                            <a:rPr kumimoji="0" lang="en-CA" altLang="zh-TW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</a:rPr>
                            <a:t>)</a:t>
                          </a:r>
                        </a:p>
                      </a:txBody>
                      <a:tcPr marL="92075" marR="92075" marT="46038" marB="46038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639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3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Pct val="7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CA" altLang="zh-TW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</a:rPr>
                            <a:t>Nov 1  </a:t>
                          </a:r>
                        </a:p>
                      </a:txBody>
                      <a:tcPr marL="92075" marR="92075" marT="46038" marB="46038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3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Pct val="7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CA" altLang="zh-TW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</a:rPr>
                            <a:t>97.12</a:t>
                          </a:r>
                        </a:p>
                      </a:txBody>
                      <a:tcPr marL="92075" marR="92075" marT="46038" marB="46038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639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3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Pct val="7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CA" altLang="zh-TW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</a:rPr>
                            <a:t>Nov 2</a:t>
                          </a:r>
                        </a:p>
                      </a:txBody>
                      <a:tcPr marL="92075" marR="92075" marT="46038" marB="46038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3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Pct val="7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CA" altLang="zh-TW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</a:rPr>
                            <a:t>97.23</a:t>
                          </a:r>
                        </a:p>
                      </a:txBody>
                      <a:tcPr marL="92075" marR="92075" marT="46038" marB="46038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639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3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Pct val="7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CA" altLang="zh-TW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</a:rPr>
                            <a:t>Nov 3</a:t>
                          </a:r>
                        </a:p>
                      </a:txBody>
                      <a:tcPr marL="92075" marR="92075" marT="46038" marB="46038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3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Pct val="7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CA" altLang="zh-TW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</a:rPr>
                            <a:t>96.98</a:t>
                          </a:r>
                        </a:p>
                      </a:txBody>
                      <a:tcPr marL="92075" marR="92075" marT="46038" marB="46038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6396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92075" marR="92075" marT="46038" marB="46038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595" t="-403279" r="-100595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92075" marR="92075" marT="46038" marB="46038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00795" t="-403279" r="-795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639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3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Pct val="7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CA" altLang="zh-TW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</a:rPr>
                            <a:t>Dec 21 (maturity day)</a:t>
                          </a:r>
                        </a:p>
                      </a:txBody>
                      <a:tcPr marL="92075" marR="92075" marT="46038" marB="46038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3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Pct val="7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CA" altLang="zh-TW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</a:rPr>
                            <a:t>97.42</a:t>
                          </a:r>
                        </a:p>
                      </a:txBody>
                      <a:tcPr marL="92075" marR="92075" marT="46038" marB="46038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51520" y="4725144"/>
                <a:ext cx="8640960" cy="22185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eaLnBrk="1" hangingPunct="1">
                  <a:lnSpc>
                    <a:spcPct val="98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CA" altLang="zh-TW" sz="2200" dirty="0">
                    <a:ea typeface="新細明體" pitchFamily="18" charset="-120"/>
                  </a:rPr>
                  <a:t>On Nov. 1, you plan to lend $1 million for three months on Dec 21, the long position of a Eurodollar futures can lock the lending rate to be (100 – 97.12)% = 2.88% and thus the expected interest income should be $1,000,000 </a:t>
                </a:r>
                <a:r>
                  <a:rPr lang="zh-TW" altLang="zh-TW" sz="2200" dirty="0"/>
                  <a:t>×</a:t>
                </a:r>
                <a:r>
                  <a:rPr lang="en-US" altLang="zh-TW" sz="2200" dirty="0"/>
                  <a:t> 0.25 </a:t>
                </a:r>
                <a:r>
                  <a:rPr lang="zh-TW" altLang="zh-TW" sz="2200" dirty="0"/>
                  <a:t>×</a:t>
                </a:r>
                <a:r>
                  <a:rPr lang="en-US" altLang="zh-TW" sz="2200" dirty="0"/>
                  <a:t> 2.88% = $7,200</a:t>
                </a:r>
                <a:endParaRPr lang="en-CA" altLang="zh-TW" sz="2200" dirty="0">
                  <a:ea typeface="新細明體" pitchFamily="18" charset="-120"/>
                </a:endParaRPr>
              </a:p>
              <a:p>
                <a:pPr eaLnBrk="1" hangingPunct="1">
                  <a:lnSpc>
                    <a:spcPct val="98000"/>
                  </a:lnSpc>
                  <a:spcBef>
                    <a:spcPts val="300"/>
                  </a:spcBef>
                </a:pPr>
                <a:r>
                  <a:rPr lang="en-US" altLang="zh-TW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※ For long-side traders, the gain or loss from futures is </a:t>
                </a:r>
                <a14:m>
                  <m:oMath xmlns:m="http://schemas.openxmlformats.org/officeDocument/2006/math">
                    <m:r>
                      <a:rPr lang="en-US" altLang="zh-TW" sz="2200" b="0" i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TW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en-US" altLang="zh-TW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2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altLang="zh-TW" sz="22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altLang="zh-TW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en-US" altLang="zh-TW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2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altLang="zh-TW" sz="2200" b="0" i="1" smtClean="0">
                        <a:latin typeface="Cambria Math"/>
                      </a:rPr>
                      <m:t>)</m:t>
                    </m:r>
                  </m:oMath>
                </a14:m>
                <a:endParaRPr lang="en-CA" altLang="zh-TW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58775">
                  <a:lnSpc>
                    <a:spcPct val="98000"/>
                  </a:lnSpc>
                  <a:spcBef>
                    <a:spcPts val="300"/>
                  </a:spcBef>
                </a:pPr>
                <a:r>
                  <a:rPr lang="en-US" altLang="zh-TW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For short-side traders, the gain or loss from futures is </a:t>
                </a:r>
                <a14:m>
                  <m:oMath xmlns:m="http://schemas.openxmlformats.org/officeDocument/2006/math">
                    <m:r>
                      <a:rPr lang="en-US" altLang="zh-TW" sz="220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TW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en-US" altLang="zh-TW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2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altLang="zh-TW" sz="22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altLang="zh-TW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en-US" altLang="zh-TW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2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altLang="zh-TW" sz="2200" b="0" i="1" smtClean="0">
                        <a:latin typeface="Cambria Math"/>
                      </a:rPr>
                      <m:t>)</m:t>
                    </m:r>
                  </m:oMath>
                </a14:m>
                <a:endParaRPr lang="en-CA" altLang="zh-TW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725144"/>
                <a:ext cx="8640960" cy="2218556"/>
              </a:xfrm>
              <a:prstGeom prst="rect">
                <a:avLst/>
              </a:prstGeom>
              <a:blipFill>
                <a:blip r:embed="rId4"/>
                <a:stretch>
                  <a:fillRect l="-917" t="-2198" r="-2398" b="-35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7704856" cy="930498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Eurodollar Futures</a:t>
            </a:r>
            <a:r>
              <a:rPr lang="zh-TW" altLang="en-US" dirty="0">
                <a:ea typeface="新細明體" pitchFamily="18" charset="-120"/>
              </a:rPr>
              <a:t> </a:t>
            </a:r>
            <a:r>
              <a:rPr lang="en-US" altLang="zh-TW" dirty="0">
                <a:ea typeface="新細明體" pitchFamily="18" charset="-120"/>
              </a:rPr>
              <a:t>(</a:t>
            </a:r>
            <a:r>
              <a:rPr lang="zh-TW" altLang="en-US" dirty="0">
                <a:ea typeface="新細明體" pitchFamily="18" charset="-120"/>
              </a:rPr>
              <a:t>歐洲美元期貨</a:t>
            </a:r>
            <a:r>
              <a:rPr lang="en-US" altLang="zh-TW" dirty="0">
                <a:ea typeface="新細明體" pitchFamily="18" charset="-120"/>
              </a:rPr>
              <a:t>)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5257D47-F7AC-41B6-9B7C-4460B2541EE9}"/>
              </a:ext>
            </a:extLst>
          </p:cNvPr>
          <p:cNvSpPr/>
          <p:nvPr/>
        </p:nvSpPr>
        <p:spPr>
          <a:xfrm>
            <a:off x="179512" y="1274756"/>
            <a:ext cx="77048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4250" lvl="2" indent="-290513">
              <a:spcBef>
                <a:spcPts val="200"/>
              </a:spcBef>
              <a:buClr>
                <a:srgbClr val="CC3300"/>
              </a:buClr>
              <a:buSzPct val="70000"/>
              <a:buFont typeface="Wingdings" pitchFamily="2" charset="2"/>
              <a:buChar char="n"/>
            </a:pPr>
            <a:r>
              <a:rPr lang="en-CA" altLang="zh-TW" sz="2200" kern="0" dirty="0">
                <a:solidFill>
                  <a:srgbClr val="000000"/>
                </a:solidFill>
                <a:latin typeface="Arial"/>
                <a:ea typeface="新細明體" pitchFamily="18" charset="-120"/>
              </a:rPr>
              <a:t>Taking daily settlement into account, how much do you gain or lose a) on the first day, b) on the second day, c) over the whole period until expiration?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6.</a:t>
            </a:r>
            <a:fld id="{CE036F23-A1D6-4922-BFB5-EF2AF3A76847}" type="slidenum">
              <a:rPr lang="en-US" altLang="en-US"/>
              <a:pPr eaLnBrk="1" hangingPunct="1"/>
              <a:t>28</a:t>
            </a:fld>
            <a:endParaRPr lang="en-US" altLang="en-US"/>
          </a:p>
        </p:txBody>
      </p:sp>
      <p:sp>
        <p:nvSpPr>
          <p:cNvPr id="2" name="矩形 1"/>
          <p:cNvSpPr/>
          <p:nvPr/>
        </p:nvSpPr>
        <p:spPr>
          <a:xfrm>
            <a:off x="467544" y="1628800"/>
            <a:ext cx="799288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rabicPeriod" startAt="2"/>
            </a:pPr>
            <a:r>
              <a:rPr lang="en-CA" altLang="zh-TW" sz="2200" dirty="0">
                <a:ea typeface="新細明體" pitchFamily="18" charset="-120"/>
              </a:rPr>
              <a:t>On Nov. 2, you earn a gain of (97.23 – 97.12) </a:t>
            </a:r>
            <a:r>
              <a:rPr lang="en-US" altLang="zh-TW" sz="2200" dirty="0"/>
              <a:t>/ 0.01 </a:t>
            </a:r>
            <a:r>
              <a:rPr lang="zh-TW" altLang="zh-TW" sz="2200" dirty="0"/>
              <a:t>×</a:t>
            </a:r>
            <a:r>
              <a:rPr lang="en-US" altLang="zh-TW" sz="2200" dirty="0"/>
              <a:t> $25 = $275 (An increase of 0.01 in </a:t>
            </a:r>
            <a:r>
              <a:rPr lang="en-US" altLang="zh-TW" sz="2200" i="1" dirty="0"/>
              <a:t>Z</a:t>
            </a:r>
            <a:r>
              <a:rPr lang="en-US" altLang="zh-TW" sz="2200" dirty="0"/>
              <a:t> generates a gain of $25)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 startAt="2"/>
            </a:pPr>
            <a:r>
              <a:rPr lang="en-CA" altLang="zh-TW" sz="2200" dirty="0">
                <a:ea typeface="新細明體" pitchFamily="18" charset="-120"/>
              </a:rPr>
              <a:t>On Nov. 3, you suffer a loss of (96.98 – 97.23)</a:t>
            </a:r>
            <a:r>
              <a:rPr lang="en-US" altLang="zh-TW" sz="2200" dirty="0"/>
              <a:t> / 0.01 </a:t>
            </a:r>
            <a:r>
              <a:rPr lang="zh-TW" altLang="zh-TW" sz="2200" dirty="0"/>
              <a:t>×</a:t>
            </a:r>
            <a:r>
              <a:rPr lang="en-US" altLang="zh-TW" sz="2200" dirty="0"/>
              <a:t> $25 = </a:t>
            </a:r>
            <a:r>
              <a:rPr lang="en-CA" altLang="zh-TW" sz="2200" dirty="0">
                <a:ea typeface="新細明體" pitchFamily="18" charset="-120"/>
              </a:rPr>
              <a:t>–</a:t>
            </a:r>
            <a:r>
              <a:rPr lang="en-US" altLang="zh-TW" sz="2200" dirty="0"/>
              <a:t>$625</a:t>
            </a:r>
            <a:endParaRPr lang="en-CA" altLang="zh-TW" sz="2200" dirty="0">
              <a:ea typeface="新細明體" pitchFamily="18" charset="-120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 startAt="2"/>
            </a:pPr>
            <a:r>
              <a:rPr lang="en-CA" altLang="zh-TW" sz="2200" dirty="0">
                <a:ea typeface="新細明體" pitchFamily="18" charset="-120"/>
              </a:rPr>
              <a:t>On Dec. 21, you earn (100 – 97.42)% = 2.58% on lending $1 million for three months (= $1,000,000 </a:t>
            </a:r>
            <a:r>
              <a:rPr lang="zh-TW" altLang="zh-TW" sz="2200" dirty="0"/>
              <a:t>×</a:t>
            </a:r>
            <a:r>
              <a:rPr lang="en-US" altLang="zh-TW" sz="2200" dirty="0"/>
              <a:t> 0.25 </a:t>
            </a:r>
            <a:r>
              <a:rPr lang="zh-TW" altLang="zh-TW" sz="2200" dirty="0"/>
              <a:t>×</a:t>
            </a:r>
            <a:r>
              <a:rPr lang="en-US" altLang="zh-TW" sz="2200" dirty="0"/>
              <a:t> 2.58% = </a:t>
            </a:r>
            <a:r>
              <a:rPr lang="en-CA" altLang="zh-TW" sz="2200" dirty="0">
                <a:ea typeface="新細明體" pitchFamily="18" charset="-120"/>
              </a:rPr>
              <a:t>$6,450) and make a cumulative gain on the futures contract to be (97.42 – 97.12) / 0.01 </a:t>
            </a:r>
            <a:r>
              <a:rPr lang="en-CA" altLang="zh-TW" sz="2200" dirty="0">
                <a:ea typeface="新細明體" pitchFamily="18" charset="-120"/>
                <a:cs typeface="Arial" charset="0"/>
              </a:rPr>
              <a:t>× $25 = $750</a:t>
            </a:r>
          </a:p>
          <a:p>
            <a:pPr marL="358775">
              <a:spcBef>
                <a:spcPts val="600"/>
              </a:spcBef>
            </a:pPr>
            <a:r>
              <a:rPr lang="en-CA" altLang="zh-TW" sz="2200" dirty="0">
                <a:ea typeface="新細明體" pitchFamily="18" charset="-120"/>
                <a:cs typeface="Arial" charset="0"/>
              </a:rPr>
              <a:t>(Note that in the above example, the actual 3-month LIBOR rate declines to become (100</a:t>
            </a:r>
            <a:r>
              <a:rPr lang="en-CA" altLang="zh-TW" sz="2200" dirty="0">
                <a:ea typeface="新細明體" pitchFamily="18" charset="-120"/>
              </a:rPr>
              <a:t> – 97.42)% = </a:t>
            </a:r>
            <a:r>
              <a:rPr lang="en-CA" altLang="zh-TW" sz="2200" dirty="0">
                <a:ea typeface="新細明體" pitchFamily="18" charset="-120"/>
                <a:cs typeface="Arial" charset="0"/>
              </a:rPr>
              <a:t>2.58%, expressed with quarterly compounding)</a:t>
            </a:r>
          </a:p>
          <a:p>
            <a:pPr marL="342900" indent="-342900">
              <a:spcBef>
                <a:spcPts val="600"/>
              </a:spcBef>
              <a:buFont typeface="Symbol" pitchFamily="18" charset="2"/>
              <a:buChar char="Þ"/>
            </a:pPr>
            <a:r>
              <a:rPr lang="en-CA" altLang="zh-TW" sz="2200" dirty="0">
                <a:ea typeface="新細明體" pitchFamily="18" charset="-120"/>
                <a:cs typeface="Arial" charset="0"/>
              </a:rPr>
              <a:t>The total payoff is $7,200 (= $6,450 + $750), which is the same as the payoff if the 3-month lending rate on Dec. 21 were fixed at 2.88%</a:t>
            </a:r>
            <a:endParaRPr lang="en-CA" altLang="zh-TW" sz="2200" dirty="0">
              <a:ea typeface="新細明體" pitchFamily="18" charset="-12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7704856" cy="930498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Eurodollar Futures</a:t>
            </a:r>
            <a:r>
              <a:rPr lang="zh-TW" altLang="en-US" dirty="0">
                <a:ea typeface="新細明體" pitchFamily="18" charset="-120"/>
              </a:rPr>
              <a:t> </a:t>
            </a:r>
            <a:r>
              <a:rPr lang="en-US" altLang="zh-TW" dirty="0">
                <a:ea typeface="新細明體" pitchFamily="18" charset="-120"/>
              </a:rPr>
              <a:t>(</a:t>
            </a:r>
            <a:r>
              <a:rPr lang="zh-TW" altLang="en-US" dirty="0">
                <a:ea typeface="新細明體" pitchFamily="18" charset="-120"/>
              </a:rPr>
              <a:t>歐洲美元期貨</a:t>
            </a:r>
            <a:r>
              <a:rPr lang="en-US" altLang="zh-TW" dirty="0">
                <a:ea typeface="新細明體" pitchFamily="18" charset="-120"/>
              </a:rPr>
              <a:t>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Forward Rates and Eurodollar Futures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80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95536" y="1628800"/>
                <a:ext cx="8208912" cy="5112568"/>
              </a:xfrm>
              <a:noFill/>
            </p:spPr>
            <p:txBody>
              <a:bodyPr lIns="92075" tIns="46038" rIns="92075" bIns="46038"/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altLang="zh-TW" dirty="0">
                    <a:ea typeface="新細明體" pitchFamily="18" charset="-120"/>
                  </a:rPr>
                  <a:t>Eurodollar futures contracts can last as long as 10 years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zh-TW" dirty="0">
                    <a:ea typeface="新細明體" pitchFamily="18" charset="-120"/>
                  </a:rPr>
                  <a:t>For Eurodollar futures lasting beyond 2 years, we cannot assume that (implied) forward rates equal futures rates (2.88% in the above example)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zh-TW" dirty="0">
                    <a:ea typeface="新細明體" pitchFamily="18" charset="-120"/>
                  </a:rPr>
                  <a:t>For forward rates, they are implied from the current term structure of interest rates; for futures rates, they are implied from (100 – </a:t>
                </a:r>
                <a:r>
                  <a:rPr lang="en-US" altLang="zh-TW" i="1" dirty="0">
                    <a:ea typeface="新細明體" pitchFamily="18" charset="-120"/>
                  </a:rPr>
                  <a:t>Z</a:t>
                </a:r>
                <a:r>
                  <a:rPr lang="en-US" altLang="zh-TW" dirty="0">
                    <a:ea typeface="新細明體" pitchFamily="18" charset="-120"/>
                  </a:rPr>
                  <a:t>)%, where </a:t>
                </a:r>
                <a:r>
                  <a:rPr lang="en-US" altLang="zh-TW" i="1" dirty="0">
                    <a:ea typeface="新細明體" pitchFamily="18" charset="-120"/>
                  </a:rPr>
                  <a:t>Z</a:t>
                </a:r>
                <a:r>
                  <a:rPr lang="en-US" altLang="zh-TW" dirty="0">
                    <a:ea typeface="新細明體" pitchFamily="18" charset="-120"/>
                  </a:rPr>
                  <a:t> is the current quote price of Eurodollar futures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altLang="zh-TW" dirty="0">
                    <a:ea typeface="新細明體" pitchFamily="18" charset="-120"/>
                  </a:rPr>
                  <a:t>(100 –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/>
                        <a:ea typeface="新細明體" pitchFamily="18" charset="-120"/>
                      </a:rPr>
                      <m:t>𝑍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)% implies the futures rate applicable to the following three-month period at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𝑇</m:t>
                    </m:r>
                  </m:oMath>
                </a14:m>
                <a:endParaRPr lang="en-US" altLang="zh-TW" dirty="0">
                  <a:ea typeface="新細明體" pitchFamily="18" charset="-120"/>
                </a:endParaRPr>
              </a:p>
              <a:p>
                <a:pPr lvl="2">
                  <a:lnSpc>
                    <a:spcPct val="90000"/>
                  </a:lnSpc>
                </a:pPr>
                <a:r>
                  <a:rPr lang="en-US" altLang="zh-TW" dirty="0">
                    <a:ea typeface="新細明體" pitchFamily="18" charset="-120"/>
                  </a:rPr>
                  <a:t>For example, if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𝑍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= 97.12 and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𝑇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is 2 years, then (100 – 97.12)% = 2.88% is the futures rate for the period of three months </a:t>
                </a:r>
                <a:r>
                  <a:rPr lang="en-US" altLang="zh-TW">
                    <a:ea typeface="新細明體" pitchFamily="18" charset="-120"/>
                  </a:rPr>
                  <a:t>after 2 </a:t>
                </a:r>
                <a:r>
                  <a:rPr lang="en-US" altLang="zh-TW" dirty="0">
                    <a:ea typeface="新細明體" pitchFamily="18" charset="-120"/>
                  </a:rPr>
                  <a:t>years</a:t>
                </a:r>
              </a:p>
              <a:p>
                <a:pPr lvl="2">
                  <a:lnSpc>
                    <a:spcPct val="90000"/>
                  </a:lnSpc>
                </a:pPr>
                <a:endParaRPr lang="en-US" altLang="zh-TW" dirty="0"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2458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628800"/>
                <a:ext cx="8208912" cy="5112568"/>
              </a:xfrm>
              <a:blipFill>
                <a:blip r:embed="rId3"/>
                <a:stretch>
                  <a:fillRect l="-743" t="-2503" r="-149" b="-45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578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6.</a:t>
            </a:r>
            <a:fld id="{AD2194E7-B5F4-4951-9265-06A72E0E8C8B}" type="slidenum">
              <a:rPr lang="en-US" altLang="en-US"/>
              <a:pPr eaLnBrk="1" hangingPunct="1"/>
              <a:t>29</a:t>
            </a:fld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標題 1"/>
          <p:cNvSpPr>
            <a:spLocks noGrp="1"/>
          </p:cNvSpPr>
          <p:nvPr>
            <p:ph type="ctrTitle"/>
          </p:nvPr>
        </p:nvSpPr>
        <p:spPr>
          <a:xfrm>
            <a:off x="323528" y="2924175"/>
            <a:ext cx="6926585" cy="1872977"/>
          </a:xfrm>
        </p:spPr>
        <p:txBody>
          <a:bodyPr anchor="ctr"/>
          <a:lstStyle/>
          <a:p>
            <a:pPr marL="806450" indent="-806450" algn="l"/>
            <a:r>
              <a:rPr lang="en-US" altLang="zh-TW" sz="3800" dirty="0">
                <a:ea typeface="新細明體" charset="-120"/>
              </a:rPr>
              <a:t>6.1 Day Count and Quotation Conventions for Fixed Income Securities</a:t>
            </a:r>
            <a:endParaRPr lang="zh-TW" altLang="en-US" sz="3800" dirty="0">
              <a:ea typeface="新細明體" charset="-120"/>
            </a:endParaRPr>
          </a:p>
        </p:txBody>
      </p:sp>
      <p:sp>
        <p:nvSpPr>
          <p:cNvPr id="7170" name="Rectangle 7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6.</a:t>
            </a:r>
            <a:fld id="{318AA49A-4F20-4677-A41A-D5F351D8E433}" type="slidenum">
              <a:rPr lang="en-US" altLang="en-US" smtClean="0"/>
              <a:pPr eaLnBrk="1" hangingPunct="1"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085855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Forward Rates and Eurodollar Futures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628800"/>
            <a:ext cx="8352928" cy="5229200"/>
          </a:xfrm>
          <a:noFill/>
        </p:spPr>
        <p:txBody>
          <a:bodyPr lIns="92075" tIns="46038" rIns="92075" bIns="46038"/>
          <a:lstStyle/>
          <a:p>
            <a:pPr lvl="1">
              <a:spcBef>
                <a:spcPts val="500"/>
              </a:spcBef>
            </a:pPr>
            <a:r>
              <a:rPr lang="en-US" altLang="zh-TW" dirty="0">
                <a:ea typeface="新細明體" pitchFamily="18" charset="-120"/>
              </a:rPr>
              <a:t>Two reasons to explain that the forward rate &lt; futures rate</a:t>
            </a:r>
          </a:p>
          <a:p>
            <a:pPr marL="1077913" lvl="2" indent="-385763">
              <a:spcBef>
                <a:spcPts val="50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CA" altLang="zh-TW" sz="2400" dirty="0"/>
              <a:t>Futures contracts are settled daily, whereas forward contracts (i.e., forward rate agreements, FRA) are settled once</a:t>
            </a:r>
          </a:p>
          <a:p>
            <a:pPr marL="1433513" lvl="3">
              <a:spcBef>
                <a:spcPts val="500"/>
              </a:spcBef>
            </a:pPr>
            <a:r>
              <a:rPr lang="en-US" altLang="zh-TW" sz="2200" dirty="0">
                <a:ea typeface="新細明體" pitchFamily="18" charset="-120"/>
              </a:rPr>
              <a:t>The futures price of Eurodollar futures contracts, </a:t>
            </a:r>
            <a:r>
              <a:rPr lang="en-US" altLang="zh-TW" sz="2200" i="1" dirty="0">
                <a:ea typeface="新細明體" pitchFamily="18" charset="-120"/>
              </a:rPr>
              <a:t>Z</a:t>
            </a:r>
            <a:r>
              <a:rPr lang="en-US" altLang="zh-TW" sz="2200" dirty="0">
                <a:ea typeface="新細明體" pitchFamily="18" charset="-120"/>
              </a:rPr>
              <a:t>, is highly negatively correlated with other interest rates since (100 – </a:t>
            </a:r>
            <a:r>
              <a:rPr lang="en-US" altLang="zh-TW" sz="2200" i="1" dirty="0">
                <a:ea typeface="新細明體" pitchFamily="18" charset="-120"/>
              </a:rPr>
              <a:t>Z</a:t>
            </a:r>
            <a:r>
              <a:rPr lang="en-US" altLang="zh-TW" sz="2200" dirty="0">
                <a:ea typeface="新細明體" pitchFamily="18" charset="-120"/>
              </a:rPr>
              <a:t>)% represents a 3-month interest rate applicable to a future time point</a:t>
            </a:r>
          </a:p>
          <a:p>
            <a:pPr marL="1433513" lvl="3">
              <a:spcBef>
                <a:spcPts val="500"/>
              </a:spcBef>
            </a:pPr>
            <a:r>
              <a:rPr lang="en-US" altLang="zh-TW" sz="2200" dirty="0">
                <a:ea typeface="新細明體" pitchFamily="18" charset="-120"/>
              </a:rPr>
              <a:t>According to the argument on Slides 5.26 and 5.27, the futures price </a:t>
            </a:r>
            <a:r>
              <a:rPr lang="en-US" altLang="zh-TW" sz="2200" i="1" dirty="0">
                <a:ea typeface="新細明體" pitchFamily="18" charset="-120"/>
              </a:rPr>
              <a:t>Z</a:t>
            </a:r>
            <a:r>
              <a:rPr lang="en-US" altLang="zh-TW" sz="2200" dirty="0">
                <a:ea typeface="新細明體" pitchFamily="18" charset="-120"/>
              </a:rPr>
              <a:t> should be lower than the counterpart forward price</a:t>
            </a:r>
          </a:p>
          <a:p>
            <a:pPr marL="1433513" lvl="3">
              <a:spcBef>
                <a:spcPts val="500"/>
              </a:spcBef>
            </a:pPr>
            <a:r>
              <a:rPr lang="en-US" altLang="zh-TW" sz="2200" dirty="0">
                <a:ea typeface="新細明體" pitchFamily="18" charset="-120"/>
              </a:rPr>
              <a:t>So, the futures rate (= (100 – </a:t>
            </a:r>
            <a:r>
              <a:rPr lang="en-US" altLang="zh-TW" sz="2200" i="1" dirty="0">
                <a:ea typeface="新細明體" pitchFamily="18" charset="-120"/>
              </a:rPr>
              <a:t>Z</a:t>
            </a:r>
            <a:r>
              <a:rPr lang="en-US" altLang="zh-TW" sz="2200" dirty="0">
                <a:ea typeface="新細明體" pitchFamily="18" charset="-120"/>
              </a:rPr>
              <a:t>)%) should be higher than the counterpart forward rate</a:t>
            </a:r>
          </a:p>
        </p:txBody>
      </p:sp>
      <p:sp>
        <p:nvSpPr>
          <p:cNvPr id="24578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6.</a:t>
            </a:r>
            <a:fld id="{AD2194E7-B5F4-4951-9265-06A72E0E8C8B}" type="slidenum">
              <a:rPr lang="en-US" altLang="en-US"/>
              <a:pPr eaLnBrk="1" hangingPunct="1"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81550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Forward Rates and Eurodollar Futures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700808"/>
            <a:ext cx="8280920" cy="4752528"/>
          </a:xfrm>
          <a:noFill/>
        </p:spPr>
        <p:txBody>
          <a:bodyPr lIns="92075" tIns="46038" rIns="92075" bIns="46038"/>
          <a:lstStyle/>
          <a:p>
            <a:pPr marL="1149350" lvl="2" indent="-457200">
              <a:spcBef>
                <a:spcPts val="600"/>
              </a:spcBef>
              <a:buClr>
                <a:schemeClr val="tx1"/>
              </a:buClr>
              <a:buSzPct val="100000"/>
              <a:buFont typeface="+mj-lt"/>
              <a:buAutoNum type="arabicPeriod" startAt="2"/>
            </a:pPr>
            <a:r>
              <a:rPr lang="en-US" altLang="zh-TW" sz="2400" dirty="0">
                <a:solidFill>
                  <a:srgbClr val="000000"/>
                </a:solidFill>
              </a:rPr>
              <a:t>A Eurodollar futures is settled at the beginning of the reference three-month period (i.e., at </a:t>
            </a:r>
            <a:r>
              <a:rPr lang="en-US" altLang="zh-TW" sz="2400" i="1" dirty="0">
                <a:solidFill>
                  <a:srgbClr val="000000"/>
                </a:solidFill>
              </a:rPr>
              <a:t>T</a:t>
            </a:r>
            <a:r>
              <a:rPr lang="en-US" altLang="zh-TW" sz="2400" dirty="0">
                <a:solidFill>
                  <a:srgbClr val="000000"/>
                </a:solidFill>
              </a:rPr>
              <a:t>); A forward rate agreement is settled at the end of the reference three-month period (i.e., at </a:t>
            </a:r>
            <a:r>
              <a:rPr lang="en-US" altLang="zh-TW" sz="2400" i="1" dirty="0">
                <a:solidFill>
                  <a:srgbClr val="000000"/>
                </a:solidFill>
              </a:rPr>
              <a:t>T</a:t>
            </a:r>
            <a:r>
              <a:rPr lang="en-US" altLang="zh-TW" sz="2400" dirty="0">
                <a:solidFill>
                  <a:srgbClr val="000000"/>
                </a:solidFill>
              </a:rPr>
              <a:t> + 0.25)</a:t>
            </a:r>
          </a:p>
          <a:p>
            <a:pPr marL="1433513" lvl="3">
              <a:spcBef>
                <a:spcPts val="600"/>
              </a:spcBef>
              <a:buClr>
                <a:srgbClr val="7C1302"/>
              </a:buClr>
            </a:pPr>
            <a:r>
              <a:rPr lang="en-US" altLang="zh-TW" sz="2200" dirty="0">
                <a:solidFill>
                  <a:srgbClr val="000000"/>
                </a:solidFill>
                <a:ea typeface="新細明體" pitchFamily="18" charset="-120"/>
              </a:rPr>
              <a:t>If all other conditions are the same, a futures price </a:t>
            </a:r>
            <a:r>
              <a:rPr lang="en-US" altLang="zh-TW" sz="2200" i="1" dirty="0">
                <a:solidFill>
                  <a:srgbClr val="000000"/>
                </a:solidFill>
                <a:ea typeface="新細明體" pitchFamily="18" charset="-120"/>
              </a:rPr>
              <a:t>Z</a:t>
            </a:r>
            <a:r>
              <a:rPr lang="en-US" altLang="zh-TW" sz="2200" dirty="0">
                <a:solidFill>
                  <a:srgbClr val="000000"/>
                </a:solidFill>
                <a:ea typeface="新細明體" pitchFamily="18" charset="-120"/>
              </a:rPr>
              <a:t> should be the 3-month-ahead PV of the counterpart forward price, i.e., the future price </a:t>
            </a:r>
            <a:r>
              <a:rPr lang="en-US" altLang="zh-TW" sz="2200" i="1" dirty="0">
                <a:solidFill>
                  <a:srgbClr val="000000"/>
                </a:solidFill>
                <a:ea typeface="新細明體" pitchFamily="18" charset="-120"/>
              </a:rPr>
              <a:t>Z</a:t>
            </a:r>
            <a:r>
              <a:rPr lang="en-US" altLang="zh-TW" sz="2200" dirty="0">
                <a:solidFill>
                  <a:srgbClr val="000000"/>
                </a:solidFill>
                <a:ea typeface="新細明體" pitchFamily="18" charset="-120"/>
              </a:rPr>
              <a:t> is lower than the counterpart forward price</a:t>
            </a:r>
          </a:p>
          <a:p>
            <a:pPr marL="1433513" lvl="3">
              <a:spcBef>
                <a:spcPts val="600"/>
              </a:spcBef>
              <a:buClr>
                <a:srgbClr val="7C1302"/>
              </a:buClr>
            </a:pPr>
            <a:r>
              <a:rPr lang="en-US" altLang="zh-TW" sz="2200" dirty="0">
                <a:solidFill>
                  <a:srgbClr val="000000"/>
                </a:solidFill>
                <a:ea typeface="新細明體" pitchFamily="18" charset="-120"/>
              </a:rPr>
              <a:t>Thus,</a:t>
            </a:r>
            <a:r>
              <a:rPr lang="en-US" altLang="zh-TW" sz="2200" dirty="0">
                <a:ea typeface="新細明體" pitchFamily="18" charset="-120"/>
              </a:rPr>
              <a:t> the futures rate (= (100 – </a:t>
            </a:r>
            <a:r>
              <a:rPr lang="en-US" altLang="zh-TW" sz="2200" i="1" dirty="0">
                <a:ea typeface="新細明體" pitchFamily="18" charset="-120"/>
              </a:rPr>
              <a:t>Z</a:t>
            </a:r>
            <a:r>
              <a:rPr lang="en-US" altLang="zh-TW" sz="2200" dirty="0">
                <a:ea typeface="新細明體" pitchFamily="18" charset="-120"/>
              </a:rPr>
              <a:t>)%) should be higher than the counterpart forward rate</a:t>
            </a:r>
          </a:p>
          <a:p>
            <a:pPr marL="1433513" lvl="3">
              <a:spcBef>
                <a:spcPts val="600"/>
              </a:spcBef>
              <a:buClr>
                <a:srgbClr val="7C1302"/>
              </a:buClr>
            </a:pPr>
            <a:endParaRPr lang="en-US" altLang="zh-TW" sz="2200" dirty="0">
              <a:solidFill>
                <a:srgbClr val="000000"/>
              </a:solidFill>
              <a:ea typeface="新細明體" pitchFamily="18" charset="-120"/>
            </a:endParaRPr>
          </a:p>
          <a:p>
            <a:pPr marL="1446213" lvl="3" indent="-457200">
              <a:spcBef>
                <a:spcPts val="600"/>
              </a:spcBef>
              <a:buClr>
                <a:schemeClr val="tx1"/>
              </a:buClr>
              <a:buFont typeface="+mj-lt"/>
              <a:buAutoNum type="arabicPeriod" startAt="2"/>
            </a:pPr>
            <a:endParaRPr lang="en-US" altLang="zh-TW" dirty="0">
              <a:solidFill>
                <a:srgbClr val="000000"/>
              </a:solidFill>
            </a:endParaRPr>
          </a:p>
          <a:p>
            <a:pPr marL="989013" lvl="3" indent="0">
              <a:spcBef>
                <a:spcPts val="600"/>
              </a:spcBef>
              <a:buClr>
                <a:schemeClr val="tx1"/>
              </a:buClr>
              <a:buNone/>
            </a:pPr>
            <a:endParaRPr lang="en-US" altLang="zh-TW" sz="1800" baseline="-25000" dirty="0">
              <a:ea typeface="新細明體" pitchFamily="18" charset="-120"/>
            </a:endParaRPr>
          </a:p>
        </p:txBody>
      </p:sp>
      <p:sp>
        <p:nvSpPr>
          <p:cNvPr id="24578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6.</a:t>
            </a:r>
            <a:fld id="{AD2194E7-B5F4-4951-9265-06A72E0E8C8B}" type="slidenum">
              <a:rPr lang="en-US" altLang="en-US"/>
              <a:pPr eaLnBrk="1" hangingPunct="1"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13794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604" name="Rectangle 6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68313" y="1700510"/>
                <a:ext cx="8229600" cy="4968850"/>
              </a:xfrm>
              <a:noFill/>
            </p:spPr>
            <p:txBody>
              <a:bodyPr/>
              <a:lstStyle/>
              <a:p>
                <a:pPr marL="444500" indent="-444500" eaLnBrk="1" hangingPunct="1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A “convexity adjustment” often made is</a:t>
                </a:r>
              </a:p>
              <a:p>
                <a:pPr marL="444500" indent="-444500" eaLnBrk="1" hangingPunct="1">
                  <a:spcBef>
                    <a:spcPts val="600"/>
                  </a:spcBef>
                  <a:buFont typeface="Wingdings" pitchFamily="2" charset="2"/>
                  <a:buNone/>
                </a:pPr>
                <a:r>
                  <a:rPr lang="en-US" altLang="zh-TW" dirty="0">
                    <a:ea typeface="新細明體" pitchFamily="18" charset="-120"/>
                  </a:rPr>
                  <a:t>		Forward rate = Futures rate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1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zh-TW" altLang="en-US" i="1" smtClean="0">
                            <a:latin typeface="Cambria Math"/>
                            <a:ea typeface="新細明體" pitchFamily="18" charset="-120"/>
                          </a:rPr>
                          <m:t>𝜎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>
                    <a:ea typeface="新細明體" pitchFamily="18" charset="-120"/>
                  </a:rPr>
                  <a:t>,</a:t>
                </a:r>
              </a:p>
              <a:p>
                <a:pPr marL="444500" indent="-444500">
                  <a:spcBef>
                    <a:spcPts val="600"/>
                  </a:spcBef>
                  <a:buNone/>
                </a:pPr>
                <a:r>
                  <a:rPr lang="en-US" altLang="zh-TW" dirty="0">
                    <a:ea typeface="新細明體" pitchFamily="18" charset="-120"/>
                  </a:rPr>
                  <a:t>	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>
                    <a:ea typeface="新細明體" pitchFamily="18" charset="-120"/>
                  </a:rPr>
                  <a:t> is the time to maturity of the futures contract,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>
                    <a:ea typeface="新細明體" pitchFamily="18" charset="-120"/>
                  </a:rPr>
                  <a:t> is the time to maturity of the rate underlying the futures contract (90 days later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>
                    <a:ea typeface="新細明體" pitchFamily="18" charset="-120"/>
                  </a:rPr>
                  <a:t>) and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  <a:ea typeface="新細明體" pitchFamily="18" charset="-120"/>
                      </a:rPr>
                      <m:t>𝜎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is the standard deviation of the short-term interest rate changes per year (typically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  <a:ea typeface="新細明體" pitchFamily="18" charset="-120"/>
                      </a:rPr>
                      <m:t>𝜎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is about 1.2%)</a:t>
                </a:r>
              </a:p>
              <a:p>
                <a:pPr marL="809625" lvl="1" indent="-361950">
                  <a:spcBef>
                    <a:spcPts val="1800"/>
                  </a:spcBef>
                  <a:buClr>
                    <a:schemeClr val="tx1"/>
                  </a:buClr>
                  <a:buFont typeface="新細明體" pitchFamily="18" charset="-120"/>
                  <a:buChar char="※"/>
                </a:pPr>
                <a:r>
                  <a:rPr lang="en-US" altLang="zh-TW" sz="2200" dirty="0">
                    <a:ea typeface="新細明體" pitchFamily="18" charset="-120"/>
                  </a:rPr>
                  <a:t>Note that the above formula is for rates with continuous compounding</a:t>
                </a:r>
                <a:endParaRPr lang="en-CA" altLang="zh-TW" sz="2200" dirty="0"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25604" name="Rectangle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313" y="1700510"/>
                <a:ext cx="8229600" cy="4968850"/>
              </a:xfrm>
              <a:blipFill>
                <a:blip r:embed="rId3"/>
                <a:stretch>
                  <a:fillRect l="-741" t="-1595" r="-2370" b="-294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02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6.</a:t>
            </a:r>
            <a:fld id="{97EBA797-16F1-4D28-B220-933C823C4FDB}" type="slidenum">
              <a:rPr lang="en-US" altLang="en-US"/>
              <a:pPr eaLnBrk="1" hangingPunct="1"/>
              <a:t>32</a:t>
            </a:fld>
            <a:endParaRPr lang="en-US" alt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7499176" cy="930498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Forward Rates and Eurodollar Futures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604" name="Rectangle 6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68312" y="1412875"/>
                <a:ext cx="8496175" cy="5445125"/>
              </a:xfrm>
              <a:noFill/>
            </p:spPr>
            <p:txBody>
              <a:bodyPr/>
              <a:lstStyle/>
              <a:p>
                <a:pPr marL="444500" indent="-444500" eaLnBrk="1" hangingPunct="1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Suppose we wish to calculate the forward rate when the 8-year Eurodollar futures price quote is 94</a:t>
                </a:r>
              </a:p>
              <a:p>
                <a:pPr marL="804863" lvl="1" indent="-347663">
                  <a:spcBef>
                    <a:spcPts val="500"/>
                  </a:spcBef>
                  <a:tabLst>
                    <a:tab pos="804863" algn="l"/>
                  </a:tabLst>
                </a:pPr>
                <a:r>
                  <a:rPr lang="en-US" altLang="zh-TW" sz="2400" dirty="0">
                    <a:ea typeface="新細明體" pitchFamily="18" charset="-120"/>
                  </a:rPr>
                  <a:t>The convexity adjustment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/>
                            <a:ea typeface="新細明體" pitchFamily="18" charset="-120"/>
                          </a:rPr>
                          <m:t>1</m:t>
                        </m:r>
                      </m:num>
                      <m:den>
                        <m:r>
                          <a:rPr lang="en-US" altLang="zh-TW" sz="2400" b="0" i="1" smtClean="0">
                            <a:latin typeface="Cambria Math"/>
                            <a:ea typeface="新細明體" pitchFamily="18" charset="-120"/>
                          </a:rPr>
                          <m:t>2</m:t>
                        </m:r>
                      </m:den>
                    </m:f>
                    <m:r>
                      <a:rPr lang="en-US" altLang="zh-TW" sz="2400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altLang="zh-TW" sz="240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/>
                            <a:ea typeface="新細明體" pitchFamily="18" charset="-120"/>
                          </a:rPr>
                          <m:t>0.012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/>
                            <a:ea typeface="新細明體" pitchFamily="18" charset="-120"/>
                          </a:rPr>
                          <m:t>2</m:t>
                        </m:r>
                      </m:sup>
                    </m:sSup>
                    <m:r>
                      <a:rPr lang="en-US" altLang="zh-TW" sz="2400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8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8.25=0.00475</m:t>
                    </m:r>
                  </m:oMath>
                </a14:m>
                <a:endParaRPr lang="en-CA" altLang="zh-TW" sz="2400" dirty="0">
                  <a:ea typeface="新細明體" pitchFamily="18" charset="-120"/>
                </a:endParaRPr>
              </a:p>
              <a:p>
                <a:pPr marL="804863" lvl="1" indent="-347663">
                  <a:spcBef>
                    <a:spcPts val="500"/>
                  </a:spcBef>
                  <a:tabLst>
                    <a:tab pos="804863" algn="l"/>
                  </a:tabLst>
                </a:pPr>
                <a:r>
                  <a:rPr lang="en-CA" altLang="zh-TW" sz="2400" dirty="0">
                    <a:ea typeface="新細明體" pitchFamily="18" charset="-120"/>
                  </a:rPr>
                  <a:t>The futures rate is 6% on an actual/360 basis (for money market instruments on Slide 6.5) with quarterly compounding </a:t>
                </a:r>
                <a:r>
                  <a:rPr lang="en-US" altLang="zh-TW" sz="2400" dirty="0">
                    <a:sym typeface="Symbol"/>
                  </a:rPr>
                  <a:t> 6.083% (=6%</a:t>
                </a:r>
                <a:r>
                  <a:rPr lang="zh-TW" altLang="zh-TW" sz="2400" dirty="0"/>
                  <a:t>×</a:t>
                </a:r>
                <a:r>
                  <a:rPr lang="en-US" altLang="zh-TW" sz="2400" dirty="0"/>
                  <a:t>365/360) on an actual/365 basis with quarterly compounding (ignoring the leap year (</a:t>
                </a:r>
                <a:r>
                  <a:rPr lang="zh-TW" altLang="en-US" sz="2400" dirty="0"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閏年</a:t>
                </a:r>
                <a:r>
                  <a:rPr lang="en-US" altLang="zh-TW" sz="2400" dirty="0"/>
                  <a:t>) effect) </a:t>
                </a:r>
                <a:r>
                  <a:rPr lang="en-US" altLang="zh-TW" sz="2400" dirty="0">
                    <a:sym typeface="Symbol"/>
                  </a:rPr>
                  <a:t> 6.038% with continuously compounding (using the formula on Slide 4.22)</a:t>
                </a:r>
              </a:p>
              <a:p>
                <a:pPr marL="804863" lvl="1" indent="-347663">
                  <a:spcBef>
                    <a:spcPts val="500"/>
                  </a:spcBef>
                  <a:tabLst>
                    <a:tab pos="804863" algn="l"/>
                  </a:tabLst>
                </a:pPr>
                <a:r>
                  <a:rPr lang="en-US" altLang="zh-TW" sz="2400" dirty="0">
                    <a:ea typeface="新細明體" pitchFamily="18" charset="-120"/>
                    <a:sym typeface="Symbol"/>
                  </a:rPr>
                  <a:t>The forward rate is therefore 6.038% </a:t>
                </a:r>
                <a:r>
                  <a:rPr lang="en-US" altLang="zh-TW" sz="2400" dirty="0">
                    <a:sym typeface="Symbol"/>
                  </a:rPr>
                  <a:t>–</a:t>
                </a:r>
                <a:r>
                  <a:rPr lang="en-US" altLang="zh-TW" sz="2400" dirty="0">
                    <a:ea typeface="新細明體" pitchFamily="18" charset="-120"/>
                    <a:sym typeface="Symbol"/>
                  </a:rPr>
                  <a:t> 0.00475 = 5.563% per annum with continuous compounding</a:t>
                </a:r>
                <a:endParaRPr lang="en-CA" altLang="zh-TW" sz="2400" dirty="0"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25604" name="Rectangle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312" y="1412875"/>
                <a:ext cx="8496175" cy="5445125"/>
              </a:xfrm>
              <a:blipFill>
                <a:blip r:embed="rId3"/>
                <a:stretch>
                  <a:fillRect l="-717" t="-1456" r="-2367" b="-302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02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6.</a:t>
            </a:r>
            <a:fld id="{97EBA797-16F1-4D28-B220-933C823C4FDB}" type="slidenum">
              <a:rPr lang="en-US" altLang="en-US"/>
              <a:pPr eaLnBrk="1" hangingPunct="1"/>
              <a:t>33</a:t>
            </a:fld>
            <a:endParaRPr lang="en-US" alt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7499176" cy="930498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Forward Rates and Eurodollar Futures</a:t>
            </a:r>
          </a:p>
        </p:txBody>
      </p:sp>
    </p:spTree>
    <p:extLst>
      <p:ext uri="{BB962C8B-B14F-4D97-AF65-F5344CB8AC3E}">
        <p14:creationId xmlns:p14="http://schemas.microsoft.com/office/powerpoint/2010/main" val="9212999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6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68313" y="1412875"/>
                <a:ext cx="8229600" cy="5184775"/>
              </a:xfrm>
              <a:noFill/>
            </p:spPr>
            <p:txBody>
              <a:bodyPr/>
              <a:lstStyle/>
              <a:p>
                <a:pPr marL="444500" indent="-444500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Convexity adjustment for different maturities when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  <a:ea typeface="新細明體" pitchFamily="18" charset="-120"/>
                      </a:rPr>
                      <m:t>𝜎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is about 1.2%</a:t>
                </a:r>
              </a:p>
            </p:txBody>
          </p:sp>
        </mc:Choice>
        <mc:Fallback xmlns="">
          <p:sp>
            <p:nvSpPr>
              <p:cNvPr id="9" name="Rectangle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313" y="1412875"/>
                <a:ext cx="8229600" cy="5184775"/>
              </a:xfrm>
              <a:blipFill rotWithShape="1">
                <a:blip r:embed="rId3"/>
                <a:stretch>
                  <a:fillRect l="-741" t="-1529" r="-8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7499176" cy="930498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Forward Rates and Eurodollar Futures</a:t>
            </a:r>
          </a:p>
        </p:txBody>
      </p:sp>
      <p:sp>
        <p:nvSpPr>
          <p:cNvPr id="8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8534400" y="6524625"/>
            <a:ext cx="609600" cy="33337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6.</a:t>
            </a:r>
            <a:fld id="{97EBA797-16F1-4D28-B220-933C823C4FDB}" type="slidenum">
              <a:rPr lang="en-US" altLang="en-US"/>
              <a:pPr eaLnBrk="1" hangingPunct="1"/>
              <a:t>34</a:t>
            </a:fld>
            <a:endParaRPr lang="en-US" altLang="en-US"/>
          </a:p>
        </p:txBody>
      </p:sp>
      <p:sp>
        <p:nvSpPr>
          <p:cNvPr id="10" name="矩形 9"/>
          <p:cNvSpPr/>
          <p:nvPr/>
        </p:nvSpPr>
        <p:spPr>
          <a:xfrm>
            <a:off x="971600" y="5517232"/>
            <a:ext cx="73448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 eaLnBrk="1" hangingPunct="1">
              <a:spcBef>
                <a:spcPts val="600"/>
              </a:spcBef>
              <a:buFont typeface="新細明體" pitchFamily="18" charset="-120"/>
              <a:buChar char="※"/>
            </a:pPr>
            <a:r>
              <a:rPr lang="en-US" altLang="zh-TW" dirty="0">
                <a:ea typeface="新細明體" pitchFamily="18" charset="-120"/>
              </a:rPr>
              <a:t>For a longer time to maturity, the difference between the futures and forward rates is more pronounced</a:t>
            </a:r>
            <a:endParaRPr lang="en-CA" altLang="zh-TW" dirty="0">
              <a:ea typeface="新細明體" pitchFamily="18" charset="-12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740922"/>
              </p:ext>
            </p:extLst>
          </p:nvPr>
        </p:nvGraphicFramePr>
        <p:xfrm>
          <a:off x="1763688" y="2636912"/>
          <a:ext cx="6096000" cy="268549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Maturity of Eurodollar</a:t>
                      </a:r>
                      <a:r>
                        <a:rPr lang="en-US" altLang="zh-TW" sz="2000" baseline="0" dirty="0"/>
                        <a:t> Futures (years)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Convexity</a:t>
                      </a:r>
                      <a:r>
                        <a:rPr lang="en-US" altLang="zh-TW" sz="2000" baseline="0" dirty="0"/>
                        <a:t> Adjustment</a:t>
                      </a:r>
                      <a:endParaRPr lang="zh-TW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2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0.032%</a:t>
                      </a:r>
                      <a:endParaRPr kumimoji="0" lang="en-CA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45" marB="46045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4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0.122%</a:t>
                      </a:r>
                      <a:endParaRPr kumimoji="0" lang="en-CA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45" marB="46045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6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0.270%</a:t>
                      </a:r>
                      <a:endParaRPr kumimoji="0" lang="en-CA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45" marB="46045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8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0.475%</a:t>
                      </a:r>
                      <a:endParaRPr kumimoji="0" lang="en-CA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45" marB="46045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10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0.738%</a:t>
                      </a:r>
                      <a:endParaRPr kumimoji="0" lang="en-CA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45" marB="46045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58730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標題 1"/>
          <p:cNvSpPr>
            <a:spLocks noGrp="1"/>
          </p:cNvSpPr>
          <p:nvPr>
            <p:ph type="ctrTitle"/>
          </p:nvPr>
        </p:nvSpPr>
        <p:spPr>
          <a:xfrm>
            <a:off x="323528" y="2924944"/>
            <a:ext cx="6926585" cy="1368921"/>
          </a:xfrm>
        </p:spPr>
        <p:txBody>
          <a:bodyPr anchor="ctr"/>
          <a:lstStyle/>
          <a:p>
            <a:pPr marL="806450" indent="-806450" algn="l"/>
            <a:r>
              <a:rPr lang="en-US" altLang="zh-TW" sz="3800" dirty="0">
                <a:ea typeface="新細明體" charset="-120"/>
              </a:rPr>
              <a:t>6.4 Duration-Based Hedging Strategies Using Futures</a:t>
            </a:r>
            <a:endParaRPr lang="zh-TW" altLang="en-US" sz="3800" dirty="0">
              <a:ea typeface="新細明體" charset="-120"/>
            </a:endParaRPr>
          </a:p>
        </p:txBody>
      </p:sp>
      <p:sp>
        <p:nvSpPr>
          <p:cNvPr id="7170" name="Rectangle 7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6.</a:t>
            </a:r>
            <a:fld id="{318AA49A-4F20-4677-A41A-D5F351D8E433}" type="slidenum">
              <a:rPr lang="en-US" altLang="en-US" smtClean="0"/>
              <a:pPr eaLnBrk="1" hangingPunct="1"/>
              <a:t>35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02807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5"/>
          <p:cNvSpPr>
            <a:spLocks noGrp="1" noChangeArrowheads="1"/>
          </p:cNvSpPr>
          <p:nvPr>
            <p:ph type="title"/>
          </p:nvPr>
        </p:nvSpPr>
        <p:spPr>
          <a:xfrm>
            <a:off x="444501" y="260350"/>
            <a:ext cx="7511876" cy="1008063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Duration</a:t>
            </a:r>
            <a:r>
              <a:rPr lang="zh-TW" altLang="en-US" dirty="0">
                <a:ea typeface="新細明體" pitchFamily="18" charset="-120"/>
              </a:rPr>
              <a:t> </a:t>
            </a:r>
            <a:r>
              <a:rPr lang="en-US" altLang="zh-TW" dirty="0">
                <a:ea typeface="新細明體" pitchFamily="18" charset="-120"/>
              </a:rPr>
              <a:t>(</a:t>
            </a:r>
            <a:r>
              <a:rPr lang="zh-TW" altLang="en-US" dirty="0">
                <a:ea typeface="新細明體" pitchFamily="18" charset="-120"/>
              </a:rPr>
              <a:t>存續期間</a:t>
            </a:r>
            <a:r>
              <a:rPr lang="en-US" altLang="zh-TW" dirty="0">
                <a:ea typeface="新細明體" pitchFamily="18" charset="-120"/>
              </a:rPr>
              <a:t>)</a:t>
            </a:r>
            <a:endParaRPr lang="en-US" altLang="zh-TW" sz="2400" dirty="0">
              <a:ea typeface="新細明體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1" name="Rectangle 2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07504" y="1628800"/>
                <a:ext cx="8928992" cy="5229200"/>
              </a:xfrm>
              <a:noFill/>
            </p:spPr>
            <p:txBody>
              <a:bodyPr lIns="92075" tIns="46038" rIns="92075" bIns="46038"/>
              <a:lstStyle/>
              <a:p>
                <a:pPr>
                  <a:spcBef>
                    <a:spcPts val="300"/>
                  </a:spcBef>
                  <a:buClr>
                    <a:schemeClr val="accent6">
                      <a:lumMod val="75000"/>
                    </a:schemeClr>
                  </a:buClr>
                  <a:defRPr/>
                </a:pPr>
                <a:r>
                  <a:rPr lang="en-US" altLang="zh-TW" sz="2900" dirty="0">
                    <a:solidFill>
                      <a:srgbClr val="000000"/>
                    </a:solidFill>
                    <a:ea typeface="新細明體" pitchFamily="18" charset="-120"/>
                  </a:rPr>
                  <a:t>Duration is defined as </a:t>
                </a:r>
                <a:r>
                  <a:rPr lang="en-US" altLang="zh-TW" sz="2900" dirty="0">
                    <a:ea typeface="新細明體" pitchFamily="18" charset="-120"/>
                  </a:rPr>
                  <a:t>the weighted average of the time points to receive each payment of a bond</a:t>
                </a:r>
              </a:p>
              <a:p>
                <a:pPr marL="804863" lvl="1" indent="-347663">
                  <a:spcBef>
                    <a:spcPts val="300"/>
                  </a:spcBef>
                  <a:buClr>
                    <a:srgbClr val="CC3300"/>
                  </a:buClr>
                  <a:tabLst>
                    <a:tab pos="804863" algn="l"/>
                  </a:tabLst>
                </a:pPr>
                <a:r>
                  <a:rPr lang="en-US" altLang="zh-TW" dirty="0">
                    <a:ea typeface="新細明體" charset="-120"/>
                  </a:rPr>
                  <a:t>The weight of the time point of each payment = </a:t>
                </a:r>
              </a:p>
              <a:p>
                <a:pPr marL="457200" lvl="1" indent="0" algn="ctr">
                  <a:spcBef>
                    <a:spcPts val="300"/>
                  </a:spcBef>
                  <a:buClr>
                    <a:srgbClr val="CC3300"/>
                  </a:buClr>
                  <a:buNone/>
                  <a:tabLst>
                    <a:tab pos="804863" algn="l"/>
                  </a:tabLst>
                </a:pPr>
                <a:r>
                  <a:rPr lang="en-US" altLang="zh-TW" dirty="0">
                    <a:ea typeface="新細明體" charset="-120"/>
                  </a:rPr>
                  <a:t>PV of that payment / bond price</a:t>
                </a:r>
              </a:p>
              <a:p>
                <a:pPr marL="804863" lvl="1" indent="-347663">
                  <a:spcBef>
                    <a:spcPts val="300"/>
                  </a:spcBef>
                  <a:buClr>
                    <a:srgbClr val="CC3300"/>
                  </a:buClr>
                  <a:tabLst>
                    <a:tab pos="804863" algn="l"/>
                  </a:tabLst>
                </a:pPr>
                <a:r>
                  <a:rPr lang="en-US" altLang="zh-TW" dirty="0">
                    <a:ea typeface="新細明體" charset="-120"/>
                  </a:rPr>
                  <a:t>Under the continuous compounding method:</a:t>
                </a:r>
              </a:p>
              <a:p>
                <a:pPr marL="1162050" lvl="2" indent="-347663">
                  <a:spcBef>
                    <a:spcPts val="300"/>
                  </a:spcBef>
                  <a:buClr>
                    <a:srgbClr val="CC3300"/>
                  </a:buClr>
                  <a:tabLst>
                    <a:tab pos="804863" algn="l"/>
                  </a:tabLst>
                </a:pPr>
                <a:r>
                  <a:rPr lang="en-US" altLang="zh-TW" dirty="0">
                    <a:ea typeface="新細明體" pitchFamily="18" charset="-120"/>
                  </a:rPr>
                  <a:t>Duration of a bond with cash payment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𝑐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dirty="0">
                    <a:ea typeface="新細明體" pitchFamily="18" charset="-120"/>
                  </a:rPr>
                  <a:t>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𝑡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dirty="0">
                    <a:ea typeface="新細明體" pitchFamily="18" charset="-120"/>
                  </a:rPr>
                  <a:t> is</a:t>
                </a:r>
              </a:p>
              <a:p>
                <a:pPr marL="814387" lvl="2" indent="0" algn="ctr">
                  <a:spcBef>
                    <a:spcPts val="300"/>
                  </a:spcBef>
                  <a:buClr>
                    <a:srgbClr val="CC3300"/>
                  </a:buClr>
                  <a:buNone/>
                  <a:tabLst>
                    <a:tab pos="809625" algn="l"/>
                  </a:tabLst>
                </a:pP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𝐷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≡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  <a:ea typeface="新細明體" pitchFamily="18" charset="-12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  <a:ea typeface="新細明體" pitchFamily="18" charset="-12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  <a:ea typeface="新細明體" pitchFamily="18" charset="-12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  <a:ea typeface="新細明體" pitchFamily="18" charset="-120"/>
                              </a:rPr>
                              <m:t>𝑖</m:t>
                            </m:r>
                          </m:sub>
                        </m:sSub>
                        <m:f>
                          <m:f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新細明體" pitchFamily="18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/>
                                    <a:ea typeface="新細明體" pitchFamily="18" charset="-12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  <a:ea typeface="新細明體" pitchFamily="18" charset="-120"/>
                                  </a:rPr>
                                  <m:t>𝑖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新細明體" pitchFamily="18" charset="-120"/>
                                  </a:rPr>
                                </m:ctrlPr>
                              </m:sSupPr>
                              <m:e>
                                <m:r>
                                  <a:rPr lang="en-US" altLang="zh-TW" b="0" i="1" smtClean="0">
                                    <a:latin typeface="Cambria Math"/>
                                    <a:ea typeface="新細明體" pitchFamily="18" charset="-12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TW" b="0" i="1" smtClean="0">
                                    <a:latin typeface="Cambria Math"/>
                                    <a:ea typeface="新細明體" pitchFamily="18" charset="-120"/>
                                  </a:rPr>
                                  <m:t>−</m:t>
                                </m:r>
                                <m:r>
                                  <a:rPr lang="en-US" altLang="zh-TW" b="0" i="1" smtClean="0">
                                    <a:latin typeface="Cambria Math"/>
                                    <a:ea typeface="新細明體" pitchFamily="18" charset="-120"/>
                                  </a:rPr>
                                  <m:t>𝑦</m:t>
                                </m:r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新細明體" pitchFamily="18" charset="-12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/>
                                        <a:ea typeface="新細明體" pitchFamily="18" charset="-12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/>
                                        <a:ea typeface="新細明體" pitchFamily="18" charset="-120"/>
                                      </a:rPr>
                                      <m:t>𝑖</m:t>
                                    </m:r>
                                  </m:sub>
                                </m:sSub>
                              </m:sup>
                            </m:sSup>
                          </m:num>
                          <m:den>
                            <m:r>
                              <a:rPr lang="en-US" altLang="zh-TW" b="0" i="1" smtClean="0">
                                <a:latin typeface="Cambria Math"/>
                                <a:ea typeface="新細明體" pitchFamily="18" charset="-120"/>
                              </a:rPr>
                              <m:t>𝐵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altLang="zh-TW" dirty="0">
                    <a:ea typeface="新細明體" pitchFamily="18" charset="-120"/>
                  </a:rPr>
                  <a:t>,</a:t>
                </a:r>
              </a:p>
              <a:p>
                <a:pPr marL="1171575" lvl="2" indent="0">
                  <a:spcBef>
                    <a:spcPts val="300"/>
                  </a:spcBef>
                  <a:buClr>
                    <a:srgbClr val="CC3300"/>
                  </a:buClr>
                  <a:buNone/>
                  <a:tabLst>
                    <a:tab pos="809625" algn="l"/>
                  </a:tabLst>
                </a:pPr>
                <a:r>
                  <a:rPr lang="en-US" altLang="zh-TW" dirty="0">
                    <a:ea typeface="新細明體" pitchFamily="18" charset="-12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𝐵</m:t>
                    </m:r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−</m:t>
                            </m:r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𝑦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  <a:ea typeface="新細明體" pitchFamily="18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  <a:ea typeface="新細明體" pitchFamily="18" charset="-12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  <a:ea typeface="新細明體" pitchFamily="18" charset="-12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</m:e>
                    </m:nary>
                  </m:oMath>
                </a14:m>
                <a:r>
                  <a:rPr lang="en-US" altLang="zh-TW" dirty="0">
                    <a:ea typeface="新細明體" pitchFamily="18" charset="-120"/>
                  </a:rPr>
                  <a:t> is the bond price and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𝑦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 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is its yield (For calculating the duration, all discounting is at the yield to maturity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𝑦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and thus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𝐵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is the current market value of the bond)</a:t>
                </a:r>
              </a:p>
              <a:p>
                <a:pPr marL="1166813" lvl="2" indent="-342900">
                  <a:spcBef>
                    <a:spcPts val="300"/>
                  </a:spcBef>
                  <a:buClr>
                    <a:srgbClr val="CC3300"/>
                  </a:buClr>
                  <a:tabLst>
                    <a:tab pos="809625" algn="l"/>
                  </a:tabLst>
                </a:pP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𝐷</m:t>
                    </m:r>
                    <m:r>
                      <a:rPr lang="en-US" altLang="zh-TW" b="0" i="0" smtClean="0">
                        <a:latin typeface="Cambria Math"/>
                        <a:ea typeface="新細明體" pitchFamily="18" charset="-120"/>
                      </a:rPr>
                      <m:t>=</m:t>
                    </m:r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−</m:t>
                    </m:r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𝑑𝐵</m:t>
                        </m:r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/</m:t>
                        </m:r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𝐵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𝑑𝑦</m:t>
                        </m:r>
                      </m:den>
                    </m:f>
                  </m:oMath>
                </a14:m>
                <a:r>
                  <a:rPr lang="en-US" altLang="zh-TW" dirty="0">
                    <a:ea typeface="新細明體" pitchFamily="18" charset="-120"/>
                  </a:rPr>
                  <a:t> can be proved (always say</a:t>
                </a:r>
                <a:r>
                  <a:rPr lang="en-US" altLang="zh-TW" dirty="0">
                    <a:solidFill>
                      <a:srgbClr val="000000"/>
                    </a:solidFill>
                    <a:ea typeface="新細明體" charset="-120"/>
                  </a:rPr>
                  <a:t> the absolute change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𝑑𝑦</m:t>
                    </m:r>
                  </m:oMath>
                </a14:m>
                <a:r>
                  <a:rPr lang="en-US" altLang="zh-TW" dirty="0">
                    <a:solidFill>
                      <a:srgbClr val="000000"/>
                    </a:solidFill>
                    <a:ea typeface="新細明體" charset="-120"/>
                  </a:rPr>
                  <a:t> rather than the percentage change </a:t>
                </a:r>
                <a:r>
                  <a:rPr lang="en-US" altLang="zh-TW" sz="2000" dirty="0">
                    <a:ea typeface="新細明體" pitchFamily="18" charset="-12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/>
                        <a:ea typeface="Cambria Math"/>
                      </a:rPr>
                      <m:t>𝑑𝑦</m:t>
                    </m:r>
                    <m:r>
                      <a:rPr lang="en-US" altLang="zh-TW" sz="2000">
                        <a:latin typeface="Cambria Math"/>
                        <a:ea typeface="Cambria Math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TW" sz="2000">
                        <a:latin typeface="Cambria Math"/>
                        <a:ea typeface="Cambria Math"/>
                      </a:rPr>
                      <m:t>y</m:t>
                    </m:r>
                    <m:r>
                      <a:rPr lang="en-US" altLang="zh-TW" sz="200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altLang="zh-TW" dirty="0">
                    <a:solidFill>
                      <a:srgbClr val="000000"/>
                    </a:solidFill>
                    <a:ea typeface="新細明體" charset="-120"/>
                  </a:rPr>
                  <a:t> in interest rates)</a:t>
                </a:r>
                <a:endParaRPr lang="en-US" altLang="zh-TW" dirty="0"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27651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628800"/>
                <a:ext cx="8928992" cy="5229200"/>
              </a:xfrm>
              <a:blipFill>
                <a:blip r:embed="rId3"/>
                <a:stretch>
                  <a:fillRect l="-615" t="-1166" r="-1913" b="-209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650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6.</a:t>
            </a:r>
            <a:fld id="{21B65B7C-2833-4DDB-9924-73E3722AC375}" type="slidenum">
              <a:rPr lang="en-US" altLang="en-US"/>
              <a:pPr eaLnBrk="1" hangingPunct="1"/>
              <a:t>36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6.</a:t>
            </a:r>
            <a:fld id="{F602D2E1-0794-411B-8F22-10BA152E0369}" type="slidenum">
              <a:rPr lang="en-US" altLang="en-US"/>
              <a:pPr eaLnBrk="1" hangingPunct="1"/>
              <a:t>37</a:t>
            </a:fld>
            <a:endParaRPr lang="en-US" altLang="en-US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444501" y="260350"/>
            <a:ext cx="7511876" cy="1008063"/>
          </a:xfrm>
          <a:prstGeom prst="rect">
            <a:avLst/>
          </a:prstGeom>
          <a:noFill/>
        </p:spPr>
        <p:txBody>
          <a:bodyPr lIns="92075" tIns="46038" rIns="92075" bIns="46038"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zh-TW" dirty="0">
                <a:ea typeface="新細明體" pitchFamily="18" charset="-120"/>
              </a:rPr>
              <a:t>Duration</a:t>
            </a:r>
            <a:r>
              <a:rPr lang="zh-TW" altLang="en-US" dirty="0">
                <a:ea typeface="新細明體" pitchFamily="18" charset="-120"/>
              </a:rPr>
              <a:t> </a:t>
            </a:r>
            <a:r>
              <a:rPr lang="en-US" altLang="zh-TW" dirty="0">
                <a:ea typeface="新細明體" pitchFamily="18" charset="-120"/>
              </a:rPr>
              <a:t>(</a:t>
            </a:r>
            <a:r>
              <a:rPr lang="zh-TW" altLang="en-US" dirty="0">
                <a:ea typeface="新細明體" pitchFamily="18" charset="-120"/>
              </a:rPr>
              <a:t>存續期間</a:t>
            </a:r>
            <a:r>
              <a:rPr lang="en-US" altLang="zh-TW" dirty="0">
                <a:ea typeface="新細明體" pitchFamily="18" charset="-120"/>
              </a:rPr>
              <a:t>)</a:t>
            </a:r>
            <a:endParaRPr lang="en-US" altLang="zh-TW" sz="2400" dirty="0">
              <a:ea typeface="新細明體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2"/>
              <p:cNvSpPr txBox="1">
                <a:spLocks noChangeArrowheads="1"/>
              </p:cNvSpPr>
              <p:nvPr/>
            </p:nvSpPr>
            <p:spPr>
              <a:xfrm>
                <a:off x="251520" y="1656184"/>
                <a:ext cx="8640960" cy="4653136"/>
              </a:xfrm>
              <a:prstGeom prst="rect">
                <a:avLst/>
              </a:prstGeom>
              <a:noFill/>
            </p:spPr>
            <p:txBody>
              <a:bodyPr lIns="92075" tIns="46038" rIns="92075" bIns="46038"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7063" indent="-28257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00000"/>
                  <a:buFont typeface="Arial" charset="0"/>
                  <a:buChar char="–"/>
                  <a:tabLst>
                    <a:tab pos="627063" algn="l"/>
                  </a:tabLst>
                  <a:defRPr sz="2600">
                    <a:solidFill>
                      <a:schemeClr val="tx1"/>
                    </a:solidFill>
                    <a:latin typeface="+mn-lt"/>
                  </a:defRPr>
                </a:lvl2pPr>
                <a:lvl3pPr marL="987425" indent="-29368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281113" indent="-2921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15986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80000"/>
                  <a:buFont typeface="Wingdings" pitchFamily="2" charset="2"/>
                  <a:buChar char="u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20558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5130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29702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4274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1162050" lvl="2" indent="-347663">
                  <a:spcBef>
                    <a:spcPts val="600"/>
                  </a:spcBef>
                  <a:buClr>
                    <a:srgbClr val="CC3300"/>
                  </a:buClr>
                  <a:tabLst>
                    <a:tab pos="804863" algn="l"/>
                  </a:tabLst>
                </a:pPr>
                <a:r>
                  <a:rPr lang="en-US" altLang="zh-TW" dirty="0">
                    <a:solidFill>
                      <a:srgbClr val="000000"/>
                    </a:solidFill>
                    <a:ea typeface="新細明體" pitchFamily="18" charset="-120"/>
                  </a:rPr>
                  <a:t>Prove that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𝐷</m:t>
                    </m:r>
                    <m:r>
                      <a:rPr lang="en-US" altLang="zh-TW">
                        <a:latin typeface="Cambria Math"/>
                        <a:ea typeface="新細明體" pitchFamily="18" charset="-120"/>
                      </a:rPr>
                      <m:t>=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−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𝑑𝐵</m:t>
                        </m:r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/</m:t>
                        </m:r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𝐵</m:t>
                        </m:r>
                      </m:num>
                      <m:den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𝑑𝑦</m:t>
                        </m:r>
                      </m:den>
                    </m:f>
                  </m:oMath>
                </a14:m>
                <a:r>
                  <a:rPr lang="en-US" altLang="zh-TW" dirty="0">
                    <a:ea typeface="新細明體" pitchFamily="18" charset="-12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𝐷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≡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𝑖</m:t>
                            </m:r>
                          </m:sub>
                        </m:sSub>
                        <m:f>
                          <m:f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  <a:ea typeface="新細明體" pitchFamily="18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  <a:ea typeface="新細明體" pitchFamily="18" charset="-12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  <a:ea typeface="新細明體" pitchFamily="18" charset="-120"/>
                                  </a:rPr>
                                  <m:t>𝑖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  <a:ea typeface="新細明體" pitchFamily="18" charset="-120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latin typeface="Cambria Math"/>
                                    <a:ea typeface="新細明體" pitchFamily="18" charset="-12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TW" i="1">
                                    <a:latin typeface="Cambria Math"/>
                                    <a:ea typeface="新細明體" pitchFamily="18" charset="-120"/>
                                  </a:rPr>
                                  <m:t>−</m:t>
                                </m:r>
                                <m:r>
                                  <a:rPr lang="en-US" altLang="zh-TW" i="1">
                                    <a:latin typeface="Cambria Math"/>
                                    <a:ea typeface="新細明體" pitchFamily="18" charset="-120"/>
                                  </a:rPr>
                                  <m:t>𝑦</m:t>
                                </m:r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新細明體" pitchFamily="18" charset="-12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/>
                                        <a:ea typeface="新細明體" pitchFamily="18" charset="-12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/>
                                        <a:ea typeface="新細明體" pitchFamily="18" charset="-120"/>
                                      </a:rPr>
                                      <m:t>𝑖</m:t>
                                    </m:r>
                                  </m:sub>
                                </m:sSub>
                              </m:sup>
                            </m:sSup>
                          </m:num>
                          <m:den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𝐵</m:t>
                            </m:r>
                          </m:den>
                        </m:f>
                      </m:e>
                    </m:nary>
                  </m:oMath>
                </a14:m>
                <a:endParaRPr lang="en-US" altLang="zh-TW" dirty="0">
                  <a:ea typeface="新細明體" pitchFamily="18" charset="-120"/>
                </a:endParaRPr>
              </a:p>
              <a:p>
                <a:pPr marL="358775" indent="0">
                  <a:spcBef>
                    <a:spcPts val="600"/>
                  </a:spcBef>
                  <a:buClr>
                    <a:schemeClr val="accent6">
                      <a:lumMod val="75000"/>
                    </a:schemeClr>
                  </a:buClr>
                  <a:buNone/>
                  <a:defRPr/>
                </a:pPr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/>
                        <a:ea typeface="Cambria Math"/>
                      </a:rPr>
                      <m:t>∵</m:t>
                    </m:r>
                    <m:r>
                      <a:rPr lang="en-US" altLang="zh-TW" sz="2400" i="1">
                        <a:latin typeface="Cambria Math"/>
                        <a:ea typeface="新細明體" pitchFamily="18" charset="-120"/>
                      </a:rPr>
                      <m:t>𝐵</m:t>
                    </m:r>
                    <m:r>
                      <a:rPr lang="en-US" altLang="zh-TW" sz="2400" i="1">
                        <a:latin typeface="Cambria Math"/>
                        <a:ea typeface="新細明體" pitchFamily="18" charset="-12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/>
                                <a:ea typeface="新細明體" pitchFamily="18" charset="-12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  <a:ea typeface="新細明體" pitchFamily="18" charset="-12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/>
                                <a:ea typeface="新細明體" pitchFamily="18" charset="-12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  <a:ea typeface="新細明體" pitchFamily="18" charset="-12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/>
                                <a:ea typeface="新細明體" pitchFamily="18" charset="-12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/>
                                <a:ea typeface="新細明體" pitchFamily="18" charset="-120"/>
                              </a:rPr>
                              <m:t>−</m:t>
                            </m:r>
                            <m:r>
                              <a:rPr lang="en-US" altLang="zh-TW" sz="2400" i="1">
                                <a:latin typeface="Cambria Math"/>
                                <a:ea typeface="新細明體" pitchFamily="18" charset="-120"/>
                              </a:rPr>
                              <m:t>𝑦</m:t>
                            </m:r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  <a:ea typeface="新細明體" pitchFamily="18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/>
                                    <a:ea typeface="新細明體" pitchFamily="18" charset="-12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  <a:ea typeface="新細明體" pitchFamily="18" charset="-12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</m:e>
                    </m:nary>
                    <m:r>
                      <a:rPr lang="en-US" altLang="zh-TW" sz="2400" b="0" i="1" smtClean="0">
                        <a:latin typeface="Cambria Math"/>
                        <a:ea typeface="新細明體" pitchFamily="18" charset="-120"/>
                      </a:rPr>
                      <m:t>  </m:t>
                    </m:r>
                    <m:r>
                      <a:rPr lang="en-US" altLang="zh-TW" sz="2400" i="1" smtClean="0">
                        <a:latin typeface="Cambria Math"/>
                        <a:ea typeface="Cambria Math"/>
                      </a:rPr>
                      <m:t>∴</m:t>
                    </m:r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en-US" altLang="zh-TW" sz="24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  <m:t>𝑑𝐵</m:t>
                            </m:r>
                            <m: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  <m:t>/</m:t>
                            </m:r>
                            <m: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  <m:t>𝐵</m:t>
                            </m:r>
                          </m:e>
                        </m:d>
                      </m:num>
                      <m:den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𝑑𝑦</m:t>
                        </m:r>
                      </m:den>
                    </m:f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=−</m:t>
                    </m:r>
                    <m:f>
                      <m:f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den>
                    </m:f>
                    <m:f>
                      <m:f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𝑑𝐵</m:t>
                        </m:r>
                      </m:num>
                      <m:den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𝑑𝑦</m:t>
                        </m:r>
                      </m:den>
                    </m:f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0" i="1" smtClean="0"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</m:sub>
                          <m:sup/>
                          <m:e>
                            <m:sSub>
                              <m:sSubPr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0" i="1" smtClean="0">
                                    <a:latin typeface="Cambria Math"/>
                                    <a:ea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400" b="0" i="1" smtClean="0">
                                    <a:latin typeface="Cambria Math"/>
                                    <a:ea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TW" sz="2400" i="1">
                                    <a:latin typeface="Cambria Math"/>
                                    <a:ea typeface="新細明體" pitchFamily="18" charset="-120"/>
                                  </a:rPr>
                                  <m:t>−</m:t>
                                </m:r>
                                <m:r>
                                  <a:rPr lang="en-US" altLang="zh-TW" sz="2400" i="1">
                                    <a:latin typeface="Cambria Math"/>
                                    <a:ea typeface="新細明體" pitchFamily="18" charset="-120"/>
                                  </a:rPr>
                                  <m:t>𝑦</m:t>
                                </m:r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  <a:ea typeface="新細明體" pitchFamily="18" charset="-12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/>
                                        <a:ea typeface="新細明體" pitchFamily="18" charset="-12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/>
                                        <a:ea typeface="新細明體" pitchFamily="18" charset="-120"/>
                                      </a:rPr>
                                      <m:t>𝑖</m:t>
                                    </m:r>
                                  </m:sub>
                                </m:sSub>
                              </m:sup>
                            </m:sSup>
                            <m: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  <m:t>(−</m:t>
                            </m:r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  <a:ea typeface="新細明體" pitchFamily="18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/>
                                    <a:ea typeface="新細明體" pitchFamily="18" charset="-12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  <a:ea typeface="新細明體" pitchFamily="18" charset="-12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TW" sz="2400" b="0" i="1" smtClean="0">
                                <a:latin typeface="Cambria Math"/>
                                <a:ea typeface="新細明體" pitchFamily="18" charset="-120"/>
                              </a:rPr>
                              <m:t>)</m:t>
                            </m:r>
                          </m:e>
                        </m:nary>
                      </m:e>
                    </m:d>
                  </m:oMath>
                </a14:m>
                <a:r>
                  <a:rPr lang="en-US" altLang="zh-TW" sz="2400" dirty="0">
                    <a:ea typeface="新細明體" pitchFamily="18" charset="-120"/>
                  </a:rPr>
                  <a:t> </a:t>
                </a:r>
              </a:p>
              <a:p>
                <a:pPr marL="3133725" indent="0">
                  <a:spcBef>
                    <a:spcPts val="600"/>
                  </a:spcBef>
                  <a:buClr>
                    <a:schemeClr val="accent6">
                      <a:lumMod val="75000"/>
                    </a:schemeClr>
                  </a:buClr>
                  <a:buNone/>
                  <a:defRPr/>
                </a:pP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𝐵</m:t>
                        </m:r>
                      </m:den>
                    </m:f>
                    <m:d>
                      <m:dPr>
                        <m:ctrlPr>
                          <a:rPr lang="en-US" altLang="zh-TW" sz="24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</m:sub>
                          <m:sup/>
                          <m:e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TW" sz="2400" i="1">
                                    <a:latin typeface="Cambria Math"/>
                                    <a:ea typeface="新細明體" pitchFamily="18" charset="-120"/>
                                  </a:rPr>
                                  <m:t>−</m:t>
                                </m:r>
                                <m:r>
                                  <a:rPr lang="en-US" altLang="zh-TW" sz="2400" i="1">
                                    <a:latin typeface="Cambria Math"/>
                                    <a:ea typeface="新細明體" pitchFamily="18" charset="-120"/>
                                  </a:rPr>
                                  <m:t>𝑦</m:t>
                                </m:r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  <a:ea typeface="新細明體" pitchFamily="18" charset="-12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/>
                                        <a:ea typeface="新細明體" pitchFamily="18" charset="-12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/>
                                        <a:ea typeface="新細明體" pitchFamily="18" charset="-120"/>
                                      </a:rPr>
                                      <m:t>𝑖</m:t>
                                    </m:r>
                                  </m:sub>
                                </m:sSub>
                              </m:sup>
                            </m:sSup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  <a:ea typeface="新細明體" pitchFamily="18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/>
                                    <a:ea typeface="新細明體" pitchFamily="18" charset="-12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  <a:ea typeface="新細明體" pitchFamily="18" charset="-12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/>
                                <a:ea typeface="新細明體" pitchFamily="18" charset="-12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  <a:ea typeface="新細明體" pitchFamily="18" charset="-120"/>
                              </a:rPr>
                              <m:t>𝑖</m:t>
                            </m:r>
                          </m:sub>
                        </m:sSub>
                        <m:f>
                          <m:f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TW" sz="2400" i="1">
                                    <a:latin typeface="Cambria Math"/>
                                    <a:ea typeface="新細明體" pitchFamily="18" charset="-120"/>
                                  </a:rPr>
                                  <m:t>−</m:t>
                                </m:r>
                                <m:r>
                                  <a:rPr lang="en-US" altLang="zh-TW" sz="2400" i="1">
                                    <a:latin typeface="Cambria Math"/>
                                    <a:ea typeface="新細明體" pitchFamily="18" charset="-120"/>
                                  </a:rPr>
                                  <m:t>𝑦</m:t>
                                </m:r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  <a:ea typeface="新細明體" pitchFamily="18" charset="-12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/>
                                        <a:ea typeface="新細明體" pitchFamily="18" charset="-12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/>
                                        <a:ea typeface="新細明體" pitchFamily="18" charset="-120"/>
                                      </a:rPr>
                                      <m:t>𝑖</m:t>
                                    </m:r>
                                  </m:sub>
                                </m:sSub>
                              </m:sup>
                            </m:sSup>
                          </m:num>
                          <m:den>
                            <m:r>
                              <a:rPr lang="en-US" altLang="zh-TW" sz="2400" b="0" i="1" smtClean="0">
                                <a:latin typeface="Cambria Math"/>
                                <a:ea typeface="新細明體" pitchFamily="18" charset="-120"/>
                              </a:rPr>
                              <m:t>𝐵</m:t>
                            </m:r>
                          </m:den>
                        </m:f>
                      </m:e>
                    </m:nary>
                    <m:r>
                      <a:rPr lang="en-US" altLang="zh-TW" sz="24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𝐷</m:t>
                    </m:r>
                  </m:oMath>
                </a14:m>
                <a:r>
                  <a:rPr lang="en-US" altLang="zh-TW" sz="2600" b="1" dirty="0">
                    <a:ea typeface="新細明體" pitchFamily="18" charset="-120"/>
                  </a:rPr>
                  <a:t> </a:t>
                </a:r>
              </a:p>
              <a:p>
                <a:pPr marL="744538" lvl="1" indent="-457200">
                  <a:spcBef>
                    <a:spcPts val="600"/>
                  </a:spcBef>
                  <a:buClr>
                    <a:schemeClr val="tx1"/>
                  </a:buClr>
                  <a:buFont typeface="新細明體" pitchFamily="18" charset="-120"/>
                  <a:buChar char="※"/>
                  <a:defRPr/>
                </a:pP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/>
                        <a:ea typeface="新細明體" pitchFamily="18" charset="-120"/>
                      </a:rPr>
                      <m:t>𝐷</m:t>
                    </m:r>
                    <m:r>
                      <a:rPr lang="en-US" altLang="zh-TW" sz="2400">
                        <a:latin typeface="Cambria Math"/>
                        <a:ea typeface="新細明體" pitchFamily="18" charset="-120"/>
                      </a:rPr>
                      <m:t>=</m:t>
                    </m:r>
                    <m:r>
                      <a:rPr lang="en-US" altLang="zh-TW" sz="2400" i="1">
                        <a:latin typeface="Cambria Math"/>
                        <a:ea typeface="新細明體" pitchFamily="18" charset="-120"/>
                      </a:rPr>
                      <m:t>−</m:t>
                    </m:r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fPr>
                      <m:num>
                        <m:r>
                          <a:rPr lang="en-US" altLang="zh-TW" sz="2400" i="1">
                            <a:latin typeface="Cambria Math"/>
                            <a:ea typeface="新細明體" pitchFamily="18" charset="-120"/>
                          </a:rPr>
                          <m:t>𝑑𝐵</m:t>
                        </m:r>
                        <m:r>
                          <a:rPr lang="en-US" altLang="zh-TW" sz="2400" i="1">
                            <a:latin typeface="Cambria Math"/>
                            <a:ea typeface="新細明體" pitchFamily="18" charset="-120"/>
                          </a:rPr>
                          <m:t>/</m:t>
                        </m:r>
                        <m:r>
                          <a:rPr lang="en-US" altLang="zh-TW" sz="2400" i="1">
                            <a:latin typeface="Cambria Math"/>
                            <a:ea typeface="新細明體" pitchFamily="18" charset="-120"/>
                          </a:rPr>
                          <m:t>𝐵</m:t>
                        </m:r>
                      </m:num>
                      <m:den>
                        <m:r>
                          <a:rPr lang="en-US" altLang="zh-TW" sz="2400" i="1">
                            <a:latin typeface="Cambria Math"/>
                            <a:ea typeface="新細明體" pitchFamily="18" charset="-120"/>
                          </a:rPr>
                          <m:t>𝑑𝑦</m:t>
                        </m:r>
                      </m:den>
                    </m:f>
                  </m:oMath>
                </a14:m>
                <a:r>
                  <a:rPr lang="en-US" altLang="zh-TW" sz="2400" b="1" dirty="0">
                    <a:ea typeface="新細明體" pitchFamily="18" charset="-120"/>
                  </a:rPr>
                  <a:t> </a:t>
                </a:r>
                <a:r>
                  <a:rPr lang="en-US" altLang="zh-TW" sz="2400" dirty="0">
                    <a:ea typeface="新細明體" pitchFamily="18" charset="-120"/>
                  </a:rPr>
                  <a:t>can be approximated by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/>
                        <a:ea typeface="新細明體" pitchFamily="18" charset="-120"/>
                      </a:rPr>
                      <m:t>𝐷</m:t>
                    </m:r>
                    <m:r>
                      <a:rPr lang="en-US" altLang="zh-TW" sz="2400" i="1" smtClean="0"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altLang="zh-TW" sz="2400" i="1">
                        <a:latin typeface="Cambria Math"/>
                        <a:ea typeface="新細明體" pitchFamily="18" charset="-120"/>
                      </a:rPr>
                      <m:t>−</m:t>
                    </m:r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TW" sz="2400">
                            <a:latin typeface="Cambria Math"/>
                            <a:ea typeface="新細明體" pitchFamily="18" charset="-120"/>
                          </a:rPr>
                          <m:t>Δ</m:t>
                        </m:r>
                        <m:r>
                          <a:rPr lang="en-US" altLang="zh-TW" sz="2400" i="1">
                            <a:latin typeface="Cambria Math"/>
                            <a:ea typeface="新細明體" pitchFamily="18" charset="-120"/>
                          </a:rPr>
                          <m:t>𝐵</m:t>
                        </m:r>
                        <m:r>
                          <a:rPr lang="en-US" altLang="zh-TW" sz="2400" i="1">
                            <a:latin typeface="Cambria Math"/>
                            <a:ea typeface="新細明體" pitchFamily="18" charset="-120"/>
                          </a:rPr>
                          <m:t>/</m:t>
                        </m:r>
                        <m:r>
                          <a:rPr lang="en-US" altLang="zh-TW" sz="2400" i="1">
                            <a:latin typeface="Cambria Math"/>
                            <a:ea typeface="新細明體" pitchFamily="18" charset="-120"/>
                          </a:rPr>
                          <m:t>𝐵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TW" sz="2400">
                            <a:latin typeface="Cambria Math"/>
                            <a:ea typeface="新細明體" pitchFamily="18" charset="-120"/>
                          </a:rPr>
                          <m:t>Δ</m:t>
                        </m:r>
                        <m:r>
                          <a:rPr lang="en-US" altLang="zh-TW" sz="2400" i="1">
                            <a:latin typeface="Cambria Math"/>
                            <a:ea typeface="新細明體" pitchFamily="18" charset="-120"/>
                          </a:rPr>
                          <m:t>𝑦</m:t>
                        </m:r>
                      </m:den>
                    </m:f>
                    <m:r>
                      <a:rPr lang="en-US" altLang="zh-TW" sz="2400" i="1">
                        <a:latin typeface="Cambria Math"/>
                        <a:ea typeface="新細明體" pitchFamily="18" charset="-120"/>
                      </a:rPr>
                      <m:t> </m:t>
                    </m:r>
                  </m:oMath>
                </a14:m>
                <a:r>
                  <a:rPr lang="en-US" altLang="zh-TW" sz="2400" dirty="0">
                    <a:ea typeface="新細明體" pitchFamily="18" charset="-120"/>
                  </a:rPr>
                  <a:t>, which indicates that the duration can measure the interest rate risk–the percentage change in bond price due to a small change in yield</a:t>
                </a:r>
              </a:p>
              <a:p>
                <a:pPr marL="1165225" lvl="2" indent="-347663">
                  <a:spcBef>
                    <a:spcPts val="600"/>
                  </a:spcBef>
                  <a:buClr>
                    <a:srgbClr val="CC3300"/>
                  </a:buClr>
                  <a:tabLst>
                    <a:tab pos="804863" algn="l"/>
                  </a:tabLst>
                </a:pPr>
                <a:r>
                  <a:rPr lang="en-US" altLang="zh-TW" sz="2000" kern="0" dirty="0">
                    <a:solidFill>
                      <a:srgbClr val="000000"/>
                    </a:solidFill>
                    <a:ea typeface="新細明體" charset="-120"/>
                  </a:rPr>
                  <a:t>The negative sign implies the inverse relationship between the changes in bond prices and yields</a:t>
                </a:r>
              </a:p>
            </p:txBody>
          </p:sp>
        </mc:Choice>
        <mc:Fallback xmlns="">
          <p:sp>
            <p:nvSpPr>
              <p:cNvPr id="6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656184"/>
                <a:ext cx="8640960" cy="4653136"/>
              </a:xfrm>
              <a:prstGeom prst="rect">
                <a:avLst/>
              </a:prstGeom>
              <a:blipFill>
                <a:blip r:embed="rId2"/>
                <a:stretch>
                  <a:fillRect r="-49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6.</a:t>
            </a:r>
            <a:fld id="{F602D2E1-0794-411B-8F22-10BA152E0369}" type="slidenum">
              <a:rPr lang="en-US" altLang="en-US"/>
              <a:pPr eaLnBrk="1" hangingPunct="1"/>
              <a:t>38</a:t>
            </a:fld>
            <a:endParaRPr lang="en-US" altLang="en-US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444501" y="260350"/>
            <a:ext cx="7511876" cy="1008063"/>
          </a:xfrm>
          <a:prstGeom prst="rect">
            <a:avLst/>
          </a:prstGeom>
          <a:noFill/>
        </p:spPr>
        <p:txBody>
          <a:bodyPr lIns="92075" tIns="46038" rIns="92075" bIns="46038"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zh-TW" dirty="0">
                <a:ea typeface="新細明體" pitchFamily="18" charset="-120"/>
              </a:rPr>
              <a:t>Duration</a:t>
            </a:r>
            <a:r>
              <a:rPr lang="zh-TW" altLang="en-US" dirty="0">
                <a:ea typeface="新細明體" pitchFamily="18" charset="-120"/>
              </a:rPr>
              <a:t> </a:t>
            </a:r>
            <a:r>
              <a:rPr lang="en-US" altLang="zh-TW" dirty="0">
                <a:ea typeface="新細明體" pitchFamily="18" charset="-120"/>
              </a:rPr>
              <a:t>(</a:t>
            </a:r>
            <a:r>
              <a:rPr lang="zh-TW" altLang="en-US" dirty="0">
                <a:ea typeface="新細明體" pitchFamily="18" charset="-120"/>
              </a:rPr>
              <a:t>存續期間</a:t>
            </a:r>
            <a:r>
              <a:rPr lang="en-US" altLang="zh-TW" dirty="0">
                <a:ea typeface="新細明體" pitchFamily="18" charset="-120"/>
              </a:rPr>
              <a:t>)</a:t>
            </a:r>
            <a:endParaRPr lang="en-US" altLang="zh-TW" sz="2400" dirty="0">
              <a:ea typeface="新細明體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2"/>
              <p:cNvSpPr txBox="1">
                <a:spLocks noChangeArrowheads="1"/>
              </p:cNvSpPr>
              <p:nvPr/>
            </p:nvSpPr>
            <p:spPr>
              <a:xfrm>
                <a:off x="251520" y="1700808"/>
                <a:ext cx="8496944" cy="5040560"/>
              </a:xfrm>
              <a:prstGeom prst="rect">
                <a:avLst/>
              </a:prstGeom>
              <a:noFill/>
            </p:spPr>
            <p:txBody>
              <a:bodyPr lIns="92075" tIns="46038" rIns="92075" bIns="46038"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7063" indent="-28257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00000"/>
                  <a:buFont typeface="Arial" charset="0"/>
                  <a:buChar char="–"/>
                  <a:tabLst>
                    <a:tab pos="627063" algn="l"/>
                  </a:tabLst>
                  <a:defRPr sz="2600">
                    <a:solidFill>
                      <a:schemeClr val="tx1"/>
                    </a:solidFill>
                    <a:latin typeface="+mn-lt"/>
                  </a:defRPr>
                </a:lvl2pPr>
                <a:lvl3pPr marL="987425" indent="-29368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281113" indent="-2921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15986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80000"/>
                  <a:buFont typeface="Wingdings" pitchFamily="2" charset="2"/>
                  <a:buChar char="u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20558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5130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29702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4274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1162050" lvl="2" indent="-347663">
                  <a:spcBef>
                    <a:spcPts val="200"/>
                  </a:spcBef>
                  <a:buClr>
                    <a:srgbClr val="CC3300"/>
                  </a:buClr>
                  <a:tabLst>
                    <a:tab pos="804863" algn="l"/>
                  </a:tabLst>
                </a:pPr>
                <a:r>
                  <a:rPr lang="en-US" altLang="zh-TW" dirty="0">
                    <a:ea typeface="新細明體" pitchFamily="18" charset="-120"/>
                  </a:rPr>
                  <a:t>Rewrite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𝐷</m:t>
                    </m:r>
                    <m:r>
                      <a:rPr lang="en-US" altLang="zh-TW" i="1" smtClean="0"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−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  <a:ea typeface="新細明體" pitchFamily="18" charset="-120"/>
                          </a:rPr>
                          <m:t>Δ</m:t>
                        </m:r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𝐵</m:t>
                        </m:r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/</m:t>
                        </m:r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𝐵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/>
                            <a:ea typeface="新細明體" pitchFamily="18" charset="-120"/>
                          </a:rPr>
                          <m:t>Δ</m:t>
                        </m:r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US" altLang="zh-TW" dirty="0">
                    <a:ea typeface="新細明體" pitchFamily="18" charset="-120"/>
                  </a:rPr>
                  <a:t>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/>
                        <a:ea typeface="新細明體" pitchFamily="18" charset="-120"/>
                      </a:rPr>
                      <m:t>Δ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𝐵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altLang="zh-TW" b="0" i="0" smtClean="0">
                        <a:latin typeface="Cambria Math"/>
                        <a:ea typeface="新細明體" pitchFamily="18" charset="-120"/>
                      </a:rPr>
                      <m:t>−</m:t>
                    </m:r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𝐵𝐷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/>
                        <a:ea typeface="新細明體" pitchFamily="18" charset="-120"/>
                      </a:rPr>
                      <m:t>Δ</m:t>
                    </m:r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𝑦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, based upon which we can estimate the change in the bond price if the duration is known and the change in its yield is estimated</a:t>
                </a:r>
              </a:p>
              <a:p>
                <a:pPr marL="1162050" lvl="2" indent="-347663">
                  <a:spcBef>
                    <a:spcPts val="200"/>
                  </a:spcBef>
                  <a:buClr>
                    <a:srgbClr val="CC3300"/>
                  </a:buClr>
                  <a:tabLst>
                    <a:tab pos="804863" algn="l"/>
                  </a:tabLst>
                </a:pPr>
                <a:endParaRPr lang="en-US" altLang="zh-TW" dirty="0">
                  <a:ea typeface="新細明體" pitchFamily="18" charset="-120"/>
                </a:endParaRPr>
              </a:p>
              <a:p>
                <a:pPr marL="1162050" lvl="2" indent="-347663">
                  <a:spcBef>
                    <a:spcPts val="200"/>
                  </a:spcBef>
                  <a:buClr>
                    <a:srgbClr val="CC3300"/>
                  </a:buClr>
                  <a:tabLst>
                    <a:tab pos="804863" algn="l"/>
                  </a:tabLst>
                </a:pPr>
                <a:endParaRPr lang="en-US" altLang="zh-TW" dirty="0">
                  <a:ea typeface="新細明體" pitchFamily="18" charset="-120"/>
                </a:endParaRPr>
              </a:p>
              <a:p>
                <a:pPr marL="1162050" lvl="2" indent="-347663">
                  <a:spcBef>
                    <a:spcPts val="200"/>
                  </a:spcBef>
                  <a:buClr>
                    <a:srgbClr val="CC3300"/>
                  </a:buClr>
                  <a:tabLst>
                    <a:tab pos="804863" algn="l"/>
                  </a:tabLst>
                </a:pPr>
                <a:endParaRPr lang="en-US" altLang="zh-TW" dirty="0">
                  <a:ea typeface="新細明體" pitchFamily="18" charset="-120"/>
                </a:endParaRPr>
              </a:p>
              <a:p>
                <a:pPr marL="1162050" lvl="2" indent="-347663">
                  <a:spcBef>
                    <a:spcPts val="200"/>
                  </a:spcBef>
                  <a:buClr>
                    <a:srgbClr val="CC3300"/>
                  </a:buClr>
                  <a:tabLst>
                    <a:tab pos="804863" algn="l"/>
                  </a:tabLst>
                </a:pPr>
                <a:endParaRPr lang="en-US" altLang="zh-TW" dirty="0">
                  <a:ea typeface="新細明體" pitchFamily="18" charset="-120"/>
                </a:endParaRPr>
              </a:p>
              <a:p>
                <a:pPr marL="1162050" lvl="2" indent="-347663">
                  <a:spcBef>
                    <a:spcPts val="200"/>
                  </a:spcBef>
                  <a:buClr>
                    <a:srgbClr val="CC3300"/>
                  </a:buClr>
                  <a:tabLst>
                    <a:tab pos="804863" algn="l"/>
                  </a:tabLst>
                </a:pPr>
                <a:endParaRPr lang="en-US" altLang="zh-TW" dirty="0">
                  <a:ea typeface="新細明體" pitchFamily="18" charset="-120"/>
                </a:endParaRPr>
              </a:p>
              <a:p>
                <a:pPr marL="1162050" lvl="2" indent="-347663">
                  <a:spcBef>
                    <a:spcPts val="200"/>
                  </a:spcBef>
                  <a:buClr>
                    <a:srgbClr val="CC3300"/>
                  </a:buClr>
                  <a:tabLst>
                    <a:tab pos="804863" algn="l"/>
                  </a:tabLst>
                </a:pPr>
                <a:endParaRPr lang="en-US" altLang="zh-TW" dirty="0">
                  <a:ea typeface="新細明體" pitchFamily="18" charset="-120"/>
                </a:endParaRPr>
              </a:p>
              <a:p>
                <a:pPr marL="1162050" lvl="2" indent="-347663">
                  <a:spcBef>
                    <a:spcPts val="200"/>
                  </a:spcBef>
                  <a:buClr>
                    <a:srgbClr val="CC3300"/>
                  </a:buClr>
                  <a:tabLst>
                    <a:tab pos="804863" algn="l"/>
                  </a:tabLst>
                </a:pPr>
                <a:endParaRPr lang="en-US" altLang="zh-TW" dirty="0">
                  <a:ea typeface="新細明體" pitchFamily="18" charset="-120"/>
                </a:endParaRPr>
              </a:p>
              <a:p>
                <a:pPr marL="1162050" lvl="2" indent="-347663">
                  <a:spcBef>
                    <a:spcPts val="200"/>
                  </a:spcBef>
                  <a:buClr>
                    <a:srgbClr val="CC3300"/>
                  </a:buClr>
                  <a:tabLst>
                    <a:tab pos="804863" algn="l"/>
                  </a:tabLst>
                </a:pPr>
                <a:endParaRPr lang="en-US" altLang="zh-TW" dirty="0">
                  <a:ea typeface="新細明體" pitchFamily="18" charset="-120"/>
                </a:endParaRPr>
              </a:p>
              <a:p>
                <a:pPr marL="1162050" lvl="2" indent="-347663">
                  <a:spcBef>
                    <a:spcPts val="200"/>
                  </a:spcBef>
                  <a:buClr>
                    <a:srgbClr val="CC3300"/>
                  </a:buClr>
                  <a:tabLst>
                    <a:tab pos="804863" algn="l"/>
                  </a:tabLst>
                </a:pPr>
                <a:endParaRPr lang="en-US" altLang="zh-TW" sz="2000" dirty="0">
                  <a:ea typeface="新細明體" pitchFamily="18" charset="-120"/>
                </a:endParaRPr>
              </a:p>
              <a:p>
                <a:pPr marL="1157287" lvl="2" indent="-342900">
                  <a:spcBef>
                    <a:spcPts val="200"/>
                  </a:spcBef>
                  <a:buClr>
                    <a:schemeClr val="tx1"/>
                  </a:buClr>
                  <a:buSzPct val="100000"/>
                  <a:buFont typeface="新細明體" pitchFamily="18" charset="-120"/>
                  <a:buChar char="※"/>
                  <a:tabLst>
                    <a:tab pos="804863" algn="l"/>
                  </a:tabLst>
                </a:pPr>
                <a:r>
                  <a:rPr lang="en-US" altLang="zh-TW" sz="2000" dirty="0">
                    <a:ea typeface="新細明體" pitchFamily="18" charset="-120"/>
                  </a:rPr>
                  <a:t>If the yield rises by 0.1%, the estimated change in the bond price is –94.213</a:t>
                </a:r>
                <a:r>
                  <a:rPr lang="zh-TW" altLang="zh-TW" sz="2000" dirty="0"/>
                  <a:t>×</a:t>
                </a:r>
                <a:r>
                  <a:rPr lang="en-US" altLang="zh-TW" sz="2000" dirty="0"/>
                  <a:t>2.653</a:t>
                </a:r>
                <a:r>
                  <a:rPr lang="zh-TW" altLang="zh-TW" sz="2000" dirty="0"/>
                  <a:t>×</a:t>
                </a:r>
                <a:r>
                  <a:rPr lang="en-US" altLang="zh-TW" sz="2000" dirty="0"/>
                  <a:t>0.1% =</a:t>
                </a:r>
                <a:r>
                  <a:rPr lang="en-US" altLang="zh-TW" sz="2000" dirty="0">
                    <a:ea typeface="新細明體" pitchFamily="18" charset="-120"/>
                  </a:rPr>
                  <a:t> –</a:t>
                </a:r>
                <a:r>
                  <a:rPr lang="en-US" altLang="zh-TW" sz="2000" dirty="0"/>
                  <a:t>0.250</a:t>
                </a:r>
                <a:r>
                  <a:rPr lang="en-US" altLang="zh-TW" sz="2000" dirty="0">
                    <a:ea typeface="新細明體" pitchFamily="18" charset="-120"/>
                  </a:rPr>
                  <a:t> </a:t>
                </a:r>
              </a:p>
            </p:txBody>
          </p:sp>
        </mc:Choice>
        <mc:Fallback xmlns="">
          <p:sp>
            <p:nvSpPr>
              <p:cNvPr id="6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700808"/>
                <a:ext cx="8496944" cy="5040560"/>
              </a:xfrm>
              <a:prstGeom prst="rect">
                <a:avLst/>
              </a:prstGeom>
              <a:blipFill>
                <a:blip r:embed="rId2"/>
                <a:stretch>
                  <a:fillRect b="-42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034197"/>
              </p:ext>
            </p:extLst>
          </p:nvPr>
        </p:nvGraphicFramePr>
        <p:xfrm>
          <a:off x="1619672" y="3068960"/>
          <a:ext cx="6096000" cy="29260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33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969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/>
                        <a:t>Time</a:t>
                      </a:r>
                      <a:r>
                        <a:rPr lang="en-US" altLang="zh-TW" sz="1600" baseline="0" dirty="0"/>
                        <a:t> (years)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/>
                        <a:t>Cash flow ($)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/>
                        <a:t>Present Value (</a:t>
                      </a:r>
                      <a:r>
                        <a:rPr lang="en-US" altLang="zh-TW" sz="1600" i="1" dirty="0"/>
                        <a:t>y </a:t>
                      </a:r>
                      <a:r>
                        <a:rPr lang="en-US" altLang="zh-TW" sz="1600" dirty="0"/>
                        <a:t>= 0.12)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/>
                        <a:t>Weight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/>
                        <a:t>Time </a:t>
                      </a:r>
                      <a:r>
                        <a:rPr lang="zh-TW" altLang="zh-TW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×</a:t>
                      </a:r>
                      <a:r>
                        <a:rPr lang="en-US" altLang="zh-TW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Weight</a:t>
                      </a:r>
                      <a:endParaRPr lang="zh-TW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369"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0.5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4.709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0.050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0.025</a:t>
                      </a:r>
                      <a:endParaRPr lang="zh-TW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369"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1.0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5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4.435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0.047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0.047</a:t>
                      </a:r>
                      <a:endParaRPr lang="zh-TW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369"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1.5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5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4.176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0.044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0.066</a:t>
                      </a:r>
                      <a:endParaRPr lang="zh-TW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369"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2.0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5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3.933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0.042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0.083</a:t>
                      </a:r>
                      <a:endParaRPr lang="zh-TW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4369"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2.5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5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3.704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0.039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0.098</a:t>
                      </a:r>
                      <a:endParaRPr lang="zh-TW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4369"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3.0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105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73.256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0.778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2.333</a:t>
                      </a:r>
                      <a:endParaRPr lang="zh-TW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4369"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Total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94.213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1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2.653</a:t>
                      </a:r>
                      <a:endParaRPr lang="zh-TW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10529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6.</a:t>
            </a:r>
            <a:fld id="{F602D2E1-0794-411B-8F22-10BA152E0369}" type="slidenum">
              <a:rPr lang="en-US" altLang="en-US"/>
              <a:pPr eaLnBrk="1" hangingPunct="1"/>
              <a:t>39</a:t>
            </a:fld>
            <a:endParaRPr lang="en-US" altLang="en-US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444501" y="260350"/>
            <a:ext cx="7511876" cy="1008063"/>
          </a:xfrm>
          <a:prstGeom prst="rect">
            <a:avLst/>
          </a:prstGeom>
          <a:noFill/>
        </p:spPr>
        <p:txBody>
          <a:bodyPr lIns="92075" tIns="46038" rIns="92075" bIns="46038"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zh-TW" dirty="0">
                <a:ea typeface="新細明體" pitchFamily="18" charset="-120"/>
              </a:rPr>
              <a:t>Duration</a:t>
            </a:r>
            <a:r>
              <a:rPr lang="zh-TW" altLang="en-US" dirty="0">
                <a:ea typeface="新細明體" pitchFamily="18" charset="-120"/>
              </a:rPr>
              <a:t> </a:t>
            </a:r>
            <a:r>
              <a:rPr lang="en-US" altLang="zh-TW" dirty="0">
                <a:ea typeface="新細明體" pitchFamily="18" charset="-120"/>
              </a:rPr>
              <a:t>(</a:t>
            </a:r>
            <a:r>
              <a:rPr lang="zh-TW" altLang="en-US" dirty="0">
                <a:ea typeface="新細明體" pitchFamily="18" charset="-120"/>
              </a:rPr>
              <a:t>存續期間</a:t>
            </a:r>
            <a:r>
              <a:rPr lang="en-US" altLang="zh-TW" dirty="0">
                <a:ea typeface="新細明體" pitchFamily="18" charset="-120"/>
              </a:rPr>
              <a:t>)</a:t>
            </a:r>
            <a:endParaRPr lang="en-US" altLang="zh-TW" sz="2400" dirty="0">
              <a:ea typeface="新細明體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2"/>
              <p:cNvSpPr txBox="1">
                <a:spLocks noChangeArrowheads="1"/>
              </p:cNvSpPr>
              <p:nvPr/>
            </p:nvSpPr>
            <p:spPr>
              <a:xfrm>
                <a:off x="251520" y="1700808"/>
                <a:ext cx="8496944" cy="5040560"/>
              </a:xfrm>
              <a:prstGeom prst="rect">
                <a:avLst/>
              </a:prstGeom>
              <a:noFill/>
            </p:spPr>
            <p:txBody>
              <a:bodyPr lIns="92075" tIns="46038" rIns="92075" bIns="46038"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7063" indent="-28257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00000"/>
                  <a:buFont typeface="Arial" charset="0"/>
                  <a:buChar char="–"/>
                  <a:tabLst>
                    <a:tab pos="627063" algn="l"/>
                  </a:tabLst>
                  <a:defRPr sz="2600">
                    <a:solidFill>
                      <a:schemeClr val="tx1"/>
                    </a:solidFill>
                    <a:latin typeface="+mn-lt"/>
                  </a:defRPr>
                </a:lvl2pPr>
                <a:lvl3pPr marL="987425" indent="-29368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281113" indent="-2921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15986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80000"/>
                  <a:buFont typeface="Wingdings" pitchFamily="2" charset="2"/>
                  <a:buChar char="u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20558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5130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29702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4274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1162050" lvl="2" indent="-347663">
                  <a:spcBef>
                    <a:spcPts val="600"/>
                  </a:spcBef>
                  <a:buClr>
                    <a:srgbClr val="CC3300"/>
                  </a:buClr>
                  <a:tabLst>
                    <a:tab pos="804863" algn="l"/>
                  </a:tabLst>
                </a:pPr>
                <a:r>
                  <a:rPr lang="en-US" altLang="zh-TW" dirty="0">
                    <a:ea typeface="新細明體" pitchFamily="18" charset="-120"/>
                  </a:rPr>
                  <a:t>Examination the accuracy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/>
                        <a:ea typeface="新細明體" pitchFamily="18" charset="-120"/>
                      </a:rPr>
                      <m:t>Δ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𝐵</m:t>
                    </m:r>
                    <m:r>
                      <a:rPr lang="en-US" altLang="zh-TW" i="1" smtClean="0"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altLang="zh-TW">
                        <a:latin typeface="Cambria Math"/>
                        <a:ea typeface="新細明體" pitchFamily="18" charset="-120"/>
                      </a:rPr>
                      <m:t>−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𝐵𝐷</m:t>
                    </m:r>
                    <m:r>
                      <m:rPr>
                        <m:sty m:val="p"/>
                      </m:rPr>
                      <a:rPr lang="en-US" altLang="zh-TW">
                        <a:latin typeface="Cambria Math"/>
                        <a:ea typeface="新細明體" pitchFamily="18" charset="-120"/>
                      </a:rPr>
                      <m:t>Δ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𝑦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: when the bond yield increases by 0.1% to become 12.1%, the actual bond price is </a:t>
                </a:r>
              </a:p>
              <a:p>
                <a:pPr marL="1343025" lvl="2" indent="-530225">
                  <a:spcBef>
                    <a:spcPts val="600"/>
                  </a:spcBef>
                  <a:buClr>
                    <a:srgbClr val="CC3300"/>
                  </a:buClr>
                  <a:buNone/>
                  <a:tabLst>
                    <a:tab pos="1076325" algn="l"/>
                  </a:tabLst>
                </a:pP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5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𝑒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−0.121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⋅0.5</m:t>
                        </m:r>
                      </m:sup>
                    </m:sSup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+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5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𝑒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−0.121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⋅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1.0</m:t>
                        </m:r>
                      </m:sup>
                    </m:sSup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5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𝑒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−0.121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⋅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.5</m:t>
                        </m:r>
                      </m:sup>
                    </m:sSup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5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𝑒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−0.121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⋅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2.0</m:t>
                        </m:r>
                      </m:sup>
                    </m:sSup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5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𝑒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−0.121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⋅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.5</m:t>
                        </m:r>
                      </m:sup>
                    </m:sSup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+10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5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𝑒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−0.121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⋅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3.0</m:t>
                        </m:r>
                      </m:sup>
                    </m:sSup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=93.963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,</a:t>
                </a:r>
              </a:p>
              <a:p>
                <a:pPr marL="1171575" lvl="2" indent="0">
                  <a:spcBef>
                    <a:spcPts val="600"/>
                  </a:spcBef>
                  <a:buClr>
                    <a:srgbClr val="CC3300"/>
                  </a:buClr>
                  <a:buNone/>
                  <a:tabLst>
                    <a:tab pos="804863" algn="l"/>
                  </a:tabLst>
                </a:pPr>
                <a:r>
                  <a:rPr lang="en-US" altLang="zh-TW" dirty="0">
                    <a:ea typeface="新細明體" pitchFamily="18" charset="-120"/>
                  </a:rPr>
                  <a:t>which is lower than the original bond price (</a:t>
                </a:r>
                <a:r>
                  <a:rPr lang="en-US" altLang="zh-TW" dirty="0"/>
                  <a:t>94.213)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by 0.250 (to the third decimal place)</a:t>
                </a:r>
                <a:endParaRPr lang="en-US" altLang="zh-TW" dirty="0">
                  <a:ea typeface="新細明體" pitchFamily="18" charset="-120"/>
                </a:endParaRPr>
              </a:p>
              <a:p>
                <a:pPr marL="1162050" lvl="2" indent="-347663">
                  <a:spcBef>
                    <a:spcPts val="600"/>
                  </a:spcBef>
                  <a:buClr>
                    <a:srgbClr val="CC3300"/>
                  </a:buClr>
                  <a:tabLst>
                    <a:tab pos="804863" algn="l"/>
                  </a:tabLst>
                </a:pPr>
                <a:r>
                  <a:rPr lang="en-US" altLang="zh-TW" dirty="0">
                    <a:ea typeface="新細明體" pitchFamily="18" charset="-120"/>
                  </a:rPr>
                  <a:t>Note that the estimate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/>
                        <a:ea typeface="新細明體" pitchFamily="18" charset="-120"/>
                      </a:rPr>
                      <m:t>Δ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𝐵</m:t>
                    </m:r>
                    <m:r>
                      <a:rPr lang="en-US" altLang="zh-TW" i="1" smtClean="0"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altLang="zh-TW">
                        <a:latin typeface="Cambria Math"/>
                        <a:ea typeface="新細明體" pitchFamily="18" charset="-120"/>
                      </a:rPr>
                      <m:t>−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𝐵𝐷</m:t>
                    </m:r>
                    <m:r>
                      <m:rPr>
                        <m:sty m:val="p"/>
                      </m:rPr>
                      <a:rPr lang="en-US" altLang="zh-TW">
                        <a:latin typeface="Cambria Math"/>
                        <a:ea typeface="新細明體" pitchFamily="18" charset="-120"/>
                      </a:rPr>
                      <m:t>Δ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𝑦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is not accurate when the absolute value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/>
                        <a:ea typeface="新細明體" pitchFamily="18" charset="-120"/>
                      </a:rPr>
                      <m:t>Δ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𝑦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is large</a:t>
                </a:r>
              </a:p>
              <a:p>
                <a:pPr marL="1343025" lvl="3" indent="-234950">
                  <a:spcBef>
                    <a:spcPts val="600"/>
                  </a:spcBef>
                  <a:buClr>
                    <a:srgbClr val="CC3300"/>
                  </a:buClr>
                  <a:tabLst>
                    <a:tab pos="804863" algn="l"/>
                  </a:tabLst>
                </a:pPr>
                <a:r>
                  <a:rPr lang="en-US" altLang="zh-TW" dirty="0">
                    <a:ea typeface="新細明體" pitchFamily="18" charset="-120"/>
                  </a:rPr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/>
                        <a:ea typeface="新細明體" pitchFamily="18" charset="-120"/>
                      </a:rPr>
                      <m:t>Δ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𝑦</m:t>
                    </m:r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=2%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/>
                        <a:ea typeface="新細明體" pitchFamily="18" charset="-120"/>
                      </a:rPr>
                      <m:t>Δ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𝐵</m:t>
                    </m:r>
                    <m:r>
                      <a:rPr lang="en-US" altLang="zh-TW" i="1" smtClean="0"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altLang="zh-TW">
                        <a:latin typeface="Cambria Math"/>
                        <a:ea typeface="新細明體" pitchFamily="18" charset="-120"/>
                      </a:rPr>
                      <m:t>−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𝐵𝐷</m:t>
                    </m:r>
                    <m:r>
                      <m:rPr>
                        <m:sty m:val="p"/>
                      </m:rPr>
                      <a:rPr lang="en-US" altLang="zh-TW">
                        <a:latin typeface="Cambria Math"/>
                        <a:ea typeface="新細明體" pitchFamily="18" charset="-120"/>
                      </a:rPr>
                      <m:t>Δ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𝑦</m:t>
                    </m:r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=−94.213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×2.653×2%=−4.999</m:t>
                    </m:r>
                  </m:oMath>
                </a14:m>
                <a:endParaRPr lang="en-US" altLang="zh-TW" dirty="0">
                  <a:ea typeface="新細明體" pitchFamily="18" charset="-120"/>
                </a:endParaRPr>
              </a:p>
              <a:p>
                <a:pPr marL="1343025" lvl="3" indent="-234950">
                  <a:spcBef>
                    <a:spcPts val="600"/>
                  </a:spcBef>
                  <a:buClr>
                    <a:srgbClr val="CC3300"/>
                  </a:buClr>
                  <a:tabLst>
                    <a:tab pos="804863" algn="l"/>
                  </a:tabLst>
                </a:pPr>
                <a:r>
                  <a:rPr lang="en-US" altLang="zh-TW" dirty="0">
                    <a:ea typeface="新細明體" pitchFamily="18" charset="-120"/>
                  </a:rPr>
                  <a:t>Applying the discount yield as 14%, the actual bond price is </a:t>
                </a:r>
              </a:p>
              <a:p>
                <a:pPr marL="1636713" lvl="3" indent="-530225">
                  <a:spcBef>
                    <a:spcPts val="600"/>
                  </a:spcBef>
                  <a:buClr>
                    <a:srgbClr val="CC3300"/>
                  </a:buClr>
                  <a:buSzTx/>
                  <a:buNone/>
                  <a:tabLst>
                    <a:tab pos="1076325" algn="l"/>
                  </a:tabLst>
                </a:pPr>
                <a14:m>
                  <m:oMath xmlns:m="http://schemas.openxmlformats.org/officeDocument/2006/math">
                    <m:r>
                      <a:rPr lang="en-US" altLang="zh-TW" i="1">
                        <a:solidFill>
                          <a:srgbClr val="000000"/>
                        </a:solidFill>
                        <a:latin typeface="Cambria Math"/>
                        <a:ea typeface="新細明體" pitchFamily="18" charset="-120"/>
                      </a:rPr>
                      <m:t>5</m:t>
                    </m:r>
                    <m:sSup>
                      <m:sSupPr>
                        <m:ctrlPr>
                          <a:rPr lang="en-US" altLang="zh-TW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i="1">
                            <a:solidFill>
                              <a:srgbClr val="000000"/>
                            </a:solidFill>
                            <a:latin typeface="Cambria Math"/>
                            <a:ea typeface="新細明體" pitchFamily="18" charset="-120"/>
                          </a:rPr>
                          <m:t>𝑒</m:t>
                        </m:r>
                      </m:e>
                      <m:sup>
                        <m:r>
                          <a:rPr lang="en-US" altLang="zh-TW" i="1">
                            <a:solidFill>
                              <a:srgbClr val="000000"/>
                            </a:solidFill>
                            <a:latin typeface="Cambria Math"/>
                            <a:ea typeface="新細明體" pitchFamily="18" charset="-120"/>
                          </a:rPr>
                          <m:t>−0.1</m:t>
                        </m:r>
                        <m:r>
                          <a:rPr lang="en-US" altLang="zh-TW" b="0" i="1" smtClean="0">
                            <a:solidFill>
                              <a:srgbClr val="000000"/>
                            </a:solidFill>
                            <a:latin typeface="Cambria Math"/>
                            <a:ea typeface="新細明體" pitchFamily="18" charset="-120"/>
                          </a:rPr>
                          <m:t>4</m:t>
                        </m:r>
                        <m:r>
                          <a:rPr lang="en-US" altLang="zh-TW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⋅0.5</m:t>
                        </m:r>
                      </m:sup>
                    </m:sSup>
                    <m:r>
                      <a:rPr lang="en-US" altLang="zh-TW" i="1">
                        <a:solidFill>
                          <a:srgbClr val="000000"/>
                        </a:solidFill>
                        <a:latin typeface="Cambria Math"/>
                        <a:ea typeface="新細明體" pitchFamily="18" charset="-120"/>
                      </a:rPr>
                      <m:t>+5</m:t>
                    </m:r>
                    <m:sSup>
                      <m:sSupPr>
                        <m:ctrlPr>
                          <a:rPr lang="en-US" altLang="zh-TW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i="1">
                            <a:solidFill>
                              <a:srgbClr val="000000"/>
                            </a:solidFill>
                            <a:latin typeface="Cambria Math"/>
                            <a:ea typeface="新細明體" pitchFamily="18" charset="-120"/>
                          </a:rPr>
                          <m:t>𝑒</m:t>
                        </m:r>
                      </m:e>
                      <m:sup>
                        <m:r>
                          <a:rPr lang="en-US" altLang="zh-TW" i="1">
                            <a:solidFill>
                              <a:srgbClr val="000000"/>
                            </a:solidFill>
                            <a:latin typeface="Cambria Math"/>
                            <a:ea typeface="新細明體" pitchFamily="18" charset="-120"/>
                          </a:rPr>
                          <m:t>−0.1</m:t>
                        </m:r>
                        <m:r>
                          <a:rPr lang="en-US" altLang="zh-TW" b="0" i="1" smtClean="0">
                            <a:solidFill>
                              <a:srgbClr val="000000"/>
                            </a:solidFill>
                            <a:latin typeface="Cambria Math"/>
                            <a:ea typeface="新細明體" pitchFamily="18" charset="-120"/>
                          </a:rPr>
                          <m:t>4</m:t>
                        </m:r>
                        <m:r>
                          <a:rPr lang="en-US" altLang="zh-TW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⋅1.0</m:t>
                        </m:r>
                      </m:sup>
                    </m:sSup>
                    <m:r>
                      <a:rPr lang="en-US" altLang="zh-TW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altLang="zh-TW" i="1">
                        <a:solidFill>
                          <a:srgbClr val="000000"/>
                        </a:solidFill>
                        <a:latin typeface="Cambria Math"/>
                        <a:ea typeface="新細明體" pitchFamily="18" charset="-120"/>
                      </a:rPr>
                      <m:t>5</m:t>
                    </m:r>
                    <m:sSup>
                      <m:sSupPr>
                        <m:ctrlPr>
                          <a:rPr lang="en-US" altLang="zh-TW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i="1">
                            <a:solidFill>
                              <a:srgbClr val="000000"/>
                            </a:solidFill>
                            <a:latin typeface="Cambria Math"/>
                            <a:ea typeface="新細明體" pitchFamily="18" charset="-120"/>
                          </a:rPr>
                          <m:t>𝑒</m:t>
                        </m:r>
                      </m:e>
                      <m:sup>
                        <m:r>
                          <a:rPr lang="en-US" altLang="zh-TW" i="1">
                            <a:solidFill>
                              <a:srgbClr val="000000"/>
                            </a:solidFill>
                            <a:latin typeface="Cambria Math"/>
                            <a:ea typeface="新細明體" pitchFamily="18" charset="-120"/>
                          </a:rPr>
                          <m:t>−0.1</m:t>
                        </m:r>
                        <m:r>
                          <a:rPr lang="en-US" altLang="zh-TW" b="0" i="1" smtClean="0">
                            <a:solidFill>
                              <a:srgbClr val="000000"/>
                            </a:solidFill>
                            <a:latin typeface="Cambria Math"/>
                            <a:ea typeface="新細明體" pitchFamily="18" charset="-120"/>
                          </a:rPr>
                          <m:t>4</m:t>
                        </m:r>
                        <m:r>
                          <a:rPr lang="en-US" altLang="zh-TW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⋅1.5</m:t>
                        </m:r>
                      </m:sup>
                    </m:sSup>
                    <m:r>
                      <a:rPr lang="en-US" altLang="zh-TW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altLang="zh-TW" i="1">
                        <a:solidFill>
                          <a:srgbClr val="000000"/>
                        </a:solidFill>
                        <a:latin typeface="Cambria Math"/>
                        <a:ea typeface="新細明體" pitchFamily="18" charset="-120"/>
                      </a:rPr>
                      <m:t>5</m:t>
                    </m:r>
                    <m:sSup>
                      <m:sSupPr>
                        <m:ctrlPr>
                          <a:rPr lang="en-US" altLang="zh-TW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i="1">
                            <a:solidFill>
                              <a:srgbClr val="000000"/>
                            </a:solidFill>
                            <a:latin typeface="Cambria Math"/>
                            <a:ea typeface="新細明體" pitchFamily="18" charset="-120"/>
                          </a:rPr>
                          <m:t>𝑒</m:t>
                        </m:r>
                      </m:e>
                      <m:sup>
                        <m:r>
                          <a:rPr lang="en-US" altLang="zh-TW" i="1">
                            <a:solidFill>
                              <a:srgbClr val="000000"/>
                            </a:solidFill>
                            <a:latin typeface="Cambria Math"/>
                            <a:ea typeface="新細明體" pitchFamily="18" charset="-120"/>
                          </a:rPr>
                          <m:t>−0.1</m:t>
                        </m:r>
                        <m:r>
                          <a:rPr lang="en-US" altLang="zh-TW" b="0" i="1" smtClean="0">
                            <a:solidFill>
                              <a:srgbClr val="000000"/>
                            </a:solidFill>
                            <a:latin typeface="Cambria Math"/>
                            <a:ea typeface="新細明體" pitchFamily="18" charset="-120"/>
                          </a:rPr>
                          <m:t>4</m:t>
                        </m:r>
                        <m:r>
                          <a:rPr lang="en-US" altLang="zh-TW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⋅2.0</m:t>
                        </m:r>
                      </m:sup>
                    </m:sSup>
                    <m:r>
                      <a:rPr lang="en-US" altLang="zh-TW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altLang="zh-TW" i="1">
                        <a:solidFill>
                          <a:srgbClr val="000000"/>
                        </a:solidFill>
                        <a:latin typeface="Cambria Math"/>
                        <a:ea typeface="新細明體" pitchFamily="18" charset="-120"/>
                      </a:rPr>
                      <m:t>5</m:t>
                    </m:r>
                    <m:sSup>
                      <m:sSupPr>
                        <m:ctrlPr>
                          <a:rPr lang="en-US" altLang="zh-TW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i="1">
                            <a:solidFill>
                              <a:srgbClr val="000000"/>
                            </a:solidFill>
                            <a:latin typeface="Cambria Math"/>
                            <a:ea typeface="新細明體" pitchFamily="18" charset="-120"/>
                          </a:rPr>
                          <m:t>𝑒</m:t>
                        </m:r>
                      </m:e>
                      <m:sup>
                        <m:r>
                          <a:rPr lang="en-US" altLang="zh-TW" i="1">
                            <a:solidFill>
                              <a:srgbClr val="000000"/>
                            </a:solidFill>
                            <a:latin typeface="Cambria Math"/>
                            <a:ea typeface="新細明體" pitchFamily="18" charset="-120"/>
                          </a:rPr>
                          <m:t>−0.1</m:t>
                        </m:r>
                        <m:r>
                          <a:rPr lang="en-US" altLang="zh-TW" b="0" i="1" smtClean="0">
                            <a:solidFill>
                              <a:srgbClr val="000000"/>
                            </a:solidFill>
                            <a:latin typeface="Cambria Math"/>
                            <a:ea typeface="新細明體" pitchFamily="18" charset="-120"/>
                          </a:rPr>
                          <m:t>4</m:t>
                        </m:r>
                        <m:r>
                          <a:rPr lang="en-US" altLang="zh-TW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⋅2.5</m:t>
                        </m:r>
                      </m:sup>
                    </m:sSup>
                    <m:r>
                      <a:rPr lang="en-US" altLang="zh-TW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+10</m:t>
                    </m:r>
                    <m:r>
                      <a:rPr lang="en-US" altLang="zh-TW" i="1">
                        <a:solidFill>
                          <a:srgbClr val="000000"/>
                        </a:solidFill>
                        <a:latin typeface="Cambria Math"/>
                        <a:ea typeface="新細明體" pitchFamily="18" charset="-120"/>
                      </a:rPr>
                      <m:t>5</m:t>
                    </m:r>
                    <m:sSup>
                      <m:sSupPr>
                        <m:ctrlPr>
                          <a:rPr lang="en-US" altLang="zh-TW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i="1">
                            <a:solidFill>
                              <a:srgbClr val="000000"/>
                            </a:solidFill>
                            <a:latin typeface="Cambria Math"/>
                            <a:ea typeface="新細明體" pitchFamily="18" charset="-120"/>
                          </a:rPr>
                          <m:t>𝑒</m:t>
                        </m:r>
                      </m:e>
                      <m:sup>
                        <m:r>
                          <a:rPr lang="en-US" altLang="zh-TW" i="1">
                            <a:solidFill>
                              <a:srgbClr val="000000"/>
                            </a:solidFill>
                            <a:latin typeface="Cambria Math"/>
                            <a:ea typeface="新細明體" pitchFamily="18" charset="-120"/>
                          </a:rPr>
                          <m:t>−0.1</m:t>
                        </m:r>
                        <m:r>
                          <a:rPr lang="en-US" altLang="zh-TW" b="0" i="1" smtClean="0">
                            <a:solidFill>
                              <a:srgbClr val="000000"/>
                            </a:solidFill>
                            <a:latin typeface="Cambria Math"/>
                            <a:ea typeface="新細明體" pitchFamily="18" charset="-120"/>
                          </a:rPr>
                          <m:t>4</m:t>
                        </m:r>
                        <m:r>
                          <a:rPr lang="en-US" altLang="zh-TW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⋅3.0</m:t>
                        </m:r>
                      </m:sup>
                    </m:sSup>
                    <m:r>
                      <a:rPr lang="en-US" altLang="zh-TW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zh-TW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89.354</m:t>
                    </m:r>
                  </m:oMath>
                </a14:m>
                <a:r>
                  <a:rPr lang="en-US" altLang="zh-TW" dirty="0">
                    <a:solidFill>
                      <a:srgbClr val="000000"/>
                    </a:solidFill>
                    <a:ea typeface="新細明體" pitchFamily="18" charset="-120"/>
                  </a:rPr>
                  <a:t>,</a:t>
                </a:r>
              </a:p>
              <a:p>
                <a:pPr marL="1338263" lvl="3" indent="0">
                  <a:spcBef>
                    <a:spcPts val="600"/>
                  </a:spcBef>
                  <a:buClr>
                    <a:srgbClr val="CC3300"/>
                  </a:buClr>
                  <a:buNone/>
                  <a:tabLst>
                    <a:tab pos="804863" algn="l"/>
                  </a:tabLst>
                </a:pPr>
                <a:r>
                  <a:rPr lang="en-US" altLang="zh-TW" dirty="0">
                    <a:ea typeface="新細明體" pitchFamily="18" charset="-120"/>
                  </a:rPr>
                  <a:t>which is lower than the original bond price (94.213) by 4.86</a:t>
                </a:r>
              </a:p>
            </p:txBody>
          </p:sp>
        </mc:Choice>
        <mc:Fallback xmlns="">
          <p:sp>
            <p:nvSpPr>
              <p:cNvPr id="6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700808"/>
                <a:ext cx="8496944" cy="5040560"/>
              </a:xfrm>
              <a:prstGeom prst="rect">
                <a:avLst/>
              </a:prstGeom>
              <a:blipFill>
                <a:blip r:embed="rId2"/>
                <a:stretch>
                  <a:fillRect t="-726" b="-49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2690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278904" y="122238"/>
            <a:ext cx="7677472" cy="12954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Day Count Conventions in the U.S.</a:t>
            </a:r>
          </a:p>
        </p:txBody>
      </p:sp>
      <p:sp>
        <p:nvSpPr>
          <p:cNvPr id="6146" name="投影片編號版面配置區 5"/>
          <p:cNvSpPr>
            <a:spLocks noGrp="1"/>
          </p:cNvSpPr>
          <p:nvPr>
            <p:ph type="sldNum" sz="quarter" idx="11"/>
          </p:nvPr>
        </p:nvSpPr>
        <p:spPr>
          <a:xfrm>
            <a:off x="7010400" y="6524625"/>
            <a:ext cx="2133600" cy="33337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6.</a:t>
            </a:r>
            <a:fld id="{066E199C-46CE-4890-ADA0-AA47F52C3363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  <p:sp>
        <p:nvSpPr>
          <p:cNvPr id="6156" name="Text Box 49"/>
          <p:cNvSpPr txBox="1">
            <a:spLocks noChangeArrowheads="1"/>
          </p:cNvSpPr>
          <p:nvPr/>
        </p:nvSpPr>
        <p:spPr bwMode="auto">
          <a:xfrm>
            <a:off x="107504" y="1621006"/>
            <a:ext cx="8964488" cy="5246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marL="177800" indent="-177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60363" lvl="0" indent="-360363" eaLnBrk="1" hangingPunct="1">
              <a:lnSpc>
                <a:spcPct val="95000"/>
              </a:lnSpc>
              <a:spcBef>
                <a:spcPts val="300"/>
              </a:spcBef>
              <a:buClr>
                <a:srgbClr val="7C1302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zh-TW" sz="3000" dirty="0">
                <a:latin typeface="+mn-lt"/>
                <a:ea typeface="新細明體" pitchFamily="18" charset="-120"/>
              </a:rPr>
              <a:t>Important fixed-income securities</a:t>
            </a:r>
          </a:p>
          <a:p>
            <a:pPr marL="627063" lvl="1" indent="-282575" eaLnBrk="1" hangingPunct="1">
              <a:lnSpc>
                <a:spcPct val="95000"/>
              </a:lnSpc>
              <a:spcBef>
                <a:spcPts val="300"/>
              </a:spcBef>
              <a:buClr>
                <a:srgbClr val="CC3300"/>
              </a:buClr>
              <a:buSzPct val="100000"/>
              <a:buFont typeface="Arial" charset="0"/>
              <a:buChar char="–"/>
              <a:tabLst>
                <a:tab pos="627063" algn="l"/>
              </a:tabLst>
            </a:pPr>
            <a:r>
              <a:rPr lang="en-US" altLang="zh-TW" sz="2600" dirty="0">
                <a:latin typeface="+mn-lt"/>
                <a:ea typeface="新細明體" pitchFamily="18" charset="-120"/>
              </a:rPr>
              <a:t>Treasury bonds (notes) (</a:t>
            </a:r>
            <a:r>
              <a:rPr lang="zh-TW" altLang="en-US" sz="2600" dirty="0">
                <a:latin typeface="+mn-lt"/>
                <a:ea typeface="新細明體" pitchFamily="18" charset="-120"/>
              </a:rPr>
              <a:t>長</a:t>
            </a:r>
            <a:r>
              <a:rPr lang="en-US" altLang="zh-TW" sz="2600" dirty="0">
                <a:latin typeface="+mn-lt"/>
                <a:ea typeface="新細明體" pitchFamily="18" charset="-120"/>
              </a:rPr>
              <a:t>(</a:t>
            </a:r>
            <a:r>
              <a:rPr lang="zh-TW" altLang="en-US" sz="2600" dirty="0">
                <a:latin typeface="+mn-lt"/>
                <a:ea typeface="新細明體" pitchFamily="18" charset="-120"/>
              </a:rPr>
              <a:t>中</a:t>
            </a:r>
            <a:r>
              <a:rPr lang="en-US" altLang="zh-TW" sz="2600" dirty="0">
                <a:latin typeface="+mn-lt"/>
                <a:ea typeface="新細明體" pitchFamily="18" charset="-120"/>
              </a:rPr>
              <a:t>)</a:t>
            </a:r>
            <a:r>
              <a:rPr lang="zh-TW" altLang="en-US" sz="2600" dirty="0">
                <a:latin typeface="+mn-lt"/>
                <a:ea typeface="新細明體" pitchFamily="18" charset="-120"/>
              </a:rPr>
              <a:t>期政府公債</a:t>
            </a:r>
            <a:r>
              <a:rPr lang="en-US" altLang="zh-TW" sz="2600" dirty="0">
                <a:latin typeface="+mn-lt"/>
                <a:ea typeface="新細明體" pitchFamily="18" charset="-120"/>
              </a:rPr>
              <a:t>) are the coupon-bearing bonds issued by the U.S. government with the maturity longer (shorter) than 10 years</a:t>
            </a:r>
          </a:p>
          <a:p>
            <a:pPr marL="627063" lvl="1" indent="-282575" eaLnBrk="1" hangingPunct="1">
              <a:lnSpc>
                <a:spcPct val="95000"/>
              </a:lnSpc>
              <a:spcBef>
                <a:spcPts val="300"/>
              </a:spcBef>
              <a:buClr>
                <a:srgbClr val="CC3300"/>
              </a:buClr>
              <a:buSzPct val="100000"/>
              <a:buFont typeface="Arial" charset="0"/>
              <a:buChar char="–"/>
              <a:tabLst>
                <a:tab pos="627063" algn="l"/>
              </a:tabLst>
            </a:pPr>
            <a:r>
              <a:rPr lang="en-US" altLang="zh-TW" sz="2600" dirty="0">
                <a:latin typeface="+mn-lt"/>
                <a:ea typeface="新細明體" charset="-120"/>
              </a:rPr>
              <a:t>Municipal bonds (</a:t>
            </a:r>
            <a:r>
              <a:rPr lang="zh-TW" altLang="en-US" sz="2600" dirty="0">
                <a:latin typeface="+mn-lt"/>
                <a:ea typeface="新細明體" charset="-120"/>
              </a:rPr>
              <a:t>地方政府債券</a:t>
            </a:r>
            <a:r>
              <a:rPr lang="en-US" altLang="zh-TW" sz="2600" dirty="0">
                <a:latin typeface="+mn-lt"/>
                <a:ea typeface="新細明體" charset="-120"/>
              </a:rPr>
              <a:t>)</a:t>
            </a:r>
            <a:r>
              <a:rPr lang="zh-TW" altLang="en-US" sz="2600" dirty="0">
                <a:latin typeface="+mn-lt"/>
                <a:ea typeface="新細明體" charset="-120"/>
              </a:rPr>
              <a:t> </a:t>
            </a:r>
            <a:r>
              <a:rPr lang="en-US" altLang="zh-TW" sz="2600" dirty="0">
                <a:latin typeface="+mn-lt"/>
                <a:ea typeface="新細明體" charset="-120"/>
              </a:rPr>
              <a:t>are coupon-bearing bonds issued by state or local governments, whose i</a:t>
            </a:r>
            <a:r>
              <a:rPr lang="en-US" altLang="zh-TW" sz="2600" dirty="0">
                <a:ea typeface="新細明體" charset="-120"/>
              </a:rPr>
              <a:t>nterest payments are not subject to federal and sometimes state and local tax</a:t>
            </a:r>
          </a:p>
          <a:p>
            <a:pPr marL="627063" lvl="1" indent="-282575" eaLnBrk="1" hangingPunct="1">
              <a:lnSpc>
                <a:spcPct val="95000"/>
              </a:lnSpc>
              <a:spcBef>
                <a:spcPts val="300"/>
              </a:spcBef>
              <a:buClr>
                <a:srgbClr val="CC3300"/>
              </a:buClr>
              <a:buSzPct val="100000"/>
              <a:buFont typeface="Arial" charset="0"/>
              <a:buChar char="–"/>
              <a:tabLst>
                <a:tab pos="627063" algn="l"/>
              </a:tabLst>
            </a:pPr>
            <a:r>
              <a:rPr lang="en-US" altLang="zh-TW" sz="2600" dirty="0">
                <a:ea typeface="新細明體" pitchFamily="18" charset="-120"/>
              </a:rPr>
              <a:t>Corporate bonds (</a:t>
            </a:r>
            <a:r>
              <a:rPr lang="zh-TW" altLang="en-US" sz="2600" dirty="0">
                <a:ea typeface="新細明體" pitchFamily="18" charset="-120"/>
              </a:rPr>
              <a:t>公司債</a:t>
            </a:r>
            <a:r>
              <a:rPr lang="en-US" altLang="zh-TW" sz="2600" dirty="0">
                <a:ea typeface="新細明體" pitchFamily="18" charset="-120"/>
              </a:rPr>
              <a:t>)</a:t>
            </a:r>
            <a:r>
              <a:rPr lang="zh-TW" altLang="en-US" sz="2600" dirty="0">
                <a:ea typeface="新細明體" pitchFamily="18" charset="-120"/>
              </a:rPr>
              <a:t> </a:t>
            </a:r>
            <a:r>
              <a:rPr lang="en-US" altLang="zh-TW" sz="2600" dirty="0">
                <a:ea typeface="新細明體" pitchFamily="18" charset="-120"/>
              </a:rPr>
              <a:t>are the coupon-bearing bonds issued by business firms</a:t>
            </a:r>
          </a:p>
          <a:p>
            <a:pPr marL="627063" lvl="1" indent="-282575" eaLnBrk="1" hangingPunct="1">
              <a:lnSpc>
                <a:spcPct val="95000"/>
              </a:lnSpc>
              <a:spcBef>
                <a:spcPts val="300"/>
              </a:spcBef>
              <a:buClr>
                <a:srgbClr val="CC3300"/>
              </a:buClr>
              <a:buSzPct val="100000"/>
              <a:buFont typeface="Arial" charset="0"/>
              <a:buChar char="–"/>
              <a:tabLst>
                <a:tab pos="627063" algn="l"/>
              </a:tabLst>
            </a:pPr>
            <a:r>
              <a:rPr lang="en-US" altLang="zh-TW" sz="2600" kern="0" dirty="0">
                <a:ea typeface="新細明體" pitchFamily="18" charset="-120"/>
              </a:rPr>
              <a:t>Money market instruments (</a:t>
            </a:r>
            <a:r>
              <a:rPr lang="zh-TW" altLang="en-US" sz="2600" kern="0" dirty="0">
                <a:ea typeface="新細明體" pitchFamily="18" charset="-120"/>
              </a:rPr>
              <a:t>貨幣市場工具</a:t>
            </a:r>
            <a:r>
              <a:rPr lang="en-US" altLang="zh-TW" sz="2600" kern="0" dirty="0">
                <a:ea typeface="新細明體" pitchFamily="18" charset="-120"/>
              </a:rPr>
              <a:t>)</a:t>
            </a:r>
            <a:r>
              <a:rPr lang="zh-TW" altLang="en-US" sz="2600" kern="0" dirty="0">
                <a:ea typeface="新細明體" pitchFamily="18" charset="-120"/>
              </a:rPr>
              <a:t> </a:t>
            </a:r>
            <a:r>
              <a:rPr lang="en-US" altLang="zh-TW" sz="2600" kern="0" dirty="0">
                <a:ea typeface="新細明體" pitchFamily="18" charset="-120"/>
              </a:rPr>
              <a:t>are s</a:t>
            </a:r>
            <a:r>
              <a:rPr lang="en-US" altLang="zh-TW" sz="2600" dirty="0">
                <a:ea typeface="新細明體" charset="-120"/>
              </a:rPr>
              <a:t>hort-term, highly liquid, and relatively low-risk debt instruments, and no coupon payments during their lives</a:t>
            </a:r>
            <a:endParaRPr lang="en-US" altLang="zh-TW" sz="2400" dirty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32725790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700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67544" y="1698104"/>
                <a:ext cx="8208912" cy="4971256"/>
              </a:xfrm>
              <a:noFill/>
            </p:spPr>
            <p:txBody>
              <a:bodyPr lIns="92075" tIns="46038" rIns="92075" bIns="46038"/>
              <a:lstStyle/>
              <a:p>
                <a:pPr lvl="1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When the yield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𝑦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is expressed with compounding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𝑚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times per year</a:t>
                </a:r>
              </a:p>
              <a:p>
                <a:pPr lvl="2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Bond price formula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𝐵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f>
                          <m:f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  <a:ea typeface="新細明體" pitchFamily="18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/>
                                    <a:ea typeface="新細明體" pitchFamily="18" charset="-12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  <a:ea typeface="新細明體" pitchFamily="18" charset="-12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en-US" altLang="zh-TW" i="1" smtClean="0">
                                    <a:latin typeface="Cambria Math" panose="02040503050406030204" pitchFamily="18" charset="0"/>
                                    <a:ea typeface="新細明體" pitchFamily="18" charset="-120"/>
                                  </a:rPr>
                                </m:ctrlPr>
                              </m:sSupPr>
                              <m:e>
                                <m:r>
                                  <a:rPr lang="en-US" altLang="zh-TW" b="0" i="1" smtClean="0">
                                    <a:latin typeface="Cambria Math"/>
                                    <a:ea typeface="新細明體" pitchFamily="18" charset="-120"/>
                                  </a:rPr>
                                  <m:t>(1+</m:t>
                                </m:r>
                                <m:r>
                                  <a:rPr lang="en-US" altLang="zh-TW" b="0" i="1" smtClean="0">
                                    <a:latin typeface="Cambria Math"/>
                                    <a:ea typeface="新細明體" pitchFamily="18" charset="-120"/>
                                  </a:rPr>
                                  <m:t>𝑦</m:t>
                                </m:r>
                                <m:r>
                                  <a:rPr lang="en-US" altLang="zh-TW" b="0" i="1" smtClean="0">
                                    <a:latin typeface="Cambria Math"/>
                                    <a:ea typeface="新細明體" pitchFamily="18" charset="-120"/>
                                  </a:rPr>
                                  <m:t>/</m:t>
                                </m:r>
                                <m:r>
                                  <a:rPr lang="en-US" altLang="zh-TW" b="0" i="1" smtClean="0">
                                    <a:latin typeface="Cambria Math"/>
                                    <a:ea typeface="新細明體" pitchFamily="18" charset="-120"/>
                                  </a:rPr>
                                  <m:t>𝑚</m:t>
                                </m:r>
                                <m:r>
                                  <a:rPr lang="en-US" altLang="zh-TW" b="0" i="1" smtClean="0">
                                    <a:latin typeface="Cambria Math"/>
                                    <a:ea typeface="新細明體" pitchFamily="18" charset="-120"/>
                                  </a:rPr>
                                  <m:t>)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  <a:ea typeface="新細明體" pitchFamily="18" charset="-12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  <a:ea typeface="新細明體" pitchFamily="18" charset="-12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  <a:ea typeface="新細明體" pitchFamily="18" charset="-12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  <a:ea typeface="新細明體" pitchFamily="18" charset="-120"/>
                                  </a:rPr>
                                  <m:t>𝑚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r>
                  <a:rPr lang="en-US" altLang="zh-TW" b="0" i="1" dirty="0">
                    <a:ea typeface="新細明體" pitchFamily="18" charset="-120"/>
                  </a:rPr>
                  <a:t> </a:t>
                </a:r>
              </a:p>
              <a:p>
                <a:pPr lvl="2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Following the same definition on Slide 6.36, duration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𝐷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≡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  <a:ea typeface="新細明體" pitchFamily="18" charset="-12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  <a:ea typeface="新細明體" pitchFamily="18" charset="-12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  <a:ea typeface="新細明體" pitchFamily="18" charset="-12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  <a:ea typeface="新細明體" pitchFamily="18" charset="-120"/>
                              </a:rPr>
                              <m:t>𝑖</m:t>
                            </m:r>
                          </m:sub>
                        </m:sSub>
                      </m:e>
                    </m:nary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  <a:ea typeface="新細明體" pitchFamily="18" charset="-12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/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(1+</m:t>
                            </m:r>
                            <m:r>
                              <a:rPr lang="en-US" altLang="zh-TW" b="0" i="1" smtClean="0">
                                <a:latin typeface="Cambria Math"/>
                                <a:ea typeface="新細明體" pitchFamily="18" charset="-120"/>
                              </a:rPr>
                              <m:t>𝑦</m:t>
                            </m:r>
                            <m:r>
                              <a:rPr lang="en-US" altLang="zh-TW" b="0" i="1" smtClean="0">
                                <a:latin typeface="Cambria Math"/>
                                <a:ea typeface="新細明體" pitchFamily="18" charset="-120"/>
                              </a:rPr>
                              <m:t>/</m:t>
                            </m:r>
                            <m:r>
                              <a:rPr lang="en-US" altLang="zh-TW" b="0" i="1" smtClean="0">
                                <a:latin typeface="Cambria Math"/>
                                <a:ea typeface="新細明體" pitchFamily="18" charset="-120"/>
                              </a:rPr>
                              <m:t>𝑚</m:t>
                            </m:r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)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  <a:ea typeface="新細明體" pitchFamily="18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  <a:ea typeface="新細明體" pitchFamily="18" charset="-12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  <a:ea typeface="新細明體" pitchFamily="18" charset="-12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𝑚</m:t>
                            </m:r>
                          </m:sup>
                        </m:sSup>
                      </m:num>
                      <m:den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𝐵</m:t>
                        </m:r>
                      </m:den>
                    </m:f>
                  </m:oMath>
                </a14:m>
                <a:r>
                  <a:rPr lang="en-US" altLang="zh-TW" dirty="0">
                    <a:ea typeface="新細明體" pitchFamily="18" charset="-120"/>
                  </a:rPr>
                  <a:t> </a:t>
                </a:r>
              </a:p>
              <a:p>
                <a:pPr lvl="2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Based on the above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𝐷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, it can be proved that</a:t>
                </a:r>
              </a:p>
              <a:p>
                <a:pPr algn="ctr"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altLang="zh-TW" sz="2200" i="1">
                        <a:latin typeface="Cambria Math"/>
                        <a:ea typeface="新細明體" pitchFamily="18" charset="-120"/>
                      </a:rPr>
                      <m:t>−</m:t>
                    </m:r>
                    <m:f>
                      <m:fPr>
                        <m:ctrlPr>
                          <a:rPr lang="en-US" altLang="zh-TW" sz="22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fPr>
                      <m:num>
                        <m:r>
                          <a:rPr lang="en-US" altLang="zh-TW" sz="2200" b="0" i="1" smtClean="0">
                            <a:latin typeface="Cambria Math"/>
                            <a:ea typeface="新細明體" pitchFamily="18" charset="-120"/>
                          </a:rPr>
                          <m:t>𝑑𝐵</m:t>
                        </m:r>
                        <m:r>
                          <a:rPr lang="en-US" altLang="zh-TW" sz="2200" b="0" i="1" smtClean="0">
                            <a:latin typeface="Cambria Math"/>
                            <a:ea typeface="新細明體" pitchFamily="18" charset="-120"/>
                          </a:rPr>
                          <m:t>/</m:t>
                        </m:r>
                        <m:r>
                          <a:rPr lang="en-US" altLang="zh-TW" sz="2200" b="0" i="1" smtClean="0">
                            <a:latin typeface="Cambria Math"/>
                            <a:ea typeface="新細明體" pitchFamily="18" charset="-120"/>
                          </a:rPr>
                          <m:t>𝐵</m:t>
                        </m:r>
                      </m:num>
                      <m:den>
                        <m:r>
                          <a:rPr lang="en-US" altLang="zh-TW" sz="2200" i="1">
                            <a:latin typeface="Cambria Math"/>
                            <a:ea typeface="新細明體" pitchFamily="18" charset="-120"/>
                          </a:rPr>
                          <m:t>𝑑𝑦</m:t>
                        </m:r>
                      </m:den>
                    </m:f>
                    <m:r>
                      <a:rPr lang="en-US" altLang="zh-TW" sz="2200" b="0" i="1" smtClean="0">
                        <a:latin typeface="Cambria Math"/>
                        <a:ea typeface="新細明體" pitchFamily="18" charset="-120"/>
                      </a:rPr>
                      <m:t>=</m:t>
                    </m:r>
                    <m:f>
                      <m:fPr>
                        <m:ctrlPr>
                          <a:rPr lang="en-US" altLang="zh-TW" sz="2200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fPr>
                      <m:num>
                        <m:r>
                          <a:rPr lang="en-US" altLang="zh-TW" sz="2200" b="0" i="1" smtClean="0">
                            <a:latin typeface="Cambria Math"/>
                            <a:ea typeface="新細明體" pitchFamily="18" charset="-120"/>
                          </a:rPr>
                          <m:t>1</m:t>
                        </m:r>
                      </m:num>
                      <m:den>
                        <m:r>
                          <a:rPr lang="en-US" altLang="zh-TW" sz="2200" b="0" i="1" smtClean="0">
                            <a:latin typeface="Cambria Math"/>
                            <a:ea typeface="新細明體" pitchFamily="18" charset="-120"/>
                          </a:rPr>
                          <m:t>1+</m:t>
                        </m:r>
                        <m:r>
                          <a:rPr lang="en-US" altLang="zh-TW" sz="2200" b="0" i="1" smtClean="0">
                            <a:latin typeface="Cambria Math"/>
                            <a:ea typeface="新細明體" pitchFamily="18" charset="-120"/>
                          </a:rPr>
                          <m:t>𝑦</m:t>
                        </m:r>
                        <m:r>
                          <a:rPr lang="en-US" altLang="zh-TW" sz="2200" b="0" i="1" smtClean="0">
                            <a:latin typeface="Cambria Math"/>
                            <a:ea typeface="新細明體" pitchFamily="18" charset="-120"/>
                          </a:rPr>
                          <m:t>/</m:t>
                        </m:r>
                        <m:r>
                          <a:rPr lang="en-US" altLang="zh-TW" sz="2200" b="0" i="1" smtClean="0">
                            <a:latin typeface="Cambria Math"/>
                            <a:ea typeface="新細明體" pitchFamily="18" charset="-120"/>
                          </a:rPr>
                          <m:t>𝑚</m:t>
                        </m:r>
                      </m:den>
                    </m:f>
                    <m:r>
                      <a:rPr lang="en-US" altLang="zh-TW" sz="2200" b="0" i="1" smtClean="0">
                        <a:latin typeface="Cambria Math"/>
                        <a:ea typeface="新細明體" pitchFamily="18" charset="-120"/>
                      </a:rPr>
                      <m:t>𝐷</m:t>
                    </m:r>
                    <m:r>
                      <a:rPr lang="en-US" altLang="zh-TW" sz="2200" b="0" i="1" smtClean="0">
                        <a:latin typeface="Cambria Math"/>
                        <a:ea typeface="新細明體" pitchFamily="18" charset="-120"/>
                      </a:rPr>
                      <m:t>=</m:t>
                    </m:r>
                  </m:oMath>
                </a14:m>
                <a:r>
                  <a:rPr lang="en-US" altLang="zh-TW" sz="2200" dirty="0">
                    <a:ea typeface="新細明體" pitchFamily="18" charset="-12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2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sz="2200" i="1">
                            <a:latin typeface="Cambria Math"/>
                            <a:ea typeface="新細明體" pitchFamily="18" charset="-120"/>
                          </a:rPr>
                          <m:t>𝐷</m:t>
                        </m:r>
                      </m:e>
                      <m:sup>
                        <m:r>
                          <a:rPr lang="en-US" altLang="zh-TW" sz="2200" i="1">
                            <a:latin typeface="Cambria Math"/>
                            <a:ea typeface="新細明體" pitchFamily="18" charset="-12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TW" sz="2200" dirty="0">
                    <a:ea typeface="新細明體" pitchFamily="18" charset="-120"/>
                  </a:rPr>
                  <a:t>,</a:t>
                </a:r>
              </a:p>
              <a:p>
                <a:pPr lvl="2">
                  <a:spcBef>
                    <a:spcPts val="600"/>
                  </a:spcBef>
                  <a:buNone/>
                </a:pPr>
                <a:r>
                  <a:rPr lang="en-US" altLang="zh-TW" dirty="0">
                    <a:ea typeface="新細明體" pitchFamily="18" charset="-120"/>
                  </a:rPr>
                  <a:t>	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𝐷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TW" dirty="0">
                    <a:ea typeface="新細明體" pitchFamily="18" charset="-120"/>
                  </a:rPr>
                  <a:t> is referred to as the “modified duration” (the proof is shown on the next slide)</a:t>
                </a:r>
              </a:p>
              <a:p>
                <a:pPr lvl="2">
                  <a:spcBef>
                    <a:spcPts val="600"/>
                  </a:spcBef>
                  <a:buClr>
                    <a:srgbClr val="CC3300"/>
                  </a:buClr>
                </a:pPr>
                <a:r>
                  <a:rPr lang="en-US" altLang="zh-TW" dirty="0">
                    <a:solidFill>
                      <a:srgbClr val="000000"/>
                    </a:solidFill>
                    <a:ea typeface="新細明體" pitchFamily="18" charset="-120"/>
                  </a:rPr>
                  <a:t>Thus, the duration relationship to estimate the change in the bond price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/>
                        <a:ea typeface="新細明體" pitchFamily="18" charset="-120"/>
                      </a:rPr>
                      <m:t>Δ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𝐵</m:t>
                    </m:r>
                    <m:r>
                      <a:rPr lang="en-US" altLang="zh-TW" i="1" smtClean="0"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−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𝐵</m:t>
                    </m:r>
                    <m:sSup>
                      <m:sSupPr>
                        <m:ctrlPr>
                          <a:rPr lang="en-US" altLang="zh-TW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i="1">
                            <a:solidFill>
                              <a:srgbClr val="000000"/>
                            </a:solidFill>
                            <a:latin typeface="Cambria Math"/>
                            <a:ea typeface="新細明體" pitchFamily="18" charset="-120"/>
                          </a:rPr>
                          <m:t>𝐷</m:t>
                        </m:r>
                      </m:e>
                      <m:sup>
                        <m:r>
                          <a:rPr lang="en-US" altLang="zh-TW" i="1">
                            <a:solidFill>
                              <a:srgbClr val="000000"/>
                            </a:solidFill>
                            <a:latin typeface="Cambria Math"/>
                            <a:ea typeface="新細明體" pitchFamily="18" charset="-120"/>
                          </a:rPr>
                          <m:t>∗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zh-TW">
                        <a:solidFill>
                          <a:srgbClr val="000000"/>
                        </a:solidFill>
                        <a:latin typeface="Cambria Math"/>
                        <a:ea typeface="新細明體" pitchFamily="18" charset="-120"/>
                      </a:rPr>
                      <m:t>Δ</m:t>
                    </m:r>
                    <m:r>
                      <a:rPr lang="en-US" altLang="zh-TW" i="1">
                        <a:solidFill>
                          <a:srgbClr val="000000"/>
                        </a:solidFill>
                        <a:latin typeface="Cambria Math"/>
                        <a:ea typeface="新細明體" pitchFamily="18" charset="-120"/>
                      </a:rPr>
                      <m:t>𝑦</m:t>
                    </m:r>
                  </m:oMath>
                </a14:m>
                <a:endParaRPr lang="en-US" altLang="zh-TW" dirty="0"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2970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698104"/>
                <a:ext cx="8208912" cy="4971256"/>
              </a:xfrm>
              <a:blipFill>
                <a:blip r:embed="rId3"/>
                <a:stretch>
                  <a:fillRect t="-1227" r="-1040" b="-13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698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6.</a:t>
            </a:r>
            <a:fld id="{FCAA3BC1-854F-4B1B-A7F2-04FD588BD887}" type="slidenum">
              <a:rPr lang="en-US" altLang="en-US"/>
              <a:pPr eaLnBrk="1" hangingPunct="1"/>
              <a:t>40</a:t>
            </a:fld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title"/>
          </p:nvPr>
        </p:nvSpPr>
        <p:spPr>
          <a:xfrm>
            <a:off x="444501" y="260350"/>
            <a:ext cx="7511876" cy="1008063"/>
          </a:xfrm>
          <a:noFill/>
        </p:spPr>
        <p:txBody>
          <a:bodyPr lIns="92075" tIns="46038" rIns="92075" bIns="46038" anchor="ctr"/>
          <a:lstStyle/>
          <a:p>
            <a:r>
              <a:rPr lang="en-US" altLang="zh-TW" dirty="0">
                <a:ea typeface="新細明體" pitchFamily="18" charset="-120"/>
              </a:rPr>
              <a:t>Duration</a:t>
            </a:r>
            <a:r>
              <a:rPr lang="zh-TW" altLang="en-US" dirty="0">
                <a:ea typeface="新細明體" pitchFamily="18" charset="-120"/>
              </a:rPr>
              <a:t> </a:t>
            </a:r>
            <a:r>
              <a:rPr lang="en-US" altLang="zh-TW" dirty="0">
                <a:ea typeface="新細明體" pitchFamily="18" charset="-120"/>
              </a:rPr>
              <a:t>(</a:t>
            </a:r>
            <a:r>
              <a:rPr lang="zh-TW" altLang="en-US" dirty="0">
                <a:ea typeface="新細明體" pitchFamily="18" charset="-120"/>
              </a:rPr>
              <a:t>存續期間</a:t>
            </a:r>
            <a:r>
              <a:rPr lang="en-US" altLang="zh-TW" dirty="0">
                <a:ea typeface="新細明體" pitchFamily="18" charset="-120"/>
              </a:rPr>
              <a:t>)</a:t>
            </a:r>
            <a:endParaRPr lang="en-US" altLang="zh-TW" sz="2400" dirty="0">
              <a:ea typeface="新細明體" pitchFamily="18" charset="-120"/>
            </a:endParaRP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6.</a:t>
            </a:r>
            <a:fld id="{F9C2D38B-06FC-4211-8693-5D8FF50FD464}" type="slidenum">
              <a:rPr lang="en-US" altLang="en-US"/>
              <a:pPr eaLnBrk="1" hangingPunct="1"/>
              <a:t>41</a:t>
            </a:fld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>
          <a:xfrm>
            <a:off x="444501" y="260350"/>
            <a:ext cx="7511876" cy="1008063"/>
          </a:xfrm>
          <a:noFill/>
        </p:spPr>
        <p:txBody>
          <a:bodyPr lIns="92075" tIns="46038" rIns="92075" bIns="46038" anchor="ctr"/>
          <a:lstStyle/>
          <a:p>
            <a:r>
              <a:rPr lang="en-US" altLang="zh-TW" dirty="0">
                <a:ea typeface="新細明體" pitchFamily="18" charset="-120"/>
              </a:rPr>
              <a:t>Duration</a:t>
            </a:r>
            <a:r>
              <a:rPr lang="zh-TW" altLang="en-US" dirty="0">
                <a:ea typeface="新細明體" pitchFamily="18" charset="-120"/>
              </a:rPr>
              <a:t> </a:t>
            </a:r>
            <a:r>
              <a:rPr lang="en-US" altLang="zh-TW" dirty="0">
                <a:ea typeface="新細明體" pitchFamily="18" charset="-120"/>
              </a:rPr>
              <a:t>(</a:t>
            </a:r>
            <a:r>
              <a:rPr lang="zh-TW" altLang="en-US" dirty="0">
                <a:ea typeface="新細明體" pitchFamily="18" charset="-120"/>
              </a:rPr>
              <a:t>存續期間</a:t>
            </a:r>
            <a:r>
              <a:rPr lang="en-US" altLang="zh-TW" dirty="0">
                <a:ea typeface="新細明體" pitchFamily="18" charset="-120"/>
              </a:rPr>
              <a:t>)</a:t>
            </a:r>
            <a:endParaRPr lang="en-US" altLang="zh-TW" sz="2400" dirty="0">
              <a:ea typeface="新細明體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2"/>
              <p:cNvSpPr txBox="1">
                <a:spLocks noChangeArrowheads="1"/>
              </p:cNvSpPr>
              <p:nvPr/>
            </p:nvSpPr>
            <p:spPr>
              <a:xfrm>
                <a:off x="72008" y="1700808"/>
                <a:ext cx="9036496" cy="5040560"/>
              </a:xfrm>
              <a:prstGeom prst="rect">
                <a:avLst/>
              </a:prstGeom>
              <a:noFill/>
            </p:spPr>
            <p:txBody>
              <a:bodyPr lIns="92075" tIns="46038" rIns="92075" bIns="46038"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7063" indent="-28257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00000"/>
                  <a:buFont typeface="Arial" charset="0"/>
                  <a:buChar char="–"/>
                  <a:tabLst>
                    <a:tab pos="627063" algn="l"/>
                  </a:tabLst>
                  <a:defRPr sz="2600">
                    <a:solidFill>
                      <a:schemeClr val="tx1"/>
                    </a:solidFill>
                    <a:latin typeface="+mn-lt"/>
                  </a:defRPr>
                </a:lvl2pPr>
                <a:lvl3pPr marL="987425" indent="-29368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281113" indent="-2921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15986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80000"/>
                  <a:buFont typeface="Wingdings" pitchFamily="2" charset="2"/>
                  <a:buChar char="u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20558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5130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29702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4274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984250" lvl="2" indent="-290513">
                  <a:lnSpc>
                    <a:spcPct val="98000"/>
                  </a:lnSpc>
                  <a:spcBef>
                    <a:spcPts val="600"/>
                  </a:spcBef>
                  <a:buClr>
                    <a:srgbClr val="CC3300"/>
                  </a:buClr>
                </a:pPr>
                <a:r>
                  <a:rPr lang="en-US" altLang="zh-TW" dirty="0">
                    <a:solidFill>
                      <a:srgbClr val="000000"/>
                    </a:solidFill>
                    <a:ea typeface="新細明體" pitchFamily="18" charset="-120"/>
                  </a:rPr>
                  <a:t>Prove that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−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𝑑𝐵</m:t>
                        </m:r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/</m:t>
                        </m:r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𝐵</m:t>
                        </m:r>
                      </m:num>
                      <m:den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𝑑𝑦</m:t>
                        </m:r>
                      </m:den>
                    </m:f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1</m:t>
                        </m:r>
                      </m:num>
                      <m:den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1+</m:t>
                        </m:r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𝑦</m:t>
                        </m:r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/</m:t>
                        </m:r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𝑚</m:t>
                        </m:r>
                      </m:den>
                    </m:f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𝐷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𝐷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≡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𝑖</m:t>
                            </m:r>
                          </m:sub>
                        </m:sSub>
                      </m:e>
                    </m:nary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/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(1+</m:t>
                            </m:r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𝑦</m:t>
                            </m:r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/</m:t>
                            </m:r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𝑚</m:t>
                            </m:r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)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  <a:ea typeface="新細明體" pitchFamily="18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  <a:ea typeface="新細明體" pitchFamily="18" charset="-12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  <a:ea typeface="新細明體" pitchFamily="18" charset="-12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𝑚</m:t>
                            </m:r>
                          </m:sup>
                        </m:sSup>
                      </m:num>
                      <m:den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𝐵</m:t>
                        </m:r>
                      </m:den>
                    </m:f>
                  </m:oMath>
                </a14:m>
                <a:endParaRPr lang="en-US" altLang="zh-TW" dirty="0">
                  <a:ea typeface="新細明體" pitchFamily="18" charset="-120"/>
                </a:endParaRPr>
              </a:p>
              <a:p>
                <a:pPr marL="1166813" lvl="2" indent="0">
                  <a:lnSpc>
                    <a:spcPct val="98000"/>
                  </a:lnSpc>
                  <a:spcBef>
                    <a:spcPts val="600"/>
                  </a:spcBef>
                  <a:buClr>
                    <a:srgbClr val="CC3300"/>
                  </a:buClr>
                  <a:buNone/>
                </a:pPr>
                <a14:m>
                  <m:oMath xmlns:m="http://schemas.openxmlformats.org/officeDocument/2006/math">
                    <m:r>
                      <a:rPr lang="en-US" altLang="zh-TW" sz="2400" b="1" i="1" smtClean="0">
                        <a:latin typeface="Cambria Math"/>
                        <a:ea typeface="Cambria Math"/>
                      </a:rPr>
                      <m:t>∵</m:t>
                    </m:r>
                    <m:r>
                      <a:rPr lang="en-US" altLang="zh-TW" sz="2400" i="1">
                        <a:latin typeface="Cambria Math"/>
                        <a:ea typeface="新細明體" pitchFamily="18" charset="-120"/>
                      </a:rPr>
                      <m:t>𝐵</m:t>
                    </m:r>
                    <m:r>
                      <a:rPr lang="en-US" altLang="zh-TW" sz="2400" i="1">
                        <a:latin typeface="Cambria Math"/>
                        <a:ea typeface="新細明體" pitchFamily="18" charset="-12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/>
                                <a:ea typeface="新細明體" pitchFamily="18" charset="-12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  <a:ea typeface="新細明體" pitchFamily="18" charset="-12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f>
                          <m:f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  <a:ea typeface="新細明體" pitchFamily="18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/>
                                    <a:ea typeface="新細明體" pitchFamily="18" charset="-12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  <a:ea typeface="新細明體" pitchFamily="18" charset="-12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  <a:ea typeface="新細明體" pitchFamily="18" charset="-12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400" i="1">
                                    <a:latin typeface="Cambria Math"/>
                                    <a:ea typeface="新細明體" pitchFamily="18" charset="-120"/>
                                  </a:rPr>
                                  <m:t>(1</m:t>
                                </m:r>
                                <m:r>
                                  <a:rPr lang="en-US" altLang="zh-TW" sz="2400" b="0" i="1" smtClean="0">
                                    <a:latin typeface="Cambria Math"/>
                                    <a:ea typeface="新細明體" pitchFamily="18" charset="-120"/>
                                  </a:rPr>
                                  <m:t>+</m:t>
                                </m:r>
                                <m:r>
                                  <a:rPr lang="en-US" altLang="zh-TW" sz="2400" b="0" i="1" smtClean="0">
                                    <a:latin typeface="Cambria Math"/>
                                    <a:ea typeface="新細明體" pitchFamily="18" charset="-120"/>
                                  </a:rPr>
                                  <m:t>𝑦</m:t>
                                </m:r>
                                <m:r>
                                  <a:rPr lang="en-US" altLang="zh-TW" sz="2400" b="0" i="1" smtClean="0">
                                    <a:latin typeface="Cambria Math"/>
                                    <a:ea typeface="新細明體" pitchFamily="18" charset="-120"/>
                                  </a:rPr>
                                  <m:t>/</m:t>
                                </m:r>
                                <m:r>
                                  <a:rPr lang="en-US" altLang="zh-TW" sz="2400" b="0" i="1" smtClean="0">
                                    <a:latin typeface="Cambria Math"/>
                                    <a:ea typeface="新細明體" pitchFamily="18" charset="-120"/>
                                  </a:rPr>
                                  <m:t>𝑚</m:t>
                                </m:r>
                                <m:r>
                                  <a:rPr lang="en-US" altLang="zh-TW" sz="2400" i="1">
                                    <a:latin typeface="Cambria Math"/>
                                    <a:ea typeface="新細明體" pitchFamily="18" charset="-120"/>
                                  </a:rPr>
                                  <m:t>)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  <a:ea typeface="新細明體" pitchFamily="18" charset="-12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/>
                                        <a:ea typeface="新細明體" pitchFamily="18" charset="-12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/>
                                        <a:ea typeface="新細明體" pitchFamily="18" charset="-12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TW" sz="2400" i="1">
                                    <a:latin typeface="Cambria Math"/>
                                    <a:ea typeface="新細明體" pitchFamily="18" charset="-120"/>
                                  </a:rPr>
                                  <m:t>𝑚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r>
                  <a:rPr lang="en-US" altLang="zh-TW" sz="2400" b="1" dirty="0">
                    <a:ea typeface="新細明體" pitchFamily="18" charset="-120"/>
                  </a:rPr>
                  <a:t>  </a:t>
                </a:r>
              </a:p>
              <a:p>
                <a:pPr marL="1166813" lvl="2" indent="0">
                  <a:lnSpc>
                    <a:spcPct val="98000"/>
                  </a:lnSpc>
                  <a:spcBef>
                    <a:spcPts val="600"/>
                  </a:spcBef>
                  <a:buClr>
                    <a:srgbClr val="CC3300"/>
                  </a:buClr>
                  <a:buNone/>
                </a:pPr>
                <a14:m>
                  <m:oMath xmlns:m="http://schemas.openxmlformats.org/officeDocument/2006/math">
                    <m:r>
                      <a:rPr lang="en-US" altLang="zh-TW" sz="2400" b="1" i="1" smtClean="0">
                        <a:latin typeface="Cambria Math"/>
                        <a:ea typeface="Cambria Math"/>
                      </a:rPr>
                      <m:t>∴−</m:t>
                    </m:r>
                    <m:f>
                      <m:fPr>
                        <m:ctrlPr>
                          <a:rPr lang="en-US" altLang="zh-TW" sz="24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𝑑𝐵</m:t>
                        </m:r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/</m:t>
                        </m:r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num>
                      <m:den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𝑑𝑦</m:t>
                        </m:r>
                      </m:den>
                    </m:f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zh-TW" sz="24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altLang="zh-TW" sz="24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0" i="1" smtClean="0"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</m:sub>
                          <m:sup/>
                          <m:e>
                            <m:f>
                              <m:fPr>
                                <m:ctrlPr>
                                  <a:rPr lang="en-US" altLang="zh-TW" sz="240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/>
                                        <a:ea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num>
                              <m:den>
                                <m:sSup>
                                  <m:sSup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  <a:ea typeface="新細明體" pitchFamily="18" charset="-12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新細明體" pitchFamily="18" charset="-12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400" i="1">
                                            <a:latin typeface="Cambria Math"/>
                                            <a:ea typeface="新細明體" pitchFamily="18" charset="-120"/>
                                          </a:rPr>
                                          <m:t>1+</m:t>
                                        </m:r>
                                        <m:r>
                                          <a:rPr lang="en-US" altLang="zh-TW" sz="2400" i="1">
                                            <a:latin typeface="Cambria Math"/>
                                            <a:ea typeface="新細明體" pitchFamily="18" charset="-120"/>
                                          </a:rPr>
                                          <m:t>𝑦</m:t>
                                        </m:r>
                                        <m:r>
                                          <a:rPr lang="en-US" altLang="zh-TW" sz="2400" i="1">
                                            <a:latin typeface="Cambria Math"/>
                                            <a:ea typeface="新細明體" pitchFamily="18" charset="-120"/>
                                          </a:rPr>
                                          <m:t>/</m:t>
                                        </m:r>
                                        <m:r>
                                          <a:rPr lang="en-US" altLang="zh-TW" sz="2400" i="1">
                                            <a:latin typeface="Cambria Math"/>
                                            <a:ea typeface="新細明體" pitchFamily="18" charset="-120"/>
                                          </a:rPr>
                                          <m:t>𝑚</m:t>
                                        </m:r>
                                      </m:e>
                                    </m:d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新細明體" pitchFamily="18" charset="-12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i="1">
                                            <a:latin typeface="Cambria Math"/>
                                            <a:ea typeface="新細明體" pitchFamily="18" charset="-12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TW" sz="2400" i="1">
                                            <a:latin typeface="Cambria Math"/>
                                            <a:ea typeface="新細明體" pitchFamily="18" charset="-12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altLang="zh-TW" sz="2400" i="1">
                                        <a:latin typeface="Cambria Math"/>
                                        <a:ea typeface="新細明體" pitchFamily="18" charset="-120"/>
                                      </a:rPr>
                                      <m:t>𝑚</m:t>
                                    </m:r>
                                    <m:r>
                                      <a:rPr lang="en-US" altLang="zh-TW" sz="2400" b="0" i="1" smtClean="0">
                                        <a:latin typeface="Cambria Math"/>
                                        <a:ea typeface="新細明體" pitchFamily="18" charset="-120"/>
                                      </a:rPr>
                                      <m:t>+1</m:t>
                                    </m:r>
                                  </m:sup>
                                </m:sSup>
                              </m:den>
                            </m:f>
                            <m:d>
                              <m:dPr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sz="2400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US" altLang="zh-TW" sz="2400" b="0" i="1" smtClean="0">
                                    <a:latin typeface="Cambria Math"/>
                                    <a:ea typeface="Cambria Math"/>
                                  </a:rPr>
                                  <m:t>𝑚</m:t>
                                </m:r>
                                <m:sSub>
                                  <m:sSubPr>
                                    <m:ctrl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/>
                                        <a:ea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f>
                          <m:f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den>
                        </m:f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d>
                  </m:oMath>
                </a14:m>
                <a:r>
                  <a:rPr lang="en-US" altLang="zh-TW" sz="2400" dirty="0">
                    <a:ea typeface="新細明體" pitchFamily="18" charset="-120"/>
                  </a:rPr>
                  <a:t> </a:t>
                </a:r>
              </a:p>
              <a:p>
                <a:pPr marL="2325688" lvl="2" indent="0">
                  <a:lnSpc>
                    <a:spcPct val="98000"/>
                  </a:lnSpc>
                  <a:spcBef>
                    <a:spcPts val="600"/>
                  </a:spcBef>
                  <a:buClr>
                    <a:srgbClr val="CC3300"/>
                  </a:buClr>
                  <a:buNone/>
                </a:pP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/>
                        <a:ea typeface="新細明體" pitchFamily="18" charset="-120"/>
                      </a:rPr>
                      <m:t>=</m:t>
                    </m:r>
                    <m:f>
                      <m:f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/>
                            <a:ea typeface="新細明體" pitchFamily="18" charset="-120"/>
                          </a:rPr>
                          <m:t>1</m:t>
                        </m:r>
                      </m:num>
                      <m:den>
                        <m:r>
                          <a:rPr lang="en-US" altLang="zh-TW" sz="2400" b="0" i="1" smtClean="0">
                            <a:latin typeface="Cambria Math"/>
                            <a:ea typeface="新細明體" pitchFamily="18" charset="-120"/>
                          </a:rPr>
                          <m:t>𝐵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altLang="zh-TW" sz="240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/>
                                <a:ea typeface="新細明體" pitchFamily="18" charset="-12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  <a:ea typeface="新細明體" pitchFamily="18" charset="-12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f>
                          <m:f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TW" sz="2400" i="1" smtClean="0">
                                    <a:latin typeface="Cambria Math" panose="02040503050406030204" pitchFamily="18" charset="0"/>
                                    <a:ea typeface="新細明體" pitchFamily="18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0" i="1" smtClean="0">
                                    <a:latin typeface="Cambria Math"/>
                                    <a:ea typeface="新細明體" pitchFamily="18" charset="-12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latin typeface="Cambria Math"/>
                                    <a:ea typeface="新細明體" pitchFamily="18" charset="-12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  <a:ea typeface="新細明體" pitchFamily="18" charset="-12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  <a:ea typeface="新細明體" pitchFamily="18" charset="-12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400" i="1">
                                        <a:latin typeface="Cambria Math"/>
                                        <a:ea typeface="新細明體" pitchFamily="18" charset="-120"/>
                                      </a:rPr>
                                      <m:t>1+</m:t>
                                    </m:r>
                                    <m:r>
                                      <a:rPr lang="en-US" altLang="zh-TW" sz="2400" i="1">
                                        <a:latin typeface="Cambria Math"/>
                                        <a:ea typeface="新細明體" pitchFamily="18" charset="-120"/>
                                      </a:rPr>
                                      <m:t>𝑦</m:t>
                                    </m:r>
                                    <m:r>
                                      <a:rPr lang="en-US" altLang="zh-TW" sz="2400" i="1">
                                        <a:latin typeface="Cambria Math"/>
                                        <a:ea typeface="新細明體" pitchFamily="18" charset="-120"/>
                                      </a:rPr>
                                      <m:t>/</m:t>
                                    </m:r>
                                    <m:r>
                                      <a:rPr lang="en-US" altLang="zh-TW" sz="2400" i="1">
                                        <a:latin typeface="Cambria Math"/>
                                        <a:ea typeface="新細明體" pitchFamily="18" charset="-120"/>
                                      </a:rPr>
                                      <m:t>𝑚</m:t>
                                    </m:r>
                                  </m:e>
                                </m:d>
                              </m:e>
                              <m:sup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  <a:ea typeface="新細明體" pitchFamily="18" charset="-12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/>
                                        <a:ea typeface="新細明體" pitchFamily="18" charset="-12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/>
                                        <a:ea typeface="新細明體" pitchFamily="18" charset="-12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TW" sz="2400" i="1">
                                    <a:latin typeface="Cambria Math"/>
                                    <a:ea typeface="新細明體" pitchFamily="18" charset="-120"/>
                                  </a:rPr>
                                  <m:t>𝑚</m:t>
                                </m:r>
                                <m:r>
                                  <a:rPr lang="en-US" altLang="zh-TW" sz="2400" i="1">
                                    <a:latin typeface="Cambria Math"/>
                                    <a:ea typeface="新細明體" pitchFamily="18" charset="-120"/>
                                  </a:rPr>
                                  <m:t>+1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r>
                  <a:rPr lang="en-US" altLang="zh-TW" sz="2400" dirty="0">
                    <a:ea typeface="新細明體" pitchFamily="18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/>
                        <a:ea typeface="新細明體" pitchFamily="18" charset="-120"/>
                      </a:rPr>
                      <m:t>=</m:t>
                    </m:r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fPr>
                      <m:num>
                        <m:r>
                          <a:rPr lang="en-US" altLang="zh-TW" sz="2400" i="1">
                            <a:latin typeface="Cambria Math"/>
                            <a:ea typeface="新細明體" pitchFamily="18" charset="-120"/>
                          </a:rPr>
                          <m:t>1</m:t>
                        </m:r>
                      </m:num>
                      <m:den>
                        <m:r>
                          <a:rPr lang="en-US" altLang="zh-TW" sz="2400" i="1">
                            <a:latin typeface="Cambria Math"/>
                            <a:ea typeface="新細明體" pitchFamily="18" charset="-120"/>
                          </a:rPr>
                          <m:t>𝐵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/>
                                <a:ea typeface="新細明體" pitchFamily="18" charset="-12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  <a:ea typeface="新細明體" pitchFamily="18" charset="-12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f>
                          <m:f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  <a:ea typeface="新細明體" pitchFamily="18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/>
                                    <a:ea typeface="新細明體" pitchFamily="18" charset="-12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  <a:ea typeface="新細明體" pitchFamily="18" charset="-12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  <a:ea typeface="新細明體" pitchFamily="18" charset="-12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  <a:ea typeface="新細明體" pitchFamily="18" charset="-12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400" i="1">
                                        <a:latin typeface="Cambria Math"/>
                                        <a:ea typeface="新細明體" pitchFamily="18" charset="-120"/>
                                      </a:rPr>
                                      <m:t>1+</m:t>
                                    </m:r>
                                    <m:r>
                                      <a:rPr lang="en-US" altLang="zh-TW" sz="2400" i="1">
                                        <a:latin typeface="Cambria Math"/>
                                        <a:ea typeface="新細明體" pitchFamily="18" charset="-120"/>
                                      </a:rPr>
                                      <m:t>𝑦</m:t>
                                    </m:r>
                                    <m:r>
                                      <a:rPr lang="en-US" altLang="zh-TW" sz="2400" i="1">
                                        <a:latin typeface="Cambria Math"/>
                                        <a:ea typeface="新細明體" pitchFamily="18" charset="-120"/>
                                      </a:rPr>
                                      <m:t>/</m:t>
                                    </m:r>
                                    <m:r>
                                      <a:rPr lang="en-US" altLang="zh-TW" sz="2400" i="1">
                                        <a:latin typeface="Cambria Math"/>
                                        <a:ea typeface="新細明體" pitchFamily="18" charset="-120"/>
                                      </a:rPr>
                                      <m:t>𝑚</m:t>
                                    </m:r>
                                  </m:e>
                                </m:d>
                              </m:e>
                              <m:sup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  <a:ea typeface="新細明體" pitchFamily="18" charset="-12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/>
                                        <a:ea typeface="新細明體" pitchFamily="18" charset="-12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/>
                                        <a:ea typeface="新細明體" pitchFamily="18" charset="-12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TW" sz="2400" i="1">
                                    <a:latin typeface="Cambria Math"/>
                                    <a:ea typeface="新細明體" pitchFamily="18" charset="-120"/>
                                  </a:rPr>
                                  <m:t>𝑚</m:t>
                                </m:r>
                              </m:sup>
                            </m:sSup>
                          </m:den>
                        </m:f>
                        <m:f>
                          <m:f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fPr>
                          <m:num>
                            <m:r>
                              <a:rPr lang="en-US" altLang="zh-TW" sz="2400" b="0" i="1" smtClean="0">
                                <a:latin typeface="Cambria Math"/>
                                <a:ea typeface="新細明體" pitchFamily="18" charset="-120"/>
                              </a:rPr>
                              <m:t>1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  <a:ea typeface="新細明體" pitchFamily="18" charset="-12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400" b="0" i="1" smtClean="0">
                                    <a:latin typeface="Cambria Math"/>
                                    <a:ea typeface="新細明體" pitchFamily="18" charset="-120"/>
                                  </a:rPr>
                                  <m:t>1+</m:t>
                                </m:r>
                                <m:r>
                                  <a:rPr lang="en-US" altLang="zh-TW" sz="2400" i="1">
                                    <a:latin typeface="Cambria Math"/>
                                    <a:ea typeface="新細明體" pitchFamily="18" charset="-120"/>
                                  </a:rPr>
                                  <m:t>𝑦</m:t>
                                </m:r>
                                <m:r>
                                  <a:rPr lang="en-US" altLang="zh-TW" sz="2400" i="1">
                                    <a:latin typeface="Cambria Math"/>
                                    <a:ea typeface="新細明體" pitchFamily="18" charset="-120"/>
                                  </a:rPr>
                                  <m:t>/</m:t>
                                </m:r>
                                <m:r>
                                  <a:rPr lang="en-US" altLang="zh-TW" sz="2400" i="1">
                                    <a:latin typeface="Cambria Math"/>
                                    <a:ea typeface="新細明體" pitchFamily="18" charset="-120"/>
                                  </a:rPr>
                                  <m:t>𝑚</m:t>
                                </m:r>
                              </m:e>
                            </m:d>
                          </m:den>
                        </m:f>
                      </m:e>
                    </m:nary>
                  </m:oMath>
                </a14:m>
                <a:r>
                  <a:rPr lang="en-US" altLang="zh-TW" sz="2400" dirty="0">
                    <a:ea typeface="新細明體" pitchFamily="18" charset="-120"/>
                  </a:rPr>
                  <a:t> </a:t>
                </a:r>
              </a:p>
              <a:p>
                <a:pPr marL="2325688" lvl="2" indent="0">
                  <a:lnSpc>
                    <a:spcPct val="98000"/>
                  </a:lnSpc>
                  <a:spcBef>
                    <a:spcPts val="600"/>
                  </a:spcBef>
                  <a:buClr>
                    <a:srgbClr val="CC3300"/>
                  </a:buClr>
                  <a:buNone/>
                </a:pP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/>
                        <a:ea typeface="新細明體" pitchFamily="18" charset="-120"/>
                      </a:rPr>
                      <m:t>=</m:t>
                    </m:r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fPr>
                      <m:num>
                        <m:r>
                          <a:rPr lang="en-US" altLang="zh-TW" sz="2400" i="1">
                            <a:latin typeface="Cambria Math"/>
                            <a:ea typeface="新細明體" pitchFamily="18" charset="-12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/>
                                <a:ea typeface="新細明體" pitchFamily="18" charset="-120"/>
                              </a:rPr>
                              <m:t>1+</m:t>
                            </m:r>
                            <m:r>
                              <a:rPr lang="en-US" altLang="zh-TW" sz="2400" i="1">
                                <a:latin typeface="Cambria Math"/>
                                <a:ea typeface="新細明體" pitchFamily="18" charset="-120"/>
                              </a:rPr>
                              <m:t>𝑦</m:t>
                            </m:r>
                            <m:r>
                              <a:rPr lang="en-US" altLang="zh-TW" sz="2400" i="1">
                                <a:latin typeface="Cambria Math"/>
                                <a:ea typeface="新細明體" pitchFamily="18" charset="-120"/>
                              </a:rPr>
                              <m:t>/</m:t>
                            </m:r>
                            <m:r>
                              <a:rPr lang="en-US" altLang="zh-TW" sz="2400" i="1">
                                <a:latin typeface="Cambria Math"/>
                                <a:ea typeface="新細明體" pitchFamily="18" charset="-120"/>
                              </a:rPr>
                              <m:t>𝑚</m:t>
                            </m:r>
                          </m:e>
                        </m:d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/>
                                <a:ea typeface="新細明體" pitchFamily="18" charset="-12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  <a:ea typeface="新細明體" pitchFamily="18" charset="-12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f>
                          <m:f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  <a:ea typeface="新細明體" pitchFamily="18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/>
                                    <a:ea typeface="新細明體" pitchFamily="18" charset="-12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  <a:ea typeface="新細明體" pitchFamily="18" charset="-12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TW" sz="2400" b="1" i="1" smtClean="0">
                                <a:latin typeface="Cambria Math"/>
                                <a:ea typeface="新細明體" pitchFamily="18" charset="-120"/>
                              </a:rPr>
                              <m:t>/</m:t>
                            </m:r>
                            <m:sSup>
                              <m:sSup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  <a:ea typeface="新細明體" pitchFamily="18" charset="-12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  <a:ea typeface="新細明體" pitchFamily="18" charset="-12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400" i="1">
                                        <a:latin typeface="Cambria Math"/>
                                        <a:ea typeface="新細明體" pitchFamily="18" charset="-120"/>
                                      </a:rPr>
                                      <m:t>1+</m:t>
                                    </m:r>
                                    <m:r>
                                      <a:rPr lang="en-US" altLang="zh-TW" sz="2400" i="1">
                                        <a:latin typeface="Cambria Math"/>
                                        <a:ea typeface="新細明體" pitchFamily="18" charset="-120"/>
                                      </a:rPr>
                                      <m:t>𝑦</m:t>
                                    </m:r>
                                    <m:r>
                                      <a:rPr lang="en-US" altLang="zh-TW" sz="2400" i="1">
                                        <a:latin typeface="Cambria Math"/>
                                        <a:ea typeface="新細明體" pitchFamily="18" charset="-120"/>
                                      </a:rPr>
                                      <m:t>/</m:t>
                                    </m:r>
                                    <m:r>
                                      <a:rPr lang="en-US" altLang="zh-TW" sz="2400" i="1">
                                        <a:latin typeface="Cambria Math"/>
                                        <a:ea typeface="新細明體" pitchFamily="18" charset="-120"/>
                                      </a:rPr>
                                      <m:t>𝑚</m:t>
                                    </m:r>
                                  </m:e>
                                </m:d>
                              </m:e>
                              <m:sup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  <a:ea typeface="新細明體" pitchFamily="18" charset="-12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/>
                                        <a:ea typeface="新細明體" pitchFamily="18" charset="-12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/>
                                        <a:ea typeface="新細明體" pitchFamily="18" charset="-12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TW" sz="2400" i="1">
                                    <a:latin typeface="Cambria Math"/>
                                    <a:ea typeface="新細明體" pitchFamily="18" charset="-120"/>
                                  </a:rPr>
                                  <m:t>𝑚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zh-TW" sz="2400" b="0" i="1" smtClean="0">
                                <a:latin typeface="Cambria Math"/>
                                <a:ea typeface="新細明體" pitchFamily="18" charset="-120"/>
                              </a:rPr>
                              <m:t>𝐵</m:t>
                            </m:r>
                          </m:den>
                        </m:f>
                      </m:e>
                    </m:nary>
                    <m:r>
                      <a:rPr lang="en-US" altLang="zh-TW" sz="2400" b="0" i="1" smtClean="0">
                        <a:latin typeface="Cambria Math"/>
                        <a:ea typeface="新細明體" pitchFamily="18" charset="-120"/>
                      </a:rPr>
                      <m:t>=</m:t>
                    </m:r>
                    <m:f>
                      <m:f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/>
                            <a:ea typeface="新細明體" pitchFamily="18" charset="-120"/>
                          </a:rPr>
                          <m:t>1</m:t>
                        </m:r>
                      </m:num>
                      <m:den>
                        <m:r>
                          <a:rPr lang="en-US" altLang="zh-TW" sz="2400" b="0" i="1" smtClean="0">
                            <a:latin typeface="Cambria Math"/>
                            <a:ea typeface="新細明體" pitchFamily="18" charset="-120"/>
                          </a:rPr>
                          <m:t>1+</m:t>
                        </m:r>
                        <m:r>
                          <a:rPr lang="en-US" altLang="zh-TW" sz="2400" b="0" i="1" smtClean="0">
                            <a:latin typeface="Cambria Math"/>
                            <a:ea typeface="新細明體" pitchFamily="18" charset="-120"/>
                          </a:rPr>
                          <m:t>𝑦</m:t>
                        </m:r>
                        <m:r>
                          <a:rPr lang="en-US" altLang="zh-TW" sz="2400" b="0" i="1" smtClean="0">
                            <a:latin typeface="Cambria Math"/>
                            <a:ea typeface="新細明體" pitchFamily="18" charset="-120"/>
                          </a:rPr>
                          <m:t>/</m:t>
                        </m:r>
                        <m:r>
                          <a:rPr lang="en-US" altLang="zh-TW" sz="2400" b="0" i="1" smtClean="0">
                            <a:latin typeface="Cambria Math"/>
                            <a:ea typeface="新細明體" pitchFamily="18" charset="-120"/>
                          </a:rPr>
                          <m:t>𝑚</m:t>
                        </m:r>
                      </m:den>
                    </m:f>
                    <m:r>
                      <a:rPr lang="en-US" altLang="zh-TW" sz="2400" b="0" i="1" smtClean="0">
                        <a:latin typeface="Cambria Math"/>
                        <a:ea typeface="新細明體" pitchFamily="18" charset="-120"/>
                      </a:rPr>
                      <m:t>𝐷</m:t>
                    </m:r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≡</m:t>
                    </m:r>
                    <m:sSup>
                      <m:sSupPr>
                        <m:ctrlPr>
                          <a:rPr lang="en-US" altLang="zh-TW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ea typeface="新細明體" pitchFamily="18" charset="-120"/>
                          </a:rPr>
                          <m:t>𝐷</m:t>
                        </m:r>
                      </m:e>
                      <m:sup>
                        <m:r>
                          <a:rPr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ea typeface="新細明體" pitchFamily="18" charset="-12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TW" sz="2400" dirty="0">
                    <a:ea typeface="新細明體" pitchFamily="18" charset="-120"/>
                  </a:rPr>
                  <a:t>   </a:t>
                </a:r>
              </a:p>
              <a:p>
                <a:pPr marL="625475" lvl="1" indent="-338138">
                  <a:lnSpc>
                    <a:spcPct val="98000"/>
                  </a:lnSpc>
                  <a:spcBef>
                    <a:spcPts val="600"/>
                  </a:spcBef>
                  <a:buClr>
                    <a:srgbClr val="000000"/>
                  </a:buClr>
                  <a:buSzTx/>
                  <a:buFont typeface="新細明體" pitchFamily="18" charset="-120"/>
                  <a:buChar char="※"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fPr>
                      <m:num>
                        <m:r>
                          <a:rPr lang="en-US" altLang="zh-TW" sz="2200" b="0" i="1" smtClean="0">
                            <a:solidFill>
                              <a:srgbClr val="000000"/>
                            </a:solidFill>
                            <a:latin typeface="Cambria Math"/>
                            <a:ea typeface="新細明體" pitchFamily="18" charset="-120"/>
                          </a:rPr>
                          <m:t>1</m:t>
                        </m:r>
                      </m:num>
                      <m:den>
                        <m:r>
                          <a:rPr lang="en-US" altLang="zh-TW" sz="2200" b="0" i="1" smtClean="0">
                            <a:solidFill>
                              <a:srgbClr val="000000"/>
                            </a:solidFill>
                            <a:latin typeface="Cambria Math"/>
                            <a:ea typeface="新細明體" pitchFamily="18" charset="-120"/>
                          </a:rPr>
                          <m:t>1+</m:t>
                        </m:r>
                        <m:r>
                          <a:rPr lang="en-US" altLang="zh-TW" sz="2200" b="0" i="1" smtClean="0">
                            <a:solidFill>
                              <a:srgbClr val="000000"/>
                            </a:solidFill>
                            <a:latin typeface="Cambria Math"/>
                            <a:ea typeface="新細明體" pitchFamily="18" charset="-120"/>
                          </a:rPr>
                          <m:t>𝑦</m:t>
                        </m:r>
                        <m:r>
                          <a:rPr lang="en-US" altLang="zh-TW" sz="2200" b="0" i="1" smtClean="0">
                            <a:solidFill>
                              <a:srgbClr val="000000"/>
                            </a:solidFill>
                            <a:latin typeface="Cambria Math"/>
                            <a:ea typeface="新細明體" pitchFamily="18" charset="-120"/>
                          </a:rPr>
                          <m:t>/</m:t>
                        </m:r>
                        <m:r>
                          <a:rPr lang="en-US" altLang="zh-TW" sz="2200" b="0" i="1" smtClean="0">
                            <a:solidFill>
                              <a:srgbClr val="000000"/>
                            </a:solidFill>
                            <a:latin typeface="Cambria Math"/>
                            <a:ea typeface="新細明體" pitchFamily="18" charset="-120"/>
                          </a:rPr>
                          <m:t>𝑚</m:t>
                        </m:r>
                      </m:den>
                    </m:f>
                    <m:r>
                      <a:rPr lang="en-US" altLang="zh-TW" sz="2200" b="0" i="1" smtClean="0">
                        <a:solidFill>
                          <a:srgbClr val="000000"/>
                        </a:solidFill>
                        <a:latin typeface="Cambria Math"/>
                        <a:ea typeface="新細明體" pitchFamily="18" charset="-120"/>
                      </a:rPr>
                      <m:t>𝐷</m:t>
                    </m:r>
                  </m:oMath>
                </a14:m>
                <a:r>
                  <a:rPr lang="en-US" altLang="zh-TW" sz="2200" dirty="0">
                    <a:solidFill>
                      <a:srgbClr val="000000"/>
                    </a:solidFill>
                    <a:latin typeface="Arial" charset="0"/>
                    <a:ea typeface="新細明體" pitchFamily="18" charset="-120"/>
                  </a:rPr>
                  <a:t> is known as the modified duration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sz="2200" b="0" i="1" smtClean="0">
                            <a:solidFill>
                              <a:srgbClr val="000000"/>
                            </a:solidFill>
                            <a:latin typeface="Cambria Math"/>
                            <a:ea typeface="新細明體" pitchFamily="18" charset="-120"/>
                          </a:rPr>
                          <m:t>𝐷</m:t>
                        </m:r>
                      </m:e>
                      <m:sup>
                        <m:r>
                          <a:rPr lang="en-US" altLang="zh-TW" sz="2200" b="0" i="1" smtClean="0">
                            <a:solidFill>
                              <a:srgbClr val="000000"/>
                            </a:solidFill>
                            <a:latin typeface="Cambria Math"/>
                            <a:ea typeface="新細明體" pitchFamily="18" charset="-12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TW" sz="2200" dirty="0">
                    <a:solidFill>
                      <a:srgbClr val="000000"/>
                    </a:solidFill>
                    <a:latin typeface="Arial" charset="0"/>
                    <a:ea typeface="新細明體" pitchFamily="18" charset="-120"/>
                  </a:rPr>
                  <a:t>, which can measure the IR risk more precisely than the duration </a:t>
                </a:r>
                <a14:m>
                  <m:oMath xmlns:m="http://schemas.openxmlformats.org/officeDocument/2006/math">
                    <m:r>
                      <a:rPr lang="en-US" altLang="zh-TW" sz="2200" b="0" i="1" smtClean="0">
                        <a:solidFill>
                          <a:srgbClr val="000000"/>
                        </a:solidFill>
                        <a:latin typeface="Cambria Math"/>
                        <a:ea typeface="新細明體" pitchFamily="18" charset="-120"/>
                      </a:rPr>
                      <m:t>𝐷</m:t>
                    </m:r>
                  </m:oMath>
                </a14:m>
                <a:endParaRPr lang="en-US" altLang="zh-TW" sz="2200" dirty="0">
                  <a:solidFill>
                    <a:srgbClr val="000000"/>
                  </a:solidFill>
                  <a:latin typeface="Arial" charset="0"/>
                  <a:ea typeface="新細明體" pitchFamily="18" charset="-120"/>
                </a:endParaRPr>
              </a:p>
              <a:p>
                <a:pPr marL="625475" lvl="1" indent="-338138">
                  <a:lnSpc>
                    <a:spcPct val="98000"/>
                  </a:lnSpc>
                  <a:spcBef>
                    <a:spcPts val="600"/>
                  </a:spcBef>
                  <a:buClr>
                    <a:srgbClr val="000000"/>
                  </a:buClr>
                  <a:buSzTx/>
                  <a:buFont typeface="新細明體" pitchFamily="18" charset="-120"/>
                  <a:buChar char="※"/>
                  <a:tabLst/>
                  <a:defRPr/>
                </a:pPr>
                <a:r>
                  <a:rPr lang="en-US" altLang="zh-TW" sz="2200" dirty="0">
                    <a:solidFill>
                      <a:srgbClr val="000000"/>
                    </a:solidFill>
                    <a:latin typeface="Arial" charset="0"/>
                    <a:ea typeface="新細明體" pitchFamily="18" charset="-120"/>
                  </a:rPr>
                  <a:t>The difference between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sz="2200" i="1">
                            <a:solidFill>
                              <a:srgbClr val="000000"/>
                            </a:solidFill>
                            <a:latin typeface="Cambria Math"/>
                            <a:ea typeface="新細明體" pitchFamily="18" charset="-120"/>
                          </a:rPr>
                          <m:t>𝐷</m:t>
                        </m:r>
                      </m:e>
                      <m:sup>
                        <m:r>
                          <a:rPr lang="en-US" altLang="zh-TW" sz="2200" i="1">
                            <a:solidFill>
                              <a:srgbClr val="000000"/>
                            </a:solidFill>
                            <a:latin typeface="Cambria Math"/>
                            <a:ea typeface="新細明體" pitchFamily="18" charset="-12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TW" sz="2200" dirty="0">
                    <a:ea typeface="新細明體" pitchFamily="18" charset="-12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TW" sz="2200" i="1">
                        <a:solidFill>
                          <a:srgbClr val="000000"/>
                        </a:solidFill>
                        <a:latin typeface="Cambria Math"/>
                        <a:ea typeface="新細明體" pitchFamily="18" charset="-120"/>
                      </a:rPr>
                      <m:t>𝐷</m:t>
                    </m:r>
                  </m:oMath>
                </a14:m>
                <a:r>
                  <a:rPr lang="en-US" altLang="zh-TW" sz="2200" dirty="0">
                    <a:ea typeface="新細明體" pitchFamily="18" charset="-120"/>
                  </a:rPr>
                  <a:t> decreases with the compounding frequency, and under the continuous compounding, i.e., </a:t>
                </a:r>
                <a14:m>
                  <m:oMath xmlns:m="http://schemas.openxmlformats.org/officeDocument/2006/math">
                    <m:r>
                      <a:rPr lang="en-US" altLang="zh-TW" sz="2200" b="0" i="1" smtClean="0">
                        <a:latin typeface="Cambria Math"/>
                        <a:ea typeface="新細明體" pitchFamily="18" charset="-120"/>
                      </a:rPr>
                      <m:t>𝑚</m:t>
                    </m:r>
                    <m:r>
                      <a:rPr lang="en-US" altLang="zh-TW" sz="2200" b="0" i="1" smtClean="0"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en-US" altLang="zh-TW" sz="2200" dirty="0">
                    <a:ea typeface="新細明體" pitchFamily="18" charset="-120"/>
                  </a:rPr>
                  <a:t>, the difference disappears (see Slide 6.37)</a:t>
                </a:r>
              </a:p>
            </p:txBody>
          </p:sp>
        </mc:Choice>
        <mc:Fallback xmlns="">
          <p:sp>
            <p:nvSpPr>
              <p:cNvPr id="6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8" y="1700808"/>
                <a:ext cx="9036496" cy="5040560"/>
              </a:xfrm>
              <a:prstGeom prst="rect">
                <a:avLst/>
              </a:prstGeom>
              <a:blipFill>
                <a:blip r:embed="rId3"/>
                <a:stretch>
                  <a:fillRect r="-607" b="-61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2"/>
              <p:cNvSpPr txBox="1">
                <a:spLocks noChangeArrowheads="1"/>
              </p:cNvSpPr>
              <p:nvPr/>
            </p:nvSpPr>
            <p:spPr>
              <a:xfrm>
                <a:off x="395536" y="1605534"/>
                <a:ext cx="8568952" cy="5135834"/>
              </a:xfrm>
              <a:prstGeom prst="rect">
                <a:avLst/>
              </a:prstGeom>
              <a:noFill/>
            </p:spPr>
            <p:txBody>
              <a:bodyPr lIns="92075" tIns="46038" rIns="92075" bIns="46038"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7063" indent="-28257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00000"/>
                  <a:buFont typeface="Arial" charset="0"/>
                  <a:buChar char="–"/>
                  <a:tabLst>
                    <a:tab pos="627063" algn="l"/>
                  </a:tabLst>
                  <a:defRPr sz="2600">
                    <a:solidFill>
                      <a:schemeClr val="tx1"/>
                    </a:solidFill>
                    <a:latin typeface="+mn-lt"/>
                  </a:defRPr>
                </a:lvl2pPr>
                <a:lvl3pPr marL="987425" indent="-29368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281113" indent="-2921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15986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80000"/>
                  <a:buFont typeface="Wingdings" pitchFamily="2" charset="2"/>
                  <a:buChar char="u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20558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5130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29702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4274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spcBef>
                    <a:spcPts val="600"/>
                  </a:spcBef>
                  <a:buClr>
                    <a:schemeClr val="accent6">
                      <a:lumMod val="75000"/>
                    </a:schemeClr>
                  </a:buClr>
                  <a:defRPr/>
                </a:pPr>
                <a:r>
                  <a:rPr lang="en-US" altLang="zh-TW" dirty="0">
                    <a:solidFill>
                      <a:srgbClr val="000000"/>
                    </a:solidFill>
                    <a:ea typeface="新細明體" pitchFamily="18" charset="-120"/>
                  </a:rPr>
                  <a:t>Two bonds with the same duration have the identical gradients (</a:t>
                </a:r>
                <a:r>
                  <a:rPr lang="zh-TW" altLang="en-US" dirty="0">
                    <a:solidFill>
                      <a:srgbClr val="000000"/>
                    </a:solidFill>
                    <a:ea typeface="新細明體" pitchFamily="18" charset="-120"/>
                  </a:rPr>
                  <a:t>傾斜度</a:t>
                </a:r>
                <a:r>
                  <a:rPr lang="en-US" altLang="zh-TW" dirty="0">
                    <a:solidFill>
                      <a:srgbClr val="000000"/>
                    </a:solidFill>
                    <a:ea typeface="新細明體" pitchFamily="18" charset="-120"/>
                  </a:rPr>
                  <a:t>) for their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solidFill>
                          <a:srgbClr val="000000"/>
                        </a:solidFill>
                        <a:latin typeface="Cambria Math"/>
                        <a:ea typeface="新細明體" pitchFamily="18" charset="-120"/>
                      </a:rPr>
                      <m:t>Δ</m:t>
                    </m:r>
                    <m:r>
                      <a:rPr lang="en-US" altLang="zh-TW" b="0" i="1" smtClean="0">
                        <a:solidFill>
                          <a:srgbClr val="000000"/>
                        </a:solidFill>
                        <a:latin typeface="Cambria Math"/>
                        <a:ea typeface="新細明體" pitchFamily="18" charset="-120"/>
                      </a:rPr>
                      <m:t>𝐵</m:t>
                    </m:r>
                    <m:r>
                      <a:rPr lang="en-US" altLang="zh-TW" b="0" i="1" smtClean="0">
                        <a:solidFill>
                          <a:srgbClr val="000000"/>
                        </a:solidFill>
                        <a:latin typeface="Cambria Math"/>
                        <a:ea typeface="新細明體" pitchFamily="18" charset="-120"/>
                      </a:rPr>
                      <m:t>/</m:t>
                    </m:r>
                    <m:r>
                      <a:rPr lang="en-US" altLang="zh-TW" b="0" i="1" smtClean="0">
                        <a:solidFill>
                          <a:srgbClr val="000000"/>
                        </a:solidFill>
                        <a:latin typeface="Cambria Math"/>
                        <a:ea typeface="新細明體" pitchFamily="18" charset="-120"/>
                      </a:rPr>
                      <m:t>𝐵</m:t>
                    </m:r>
                  </m:oMath>
                </a14:m>
                <a:r>
                  <a:rPr lang="en-US" altLang="zh-TW" dirty="0">
                    <a:solidFill>
                      <a:srgbClr val="000000"/>
                    </a:solidFill>
                    <a:ea typeface="新細明體" pitchFamily="18" charset="-120"/>
                  </a:rPr>
                  <a:t>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dirty="0" smtClean="0">
                        <a:solidFill>
                          <a:srgbClr val="000000"/>
                        </a:solidFill>
                        <a:latin typeface="Cambria Math"/>
                        <a:ea typeface="新細明體" pitchFamily="18" charset="-120"/>
                      </a:rPr>
                      <m:t>Δ</m:t>
                    </m:r>
                    <m:r>
                      <a:rPr lang="en-US" altLang="zh-TW" b="0" i="1" dirty="0" smtClean="0">
                        <a:solidFill>
                          <a:srgbClr val="000000"/>
                        </a:solidFill>
                        <a:latin typeface="Cambria Math"/>
                        <a:ea typeface="新細明體" pitchFamily="18" charset="-120"/>
                      </a:rPr>
                      <m:t>𝑦</m:t>
                    </m:r>
                  </m:oMath>
                </a14:m>
                <a:r>
                  <a:rPr lang="en-US" altLang="zh-TW" dirty="0">
                    <a:solidFill>
                      <a:srgbClr val="000000"/>
                    </a:solidFill>
                    <a:ea typeface="新細明體" pitchFamily="18" charset="-120"/>
                  </a:rPr>
                  <a:t>) curves at the origin</a:t>
                </a:r>
              </a:p>
              <a:p>
                <a:pPr>
                  <a:spcBef>
                    <a:spcPts val="600"/>
                  </a:spcBef>
                  <a:buClr>
                    <a:schemeClr val="accent6">
                      <a:lumMod val="75000"/>
                    </a:schemeClr>
                  </a:buClr>
                  <a:defRPr/>
                </a:pPr>
                <a:endParaRPr lang="en-US" altLang="zh-TW" b="1" dirty="0">
                  <a:solidFill>
                    <a:srgbClr val="000000"/>
                  </a:solidFill>
                  <a:ea typeface="新細明體" pitchFamily="18" charset="-120"/>
                </a:endParaRPr>
              </a:p>
              <a:p>
                <a:pPr>
                  <a:spcBef>
                    <a:spcPts val="600"/>
                  </a:spcBef>
                  <a:buClr>
                    <a:schemeClr val="accent6">
                      <a:lumMod val="75000"/>
                    </a:schemeClr>
                  </a:buClr>
                  <a:defRPr/>
                </a:pPr>
                <a:endParaRPr lang="en-US" altLang="zh-TW" b="1" dirty="0">
                  <a:solidFill>
                    <a:srgbClr val="000000"/>
                  </a:solidFill>
                  <a:ea typeface="新細明體" pitchFamily="18" charset="-120"/>
                </a:endParaRPr>
              </a:p>
              <a:p>
                <a:pPr>
                  <a:spcBef>
                    <a:spcPts val="600"/>
                  </a:spcBef>
                  <a:buClr>
                    <a:schemeClr val="accent6">
                      <a:lumMod val="75000"/>
                    </a:schemeClr>
                  </a:buClr>
                  <a:defRPr/>
                </a:pPr>
                <a:endParaRPr lang="en-US" altLang="zh-TW" b="1" dirty="0">
                  <a:solidFill>
                    <a:srgbClr val="000000"/>
                  </a:solidFill>
                  <a:ea typeface="新細明體" pitchFamily="18" charset="-120"/>
                </a:endParaRPr>
              </a:p>
              <a:p>
                <a:pPr>
                  <a:spcBef>
                    <a:spcPts val="600"/>
                  </a:spcBef>
                  <a:buClr>
                    <a:schemeClr val="accent6">
                      <a:lumMod val="75000"/>
                    </a:schemeClr>
                  </a:buClr>
                  <a:defRPr/>
                </a:pPr>
                <a:endParaRPr lang="en-US" altLang="zh-TW" b="1" dirty="0">
                  <a:solidFill>
                    <a:srgbClr val="000000"/>
                  </a:solidFill>
                  <a:ea typeface="新細明體" pitchFamily="18" charset="-120"/>
                </a:endParaRPr>
              </a:p>
              <a:p>
                <a:pPr>
                  <a:spcBef>
                    <a:spcPts val="600"/>
                  </a:spcBef>
                  <a:buClr>
                    <a:schemeClr val="accent6">
                      <a:lumMod val="75000"/>
                    </a:schemeClr>
                  </a:buClr>
                  <a:defRPr/>
                </a:pPr>
                <a:endParaRPr lang="en-US" altLang="zh-TW" b="1" dirty="0">
                  <a:solidFill>
                    <a:srgbClr val="000000"/>
                  </a:solidFill>
                  <a:ea typeface="新細明體" pitchFamily="18" charset="-120"/>
                </a:endParaRPr>
              </a:p>
              <a:p>
                <a:pPr marL="625475" lvl="1" indent="-341313">
                  <a:spcBef>
                    <a:spcPts val="600"/>
                  </a:spcBef>
                  <a:buClr>
                    <a:schemeClr val="tx1"/>
                  </a:buClr>
                  <a:buFont typeface="新細明體" pitchFamily="18" charset="-120"/>
                  <a:buChar char="※"/>
                  <a:defRPr/>
                </a:pPr>
                <a:r>
                  <a:rPr lang="en-US" altLang="zh-TW" sz="2200" dirty="0">
                    <a:solidFill>
                      <a:srgbClr val="000000"/>
                    </a:solidFill>
                    <a:ea typeface="新細明體" pitchFamily="18" charset="-120"/>
                  </a:rPr>
                  <a:t>The above figure implies that for one small change in yield,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200">
                        <a:latin typeface="Cambria Math"/>
                        <a:ea typeface="新細明體" pitchFamily="18" charset="-120"/>
                      </a:rPr>
                      <m:t>Δ</m:t>
                    </m:r>
                    <m:r>
                      <a:rPr lang="en-US" altLang="zh-TW" sz="2200" i="1">
                        <a:latin typeface="Cambria Math"/>
                        <a:ea typeface="新細明體" pitchFamily="18" charset="-120"/>
                      </a:rPr>
                      <m:t>𝑦</m:t>
                    </m:r>
                  </m:oMath>
                </a14:m>
                <a:r>
                  <a:rPr lang="en-US" altLang="zh-TW" sz="2200" dirty="0">
                    <a:solidFill>
                      <a:srgbClr val="000000"/>
                    </a:solidFill>
                    <a:ea typeface="新細明體" pitchFamily="18" charset="-120"/>
                  </a:rPr>
                  <a:t>, the percentage change in the bond prices of </a:t>
                </a:r>
                <a:r>
                  <a:rPr lang="en-US" altLang="zh-TW" sz="2200" i="1" dirty="0">
                    <a:solidFill>
                      <a:srgbClr val="000000"/>
                    </a:solidFill>
                    <a:ea typeface="新細明體" pitchFamily="18" charset="-120"/>
                  </a:rPr>
                  <a:t>P</a:t>
                </a:r>
                <a:r>
                  <a:rPr lang="en-US" altLang="zh-TW" sz="2200" dirty="0">
                    <a:solidFill>
                      <a:srgbClr val="000000"/>
                    </a:solidFill>
                    <a:ea typeface="新細明體" pitchFamily="18" charset="-120"/>
                  </a:rPr>
                  <a:t> and </a:t>
                </a:r>
                <a:r>
                  <a:rPr lang="en-US" altLang="zh-TW" sz="2200" i="1" dirty="0">
                    <a:solidFill>
                      <a:srgbClr val="000000"/>
                    </a:solidFill>
                    <a:ea typeface="新細明體" pitchFamily="18" charset="-120"/>
                  </a:rPr>
                  <a:t>Q</a:t>
                </a:r>
                <a:r>
                  <a:rPr lang="en-US" altLang="zh-TW" sz="2200" dirty="0">
                    <a:solidFill>
                      <a:srgbClr val="000000"/>
                    </a:solidFill>
                    <a:ea typeface="新細明體" pitchFamily="18" charset="-120"/>
                  </a:rPr>
                  <a:t> are almost the same, which inspires the duration-based hedging </a:t>
                </a:r>
                <a:endParaRPr lang="en-US" altLang="zh-TW" sz="2200" dirty="0"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6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605534"/>
                <a:ext cx="8568952" cy="5135834"/>
              </a:xfrm>
              <a:prstGeom prst="rect">
                <a:avLst/>
              </a:prstGeom>
              <a:blipFill>
                <a:blip r:embed="rId3"/>
                <a:stretch>
                  <a:fillRect l="-711" t="-1542" r="-2703" b="-40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22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6.</a:t>
            </a:r>
            <a:fld id="{F9C2D38B-06FC-4211-8693-5D8FF50FD464}" type="slidenum">
              <a:rPr lang="en-US" altLang="en-US"/>
              <a:pPr eaLnBrk="1" hangingPunct="1"/>
              <a:t>42</a:t>
            </a:fld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>
          <a:xfrm>
            <a:off x="444501" y="260350"/>
            <a:ext cx="7511876" cy="1008063"/>
          </a:xfrm>
          <a:noFill/>
        </p:spPr>
        <p:txBody>
          <a:bodyPr lIns="92075" tIns="46038" rIns="92075" bIns="46038" anchor="ctr"/>
          <a:lstStyle/>
          <a:p>
            <a:r>
              <a:rPr lang="en-US" altLang="zh-TW" dirty="0">
                <a:ea typeface="新細明體" pitchFamily="18" charset="-120"/>
              </a:rPr>
              <a:t>Duration</a:t>
            </a:r>
            <a:r>
              <a:rPr lang="zh-TW" altLang="en-US" dirty="0">
                <a:ea typeface="新細明體" pitchFamily="18" charset="-120"/>
              </a:rPr>
              <a:t> </a:t>
            </a:r>
            <a:r>
              <a:rPr lang="en-US" altLang="zh-TW" dirty="0">
                <a:ea typeface="新細明體" pitchFamily="18" charset="-120"/>
              </a:rPr>
              <a:t>(</a:t>
            </a:r>
            <a:r>
              <a:rPr lang="zh-TW" altLang="en-US" dirty="0">
                <a:ea typeface="新細明體" pitchFamily="18" charset="-120"/>
              </a:rPr>
              <a:t>存續期間</a:t>
            </a:r>
            <a:r>
              <a:rPr lang="en-US" altLang="zh-TW" dirty="0">
                <a:ea typeface="新細明體" pitchFamily="18" charset="-120"/>
              </a:rPr>
              <a:t>)</a:t>
            </a:r>
            <a:endParaRPr lang="en-US" altLang="zh-TW" sz="2400" dirty="0">
              <a:ea typeface="新細明體" pitchFamily="18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2832162" y="3018632"/>
            <a:ext cx="3547872" cy="2642616"/>
            <a:chOff x="2832162" y="2658592"/>
            <a:chExt cx="3547872" cy="2642616"/>
          </a:xfrm>
        </p:grpSpPr>
        <p:pic>
          <p:nvPicPr>
            <p:cNvPr id="3481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162" y="2658592"/>
              <a:ext cx="3547872" cy="26426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文字方塊 1"/>
            <p:cNvSpPr txBox="1"/>
            <p:nvPr/>
          </p:nvSpPr>
          <p:spPr>
            <a:xfrm>
              <a:off x="3995936" y="3140968"/>
              <a:ext cx="14401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200" i="1" dirty="0"/>
                <a:t>P</a:t>
              </a:r>
              <a:endParaRPr lang="zh-TW" altLang="en-US" sz="1200" i="1" dirty="0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5652120" y="4581128"/>
              <a:ext cx="14401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200" i="1" dirty="0"/>
                <a:t>P</a:t>
              </a:r>
              <a:endParaRPr lang="zh-TW" altLang="en-US" sz="1200" i="1" dirty="0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5436096" y="4906800"/>
              <a:ext cx="14401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200" i="1" dirty="0"/>
                <a:t>Q</a:t>
              </a:r>
              <a:endParaRPr lang="zh-TW" altLang="en-US" sz="1200" i="1" dirty="0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3635896" y="3296017"/>
              <a:ext cx="14401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200" i="1" dirty="0"/>
                <a:t>Q</a:t>
              </a:r>
              <a:endParaRPr lang="zh-TW" altLang="en-US" sz="12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842019782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102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>
                <a:ea typeface="新細明體" pitchFamily="18" charset="-120"/>
              </a:rPr>
              <a:t>Duration Matching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48" name="Rectangle 1027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79512" y="1628800"/>
                <a:ext cx="8712968" cy="5112568"/>
              </a:xfrm>
              <a:noFill/>
            </p:spPr>
            <p:txBody>
              <a:bodyPr lIns="92075" tIns="46038" rIns="92075" bIns="46038"/>
              <a:lstStyle/>
              <a:p>
                <a:pPr eaLnBrk="1" hangingPunct="1">
                  <a:lnSpc>
                    <a:spcPct val="99000"/>
                  </a:lnSpc>
                  <a:spcBef>
                    <a:spcPts val="3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Duration matching hedge:</a:t>
                </a:r>
              </a:p>
              <a:p>
                <a:pPr lvl="1">
                  <a:lnSpc>
                    <a:spcPct val="99000"/>
                  </a:lnSpc>
                  <a:spcBef>
                    <a:spcPts val="3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To hedge the IR risk of a bond (portfolio)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𝑃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with nonzero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/>
                        <a:ea typeface="新細明體" pitchFamily="18" charset="-120"/>
                      </a:rPr>
                      <m:t>Δ</m:t>
                    </m:r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𝑃</m:t>
                    </m:r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TW">
                        <a:latin typeface="Cambria Math"/>
                        <a:ea typeface="新細明體" pitchFamily="18" charset="-120"/>
                      </a:rPr>
                      <m:t>Δ</m:t>
                    </m:r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𝑦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, consider to include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新細明體" pitchFamily="18" charset="-120"/>
                      </a:rPr>
                      <m:t>𝑁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新細明體" pitchFamily="18" charset="-120"/>
                      </a:rPr>
                      <m:t> 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units of an interest-rate-sensitivity asset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新細明體" pitchFamily="18" charset="-120"/>
                      </a:rPr>
                      <m:t>𝑄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such that</a:t>
                </a:r>
              </a:p>
              <a:p>
                <a:pPr marL="344488" lvl="1" indent="0" algn="ctr">
                  <a:lnSpc>
                    <a:spcPct val="99000"/>
                  </a:lnSpc>
                  <a:spcBef>
                    <a:spcPts val="300"/>
                  </a:spcBef>
                  <a:buNone/>
                </a:pPr>
                <a:r>
                  <a:rPr lang="en-US" altLang="zh-TW" dirty="0">
                    <a:ea typeface="新細明體" pitchFamily="18" charset="-12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  <a:ea typeface="新細明體" pitchFamily="18" charset="-120"/>
                          </a:rPr>
                          <m:t>Δ</m:t>
                        </m:r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𝑃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  <a:ea typeface="新細明體" pitchFamily="18" charset="-120"/>
                          </a:rPr>
                          <m:t>Δ</m:t>
                        </m:r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𝑦</m:t>
                        </m:r>
                      </m:den>
                    </m:f>
                    <m:r>
                      <a:rPr lang="en-US" altLang="zh-TW">
                        <a:latin typeface="Cambria Math"/>
                        <a:ea typeface="新細明體" pitchFamily="18" charset="-120"/>
                      </a:rPr>
                      <m:t>+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  <a:ea typeface="新細明體" pitchFamily="18" charset="-120"/>
                          </a:rPr>
                          <m:t>Δ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  <m:t>𝑁</m:t>
                        </m:r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𝑄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  <a:ea typeface="新細明體" pitchFamily="18" charset="-120"/>
                          </a:rPr>
                          <m:t>Δ</m:t>
                        </m:r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𝑦</m:t>
                        </m:r>
                      </m:den>
                    </m:f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  <a:ea typeface="新細明體" pitchFamily="18" charset="-120"/>
                          </a:rPr>
                          <m:t>Δ</m:t>
                        </m:r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𝑃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  <a:ea typeface="新細明體" pitchFamily="18" charset="-120"/>
                          </a:rPr>
                          <m:t>Δ</m:t>
                        </m:r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𝑦</m:t>
                        </m:r>
                      </m:den>
                    </m:f>
                    <m:r>
                      <a:rPr lang="en-US" altLang="zh-TW">
                        <a:latin typeface="Cambria Math"/>
                        <a:ea typeface="新細明體" pitchFamily="18" charset="-120"/>
                      </a:rPr>
                      <m:t>+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新細明體" pitchFamily="18" charset="-120"/>
                      </a:rPr>
                      <m:t>𝑁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  <a:ea typeface="新細明體" pitchFamily="18" charset="-120"/>
                          </a:rPr>
                          <m:t>Δ</m:t>
                        </m:r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𝑄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  <a:ea typeface="新細明體" pitchFamily="18" charset="-120"/>
                          </a:rPr>
                          <m:t>Δ</m:t>
                        </m:r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𝑦</m:t>
                        </m:r>
                      </m:den>
                    </m:f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=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0</m:t>
                    </m:r>
                  </m:oMath>
                </a14:m>
                <a:endParaRPr lang="en-US" altLang="zh-TW" dirty="0">
                  <a:ea typeface="新細明體" pitchFamily="18" charset="-120"/>
                </a:endParaRPr>
              </a:p>
              <a:p>
                <a:pPr lvl="2">
                  <a:lnSpc>
                    <a:spcPct val="99000"/>
                  </a:lnSpc>
                  <a:spcBef>
                    <a:spcPts val="3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IR risk elimination: for a change in yield,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/>
                        <a:ea typeface="新細明體" pitchFamily="18" charset="-120"/>
                      </a:rPr>
                      <m:t>Δ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𝑦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, the changes in the values of </a:t>
                </a:r>
                <a:r>
                  <a:rPr lang="en-US" altLang="zh-TW" i="1" dirty="0">
                    <a:ea typeface="新細明體" pitchFamily="18" charset="-120"/>
                  </a:rPr>
                  <a:t>P</a:t>
                </a:r>
                <a:r>
                  <a:rPr lang="en-US" altLang="zh-TW" dirty="0">
                    <a:ea typeface="新細明體" pitchFamily="18" charset="-120"/>
                  </a:rPr>
                  <a:t> and </a:t>
                </a:r>
                <a:r>
                  <a:rPr lang="en-US" altLang="zh-TW" i="1" dirty="0">
                    <a:ea typeface="新細明體" pitchFamily="18" charset="-120"/>
                  </a:rPr>
                  <a:t>NQ</a:t>
                </a:r>
                <a:r>
                  <a:rPr lang="en-US" altLang="zh-TW" dirty="0">
                    <a:ea typeface="新細明體" pitchFamily="18" charset="-120"/>
                  </a:rPr>
                  <a:t> offset with each other</a:t>
                </a:r>
              </a:p>
              <a:p>
                <a:pPr lvl="2">
                  <a:lnSpc>
                    <a:spcPct val="99000"/>
                  </a:lnSpc>
                  <a:spcBef>
                    <a:spcPts val="3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Duration relationship: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  <a:ea typeface="新細明體" pitchFamily="18" charset="-120"/>
                          </a:rPr>
                          <m:t>Δ</m:t>
                        </m:r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𝑃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  <a:ea typeface="新細明體" pitchFamily="18" charset="-120"/>
                          </a:rPr>
                          <m:t>Δ</m:t>
                        </m:r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𝑦</m:t>
                        </m:r>
                      </m:den>
                    </m:f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=−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𝑃𝐷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altLang="zh-TW" dirty="0">
                    <a:ea typeface="新細明體" pitchFamily="18" charset="-120"/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  <a:ea typeface="新細明體" pitchFamily="18" charset="-120"/>
                          </a:rPr>
                          <m:t>Δ</m:t>
                        </m:r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𝑄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  <a:ea typeface="新細明體" pitchFamily="18" charset="-120"/>
                          </a:rPr>
                          <m:t>Δ</m:t>
                        </m:r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𝑦</m:t>
                        </m:r>
                      </m:den>
                    </m:f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=−</m:t>
                    </m:r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𝑄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𝐷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𝑄</m:t>
                        </m:r>
                      </m:sub>
                    </m:sSub>
                  </m:oMath>
                </a14:m>
                <a:endParaRPr lang="en-US" altLang="zh-TW" dirty="0">
                  <a:ea typeface="新細明體" pitchFamily="18" charset="-120"/>
                </a:endParaRPr>
              </a:p>
              <a:p>
                <a:pPr lvl="2">
                  <a:lnSpc>
                    <a:spcPct val="99000"/>
                  </a:lnSpc>
                  <a:spcBef>
                    <a:spcPts val="3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If we can find an asset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新細明體" pitchFamily="18" charset="-120"/>
                      </a:rPr>
                      <m:t>𝑄</m:t>
                    </m:r>
                  </m:oMath>
                </a14:m>
                <a:r>
                  <a:rPr lang="en-US" altLang="zh-TW" i="1" dirty="0">
                    <a:ea typeface="新細明體" pitchFamily="18" charset="-120"/>
                  </a:rPr>
                  <a:t> </a:t>
                </a:r>
                <a:r>
                  <a:rPr lang="en-US" altLang="zh-TW" dirty="0">
                    <a:ea typeface="新細明體" pitchFamily="18" charset="-120"/>
                  </a:rPr>
                  <a:t>such that </a:t>
                </a:r>
                <a14:m>
                  <m:oMath xmlns:m="http://schemas.openxmlformats.org/officeDocument/2006/math">
                    <m:r>
                      <a:rPr lang="en-US" altLang="zh-TW" b="0" i="1">
                        <a:latin typeface="Cambria Math"/>
                        <a:ea typeface="新細明體" pitchFamily="18" charset="-120"/>
                      </a:rPr>
                      <m:t>𝑃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𝐷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𝑃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−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𝑁𝑄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𝐷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altLang="zh-TW" dirty="0">
                    <a:ea typeface="新細明體" pitchFamily="18" charset="-120"/>
                  </a:rPr>
                  <a:t>, the portfolio of (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𝑃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+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新細明體" pitchFamily="18" charset="-120"/>
                      </a:rPr>
                      <m:t>𝑁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𝑄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)</a:t>
                </a:r>
                <a:r>
                  <a:rPr lang="zh-TW" altLang="en-US" dirty="0">
                    <a:ea typeface="新細明體" pitchFamily="18" charset="-120"/>
                  </a:rPr>
                  <a:t> </a:t>
                </a:r>
                <a:r>
                  <a:rPr lang="en-US" altLang="zh-TW" dirty="0">
                    <a:ea typeface="新細明體" pitchFamily="18" charset="-120"/>
                  </a:rPr>
                  <a:t>is immunized (</a:t>
                </a:r>
                <a:r>
                  <a:rPr lang="zh-TW" altLang="en-US" dirty="0">
                    <a:ea typeface="新細明體" pitchFamily="18" charset="-120"/>
                  </a:rPr>
                  <a:t>免疫</a:t>
                </a:r>
                <a:r>
                  <a:rPr lang="en-US" altLang="zh-TW" dirty="0">
                    <a:ea typeface="新細明體" pitchFamily="18" charset="-120"/>
                  </a:rPr>
                  <a:t>) to the IR risk</a:t>
                </a:r>
              </a:p>
              <a:p>
                <a:pPr lvl="2">
                  <a:lnSpc>
                    <a:spcPct val="99000"/>
                  </a:lnSpc>
                  <a:spcBef>
                    <a:spcPts val="300"/>
                  </a:spcBef>
                  <a:buClr>
                    <a:schemeClr val="tx1"/>
                  </a:buClr>
                  <a:buSzPct val="100000"/>
                  <a:buFont typeface="新細明體" pitchFamily="18" charset="-120"/>
                  <a:buChar char="※"/>
                </a:pPr>
                <a:r>
                  <a:rPr lang="en-US" altLang="zh-TW" dirty="0">
                    <a:ea typeface="新細明體" pitchFamily="18" charset="-120"/>
                  </a:rPr>
                  <a:t> Note that the hedging concept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  <a:ea typeface="新細明體" pitchFamily="18" charset="-120"/>
                          </a:rPr>
                          <m:t>Δ</m:t>
                        </m:r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𝑃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  <a:ea typeface="新細明體" pitchFamily="18" charset="-120"/>
                          </a:rPr>
                          <m:t>Δ</m:t>
                        </m:r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𝑦</m:t>
                        </m:r>
                      </m:den>
                    </m:f>
                    <m:r>
                      <a:rPr lang="en-US" altLang="zh-TW">
                        <a:latin typeface="Cambria Math"/>
                        <a:ea typeface="新細明體" pitchFamily="18" charset="-120"/>
                      </a:rPr>
                      <m:t>+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𝑁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  <a:ea typeface="新細明體" pitchFamily="18" charset="-120"/>
                          </a:rPr>
                          <m:t>Δ</m:t>
                        </m:r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𝑄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  <a:ea typeface="新細明體" pitchFamily="18" charset="-120"/>
                          </a:rPr>
                          <m:t>Δ</m:t>
                        </m:r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𝑦</m:t>
                        </m:r>
                      </m:den>
                    </m:f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=0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can be applied for other risk factors, not only for the interest rate risk</a:t>
                </a:r>
              </a:p>
            </p:txBody>
          </p:sp>
        </mc:Choice>
        <mc:Fallback xmlns="">
          <p:sp>
            <p:nvSpPr>
              <p:cNvPr id="31748" name="Rectangle 102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628800"/>
                <a:ext cx="8712968" cy="5112568"/>
              </a:xfrm>
              <a:blipFill>
                <a:blip r:embed="rId3"/>
                <a:stretch>
                  <a:fillRect l="-629" t="-1669" r="-699" b="-584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46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6.</a:t>
            </a:r>
            <a:fld id="{F382F124-A211-4988-9A26-D51637C63CD2}" type="slidenum">
              <a:rPr lang="en-US" altLang="en-US"/>
              <a:pPr eaLnBrk="1" hangingPunct="1"/>
              <a:t>43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3"/>
              <p:cNvSpPr txBox="1">
                <a:spLocks noChangeArrowheads="1"/>
              </p:cNvSpPr>
              <p:nvPr/>
            </p:nvSpPr>
            <p:spPr bwMode="auto">
              <a:xfrm>
                <a:off x="323528" y="1576276"/>
                <a:ext cx="8712968" cy="51650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7063" indent="-28257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00000"/>
                  <a:buFont typeface="Arial" charset="0"/>
                  <a:buChar char="–"/>
                  <a:tabLst>
                    <a:tab pos="627063" algn="l"/>
                  </a:tabLst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987425" indent="-29368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281113" indent="-2921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Arial" charset="0"/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4pPr>
                <a:lvl5pPr marL="15986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80000"/>
                  <a:buFont typeface="Wingdings" pitchFamily="2" charset="2"/>
                  <a:buChar char="u"/>
                  <a:defRPr sz="1800">
                    <a:solidFill>
                      <a:schemeClr val="tx1"/>
                    </a:solidFill>
                    <a:latin typeface="+mn-lt"/>
                  </a:defRPr>
                </a:lvl5pPr>
                <a:lvl6pPr marL="20558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 marL="25130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 marL="29702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 marL="34274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95000"/>
                  </a:lnSpc>
                  <a:spcBef>
                    <a:spcPts val="300"/>
                  </a:spcBef>
                </a:pPr>
                <a:r>
                  <a:rPr lang="en-CA" altLang="zh-TW" sz="3000" dirty="0">
                    <a:ea typeface="新細明體" pitchFamily="18" charset="-120"/>
                  </a:rPr>
                  <a:t>Notations</a:t>
                </a:r>
              </a:p>
              <a:p>
                <a:pPr lvl="1">
                  <a:lnSpc>
                    <a:spcPct val="95000"/>
                  </a:lnSpc>
                  <a:spcBef>
                    <a:spcPts val="3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altLang="zh-TW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𝑉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CA" altLang="zh-TW" dirty="0">
                    <a:ea typeface="新細明體" pitchFamily="18" charset="-120"/>
                  </a:rPr>
                  <a:t>: Contract price for an interest rate futures contract</a:t>
                </a:r>
              </a:p>
              <a:p>
                <a:pPr lvl="1">
                  <a:lnSpc>
                    <a:spcPct val="95000"/>
                  </a:lnSpc>
                  <a:spcBef>
                    <a:spcPts val="3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altLang="zh-TW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𝐷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CA" altLang="zh-TW" dirty="0">
                    <a:ea typeface="新細明體" pitchFamily="18" charset="-120"/>
                  </a:rPr>
                  <a:t>: Duration of the asset underlying futures at the maturity of the futures contract (do not calculate the duration of a futures contract itself)</a:t>
                </a:r>
              </a:p>
              <a:p>
                <a:pPr lvl="1">
                  <a:lnSpc>
                    <a:spcPct val="95000"/>
                  </a:lnSpc>
                  <a:spcBef>
                    <a:spcPts val="300"/>
                  </a:spcBef>
                </a:pP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𝑃</m:t>
                    </m:r>
                  </m:oMath>
                </a14:m>
                <a:r>
                  <a:rPr lang="en-CA" altLang="zh-TW" dirty="0">
                    <a:ea typeface="新細明體" pitchFamily="18" charset="-120"/>
                  </a:rPr>
                  <a:t>: Value of the portfolio being hedged at the maturity of the hedge</a:t>
                </a:r>
                <a:r>
                  <a:rPr lang="zh-TW" altLang="en-US" dirty="0">
                    <a:ea typeface="新細明體" pitchFamily="18" charset="-120"/>
                  </a:rPr>
                  <a:t> </a:t>
                </a:r>
                <a:r>
                  <a:rPr lang="en-US" altLang="zh-TW" dirty="0">
                    <a:ea typeface="新細明體" pitchFamily="18" charset="-120"/>
                  </a:rPr>
                  <a:t>(assumed to be the same as the portfolio value today)</a:t>
                </a:r>
                <a:endParaRPr lang="en-CA" altLang="zh-TW" dirty="0">
                  <a:ea typeface="新細明體" pitchFamily="18" charset="-120"/>
                </a:endParaRPr>
              </a:p>
              <a:p>
                <a:pPr lvl="1">
                  <a:lnSpc>
                    <a:spcPct val="95000"/>
                  </a:lnSpc>
                  <a:spcBef>
                    <a:spcPts val="3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altLang="zh-TW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𝐷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CA" altLang="zh-TW" dirty="0">
                    <a:ea typeface="新細明體" pitchFamily="18" charset="-120"/>
                  </a:rPr>
                  <a:t>: Duration of the portfolio at the maturity of the hedge</a:t>
                </a:r>
              </a:p>
              <a:p>
                <a:pPr>
                  <a:lnSpc>
                    <a:spcPct val="95000"/>
                  </a:lnSpc>
                  <a:spcBef>
                    <a:spcPts val="300"/>
                  </a:spcBef>
                </a:pPr>
                <a:r>
                  <a:rPr lang="en-CA" altLang="zh-TW" dirty="0">
                    <a:ea typeface="新細明體" pitchFamily="18" charset="-120"/>
                  </a:rPr>
                  <a:t>Duration-based hedge ratio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  <a:ea typeface="新細明體" pitchFamily="18" charset="-120"/>
                          </a:rPr>
                          <m:t>Δ</m:t>
                        </m:r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𝑃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  <a:ea typeface="新細明體" pitchFamily="18" charset="-120"/>
                          </a:rPr>
                          <m:t>Δ</m:t>
                        </m:r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𝑦</m:t>
                        </m:r>
                      </m:den>
                    </m:f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+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  <a:ea typeface="新細明體" pitchFamily="18" charset="-120"/>
                          </a:rPr>
                          <m:t>Δ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  <a:ea typeface="新細明體" pitchFamily="18" charset="-120"/>
                              </a:rPr>
                              <m:t>(</m:t>
                            </m:r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𝑁𝑉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𝐹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  <a:ea typeface="新細明體" pitchFamily="18" charset="-120"/>
                          </a:rPr>
                          <m:t>Δ</m:t>
                        </m:r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𝑦</m:t>
                        </m:r>
                      </m:den>
                    </m:f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=0</m:t>
                    </m:r>
                  </m:oMath>
                </a14:m>
                <a:r>
                  <a:rPr lang="en-CA" altLang="zh-TW" dirty="0">
                    <a:ea typeface="新細明體" pitchFamily="18" charset="-120"/>
                  </a:rPr>
                  <a:t>)</a:t>
                </a:r>
              </a:p>
              <a:p>
                <a:pPr marL="0" indent="0" algn="ctr">
                  <a:lnSpc>
                    <a:spcPct val="95000"/>
                  </a:lnSpc>
                  <a:spcBef>
                    <a:spcPts val="300"/>
                  </a:spcBef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CA" altLang="zh-TW" sz="240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/>
                            <a:ea typeface="新細明體" pitchFamily="18" charset="-120"/>
                          </a:rPr>
                          <m:t>𝑁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/>
                            <a:ea typeface="新細明體" pitchFamily="18" charset="-120"/>
                          </a:rPr>
                          <m:t>∗</m:t>
                        </m:r>
                      </m:sup>
                    </m:sSup>
                    <m:r>
                      <a:rPr lang="en-US" altLang="zh-TW" sz="2400" b="0" i="1" smtClean="0">
                        <a:latin typeface="Cambria Math"/>
                        <a:ea typeface="新細明體" pitchFamily="18" charset="-120"/>
                      </a:rPr>
                      <m:t>=</m:t>
                    </m:r>
                    <m:f>
                      <m:fPr>
                        <m:ctrlPr>
                          <a:rPr lang="en-CA" altLang="zh-TW" sz="240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/>
                            <a:ea typeface="新細明體" pitchFamily="18" charset="-120"/>
                          </a:rPr>
                          <m:t>𝑃</m:t>
                        </m:r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/>
                                <a:ea typeface="新細明體" pitchFamily="18" charset="-12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  <a:ea typeface="新細明體" pitchFamily="18" charset="-120"/>
                              </a:rPr>
                              <m:t>𝑃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CA" altLang="zh-TW" sz="2400" i="1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/>
                                <a:ea typeface="新細明體" pitchFamily="18" charset="-12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  <a:ea typeface="新細明體" pitchFamily="18" charset="-120"/>
                              </a:rPr>
                              <m:t>𝐹</m:t>
                            </m:r>
                          </m:sub>
                        </m:sSub>
                        <m:sSub>
                          <m:sSubPr>
                            <m:ctrlPr>
                              <a:rPr lang="en-CA" altLang="zh-TW" sz="2400" i="1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/>
                                <a:ea typeface="新細明體" pitchFamily="18" charset="-12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  <a:ea typeface="新細明體" pitchFamily="18" charset="-120"/>
                              </a:rPr>
                              <m:t>𝐹</m:t>
                            </m:r>
                          </m:sub>
                        </m:sSub>
                      </m:den>
                    </m:f>
                  </m:oMath>
                </a14:m>
                <a:r>
                  <a:rPr lang="en-CA" altLang="zh-TW" sz="2400" dirty="0">
                    <a:ea typeface="新細明體" pitchFamily="18" charset="-120"/>
                  </a:rPr>
                  <a:t> interest rate futures should be SHORTED</a:t>
                </a:r>
              </a:p>
              <a:p>
                <a:pPr marL="0" indent="0" algn="ctr">
                  <a:lnSpc>
                    <a:spcPct val="95000"/>
                  </a:lnSpc>
                  <a:spcBef>
                    <a:spcPts val="300"/>
                  </a:spcBef>
                  <a:buNone/>
                </a:pPr>
                <a:r>
                  <a:rPr lang="en-CA" altLang="zh-TW" sz="2400" dirty="0">
                    <a:ea typeface="新細明體" pitchFamily="18" charset="-120"/>
                  </a:rPr>
                  <a:t>(due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TW" sz="2400">
                            <a:latin typeface="Cambria Math"/>
                            <a:ea typeface="新細明體" pitchFamily="18" charset="-120"/>
                          </a:rPr>
                          <m:t>Δ</m:t>
                        </m:r>
                        <m:r>
                          <a:rPr lang="en-US" altLang="zh-TW" sz="2400" i="1">
                            <a:latin typeface="Cambria Math"/>
                            <a:ea typeface="新細明體" pitchFamily="18" charset="-120"/>
                          </a:rPr>
                          <m:t>𝑃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TW" sz="2400">
                            <a:latin typeface="Cambria Math"/>
                            <a:ea typeface="新細明體" pitchFamily="18" charset="-120"/>
                          </a:rPr>
                          <m:t>Δ</m:t>
                        </m:r>
                        <m:r>
                          <a:rPr lang="en-US" altLang="zh-TW" sz="2400" b="0" i="1" smtClean="0">
                            <a:latin typeface="Cambria Math"/>
                            <a:ea typeface="新細明體" pitchFamily="18" charset="-120"/>
                          </a:rPr>
                          <m:t>𝑦</m:t>
                        </m:r>
                      </m:den>
                    </m:f>
                    <m:r>
                      <a:rPr lang="en-US" altLang="zh-TW" sz="2400" b="0" i="1" smtClean="0">
                        <a:latin typeface="Cambria Math"/>
                        <a:ea typeface="新細明體" pitchFamily="18" charset="-120"/>
                      </a:rPr>
                      <m:t>=−</m:t>
                    </m:r>
                    <m:r>
                      <a:rPr lang="en-US" altLang="zh-TW" sz="2400" b="0" i="1" smtClean="0">
                        <a:latin typeface="Cambria Math"/>
                        <a:ea typeface="新細明體" pitchFamily="18" charset="-120"/>
                      </a:rPr>
                      <m:t>𝑃</m:t>
                    </m:r>
                    <m:sSub>
                      <m:sSubPr>
                        <m:ctrlPr>
                          <a:rPr lang="en-CA" altLang="zh-TW" sz="24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  <a:ea typeface="新細明體" pitchFamily="18" charset="-120"/>
                          </a:rPr>
                          <m:t>𝐷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  <a:ea typeface="新細明體" pitchFamily="18" charset="-12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CA" altLang="zh-TW" sz="2400" dirty="0">
                    <a:ea typeface="新細明體" pitchFamily="18" charset="-120"/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TW" sz="2400">
                            <a:latin typeface="Cambria Math"/>
                            <a:ea typeface="新細明體" pitchFamily="18" charset="-120"/>
                          </a:rPr>
                          <m:t>Δ</m:t>
                        </m:r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/>
                                <a:ea typeface="新細明體" pitchFamily="18" charset="-12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  <a:ea typeface="新細明體" pitchFamily="18" charset="-120"/>
                              </a:rPr>
                              <m:t>𝐹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 altLang="zh-TW" sz="2400">
                            <a:latin typeface="Cambria Math"/>
                            <a:ea typeface="新細明體" pitchFamily="18" charset="-120"/>
                          </a:rPr>
                          <m:t>Δ</m:t>
                        </m:r>
                        <m:r>
                          <a:rPr lang="en-US" altLang="zh-TW" sz="2400" i="1">
                            <a:latin typeface="Cambria Math"/>
                            <a:ea typeface="新細明體" pitchFamily="18" charset="-120"/>
                          </a:rPr>
                          <m:t>𝑦</m:t>
                        </m:r>
                      </m:den>
                    </m:f>
                    <m:r>
                      <a:rPr lang="en-US" altLang="zh-TW" sz="2400" i="1">
                        <a:latin typeface="Cambria Math"/>
                        <a:ea typeface="新細明體" pitchFamily="18" charset="-120"/>
                      </a:rPr>
                      <m:t>=−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  <a:ea typeface="新細明體" pitchFamily="18" charset="-120"/>
                          </a:rPr>
                          <m:t>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  <a:ea typeface="新細明體" pitchFamily="18" charset="-120"/>
                          </a:rPr>
                          <m:t>𝐹</m:t>
                        </m:r>
                      </m:sub>
                    </m:sSub>
                    <m:sSub>
                      <m:sSubPr>
                        <m:ctrlPr>
                          <a:rPr lang="en-CA" altLang="zh-TW" sz="24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  <a:ea typeface="新細明體" pitchFamily="18" charset="-120"/>
                          </a:rPr>
                          <m:t>𝐷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  <a:ea typeface="新細明體" pitchFamily="18" charset="-12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CA" altLang="zh-TW" sz="2400" dirty="0">
                    <a:ea typeface="新細明體" pitchFamily="18" charset="-120"/>
                  </a:rPr>
                  <a:t>)</a:t>
                </a:r>
              </a:p>
            </p:txBody>
          </p:sp>
        </mc:Choice>
        <mc:Fallback xmlns="">
          <p:sp>
            <p:nvSpPr>
              <p:cNvPr id="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576276"/>
                <a:ext cx="8712968" cy="5165092"/>
              </a:xfrm>
              <a:prstGeom prst="rect">
                <a:avLst/>
              </a:prstGeom>
              <a:blipFill>
                <a:blip r:embed="rId3"/>
                <a:stretch>
                  <a:fillRect l="-700" t="-2007" r="-1610" b="-283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Duration-Based Hedge Ratio</a:t>
            </a:r>
          </a:p>
        </p:txBody>
      </p:sp>
      <p:sp>
        <p:nvSpPr>
          <p:cNvPr id="32770" name="投影片編號版面配置區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6.</a:t>
            </a:r>
            <a:fld id="{4E410C7A-836B-42C5-8FDD-152A97DE0706}" type="slidenum">
              <a:rPr lang="en-US" altLang="en-US"/>
              <a:pPr eaLnBrk="1" hangingPunct="1"/>
              <a:t>44</a:t>
            </a:fld>
            <a:endParaRPr lang="en-US" alt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796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51520" y="1628800"/>
                <a:ext cx="8712968" cy="5040560"/>
              </a:xfrm>
            </p:spPr>
            <p:txBody>
              <a:bodyPr/>
              <a:lstStyle/>
              <a:p>
                <a:pPr>
                  <a:lnSpc>
                    <a:spcPct val="97000"/>
                  </a:lnSpc>
                  <a:spcBef>
                    <a:spcPts val="300"/>
                  </a:spcBef>
                </a:pPr>
                <a:r>
                  <a:rPr lang="en-CA" altLang="zh-TW" sz="2800" dirty="0">
                    <a:ea typeface="新細明體" pitchFamily="18" charset="-120"/>
                  </a:rPr>
                  <a:t>On August 2, a fund manager has $10 million (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/>
                        <a:ea typeface="新細明體" pitchFamily="18" charset="-120"/>
                      </a:rPr>
                      <m:t>𝑃</m:t>
                    </m:r>
                  </m:oMath>
                </a14:m>
                <a:r>
                  <a:rPr lang="en-CA" altLang="zh-TW" sz="2800" dirty="0">
                    <a:ea typeface="新細明體" pitchFamily="18" charset="-120"/>
                  </a:rPr>
                  <a:t>) invested in a portfolio of government bonds with a duration of 6.8 years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altLang="zh-TW" sz="28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/>
                            <a:ea typeface="新細明體" pitchFamily="18" charset="-120"/>
                          </a:rPr>
                          <m:t>𝐷</m:t>
                        </m:r>
                      </m:e>
                      <m:sub>
                        <m:r>
                          <a:rPr lang="en-US" altLang="zh-TW" sz="2800" i="1">
                            <a:latin typeface="Cambria Math"/>
                            <a:ea typeface="新細明體" pitchFamily="18" charset="-12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CA" altLang="zh-TW" sz="2800" dirty="0">
                    <a:ea typeface="新細明體" pitchFamily="18" charset="-120"/>
                  </a:rPr>
                  <a:t>) after three months and wants to hedge against interest rate moves in the next three months</a:t>
                </a:r>
              </a:p>
              <a:p>
                <a:pPr lvl="1">
                  <a:lnSpc>
                    <a:spcPct val="97000"/>
                  </a:lnSpc>
                  <a:spcBef>
                    <a:spcPts val="300"/>
                  </a:spcBef>
                </a:pPr>
                <a:r>
                  <a:rPr lang="en-CA" altLang="zh-TW" sz="2400" dirty="0">
                    <a:ea typeface="新細明體" pitchFamily="18" charset="-120"/>
                  </a:rPr>
                  <a:t>The manager decides to use December T-bond futures. The futures price is 93-02 or 93.0625 (per $100 face value) and the duration of the cheapest to deliver bond is 9.2 years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altLang="zh-TW" sz="24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  <a:ea typeface="新細明體" pitchFamily="18" charset="-120"/>
                          </a:rPr>
                          <m:t>𝐷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  <a:ea typeface="新細明體" pitchFamily="18" charset="-12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CA" altLang="zh-TW" sz="2400" dirty="0">
                    <a:ea typeface="新細明體" pitchFamily="18" charset="-120"/>
                  </a:rPr>
                  <a:t>) in December </a:t>
                </a:r>
                <a:r>
                  <a:rPr lang="en-US" altLang="zh-TW" sz="2400" dirty="0">
                    <a:ea typeface="新細明體" pitchFamily="18" charset="-120"/>
                  </a:rPr>
                  <a:t>(ignoring the basis risk)</a:t>
                </a:r>
                <a:endParaRPr lang="en-CA" altLang="zh-TW" sz="2400" dirty="0">
                  <a:ea typeface="新細明體" pitchFamily="18" charset="-120"/>
                </a:endParaRPr>
              </a:p>
              <a:p>
                <a:pPr lvl="2">
                  <a:lnSpc>
                    <a:spcPct val="97000"/>
                  </a:lnSpc>
                  <a:spcBef>
                    <a:spcPts val="300"/>
                  </a:spcBef>
                </a:pPr>
                <a:r>
                  <a:rPr lang="en-US" altLang="zh-TW" sz="2000" dirty="0">
                    <a:ea typeface="新細明體" pitchFamily="18" charset="-120"/>
                  </a:rPr>
                  <a:t>The CTD bond in Dec. is expected to be a 20-year, 12%-coupon bond, and the yield of this bond is 8.8%</a:t>
                </a:r>
                <a:endParaRPr lang="en-CA" altLang="zh-TW" sz="2000" dirty="0">
                  <a:ea typeface="新細明體" pitchFamily="18" charset="-120"/>
                </a:endParaRPr>
              </a:p>
              <a:p>
                <a:pPr lvl="1">
                  <a:lnSpc>
                    <a:spcPct val="97000"/>
                  </a:lnSpc>
                  <a:spcBef>
                    <a:spcPts val="300"/>
                  </a:spcBef>
                </a:pPr>
                <a:r>
                  <a:rPr lang="en-CA" altLang="zh-TW" sz="2400" dirty="0">
                    <a:ea typeface="新細明體" pitchFamily="18" charset="-120"/>
                  </a:rPr>
                  <a:t>79 contracts of T-bond futures should be shorted</a:t>
                </a:r>
              </a:p>
              <a:p>
                <a:pPr marL="284163" lvl="1" indent="0" algn="ctr">
                  <a:lnSpc>
                    <a:spcPct val="97000"/>
                  </a:lnSpc>
                  <a:spcBef>
                    <a:spcPts val="300"/>
                  </a:spcBef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CA" altLang="zh-TW" sz="240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/>
                            <a:ea typeface="新細明體" pitchFamily="18" charset="-120"/>
                          </a:rPr>
                          <m:t>$10,000,000</m:t>
                        </m:r>
                        <m:r>
                          <a:rPr lang="en-CA" altLang="zh-TW" sz="2400" i="1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6.8</m:t>
                        </m:r>
                      </m:num>
                      <m:den>
                        <m:r>
                          <a:rPr lang="en-US" altLang="zh-TW" sz="2400" b="0" i="1" smtClean="0">
                            <a:latin typeface="Cambria Math"/>
                            <a:ea typeface="新細明體" pitchFamily="18" charset="-120"/>
                          </a:rPr>
                          <m:t>$93.0625</m:t>
                        </m:r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×(100,000/100)</m:t>
                        </m:r>
                        <m:r>
                          <a:rPr lang="en-CA" altLang="zh-TW" sz="2400" i="1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9.2</m:t>
                        </m:r>
                      </m:den>
                    </m:f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=79.42</m:t>
                    </m:r>
                  </m:oMath>
                </a14:m>
                <a:r>
                  <a:rPr lang="en-CA" altLang="zh-TW" sz="2400" dirty="0">
                    <a:ea typeface="新細明體" pitchFamily="18" charset="-120"/>
                  </a:rPr>
                  <a:t> </a:t>
                </a:r>
              </a:p>
            </p:txBody>
          </p:sp>
        </mc:Choice>
        <mc:Fallback xmlns="">
          <p:sp>
            <p:nvSpPr>
              <p:cNvPr id="3379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628800"/>
                <a:ext cx="8712968" cy="5040560"/>
              </a:xfrm>
              <a:blipFill>
                <a:blip r:embed="rId3"/>
                <a:stretch>
                  <a:fillRect l="-559" t="-1451" r="-2797" b="-33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794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6.</a:t>
            </a:r>
            <a:fld id="{3CFD3255-EADA-44D4-84CA-C93948F9DEF1}" type="slidenum">
              <a:rPr lang="en-US" altLang="en-US"/>
              <a:pPr eaLnBrk="1" hangingPunct="1"/>
              <a:t>45</a:t>
            </a:fld>
            <a:endParaRPr lang="en-US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2725"/>
            <a:ext cx="7505700" cy="1200051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Example for Hedging a Bond Portfolio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796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51520" y="1700808"/>
                <a:ext cx="8712968" cy="4968552"/>
              </a:xfrm>
            </p:spPr>
            <p:txBody>
              <a:bodyPr/>
              <a:lstStyle/>
              <a:p>
                <a:pPr>
                  <a:lnSpc>
                    <a:spcPct val="99000"/>
                  </a:lnSpc>
                  <a:spcBef>
                    <a:spcPts val="300"/>
                  </a:spcBef>
                  <a:buClr>
                    <a:srgbClr val="CC3300"/>
                  </a:buClr>
                </a:pPr>
                <a:r>
                  <a:rPr lang="en-US" altLang="zh-TW" sz="2800" dirty="0">
                    <a:solidFill>
                      <a:srgbClr val="000000"/>
                    </a:solidFill>
                    <a:ea typeface="新細明體" pitchFamily="18" charset="-120"/>
                  </a:rPr>
                  <a:t>Effectiveness test of the hedge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altLang="zh-TW" sz="2400" dirty="0">
                    <a:ea typeface="新細明體" pitchFamily="18" charset="-120"/>
                  </a:rPr>
                  <a:t>Suppose the bond yield increases by 0.2%</a:t>
                </a:r>
                <a:endParaRPr lang="en-CA" altLang="zh-TW" sz="2400" dirty="0">
                  <a:ea typeface="新細明體" pitchFamily="18" charset="-120"/>
                </a:endParaRPr>
              </a:p>
              <a:p>
                <a:pPr lvl="1"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>
                        <a:latin typeface="Cambria Math"/>
                        <a:ea typeface="新細明體" pitchFamily="18" charset="-120"/>
                      </a:rPr>
                      <m:t>Δ</m:t>
                    </m:r>
                    <m:r>
                      <a:rPr lang="en-US" altLang="zh-TW" sz="2400" i="1">
                        <a:latin typeface="Cambria Math"/>
                        <a:ea typeface="新細明體" pitchFamily="18" charset="-120"/>
                      </a:rPr>
                      <m:t>𝑃</m:t>
                    </m:r>
                    <m:r>
                      <a:rPr lang="en-CA" altLang="zh-TW" sz="2400" dirty="0">
                        <a:latin typeface="Cambria Math" panose="02040503050406030204" pitchFamily="18" charset="0"/>
                        <a:ea typeface="新細明體" pitchFamily="18" charset="-120"/>
                      </a:rPr>
                      <m:t>≈</m:t>
                    </m:r>
                    <m:r>
                      <a:rPr lang="en-US" altLang="zh-TW" sz="2400" b="0" i="0" dirty="0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−</m:t>
                    </m:r>
                    <m:sSub>
                      <m:sSubPr>
                        <m:ctrlPr>
                          <a:rPr lang="en-US" altLang="zh-TW" sz="2400" b="0" i="1" dirty="0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  <m:t>𝑃𝐷</m:t>
                        </m:r>
                      </m:e>
                      <m:sub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  <m:t>𝑃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zh-TW" sz="2400" b="0" i="0" dirty="0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Δ</m:t>
                    </m:r>
                    <m:r>
                      <a:rPr lang="en-US" altLang="zh-TW" sz="2400" b="0" i="1" dirty="0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𝑦</m:t>
                    </m:r>
                    <m:r>
                      <a:rPr lang="en-US" altLang="zh-TW" sz="2400" b="0" i="1" dirty="0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=−10</m:t>
                    </m:r>
                    <m:r>
                      <m:rPr>
                        <m:sty m:val="p"/>
                      </m:rPr>
                      <a:rPr lang="en-US" altLang="zh-TW" sz="2400" b="0" i="0" dirty="0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mil</m:t>
                    </m:r>
                    <m:r>
                      <a:rPr lang="en-US" altLang="zh-TW" sz="2400" b="0" i="0" dirty="0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.</m:t>
                    </m:r>
                    <m:r>
                      <a:rPr lang="en-US" altLang="zh-TW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×6.8</m:t>
                    </m:r>
                    <m:r>
                      <a:rPr lang="en-US" altLang="zh-TW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TW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0.2%=−136,000</m:t>
                    </m:r>
                  </m:oMath>
                </a14:m>
                <a:endParaRPr lang="en-CA" altLang="zh-TW" sz="2400" dirty="0">
                  <a:ea typeface="新細明體" pitchFamily="18" charset="-120"/>
                </a:endParaRPr>
              </a:p>
              <a:p>
                <a:pPr lvl="1"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>
                        <a:latin typeface="Cambria Math"/>
                        <a:ea typeface="新細明體" pitchFamily="18" charset="-120"/>
                      </a:rPr>
                      <m:t>Δ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/>
                            <a:ea typeface="新細明體" pitchFamily="18" charset="-120"/>
                          </a:rPr>
                          <m:t>𝑁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/>
                                <a:ea typeface="新細明體" pitchFamily="18" charset="-12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  <a:ea typeface="新細明體" pitchFamily="18" charset="-120"/>
                              </a:rPr>
                              <m:t>𝐹</m:t>
                            </m:r>
                          </m:sub>
                        </m:sSub>
                      </m:e>
                    </m:d>
                    <m:r>
                      <a:rPr lang="en-CA" altLang="zh-TW" sz="2400" dirty="0">
                        <a:latin typeface="Cambria Math" panose="02040503050406030204" pitchFamily="18" charset="0"/>
                        <a:ea typeface="新細明體" pitchFamily="18" charset="-120"/>
                      </a:rPr>
                      <m:t>≈</m:t>
                    </m:r>
                    <m:r>
                      <a:rPr lang="en-US" altLang="zh-TW" sz="2400" b="0" i="0" dirty="0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−</m:t>
                    </m:r>
                    <m:r>
                      <a:rPr lang="en-US" altLang="zh-TW" sz="2400" i="1">
                        <a:latin typeface="Cambria Math"/>
                        <a:ea typeface="新細明體" pitchFamily="18" charset="-120"/>
                      </a:rPr>
                      <m:t>𝑁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  <a:ea typeface="新細明體" pitchFamily="18" charset="-120"/>
                          </a:rPr>
                          <m:t>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  <a:ea typeface="新細明體" pitchFamily="18" charset="-120"/>
                          </a:rPr>
                          <m:t>𝐹</m:t>
                        </m:r>
                      </m:sub>
                    </m:sSub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  <m:t>𝐷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  <a:ea typeface="新細明體" pitchFamily="18" charset="-120"/>
                          </a:rPr>
                          <m:t>𝐹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zh-TW" sz="2400" dirty="0">
                        <a:latin typeface="Cambria Math" panose="02040503050406030204" pitchFamily="18" charset="0"/>
                        <a:ea typeface="新細明體" pitchFamily="18" charset="-120"/>
                      </a:rPr>
                      <m:t>Δ</m:t>
                    </m:r>
                    <m:r>
                      <a:rPr lang="en-US" altLang="zh-TW" sz="2400" i="1" dirty="0">
                        <a:latin typeface="Cambria Math" panose="02040503050406030204" pitchFamily="18" charset="0"/>
                        <a:ea typeface="新細明體" pitchFamily="18" charset="-120"/>
                      </a:rPr>
                      <m:t>𝑦</m:t>
                    </m:r>
                    <m:r>
                      <a:rPr lang="en-US" altLang="zh-TW" sz="2400" b="0" i="1" dirty="0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=−(−79)</m:t>
                    </m:r>
                    <m:r>
                      <a:rPr lang="en-US" altLang="zh-TW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altLang="zh-TW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93.0625</m:t>
                        </m:r>
                        <m:r>
                          <a:rPr lang="en-US" altLang="zh-TW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1000</m:t>
                        </m:r>
                      </m:e>
                    </m:d>
                    <m:r>
                      <a:rPr lang="en-US" altLang="zh-TW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TW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9.2</m:t>
                    </m:r>
                    <m:r>
                      <a:rPr lang="en-US" altLang="zh-TW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TW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0.2%=135,276</m:t>
                    </m:r>
                  </m:oMath>
                </a14:m>
                <a:endParaRPr lang="en-CA" altLang="zh-TW" sz="2400" dirty="0">
                  <a:ea typeface="新細明體" pitchFamily="18" charset="-120"/>
                </a:endParaRPr>
              </a:p>
              <a:p>
                <a:pPr lvl="1">
                  <a:spcBef>
                    <a:spcPts val="600"/>
                  </a:spcBef>
                </a:pPr>
                <a:r>
                  <a:rPr lang="en-CA" altLang="zh-TW" sz="2400" dirty="0">
                    <a:ea typeface="新細明體" pitchFamily="18" charset="-120"/>
                  </a:rPr>
                  <a:t>For the bond fund, the net effect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 dirty="0">
                        <a:latin typeface="Cambria Math" panose="02040503050406030204" pitchFamily="18" charset="0"/>
                        <a:ea typeface="新細明體" pitchFamily="18" charset="-120"/>
                      </a:rPr>
                      <m:t>Δ</m:t>
                    </m:r>
                    <m:r>
                      <a:rPr lang="en-US" altLang="zh-TW" sz="2400" i="1" dirty="0">
                        <a:latin typeface="Cambria Math" panose="02040503050406030204" pitchFamily="18" charset="0"/>
                        <a:ea typeface="新細明體" pitchFamily="18" charset="-120"/>
                      </a:rPr>
                      <m:t>𝑦</m:t>
                    </m:r>
                    <m:r>
                      <a:rPr lang="en-US" altLang="zh-TW" sz="2400" b="0" i="1" dirty="0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=0.2%</m:t>
                    </m:r>
                  </m:oMath>
                </a14:m>
                <a:r>
                  <a:rPr lang="en-CA" altLang="zh-TW" sz="2400" dirty="0">
                    <a:ea typeface="新細明體" pitchFamily="18" charset="-120"/>
                  </a:rPr>
                  <a:t> is approximately equal to </a:t>
                </a:r>
                <a14:m>
                  <m:oMath xmlns:m="http://schemas.openxmlformats.org/officeDocument/2006/math">
                    <m:r>
                      <a:rPr lang="en-US" altLang="zh-TW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−136,000</m:t>
                    </m:r>
                    <m:r>
                      <a:rPr lang="en-US" altLang="zh-TW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+135,276=−724</m:t>
                    </m:r>
                  </m:oMath>
                </a14:m>
                <a:endParaRPr lang="en-CA" altLang="zh-TW" sz="2400" dirty="0">
                  <a:ea typeface="新細明體" pitchFamily="18" charset="-120"/>
                </a:endParaRPr>
              </a:p>
              <a:p>
                <a:pPr lvl="1">
                  <a:spcBef>
                    <a:spcPts val="600"/>
                  </a:spcBef>
                </a:pPr>
                <a:endParaRPr lang="en-CA" altLang="zh-TW" sz="2400" dirty="0">
                  <a:ea typeface="新細明體" pitchFamily="18" charset="-120"/>
                </a:endParaRPr>
              </a:p>
              <a:p>
                <a:pPr marL="284163" lvl="1" indent="0" algn="ctr">
                  <a:spcBef>
                    <a:spcPts val="600"/>
                  </a:spcBef>
                  <a:buNone/>
                </a:pPr>
                <a:endParaRPr lang="en-CA" altLang="zh-TW" sz="2400" dirty="0"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3379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700808"/>
                <a:ext cx="8712968" cy="4968552"/>
              </a:xfrm>
              <a:blipFill>
                <a:blip r:embed="rId3"/>
                <a:stretch>
                  <a:fillRect l="-559" t="-13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794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6.</a:t>
            </a:r>
            <a:fld id="{3CFD3255-EADA-44D4-84CA-C93948F9DEF1}" type="slidenum">
              <a:rPr lang="en-US" altLang="en-US"/>
              <a:pPr eaLnBrk="1" hangingPunct="1"/>
              <a:t>46</a:t>
            </a:fld>
            <a:endParaRPr lang="en-US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2725"/>
            <a:ext cx="7505700" cy="1200051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Example for Hedging a Bond Portfolio</a:t>
            </a:r>
          </a:p>
        </p:txBody>
      </p:sp>
    </p:spTree>
    <p:extLst>
      <p:ext uri="{BB962C8B-B14F-4D97-AF65-F5344CB8AC3E}">
        <p14:creationId xmlns:p14="http://schemas.microsoft.com/office/powerpoint/2010/main" val="26303119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628800"/>
            <a:ext cx="8496944" cy="5040560"/>
          </a:xfrm>
        </p:spPr>
        <p:txBody>
          <a:bodyPr/>
          <a:lstStyle/>
          <a:p>
            <a:pPr eaLnBrk="1" hangingPunct="1">
              <a:lnSpc>
                <a:spcPct val="99000"/>
              </a:lnSpc>
              <a:spcBef>
                <a:spcPts val="300"/>
              </a:spcBef>
            </a:pPr>
            <a:r>
              <a:rPr lang="en-US" altLang="zh-TW" dirty="0">
                <a:ea typeface="新細明體" pitchFamily="18" charset="-120"/>
              </a:rPr>
              <a:t>On the last trading day in April, a company considers to borrow $15 million for the following three months</a:t>
            </a:r>
          </a:p>
          <a:p>
            <a:pPr lvl="1">
              <a:lnSpc>
                <a:spcPct val="99000"/>
              </a:lnSpc>
              <a:spcBef>
                <a:spcPts val="300"/>
              </a:spcBef>
            </a:pPr>
            <a:r>
              <a:rPr lang="en-US" altLang="zh-TW" dirty="0">
                <a:ea typeface="新細明體" pitchFamily="18" charset="-120"/>
              </a:rPr>
              <a:t>The borrowing IRs for each of the following three months will be the one-month LIBOR rate plus 1%</a:t>
            </a:r>
          </a:p>
          <a:p>
            <a:pPr lvl="1">
              <a:lnSpc>
                <a:spcPct val="99000"/>
              </a:lnSpc>
              <a:spcBef>
                <a:spcPts val="300"/>
              </a:spcBef>
            </a:pPr>
            <a:r>
              <a:rPr lang="en-US" altLang="zh-TW" dirty="0">
                <a:ea typeface="新細明體" pitchFamily="18" charset="-120"/>
              </a:rPr>
              <a:t>For May, the one-month LIBOR rate is known to be 8% per annum</a:t>
            </a:r>
            <a:r>
              <a:rPr lang="zh-TW" altLang="en-US" dirty="0">
                <a:ea typeface="新細明體" pitchFamily="18" charset="-120"/>
              </a:rPr>
              <a:t> </a:t>
            </a:r>
            <a:r>
              <a:rPr lang="en-US" altLang="zh-TW" dirty="0">
                <a:ea typeface="新細明體" pitchFamily="18" charset="-120"/>
              </a:rPr>
              <a:t>(no risk)</a:t>
            </a:r>
            <a:endParaRPr lang="en-US" altLang="zh-TW" dirty="0"/>
          </a:p>
          <a:p>
            <a:pPr lvl="1">
              <a:lnSpc>
                <a:spcPct val="99000"/>
              </a:lnSpc>
              <a:spcBef>
                <a:spcPts val="300"/>
              </a:spcBef>
            </a:pPr>
            <a:r>
              <a:rPr lang="en-US" altLang="zh-TW" dirty="0">
                <a:ea typeface="新細明體" pitchFamily="18" charset="-120"/>
              </a:rPr>
              <a:t>For June and July</a:t>
            </a:r>
          </a:p>
          <a:p>
            <a:pPr lvl="2">
              <a:lnSpc>
                <a:spcPct val="99000"/>
              </a:lnSpc>
              <a:spcBef>
                <a:spcPts val="300"/>
              </a:spcBef>
            </a:pPr>
            <a:r>
              <a:rPr lang="en-US" altLang="zh-TW" dirty="0">
                <a:ea typeface="新細明體" pitchFamily="18" charset="-120"/>
              </a:rPr>
              <a:t>The IR applied to this month is determined by the one-month LIBOR rate on the last trading day before June (July)</a:t>
            </a:r>
          </a:p>
          <a:p>
            <a:pPr lvl="2">
              <a:lnSpc>
                <a:spcPct val="99000"/>
              </a:lnSpc>
              <a:spcBef>
                <a:spcPts val="300"/>
              </a:spcBef>
            </a:pPr>
            <a:r>
              <a:rPr lang="en-US" altLang="zh-TW" dirty="0">
                <a:ea typeface="新細明體" pitchFamily="18" charset="-120"/>
              </a:rPr>
              <a:t>Use June and Sept. Eurodollar futures, respectively, to hedge the IR risk for the borrowings in the two months</a:t>
            </a:r>
          </a:p>
        </p:txBody>
      </p:sp>
      <p:sp>
        <p:nvSpPr>
          <p:cNvPr id="33794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6.</a:t>
            </a:r>
            <a:fld id="{3CFD3255-EADA-44D4-84CA-C93948F9DEF1}" type="slidenum">
              <a:rPr lang="en-US" altLang="en-US"/>
              <a:pPr eaLnBrk="1" hangingPunct="1"/>
              <a:t>47</a:t>
            </a:fld>
            <a:endParaRPr lang="en-US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2725"/>
            <a:ext cx="7505700" cy="1200051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Example for Hedging a Floating-Rate Loan</a:t>
            </a:r>
          </a:p>
        </p:txBody>
      </p:sp>
    </p:spTree>
    <p:extLst>
      <p:ext uri="{BB962C8B-B14F-4D97-AF65-F5344CB8AC3E}">
        <p14:creationId xmlns:p14="http://schemas.microsoft.com/office/powerpoint/2010/main" val="17519797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796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95536" y="1656000"/>
                <a:ext cx="8640960" cy="5085368"/>
              </a:xfrm>
            </p:spPr>
            <p:txBody>
              <a:bodyPr/>
              <a:lstStyle/>
              <a:p>
                <a:pPr lvl="2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The IR risk can be hedged by taking a short position in the Eurodollar futures contracts today</a:t>
                </a:r>
              </a:p>
              <a:p>
                <a:pPr lvl="3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The company pays more interests if the IR rises. For the short-side traders of Eurodollar futures, they can obtain gains when the IR rises (see Slide 6.25)</a:t>
                </a:r>
              </a:p>
              <a:p>
                <a:pPr lvl="2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The duration of the asset underlying the Eurodollar futures at maturity is three months (0.25 years), and the duration of the liability being hedged is one month (0.0833 years)</a:t>
                </a:r>
              </a:p>
              <a:p>
                <a:pPr lvl="3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The underlying asset of the Eurodollar futures is the virtual 3-month zero coupon bond (or the 3-month LIBOR rate) on the delivery date </a:t>
                </a:r>
                <a:r>
                  <a:rPr lang="en-US" altLang="zh-TW" dirty="0">
                    <a:sym typeface="Symbol" panose="05050102010706020507" pitchFamily="18" charset="2"/>
                  </a:rPr>
                  <a:t>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𝐷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altLang="zh-TW" dirty="0">
                    <a:ea typeface="新細明體" pitchFamily="18" charset="-120"/>
                  </a:rPr>
                  <a:t> </a:t>
                </a:r>
                <a:r>
                  <a:rPr lang="en-US" altLang="zh-TW" dirty="0">
                    <a:sym typeface="Symbol" panose="05050102010706020507" pitchFamily="18" charset="2"/>
                  </a:rPr>
                  <a:t>= 3 months</a:t>
                </a:r>
                <a:endParaRPr lang="en-US" altLang="zh-TW" dirty="0">
                  <a:ea typeface="新細明體" pitchFamily="18" charset="-120"/>
                </a:endParaRPr>
              </a:p>
              <a:p>
                <a:pPr lvl="3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The floating interest rate is adjusted monthly </a:t>
                </a:r>
                <a:r>
                  <a:rPr lang="en-US" altLang="zh-TW" dirty="0">
                    <a:sym typeface="Symbol" panose="05050102010706020507" pitchFamily="18" charset="2"/>
                  </a:rPr>
                  <a:t> </a:t>
                </a:r>
                <a:r>
                  <a:rPr lang="en-US" altLang="zh-TW" dirty="0">
                    <a:ea typeface="新細明體" pitchFamily="18" charset="-120"/>
                  </a:rPr>
                  <a:t>Decompose the three-month borrowing into three one-month borrowings, each of which is made at the month start and repaid at the month end </a:t>
                </a:r>
                <a:r>
                  <a:rPr lang="en-US" altLang="zh-TW" dirty="0">
                    <a:sym typeface="Symbol" panose="05050102010706020507" pitchFamily="18" charset="2"/>
                  </a:rPr>
                  <a:t>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𝐷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altLang="zh-TW" dirty="0">
                    <a:ea typeface="新細明體" pitchFamily="18" charset="-120"/>
                  </a:rPr>
                  <a:t> = 1 month</a:t>
                </a:r>
              </a:p>
            </p:txBody>
          </p:sp>
        </mc:Choice>
        <mc:Fallback xmlns="">
          <p:sp>
            <p:nvSpPr>
              <p:cNvPr id="3379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656000"/>
                <a:ext cx="8640960" cy="5085368"/>
              </a:xfrm>
              <a:blipFill>
                <a:blip r:embed="rId3"/>
                <a:stretch>
                  <a:fillRect t="-719" r="-1482" b="-299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794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6.</a:t>
            </a:r>
            <a:fld id="{3CFD3255-EADA-44D4-84CA-C93948F9DEF1}" type="slidenum">
              <a:rPr lang="en-US" altLang="en-US"/>
              <a:pPr eaLnBrk="1" hangingPunct="1"/>
              <a:t>48</a:t>
            </a:fld>
            <a:endParaRPr lang="en-US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2725"/>
            <a:ext cx="7505700" cy="1200051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Example for Hedging a Floating-Rate Loan</a:t>
            </a:r>
          </a:p>
        </p:txBody>
      </p:sp>
    </p:spTree>
    <p:extLst>
      <p:ext uri="{BB962C8B-B14F-4D97-AF65-F5344CB8AC3E}">
        <p14:creationId xmlns:p14="http://schemas.microsoft.com/office/powerpoint/2010/main" val="39183486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796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95536" y="1628800"/>
                <a:ext cx="8424936" cy="5040560"/>
              </a:xfrm>
            </p:spPr>
            <p:txBody>
              <a:bodyPr/>
              <a:lstStyle/>
              <a:p>
                <a:pPr lvl="2">
                  <a:lnSpc>
                    <a:spcPct val="99000"/>
                  </a:lnSpc>
                  <a:spcBef>
                    <a:spcPts val="3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Suppose the quoted price for June Eurodollar futures is 91.88. Thus, the contract price is </a:t>
                </a:r>
              </a:p>
              <a:p>
                <a:pPr marL="693737" lvl="2" indent="0" algn="ctr">
                  <a:lnSpc>
                    <a:spcPct val="99000"/>
                  </a:lnSpc>
                  <a:spcBef>
                    <a:spcPts val="300"/>
                  </a:spcBef>
                  <a:buNone/>
                </a:pPr>
                <a:r>
                  <a:rPr lang="en-US" altLang="zh-TW" dirty="0">
                    <a:ea typeface="新細明體" pitchFamily="18" charset="-120"/>
                  </a:rPr>
                  <a:t>10,000</a:t>
                </a:r>
                <a:r>
                  <a:rPr lang="zh-TW" altLang="zh-TW" dirty="0"/>
                  <a:t>×</a:t>
                </a:r>
                <a:r>
                  <a:rPr lang="en-US" altLang="zh-TW" dirty="0"/>
                  <a:t>[100 – 0.25</a:t>
                </a:r>
                <a:r>
                  <a:rPr lang="zh-TW" altLang="zh-TW" dirty="0"/>
                  <a:t>×</a:t>
                </a:r>
                <a:r>
                  <a:rPr lang="en-US" altLang="zh-TW" dirty="0"/>
                  <a:t>(100 – 91.88)] = $979,700</a:t>
                </a:r>
              </a:p>
              <a:p>
                <a:pPr lvl="2">
                  <a:lnSpc>
                    <a:spcPct val="99000"/>
                  </a:lnSpc>
                  <a:spcBef>
                    <a:spcPts val="3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The number of the short position of the June Eurodollar futures is</a:t>
                </a:r>
              </a:p>
              <a:p>
                <a:pPr marL="693737" lvl="2" indent="0" algn="ctr">
                  <a:lnSpc>
                    <a:spcPct val="99000"/>
                  </a:lnSpc>
                  <a:spcBef>
                    <a:spcPts val="300"/>
                  </a:spcBef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CA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$15,000,000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×0.08333</m:t>
                        </m:r>
                      </m:num>
                      <m:den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$979,700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×0.25</m:t>
                        </m:r>
                      </m:den>
                    </m:f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=5.10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≈5</m:t>
                    </m:r>
                  </m:oMath>
                </a14:m>
                <a:r>
                  <a:rPr lang="en-CA" altLang="zh-TW" dirty="0">
                    <a:ea typeface="新細明體" pitchFamily="18" charset="-120"/>
                  </a:rPr>
                  <a:t> </a:t>
                </a:r>
              </a:p>
              <a:p>
                <a:pPr lvl="1">
                  <a:lnSpc>
                    <a:spcPct val="99000"/>
                  </a:lnSpc>
                  <a:spcBef>
                    <a:spcPts val="3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For July</a:t>
                </a:r>
                <a:endParaRPr lang="en-US" altLang="zh-TW" dirty="0"/>
              </a:p>
              <a:p>
                <a:pPr lvl="2">
                  <a:lnSpc>
                    <a:spcPct val="99000"/>
                  </a:lnSpc>
                  <a:spcBef>
                    <a:spcPts val="3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The Sept. Eurodollar futures contract is used, and its quoted price is 91.44. Thus, the price of this futures is</a:t>
                </a:r>
              </a:p>
              <a:p>
                <a:pPr marL="693737" lvl="2" indent="0" algn="ctr">
                  <a:lnSpc>
                    <a:spcPct val="99000"/>
                  </a:lnSpc>
                  <a:spcBef>
                    <a:spcPts val="300"/>
                  </a:spcBef>
                  <a:buNone/>
                </a:pPr>
                <a:r>
                  <a:rPr lang="en-US" altLang="zh-TW" dirty="0">
                    <a:ea typeface="新細明體" pitchFamily="18" charset="-120"/>
                  </a:rPr>
                  <a:t>10,000</a:t>
                </a:r>
                <a:r>
                  <a:rPr lang="zh-TW" altLang="zh-TW" dirty="0"/>
                  <a:t>×</a:t>
                </a:r>
                <a:r>
                  <a:rPr lang="en-US" altLang="zh-TW" dirty="0"/>
                  <a:t>[100 – 0.25</a:t>
                </a:r>
                <a:r>
                  <a:rPr lang="zh-TW" altLang="zh-TW" dirty="0"/>
                  <a:t>×</a:t>
                </a:r>
                <a:r>
                  <a:rPr lang="en-US" altLang="zh-TW" dirty="0"/>
                  <a:t>(100 – 91.44)] = $978,600</a:t>
                </a:r>
              </a:p>
              <a:p>
                <a:pPr lvl="2">
                  <a:lnSpc>
                    <a:spcPct val="99000"/>
                  </a:lnSpc>
                  <a:spcBef>
                    <a:spcPts val="3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The number of the short position of the Sept. Eurodollar futures is</a:t>
                </a:r>
              </a:p>
              <a:p>
                <a:pPr marL="693737" lvl="2" indent="0" algn="ctr">
                  <a:lnSpc>
                    <a:spcPct val="99000"/>
                  </a:lnSpc>
                  <a:spcBef>
                    <a:spcPts val="300"/>
                  </a:spcBef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CA" altLang="zh-TW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$15,000,000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×0.08333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$978,600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×0.25</m:t>
                        </m:r>
                      </m:den>
                    </m:f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=5.11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≈5</m:t>
                    </m:r>
                  </m:oMath>
                </a14:m>
                <a:r>
                  <a:rPr lang="en-CA" altLang="zh-TW" dirty="0">
                    <a:ea typeface="新細明體" pitchFamily="18" charset="-120"/>
                  </a:rPr>
                  <a:t> </a:t>
                </a:r>
              </a:p>
              <a:p>
                <a:pPr>
                  <a:lnSpc>
                    <a:spcPct val="99000"/>
                  </a:lnSpc>
                  <a:spcBef>
                    <a:spcPts val="300"/>
                  </a:spcBef>
                  <a:buClr>
                    <a:srgbClr val="CC3300"/>
                  </a:buClr>
                </a:pPr>
                <a:endParaRPr lang="en-US" altLang="zh-TW" dirty="0">
                  <a:solidFill>
                    <a:srgbClr val="000000"/>
                  </a:solidFill>
                  <a:ea typeface="新細明體" pitchFamily="18" charset="-120"/>
                </a:endParaRPr>
              </a:p>
              <a:p>
                <a:pPr marL="693737" lvl="2" indent="0">
                  <a:lnSpc>
                    <a:spcPct val="99000"/>
                  </a:lnSpc>
                  <a:spcBef>
                    <a:spcPts val="300"/>
                  </a:spcBef>
                  <a:buNone/>
                </a:pPr>
                <a:endParaRPr lang="en-CA" altLang="zh-TW" dirty="0"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3379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628800"/>
                <a:ext cx="8424936" cy="5040560"/>
              </a:xfrm>
              <a:blipFill rotWithShape="1">
                <a:blip r:embed="rId3"/>
                <a:stretch>
                  <a:fillRect t="-726" b="-13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794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6.</a:t>
            </a:r>
            <a:fld id="{3CFD3255-EADA-44D4-84CA-C93948F9DEF1}" type="slidenum">
              <a:rPr lang="en-US" altLang="en-US"/>
              <a:pPr eaLnBrk="1" hangingPunct="1"/>
              <a:t>49</a:t>
            </a:fld>
            <a:endParaRPr lang="en-US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2725"/>
            <a:ext cx="7505700" cy="1200051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Example for Hedging a Floating-Rate Loan</a:t>
            </a:r>
          </a:p>
        </p:txBody>
      </p:sp>
    </p:spTree>
    <p:extLst>
      <p:ext uri="{BB962C8B-B14F-4D97-AF65-F5344CB8AC3E}">
        <p14:creationId xmlns:p14="http://schemas.microsoft.com/office/powerpoint/2010/main" val="1961464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278904" y="122238"/>
            <a:ext cx="7677472" cy="12954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Day Count Conventions in the U.S.</a:t>
            </a:r>
          </a:p>
        </p:txBody>
      </p:sp>
      <p:sp>
        <p:nvSpPr>
          <p:cNvPr id="6146" name="投影片編號版面配置區 5"/>
          <p:cNvSpPr>
            <a:spLocks noGrp="1"/>
          </p:cNvSpPr>
          <p:nvPr>
            <p:ph type="sldNum" sz="quarter" idx="11"/>
          </p:nvPr>
        </p:nvSpPr>
        <p:spPr>
          <a:xfrm>
            <a:off x="7010400" y="6524625"/>
            <a:ext cx="2133600" cy="33337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6.</a:t>
            </a:r>
            <a:fld id="{066E199C-46CE-4890-ADA0-AA47F52C3363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56" name="Text Box 49"/>
              <p:cNvSpPr txBox="1">
                <a:spLocks noChangeArrowheads="1"/>
              </p:cNvSpPr>
              <p:nvPr/>
            </p:nvSpPr>
            <p:spPr bwMode="auto">
              <a:xfrm>
                <a:off x="395536" y="1700808"/>
                <a:ext cx="8496944" cy="44418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2075" tIns="46038" rIns="92075" bIns="46038">
                <a:spAutoFit/>
              </a:bodyPr>
              <a:lstStyle>
                <a:lvl1pPr marL="177800" indent="-1778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360363" lvl="0" indent="-360363" eaLnBrk="1" hangingPunct="1">
                  <a:spcBef>
                    <a:spcPts val="600"/>
                  </a:spcBef>
                  <a:buClr>
                    <a:srgbClr val="7C1302"/>
                  </a:buClr>
                  <a:buSzPct val="70000"/>
                  <a:buFont typeface="Wingdings" pitchFamily="2" charset="2"/>
                  <a:buChar char="l"/>
                  <a:defRPr/>
                </a:pPr>
                <a:r>
                  <a:rPr lang="en-US" altLang="zh-TW" sz="3000" dirty="0">
                    <a:latin typeface="+mn-lt"/>
                    <a:ea typeface="新細明體" pitchFamily="18" charset="-120"/>
                  </a:rPr>
                  <a:t>The day count convention is used to calculate the interest earned between two dates, i.e.,</a:t>
                </a:r>
              </a:p>
              <a:p>
                <a:pPr marL="360363" lvl="0" indent="-360363" eaLnBrk="1" hangingPunct="1">
                  <a:spcBef>
                    <a:spcPts val="600"/>
                  </a:spcBef>
                  <a:buClr>
                    <a:srgbClr val="7C1302"/>
                  </a:buClr>
                  <a:buSzPct val="70000"/>
                  <a:buFont typeface="Wingdings" pitchFamily="2" charset="2"/>
                  <a:buChar char="l"/>
                  <a:defRPr/>
                </a:pPr>
                <a:endParaRPr lang="en-US" altLang="zh-TW" sz="400" dirty="0">
                  <a:latin typeface="+mn-lt"/>
                  <a:ea typeface="新細明體" pitchFamily="18" charset="-120"/>
                </a:endParaRPr>
              </a:p>
              <a:p>
                <a:pPr marL="180975" lvl="0" indent="0" eaLnBrk="1" hangingPunct="1">
                  <a:spcBef>
                    <a:spcPts val="600"/>
                  </a:spcBef>
                  <a:buClr>
                    <a:srgbClr val="7C1302"/>
                  </a:buClr>
                  <a:buSzPct val="70000"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200" i="1" smtClean="0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fPr>
                        <m:num>
                          <m:r>
                            <a:rPr lang="en-US" altLang="zh-TW" sz="2200" b="0" i="0" smtClean="0">
                              <a:latin typeface="Cambria Math"/>
                              <a:ea typeface="新細明體" pitchFamily="18" charset="-120"/>
                            </a:rPr>
                            <m:t># </m:t>
                          </m:r>
                          <m:r>
                            <m:rPr>
                              <m:sty m:val="p"/>
                            </m:rPr>
                            <a:rPr lang="en-US" altLang="zh-TW" sz="2200" b="0" i="0" smtClean="0">
                              <a:latin typeface="Cambria Math"/>
                              <a:ea typeface="新細明體" pitchFamily="18" charset="-120"/>
                            </a:rPr>
                            <m:t>of</m:t>
                          </m:r>
                          <m:r>
                            <a:rPr lang="en-US" altLang="zh-TW" sz="2200" b="0" i="0" smtClean="0">
                              <a:latin typeface="Cambria Math"/>
                              <a:ea typeface="新細明體" pitchFamily="18" charset="-12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TW" sz="2200" b="0" i="0" smtClean="0">
                              <a:latin typeface="Cambria Math"/>
                              <a:ea typeface="新細明體" pitchFamily="18" charset="-120"/>
                            </a:rPr>
                            <m:t>days</m:t>
                          </m:r>
                          <m:r>
                            <a:rPr lang="en-US" altLang="zh-TW" sz="2200" b="0" i="0" smtClean="0">
                              <a:latin typeface="Cambria Math"/>
                              <a:ea typeface="新細明體" pitchFamily="18" charset="-12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TW" sz="2200" b="0" i="0" smtClean="0">
                              <a:latin typeface="Cambria Math"/>
                              <a:ea typeface="新細明體" pitchFamily="18" charset="-120"/>
                            </a:rPr>
                            <m:t>between</m:t>
                          </m:r>
                          <m:r>
                            <a:rPr lang="en-US" altLang="zh-TW" sz="2200" b="0" i="0" smtClean="0">
                              <a:latin typeface="Cambria Math"/>
                              <a:ea typeface="新細明體" pitchFamily="18" charset="-12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TW" sz="2200" b="0" i="0" smtClean="0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  <m:t>two</m:t>
                          </m:r>
                          <m:r>
                            <a:rPr lang="en-US" altLang="zh-TW" sz="2200" b="0" i="0" smtClean="0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TW" sz="2200" b="0" i="0" smtClean="0">
                              <a:latin typeface="Cambria Math"/>
                              <a:ea typeface="新細明體" pitchFamily="18" charset="-120"/>
                            </a:rPr>
                            <m:t>dates</m:t>
                          </m:r>
                        </m:num>
                        <m:den>
                          <m:r>
                            <a:rPr lang="en-US" altLang="zh-TW" sz="2200" b="0" i="0" smtClean="0">
                              <a:latin typeface="Cambria Math"/>
                              <a:ea typeface="新細明體" pitchFamily="18" charset="-120"/>
                            </a:rPr>
                            <m:t># </m:t>
                          </m:r>
                          <m:r>
                            <m:rPr>
                              <m:sty m:val="p"/>
                            </m:rPr>
                            <a:rPr lang="en-US" altLang="zh-TW" sz="2200" b="0" i="0" smtClean="0">
                              <a:latin typeface="Cambria Math"/>
                              <a:ea typeface="新細明體" pitchFamily="18" charset="-120"/>
                            </a:rPr>
                            <m:t>of</m:t>
                          </m:r>
                          <m:r>
                            <a:rPr lang="en-US" altLang="zh-TW" sz="2200" b="0" i="0" smtClean="0">
                              <a:latin typeface="Cambria Math"/>
                              <a:ea typeface="新細明體" pitchFamily="18" charset="-12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TW" sz="2200" b="0" i="0" smtClean="0">
                              <a:latin typeface="Cambria Math"/>
                              <a:ea typeface="新細明體" pitchFamily="18" charset="-120"/>
                            </a:rPr>
                            <m:t>days</m:t>
                          </m:r>
                          <m:r>
                            <a:rPr lang="en-US" altLang="zh-TW" sz="2200" b="0" i="0" smtClean="0">
                              <a:latin typeface="Cambria Math"/>
                              <a:ea typeface="新細明體" pitchFamily="18" charset="-12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TW" sz="2200" b="0" i="0" smtClean="0">
                              <a:latin typeface="Cambria Math"/>
                              <a:ea typeface="新細明體" pitchFamily="18" charset="-120"/>
                            </a:rPr>
                            <m:t>in</m:t>
                          </m:r>
                          <m:r>
                            <a:rPr lang="en-US" altLang="zh-TW" sz="2200" b="0" i="0" smtClean="0">
                              <a:latin typeface="Cambria Math"/>
                              <a:ea typeface="新細明體" pitchFamily="18" charset="-12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TW" sz="2200" b="0" i="0" smtClean="0">
                              <a:latin typeface="Cambria Math"/>
                              <a:ea typeface="新細明體" pitchFamily="18" charset="-120"/>
                            </a:rPr>
                            <m:t>reference</m:t>
                          </m:r>
                          <m:r>
                            <a:rPr lang="en-US" altLang="zh-TW" sz="2200" b="0" i="0" smtClean="0">
                              <a:latin typeface="Cambria Math"/>
                              <a:ea typeface="新細明體" pitchFamily="18" charset="-12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TW" sz="2200" b="0" i="0" smtClean="0">
                              <a:latin typeface="Cambria Math"/>
                              <a:ea typeface="新細明體" pitchFamily="18" charset="-120"/>
                            </a:rPr>
                            <m:t>period</m:t>
                          </m:r>
                        </m:den>
                      </m:f>
                      <m:r>
                        <a:rPr lang="en-US" altLang="zh-TW" sz="220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n-US" altLang="zh-TW" sz="2200" b="0" i="0" smtClean="0">
                          <a:latin typeface="Cambria Math"/>
                          <a:ea typeface="Cambria Math"/>
                        </a:rPr>
                        <m:t>Interest</m:t>
                      </m:r>
                      <m:r>
                        <a:rPr lang="en-US" altLang="zh-TW" sz="2200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2200" b="0" i="0" smtClean="0">
                          <a:latin typeface="Cambria Math"/>
                          <a:ea typeface="Cambria Math"/>
                        </a:rPr>
                        <m:t>earned</m:t>
                      </m:r>
                      <m:r>
                        <a:rPr lang="en-US" altLang="zh-TW" sz="2200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2200" b="0" i="0" smtClean="0">
                          <a:latin typeface="Cambria Math"/>
                          <a:ea typeface="Cambria Math"/>
                        </a:rPr>
                        <m:t>in</m:t>
                      </m:r>
                      <m:r>
                        <a:rPr lang="en-US" altLang="zh-TW" sz="2200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2200" b="0" i="0" smtClean="0">
                          <a:latin typeface="Cambria Math"/>
                          <a:ea typeface="Cambria Math"/>
                        </a:rPr>
                        <m:t>reference</m:t>
                      </m:r>
                      <m:r>
                        <a:rPr lang="en-US" altLang="zh-TW" sz="2200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2200" b="0" i="0" smtClean="0">
                          <a:latin typeface="Cambria Math"/>
                          <a:ea typeface="Cambria Math"/>
                        </a:rPr>
                        <m:t>period</m:t>
                      </m:r>
                    </m:oMath>
                  </m:oMathPara>
                </a14:m>
                <a:endParaRPr lang="en-US" altLang="zh-TW" sz="2200" b="0" dirty="0">
                  <a:latin typeface="+mn-lt"/>
                  <a:ea typeface="Cambria Math"/>
                </a:endParaRPr>
              </a:p>
              <a:p>
                <a:pPr marL="0" lvl="0" indent="0" eaLnBrk="1" hangingPunct="1">
                  <a:spcBef>
                    <a:spcPts val="600"/>
                  </a:spcBef>
                  <a:buClr>
                    <a:srgbClr val="7C1302"/>
                  </a:buClr>
                  <a:buSzPct val="70000"/>
                  <a:defRPr/>
                </a:pPr>
                <a:endParaRPr lang="en-US" altLang="zh-TW" sz="400" dirty="0">
                  <a:latin typeface="+mn-lt"/>
                  <a:ea typeface="新細明體" pitchFamily="18" charset="-120"/>
                </a:endParaRPr>
              </a:p>
              <a:p>
                <a:pPr marL="627063" lvl="1" indent="-282575" eaLnBrk="1" hangingPunct="1">
                  <a:spcBef>
                    <a:spcPts val="600"/>
                  </a:spcBef>
                  <a:buClr>
                    <a:srgbClr val="CC3300"/>
                  </a:buClr>
                  <a:buSzPct val="100000"/>
                  <a:buFont typeface="Arial" charset="0"/>
                  <a:buChar char="–"/>
                  <a:tabLst>
                    <a:tab pos="627063" algn="l"/>
                  </a:tabLst>
                </a:pPr>
                <a:r>
                  <a:rPr lang="en-US" altLang="zh-TW" sz="2600" kern="0" dirty="0">
                    <a:solidFill>
                      <a:srgbClr val="000000"/>
                    </a:solidFill>
                    <a:latin typeface="+mn-lt"/>
                    <a:ea typeface="新細明體" pitchFamily="18" charset="-120"/>
                  </a:rPr>
                  <a:t>Treasury bonds or notes: Actual/Actual</a:t>
                </a:r>
              </a:p>
              <a:p>
                <a:pPr marL="627063" lvl="1" indent="-282575" eaLnBrk="1" hangingPunct="1">
                  <a:spcBef>
                    <a:spcPts val="600"/>
                  </a:spcBef>
                  <a:buClr>
                    <a:srgbClr val="CC3300"/>
                  </a:buClr>
                  <a:buSzPct val="100000"/>
                  <a:buFont typeface="Arial" charset="0"/>
                  <a:buChar char="–"/>
                  <a:tabLst>
                    <a:tab pos="627063" algn="l"/>
                  </a:tabLst>
                </a:pPr>
                <a:r>
                  <a:rPr lang="en-US" altLang="zh-TW" sz="2600" kern="0" dirty="0">
                    <a:solidFill>
                      <a:srgbClr val="000000"/>
                    </a:solidFill>
                    <a:latin typeface="+mn-lt"/>
                    <a:ea typeface="新細明體" pitchFamily="18" charset="-120"/>
                  </a:rPr>
                  <a:t>Corporate and municipal bonds: 30/360</a:t>
                </a:r>
              </a:p>
              <a:p>
                <a:pPr marL="627063" lvl="1" indent="-282575" eaLnBrk="1" hangingPunct="1">
                  <a:spcBef>
                    <a:spcPts val="600"/>
                  </a:spcBef>
                  <a:buClr>
                    <a:srgbClr val="CC3300"/>
                  </a:buClr>
                  <a:buSzPct val="100000"/>
                  <a:buFont typeface="Arial" charset="0"/>
                  <a:buChar char="–"/>
                  <a:tabLst>
                    <a:tab pos="627063" algn="l"/>
                  </a:tabLst>
                </a:pPr>
                <a:r>
                  <a:rPr lang="en-US" altLang="zh-TW" sz="2600" kern="0" dirty="0">
                    <a:solidFill>
                      <a:srgbClr val="000000"/>
                    </a:solidFill>
                    <a:latin typeface="+mn-lt"/>
                    <a:ea typeface="新細明體" pitchFamily="18" charset="-120"/>
                  </a:rPr>
                  <a:t>Money market instruments: Actual/360</a:t>
                </a:r>
              </a:p>
              <a:p>
                <a:pPr marL="344488" lvl="1" indent="0" eaLnBrk="1" hangingPunct="1">
                  <a:spcBef>
                    <a:spcPts val="600"/>
                  </a:spcBef>
                  <a:buClr>
                    <a:srgbClr val="CC3300"/>
                  </a:buClr>
                  <a:buSzPct val="100000"/>
                  <a:tabLst>
                    <a:tab pos="627063" algn="l"/>
                  </a:tabLst>
                </a:pPr>
                <a:endParaRPr lang="en-US" altLang="zh-TW" sz="400" kern="0" dirty="0">
                  <a:solidFill>
                    <a:srgbClr val="000000"/>
                  </a:solidFill>
                  <a:latin typeface="+mn-lt"/>
                  <a:ea typeface="新細明體" pitchFamily="18" charset="-120"/>
                </a:endParaRPr>
              </a:p>
              <a:p>
                <a:pPr marL="717550" lvl="1" indent="-373063" eaLnBrk="1" hangingPunct="1">
                  <a:spcBef>
                    <a:spcPts val="600"/>
                  </a:spcBef>
                  <a:buClr>
                    <a:schemeClr val="tx1"/>
                  </a:buClr>
                  <a:buSzPct val="100000"/>
                  <a:buFont typeface="新細明體" pitchFamily="18" charset="-120"/>
                  <a:buChar char="※"/>
                  <a:tabLst>
                    <a:tab pos="717550" algn="l"/>
                  </a:tabLst>
                </a:pPr>
                <a:r>
                  <a:rPr lang="en-US" altLang="zh-TW" sz="2200" kern="0" dirty="0">
                    <a:solidFill>
                      <a:srgbClr val="000000"/>
                    </a:solidFill>
                    <a:latin typeface="+mn-lt"/>
                    <a:ea typeface="新細明體" pitchFamily="18" charset="-120"/>
                  </a:rPr>
                  <a:t>Note that conventions vary from country to country and instrument to instrument</a:t>
                </a:r>
                <a:endParaRPr lang="en-US" altLang="zh-TW" sz="2200" dirty="0">
                  <a:latin typeface="+mn-lt"/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6156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1700808"/>
                <a:ext cx="8496944" cy="4441858"/>
              </a:xfrm>
              <a:prstGeom prst="rect">
                <a:avLst/>
              </a:prstGeom>
              <a:blipFill>
                <a:blip r:embed="rId3"/>
                <a:stretch>
                  <a:fillRect l="-717" t="-178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796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95536" y="1628800"/>
                <a:ext cx="8424936" cy="5040560"/>
              </a:xfrm>
            </p:spPr>
            <p:txBody>
              <a:bodyPr/>
              <a:lstStyle/>
              <a:p>
                <a:pPr>
                  <a:lnSpc>
                    <a:spcPct val="99000"/>
                  </a:lnSpc>
                  <a:spcBef>
                    <a:spcPts val="200"/>
                  </a:spcBef>
                  <a:buClr>
                    <a:srgbClr val="CC3300"/>
                  </a:buClr>
                </a:pPr>
                <a:r>
                  <a:rPr lang="en-US" altLang="zh-TW" dirty="0">
                    <a:solidFill>
                      <a:srgbClr val="000000"/>
                    </a:solidFill>
                    <a:ea typeface="新細明體" pitchFamily="18" charset="-120"/>
                  </a:rPr>
                  <a:t>Effectiveness test of the hedges</a:t>
                </a:r>
              </a:p>
              <a:p>
                <a:pPr lvl="1">
                  <a:lnSpc>
                    <a:spcPct val="99000"/>
                  </a:lnSpc>
                  <a:spcBef>
                    <a:spcPts val="2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For May, since the one-month LIBOR rate is 8%, the interest payments at the month-end is</a:t>
                </a:r>
              </a:p>
              <a:p>
                <a:pPr marL="344488" lvl="1" indent="0" algn="ctr">
                  <a:lnSpc>
                    <a:spcPct val="99000"/>
                  </a:lnSpc>
                  <a:spcBef>
                    <a:spcPts val="200"/>
                  </a:spcBef>
                  <a:buNone/>
                </a:pPr>
                <a:r>
                  <a:rPr lang="en-US" altLang="zh-TW" dirty="0">
                    <a:ea typeface="新細明體" pitchFamily="18" charset="-120"/>
                  </a:rPr>
                  <a:t>$15,000,000</a:t>
                </a:r>
                <a:r>
                  <a:rPr lang="zh-TW" altLang="zh-TW" dirty="0"/>
                  <a:t>×</a:t>
                </a:r>
                <a:r>
                  <a:rPr lang="en-US" altLang="zh-TW" dirty="0"/>
                  <a:t>(8%+1%)</a:t>
                </a:r>
                <a:r>
                  <a:rPr lang="zh-TW" altLang="zh-TW" dirty="0"/>
                  <a:t>×</a:t>
                </a:r>
                <a:r>
                  <a:rPr lang="en-US" altLang="zh-TW" dirty="0"/>
                  <a:t>(1/12) = $112,500</a:t>
                </a:r>
              </a:p>
              <a:p>
                <a:pPr lvl="1">
                  <a:lnSpc>
                    <a:spcPct val="99000"/>
                  </a:lnSpc>
                  <a:spcBef>
                    <a:spcPts val="200"/>
                  </a:spcBef>
                  <a:buClr>
                    <a:srgbClr val="CC3300"/>
                  </a:buClr>
                </a:pPr>
                <a:r>
                  <a:rPr lang="en-US" altLang="zh-TW" dirty="0">
                    <a:solidFill>
                      <a:srgbClr val="000000"/>
                    </a:solidFill>
                    <a:ea typeface="新細明體" pitchFamily="18" charset="-120"/>
                  </a:rPr>
                  <a:t>For June</a:t>
                </a:r>
              </a:p>
              <a:p>
                <a:pPr lvl="2">
                  <a:lnSpc>
                    <a:spcPct val="99000"/>
                  </a:lnSpc>
                  <a:spcBef>
                    <a:spcPts val="200"/>
                  </a:spcBef>
                  <a:buClr>
                    <a:srgbClr val="CC3300"/>
                  </a:buClr>
                </a:pPr>
                <a:r>
                  <a:rPr lang="en-US" altLang="zh-TW" dirty="0">
                    <a:solidFill>
                      <a:srgbClr val="000000"/>
                    </a:solidFill>
                    <a:ea typeface="新細明體" pitchFamily="18" charset="-120"/>
                  </a:rPr>
                  <a:t>On the last trading day before June, the one-month LIBOR rate proves to be 8.8% and the prevailing June Eurodollar futures quotes is 91.12 and its price is $977,800</a:t>
                </a:r>
              </a:p>
              <a:p>
                <a:pPr lvl="2">
                  <a:lnSpc>
                    <a:spcPct val="99000"/>
                  </a:lnSpc>
                  <a:spcBef>
                    <a:spcPts val="200"/>
                  </a:spcBef>
                  <a:buClr>
                    <a:srgbClr val="CC3300"/>
                  </a:buClr>
                </a:pPr>
                <a:r>
                  <a:rPr lang="en-US" altLang="zh-TW" dirty="0">
                    <a:solidFill>
                      <a:srgbClr val="000000"/>
                    </a:solidFill>
                    <a:ea typeface="新細明體" pitchFamily="18" charset="-120"/>
                  </a:rPr>
                  <a:t>By closing out the futures, the company gains 5</a:t>
                </a:r>
                <a:r>
                  <a:rPr lang="zh-TW" altLang="zh-TW" dirty="0"/>
                  <a:t>×</a:t>
                </a:r>
                <a:r>
                  <a:rPr lang="en-US" altLang="zh-TW" dirty="0"/>
                  <a:t>($979,700 – $977,800) = $9,500</a:t>
                </a:r>
              </a:p>
              <a:p>
                <a:pPr lvl="3">
                  <a:lnSpc>
                    <a:spcPct val="99000"/>
                  </a:lnSpc>
                  <a:spcBef>
                    <a:spcPts val="200"/>
                  </a:spcBef>
                  <a:buClr>
                    <a:srgbClr val="CC3300"/>
                  </a:buClr>
                </a:pPr>
                <a:r>
                  <a:rPr lang="en-US" altLang="zh-TW" dirty="0"/>
                  <a:t>For the short position of Eurodollar futures, the payoff equals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en-US" altLang="zh-TW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lang="en-US" altLang="zh-TW" dirty="0"/>
                  <a:t>, i.e., (initial futures price – final futures price) </a:t>
                </a:r>
              </a:p>
              <a:p>
                <a:pPr lvl="3">
                  <a:lnSpc>
                    <a:spcPct val="99000"/>
                  </a:lnSpc>
                  <a:spcBef>
                    <a:spcPts val="200"/>
                  </a:spcBef>
                  <a:buClr>
                    <a:srgbClr val="CC3300"/>
                  </a:buClr>
                </a:pPr>
                <a:r>
                  <a:rPr lang="en-US" altLang="zh-TW" dirty="0"/>
                  <a:t>For the long position of Eurodollar futures, the payoff equals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en-US" altLang="zh-TW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lang="en-US" altLang="zh-TW" dirty="0"/>
                  <a:t>, i.e., (final futures price – initial futures price)</a:t>
                </a:r>
              </a:p>
            </p:txBody>
          </p:sp>
        </mc:Choice>
        <mc:Fallback xmlns="">
          <p:sp>
            <p:nvSpPr>
              <p:cNvPr id="3379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628800"/>
                <a:ext cx="8424936" cy="5040560"/>
              </a:xfrm>
              <a:blipFill>
                <a:blip r:embed="rId3"/>
                <a:stretch>
                  <a:fillRect l="-724" t="-1693" r="-1737" b="-58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794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6.</a:t>
            </a:r>
            <a:fld id="{3CFD3255-EADA-44D4-84CA-C93948F9DEF1}" type="slidenum">
              <a:rPr lang="en-US" altLang="en-US"/>
              <a:pPr eaLnBrk="1" hangingPunct="1"/>
              <a:t>50</a:t>
            </a:fld>
            <a:endParaRPr lang="en-US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2725"/>
            <a:ext cx="7505700" cy="1200051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Example for Hedging a Floating-Rate Loan</a:t>
            </a:r>
          </a:p>
        </p:txBody>
      </p:sp>
    </p:spTree>
    <p:extLst>
      <p:ext uri="{BB962C8B-B14F-4D97-AF65-F5344CB8AC3E}">
        <p14:creationId xmlns:p14="http://schemas.microsoft.com/office/powerpoint/2010/main" val="38782313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628800"/>
            <a:ext cx="8424936" cy="5184576"/>
          </a:xfrm>
        </p:spPr>
        <p:txBody>
          <a:bodyPr/>
          <a:lstStyle/>
          <a:p>
            <a:pPr lvl="2">
              <a:lnSpc>
                <a:spcPct val="99000"/>
              </a:lnSpc>
              <a:spcBef>
                <a:spcPts val="300"/>
              </a:spcBef>
              <a:buClr>
                <a:srgbClr val="CC3300"/>
              </a:buClr>
            </a:pPr>
            <a:r>
              <a:rPr lang="en-US" altLang="zh-TW" dirty="0">
                <a:solidFill>
                  <a:srgbClr val="000000"/>
                </a:solidFill>
              </a:rPr>
              <a:t>The interest payment for June is $</a:t>
            </a:r>
            <a:r>
              <a:rPr lang="en-US" altLang="zh-TW" dirty="0">
                <a:solidFill>
                  <a:srgbClr val="000000"/>
                </a:solidFill>
                <a:ea typeface="新細明體" pitchFamily="18" charset="-120"/>
              </a:rPr>
              <a:t>15,000,000</a:t>
            </a:r>
            <a:r>
              <a:rPr lang="zh-TW" altLang="zh-TW" dirty="0">
                <a:solidFill>
                  <a:srgbClr val="000000"/>
                </a:solidFill>
              </a:rPr>
              <a:t>×</a:t>
            </a:r>
            <a:r>
              <a:rPr lang="en-US" altLang="zh-TW" dirty="0">
                <a:solidFill>
                  <a:srgbClr val="000000"/>
                </a:solidFill>
              </a:rPr>
              <a:t> (8.8%+1%)</a:t>
            </a:r>
            <a:r>
              <a:rPr lang="zh-TW" altLang="zh-TW" dirty="0">
                <a:solidFill>
                  <a:srgbClr val="000000"/>
                </a:solidFill>
              </a:rPr>
              <a:t>×</a:t>
            </a:r>
            <a:r>
              <a:rPr lang="en-US" altLang="zh-TW" dirty="0">
                <a:solidFill>
                  <a:srgbClr val="000000"/>
                </a:solidFill>
              </a:rPr>
              <a:t>(1/12) = $122,500</a:t>
            </a:r>
          </a:p>
          <a:p>
            <a:pPr lvl="2">
              <a:lnSpc>
                <a:spcPct val="99000"/>
              </a:lnSpc>
              <a:spcBef>
                <a:spcPts val="300"/>
              </a:spcBef>
              <a:buClr>
                <a:srgbClr val="CC3300"/>
              </a:buClr>
            </a:pPr>
            <a:r>
              <a:rPr lang="en-US" altLang="zh-TW" dirty="0">
                <a:solidFill>
                  <a:srgbClr val="000000"/>
                </a:solidFill>
              </a:rPr>
              <a:t>The net interest cost is $122,500 – $9,500 = $113,000</a:t>
            </a:r>
          </a:p>
          <a:p>
            <a:pPr lvl="1">
              <a:lnSpc>
                <a:spcPct val="99000"/>
              </a:lnSpc>
              <a:spcBef>
                <a:spcPts val="300"/>
              </a:spcBef>
              <a:buClr>
                <a:srgbClr val="CC3300"/>
              </a:buClr>
            </a:pPr>
            <a:r>
              <a:rPr lang="en-US" altLang="zh-TW" dirty="0">
                <a:solidFill>
                  <a:srgbClr val="000000"/>
                </a:solidFill>
                <a:ea typeface="新細明體" pitchFamily="18" charset="-120"/>
              </a:rPr>
              <a:t>For July</a:t>
            </a:r>
          </a:p>
          <a:p>
            <a:pPr lvl="2">
              <a:lnSpc>
                <a:spcPct val="99000"/>
              </a:lnSpc>
              <a:spcBef>
                <a:spcPts val="300"/>
              </a:spcBef>
              <a:buClr>
                <a:srgbClr val="CC3300"/>
              </a:buClr>
            </a:pPr>
            <a:r>
              <a:rPr lang="en-US" altLang="zh-TW" dirty="0">
                <a:solidFill>
                  <a:srgbClr val="000000"/>
                </a:solidFill>
                <a:ea typeface="新細明體" pitchFamily="18" charset="-120"/>
              </a:rPr>
              <a:t>On the last trading day before July, the one-month LIBOR rate proves to be 9.4% and the prevailing Sept. Eurodollar futures quote is 90.16 and its price is $975,400 </a:t>
            </a:r>
          </a:p>
          <a:p>
            <a:pPr lvl="2">
              <a:lnSpc>
                <a:spcPct val="99000"/>
              </a:lnSpc>
              <a:spcBef>
                <a:spcPts val="300"/>
              </a:spcBef>
              <a:buClr>
                <a:srgbClr val="CC3300"/>
              </a:buClr>
            </a:pPr>
            <a:r>
              <a:rPr lang="en-US" altLang="zh-TW" dirty="0">
                <a:solidFill>
                  <a:srgbClr val="000000"/>
                </a:solidFill>
                <a:ea typeface="新細明體" pitchFamily="18" charset="-120"/>
              </a:rPr>
              <a:t>By closing out the futures, the company gains 5</a:t>
            </a:r>
            <a:r>
              <a:rPr lang="zh-TW" altLang="zh-TW" dirty="0"/>
              <a:t>×</a:t>
            </a:r>
            <a:r>
              <a:rPr lang="en-US" altLang="zh-TW" dirty="0"/>
              <a:t>($978,600 – $975,400) = $16,000</a:t>
            </a:r>
          </a:p>
          <a:p>
            <a:pPr lvl="2">
              <a:lnSpc>
                <a:spcPct val="99000"/>
              </a:lnSpc>
              <a:spcBef>
                <a:spcPts val="300"/>
              </a:spcBef>
              <a:buClr>
                <a:srgbClr val="CC3300"/>
              </a:buClr>
            </a:pPr>
            <a:r>
              <a:rPr lang="en-US" altLang="zh-TW" dirty="0"/>
              <a:t>The interest payment for July is $</a:t>
            </a:r>
            <a:r>
              <a:rPr lang="en-US" altLang="zh-TW" dirty="0">
                <a:ea typeface="新細明體" pitchFamily="18" charset="-120"/>
              </a:rPr>
              <a:t>15,000,000 </a:t>
            </a:r>
            <a:r>
              <a:rPr lang="zh-TW" altLang="zh-TW" dirty="0"/>
              <a:t>×</a:t>
            </a:r>
            <a:r>
              <a:rPr lang="en-US" altLang="zh-TW" dirty="0"/>
              <a:t>(9.4%+1%)</a:t>
            </a:r>
            <a:r>
              <a:rPr lang="zh-TW" altLang="zh-TW" dirty="0"/>
              <a:t>×</a:t>
            </a:r>
            <a:r>
              <a:rPr lang="en-US" altLang="zh-TW" dirty="0"/>
              <a:t>(1/12) = $130,000</a:t>
            </a:r>
          </a:p>
          <a:p>
            <a:pPr lvl="2">
              <a:lnSpc>
                <a:spcPct val="99000"/>
              </a:lnSpc>
              <a:spcBef>
                <a:spcPts val="300"/>
              </a:spcBef>
              <a:buClr>
                <a:srgbClr val="CC3300"/>
              </a:buClr>
            </a:pPr>
            <a:r>
              <a:rPr lang="en-US" altLang="zh-TW" dirty="0"/>
              <a:t>The net interest cost is $130,000 – $16,000 = $114,000</a:t>
            </a:r>
          </a:p>
          <a:p>
            <a:pPr marL="693737" lvl="2" indent="0">
              <a:lnSpc>
                <a:spcPct val="99000"/>
              </a:lnSpc>
              <a:spcBef>
                <a:spcPts val="300"/>
              </a:spcBef>
              <a:buClr>
                <a:srgbClr val="CC3300"/>
              </a:buClr>
              <a:buNone/>
            </a:pPr>
            <a:endParaRPr lang="en-US" altLang="zh-TW" sz="1200" dirty="0"/>
          </a:p>
          <a:p>
            <a:pPr lvl="2">
              <a:lnSpc>
                <a:spcPct val="99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新細明體" pitchFamily="18" charset="-120"/>
              <a:buChar char="※"/>
            </a:pPr>
            <a:r>
              <a:rPr lang="en-US" altLang="zh-TW" dirty="0">
                <a:solidFill>
                  <a:srgbClr val="000000"/>
                </a:solidFill>
              </a:rPr>
              <a:t>The deterioration of the hedging effect is due to the larger change in LIBOR rate in July than that in June</a:t>
            </a:r>
          </a:p>
        </p:txBody>
      </p:sp>
      <p:sp>
        <p:nvSpPr>
          <p:cNvPr id="33794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6.</a:t>
            </a:r>
            <a:fld id="{3CFD3255-EADA-44D4-84CA-C93948F9DEF1}" type="slidenum">
              <a:rPr lang="en-US" altLang="en-US"/>
              <a:pPr eaLnBrk="1" hangingPunct="1"/>
              <a:t>51</a:t>
            </a:fld>
            <a:endParaRPr lang="en-US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2725"/>
            <a:ext cx="7505700" cy="1200051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Example for Hedging a Floating-Rate Loan</a:t>
            </a:r>
          </a:p>
        </p:txBody>
      </p:sp>
    </p:spTree>
    <p:extLst>
      <p:ext uri="{BB962C8B-B14F-4D97-AF65-F5344CB8AC3E}">
        <p14:creationId xmlns:p14="http://schemas.microsoft.com/office/powerpoint/2010/main" val="39345050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7499176" cy="1152128"/>
          </a:xfrm>
        </p:spPr>
        <p:txBody>
          <a:bodyPr/>
          <a:lstStyle/>
          <a:p>
            <a:pPr eaLnBrk="1" hangingPunct="1"/>
            <a:r>
              <a:rPr lang="en-CA" altLang="zh-TW" dirty="0">
                <a:ea typeface="新細明體" pitchFamily="18" charset="-120"/>
              </a:rPr>
              <a:t>Limitations of Duration-Based Hedging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820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719262"/>
                <a:ext cx="8229600" cy="4878089"/>
              </a:xfrm>
            </p:spPr>
            <p:txBody>
              <a:bodyPr/>
              <a:lstStyle/>
              <a:p>
                <a:pPr eaLnBrk="1" hangingPunct="1"/>
                <a:r>
                  <a:rPr lang="en-CA" altLang="zh-TW" dirty="0">
                    <a:ea typeface="新細明體" pitchFamily="18" charset="-120"/>
                  </a:rPr>
                  <a:t>Assume that only parallel shifts in a flat yield curve take place</a:t>
                </a:r>
              </a:p>
              <a:p>
                <a:pPr lvl="1"/>
                <a:r>
                  <a:rPr lang="en-CA" altLang="zh-TW" dirty="0">
                    <a:ea typeface="新細明體" pitchFamily="18" charset="-120"/>
                  </a:rPr>
                  <a:t>That is, assume that all yields with different times to maturity are fixed at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𝑦</m:t>
                    </m:r>
                  </m:oMath>
                </a14:m>
                <a:r>
                  <a:rPr lang="en-CA" altLang="zh-TW" dirty="0">
                    <a:ea typeface="新細明體" pitchFamily="18" charset="-120"/>
                  </a:rPr>
                  <a:t> and thus move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/>
                        <a:ea typeface="新細明體" pitchFamily="18" charset="-120"/>
                      </a:rPr>
                      <m:t>Δ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𝑦</m:t>
                    </m:r>
                  </m:oMath>
                </a14:m>
                <a:r>
                  <a:rPr lang="en-CA" altLang="zh-TW" dirty="0">
                    <a:ea typeface="新細明體" pitchFamily="18" charset="-120"/>
                  </a:rPr>
                  <a:t> simultaneously</a:t>
                </a:r>
              </a:p>
              <a:p>
                <a:r>
                  <a:rPr lang="en-CA" altLang="zh-TW" dirty="0">
                    <a:ea typeface="新細明體" pitchFamily="18" charset="-120"/>
                  </a:rPr>
                  <a:t>Assume that the change in yield,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/>
                        <a:ea typeface="新細明體" pitchFamily="18" charset="-120"/>
                      </a:rPr>
                      <m:t>Δ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𝑦</m:t>
                    </m:r>
                  </m:oMath>
                </a14:m>
                <a:r>
                  <a:rPr lang="en-CA" altLang="zh-TW" dirty="0">
                    <a:ea typeface="新細明體" pitchFamily="18" charset="-120"/>
                  </a:rPr>
                  <a:t>, is small</a:t>
                </a:r>
              </a:p>
              <a:p>
                <a:r>
                  <a:rPr lang="en-US" altLang="zh-TW" dirty="0">
                    <a:ea typeface="新細明體" pitchFamily="18" charset="-120"/>
                  </a:rPr>
                  <a:t>When a T-Bond futures contract is used for hedge, it is assumed that we already know which bond is the CTD bond on the delivery day</a:t>
                </a:r>
                <a:endParaRPr lang="en-CA" altLang="zh-TW" dirty="0"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3482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19262"/>
                <a:ext cx="8229600" cy="4878089"/>
              </a:xfrm>
              <a:blipFill rotWithShape="1">
                <a:blip r:embed="rId3"/>
                <a:stretch>
                  <a:fillRect l="-667" t="-1625" r="-74" b="-112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818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6.</a:t>
            </a:r>
            <a:fld id="{F12152CA-D8A9-4A37-84E6-6BD02B597925}" type="slidenum">
              <a:rPr lang="en-US" altLang="en-US"/>
              <a:pPr eaLnBrk="1" hangingPunct="1"/>
              <a:t>52</a:t>
            </a:fld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投影片編號版面配置區 5"/>
          <p:cNvSpPr>
            <a:spLocks noGrp="1"/>
          </p:cNvSpPr>
          <p:nvPr>
            <p:ph type="sldNum" sz="quarter" idx="11"/>
          </p:nvPr>
        </p:nvSpPr>
        <p:spPr>
          <a:xfrm>
            <a:off x="7010400" y="6524625"/>
            <a:ext cx="2133600" cy="33337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6.</a:t>
            </a:r>
            <a:fld id="{066E199C-46CE-4890-ADA0-AA47F52C3363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56" name="Text Box 49"/>
              <p:cNvSpPr txBox="1">
                <a:spLocks noChangeArrowheads="1"/>
              </p:cNvSpPr>
              <p:nvPr/>
            </p:nvSpPr>
            <p:spPr bwMode="auto">
              <a:xfrm>
                <a:off x="395536" y="1628800"/>
                <a:ext cx="8496944" cy="5452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2075" tIns="46038" rIns="92075" bIns="46038">
                <a:spAutoFit/>
              </a:bodyPr>
              <a:lstStyle>
                <a:lvl1pPr marL="177800" indent="-1778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360363" lvl="0" indent="-360363" eaLnBrk="1" hangingPunct="1">
                  <a:spcBef>
                    <a:spcPts val="500"/>
                  </a:spcBef>
                  <a:buClr>
                    <a:srgbClr val="7C1302"/>
                  </a:buClr>
                  <a:buSzPct val="70000"/>
                  <a:buFont typeface="Wingdings" pitchFamily="2" charset="2"/>
                  <a:buChar char="l"/>
                  <a:defRPr/>
                </a:pPr>
                <a:r>
                  <a:rPr lang="en-US" altLang="zh-TW" sz="3000" dirty="0">
                    <a:ea typeface="新細明體" pitchFamily="18" charset="-120"/>
                  </a:rPr>
                  <a:t>Calculation of interests for a period</a:t>
                </a:r>
              </a:p>
              <a:p>
                <a:pPr marL="627063" lvl="1" indent="-282575" eaLnBrk="1" hangingPunct="1">
                  <a:spcBef>
                    <a:spcPts val="500"/>
                  </a:spcBef>
                  <a:buClr>
                    <a:srgbClr val="CC3300"/>
                  </a:buClr>
                  <a:buSzPct val="100000"/>
                  <a:buFont typeface="Arial" charset="0"/>
                  <a:buChar char="–"/>
                  <a:tabLst>
                    <a:tab pos="627063" algn="l"/>
                  </a:tabLst>
                </a:pPr>
                <a:r>
                  <a:rPr lang="en-US" altLang="zh-TW" sz="2600" kern="0" dirty="0">
                    <a:solidFill>
                      <a:srgbClr val="000000"/>
                    </a:solidFill>
                    <a:latin typeface="Arial"/>
                    <a:ea typeface="新細明體" pitchFamily="18" charset="-120"/>
                  </a:rPr>
                  <a:t>Suppose we need to calculate the interest earned between Mar. 1 and July 3 for a Treasury bond</a:t>
                </a:r>
              </a:p>
              <a:p>
                <a:pPr marL="984250" lvl="2" indent="-290513" eaLnBrk="1" hangingPunct="1">
                  <a:spcBef>
                    <a:spcPts val="500"/>
                  </a:spcBef>
                  <a:buClr>
                    <a:srgbClr val="CC3300"/>
                  </a:buClr>
                  <a:buSzPct val="70000"/>
                  <a:buFont typeface="Wingdings" pitchFamily="2" charset="2"/>
                  <a:buChar char="n"/>
                </a:pPr>
                <a:r>
                  <a:rPr lang="en-US" altLang="zh-TW" sz="2200" kern="0" dirty="0">
                    <a:solidFill>
                      <a:srgbClr val="000000"/>
                    </a:solidFill>
                    <a:latin typeface="Arial"/>
                    <a:ea typeface="新細明體" pitchFamily="18" charset="-120"/>
                  </a:rPr>
                  <a:t>The reference period is from Mar. 1 (the last coupon payment date) to Sept. 1 (the next coupon payment date)</a:t>
                </a:r>
              </a:p>
              <a:p>
                <a:pPr marL="984250" lvl="2" indent="-290513" eaLnBrk="1" hangingPunct="1">
                  <a:spcBef>
                    <a:spcPts val="500"/>
                  </a:spcBef>
                  <a:buClr>
                    <a:srgbClr val="CC3300"/>
                  </a:buClr>
                  <a:buSzPct val="70000"/>
                  <a:buFont typeface="Wingdings" pitchFamily="2" charset="2"/>
                  <a:buChar char="n"/>
                </a:pPr>
                <a:r>
                  <a:rPr lang="en-US" altLang="zh-TW" sz="2200" kern="0" dirty="0">
                    <a:solidFill>
                      <a:srgbClr val="000000"/>
                    </a:solidFill>
                    <a:latin typeface="Arial"/>
                    <a:ea typeface="新細明體" pitchFamily="18" charset="-120"/>
                  </a:rPr>
                  <a:t>The interest of $4 is earned during the reference period</a:t>
                </a:r>
              </a:p>
              <a:p>
                <a:pPr marL="984250" lvl="2" indent="-290513" eaLnBrk="1" hangingPunct="1">
                  <a:spcBef>
                    <a:spcPts val="500"/>
                  </a:spcBef>
                  <a:buClr>
                    <a:srgbClr val="CC3300"/>
                  </a:buClr>
                  <a:buSzPct val="70000"/>
                  <a:buFont typeface="Wingdings" pitchFamily="2" charset="2"/>
                  <a:buChar char="n"/>
                </a:pPr>
                <a:r>
                  <a:rPr lang="en-US" altLang="zh-TW" sz="2200" kern="0" dirty="0">
                    <a:solidFill>
                      <a:srgbClr val="000000"/>
                    </a:solidFill>
                    <a:latin typeface="Arial"/>
                    <a:ea typeface="新細明體" pitchFamily="18" charset="-120"/>
                  </a:rPr>
                  <a:t>For the Treasury bond, based on the actual/actual convention, the accrued interest (</a:t>
                </a:r>
                <a:r>
                  <a:rPr lang="zh-TW" altLang="en-US" sz="2200" kern="0" dirty="0">
                    <a:solidFill>
                      <a:srgbClr val="000000"/>
                    </a:solidFill>
                    <a:latin typeface="Arial"/>
                    <a:ea typeface="新細明體" pitchFamily="18" charset="-120"/>
                  </a:rPr>
                  <a:t>應計利息</a:t>
                </a:r>
                <a:r>
                  <a:rPr lang="en-US" altLang="zh-TW" sz="2200" kern="0" dirty="0">
                    <a:solidFill>
                      <a:srgbClr val="000000"/>
                    </a:solidFill>
                    <a:latin typeface="Arial"/>
                    <a:ea typeface="新細明體" pitchFamily="18" charset="-120"/>
                  </a:rPr>
                  <a:t>) is</a:t>
                </a:r>
              </a:p>
              <a:p>
                <a:pPr marL="3135313" lvl="0" indent="0" eaLnBrk="1" hangingPunct="1">
                  <a:spcBef>
                    <a:spcPts val="500"/>
                  </a:spcBef>
                  <a:buClr>
                    <a:srgbClr val="7C1302"/>
                  </a:buClr>
                  <a:buSzPct val="70000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20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fPr>
                      <m:num>
                        <m:r>
                          <a:rPr lang="en-US" altLang="zh-TW" sz="2200" b="0" i="0" smtClean="0">
                            <a:latin typeface="Cambria Math"/>
                            <a:ea typeface="新細明體" pitchFamily="18" charset="-120"/>
                          </a:rPr>
                          <m:t>124</m:t>
                        </m:r>
                      </m:num>
                      <m:den>
                        <m:r>
                          <a:rPr lang="en-US" altLang="zh-TW" sz="2200" b="0" i="0" smtClean="0">
                            <a:latin typeface="Cambria Math"/>
                            <a:ea typeface="新細明體" pitchFamily="18" charset="-120"/>
                          </a:rPr>
                          <m:t>184</m:t>
                        </m:r>
                      </m:den>
                    </m:f>
                    <m:r>
                      <a:rPr lang="en-US" altLang="zh-TW" sz="220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altLang="zh-TW" sz="2200" b="0" i="0" smtClean="0">
                        <a:latin typeface="Cambria Math"/>
                        <a:ea typeface="Cambria Math"/>
                      </a:rPr>
                      <m:t>$4=$2.6957</m:t>
                    </m:r>
                  </m:oMath>
                </a14:m>
                <a:r>
                  <a:rPr lang="en-US" altLang="zh-TW" sz="2200" b="0" dirty="0">
                    <a:ea typeface="Cambria Math"/>
                  </a:rPr>
                  <a:t>,</a:t>
                </a:r>
              </a:p>
              <a:p>
                <a:pPr marL="985838" lvl="0" indent="0" eaLnBrk="1" hangingPunct="1">
                  <a:spcBef>
                    <a:spcPts val="500"/>
                  </a:spcBef>
                  <a:buClr>
                    <a:srgbClr val="7C1302"/>
                  </a:buClr>
                  <a:buSzPct val="70000"/>
                  <a:defRPr/>
                </a:pPr>
                <a:r>
                  <a:rPr lang="en-US" altLang="zh-TW" sz="2200" dirty="0">
                    <a:ea typeface="Cambria Math"/>
                  </a:rPr>
                  <a:t>where 124 (184) is the actual number of days between Mar. 1 and July 3 (Mar. 1 and Sept. 1)</a:t>
                </a:r>
              </a:p>
              <a:p>
                <a:pPr marL="984250" lvl="2" indent="-290513" eaLnBrk="1" hangingPunct="1">
                  <a:spcBef>
                    <a:spcPts val="500"/>
                  </a:spcBef>
                  <a:buClr>
                    <a:srgbClr val="CC3300"/>
                  </a:buClr>
                  <a:buSzPct val="70000"/>
                  <a:buFont typeface="Wingdings" pitchFamily="2" charset="2"/>
                  <a:buChar char="n"/>
                </a:pPr>
                <a:r>
                  <a:rPr lang="en-US" altLang="zh-TW" sz="2200" kern="0" dirty="0">
                    <a:solidFill>
                      <a:srgbClr val="000000"/>
                    </a:solidFill>
                    <a:latin typeface="Arial"/>
                    <a:ea typeface="新細明體" pitchFamily="18" charset="-120"/>
                  </a:rPr>
                  <a:t>If the Treasury bond changes hands on July 3, the accrued interest belongs to the previous bond holder</a:t>
                </a:r>
                <a:endParaRPr lang="en-US" altLang="zh-TW" sz="2200" b="0" dirty="0">
                  <a:ea typeface="Cambria Math"/>
                </a:endParaRPr>
              </a:p>
            </p:txBody>
          </p:sp>
        </mc:Choice>
        <mc:Fallback xmlns="">
          <p:sp>
            <p:nvSpPr>
              <p:cNvPr id="6156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1628800"/>
                <a:ext cx="8496944" cy="5452327"/>
              </a:xfrm>
              <a:prstGeom prst="rect">
                <a:avLst/>
              </a:prstGeom>
              <a:blipFill>
                <a:blip r:embed="rId3"/>
                <a:stretch>
                  <a:fillRect l="-717" t="-1453" r="-243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78904" y="122238"/>
            <a:ext cx="7677472" cy="12954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Day Count Conventions in the U.S.</a:t>
            </a:r>
          </a:p>
        </p:txBody>
      </p:sp>
    </p:spTree>
    <p:extLst>
      <p:ext uri="{BB962C8B-B14F-4D97-AF65-F5344CB8AC3E}">
        <p14:creationId xmlns:p14="http://schemas.microsoft.com/office/powerpoint/2010/main" val="318999776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投影片編號版面配置區 5"/>
          <p:cNvSpPr>
            <a:spLocks noGrp="1"/>
          </p:cNvSpPr>
          <p:nvPr>
            <p:ph type="sldNum" sz="quarter" idx="11"/>
          </p:nvPr>
        </p:nvSpPr>
        <p:spPr>
          <a:xfrm>
            <a:off x="7010400" y="6524625"/>
            <a:ext cx="2133600" cy="33337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6.</a:t>
            </a:r>
            <a:fld id="{066E199C-46CE-4890-ADA0-AA47F52C3363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56" name="Text Box 49"/>
              <p:cNvSpPr txBox="1">
                <a:spLocks noChangeArrowheads="1"/>
              </p:cNvSpPr>
              <p:nvPr/>
            </p:nvSpPr>
            <p:spPr bwMode="auto">
              <a:xfrm>
                <a:off x="395536" y="1700808"/>
                <a:ext cx="8496944" cy="50560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2075" tIns="46038" rIns="92075" bIns="46038">
                <a:spAutoFit/>
              </a:bodyPr>
              <a:lstStyle>
                <a:lvl1pPr marL="177800" indent="-1778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984250" lvl="2" indent="-290513" eaLnBrk="1" hangingPunct="1">
                  <a:spcBef>
                    <a:spcPts val="600"/>
                  </a:spcBef>
                  <a:buClr>
                    <a:srgbClr val="CC3300"/>
                  </a:buClr>
                  <a:buSzPct val="70000"/>
                  <a:buFont typeface="Wingdings" pitchFamily="2" charset="2"/>
                  <a:buChar char="n"/>
                </a:pPr>
                <a:r>
                  <a:rPr lang="en-US" altLang="zh-TW" sz="2200" kern="0" dirty="0">
                    <a:solidFill>
                      <a:srgbClr val="000000"/>
                    </a:solidFill>
                    <a:latin typeface="+mn-lt"/>
                    <a:ea typeface="新細明體" pitchFamily="18" charset="-120"/>
                  </a:rPr>
                  <a:t>For corporate or municipal bonds, </a:t>
                </a:r>
                <a:r>
                  <a:rPr lang="en-US" altLang="zh-TW" sz="2200" kern="0" dirty="0">
                    <a:solidFill>
                      <a:srgbClr val="000000"/>
                    </a:solidFill>
                    <a:latin typeface="Arial"/>
                    <a:ea typeface="新細明體" pitchFamily="18" charset="-120"/>
                  </a:rPr>
                  <a:t>based on the 30/360 convention, </a:t>
                </a:r>
                <a:r>
                  <a:rPr lang="en-US" altLang="zh-TW" sz="2200" kern="0" dirty="0">
                    <a:solidFill>
                      <a:srgbClr val="000000"/>
                    </a:solidFill>
                    <a:latin typeface="+mn-lt"/>
                    <a:ea typeface="新細明體" pitchFamily="18" charset="-120"/>
                  </a:rPr>
                  <a:t>the accrued interest is</a:t>
                </a:r>
              </a:p>
              <a:p>
                <a:pPr marL="0" indent="0" algn="ctr" eaLnBrk="1" hangingPunct="1">
                  <a:spcBef>
                    <a:spcPts val="600"/>
                  </a:spcBef>
                  <a:buClr>
                    <a:srgbClr val="7C1302"/>
                  </a:buClr>
                  <a:buSzPct val="70000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2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fPr>
                      <m:num>
                        <m:r>
                          <a:rPr lang="en-US" altLang="zh-TW" sz="2200" b="0" i="0" smtClean="0">
                            <a:latin typeface="Cambria Math"/>
                            <a:ea typeface="新細明體" pitchFamily="18" charset="-120"/>
                          </a:rPr>
                          <m:t>122</m:t>
                        </m:r>
                      </m:num>
                      <m:den>
                        <m:r>
                          <a:rPr lang="en-US" altLang="zh-TW" sz="2200" b="0" i="0" smtClean="0">
                            <a:latin typeface="Cambria Math"/>
                            <a:ea typeface="新細明體" pitchFamily="18" charset="-120"/>
                          </a:rPr>
                          <m:t>180</m:t>
                        </m:r>
                      </m:den>
                    </m:f>
                    <m:r>
                      <a:rPr lang="en-US" altLang="zh-TW" sz="2200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altLang="zh-TW" sz="2200">
                        <a:latin typeface="Cambria Math"/>
                        <a:ea typeface="Cambria Math"/>
                      </a:rPr>
                      <m:t>$4=$2.</m:t>
                    </m:r>
                    <m:r>
                      <a:rPr lang="en-US" altLang="zh-TW" sz="2200" b="0" i="0" smtClean="0">
                        <a:latin typeface="Cambria Math"/>
                        <a:ea typeface="Cambria Math"/>
                      </a:rPr>
                      <m:t>7111</m:t>
                    </m:r>
                  </m:oMath>
                </a14:m>
                <a:r>
                  <a:rPr lang="en-US" altLang="zh-TW" sz="2200" dirty="0">
                    <a:latin typeface="+mn-lt"/>
                    <a:ea typeface="Cambria Math"/>
                  </a:rPr>
                  <a:t>,</a:t>
                </a:r>
              </a:p>
              <a:p>
                <a:pPr marL="985838" lvl="0" indent="0" eaLnBrk="1" hangingPunct="1">
                  <a:spcBef>
                    <a:spcPts val="600"/>
                  </a:spcBef>
                  <a:buClr>
                    <a:srgbClr val="7C1302"/>
                  </a:buClr>
                  <a:buSzPct val="70000"/>
                  <a:defRPr/>
                </a:pPr>
                <a:r>
                  <a:rPr lang="en-US" altLang="zh-TW" sz="2200" dirty="0">
                    <a:latin typeface="+mn-lt"/>
                    <a:ea typeface="Cambria Math"/>
                  </a:rPr>
                  <a:t>where 122 (=(4</a:t>
                </a:r>
                <a:r>
                  <a:rPr lang="zh-TW" altLang="zh-TW" sz="2200" dirty="0">
                    <a:latin typeface="+mn-lt"/>
                  </a:rPr>
                  <a:t>×</a:t>
                </a:r>
                <a:r>
                  <a:rPr lang="en-US" altLang="zh-TW" sz="2200" dirty="0">
                    <a:latin typeface="+mn-lt"/>
                  </a:rPr>
                  <a:t>30)+2)</a:t>
                </a:r>
                <a:r>
                  <a:rPr lang="en-US" altLang="zh-TW" sz="2200" dirty="0">
                    <a:latin typeface="+mn-lt"/>
                    <a:ea typeface="Cambria Math"/>
                  </a:rPr>
                  <a:t> is the number of days between Mar. 1 and July 3, and 180 (=(6</a:t>
                </a:r>
                <a:r>
                  <a:rPr lang="zh-TW" altLang="zh-TW" sz="2200" dirty="0">
                    <a:latin typeface="+mn-lt"/>
                  </a:rPr>
                  <a:t>×</a:t>
                </a:r>
                <a:r>
                  <a:rPr lang="en-US" altLang="zh-TW" sz="2200" dirty="0">
                    <a:latin typeface="+mn-lt"/>
                  </a:rPr>
                  <a:t>30)) is the number of days between</a:t>
                </a:r>
                <a:r>
                  <a:rPr lang="en-US" altLang="zh-TW" sz="2200" dirty="0">
                    <a:latin typeface="+mn-lt"/>
                    <a:ea typeface="Cambria Math"/>
                  </a:rPr>
                  <a:t> Mar. 1 and Sept. 1</a:t>
                </a:r>
              </a:p>
              <a:p>
                <a:pPr marL="627063" lvl="1" indent="-282575" eaLnBrk="1" hangingPunct="1">
                  <a:spcBef>
                    <a:spcPts val="600"/>
                  </a:spcBef>
                  <a:buClr>
                    <a:srgbClr val="CC3300"/>
                  </a:buClr>
                  <a:buSzPct val="100000"/>
                  <a:buFont typeface="Arial" charset="0"/>
                  <a:buChar char="–"/>
                  <a:tabLst>
                    <a:tab pos="627063" algn="l"/>
                  </a:tabLst>
                </a:pPr>
                <a:r>
                  <a:rPr lang="en-US" altLang="zh-TW" sz="2600" kern="0" dirty="0">
                    <a:solidFill>
                      <a:srgbClr val="000000"/>
                    </a:solidFill>
                    <a:latin typeface="+mn-lt"/>
                    <a:ea typeface="新細明體" pitchFamily="18" charset="-120"/>
                  </a:rPr>
                  <a:t>For a 124-day Treasury bill (from </a:t>
                </a:r>
                <a:r>
                  <a:rPr lang="en-US" altLang="zh-TW" sz="2600" kern="0" dirty="0">
                    <a:solidFill>
                      <a:srgbClr val="000000"/>
                    </a:solidFill>
                    <a:latin typeface="Arial"/>
                    <a:ea typeface="新細明體" pitchFamily="18" charset="-120"/>
                  </a:rPr>
                  <a:t>Mar. 1 to July 3) </a:t>
                </a:r>
                <a:r>
                  <a:rPr lang="en-US" altLang="zh-TW" sz="2600" kern="0" dirty="0">
                    <a:solidFill>
                      <a:srgbClr val="000000"/>
                    </a:solidFill>
                    <a:latin typeface="+mn-lt"/>
                    <a:ea typeface="新細明體" pitchFamily="18" charset="-120"/>
                  </a:rPr>
                  <a:t>with the face value to be $100, if the rate of interest earned is known to be 8% (per annum) of the face value, based on the actual/360 convention, the interest income over the 124-day life is</a:t>
                </a:r>
              </a:p>
              <a:p>
                <a:pPr marL="0" lvl="2" indent="0" algn="ctr" eaLnBrk="1" hangingPunct="1">
                  <a:spcBef>
                    <a:spcPts val="600"/>
                  </a:spcBef>
                  <a:buClr>
                    <a:srgbClr val="CC3300"/>
                  </a:buClr>
                  <a:buSzPct val="100000"/>
                  <a:tabLst>
                    <a:tab pos="627063" algn="l"/>
                  </a:tabLst>
                </a:pPr>
                <a14:m>
                  <m:oMath xmlns:m="http://schemas.openxmlformats.org/officeDocument/2006/math">
                    <m:r>
                      <a:rPr lang="en-US" altLang="zh-TW" sz="2200" b="0" i="1" smtClean="0">
                        <a:latin typeface="Cambria Math"/>
                        <a:ea typeface="新細明體" pitchFamily="18" charset="-120"/>
                      </a:rPr>
                      <m:t>$100</m:t>
                    </m:r>
                    <m:r>
                      <a:rPr lang="en-US" altLang="zh-TW" sz="2200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altLang="zh-TW" sz="2200" b="0" i="0" smtClean="0">
                        <a:latin typeface="Cambria Math"/>
                        <a:ea typeface="Cambria Math"/>
                      </a:rPr>
                      <m:t>8%</m:t>
                    </m:r>
                    <m:r>
                      <a:rPr lang="en-US" altLang="zh-TW" sz="2200" i="1"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US" altLang="zh-TW" sz="22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zh-TW" sz="2200" b="0" i="1" smtClean="0">
                            <a:latin typeface="Cambria Math"/>
                            <a:ea typeface="Cambria Math"/>
                          </a:rPr>
                          <m:t>124</m:t>
                        </m:r>
                      </m:num>
                      <m:den>
                        <m:r>
                          <a:rPr lang="en-US" altLang="zh-TW" sz="2200" b="0" i="1" smtClean="0">
                            <a:latin typeface="Cambria Math"/>
                            <a:ea typeface="Cambria Math"/>
                          </a:rPr>
                          <m:t>360</m:t>
                        </m:r>
                      </m:den>
                    </m:f>
                    <m:r>
                      <a:rPr lang="en-US" altLang="zh-TW" sz="2200">
                        <a:latin typeface="Cambria Math"/>
                        <a:ea typeface="Cambria Math"/>
                      </a:rPr>
                      <m:t>=$</m:t>
                    </m:r>
                    <m:r>
                      <a:rPr lang="en-US" altLang="zh-TW" sz="2200" b="0" i="0" smtClean="0">
                        <a:latin typeface="Cambria Math"/>
                        <a:ea typeface="Cambria Math"/>
                      </a:rPr>
                      <m:t>2.7556</m:t>
                    </m:r>
                  </m:oMath>
                </a14:m>
                <a:r>
                  <a:rPr lang="en-US" altLang="zh-TW" sz="2200" kern="0" dirty="0">
                    <a:solidFill>
                      <a:srgbClr val="000000"/>
                    </a:solidFill>
                    <a:latin typeface="+mn-lt"/>
                    <a:ea typeface="新細明體" pitchFamily="18" charset="-120"/>
                  </a:rPr>
                  <a:t> </a:t>
                </a:r>
                <a:endParaRPr lang="en-US" altLang="zh-TW" sz="2400" dirty="0">
                  <a:latin typeface="+mn-lt"/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6156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1700808"/>
                <a:ext cx="8496944" cy="5056065"/>
              </a:xfrm>
              <a:prstGeom prst="rect">
                <a:avLst/>
              </a:prstGeom>
              <a:blipFill>
                <a:blip r:embed="rId3"/>
                <a:stretch>
                  <a:fillRect t="-724" r="-25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78904" y="122238"/>
            <a:ext cx="7677472" cy="12954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Day Count Conventions in the U.S.</a:t>
            </a:r>
          </a:p>
        </p:txBody>
      </p:sp>
    </p:spTree>
    <p:extLst>
      <p:ext uri="{BB962C8B-B14F-4D97-AF65-F5344CB8AC3E}">
        <p14:creationId xmlns:p14="http://schemas.microsoft.com/office/powerpoint/2010/main" val="429141680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7556376" cy="11430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Quotations for Treasury Bonds in the U.S.</a:t>
            </a:r>
            <a:endParaRPr lang="en-US" altLang="zh-TW" sz="2200" dirty="0">
              <a:ea typeface="新細明體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2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95536" y="1556792"/>
                <a:ext cx="8352928" cy="4984452"/>
              </a:xfrm>
              <a:noFill/>
            </p:spPr>
            <p:txBody>
              <a:bodyPr lIns="92075" tIns="46038" rIns="92075" bIns="46038"/>
              <a:lstStyle/>
              <a:p>
                <a:pPr>
                  <a:spcBef>
                    <a:spcPts val="3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Quotations of T-bonds and T-notes</a:t>
                </a:r>
              </a:p>
              <a:p>
                <a:pPr lvl="1">
                  <a:spcBef>
                    <a:spcPts val="3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Quoted as a</a:t>
                </a:r>
                <a:r>
                  <a:rPr lang="en-US" altLang="zh-TW" dirty="0"/>
                  <a:t> percentage of the face value, normalized as 100</a:t>
                </a:r>
              </a:p>
              <a:p>
                <a:pPr lvl="1">
                  <a:spcBef>
                    <a:spcPts val="300"/>
                  </a:spcBef>
                </a:pPr>
                <a:r>
                  <a:rPr lang="en-US" altLang="zh-TW" dirty="0"/>
                  <a:t>The tick price change (</a:t>
                </a:r>
                <a:r>
                  <a:rPr lang="zh-TW" altLang="en-US" dirty="0"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最低限度價格變動</a:t>
                </a:r>
                <a:r>
                  <a:rPr lang="en-US" altLang="zh-TW" dirty="0"/>
                  <a:t>) is </a:t>
                </a:r>
              </a:p>
              <a:p>
                <a:pPr lvl="2">
                  <a:spcBef>
                    <a:spcPts val="3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1/32 of a dollar (32nd) for T-bonds, e.g., a</a:t>
                </a:r>
                <a:r>
                  <a:rPr lang="en-US" altLang="zh-TW" dirty="0"/>
                  <a:t> quote of 95.1563 = 95 + 5/32</a:t>
                </a:r>
              </a:p>
              <a:p>
                <a:pPr lvl="2">
                  <a:spcBef>
                    <a:spcPts val="300"/>
                  </a:spcBef>
                </a:pPr>
                <a:r>
                  <a:rPr lang="en-US" altLang="zh-TW" dirty="0"/>
                  <a:t>1/2 of 32nd for T-notes with maturities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altLang="zh-TW" dirty="0"/>
                  <a:t> 5 years</a:t>
                </a:r>
              </a:p>
              <a:p>
                <a:pPr lvl="2">
                  <a:spcBef>
                    <a:spcPts val="300"/>
                  </a:spcBef>
                </a:pPr>
                <a:r>
                  <a:rPr lang="en-US" altLang="zh-TW" dirty="0"/>
                  <a:t>1/4 of 32nd for T-notes with maturities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zh-TW" dirty="0"/>
                  <a:t> 5 years</a:t>
                </a:r>
              </a:p>
              <a:p>
                <a:pPr lvl="1">
                  <a:spcBef>
                    <a:spcPts val="3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The quoted price is the clean price (</a:t>
                </a:r>
                <a:r>
                  <a:rPr lang="zh-TW" altLang="en-US" dirty="0">
                    <a:ea typeface="新細明體" pitchFamily="18" charset="-120"/>
                  </a:rPr>
                  <a:t>除息價格</a:t>
                </a:r>
                <a:r>
                  <a:rPr lang="en-US" altLang="zh-TW" dirty="0">
                    <a:ea typeface="新細明體" pitchFamily="18" charset="-120"/>
                  </a:rPr>
                  <a:t>), which is not the same as the cash price (</a:t>
                </a:r>
                <a:r>
                  <a:rPr lang="zh-TW" altLang="en-US" dirty="0">
                    <a:ea typeface="新細明體" pitchFamily="18" charset="-120"/>
                  </a:rPr>
                  <a:t>含息價格或是現金價格</a:t>
                </a:r>
                <a:r>
                  <a:rPr lang="en-US" altLang="zh-TW" dirty="0">
                    <a:ea typeface="新細明體" pitchFamily="18" charset="-120"/>
                  </a:rPr>
                  <a:t>)</a:t>
                </a:r>
                <a:r>
                  <a:rPr lang="zh-TW" altLang="en-US" dirty="0">
                    <a:ea typeface="新細明體" pitchFamily="18" charset="-120"/>
                  </a:rPr>
                  <a:t> </a:t>
                </a:r>
                <a:r>
                  <a:rPr lang="en-US" altLang="zh-TW" dirty="0">
                    <a:ea typeface="新細明體" pitchFamily="18" charset="-120"/>
                  </a:rPr>
                  <a:t>at which the bond is traded</a:t>
                </a:r>
              </a:p>
              <a:p>
                <a:pPr lvl="1">
                  <a:spcBef>
                    <a:spcPts val="3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Cash price (dirty price) = Quoted price (clean price) + Accrued Interest since the last coupon date</a:t>
                </a:r>
              </a:p>
            </p:txBody>
          </p:sp>
        </mc:Choice>
        <mc:Fallback xmlns="">
          <p:sp>
            <p:nvSpPr>
              <p:cNvPr id="717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556792"/>
                <a:ext cx="8352928" cy="4984452"/>
              </a:xfrm>
              <a:blipFill>
                <a:blip r:embed="rId3"/>
                <a:stretch>
                  <a:fillRect l="-730" t="-1589" r="-1971" b="-990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0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6.</a:t>
            </a:r>
            <a:fld id="{D3C7BD8E-E50E-4942-8C6F-7E1BF0AF5AE9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7556376" cy="11430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Quotations for Treasury Bonds in the U.S.</a:t>
            </a:r>
            <a:endParaRPr lang="en-US" altLang="zh-TW" sz="2200" dirty="0">
              <a:ea typeface="新細明體" pitchFamily="18" charset="-120"/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628800"/>
            <a:ext cx="8784976" cy="4968553"/>
          </a:xfrm>
          <a:noFill/>
        </p:spPr>
        <p:txBody>
          <a:bodyPr lIns="92075" tIns="46038" rIns="92075" bIns="46038"/>
          <a:lstStyle/>
          <a:p>
            <a:pPr lvl="2">
              <a:spcBef>
                <a:spcPts val="500"/>
              </a:spcBef>
            </a:pPr>
            <a:r>
              <a:rPr lang="en-US" altLang="zh-TW" dirty="0">
                <a:ea typeface="新細明體" pitchFamily="18" charset="-120"/>
              </a:rPr>
              <a:t>If the quoted price is </a:t>
            </a:r>
            <a:r>
              <a:rPr lang="en-US" altLang="zh-TW" dirty="0"/>
              <a:t>95.1563 on July 3, and the interest of $4 is for the period between Mar. 1 and Sept. 1</a:t>
            </a:r>
          </a:p>
          <a:p>
            <a:pPr marL="693737" lvl="2" indent="0" algn="ctr">
              <a:spcBef>
                <a:spcPts val="500"/>
              </a:spcBef>
              <a:buNone/>
            </a:pPr>
            <a:r>
              <a:rPr lang="en-US" altLang="zh-TW" dirty="0">
                <a:ea typeface="新細明體" pitchFamily="18" charset="-120"/>
              </a:rPr>
              <a:t>Cash price (dirty price) = $95.2344 + $2.6957 = $97.8520</a:t>
            </a:r>
          </a:p>
          <a:p>
            <a:pPr lvl="2">
              <a:spcBef>
                <a:spcPts val="500"/>
              </a:spcBef>
            </a:pPr>
            <a:r>
              <a:rPr lang="en-US" altLang="zh-TW" dirty="0">
                <a:ea typeface="新細明體" pitchFamily="18" charset="-120"/>
              </a:rPr>
              <a:t>Note that the theoretical value for the cash price (dirty price) is the sum of the PVs of all future cash flows</a:t>
            </a:r>
          </a:p>
          <a:p>
            <a:pPr lvl="3">
              <a:spcBef>
                <a:spcPts val="500"/>
              </a:spcBef>
            </a:pPr>
            <a:r>
              <a:rPr lang="en-US" altLang="zh-TW" dirty="0">
                <a:ea typeface="新細明體" pitchFamily="18" charset="-120"/>
              </a:rPr>
              <a:t>The theoretical cash price is calculated first, and next the theoretical clean price is obtained by deducting the accrued interest</a:t>
            </a:r>
          </a:p>
          <a:p>
            <a:pPr lvl="2">
              <a:spcBef>
                <a:spcPts val="500"/>
              </a:spcBef>
            </a:pPr>
            <a:r>
              <a:rPr lang="en-US" altLang="zh-TW" dirty="0">
                <a:ea typeface="新細明體" pitchFamily="18" charset="-120"/>
              </a:rPr>
              <a:t>Why to distinguish clean and dirty prices?</a:t>
            </a:r>
          </a:p>
          <a:p>
            <a:pPr lvl="3">
              <a:spcBef>
                <a:spcPts val="500"/>
              </a:spcBef>
              <a:defRPr/>
            </a:pPr>
            <a:r>
              <a:rPr lang="en-US" altLang="zh-TW" dirty="0">
                <a:ea typeface="新細明體" charset="-120"/>
              </a:rPr>
              <a:t>Clean prices are more stable over time than dirty prices–when clean prices change, it usually reflects an economic reason, e.g., a change in interest rates or in the bond issuer's credit quality</a:t>
            </a:r>
          </a:p>
          <a:p>
            <a:pPr lvl="3">
              <a:spcBef>
                <a:spcPts val="500"/>
              </a:spcBef>
              <a:defRPr/>
            </a:pPr>
            <a:r>
              <a:rPr lang="en-US" altLang="zh-TW" dirty="0"/>
              <a:t>Dirty prices, in contrast, change day to day depending on where the current date is in relation to the coupon payment dates, in addition to any economic reasons</a:t>
            </a:r>
            <a:endParaRPr lang="en-US" altLang="zh-TW" dirty="0">
              <a:ea typeface="新細明體" charset="-120"/>
            </a:endParaRPr>
          </a:p>
          <a:p>
            <a:pPr lvl="2">
              <a:spcBef>
                <a:spcPts val="500"/>
              </a:spcBef>
            </a:pPr>
            <a:endParaRPr lang="en-US" altLang="zh-TW" dirty="0">
              <a:ea typeface="新細明體" pitchFamily="18" charset="-120"/>
            </a:endParaRPr>
          </a:p>
        </p:txBody>
      </p:sp>
      <p:sp>
        <p:nvSpPr>
          <p:cNvPr id="7170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6.</a:t>
            </a:r>
            <a:fld id="{D3C7BD8E-E50E-4942-8C6F-7E1BF0AF5AE9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162982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2_Network">
  <a:themeElements>
    <a:clrScheme name="2_Network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2_Network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OF_Ch05</Template>
  <TotalTime>8164</TotalTime>
  <Pages>18</Pages>
  <Words>5909</Words>
  <Application>Microsoft Office PowerPoint</Application>
  <PresentationFormat>Letter 紙張 (8.5x11 英吋)</PresentationFormat>
  <Paragraphs>535</Paragraphs>
  <Slides>52</Slides>
  <Notes>49</Notes>
  <HiddenSlides>0</HiddenSlides>
  <MMClips>0</MMClips>
  <ScaleCrop>false</ScaleCrop>
  <HeadingPairs>
    <vt:vector size="8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52</vt:i4>
      </vt:variant>
    </vt:vector>
  </HeadingPairs>
  <TitlesOfParts>
    <vt:vector size="60" baseType="lpstr">
      <vt:lpstr>新細明體</vt:lpstr>
      <vt:lpstr>Arial</vt:lpstr>
      <vt:lpstr>Cambria Math</vt:lpstr>
      <vt:lpstr>Symbol</vt:lpstr>
      <vt:lpstr>Times New Roman</vt:lpstr>
      <vt:lpstr>Wingdings</vt:lpstr>
      <vt:lpstr>2_Network</vt:lpstr>
      <vt:lpstr>Visio</vt:lpstr>
      <vt:lpstr>Interest Rate Futures</vt:lpstr>
      <vt:lpstr>Goals of Chapter 6</vt:lpstr>
      <vt:lpstr>6.1 Day Count and Quotation Conventions for Fixed Income Securities</vt:lpstr>
      <vt:lpstr>Day Count Conventions in the U.S.</vt:lpstr>
      <vt:lpstr>Day Count Conventions in the U.S.</vt:lpstr>
      <vt:lpstr>Day Count Conventions in the U.S.</vt:lpstr>
      <vt:lpstr>Day Count Conventions in the U.S.</vt:lpstr>
      <vt:lpstr>Quotations for Treasury Bonds in the U.S.</vt:lpstr>
      <vt:lpstr>Quotations for Treasury Bonds in the U.S.</vt:lpstr>
      <vt:lpstr>Quotations for Treasury Bills in the U.S.</vt:lpstr>
      <vt:lpstr>6.2 Treasury Bond Futures (also include Ultra Treasury Bond Futures and Ultra 10-Year, 10-Year, 5-Year, 3-Year and 2-Year Treasury Note Futures)</vt:lpstr>
      <vt:lpstr>Treasury Bond Futures (公債期貨)</vt:lpstr>
      <vt:lpstr>Treasury Bond Futures (公債期貨)</vt:lpstr>
      <vt:lpstr>Treasury Bond Futures (公債期貨)</vt:lpstr>
      <vt:lpstr>Treasury Bond Futures (公債期貨)</vt:lpstr>
      <vt:lpstr>Conversion Factor (轉換因子)</vt:lpstr>
      <vt:lpstr>Conversion Factor (轉換因子)</vt:lpstr>
      <vt:lpstr>Conversion Factor (轉換因子)</vt:lpstr>
      <vt:lpstr>Cheapest-to-deliver (CTD) Bond</vt:lpstr>
      <vt:lpstr>Cheapest-to-deliver (CTD) Bond</vt:lpstr>
      <vt:lpstr>Delivery Options (交割選擇權)</vt:lpstr>
      <vt:lpstr>Prices for Treasury Bond Futures</vt:lpstr>
      <vt:lpstr>6.3 Eurodollar Futures</vt:lpstr>
      <vt:lpstr>Eurodollar Futures (歐洲美元期貨)</vt:lpstr>
      <vt:lpstr>Eurodollar Futures (歐洲美元期貨)</vt:lpstr>
      <vt:lpstr>Eurodollar Futures (歐洲美元期貨)</vt:lpstr>
      <vt:lpstr>Eurodollar Futures (歐洲美元期貨)</vt:lpstr>
      <vt:lpstr>Eurodollar Futures (歐洲美元期貨)</vt:lpstr>
      <vt:lpstr>Forward Rates and Eurodollar Futures</vt:lpstr>
      <vt:lpstr>Forward Rates and Eurodollar Futures</vt:lpstr>
      <vt:lpstr>Forward Rates and Eurodollar Futures</vt:lpstr>
      <vt:lpstr>Forward Rates and Eurodollar Futures</vt:lpstr>
      <vt:lpstr>Forward Rates and Eurodollar Futures</vt:lpstr>
      <vt:lpstr>Forward Rates and Eurodollar Futures</vt:lpstr>
      <vt:lpstr>6.4 Duration-Based Hedging Strategies Using Futures</vt:lpstr>
      <vt:lpstr>Duration (存續期間)</vt:lpstr>
      <vt:lpstr>PowerPoint 簡報</vt:lpstr>
      <vt:lpstr>PowerPoint 簡報</vt:lpstr>
      <vt:lpstr>PowerPoint 簡報</vt:lpstr>
      <vt:lpstr>Duration (存續期間)</vt:lpstr>
      <vt:lpstr>Duration (存續期間)</vt:lpstr>
      <vt:lpstr>Duration (存續期間)</vt:lpstr>
      <vt:lpstr>Duration Matching</vt:lpstr>
      <vt:lpstr>Duration-Based Hedge Ratio</vt:lpstr>
      <vt:lpstr>Example for Hedging a Bond Portfolio</vt:lpstr>
      <vt:lpstr>Example for Hedging a Bond Portfolio</vt:lpstr>
      <vt:lpstr>Example for Hedging a Floating-Rate Loan</vt:lpstr>
      <vt:lpstr>Example for Hedging a Floating-Rate Loan</vt:lpstr>
      <vt:lpstr>Example for Hedging a Floating-Rate Loan</vt:lpstr>
      <vt:lpstr>Example for Hedging a Floating-Rate Loan</vt:lpstr>
      <vt:lpstr>Example for Hedging a Floating-Rate Loan</vt:lpstr>
      <vt:lpstr>Limitations of Duration-Based Hedging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Interest Rate Futures</dc:title>
  <dc:subject>Fundamentals of Futures and Options Markets, 5E</dc:subject>
  <dc:creator>JyWang</dc:creator>
  <cp:keywords>Chapter 6</cp:keywords>
  <cp:lastModifiedBy>Jr-Yan</cp:lastModifiedBy>
  <cp:revision>776</cp:revision>
  <cp:lastPrinted>2012-03-18T07:59:56Z</cp:lastPrinted>
  <dcterms:created xsi:type="dcterms:W3CDTF">1997-05-25T01:13:38Z</dcterms:created>
  <dcterms:modified xsi:type="dcterms:W3CDTF">2023-04-01T13:13:42Z</dcterms:modified>
</cp:coreProperties>
</file>