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42"/>
  </p:notesMasterIdLst>
  <p:handoutMasterIdLst>
    <p:handoutMasterId r:id="rId43"/>
  </p:handoutMasterIdLst>
  <p:sldIdLst>
    <p:sldId id="282" r:id="rId2"/>
    <p:sldId id="291" r:id="rId3"/>
    <p:sldId id="292" r:id="rId4"/>
    <p:sldId id="280" r:id="rId5"/>
    <p:sldId id="261" r:id="rId6"/>
    <p:sldId id="306" r:id="rId7"/>
    <p:sldId id="293" r:id="rId8"/>
    <p:sldId id="305" r:id="rId9"/>
    <p:sldId id="303" r:id="rId10"/>
    <p:sldId id="263" r:id="rId11"/>
    <p:sldId id="265" r:id="rId12"/>
    <p:sldId id="310" r:id="rId13"/>
    <p:sldId id="307" r:id="rId14"/>
    <p:sldId id="308" r:id="rId15"/>
    <p:sldId id="309" r:id="rId16"/>
    <p:sldId id="318" r:id="rId17"/>
    <p:sldId id="311" r:id="rId18"/>
    <p:sldId id="312" r:id="rId19"/>
    <p:sldId id="295" r:id="rId20"/>
    <p:sldId id="297" r:id="rId21"/>
    <p:sldId id="298" r:id="rId22"/>
    <p:sldId id="296" r:id="rId23"/>
    <p:sldId id="299" r:id="rId24"/>
    <p:sldId id="300" r:id="rId25"/>
    <p:sldId id="301" r:id="rId26"/>
    <p:sldId id="313" r:id="rId27"/>
    <p:sldId id="319" r:id="rId28"/>
    <p:sldId id="267" r:id="rId29"/>
    <p:sldId id="290" r:id="rId30"/>
    <p:sldId id="320" r:id="rId31"/>
    <p:sldId id="294" r:id="rId32"/>
    <p:sldId id="276" r:id="rId33"/>
    <p:sldId id="314" r:id="rId34"/>
    <p:sldId id="315" r:id="rId35"/>
    <p:sldId id="277" r:id="rId36"/>
    <p:sldId id="316" r:id="rId37"/>
    <p:sldId id="302" r:id="rId38"/>
    <p:sldId id="278" r:id="rId39"/>
    <p:sldId id="317" r:id="rId40"/>
    <p:sldId id="279" r:id="rId41"/>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4681" autoAdjust="0"/>
  </p:normalViewPr>
  <p:slideViewPr>
    <p:cSldViewPr>
      <p:cViewPr varScale="1">
        <p:scale>
          <a:sx n="90" d="100"/>
          <a:sy n="90" d="100"/>
        </p:scale>
        <p:origin x="51"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902" y="33"/>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7" tIns="49519" rIns="99037" bIns="49519" numCol="1" anchor="t" anchorCtr="0" compatLnSpc="1">
            <a:prstTxWarp prst="textNoShape">
              <a:avLst/>
            </a:prstTxWarp>
          </a:bodyPr>
          <a:lstStyle>
            <a:lvl1pPr defTabSz="990600" eaLnBrk="0" hangingPunct="0">
              <a:defRPr sz="1300" smtClean="0">
                <a:latin typeface="Times New Roman" pitchFamily="18" charset="0"/>
              </a:defRPr>
            </a:lvl1pPr>
          </a:lstStyle>
          <a:p>
            <a:pPr>
              <a:defRPr/>
            </a:pPr>
            <a:endParaRPr lang="en-US" altLang="zh-TW"/>
          </a:p>
        </p:txBody>
      </p:sp>
      <p:sp>
        <p:nvSpPr>
          <p:cNvPr id="54275"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7" tIns="49519" rIns="99037" bIns="49519" numCol="1" anchor="t" anchorCtr="0" compatLnSpc="1">
            <a:prstTxWarp prst="textNoShape">
              <a:avLst/>
            </a:prstTxWarp>
          </a:bodyPr>
          <a:lstStyle>
            <a:lvl1pPr algn="r" defTabSz="990600" eaLnBrk="0" hangingPunct="0">
              <a:defRPr sz="1300" smtClean="0">
                <a:latin typeface="Times New Roman" pitchFamily="18" charset="0"/>
              </a:defRPr>
            </a:lvl1pPr>
          </a:lstStyle>
          <a:p>
            <a:pPr>
              <a:defRPr/>
            </a:pPr>
            <a:endParaRPr lang="en-US" altLang="zh-TW"/>
          </a:p>
        </p:txBody>
      </p:sp>
      <p:sp>
        <p:nvSpPr>
          <p:cNvPr id="54276"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7" tIns="49519" rIns="99037" bIns="49519" numCol="1" anchor="b" anchorCtr="0" compatLnSpc="1">
            <a:prstTxWarp prst="textNoShape">
              <a:avLst/>
            </a:prstTxWarp>
          </a:bodyPr>
          <a:lstStyle>
            <a:lvl1pPr defTabSz="990600" eaLnBrk="0" hangingPunct="0">
              <a:defRPr sz="1300" smtClean="0">
                <a:latin typeface="Times New Roman" pitchFamily="18" charset="0"/>
              </a:defRPr>
            </a:lvl1pPr>
          </a:lstStyle>
          <a:p>
            <a:pPr>
              <a:defRPr/>
            </a:pPr>
            <a:endParaRPr lang="en-US" altLang="zh-TW"/>
          </a:p>
        </p:txBody>
      </p:sp>
      <p:sp>
        <p:nvSpPr>
          <p:cNvPr id="5" name="Text Box 6">
            <a:extLst>
              <a:ext uri="{FF2B5EF4-FFF2-40B4-BE49-F238E27FC236}">
                <a16:creationId xmlns:a16="http://schemas.microsoft.com/office/drawing/2014/main" id="{28EA39E2-1527-418A-88C3-71E68C11C2D5}"/>
              </a:ext>
            </a:extLst>
          </p:cNvPr>
          <p:cNvSpPr txBox="1">
            <a:spLocks noChangeArrowheads="1"/>
          </p:cNvSpPr>
          <p:nvPr/>
        </p:nvSpPr>
        <p:spPr bwMode="auto">
          <a:xfrm>
            <a:off x="5994401" y="9731376"/>
            <a:ext cx="1814513" cy="329899"/>
          </a:xfrm>
          <a:prstGeom prst="rect">
            <a:avLst/>
          </a:prstGeom>
          <a:noFill/>
          <a:ln w="9525">
            <a:noFill/>
            <a:miter lim="800000"/>
            <a:headEnd/>
            <a:tailEnd/>
          </a:ln>
          <a:effectLst/>
        </p:spPr>
        <p:txBody>
          <a:bodyPr lIns="98108" tIns="49054" rIns="98108" bIns="49054">
            <a:spAutoFit/>
          </a:bodyPr>
          <a:lstStyle/>
          <a:p>
            <a:pPr>
              <a:spcBef>
                <a:spcPct val="50000"/>
              </a:spcBef>
              <a:defRPr/>
            </a:pPr>
            <a:r>
              <a:rPr lang="en-US" altLang="zh-TW" sz="1500">
                <a:latin typeface="Times New Roman" pitchFamily="18" charset="0"/>
              </a:rPr>
              <a:t>5-</a:t>
            </a:r>
            <a:fld id="{9F5083B1-B204-4B1B-8374-545B611CE277}" type="slidenum">
              <a:rPr lang="en-US" altLang="zh-TW" sz="1500">
                <a:latin typeface="Times New Roman" pitchFamily="18" charset="0"/>
              </a:rPr>
              <a:pPr>
                <a:spcBef>
                  <a:spcPct val="50000"/>
                </a:spcBef>
                <a:defRPr/>
              </a:pPr>
              <a:t>‹#›</a:t>
            </a:fld>
            <a:endParaRPr lang="en-US" altLang="zh-TW" sz="1500" dirty="0">
              <a:latin typeface="Times New Roman" pitchFamily="18" charset="0"/>
            </a:endParaRPr>
          </a:p>
        </p:txBody>
      </p:sp>
    </p:spTree>
    <p:extLst>
      <p:ext uri="{BB962C8B-B14F-4D97-AF65-F5344CB8AC3E}">
        <p14:creationId xmlns:p14="http://schemas.microsoft.com/office/powerpoint/2010/main" val="3096745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7" tIns="49519" rIns="99037" bIns="49519" numCol="1" anchor="t" anchorCtr="0" compatLnSpc="1">
            <a:prstTxWarp prst="textNoShape">
              <a:avLst/>
            </a:prstTxWarp>
          </a:bodyPr>
          <a:lstStyle>
            <a:lvl1pPr defTabSz="990600" eaLnBrk="0" hangingPunct="0">
              <a:defRPr sz="1300" smtClean="0">
                <a:latin typeface="Times New Roman" pitchFamily="18" charset="0"/>
              </a:defRPr>
            </a:lvl1pPr>
          </a:lstStyle>
          <a:p>
            <a:pPr>
              <a:defRPr/>
            </a:pPr>
            <a:endParaRPr lang="en-US" altLang="zh-TW"/>
          </a:p>
        </p:txBody>
      </p:sp>
      <p:sp>
        <p:nvSpPr>
          <p:cNvPr id="4099"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7" tIns="49519" rIns="99037" bIns="49519" numCol="1" anchor="t" anchorCtr="0" compatLnSpc="1">
            <a:prstTxWarp prst="textNoShape">
              <a:avLst/>
            </a:prstTxWarp>
          </a:bodyPr>
          <a:lstStyle>
            <a:lvl1pPr algn="r" defTabSz="990600" eaLnBrk="0" hangingPunct="0">
              <a:defRPr sz="1300" smtClean="0">
                <a:latin typeface="Times New Roman" pitchFamily="18" charset="0"/>
              </a:defRPr>
            </a:lvl1pPr>
          </a:lstStyle>
          <a:p>
            <a:pPr>
              <a:defRPr/>
            </a:pPr>
            <a:endParaRPr lang="en-US" altLang="zh-TW"/>
          </a:p>
        </p:txBody>
      </p:sp>
      <p:sp>
        <p:nvSpPr>
          <p:cNvPr id="27652"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47738" y="4862513"/>
            <a:ext cx="5203825"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7" tIns="49519" rIns="99037" bIns="49519"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4102"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7" tIns="49519" rIns="99037" bIns="49519" numCol="1" anchor="b" anchorCtr="0" compatLnSpc="1">
            <a:prstTxWarp prst="textNoShape">
              <a:avLst/>
            </a:prstTxWarp>
          </a:bodyPr>
          <a:lstStyle>
            <a:lvl1pPr defTabSz="990600" eaLnBrk="0" hangingPunct="0">
              <a:defRPr sz="1300" smtClean="0">
                <a:latin typeface="Times New Roman" pitchFamily="18" charset="0"/>
              </a:defRPr>
            </a:lvl1pPr>
          </a:lstStyle>
          <a:p>
            <a:pPr>
              <a:defRPr/>
            </a:pPr>
            <a:endParaRPr lang="en-US" altLang="zh-TW"/>
          </a:p>
        </p:txBody>
      </p:sp>
      <p:sp>
        <p:nvSpPr>
          <p:cNvPr id="4103"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7" tIns="49519" rIns="99037" bIns="49519" numCol="1" anchor="b" anchorCtr="0" compatLnSpc="1">
            <a:prstTxWarp prst="textNoShape">
              <a:avLst/>
            </a:prstTxWarp>
          </a:bodyPr>
          <a:lstStyle>
            <a:lvl1pPr algn="r" defTabSz="990600" eaLnBrk="0" hangingPunct="0">
              <a:defRPr sz="1300" smtClean="0">
                <a:latin typeface="Times New Roman" pitchFamily="18" charset="0"/>
              </a:defRPr>
            </a:lvl1pPr>
          </a:lstStyle>
          <a:p>
            <a:pPr>
              <a:defRPr/>
            </a:pPr>
            <a:fld id="{B4FD1A02-0756-4390-8183-F4870034F981}" type="slidenum">
              <a:rPr lang="zh-TW" altLang="en-US"/>
              <a:pPr>
                <a:defRPr/>
              </a:pPr>
              <a:t>‹#›</a:t>
            </a:fld>
            <a:endParaRPr lang="en-US" altLang="zh-TW"/>
          </a:p>
        </p:txBody>
      </p:sp>
    </p:spTree>
    <p:extLst>
      <p:ext uri="{BB962C8B-B14F-4D97-AF65-F5344CB8AC3E}">
        <p14:creationId xmlns:p14="http://schemas.microsoft.com/office/powerpoint/2010/main" val="11791849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zh-TW"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zh-TW"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zh-TW"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zh-TW"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zh-TW"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zh-TW"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zh-TW"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zh-TW"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07" name="Rectangle 3"/>
          <p:cNvSpPr>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635" tIns="0" rIns="20635" bIns="0" anchor="b"/>
          <a:lstStyle/>
          <a:p>
            <a:pPr algn="r" defTabSz="825500" eaLnBrk="0" hangingPunct="0"/>
            <a:r>
              <a:rPr lang="en-US" altLang="zh-TW" sz="1100" i="1">
                <a:latin typeface="Times New Roman" pitchFamily="18" charset="0"/>
              </a:rPr>
              <a:t>2</a:t>
            </a:r>
          </a:p>
        </p:txBody>
      </p:sp>
      <p:sp>
        <p:nvSpPr>
          <p:cNvPr id="47108" name="Rectangle 4"/>
          <p:cNvSpPr>
            <a:spLocks noChangeArrowheads="1"/>
          </p:cNvSpPr>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09" name="Rectangle 5"/>
          <p:cNvSpPr>
            <a:spLocks noChangeArrowheads="1"/>
          </p:cNvSpP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10" name="Rectangle 6"/>
          <p:cNvSpPr>
            <a:spLocks noGrp="1" noRot="1" noChangeAspect="1" noChangeArrowheads="1" noTextEdit="1"/>
          </p:cNvSpPr>
          <p:nvPr>
            <p:ph type="sldImg"/>
          </p:nvPr>
        </p:nvSpPr>
        <p:spPr>
          <a:xfrm>
            <a:off x="1000125" y="774700"/>
            <a:ext cx="5099050" cy="3824288"/>
          </a:xfrm>
          <a:ln w="12700" cap="flat">
            <a:solidFill>
              <a:schemeClr val="tx1"/>
            </a:solidFill>
          </a:ln>
        </p:spPr>
      </p:sp>
      <p:sp>
        <p:nvSpPr>
          <p:cNvPr id="47111"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8017" tIns="48148" rIns="98017" bIns="48148"/>
          <a:lstStyle/>
          <a:p>
            <a:pPr eaLnBrk="1" hangingPunct="1"/>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endParaRPr lang="zh-TW"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Rot="1" noChangeAspect="1" noChangeArrowheads="1" noTextEdit="1"/>
          </p:cNvSpPr>
          <p:nvPr>
            <p:ph type="sldImg"/>
          </p:nvPr>
        </p:nvSpPr>
        <p:spPr>
          <a:ln/>
        </p:spPr>
      </p:sp>
      <p:sp>
        <p:nvSpPr>
          <p:cNvPr id="29699" name="Rectangle 1027"/>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0899" name="Rectangle 3"/>
          <p:cNvSpPr>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635" tIns="0" rIns="20635" bIns="0" anchor="b"/>
          <a:lstStyle/>
          <a:p>
            <a:pPr algn="r" defTabSz="825500" eaLnBrk="0" hangingPunct="0"/>
            <a:r>
              <a:rPr lang="en-US" altLang="zh-TW" sz="1100" i="1">
                <a:latin typeface="Times New Roman" pitchFamily="18" charset="0"/>
              </a:rPr>
              <a:t>20</a:t>
            </a:r>
          </a:p>
        </p:txBody>
      </p:sp>
      <p:sp>
        <p:nvSpPr>
          <p:cNvPr id="80900" name="Rectangle 4"/>
          <p:cNvSpPr>
            <a:spLocks noChangeArrowheads="1"/>
          </p:cNvSpPr>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0901" name="Rectangle 5"/>
          <p:cNvSpPr>
            <a:spLocks noChangeArrowheads="1"/>
          </p:cNvSpP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0902" name="Rectangle 6"/>
          <p:cNvSpPr>
            <a:spLocks noGrp="1" noRot="1" noChangeAspect="1" noChangeArrowheads="1" noTextEdit="1"/>
          </p:cNvSpPr>
          <p:nvPr>
            <p:ph type="sldImg"/>
          </p:nvPr>
        </p:nvSpPr>
        <p:spPr>
          <a:xfrm>
            <a:off x="1000125" y="774700"/>
            <a:ext cx="5099050" cy="3824288"/>
          </a:xfrm>
          <a:ln w="12700" cap="flat">
            <a:solidFill>
              <a:schemeClr val="tx1"/>
            </a:solidFill>
          </a:ln>
        </p:spPr>
      </p:sp>
      <p:sp>
        <p:nvSpPr>
          <p:cNvPr id="80903"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8017" tIns="48148" rIns="98017" bIns="48148"/>
          <a:lstStyle/>
          <a:p>
            <a:pPr eaLnBrk="1" hangingPunct="1"/>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8851" name="Rectangle 3"/>
          <p:cNvSpPr>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635" tIns="0" rIns="20635" bIns="0" anchor="b"/>
          <a:lstStyle/>
          <a:p>
            <a:pPr algn="r" defTabSz="825500" eaLnBrk="0" hangingPunct="0"/>
            <a:r>
              <a:rPr lang="en-US" altLang="zh-TW" sz="1100" i="1">
                <a:latin typeface="Times New Roman" pitchFamily="18" charset="0"/>
              </a:rPr>
              <a:t>18</a:t>
            </a:r>
          </a:p>
        </p:txBody>
      </p:sp>
      <p:sp>
        <p:nvSpPr>
          <p:cNvPr id="78852" name="Rectangle 4"/>
          <p:cNvSpPr>
            <a:spLocks noChangeArrowheads="1"/>
          </p:cNvSpPr>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8853" name="Rectangle 5"/>
          <p:cNvSpPr>
            <a:spLocks noChangeArrowheads="1"/>
          </p:cNvSpP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8854" name="Rectangle 6"/>
          <p:cNvSpPr>
            <a:spLocks noGrp="1" noRot="1" noChangeAspect="1" noChangeArrowheads="1" noTextEdit="1"/>
          </p:cNvSpPr>
          <p:nvPr>
            <p:ph type="sldImg"/>
          </p:nvPr>
        </p:nvSpPr>
        <p:spPr>
          <a:xfrm>
            <a:off x="1000125" y="774700"/>
            <a:ext cx="5099050" cy="3824288"/>
          </a:xfrm>
          <a:ln w="12700" cap="flat">
            <a:solidFill>
              <a:schemeClr val="tx1"/>
            </a:solidFill>
          </a:ln>
        </p:spPr>
      </p:sp>
      <p:sp>
        <p:nvSpPr>
          <p:cNvPr id="78855"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8017" tIns="48148" rIns="98017" bIns="48148"/>
          <a:lstStyle/>
          <a:p>
            <a:pPr eaLnBrk="1" hangingPunct="1"/>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10947" name="Rectangle 3"/>
          <p:cNvSpPr>
            <a:spLocks noGrp="1" noChangeArrowheads="1"/>
          </p:cNvSpPr>
          <p:nvPr>
            <p:ph type="ctrTitle"/>
          </p:nvPr>
        </p:nvSpPr>
        <p:spPr>
          <a:xfrm>
            <a:off x="315913" y="466725"/>
            <a:ext cx="6781800" cy="2133600"/>
          </a:xfrm>
        </p:spPr>
        <p:txBody>
          <a:bodyPr/>
          <a:lstStyle>
            <a:lvl1pPr algn="r">
              <a:defRPr sz="4800"/>
            </a:lvl1pPr>
          </a:lstStyle>
          <a:p>
            <a:pPr lvl="0"/>
            <a:r>
              <a:rPr lang="zh-TW" altLang="en-US" noProof="0"/>
              <a:t>按一下以編輯母片標題樣式</a:t>
            </a:r>
            <a:endParaRPr lang="en-US" altLang="en-US" noProof="0"/>
          </a:p>
        </p:txBody>
      </p:sp>
      <p:sp>
        <p:nvSpPr>
          <p:cNvPr id="21094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400"/>
            </a:lvl1pPr>
          </a:lstStyle>
          <a:p>
            <a:pPr lvl="0"/>
            <a:r>
              <a:rPr lang="zh-TW" altLang="en-US" noProof="0"/>
              <a:t>按一下以編輯母片副標題樣式</a:t>
            </a:r>
            <a:endParaRPr lang="en-US" altLang="en-US" noProof="0"/>
          </a:p>
        </p:txBody>
      </p:sp>
      <p:sp>
        <p:nvSpPr>
          <p:cNvPr id="39" name="Rectangle 7"/>
          <p:cNvSpPr>
            <a:spLocks noGrp="1" noChangeArrowheads="1"/>
          </p:cNvSpPr>
          <p:nvPr>
            <p:ph type="sldNum" sz="quarter" idx="11"/>
          </p:nvPr>
        </p:nvSpPr>
        <p:spPr>
          <a:xfrm>
            <a:off x="8547100" y="6524625"/>
            <a:ext cx="596899" cy="317500"/>
          </a:xfrm>
        </p:spPr>
        <p:txBody>
          <a:bodyPr/>
          <a:lstStyle>
            <a:lvl1pPr>
              <a:defRPr sz="1400"/>
            </a:lvl1pPr>
          </a:lstStyle>
          <a:p>
            <a:pPr>
              <a:defRPr/>
            </a:pPr>
            <a:r>
              <a:rPr lang="en-US" altLang="en-US"/>
              <a:t>5.</a:t>
            </a:r>
            <a:fld id="{6FCC0B7A-5737-4D72-905A-3009FBE7FD3F}" type="slidenum">
              <a:rPr lang="en-US" altLang="en-US" smtClean="0"/>
              <a:pPr>
                <a:defRPr/>
              </a:pPr>
              <a:t>‹#›</a:t>
            </a:fld>
            <a:endParaRPr lang="en-US" altLang="en-US"/>
          </a:p>
        </p:txBody>
      </p:sp>
    </p:spTree>
    <p:extLst>
      <p:ext uri="{BB962C8B-B14F-4D97-AF65-F5344CB8AC3E}">
        <p14:creationId xmlns:p14="http://schemas.microsoft.com/office/powerpoint/2010/main" val="339833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t>5.</a:t>
            </a:r>
            <a:fld id="{E794A06B-B8B1-4546-A222-BBD5BAE6741B}" type="slidenum">
              <a:rPr lang="en-US" altLang="en-US" smtClean="0"/>
              <a:pPr>
                <a:defRPr/>
              </a:pPr>
              <a:t>‹#›</a:t>
            </a:fld>
            <a:endParaRPr lang="en-US" altLang="en-US"/>
          </a:p>
        </p:txBody>
      </p:sp>
    </p:spTree>
    <p:extLst>
      <p:ext uri="{BB962C8B-B14F-4D97-AF65-F5344CB8AC3E}">
        <p14:creationId xmlns:p14="http://schemas.microsoft.com/office/powerpoint/2010/main" val="210596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22238"/>
            <a:ext cx="2057400" cy="600868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22238"/>
            <a:ext cx="6019800" cy="600868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t>5.</a:t>
            </a:r>
            <a:fld id="{B12E34A6-8308-401B-86AC-EEE402DC6B06}" type="slidenum">
              <a:rPr lang="en-US" altLang="en-US" smtClean="0"/>
              <a:pPr>
                <a:defRPr/>
              </a:pPr>
              <a:t>‹#›</a:t>
            </a:fld>
            <a:endParaRPr lang="en-US" altLang="en-US"/>
          </a:p>
        </p:txBody>
      </p:sp>
    </p:spTree>
    <p:extLst>
      <p:ext uri="{BB962C8B-B14F-4D97-AF65-F5344CB8AC3E}">
        <p14:creationId xmlns:p14="http://schemas.microsoft.com/office/powerpoint/2010/main" val="911335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719263"/>
            <a:ext cx="4038600" cy="21288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4000500"/>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1"/>
          </p:nvPr>
        </p:nvSpPr>
        <p:spPr>
          <a:xfrm>
            <a:off x="6553200" y="6248400"/>
            <a:ext cx="2133600" cy="457200"/>
          </a:xfrm>
        </p:spPr>
        <p:txBody>
          <a:bodyPr/>
          <a:lstStyle>
            <a:lvl1pPr>
              <a:defRPr/>
            </a:lvl1pPr>
          </a:lstStyle>
          <a:p>
            <a:pPr>
              <a:defRPr/>
            </a:pPr>
            <a:r>
              <a:rPr lang="en-US" altLang="en-US"/>
              <a:t>5.</a:t>
            </a:r>
            <a:fld id="{48833AED-280D-436D-94A0-0AE2AC86C3BF}" type="slidenum">
              <a:rPr lang="en-US" altLang="en-US" smtClean="0"/>
              <a:pPr>
                <a:defRPr/>
              </a:pPr>
              <a:t>‹#›</a:t>
            </a:fld>
            <a:endParaRPr lang="en-US" altLang="en-US"/>
          </a:p>
        </p:txBody>
      </p:sp>
    </p:spTree>
    <p:extLst>
      <p:ext uri="{BB962C8B-B14F-4D97-AF65-F5344CB8AC3E}">
        <p14:creationId xmlns:p14="http://schemas.microsoft.com/office/powerpoint/2010/main" val="46147059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719263"/>
            <a:ext cx="4038600" cy="44116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投影片編號版面配置區 5"/>
          <p:cNvSpPr>
            <a:spLocks noGrp="1"/>
          </p:cNvSpPr>
          <p:nvPr>
            <p:ph type="sldNum" sz="quarter" idx="11"/>
          </p:nvPr>
        </p:nvSpPr>
        <p:spPr>
          <a:xfrm>
            <a:off x="6553200" y="6248400"/>
            <a:ext cx="2133600" cy="457200"/>
          </a:xfrm>
        </p:spPr>
        <p:txBody>
          <a:bodyPr/>
          <a:lstStyle>
            <a:lvl1pPr>
              <a:defRPr/>
            </a:lvl1pPr>
          </a:lstStyle>
          <a:p>
            <a:pPr>
              <a:defRPr/>
            </a:pPr>
            <a:r>
              <a:rPr lang="en-US" altLang="en-US"/>
              <a:t>5.</a:t>
            </a:r>
            <a:fld id="{48833AED-280D-436D-94A0-0AE2AC86C3BF}" type="slidenum">
              <a:rPr lang="en-US" altLang="en-US" smtClean="0"/>
              <a:pPr>
                <a:defRPr/>
              </a:pPr>
              <a:t>‹#›</a:t>
            </a:fld>
            <a:endParaRPr lang="en-US" altLang="en-US"/>
          </a:p>
        </p:txBody>
      </p:sp>
    </p:spTree>
    <p:extLst>
      <p:ext uri="{BB962C8B-B14F-4D97-AF65-F5344CB8AC3E}">
        <p14:creationId xmlns:p14="http://schemas.microsoft.com/office/powerpoint/2010/main" val="290579149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7499176" cy="930498"/>
          </a:xfrm>
        </p:spPr>
        <p:txBody>
          <a:body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lvl2pPr marL="627063" indent="-282575">
              <a:tabLst>
                <a:tab pos="627063" algn="l"/>
              </a:tabLst>
              <a:defRPr/>
            </a:lvl2pPr>
            <a:lvl3pPr marL="984250" indent="-290513">
              <a:defRPr/>
            </a:lvl3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Rectangle 7"/>
          <p:cNvSpPr>
            <a:spLocks noGrp="1" noChangeArrowheads="1"/>
          </p:cNvSpPr>
          <p:nvPr>
            <p:ph type="sldNum" sz="quarter" idx="11"/>
          </p:nvPr>
        </p:nvSpPr>
        <p:spPr>
          <a:xfrm>
            <a:off x="8534400" y="6524625"/>
            <a:ext cx="609600" cy="333375"/>
          </a:xfrm>
          <a:ln/>
        </p:spPr>
        <p:txBody>
          <a:bodyPr/>
          <a:lstStyle>
            <a:lvl1pPr>
              <a:defRPr/>
            </a:lvl1pPr>
          </a:lstStyle>
          <a:p>
            <a:pPr>
              <a:defRPr/>
            </a:pPr>
            <a:r>
              <a:rPr lang="en-US" altLang="en-US"/>
              <a:t>5.</a:t>
            </a:r>
            <a:fld id="{6DC0C54E-836B-48AA-9F1E-673A9D6ABB46}" type="slidenum">
              <a:rPr lang="en-US" altLang="en-US" smtClean="0"/>
              <a:pPr>
                <a:defRPr/>
              </a:pPr>
              <a:t>‹#›</a:t>
            </a:fld>
            <a:endParaRPr lang="en-US" altLang="en-US"/>
          </a:p>
        </p:txBody>
      </p:sp>
    </p:spTree>
    <p:extLst>
      <p:ext uri="{BB962C8B-B14F-4D97-AF65-F5344CB8AC3E}">
        <p14:creationId xmlns:p14="http://schemas.microsoft.com/office/powerpoint/2010/main" val="284115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t>5.</a:t>
            </a:r>
            <a:fld id="{F1132E01-DB6C-4520-8DBE-B3DF4B7EFFD2}" type="slidenum">
              <a:rPr lang="en-US" altLang="en-US" smtClean="0"/>
              <a:pPr>
                <a:defRPr/>
              </a:pPr>
              <a:t>‹#›</a:t>
            </a:fld>
            <a:endParaRPr lang="en-US" altLang="en-US"/>
          </a:p>
        </p:txBody>
      </p:sp>
    </p:spTree>
    <p:extLst>
      <p:ext uri="{BB962C8B-B14F-4D97-AF65-F5344CB8AC3E}">
        <p14:creationId xmlns:p14="http://schemas.microsoft.com/office/powerpoint/2010/main" val="351958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t>5.</a:t>
            </a:r>
            <a:fld id="{539BF317-A0FC-4B5B-B26B-1A2FBFA1DE85}" type="slidenum">
              <a:rPr lang="en-US" altLang="en-US" smtClean="0"/>
              <a:pPr>
                <a:defRPr/>
              </a:pPr>
              <a:t>‹#›</a:t>
            </a:fld>
            <a:endParaRPr lang="en-US" altLang="en-US"/>
          </a:p>
        </p:txBody>
      </p:sp>
    </p:spTree>
    <p:extLst>
      <p:ext uri="{BB962C8B-B14F-4D97-AF65-F5344CB8AC3E}">
        <p14:creationId xmlns:p14="http://schemas.microsoft.com/office/powerpoint/2010/main" val="25016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Rectangle 7"/>
          <p:cNvSpPr>
            <a:spLocks noGrp="1" noChangeArrowheads="1"/>
          </p:cNvSpPr>
          <p:nvPr>
            <p:ph type="sldNum" sz="quarter" idx="11"/>
          </p:nvPr>
        </p:nvSpPr>
        <p:spPr>
          <a:ln/>
        </p:spPr>
        <p:txBody>
          <a:bodyPr/>
          <a:lstStyle>
            <a:lvl1pPr>
              <a:defRPr/>
            </a:lvl1pPr>
          </a:lstStyle>
          <a:p>
            <a:pPr>
              <a:defRPr/>
            </a:pPr>
            <a:r>
              <a:rPr lang="en-US" altLang="en-US"/>
              <a:t>5.</a:t>
            </a:r>
            <a:fld id="{7099855F-7387-4325-9AA9-16544C6DBFFF}" type="slidenum">
              <a:rPr lang="en-US" altLang="en-US" smtClean="0"/>
              <a:pPr>
                <a:defRPr/>
              </a:pPr>
              <a:t>‹#›</a:t>
            </a:fld>
            <a:endParaRPr lang="en-US" altLang="en-US"/>
          </a:p>
        </p:txBody>
      </p:sp>
    </p:spTree>
    <p:extLst>
      <p:ext uri="{BB962C8B-B14F-4D97-AF65-F5344CB8AC3E}">
        <p14:creationId xmlns:p14="http://schemas.microsoft.com/office/powerpoint/2010/main" val="40633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t>5.</a:t>
            </a:r>
            <a:fld id="{B43AB949-FF8E-497B-A4A9-ADB15D38BB9B}" type="slidenum">
              <a:rPr lang="en-US" altLang="en-US" smtClean="0"/>
              <a:pPr>
                <a:defRPr/>
              </a:pPr>
              <a:t>‹#›</a:t>
            </a:fld>
            <a:endParaRPr lang="en-US" altLang="en-US"/>
          </a:p>
        </p:txBody>
      </p:sp>
    </p:spTree>
    <p:extLst>
      <p:ext uri="{BB962C8B-B14F-4D97-AF65-F5344CB8AC3E}">
        <p14:creationId xmlns:p14="http://schemas.microsoft.com/office/powerpoint/2010/main" val="73777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r>
              <a:rPr lang="en-US" altLang="en-US"/>
              <a:t>5.</a:t>
            </a:r>
            <a:fld id="{4C1A6680-1935-4FCB-9FD4-07E2257AC87D}" type="slidenum">
              <a:rPr lang="en-US" altLang="en-US" smtClean="0"/>
              <a:pPr>
                <a:defRPr/>
              </a:pPr>
              <a:t>‹#›</a:t>
            </a:fld>
            <a:endParaRPr lang="en-US" altLang="en-US"/>
          </a:p>
        </p:txBody>
      </p:sp>
    </p:spTree>
    <p:extLst>
      <p:ext uri="{BB962C8B-B14F-4D97-AF65-F5344CB8AC3E}">
        <p14:creationId xmlns:p14="http://schemas.microsoft.com/office/powerpoint/2010/main" val="213884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t>5.</a:t>
            </a:r>
            <a:fld id="{B125F639-2057-4A27-A8C1-68D0FCDF424B}" type="slidenum">
              <a:rPr lang="en-US" altLang="en-US" smtClean="0"/>
              <a:pPr>
                <a:defRPr/>
              </a:pPr>
              <a:t>‹#›</a:t>
            </a:fld>
            <a:endParaRPr lang="en-US" altLang="en-US"/>
          </a:p>
        </p:txBody>
      </p:sp>
    </p:spTree>
    <p:extLst>
      <p:ext uri="{BB962C8B-B14F-4D97-AF65-F5344CB8AC3E}">
        <p14:creationId xmlns:p14="http://schemas.microsoft.com/office/powerpoint/2010/main" val="209034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t>5.</a:t>
            </a:r>
            <a:fld id="{CCD09FD9-9FCF-4BE5-BA7D-AE3C328C0C09}" type="slidenum">
              <a:rPr lang="en-US" altLang="en-US" smtClean="0"/>
              <a:pPr>
                <a:defRPr/>
              </a:pPr>
              <a:t>‹#›</a:t>
            </a:fld>
            <a:endParaRPr lang="en-US" altLang="en-US"/>
          </a:p>
        </p:txBody>
      </p:sp>
    </p:spTree>
    <p:extLst>
      <p:ext uri="{BB962C8B-B14F-4D97-AF65-F5344CB8AC3E}">
        <p14:creationId xmlns:p14="http://schemas.microsoft.com/office/powerpoint/2010/main" val="4155632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27" name="Rectangle 3"/>
          <p:cNvSpPr>
            <a:spLocks noGrp="1" noChangeArrowheads="1"/>
          </p:cNvSpPr>
          <p:nvPr>
            <p:ph type="title"/>
          </p:nvPr>
        </p:nvSpPr>
        <p:spPr bwMode="auto">
          <a:xfrm>
            <a:off x="457200" y="212725"/>
            <a:ext cx="7505700"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endParaRPr lang="en-US" altLang="en-US"/>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 (30pt)</a:t>
            </a:r>
          </a:p>
          <a:p>
            <a:pPr lvl="1"/>
            <a:r>
              <a:rPr lang="en-US" altLang="en-US"/>
              <a:t>Second level (26pt)</a:t>
            </a:r>
          </a:p>
          <a:p>
            <a:pPr lvl="2"/>
            <a:r>
              <a:rPr lang="en-US" altLang="en-US"/>
              <a:t>Third level (22pt)</a:t>
            </a:r>
          </a:p>
          <a:p>
            <a:pPr lvl="3"/>
            <a:r>
              <a:rPr lang="en-US" altLang="en-US"/>
              <a:t>Fourth level (20pt)</a:t>
            </a:r>
          </a:p>
          <a:p>
            <a:pPr lvl="4"/>
            <a:r>
              <a:rPr lang="en-US" altLang="en-US"/>
              <a:t>Fifth level (18pt)</a:t>
            </a:r>
          </a:p>
        </p:txBody>
      </p:sp>
      <p:sp>
        <p:nvSpPr>
          <p:cNvPr id="209927" name="Rectangle 7"/>
          <p:cNvSpPr>
            <a:spLocks noGrp="1" noChangeArrowheads="1"/>
          </p:cNvSpPr>
          <p:nvPr>
            <p:ph type="sldNum" sz="quarter" idx="4"/>
          </p:nvPr>
        </p:nvSpPr>
        <p:spPr bwMode="auto">
          <a:xfrm>
            <a:off x="8489468" y="6524625"/>
            <a:ext cx="654531"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vl1pPr>
          </a:lstStyle>
          <a:p>
            <a:pPr>
              <a:defRPr/>
            </a:pPr>
            <a:r>
              <a:rPr lang="en-US" altLang="en-US"/>
              <a:t>5.</a:t>
            </a:r>
            <a:fld id="{48833AED-280D-436D-94A0-0AE2AC86C3BF}" type="slidenum">
              <a:rPr lang="en-US" altLang="en-US" smtClean="0"/>
              <a:pPr>
                <a:defRPr/>
              </a:pPr>
              <a:t>‹#›</a:t>
            </a:fld>
            <a:endParaRPr lang="en-US" altLang="en-US"/>
          </a:p>
        </p:txBody>
      </p:sp>
      <p:grpSp>
        <p:nvGrpSpPr>
          <p:cNvPr id="1031" name="Group 8"/>
          <p:cNvGrpSpPr>
            <a:grpSpLocks/>
          </p:cNvGrpSpPr>
          <p:nvPr/>
        </p:nvGrpSpPr>
        <p:grpSpPr bwMode="auto">
          <a:xfrm>
            <a:off x="8153400" y="152400"/>
            <a:ext cx="792163" cy="1295400"/>
            <a:chOff x="5136" y="960"/>
            <a:chExt cx="528" cy="864"/>
          </a:xfrm>
        </p:grpSpPr>
        <p:sp>
          <p:nvSpPr>
            <p:cNvPr id="1032"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3"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4"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5"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6"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7"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8"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9"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0"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1"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2"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3"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4"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5"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6"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7"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8"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9"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0"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1"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2"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3"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4"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5"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6"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7"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8"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9"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60"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61"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62"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gr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ftr="0" dt="0"/>
  <p:txStyles>
    <p:titleStyle>
      <a:lvl1pPr algn="l" rtl="0" eaLnBrk="1" fontAlgn="base" hangingPunct="1">
        <a:spcBef>
          <a:spcPct val="0"/>
        </a:spcBef>
        <a:spcAft>
          <a:spcPct val="0"/>
        </a:spcAft>
        <a:defRPr sz="3800" b="1">
          <a:solidFill>
            <a:schemeClr val="tx2"/>
          </a:solidFill>
          <a:latin typeface="+mn-lt"/>
          <a:ea typeface="+mj-ea"/>
          <a:cs typeface="+mj-cs"/>
        </a:defRPr>
      </a:lvl1pPr>
      <a:lvl2pPr algn="l" rtl="0" eaLnBrk="1" fontAlgn="base" hangingPunct="1">
        <a:spcBef>
          <a:spcPct val="0"/>
        </a:spcBef>
        <a:spcAft>
          <a:spcPct val="0"/>
        </a:spcAft>
        <a:defRPr sz="3800" b="1">
          <a:solidFill>
            <a:schemeClr val="tx2"/>
          </a:solidFill>
          <a:latin typeface="Arial" charset="0"/>
        </a:defRPr>
      </a:lvl2pPr>
      <a:lvl3pPr algn="l" rtl="0" eaLnBrk="1" fontAlgn="base" hangingPunct="1">
        <a:spcBef>
          <a:spcPct val="0"/>
        </a:spcBef>
        <a:spcAft>
          <a:spcPct val="0"/>
        </a:spcAft>
        <a:defRPr sz="3800" b="1">
          <a:solidFill>
            <a:schemeClr val="tx2"/>
          </a:solidFill>
          <a:latin typeface="Arial" charset="0"/>
        </a:defRPr>
      </a:lvl3pPr>
      <a:lvl4pPr algn="l" rtl="0" eaLnBrk="1" fontAlgn="base" hangingPunct="1">
        <a:spcBef>
          <a:spcPct val="0"/>
        </a:spcBef>
        <a:spcAft>
          <a:spcPct val="0"/>
        </a:spcAft>
        <a:defRPr sz="3800" b="1">
          <a:solidFill>
            <a:schemeClr val="tx2"/>
          </a:solidFill>
          <a:latin typeface="Arial" charset="0"/>
        </a:defRPr>
      </a:lvl4pPr>
      <a:lvl5pPr algn="l" rtl="0" eaLnBrk="1" fontAlgn="base" hangingPunct="1">
        <a:spcBef>
          <a:spcPct val="0"/>
        </a:spcBef>
        <a:spcAft>
          <a:spcPct val="0"/>
        </a:spcAft>
        <a:defRPr sz="38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Times New Roman" pitchFamily="18" charset="0"/>
        </a:defRPr>
      </a:lvl6pPr>
      <a:lvl7pPr marL="914400" algn="l" rtl="0" eaLnBrk="1" fontAlgn="base" hangingPunct="1">
        <a:spcBef>
          <a:spcPct val="0"/>
        </a:spcBef>
        <a:spcAft>
          <a:spcPct val="0"/>
        </a:spcAft>
        <a:defRPr sz="3900" b="1">
          <a:solidFill>
            <a:schemeClr val="tx2"/>
          </a:solidFill>
          <a:latin typeface="Times New Roman" pitchFamily="18" charset="0"/>
        </a:defRPr>
      </a:lvl7pPr>
      <a:lvl8pPr marL="1371600" algn="l" rtl="0" eaLnBrk="1" fontAlgn="base" hangingPunct="1">
        <a:spcBef>
          <a:spcPct val="0"/>
        </a:spcBef>
        <a:spcAft>
          <a:spcPct val="0"/>
        </a:spcAft>
        <a:defRPr sz="3900" b="1">
          <a:solidFill>
            <a:schemeClr val="tx2"/>
          </a:solidFill>
          <a:latin typeface="Times New Roman" pitchFamily="18" charset="0"/>
        </a:defRPr>
      </a:lvl8pPr>
      <a:lvl9pPr marL="1828800" algn="l" rtl="0" eaLnBrk="1" fontAlgn="base" hangingPunct="1">
        <a:spcBef>
          <a:spcPct val="0"/>
        </a:spcBef>
        <a:spcAft>
          <a:spcPct val="0"/>
        </a:spcAft>
        <a:defRPr sz="39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27063" indent="-282575" algn="l" rtl="0" eaLnBrk="1" fontAlgn="base" hangingPunct="1">
        <a:spcBef>
          <a:spcPct val="20000"/>
        </a:spcBef>
        <a:spcAft>
          <a:spcPct val="0"/>
        </a:spcAft>
        <a:buClr>
          <a:schemeClr val="accent2"/>
        </a:buClr>
        <a:buSzPct val="100000"/>
        <a:buFont typeface="Arial" charset="0"/>
        <a:buChar char="–"/>
        <a:tabLst>
          <a:tab pos="627063" algn="l"/>
        </a:tabLst>
        <a:defRPr sz="2600">
          <a:solidFill>
            <a:schemeClr val="tx1"/>
          </a:solidFill>
          <a:latin typeface="+mn-lt"/>
        </a:defRPr>
      </a:lvl2pPr>
      <a:lvl3pPr marL="987425" indent="-293688" algn="l" rtl="0" eaLnBrk="1" fontAlgn="base" hangingPunct="1">
        <a:spcBef>
          <a:spcPct val="20000"/>
        </a:spcBef>
        <a:spcAft>
          <a:spcPct val="0"/>
        </a:spcAft>
        <a:buClr>
          <a:schemeClr val="accent2"/>
        </a:buClr>
        <a:buSzPct val="70000"/>
        <a:buFont typeface="Wingdings" pitchFamily="2" charset="2"/>
        <a:buChar char="n"/>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100000"/>
        <a:buFont typeface="Arial" charset="0"/>
        <a:buChar char="–"/>
        <a:defRPr sz="2000">
          <a:solidFill>
            <a:schemeClr val="tx1"/>
          </a:solidFill>
          <a:latin typeface="+mn-lt"/>
        </a:defRPr>
      </a:lvl4pPr>
      <a:lvl5pPr marL="1598613" indent="-315913" algn="l" rtl="0" eaLnBrk="1" fontAlgn="base" hangingPunct="1">
        <a:spcBef>
          <a:spcPct val="20000"/>
        </a:spcBef>
        <a:spcAft>
          <a:spcPct val="0"/>
        </a:spcAft>
        <a:buClr>
          <a:schemeClr val="bg2"/>
        </a:buClr>
        <a:buSzPct val="80000"/>
        <a:buFont typeface="Wingdings" pitchFamily="2" charset="2"/>
        <a:buChar char="u"/>
        <a:defRPr>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ctrTitle"/>
          </p:nvPr>
        </p:nvSpPr>
        <p:spPr>
          <a:xfrm>
            <a:off x="179512" y="466725"/>
            <a:ext cx="7128792" cy="2133600"/>
          </a:xfrm>
        </p:spPr>
        <p:txBody>
          <a:bodyPr/>
          <a:lstStyle/>
          <a:p>
            <a:pPr eaLnBrk="1" hangingPunct="1"/>
            <a:r>
              <a:rPr lang="en-US" altLang="zh-TW" sz="4400" dirty="0">
                <a:ea typeface="新細明體" pitchFamily="18" charset="-120"/>
              </a:rPr>
              <a:t>Determination of Forward and Futures Prices</a:t>
            </a:r>
          </a:p>
        </p:txBody>
      </p:sp>
      <p:sp>
        <p:nvSpPr>
          <p:cNvPr id="3076" name="Rectangle 5"/>
          <p:cNvSpPr>
            <a:spLocks noGrp="1" noChangeArrowheads="1"/>
          </p:cNvSpPr>
          <p:nvPr>
            <p:ph type="subTitle" idx="1"/>
          </p:nvPr>
        </p:nvSpPr>
        <p:spPr/>
        <p:txBody>
          <a:bodyPr/>
          <a:lstStyle/>
          <a:p>
            <a:pPr eaLnBrk="1" hangingPunct="1"/>
            <a:r>
              <a:rPr lang="en-US" altLang="zh-TW" sz="3800" dirty="0">
                <a:ea typeface="新細明體" pitchFamily="18" charset="-120"/>
              </a:rPr>
              <a:t>Chapter 5</a:t>
            </a:r>
          </a:p>
        </p:txBody>
      </p:sp>
      <p:sp>
        <p:nvSpPr>
          <p:cNvPr id="3074"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E2565EC2-4034-46B2-9C14-1ED9883450F6}" type="slidenum">
              <a:rPr lang="en-US" altLang="en-US"/>
              <a:pPr eaLnBrk="1" hangingPunct="1"/>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p:cNvSpPr>
            <a:spLocks noGrp="1" noChangeArrowheads="1"/>
          </p:cNvSpPr>
          <p:nvPr>
            <p:ph type="title"/>
          </p:nvPr>
        </p:nvSpPr>
        <p:spPr>
          <a:xfrm>
            <a:off x="251520" y="266700"/>
            <a:ext cx="770503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sz="3600" dirty="0">
                <a:ea typeface="新細明體" pitchFamily="18" charset="-120"/>
              </a:rPr>
              <a:t>When Interest Rates are Measured with Continuous Compounding</a:t>
            </a:r>
          </a:p>
        </p:txBody>
      </p:sp>
      <mc:AlternateContent xmlns:mc="http://schemas.openxmlformats.org/markup-compatibility/2006" xmlns:a14="http://schemas.microsoft.com/office/drawing/2010/main">
        <mc:Choice Requires="a14">
          <p:sp>
            <p:nvSpPr>
              <p:cNvPr id="11270" name="Rectangle 5"/>
              <p:cNvSpPr>
                <a:spLocks noGrp="1" noChangeArrowheads="1"/>
              </p:cNvSpPr>
              <p:nvPr>
                <p:ph idx="1"/>
              </p:nvPr>
            </p:nvSpPr>
            <p:spPr>
              <a:xfrm>
                <a:off x="323528" y="1628800"/>
                <a:ext cx="8496944" cy="5112568"/>
              </a:xfrm>
              <a:noFill/>
              <a:extLst>
                <a:ext uri="{91240B29-F687-4F45-9708-019B960494DF}">
                  <a14:hiddenLine w="12700">
                    <a:solidFill>
                      <a:schemeClr val="tx1"/>
                    </a:solidFill>
                    <a:miter lim="800000"/>
                    <a:headEnd/>
                    <a:tailEnd/>
                  </a14:hiddenLine>
                </a:ext>
              </a:extLst>
            </p:spPr>
            <p:txBody>
              <a:bodyPr lIns="90488" tIns="44450" rIns="90488" bIns="44450"/>
              <a:lstStyle/>
              <a:p>
                <a:pPr>
                  <a:spcBef>
                    <a:spcPts val="400"/>
                  </a:spcBef>
                </a:pPr>
                <a:r>
                  <a:rPr lang="en-US" altLang="zh-TW" dirty="0">
                    <a:ea typeface="新細明體" pitchFamily="18" charset="-120"/>
                  </a:rPr>
                  <a:t>The theoretical futures price expressed with continuous compounding is</a:t>
                </a:r>
              </a:p>
              <a:p>
                <a:pPr marL="0" indent="0" algn="ctr">
                  <a:spcBef>
                    <a:spcPts val="400"/>
                  </a:spcBef>
                  <a:buNone/>
                </a:pPr>
                <a14:m>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𝐹</m:t>
                        </m:r>
                      </m:e>
                      <m:sub>
                        <m:r>
                          <a:rPr lang="en-US" altLang="zh-TW" b="0" i="1" smtClean="0">
                            <a:latin typeface="Cambria Math"/>
                            <a:ea typeface="新細明體" pitchFamily="18" charset="-120"/>
                          </a:rPr>
                          <m:t>0</m:t>
                        </m:r>
                      </m:sub>
                    </m:sSub>
                    <m:r>
                      <a:rPr lang="en-US" altLang="zh-TW" b="0" i="1" smtClean="0">
                        <a:latin typeface="Cambria Math"/>
                        <a:ea typeface="新細明體" pitchFamily="18" charset="-120"/>
                      </a:rPr>
                      <m:t>=</m:t>
                    </m:r>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0</m:t>
                        </m:r>
                      </m:sub>
                    </m:sSub>
                    <m:sSup>
                      <m:sSupPr>
                        <m:ctrlPr>
                          <a:rPr lang="en-US" altLang="zh-TW" b="0" i="1" smtClean="0">
                            <a:latin typeface="Cambria Math" panose="02040503050406030204" pitchFamily="18" charset="0"/>
                            <a:ea typeface="新細明體" pitchFamily="18" charset="-120"/>
                          </a:rPr>
                        </m:ctrlPr>
                      </m:sSupPr>
                      <m:e>
                        <m:r>
                          <a:rPr lang="en-US" altLang="zh-TW" b="0" i="1" smtClean="0">
                            <a:latin typeface="Cambria Math"/>
                            <a:ea typeface="新細明體" pitchFamily="18" charset="-120"/>
                          </a:rPr>
                          <m:t>𝑒</m:t>
                        </m:r>
                      </m:e>
                      <m:sup>
                        <m:r>
                          <a:rPr lang="en-US" altLang="zh-TW" b="0" i="1" smtClean="0">
                            <a:latin typeface="Cambria Math"/>
                            <a:ea typeface="新細明體" pitchFamily="18" charset="-120"/>
                          </a:rPr>
                          <m:t>𝑟𝑇</m:t>
                        </m:r>
                      </m:sup>
                    </m:sSup>
                  </m:oMath>
                </a14:m>
                <a:r>
                  <a:rPr lang="en-US" altLang="zh-TW" dirty="0">
                    <a:ea typeface="新細明體" pitchFamily="18" charset="-120"/>
                  </a:rPr>
                  <a:t>,</a:t>
                </a:r>
              </a:p>
              <a:p>
                <a:pPr marL="354013" indent="0">
                  <a:spcBef>
                    <a:spcPts val="400"/>
                  </a:spcBef>
                  <a:buNone/>
                  <a:tabLst>
                    <a:tab pos="354013" algn="l"/>
                  </a:tabLst>
                </a:pPr>
                <a:r>
                  <a:rPr lang="en-US" altLang="zh-TW" dirty="0">
                    <a:ea typeface="新細明體" pitchFamily="18" charset="-120"/>
                  </a:rPr>
                  <a:t>where </a:t>
                </a:r>
                <a14:m>
                  <m:oMath xmlns:m="http://schemas.openxmlformats.org/officeDocument/2006/math">
                    <m:r>
                      <a:rPr lang="en-US" altLang="zh-TW" i="1">
                        <a:latin typeface="Cambria Math"/>
                        <a:ea typeface="新細明體" pitchFamily="18" charset="-120"/>
                      </a:rPr>
                      <m:t>𝑟</m:t>
                    </m:r>
                  </m:oMath>
                </a14:m>
                <a:r>
                  <a:rPr lang="zh-TW" altLang="en-US" dirty="0">
                    <a:ea typeface="新細明體" pitchFamily="18" charset="-120"/>
                  </a:rPr>
                  <a:t> </a:t>
                </a:r>
                <a:r>
                  <a:rPr lang="en-US" altLang="zh-TW" dirty="0">
                    <a:ea typeface="新細明體" pitchFamily="18" charset="-120"/>
                  </a:rPr>
                  <a:t>is the continuously compounding risk-free zero rate for the time to maturity </a:t>
                </a:r>
                <a14:m>
                  <m:oMath xmlns:m="http://schemas.openxmlformats.org/officeDocument/2006/math">
                    <m:r>
                      <a:rPr lang="en-US" altLang="zh-TW" i="1">
                        <a:latin typeface="Cambria Math"/>
                        <a:ea typeface="新細明體" pitchFamily="18" charset="-120"/>
                      </a:rPr>
                      <m:t>𝑇</m:t>
                    </m:r>
                  </m:oMath>
                </a14:m>
                <a:endParaRPr lang="en-US" altLang="zh-TW" dirty="0">
                  <a:ea typeface="新細明體" pitchFamily="18" charset="-120"/>
                </a:endParaRPr>
              </a:p>
              <a:p>
                <a:pPr marL="354013" indent="0">
                  <a:spcBef>
                    <a:spcPts val="400"/>
                  </a:spcBef>
                  <a:buNone/>
                  <a:tabLst>
                    <a:tab pos="354013" algn="l"/>
                  </a:tabLst>
                </a:pPr>
                <a:endParaRPr lang="zh-TW" altLang="en-US" sz="1200" dirty="0">
                  <a:ea typeface="新細明體" pitchFamily="18" charset="-120"/>
                </a:endParaRPr>
              </a:p>
              <a:p>
                <a:pPr>
                  <a:spcBef>
                    <a:spcPts val="400"/>
                  </a:spcBef>
                  <a:buClr>
                    <a:schemeClr val="tx1"/>
                  </a:buClr>
                  <a:buSzPct val="100000"/>
                  <a:buFont typeface="新細明體" pitchFamily="18" charset="-120"/>
                  <a:buChar char="※"/>
                </a:pPr>
                <a14:m>
                  <m:oMath xmlns:m="http://schemas.openxmlformats.org/officeDocument/2006/math">
                    <m:sSub>
                      <m:sSubPr>
                        <m:ctrlPr>
                          <a:rPr lang="en-US" altLang="zh-TW" sz="2200" i="1" smtClean="0">
                            <a:latin typeface="Cambria Math" panose="02040503050406030204" pitchFamily="18" charset="0"/>
                            <a:ea typeface="新細明體" pitchFamily="18" charset="-120"/>
                          </a:rPr>
                        </m:ctrlPr>
                      </m:sSubPr>
                      <m:e>
                        <m:r>
                          <a:rPr lang="en-US" altLang="zh-TW" sz="2200" b="0" i="1" smtClean="0">
                            <a:latin typeface="Cambria Math"/>
                            <a:ea typeface="新細明體" pitchFamily="18" charset="-120"/>
                          </a:rPr>
                          <m:t>𝐹</m:t>
                        </m:r>
                      </m:e>
                      <m:sub>
                        <m:r>
                          <a:rPr lang="en-US" altLang="zh-TW" sz="2200" b="0" i="1" smtClean="0">
                            <a:latin typeface="Cambria Math"/>
                            <a:ea typeface="新細明體" pitchFamily="18" charset="-120"/>
                          </a:rPr>
                          <m:t>0</m:t>
                        </m:r>
                      </m:sub>
                    </m:sSub>
                  </m:oMath>
                </a14:m>
                <a:r>
                  <a:rPr lang="zh-TW" altLang="en-US" sz="2200" dirty="0">
                    <a:ea typeface="新細明體" pitchFamily="18" charset="-120"/>
                  </a:rPr>
                  <a:t> </a:t>
                </a:r>
                <a:r>
                  <a:rPr lang="en-US" altLang="zh-TW" sz="2200" dirty="0">
                    <a:ea typeface="新細明體" pitchFamily="18" charset="-120"/>
                  </a:rPr>
                  <a:t>can be regarded as the future value of </a:t>
                </a:r>
                <a14:m>
                  <m:oMath xmlns:m="http://schemas.openxmlformats.org/officeDocument/2006/math">
                    <m:sSub>
                      <m:sSubPr>
                        <m:ctrlPr>
                          <a:rPr lang="en-US" altLang="zh-TW" sz="2200" i="1">
                            <a:latin typeface="Cambria Math" panose="02040503050406030204" pitchFamily="18" charset="0"/>
                            <a:ea typeface="新細明體" pitchFamily="18" charset="-120"/>
                          </a:rPr>
                        </m:ctrlPr>
                      </m:sSubPr>
                      <m:e>
                        <m:r>
                          <a:rPr lang="en-US" altLang="zh-TW" sz="2200" i="1">
                            <a:latin typeface="Cambria Math"/>
                            <a:ea typeface="新細明體" pitchFamily="18" charset="-120"/>
                          </a:rPr>
                          <m:t>𝑆</m:t>
                        </m:r>
                      </m:e>
                      <m:sub>
                        <m:r>
                          <a:rPr lang="en-US" altLang="zh-TW" sz="2200" i="1">
                            <a:latin typeface="Cambria Math"/>
                            <a:ea typeface="新細明體" pitchFamily="18" charset="-120"/>
                          </a:rPr>
                          <m:t>0</m:t>
                        </m:r>
                      </m:sub>
                    </m:sSub>
                    <m:r>
                      <a:rPr lang="en-US" altLang="zh-TW" sz="2200" i="1">
                        <a:latin typeface="Cambria Math" panose="02040503050406030204" pitchFamily="18" charset="0"/>
                        <a:ea typeface="新細明體" pitchFamily="18" charset="-120"/>
                      </a:rPr>
                      <m:t> </m:t>
                    </m:r>
                  </m:oMath>
                </a14:m>
                <a:r>
                  <a:rPr lang="en-US" altLang="zh-TW" sz="2200" dirty="0">
                    <a:ea typeface="新細明體" pitchFamily="18" charset="-120"/>
                  </a:rPr>
                  <a:t>by using the risk-free interest rate to be the growth rate</a:t>
                </a:r>
              </a:p>
              <a:p>
                <a:pPr eaLnBrk="1" hangingPunct="1">
                  <a:spcBef>
                    <a:spcPts val="400"/>
                  </a:spcBef>
                  <a:buClr>
                    <a:schemeClr val="tx1"/>
                  </a:buClr>
                  <a:buSzPct val="100000"/>
                  <a:buFont typeface="新細明體" pitchFamily="18" charset="-120"/>
                  <a:buChar char="※"/>
                </a:pPr>
                <a:r>
                  <a:rPr lang="en-US" altLang="zh-TW" sz="2200" dirty="0">
                    <a:ea typeface="新細明體" pitchFamily="18" charset="-120"/>
                  </a:rPr>
                  <a:t>Above equation holds only for an </a:t>
                </a:r>
                <a:r>
                  <a:rPr lang="en-US" altLang="zh-TW" sz="2200" b="1" i="1" dirty="0">
                    <a:ea typeface="新細明體" pitchFamily="18" charset="-120"/>
                  </a:rPr>
                  <a:t>investment asset</a:t>
                </a:r>
                <a:r>
                  <a:rPr lang="en-US" altLang="zh-TW" sz="2200" dirty="0">
                    <a:ea typeface="新細明體" pitchFamily="18" charset="-120"/>
                  </a:rPr>
                  <a:t> that provides </a:t>
                </a:r>
                <a:r>
                  <a:rPr lang="en-US" altLang="zh-TW" sz="2200" b="1" i="1" dirty="0">
                    <a:ea typeface="新細明體" pitchFamily="18" charset="-120"/>
                  </a:rPr>
                  <a:t>no income</a:t>
                </a:r>
                <a:r>
                  <a:rPr lang="en-US" altLang="zh-TW" sz="2200" dirty="0">
                    <a:ea typeface="新細明體" pitchFamily="18" charset="-120"/>
                  </a:rPr>
                  <a:t> and has </a:t>
                </a:r>
                <a:r>
                  <a:rPr lang="en-US" altLang="zh-TW" sz="2200" b="1" i="1" dirty="0">
                    <a:ea typeface="新細明體" pitchFamily="18" charset="-120"/>
                  </a:rPr>
                  <a:t>no storage costs</a:t>
                </a:r>
                <a:r>
                  <a:rPr lang="en-US" altLang="zh-TW" sz="2200" dirty="0">
                    <a:ea typeface="新細明體" pitchFamily="18" charset="-120"/>
                  </a:rPr>
                  <a:t>, e.g., non-dividend-paying stocks</a:t>
                </a:r>
              </a:p>
              <a:p>
                <a:pPr eaLnBrk="1" hangingPunct="1">
                  <a:spcBef>
                    <a:spcPts val="400"/>
                  </a:spcBef>
                  <a:buClr>
                    <a:schemeClr val="tx1"/>
                  </a:buClr>
                  <a:buSzPct val="100000"/>
                  <a:buFont typeface="新細明體" pitchFamily="18" charset="-120"/>
                  <a:buChar char="※"/>
                </a:pPr>
                <a:r>
                  <a:rPr lang="en-US" altLang="zh-TW" sz="2200" dirty="0">
                    <a:ea typeface="新細明體" pitchFamily="18" charset="-120"/>
                  </a:rPr>
                  <a:t>The course (text book) always expresses formulas with continuous compounding interest rates</a:t>
                </a:r>
              </a:p>
            </p:txBody>
          </p:sp>
        </mc:Choice>
        <mc:Fallback xmlns="">
          <p:sp>
            <p:nvSpPr>
              <p:cNvPr id="11270" name="Rectangle 5"/>
              <p:cNvSpPr>
                <a:spLocks noGrp="1" noRot="1" noChangeAspect="1" noMove="1" noResize="1" noEditPoints="1" noAdjustHandles="1" noChangeArrowheads="1" noChangeShapeType="1" noTextEdit="1"/>
              </p:cNvSpPr>
              <p:nvPr>
                <p:ph idx="1"/>
              </p:nvPr>
            </p:nvSpPr>
            <p:spPr>
              <a:xfrm>
                <a:off x="323528" y="1628800"/>
                <a:ext cx="8496944" cy="5112568"/>
              </a:xfrm>
              <a:blipFill>
                <a:blip r:embed="rId3"/>
                <a:stretch>
                  <a:fillRect l="-717" t="-1549" b="-4410"/>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1126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A1FBE95B-080A-4AE7-BD96-234ECFF6068A}" type="slidenum">
              <a:rPr lang="en-US" altLang="en-US"/>
              <a:pPr eaLnBrk="1" hangingPunct="1"/>
              <a:t>10</a:t>
            </a:fld>
            <a:endParaRPr lang="en-US"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noGrp="1" noChangeArrowheads="1"/>
          </p:cNvSpPr>
          <p:nvPr>
            <p:ph type="title"/>
          </p:nvPr>
        </p:nvSpPr>
        <p:spPr>
          <a:xfrm>
            <a:off x="423689" y="332656"/>
            <a:ext cx="7532687" cy="864096"/>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Consider a Known Dollar Income of Investment Assets</a:t>
            </a:r>
          </a:p>
        </p:txBody>
      </p:sp>
      <mc:AlternateContent xmlns:mc="http://schemas.openxmlformats.org/markup-compatibility/2006" xmlns:a14="http://schemas.microsoft.com/office/drawing/2010/main">
        <mc:Choice Requires="a14">
          <p:sp>
            <p:nvSpPr>
              <p:cNvPr id="12294" name="Rectangle 5"/>
              <p:cNvSpPr>
                <a:spLocks noGrp="1" noChangeArrowheads="1"/>
              </p:cNvSpPr>
              <p:nvPr>
                <p:ph idx="1"/>
              </p:nvPr>
            </p:nvSpPr>
            <p:spPr>
              <a:xfrm>
                <a:off x="323528" y="1556792"/>
                <a:ext cx="8496944" cy="5229199"/>
              </a:xfrm>
              <a:noFill/>
              <a:extLst>
                <a:ext uri="{91240B29-F687-4F45-9708-019B960494DF}">
                  <a14:hiddenLine w="12700">
                    <a:solidFill>
                      <a:schemeClr val="tx1"/>
                    </a:solidFill>
                    <a:miter lim="800000"/>
                    <a:headEnd/>
                    <a:tailEnd/>
                  </a14:hiddenLine>
                </a:ext>
              </a:extLst>
            </p:spPr>
            <p:txBody>
              <a:bodyPr lIns="90488" tIns="44450" rIns="90488" bIns="44450">
                <a:noAutofit/>
              </a:bodyPr>
              <a:lstStyle/>
              <a:p>
                <a:pPr>
                  <a:lnSpc>
                    <a:spcPct val="95000"/>
                  </a:lnSpc>
                  <a:spcBef>
                    <a:spcPts val="200"/>
                  </a:spcBef>
                </a:pPr>
                <a:r>
                  <a:rPr lang="en-US" altLang="zh-TW" dirty="0">
                    <a:ea typeface="新細明體" pitchFamily="18" charset="-120"/>
                  </a:rPr>
                  <a:t>When an investment asset provides a known dollar income </a:t>
                </a:r>
                <a14:m>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𝐼</m:t>
                        </m:r>
                      </m:e>
                      <m:sub>
                        <m:r>
                          <a:rPr lang="en-US" altLang="zh-TW" b="0" i="1" smtClean="0">
                            <a:latin typeface="Cambria Math"/>
                            <a:ea typeface="新細明體" pitchFamily="18" charset="-120"/>
                          </a:rPr>
                          <m:t>𝑡</m:t>
                        </m:r>
                      </m:sub>
                    </m:sSub>
                  </m:oMath>
                </a14:m>
                <a:r>
                  <a:rPr lang="en-US" altLang="zh-TW" dirty="0">
                    <a:ea typeface="新細明體" pitchFamily="18" charset="-120"/>
                  </a:rPr>
                  <a:t> at time point </a:t>
                </a:r>
                <a14:m>
                  <m:oMath xmlns:m="http://schemas.openxmlformats.org/officeDocument/2006/math">
                    <m:r>
                      <a:rPr lang="en-US" altLang="zh-TW" i="1">
                        <a:latin typeface="Cambria Math"/>
                        <a:ea typeface="新細明體" pitchFamily="18" charset="-120"/>
                      </a:rPr>
                      <m:t>𝑡</m:t>
                    </m:r>
                  </m:oMath>
                </a14:m>
                <a:r>
                  <a:rPr lang="en-US" altLang="zh-TW" dirty="0">
                    <a:ea typeface="新細明體" pitchFamily="18" charset="-120"/>
                  </a:rPr>
                  <a:t> in </a:t>
                </a:r>
                <a14:m>
                  <m:oMath xmlns:m="http://schemas.openxmlformats.org/officeDocument/2006/math">
                    <m:r>
                      <a:rPr lang="en-US" altLang="zh-TW" i="1">
                        <a:latin typeface="Cambria Math" panose="02040503050406030204" pitchFamily="18" charset="0"/>
                        <a:ea typeface="Cambria Math"/>
                      </a:rPr>
                      <m:t>[</m:t>
                    </m:r>
                    <m:r>
                      <a:rPr lang="en-US" altLang="zh-TW" i="1">
                        <a:latin typeface="Cambria Math"/>
                        <a:ea typeface="Cambria Math"/>
                      </a:rPr>
                      <m:t>0,</m:t>
                    </m:r>
                    <m:r>
                      <a:rPr lang="en-US" altLang="zh-TW" i="1">
                        <a:latin typeface="Cambria Math"/>
                        <a:ea typeface="Cambria Math"/>
                      </a:rPr>
                      <m:t>𝑇</m:t>
                    </m:r>
                    <m:r>
                      <a:rPr lang="en-US" altLang="zh-TW" i="1">
                        <a:latin typeface="Cambria Math"/>
                        <a:ea typeface="Cambria Math"/>
                      </a:rPr>
                      <m:t>]</m:t>
                    </m:r>
                  </m:oMath>
                </a14:m>
                <a:r>
                  <a:rPr lang="en-US" altLang="zh-TW" dirty="0">
                    <a:ea typeface="新細明體" pitchFamily="18" charset="-120"/>
                  </a:rPr>
                  <a:t>, then</a:t>
                </a:r>
              </a:p>
              <a:p>
                <a:pPr algn="ctr">
                  <a:lnSpc>
                    <a:spcPct val="95000"/>
                  </a:lnSpc>
                  <a:spcBef>
                    <a:spcPts val="200"/>
                  </a:spcBef>
                  <a:buNone/>
                </a:pPr>
                <a:r>
                  <a:rPr lang="en-US" altLang="zh-TW" i="1" dirty="0">
                    <a:ea typeface="新細明體" pitchFamily="18" charset="-120"/>
                  </a:rPr>
                  <a:t> </a:t>
                </a:r>
                <a14:m>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𝐹</m:t>
                        </m:r>
                      </m:e>
                      <m:sub>
                        <m:r>
                          <a:rPr lang="en-US" altLang="zh-TW" b="0" i="1" smtClean="0">
                            <a:latin typeface="Cambria Math"/>
                            <a:ea typeface="新細明體" pitchFamily="18" charset="-120"/>
                          </a:rPr>
                          <m:t>0</m:t>
                        </m:r>
                      </m:sub>
                    </m:sSub>
                    <m:r>
                      <a:rPr lang="en-US" altLang="zh-TW" b="0" i="1" smtClean="0">
                        <a:latin typeface="Cambria Math"/>
                        <a:ea typeface="新細明體" pitchFamily="18" charset="-120"/>
                      </a:rPr>
                      <m:t>=(</m:t>
                    </m:r>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0</m:t>
                        </m:r>
                      </m:sub>
                    </m:sSub>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𝐼</m:t>
                        </m:r>
                      </m:e>
                      <m:sub>
                        <m:r>
                          <a:rPr lang="en-US" altLang="zh-TW" i="1">
                            <a:latin typeface="Cambria Math"/>
                            <a:ea typeface="新細明體" pitchFamily="18" charset="-120"/>
                          </a:rPr>
                          <m:t>0</m:t>
                        </m:r>
                      </m:sub>
                    </m:sSub>
                    <m:r>
                      <a:rPr lang="en-US" altLang="zh-TW" b="0" i="1" smtClean="0">
                        <a:latin typeface="Cambria Math"/>
                        <a:ea typeface="新細明體" pitchFamily="18" charset="-120"/>
                      </a:rPr>
                      <m:t>)</m:t>
                    </m:r>
                    <m:sSup>
                      <m:sSupPr>
                        <m:ctrlPr>
                          <a:rPr lang="en-US" altLang="zh-TW" b="0" i="1" smtClean="0">
                            <a:latin typeface="Cambria Math" panose="02040503050406030204" pitchFamily="18" charset="0"/>
                            <a:ea typeface="新細明體" pitchFamily="18" charset="-120"/>
                          </a:rPr>
                        </m:ctrlPr>
                      </m:sSupPr>
                      <m:e>
                        <m:r>
                          <a:rPr lang="en-US" altLang="zh-TW" b="0" i="1" smtClean="0">
                            <a:latin typeface="Cambria Math"/>
                            <a:ea typeface="新細明體" pitchFamily="18" charset="-120"/>
                          </a:rPr>
                          <m:t>𝑒</m:t>
                        </m:r>
                      </m:e>
                      <m:sup>
                        <m:r>
                          <a:rPr lang="en-US" altLang="zh-TW" b="0" i="1" smtClean="0">
                            <a:latin typeface="Cambria Math"/>
                            <a:ea typeface="新細明體" pitchFamily="18" charset="-120"/>
                          </a:rPr>
                          <m:t>𝑟𝑇</m:t>
                        </m:r>
                      </m:sup>
                    </m:sSup>
                  </m:oMath>
                </a14:m>
                <a:r>
                  <a:rPr lang="en-US" altLang="zh-TW" dirty="0">
                    <a:ea typeface="新細明體" pitchFamily="18" charset="-120"/>
                  </a:rPr>
                  <a:t>,</a:t>
                </a:r>
              </a:p>
              <a:p>
                <a:pPr marL="360363" indent="0">
                  <a:lnSpc>
                    <a:spcPct val="95000"/>
                  </a:lnSpc>
                  <a:spcBef>
                    <a:spcPts val="200"/>
                  </a:spcBef>
                  <a:buNone/>
                </a:pPr>
                <a:r>
                  <a:rPr lang="en-US" altLang="zh-TW" dirty="0">
                    <a:ea typeface="新細明體" pitchFamily="18" charset="-120"/>
                  </a:rPr>
                  <a:t>where </a:t>
                </a:r>
                <a14:m>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𝐼</m:t>
                        </m:r>
                      </m:e>
                      <m:sub>
                        <m:r>
                          <a:rPr lang="en-US" altLang="zh-TW" b="0" i="1" smtClean="0">
                            <a:latin typeface="Cambria Math"/>
                            <a:ea typeface="新細明體" pitchFamily="18" charset="-120"/>
                          </a:rPr>
                          <m:t>0</m:t>
                        </m:r>
                      </m:sub>
                    </m:sSub>
                  </m:oMath>
                </a14:m>
                <a:r>
                  <a:rPr lang="en-US" altLang="zh-TW" i="1" dirty="0">
                    <a:ea typeface="新細明體" pitchFamily="18" charset="-120"/>
                  </a:rPr>
                  <a:t> </a:t>
                </a:r>
                <a:r>
                  <a:rPr lang="en-US" altLang="zh-TW" dirty="0">
                    <a:ea typeface="新細明體" pitchFamily="18" charset="-120"/>
                  </a:rPr>
                  <a:t>is the present value of the income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𝐼</m:t>
                        </m:r>
                      </m:e>
                      <m:sub>
                        <m:r>
                          <a:rPr lang="en-US" altLang="zh-TW" i="1">
                            <a:latin typeface="Cambria Math"/>
                            <a:ea typeface="新細明體" pitchFamily="18" charset="-120"/>
                          </a:rPr>
                          <m:t>𝑡</m:t>
                        </m:r>
                      </m:sub>
                    </m:sSub>
                  </m:oMath>
                </a14:m>
                <a:endParaRPr lang="en-US" altLang="zh-TW" dirty="0">
                  <a:ea typeface="新細明體" pitchFamily="18" charset="-120"/>
                </a:endParaRPr>
              </a:p>
              <a:p>
                <a:pPr marL="715963" indent="-355600">
                  <a:lnSpc>
                    <a:spcPct val="95000"/>
                  </a:lnSpc>
                  <a:spcBef>
                    <a:spcPts val="200"/>
                  </a:spcBef>
                  <a:spcAft>
                    <a:spcPts val="600"/>
                  </a:spcAft>
                  <a:buClr>
                    <a:schemeClr val="tx1"/>
                  </a:buClr>
                  <a:buSzPct val="100000"/>
                  <a:buFont typeface="新細明體" pitchFamily="18" charset="-120"/>
                  <a:buChar char="※"/>
                </a:pPr>
                <a:r>
                  <a:rPr lang="en-US" altLang="zh-TW" sz="2200" dirty="0">
                    <a:ea typeface="新細明體" pitchFamily="18" charset="-120"/>
                  </a:rPr>
                  <a:t>If there are multiple dollar incomes in </a:t>
                </a:r>
                <a14:m>
                  <m:oMath xmlns:m="http://schemas.openxmlformats.org/officeDocument/2006/math">
                    <m:r>
                      <a:rPr lang="en-US" altLang="zh-TW" sz="2200" i="1">
                        <a:latin typeface="Cambria Math" panose="02040503050406030204" pitchFamily="18" charset="0"/>
                        <a:ea typeface="Cambria Math"/>
                      </a:rPr>
                      <m:t>[</m:t>
                    </m:r>
                    <m:r>
                      <a:rPr lang="en-US" altLang="zh-TW" sz="2200" i="1">
                        <a:latin typeface="Cambria Math"/>
                        <a:ea typeface="Cambria Math"/>
                      </a:rPr>
                      <m:t>0,</m:t>
                    </m:r>
                    <m:r>
                      <a:rPr lang="en-US" altLang="zh-TW" sz="2200" i="1">
                        <a:latin typeface="Cambria Math"/>
                        <a:ea typeface="Cambria Math"/>
                      </a:rPr>
                      <m:t>𝑇</m:t>
                    </m:r>
                    <m:r>
                      <a:rPr lang="en-US" altLang="zh-TW" sz="2200" i="1">
                        <a:latin typeface="Cambria Math"/>
                        <a:ea typeface="Cambria Math"/>
                      </a:rPr>
                      <m:t>]</m:t>
                    </m:r>
                  </m:oMath>
                </a14:m>
                <a:r>
                  <a:rPr lang="en-US" altLang="zh-TW" sz="2200" dirty="0">
                    <a:ea typeface="新細明體" pitchFamily="18" charset="-120"/>
                  </a:rPr>
                  <a:t>, </a:t>
                </a:r>
                <a14:m>
                  <m:oMath xmlns:m="http://schemas.openxmlformats.org/officeDocument/2006/math">
                    <m:sSub>
                      <m:sSubPr>
                        <m:ctrlPr>
                          <a:rPr lang="en-US" altLang="zh-TW" sz="2200" i="1">
                            <a:latin typeface="Cambria Math" panose="02040503050406030204" pitchFamily="18" charset="0"/>
                            <a:ea typeface="新細明體" pitchFamily="18" charset="-120"/>
                          </a:rPr>
                        </m:ctrlPr>
                      </m:sSubPr>
                      <m:e>
                        <m:r>
                          <a:rPr lang="en-US" altLang="zh-TW" sz="2200" i="1">
                            <a:latin typeface="Cambria Math"/>
                            <a:ea typeface="新細明體" pitchFamily="18" charset="-120"/>
                          </a:rPr>
                          <m:t>𝐼</m:t>
                        </m:r>
                      </m:e>
                      <m:sub>
                        <m:r>
                          <a:rPr lang="en-US" altLang="zh-TW" sz="2200" i="1">
                            <a:latin typeface="Cambria Math"/>
                            <a:ea typeface="新細明體" pitchFamily="18" charset="-120"/>
                          </a:rPr>
                          <m:t>0</m:t>
                        </m:r>
                      </m:sub>
                    </m:sSub>
                  </m:oMath>
                </a14:m>
                <a:r>
                  <a:rPr lang="en-US" altLang="zh-TW" sz="2200" i="1" dirty="0">
                    <a:ea typeface="新細明體" pitchFamily="18" charset="-120"/>
                  </a:rPr>
                  <a:t> </a:t>
                </a:r>
                <a:r>
                  <a:rPr lang="en-US" altLang="zh-TW" sz="2200" dirty="0">
                    <a:ea typeface="新細明體" pitchFamily="18" charset="-120"/>
                  </a:rPr>
                  <a:t>is the sum of their present values</a:t>
                </a:r>
              </a:p>
              <a:p>
                <a:pPr lvl="1">
                  <a:lnSpc>
                    <a:spcPct val="95000"/>
                  </a:lnSpc>
                  <a:spcBef>
                    <a:spcPts val="200"/>
                  </a:spcBef>
                </a:pPr>
                <a:r>
                  <a:rPr lang="en-US" altLang="zh-TW" dirty="0">
                    <a:ea typeface="新細明體" pitchFamily="18" charset="-120"/>
                  </a:rPr>
                  <a:t>Intuitively understand the deducting </a:t>
                </a:r>
                <a14:m>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i="1">
                            <a:latin typeface="Cambria Math"/>
                            <a:ea typeface="新細明體" pitchFamily="18" charset="-120"/>
                          </a:rPr>
                          <m:t>𝐼</m:t>
                        </m:r>
                      </m:e>
                      <m:sub>
                        <m:r>
                          <a:rPr lang="en-US" altLang="zh-TW" i="1">
                            <a:latin typeface="Cambria Math"/>
                            <a:ea typeface="新細明體" pitchFamily="18" charset="-120"/>
                          </a:rPr>
                          <m:t>0</m:t>
                        </m:r>
                      </m:sub>
                    </m:sSub>
                  </m:oMath>
                </a14:m>
                <a:r>
                  <a:rPr lang="en-US" altLang="zh-TW" dirty="0">
                    <a:ea typeface="新細明體" pitchFamily="18" charset="-120"/>
                  </a:rPr>
                  <a:t> from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b="0" i="1" smtClean="0">
                            <a:latin typeface="Cambria Math" panose="02040503050406030204" pitchFamily="18" charset="0"/>
                            <a:ea typeface="新細明體" pitchFamily="18" charset="-120"/>
                          </a:rPr>
                          <m:t>𝑆</m:t>
                        </m:r>
                      </m:e>
                      <m:sub>
                        <m:r>
                          <a:rPr lang="en-US" altLang="zh-TW" i="1">
                            <a:latin typeface="Cambria Math"/>
                            <a:ea typeface="新細明體" pitchFamily="18" charset="-120"/>
                          </a:rPr>
                          <m:t>0</m:t>
                        </m:r>
                      </m:sub>
                    </m:sSub>
                  </m:oMath>
                </a14:m>
                <a:endParaRPr lang="en-US" altLang="zh-TW" dirty="0">
                  <a:ea typeface="新細明體" pitchFamily="18" charset="-120"/>
                </a:endParaRPr>
              </a:p>
              <a:p>
                <a:pPr lvl="2">
                  <a:lnSpc>
                    <a:spcPct val="95000"/>
                  </a:lnSpc>
                  <a:spcBef>
                    <a:spcPts val="200"/>
                  </a:spcBef>
                </a:pPr>
                <a:r>
                  <a:rPr lang="en-US" altLang="zh-TW" dirty="0">
                    <a:ea typeface="新細明體" pitchFamily="18" charset="-120"/>
                  </a:rPr>
                  <a:t>You can treat </a:t>
                </a:r>
                <a14:m>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𝑡</m:t>
                        </m:r>
                      </m:sub>
                    </m:sSub>
                  </m:oMath>
                </a14:m>
                <a:r>
                  <a:rPr lang="en-US" altLang="zh-TW" dirty="0">
                    <a:ea typeface="新細明體" pitchFamily="18" charset="-120"/>
                  </a:rPr>
                  <a:t> as the stock price and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𝐼</m:t>
                        </m:r>
                      </m:e>
                      <m:sub>
                        <m:r>
                          <a:rPr lang="en-US" altLang="zh-TW" i="1">
                            <a:latin typeface="Cambria Math"/>
                            <a:ea typeface="新細明體" pitchFamily="18" charset="-120"/>
                          </a:rPr>
                          <m:t>𝑡</m:t>
                        </m:r>
                      </m:sub>
                    </m:sSub>
                  </m:oMath>
                </a14:m>
                <a:r>
                  <a:rPr lang="en-US" altLang="zh-TW" dirty="0">
                    <a:ea typeface="新細明體" pitchFamily="18" charset="-120"/>
                  </a:rPr>
                  <a:t> as the cash dividend payment at time </a:t>
                </a:r>
                <a14:m>
                  <m:oMath xmlns:m="http://schemas.openxmlformats.org/officeDocument/2006/math">
                    <m:r>
                      <a:rPr lang="en-US" altLang="zh-TW" i="1">
                        <a:latin typeface="Cambria Math"/>
                        <a:ea typeface="新細明體" pitchFamily="18" charset="-120"/>
                      </a:rPr>
                      <m:t>𝑡</m:t>
                    </m:r>
                  </m:oMath>
                </a14:m>
                <a:endParaRPr lang="en-US" altLang="zh-TW" dirty="0">
                  <a:ea typeface="新細明體" pitchFamily="18" charset="-120"/>
                </a:endParaRPr>
              </a:p>
              <a:p>
                <a:pPr lvl="2">
                  <a:lnSpc>
                    <a:spcPct val="95000"/>
                  </a:lnSpc>
                  <a:spcBef>
                    <a:spcPts val="200"/>
                  </a:spcBef>
                </a:pPr>
                <a:r>
                  <a:rPr lang="en-US" altLang="zh-TW" dirty="0">
                    <a:ea typeface="新細明體" pitchFamily="18" charset="-120"/>
                  </a:rPr>
                  <a:t>After the dividend payment at </a:t>
                </a:r>
                <a14:m>
                  <m:oMath xmlns:m="http://schemas.openxmlformats.org/officeDocument/2006/math">
                    <m:r>
                      <a:rPr lang="en-US" altLang="zh-TW" i="1">
                        <a:latin typeface="Cambria Math"/>
                        <a:ea typeface="新細明體" pitchFamily="18" charset="-120"/>
                      </a:rPr>
                      <m:t>𝑡</m:t>
                    </m:r>
                  </m:oMath>
                </a14:m>
                <a:r>
                  <a:rPr lang="en-US" altLang="zh-TW" dirty="0">
                    <a:ea typeface="新細明體" pitchFamily="18" charset="-120"/>
                  </a:rPr>
                  <a:t>, an identical amount should be deducted from the stock price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sub>
                    </m:sSub>
                  </m:oMath>
                </a14:m>
                <a:r>
                  <a:rPr lang="en-US" altLang="zh-TW" dirty="0">
                    <a:ea typeface="新細明體" pitchFamily="18" charset="-120"/>
                  </a:rPr>
                  <a:t>, i.e.,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sub>
                    </m:sSub>
                    <m:r>
                      <a:rPr lang="en-US" altLang="zh-TW" i="1" smtClean="0">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sub>
                    </m:sSub>
                    <m:r>
                      <a:rPr lang="en-US" altLang="zh-TW" b="0" i="1" smtClean="0">
                        <a:latin typeface="Cambria Math" panose="02040503050406030204" pitchFamily="18" charset="0"/>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b="0" i="1" smtClean="0">
                            <a:latin typeface="Cambria Math" panose="02040503050406030204" pitchFamily="18" charset="0"/>
                            <a:ea typeface="新細明體" pitchFamily="18" charset="-120"/>
                          </a:rPr>
                          <m:t>𝐼</m:t>
                        </m:r>
                      </m:e>
                      <m:sub>
                        <m:r>
                          <a:rPr lang="en-US" altLang="zh-TW" i="1">
                            <a:latin typeface="Cambria Math"/>
                            <a:ea typeface="新細明體" pitchFamily="18" charset="-120"/>
                          </a:rPr>
                          <m:t>𝑡</m:t>
                        </m:r>
                      </m:sub>
                    </m:sSub>
                  </m:oMath>
                </a14:m>
                <a:endParaRPr lang="en-US" altLang="zh-TW" dirty="0">
                  <a:ea typeface="新細明體" pitchFamily="18" charset="-120"/>
                </a:endParaRPr>
              </a:p>
              <a:p>
                <a:pPr lvl="2">
                  <a:lnSpc>
                    <a:spcPct val="95000"/>
                  </a:lnSpc>
                  <a:spcBef>
                    <a:spcPts val="200"/>
                  </a:spcBef>
                </a:pPr>
                <a:r>
                  <a:rPr lang="en-US" altLang="zh-TW" dirty="0">
                    <a:ea typeface="新細明體" pitchFamily="18" charset="-120"/>
                  </a:rPr>
                  <a:t>Since the PV of </a:t>
                </a:r>
                <a14:m>
                  <m:oMath xmlns:m="http://schemas.openxmlformats.org/officeDocument/2006/math">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sub>
                        </m:sSub>
                        <m:r>
                          <a:rPr lang="en-US" altLang="zh-TW" i="1">
                            <a:latin typeface="Cambria Math" panose="02040503050406030204" pitchFamily="18" charset="0"/>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panose="02040503050406030204" pitchFamily="18" charset="0"/>
                                <a:ea typeface="新細明體" pitchFamily="18" charset="-120"/>
                              </a:rPr>
                              <m:t>𝐼</m:t>
                            </m:r>
                          </m:e>
                          <m:sub>
                            <m:r>
                              <a:rPr lang="en-US" altLang="zh-TW" i="1">
                                <a:latin typeface="Cambria Math"/>
                                <a:ea typeface="新細明體" pitchFamily="18" charset="-120"/>
                              </a:rPr>
                              <m:t>𝑡</m:t>
                            </m:r>
                          </m:sub>
                        </m:sSub>
                      </m:e>
                    </m:d>
                  </m:oMath>
                </a14:m>
                <a:r>
                  <a:rPr lang="en-US" altLang="zh-TW" dirty="0">
                    <a:ea typeface="新細明體" pitchFamily="18" charset="-120"/>
                  </a:rPr>
                  <a:t> is </a:t>
                </a:r>
                <a14:m>
                  <m:oMath xmlns:m="http://schemas.openxmlformats.org/officeDocument/2006/math">
                    <m:d>
                      <m:dPr>
                        <m:ctrlPr>
                          <a:rPr lang="en-US" altLang="zh-TW" b="0" i="1" smtClean="0">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sub>
                        </m:sSub>
                        <m:r>
                          <a:rPr lang="en-US" altLang="zh-TW" i="1">
                            <a:latin typeface="Cambria Math" panose="02040503050406030204" pitchFamily="18" charset="0"/>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panose="02040503050406030204" pitchFamily="18" charset="0"/>
                                <a:ea typeface="新細明體" pitchFamily="18" charset="-120"/>
                              </a:rPr>
                              <m:t>𝐼</m:t>
                            </m:r>
                          </m:e>
                          <m:sub>
                            <m:r>
                              <a:rPr lang="en-US" altLang="zh-TW" i="1">
                                <a:latin typeface="Cambria Math"/>
                                <a:ea typeface="新細明體" pitchFamily="18" charset="-120"/>
                              </a:rPr>
                              <m:t>𝑡</m:t>
                            </m:r>
                          </m:sub>
                        </m:sSub>
                      </m:e>
                    </m:d>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b="0" i="1" smtClean="0">
                            <a:latin typeface="Cambria Math" panose="02040503050406030204" pitchFamily="18" charset="0"/>
                            <a:ea typeface="新細明體" pitchFamily="18" charset="-120"/>
                          </a:rPr>
                          <m:t>−</m:t>
                        </m:r>
                        <m:r>
                          <a:rPr lang="en-US" altLang="zh-TW" i="1">
                            <a:latin typeface="Cambria Math"/>
                            <a:ea typeface="新細明體" pitchFamily="18" charset="-120"/>
                          </a:rPr>
                          <m:t>𝑟𝑇</m:t>
                        </m:r>
                      </m:sup>
                    </m:sSup>
                    <m:r>
                      <a:rPr lang="en-US" altLang="zh-TW" b="0" i="1" smtClean="0">
                        <a:latin typeface="Cambria Math" panose="02040503050406030204" pitchFamily="18" charset="0"/>
                        <a:ea typeface="新細明體" pitchFamily="18" charset="-120"/>
                      </a:rPr>
                      <m:t>=</m:t>
                    </m:r>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panose="02040503050406030204" pitchFamily="18" charset="0"/>
                            <a:ea typeface="新細明體" pitchFamily="18" charset="-120"/>
                          </a:rPr>
                          <m:t>𝑆</m:t>
                        </m:r>
                      </m:e>
                      <m:sub>
                        <m:r>
                          <a:rPr lang="en-US" altLang="zh-TW" b="0" i="1" smtClean="0">
                            <a:latin typeface="Cambria Math" panose="02040503050406030204" pitchFamily="18" charset="0"/>
                            <a:ea typeface="新細明體" pitchFamily="18" charset="-120"/>
                          </a:rPr>
                          <m:t>0</m:t>
                        </m:r>
                      </m:sub>
                    </m:sSub>
                    <m:r>
                      <a:rPr lang="en-US" altLang="zh-TW" b="0" i="1" smtClean="0">
                        <a:latin typeface="Cambria Math" panose="02040503050406030204" pitchFamily="18" charset="0"/>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panose="02040503050406030204" pitchFamily="18" charset="0"/>
                            <a:ea typeface="新細明體" pitchFamily="18" charset="-120"/>
                          </a:rPr>
                          <m:t>𝐼</m:t>
                        </m:r>
                      </m:e>
                      <m:sub>
                        <m:r>
                          <a:rPr lang="en-US" altLang="zh-TW" i="1">
                            <a:latin typeface="Cambria Math"/>
                            <a:ea typeface="新細明體" pitchFamily="18" charset="-120"/>
                          </a:rPr>
                          <m:t>𝑡</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panose="02040503050406030204" pitchFamily="18" charset="0"/>
                            <a:ea typeface="新細明體" pitchFamily="18" charset="-120"/>
                          </a:rPr>
                          <m:t>−</m:t>
                        </m:r>
                        <m:r>
                          <a:rPr lang="en-US" altLang="zh-TW" i="1">
                            <a:latin typeface="Cambria Math"/>
                            <a:ea typeface="新細明體" pitchFamily="18" charset="-120"/>
                          </a:rPr>
                          <m:t>𝑟𝑇</m:t>
                        </m:r>
                      </m:sup>
                    </m:sSup>
                  </m:oMath>
                </a14:m>
                <a:r>
                  <a:rPr lang="en-US" altLang="zh-TW" dirty="0">
                    <a:ea typeface="新細明體" pitchFamily="18" charset="-120"/>
                  </a:rPr>
                  <a:t>, the PV of the cash dividend payment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𝐼</m:t>
                        </m:r>
                      </m:e>
                      <m:sub>
                        <m:r>
                          <a:rPr lang="en-US" altLang="zh-TW" i="1">
                            <a:latin typeface="Cambria Math"/>
                            <a:ea typeface="新細明體" pitchFamily="18" charset="-120"/>
                          </a:rPr>
                          <m:t>0</m:t>
                        </m:r>
                      </m:sub>
                    </m:sSub>
                    <m:r>
                      <a:rPr lang="en-US" altLang="zh-TW" b="0" i="1" smtClean="0">
                        <a:latin typeface="Cambria Math" panose="02040503050406030204" pitchFamily="18" charset="0"/>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panose="02040503050406030204" pitchFamily="18" charset="0"/>
                            <a:ea typeface="新細明體" pitchFamily="18" charset="-120"/>
                          </a:rPr>
                          <m:t>𝐼</m:t>
                        </m:r>
                      </m:e>
                      <m:sub>
                        <m:r>
                          <a:rPr lang="en-US" altLang="zh-TW" i="1">
                            <a:latin typeface="Cambria Math"/>
                            <a:ea typeface="新細明體" pitchFamily="18" charset="-120"/>
                          </a:rPr>
                          <m:t>𝑡</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panose="02040503050406030204" pitchFamily="18" charset="0"/>
                            <a:ea typeface="新細明體" pitchFamily="18" charset="-120"/>
                          </a:rPr>
                          <m:t>−</m:t>
                        </m:r>
                        <m:r>
                          <a:rPr lang="en-US" altLang="zh-TW" i="1">
                            <a:latin typeface="Cambria Math"/>
                            <a:ea typeface="新細明體" pitchFamily="18" charset="-120"/>
                          </a:rPr>
                          <m:t>𝑟𝑇</m:t>
                        </m:r>
                      </m:sup>
                    </m:sSup>
                  </m:oMath>
                </a14:m>
                <a:r>
                  <a:rPr lang="en-US" altLang="zh-TW" dirty="0">
                    <a:ea typeface="新細明體" pitchFamily="18" charset="-120"/>
                  </a:rPr>
                  <a:t>, should be deducted from the current stock price,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b="0" i="1" smtClean="0">
                            <a:latin typeface="Cambria Math" panose="02040503050406030204" pitchFamily="18" charset="0"/>
                            <a:ea typeface="新細明體" pitchFamily="18" charset="-120"/>
                          </a:rPr>
                          <m:t>𝑆</m:t>
                        </m:r>
                      </m:e>
                      <m:sub>
                        <m:r>
                          <a:rPr lang="en-US" altLang="zh-TW" i="1">
                            <a:latin typeface="Cambria Math"/>
                            <a:ea typeface="新細明體" pitchFamily="18" charset="-120"/>
                          </a:rPr>
                          <m:t>0</m:t>
                        </m:r>
                      </m:sub>
                    </m:sSub>
                  </m:oMath>
                </a14:m>
                <a:endParaRPr lang="en-US" altLang="zh-TW" dirty="0">
                  <a:ea typeface="新細明體" pitchFamily="18" charset="-120"/>
                </a:endParaRPr>
              </a:p>
            </p:txBody>
          </p:sp>
        </mc:Choice>
        <mc:Fallback xmlns="">
          <p:sp>
            <p:nvSpPr>
              <p:cNvPr id="12294" name="Rectangle 5"/>
              <p:cNvSpPr>
                <a:spLocks noGrp="1" noRot="1" noChangeAspect="1" noMove="1" noResize="1" noEditPoints="1" noAdjustHandles="1" noChangeArrowheads="1" noChangeShapeType="1" noTextEdit="1"/>
              </p:cNvSpPr>
              <p:nvPr>
                <p:ph idx="1"/>
              </p:nvPr>
            </p:nvSpPr>
            <p:spPr>
              <a:xfrm>
                <a:off x="323528" y="1556792"/>
                <a:ext cx="8496944" cy="5229199"/>
              </a:xfrm>
              <a:blipFill>
                <a:blip r:embed="rId3"/>
                <a:stretch>
                  <a:fillRect l="-717" t="-1981" r="-1650" b="-4312"/>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1229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276B7FF6-0538-4D1C-B6B3-0BCCFAD27441}" type="slidenum">
              <a:rPr lang="en-US" altLang="en-US"/>
              <a:pPr eaLnBrk="1" hangingPunct="1"/>
              <a:t>11</a:t>
            </a:fld>
            <a:endParaRPr lang="en-US"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noGrp="1" noChangeArrowheads="1"/>
          </p:cNvSpPr>
          <p:nvPr>
            <p:ph type="title"/>
          </p:nvPr>
        </p:nvSpPr>
        <p:spPr>
          <a:xfrm>
            <a:off x="423689" y="332656"/>
            <a:ext cx="7532687" cy="1012974"/>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Consider a Known Dollar Income of Investment Assets</a:t>
            </a:r>
          </a:p>
        </p:txBody>
      </p:sp>
      <mc:AlternateContent xmlns:mc="http://schemas.openxmlformats.org/markup-compatibility/2006" xmlns:a14="http://schemas.microsoft.com/office/drawing/2010/main">
        <mc:Choice Requires="a14">
          <p:sp>
            <p:nvSpPr>
              <p:cNvPr id="12294" name="Rectangle 5"/>
              <p:cNvSpPr>
                <a:spLocks noGrp="1" noChangeArrowheads="1"/>
              </p:cNvSpPr>
              <p:nvPr>
                <p:ph idx="1"/>
              </p:nvPr>
            </p:nvSpPr>
            <p:spPr>
              <a:xfrm>
                <a:off x="395536" y="1700808"/>
                <a:ext cx="8208912" cy="5004792"/>
              </a:xfrm>
              <a:noFill/>
              <a:extLst>
                <a:ext uri="{91240B29-F687-4F45-9708-019B960494DF}">
                  <a14:hiddenLine w="12700">
                    <a:solidFill>
                      <a:schemeClr val="tx1"/>
                    </a:solidFill>
                    <a:miter lim="800000"/>
                    <a:headEnd/>
                    <a:tailEnd/>
                  </a14:hiddenLine>
                </a:ext>
              </a:extLst>
            </p:spPr>
            <p:txBody>
              <a:bodyPr lIns="90488" tIns="44450" rIns="90488" bIns="44450">
                <a:noAutofit/>
              </a:bodyPr>
              <a:lstStyle/>
              <a:p>
                <a:pPr>
                  <a:spcBef>
                    <a:spcPts val="600"/>
                  </a:spcBef>
                </a:pPr>
                <a:r>
                  <a:rPr lang="en-US" altLang="zh-TW" dirty="0">
                    <a:ea typeface="新細明體" pitchFamily="18" charset="-120"/>
                  </a:rPr>
                  <a:t>Suppose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oMath>
                </a14:m>
                <a:r>
                  <a:rPr lang="en-US" altLang="zh-TW" dirty="0">
                    <a:ea typeface="新細明體" pitchFamily="18" charset="-120"/>
                  </a:rPr>
                  <a:t> = $900, an income of $40 occurs at 4 months, and 4-month and 9-month rates are 3% and 4% per annum. If the 9-month futures price is $910 (or $870), is there any arbitrage opportunity?</a:t>
                </a:r>
              </a:p>
              <a:p>
                <a:pPr lvl="1">
                  <a:spcBef>
                    <a:spcPts val="600"/>
                  </a:spcBef>
                </a:pPr>
                <a:r>
                  <a:rPr lang="en-US" altLang="zh-TW" dirty="0">
                    <a:ea typeface="新細明體" pitchFamily="18" charset="-120"/>
                  </a:rPr>
                  <a:t>The PV of the income at 4 months is </a:t>
                </a:r>
                <a14:m>
                  <m:oMath xmlns:m="http://schemas.openxmlformats.org/officeDocument/2006/math">
                    <m:r>
                      <a:rPr lang="en-US" altLang="zh-TW" i="1">
                        <a:latin typeface="Cambria Math"/>
                        <a:ea typeface="新細明體" pitchFamily="18" charset="-120"/>
                      </a:rPr>
                      <m:t>$40</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−0.03</m:t>
                        </m:r>
                        <m:r>
                          <a:rPr lang="en-US" altLang="zh-TW" i="1">
                            <a:latin typeface="Cambria Math"/>
                            <a:ea typeface="Cambria Math"/>
                          </a:rPr>
                          <m:t>∙(4/12)</m:t>
                        </m:r>
                      </m:sup>
                    </m:sSup>
                  </m:oMath>
                </a14:m>
                <a:r>
                  <a:rPr lang="en-US" altLang="zh-TW" dirty="0">
                    <a:ea typeface="新細明體" pitchFamily="18" charset="-120"/>
                  </a:rPr>
                  <a:t> </a:t>
                </a:r>
                <a14:m>
                  <m:oMath xmlns:m="http://schemas.openxmlformats.org/officeDocument/2006/math">
                    <m:r>
                      <a:rPr lang="en-US" altLang="zh-TW" b="0" i="1" smtClean="0">
                        <a:latin typeface="Cambria Math"/>
                        <a:ea typeface="新細明體" pitchFamily="18" charset="-120"/>
                      </a:rPr>
                      <m:t>=$39.6</m:t>
                    </m:r>
                  </m:oMath>
                </a14:m>
                <a:endParaRPr lang="en-US" altLang="zh-TW" dirty="0">
                  <a:ea typeface="新細明體" pitchFamily="18" charset="-120"/>
                </a:endParaRPr>
              </a:p>
              <a:p>
                <a:pPr lvl="1">
                  <a:spcBef>
                    <a:spcPts val="600"/>
                  </a:spcBef>
                </a:pPr>
                <a:r>
                  <a:rPr lang="en-US" altLang="zh-TW" dirty="0">
                    <a:ea typeface="新細明體" pitchFamily="18" charset="-120"/>
                  </a:rPr>
                  <a:t>The theoretical futures price is</a:t>
                </a:r>
              </a:p>
              <a:p>
                <a:pPr marL="344488" lvl="1" indent="0">
                  <a:spcBef>
                    <a:spcPts val="600"/>
                  </a:spcBef>
                  <a:buNone/>
                </a:pPr>
                <a14:m>
                  <m:oMathPara xmlns:m="http://schemas.openxmlformats.org/officeDocument/2006/math">
                    <m:oMathParaPr>
                      <m:jc m:val="centerGroup"/>
                    </m:oMathParaPr>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a:latin typeface="Cambria Math"/>
                          <a:ea typeface="新細明體" pitchFamily="18" charset="-120"/>
                        </a:rPr>
                        <m:t>=</m:t>
                      </m:r>
                      <m:d>
                        <m:dPr>
                          <m:ctrlPr>
                            <a:rPr lang="en-US" altLang="zh-TW" b="0" i="1" smtClean="0">
                              <a:latin typeface="Cambria Math" panose="02040503050406030204" pitchFamily="18" charset="0"/>
                              <a:ea typeface="新細明體" pitchFamily="18" charset="-120"/>
                            </a:rPr>
                          </m:ctrlPr>
                        </m:dPr>
                        <m:e>
                          <m:r>
                            <a:rPr lang="en-US" altLang="zh-TW" b="0" i="1" smtClean="0">
                              <a:latin typeface="Cambria Math"/>
                              <a:ea typeface="新細明體" pitchFamily="18" charset="-120"/>
                            </a:rPr>
                            <m:t>$900</m:t>
                          </m:r>
                          <m:r>
                            <a:rPr lang="en-US" altLang="zh-TW" i="1">
                              <a:latin typeface="Cambria Math"/>
                              <a:ea typeface="新細明體" pitchFamily="18" charset="-120"/>
                            </a:rPr>
                            <m:t>−</m:t>
                          </m:r>
                          <m:r>
                            <a:rPr lang="en-US" altLang="zh-TW" b="0" i="1" smtClean="0">
                              <a:latin typeface="Cambria Math"/>
                              <a:ea typeface="新細明體" pitchFamily="18" charset="-120"/>
                            </a:rPr>
                            <m:t>$39.6</m:t>
                          </m:r>
                        </m:e>
                      </m:d>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b="0" i="1" smtClean="0">
                              <a:latin typeface="Cambria Math"/>
                              <a:ea typeface="新細明體" pitchFamily="18" charset="-120"/>
                            </a:rPr>
                            <m:t>0.04</m:t>
                          </m:r>
                          <m:r>
                            <a:rPr lang="en-US" altLang="zh-TW" b="0" i="1" smtClean="0">
                              <a:latin typeface="Cambria Math"/>
                              <a:ea typeface="Cambria Math"/>
                            </a:rPr>
                            <m:t>∙</m:t>
                          </m:r>
                          <m:d>
                            <m:dPr>
                              <m:ctrlPr>
                                <a:rPr lang="en-US" altLang="zh-TW" b="0" i="1" smtClean="0">
                                  <a:latin typeface="Cambria Math" panose="02040503050406030204" pitchFamily="18" charset="0"/>
                                  <a:ea typeface="Cambria Math"/>
                                </a:rPr>
                              </m:ctrlPr>
                            </m:dPr>
                            <m:e>
                              <m:r>
                                <a:rPr lang="en-US" altLang="zh-TW" b="0" i="1" smtClean="0">
                                  <a:latin typeface="Cambria Math"/>
                                  <a:ea typeface="Cambria Math"/>
                                </a:rPr>
                                <m:t>9/12</m:t>
                              </m:r>
                            </m:e>
                          </m:d>
                        </m:sup>
                      </m:sSup>
                      <m:r>
                        <a:rPr lang="en-US" altLang="zh-TW" b="0" i="1" smtClean="0">
                          <a:latin typeface="Cambria Math"/>
                          <a:ea typeface="新細明體" pitchFamily="18" charset="-120"/>
                        </a:rPr>
                        <m:t>=$886.6</m:t>
                      </m:r>
                    </m:oMath>
                  </m:oMathPara>
                </a14:m>
                <a:endParaRPr lang="en-US" altLang="zh-TW" dirty="0">
                  <a:ea typeface="新細明體" pitchFamily="18" charset="-120"/>
                </a:endParaRPr>
              </a:p>
              <a:p>
                <a:pPr marL="719138" lvl="1" indent="-374650">
                  <a:spcBef>
                    <a:spcPts val="600"/>
                  </a:spcBef>
                  <a:buClr>
                    <a:schemeClr val="tx1"/>
                  </a:buClr>
                  <a:buFont typeface="新細明體" pitchFamily="18" charset="-120"/>
                  <a:buChar char="※"/>
                  <a:tabLst>
                    <a:tab pos="719138" algn="l"/>
                  </a:tabLst>
                </a:pPr>
                <a:r>
                  <a:rPr lang="en-US" altLang="zh-TW" sz="2200" dirty="0">
                    <a:ea typeface="新細明體" pitchFamily="18" charset="-120"/>
                  </a:rPr>
                  <a:t>As long as the futures price deviates from this theoretical price, there is an arbitrage opportunity</a:t>
                </a:r>
              </a:p>
            </p:txBody>
          </p:sp>
        </mc:Choice>
        <mc:Fallback xmlns="">
          <p:sp>
            <p:nvSpPr>
              <p:cNvPr id="12294" name="Rectangle 5"/>
              <p:cNvSpPr>
                <a:spLocks noGrp="1" noRot="1" noChangeAspect="1" noMove="1" noResize="1" noEditPoints="1" noAdjustHandles="1" noChangeArrowheads="1" noChangeShapeType="1" noTextEdit="1"/>
              </p:cNvSpPr>
              <p:nvPr>
                <p:ph idx="1"/>
              </p:nvPr>
            </p:nvSpPr>
            <p:spPr>
              <a:xfrm>
                <a:off x="395536" y="1700808"/>
                <a:ext cx="8208912" cy="5004792"/>
              </a:xfrm>
              <a:blipFill>
                <a:blip r:embed="rId3"/>
                <a:stretch>
                  <a:fillRect l="-743" t="-1583" r="-2080" b="-487"/>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1229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276B7FF6-0538-4D1C-B6B3-0BCCFAD27441}" type="slidenum">
              <a:rPr lang="en-US" altLang="en-US"/>
              <a:pPr eaLnBrk="1" hangingPunct="1"/>
              <a:t>12</a:t>
            </a:fld>
            <a:endParaRPr lang="en-US" altLang="en-US"/>
          </a:p>
        </p:txBody>
      </p:sp>
    </p:spTree>
    <p:extLst>
      <p:ext uri="{BB962C8B-B14F-4D97-AF65-F5344CB8AC3E}">
        <p14:creationId xmlns:p14="http://schemas.microsoft.com/office/powerpoint/2010/main" val="177504257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noGrp="1" noChangeArrowheads="1"/>
          </p:cNvSpPr>
          <p:nvPr>
            <p:ph type="title"/>
          </p:nvPr>
        </p:nvSpPr>
        <p:spPr>
          <a:xfrm>
            <a:off x="423689" y="332656"/>
            <a:ext cx="7532687" cy="1012974"/>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Consider a Known Dollar Income of Investment Assets</a:t>
            </a:r>
          </a:p>
        </p:txBody>
      </p:sp>
      <mc:AlternateContent xmlns:mc="http://schemas.openxmlformats.org/markup-compatibility/2006" xmlns:a14="http://schemas.microsoft.com/office/drawing/2010/main">
        <mc:Choice Requires="a14">
          <p:sp>
            <p:nvSpPr>
              <p:cNvPr id="12294" name="Rectangle 5"/>
              <p:cNvSpPr>
                <a:spLocks noGrp="1" noChangeArrowheads="1"/>
              </p:cNvSpPr>
              <p:nvPr>
                <p:ph idx="1"/>
              </p:nvPr>
            </p:nvSpPr>
            <p:spPr>
              <a:xfrm>
                <a:off x="323528" y="1628800"/>
                <a:ext cx="8496944" cy="5229200"/>
              </a:xfrm>
              <a:noFill/>
              <a:extLst>
                <a:ext uri="{91240B29-F687-4F45-9708-019B960494DF}">
                  <a14:hiddenLine w="12700">
                    <a:solidFill>
                      <a:schemeClr val="tx1"/>
                    </a:solidFill>
                    <a:miter lim="800000"/>
                    <a:headEnd/>
                    <a:tailEnd/>
                  </a14:hiddenLine>
                </a:ext>
              </a:extLst>
            </p:spPr>
            <p:txBody>
              <a:bodyPr lIns="90488" tIns="44450" rIns="90488" bIns="44450">
                <a:noAutofit/>
              </a:bodyPr>
              <a:lstStyle/>
              <a:p>
                <a:pPr>
                  <a:lnSpc>
                    <a:spcPct val="95000"/>
                  </a:lnSpc>
                  <a:spcBef>
                    <a:spcPts val="200"/>
                  </a:spcBef>
                </a:pPr>
                <a:r>
                  <a:rPr lang="en-US" altLang="zh-TW" dirty="0">
                    <a:ea typeface="新細明體" pitchFamily="18" charset="-120"/>
                  </a:rPr>
                  <a:t>For </a:t>
                </a:r>
                <a14:m>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𝐹</m:t>
                        </m:r>
                      </m:e>
                      <m:sub>
                        <m:r>
                          <a:rPr lang="en-US" altLang="zh-TW" b="0" i="1" smtClean="0">
                            <a:latin typeface="Cambria Math"/>
                            <a:ea typeface="新細明體" pitchFamily="18" charset="-120"/>
                          </a:rPr>
                          <m:t>0</m:t>
                        </m:r>
                      </m:sub>
                    </m:sSub>
                    <m:r>
                      <a:rPr lang="en-US" altLang="zh-TW" b="0" i="1" smtClean="0">
                        <a:latin typeface="Cambria Math"/>
                        <a:ea typeface="新細明體" pitchFamily="18" charset="-120"/>
                      </a:rPr>
                      <m:t>=</m:t>
                    </m:r>
                    <m:r>
                      <m:rPr>
                        <m:nor/>
                      </m:rPr>
                      <a:rPr lang="en-US" altLang="zh-TW" dirty="0">
                        <a:ea typeface="新細明體" pitchFamily="18" charset="-120"/>
                      </a:rPr>
                      <m:t>$910</m:t>
                    </m:r>
                  </m:oMath>
                </a14:m>
                <a:r>
                  <a:rPr lang="en-US" altLang="zh-TW" dirty="0">
                    <a:ea typeface="新細明體" pitchFamily="18" charset="-120"/>
                  </a:rPr>
                  <a:t>, which is overvalued than its theoretical value</a:t>
                </a:r>
              </a:p>
              <a:p>
                <a:pPr lvl="1">
                  <a:lnSpc>
                    <a:spcPct val="95000"/>
                  </a:lnSpc>
                  <a:spcBef>
                    <a:spcPts val="200"/>
                  </a:spcBef>
                </a:pPr>
                <a:r>
                  <a:rPr lang="en-US" altLang="zh-TW" dirty="0">
                    <a:ea typeface="新細明體" pitchFamily="18" charset="-120"/>
                  </a:rPr>
                  <a:t>At </a:t>
                </a:r>
                <a14:m>
                  <m:oMath xmlns:m="http://schemas.openxmlformats.org/officeDocument/2006/math">
                    <m:r>
                      <a:rPr lang="en-US" altLang="zh-TW" b="0" i="1" smtClean="0">
                        <a:latin typeface="Cambria Math"/>
                        <a:ea typeface="新細明體" pitchFamily="18" charset="-120"/>
                      </a:rPr>
                      <m:t>𝑡</m:t>
                    </m:r>
                    <m:r>
                      <a:rPr lang="en-US" altLang="zh-TW" b="0" i="1" smtClean="0">
                        <a:latin typeface="Cambria Math"/>
                        <a:ea typeface="新細明體" pitchFamily="18" charset="-120"/>
                      </a:rPr>
                      <m:t>=0</m:t>
                    </m:r>
                  </m:oMath>
                </a14:m>
                <a:endParaRPr lang="en-US" altLang="zh-TW" dirty="0">
                  <a:ea typeface="新細明體" pitchFamily="18" charset="-120"/>
                </a:endParaRPr>
              </a:p>
              <a:p>
                <a:pPr lvl="2">
                  <a:lnSpc>
                    <a:spcPct val="95000"/>
                  </a:lnSpc>
                  <a:spcBef>
                    <a:spcPts val="200"/>
                  </a:spcBef>
                </a:pPr>
                <a:r>
                  <a:rPr lang="en-US" altLang="zh-TW" dirty="0">
                    <a:ea typeface="新細明體" pitchFamily="18" charset="-120"/>
                  </a:rPr>
                  <a:t>Borrow $900: $39.6 for 4 months and $860.4 for 9 months</a:t>
                </a:r>
              </a:p>
              <a:p>
                <a:pPr lvl="2">
                  <a:lnSpc>
                    <a:spcPct val="95000"/>
                  </a:lnSpc>
                  <a:spcBef>
                    <a:spcPts val="200"/>
                  </a:spcBef>
                </a:pPr>
                <a:r>
                  <a:rPr lang="en-US" altLang="zh-TW" dirty="0">
                    <a:ea typeface="新細明體" pitchFamily="18" charset="-120"/>
                  </a:rPr>
                  <a:t>Buy one unit of asset at </a:t>
                </a:r>
                <a14:m>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0</m:t>
                        </m:r>
                      </m:sub>
                    </m:sSub>
                  </m:oMath>
                </a14:m>
                <a:r>
                  <a:rPr lang="en-US" altLang="zh-TW" dirty="0">
                    <a:ea typeface="新細明體" pitchFamily="18" charset="-120"/>
                  </a:rPr>
                  <a:t> = $900</a:t>
                </a:r>
              </a:p>
              <a:p>
                <a:pPr lvl="2">
                  <a:lnSpc>
                    <a:spcPct val="95000"/>
                  </a:lnSpc>
                  <a:spcBef>
                    <a:spcPts val="200"/>
                  </a:spcBef>
                </a:pPr>
                <a:r>
                  <a:rPr lang="en-US" altLang="zh-TW" dirty="0">
                    <a:ea typeface="新細明體" pitchFamily="18" charset="-120"/>
                  </a:rPr>
                  <a:t>Enter into a short position of the 9-month futures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a:latin typeface="Cambria Math"/>
                        <a:ea typeface="新細明體" pitchFamily="18" charset="-120"/>
                      </a:rPr>
                      <m:t>=</m:t>
                    </m:r>
                    <m:r>
                      <m:rPr>
                        <m:nor/>
                      </m:rPr>
                      <a:rPr lang="en-US" altLang="zh-TW" dirty="0">
                        <a:ea typeface="新細明體" pitchFamily="18" charset="-120"/>
                      </a:rPr>
                      <m:t>$910</m:t>
                    </m:r>
                  </m:oMath>
                </a14:m>
                <a:r>
                  <a:rPr lang="en-US" altLang="zh-TW" dirty="0">
                    <a:ea typeface="新細明體" pitchFamily="18" charset="-120"/>
                  </a:rPr>
                  <a:t>)</a:t>
                </a:r>
              </a:p>
              <a:p>
                <a:pPr lvl="1">
                  <a:lnSpc>
                    <a:spcPct val="95000"/>
                  </a:lnSpc>
                  <a:spcBef>
                    <a:spcPts val="200"/>
                  </a:spcBef>
                </a:pPr>
                <a:r>
                  <a:rPr lang="en-US" altLang="zh-TW" dirty="0">
                    <a:ea typeface="新細明體" pitchFamily="18" charset="-120"/>
                  </a:rPr>
                  <a:t>At </a:t>
                </a:r>
                <a14:m>
                  <m:oMath xmlns:m="http://schemas.openxmlformats.org/officeDocument/2006/math">
                    <m:r>
                      <a:rPr lang="en-US" altLang="zh-TW" i="1">
                        <a:latin typeface="Cambria Math"/>
                        <a:ea typeface="新細明體" pitchFamily="18" charset="-120"/>
                      </a:rPr>
                      <m:t>𝑡</m:t>
                    </m:r>
                    <m:r>
                      <a:rPr lang="en-US" altLang="zh-TW" i="1">
                        <a:latin typeface="Cambria Math"/>
                        <a:ea typeface="新細明體" pitchFamily="18" charset="-120"/>
                      </a:rPr>
                      <m:t>= </m:t>
                    </m:r>
                  </m:oMath>
                </a14:m>
                <a:r>
                  <a:rPr lang="en-US" altLang="zh-TW" dirty="0">
                    <a:ea typeface="新細明體" pitchFamily="18" charset="-120"/>
                  </a:rPr>
                  <a:t>4 months</a:t>
                </a:r>
              </a:p>
              <a:p>
                <a:pPr lvl="2">
                  <a:lnSpc>
                    <a:spcPct val="95000"/>
                  </a:lnSpc>
                  <a:spcBef>
                    <a:spcPts val="200"/>
                  </a:spcBef>
                </a:pPr>
                <a:r>
                  <a:rPr lang="en-US" altLang="zh-TW" dirty="0">
                    <a:ea typeface="新細明體" pitchFamily="18" charset="-120"/>
                  </a:rPr>
                  <a:t>Receive $40 of income from the asset</a:t>
                </a:r>
              </a:p>
              <a:p>
                <a:pPr lvl="2">
                  <a:lnSpc>
                    <a:spcPct val="95000"/>
                  </a:lnSpc>
                  <a:spcBef>
                    <a:spcPts val="200"/>
                  </a:spcBef>
                </a:pPr>
                <a:r>
                  <a:rPr lang="en-US" altLang="zh-TW" dirty="0">
                    <a:ea typeface="新細明體" pitchFamily="18" charset="-120"/>
                  </a:rPr>
                  <a:t>Use this $40 (= $39.6</a:t>
                </a:r>
                <a14:m>
                  <m:oMath xmlns:m="http://schemas.openxmlformats.org/officeDocument/2006/math">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0.03</m:t>
                        </m:r>
                        <m:r>
                          <a:rPr lang="en-US" altLang="zh-TW" i="1">
                            <a:latin typeface="Cambria Math"/>
                            <a:ea typeface="Cambria Math"/>
                          </a:rPr>
                          <m:t>∙(4/12)</m:t>
                        </m:r>
                      </m:sup>
                    </m:sSup>
                  </m:oMath>
                </a14:m>
                <a:r>
                  <a:rPr lang="en-US" altLang="zh-TW" dirty="0">
                    <a:ea typeface="新細明體" pitchFamily="18" charset="-120"/>
                  </a:rPr>
                  <a:t>) to repay the first loan</a:t>
                </a:r>
              </a:p>
              <a:p>
                <a:pPr lvl="1">
                  <a:lnSpc>
                    <a:spcPct val="95000"/>
                  </a:lnSpc>
                  <a:spcBef>
                    <a:spcPts val="200"/>
                  </a:spcBef>
                </a:pPr>
                <a:r>
                  <a:rPr lang="en-US" altLang="zh-TW" dirty="0">
                    <a:ea typeface="新細明體" pitchFamily="18" charset="-120"/>
                  </a:rPr>
                  <a:t>At </a:t>
                </a:r>
                <a14:m>
                  <m:oMath xmlns:m="http://schemas.openxmlformats.org/officeDocument/2006/math">
                    <m:r>
                      <a:rPr lang="en-US" altLang="zh-TW" i="1">
                        <a:latin typeface="Cambria Math"/>
                        <a:ea typeface="新細明體" pitchFamily="18" charset="-120"/>
                      </a:rPr>
                      <m:t>𝑡</m:t>
                    </m:r>
                    <m:r>
                      <a:rPr lang="en-US" altLang="zh-TW" i="1">
                        <a:latin typeface="Cambria Math"/>
                        <a:ea typeface="新細明體" pitchFamily="18" charset="-120"/>
                      </a:rPr>
                      <m:t>= </m:t>
                    </m:r>
                  </m:oMath>
                </a14:m>
                <a:r>
                  <a:rPr lang="en-US" altLang="zh-TW" dirty="0">
                    <a:ea typeface="新細明體" pitchFamily="18" charset="-120"/>
                  </a:rPr>
                  <a:t>9 months</a:t>
                </a:r>
              </a:p>
              <a:p>
                <a:pPr lvl="2">
                  <a:lnSpc>
                    <a:spcPct val="95000"/>
                  </a:lnSpc>
                  <a:spcBef>
                    <a:spcPts val="200"/>
                  </a:spcBef>
                </a:pPr>
                <a:r>
                  <a:rPr lang="en-US" altLang="zh-TW" dirty="0">
                    <a:ea typeface="新細明體" pitchFamily="18" charset="-120"/>
                  </a:rPr>
                  <a:t>Sell the asset through the futures for $910</a:t>
                </a:r>
              </a:p>
              <a:p>
                <a:pPr lvl="2">
                  <a:lnSpc>
                    <a:spcPct val="95000"/>
                  </a:lnSpc>
                  <a:spcBef>
                    <a:spcPts val="200"/>
                  </a:spcBef>
                </a:pPr>
                <a:r>
                  <a:rPr lang="en-US" altLang="zh-TW" dirty="0">
                    <a:ea typeface="新細明體" pitchFamily="18" charset="-120"/>
                  </a:rPr>
                  <a:t>Use $860.4</a:t>
                </a:r>
                <a14:m>
                  <m:oMath xmlns:m="http://schemas.openxmlformats.org/officeDocument/2006/math">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0.0</m:t>
                        </m:r>
                        <m:r>
                          <a:rPr lang="en-US" altLang="zh-TW" b="0" i="1" smtClean="0">
                            <a:latin typeface="Cambria Math"/>
                            <a:ea typeface="新細明體" pitchFamily="18" charset="-120"/>
                          </a:rPr>
                          <m:t>4</m:t>
                        </m:r>
                        <m:r>
                          <a:rPr lang="en-US" altLang="zh-TW" i="1">
                            <a:latin typeface="Cambria Math"/>
                            <a:ea typeface="Cambria Math"/>
                          </a:rPr>
                          <m:t>∙(</m:t>
                        </m:r>
                        <m:r>
                          <a:rPr lang="en-US" altLang="zh-TW" b="0" i="1" smtClean="0">
                            <a:latin typeface="Cambria Math"/>
                            <a:ea typeface="Cambria Math"/>
                          </a:rPr>
                          <m:t>9</m:t>
                        </m:r>
                        <m:r>
                          <a:rPr lang="en-US" altLang="zh-TW" i="1">
                            <a:latin typeface="Cambria Math"/>
                            <a:ea typeface="Cambria Math"/>
                          </a:rPr>
                          <m:t>/12)</m:t>
                        </m:r>
                      </m:sup>
                    </m:sSup>
                    <m:r>
                      <a:rPr lang="en-US" altLang="zh-TW" b="0" i="1" smtClean="0">
                        <a:latin typeface="Cambria Math"/>
                        <a:ea typeface="Cambria Math"/>
                      </a:rPr>
                      <m:t>=</m:t>
                    </m:r>
                  </m:oMath>
                </a14:m>
                <a:r>
                  <a:rPr lang="en-US" altLang="zh-TW" dirty="0">
                    <a:ea typeface="新細明體" pitchFamily="18" charset="-120"/>
                  </a:rPr>
                  <a:t>$886.6 to repay the second loan</a:t>
                </a:r>
              </a:p>
              <a:p>
                <a:pPr lvl="2">
                  <a:lnSpc>
                    <a:spcPct val="95000"/>
                  </a:lnSpc>
                  <a:spcBef>
                    <a:spcPts val="200"/>
                  </a:spcBef>
                </a:pPr>
                <a:r>
                  <a:rPr lang="en-US" altLang="zh-TW" dirty="0">
                    <a:ea typeface="新細明體" pitchFamily="18" charset="-120"/>
                  </a:rPr>
                  <a:t>Profit realized = $910 – $886.6 = $23.4 </a:t>
                </a:r>
              </a:p>
            </p:txBody>
          </p:sp>
        </mc:Choice>
        <mc:Fallback xmlns="">
          <p:sp>
            <p:nvSpPr>
              <p:cNvPr id="12294" name="Rectangle 5"/>
              <p:cNvSpPr>
                <a:spLocks noGrp="1" noRot="1" noChangeAspect="1" noMove="1" noResize="1" noEditPoints="1" noAdjustHandles="1" noChangeArrowheads="1" noChangeShapeType="1" noTextEdit="1"/>
              </p:cNvSpPr>
              <p:nvPr>
                <p:ph idx="1"/>
              </p:nvPr>
            </p:nvSpPr>
            <p:spPr>
              <a:xfrm>
                <a:off x="323528" y="1628800"/>
                <a:ext cx="8496944" cy="5229200"/>
              </a:xfrm>
              <a:blipFill>
                <a:blip r:embed="rId3"/>
                <a:stretch>
                  <a:fillRect l="-717" t="-1981" b="-3030"/>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1229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276B7FF6-0538-4D1C-B6B3-0BCCFAD27441}" type="slidenum">
              <a:rPr lang="en-US" altLang="en-US"/>
              <a:pPr eaLnBrk="1" hangingPunct="1"/>
              <a:t>13</a:t>
            </a:fld>
            <a:endParaRPr lang="en-US" altLang="en-US"/>
          </a:p>
        </p:txBody>
      </p:sp>
    </p:spTree>
    <p:extLst>
      <p:ext uri="{BB962C8B-B14F-4D97-AF65-F5344CB8AC3E}">
        <p14:creationId xmlns:p14="http://schemas.microsoft.com/office/powerpoint/2010/main" val="26437547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noGrp="1" noChangeArrowheads="1"/>
          </p:cNvSpPr>
          <p:nvPr>
            <p:ph type="title"/>
          </p:nvPr>
        </p:nvSpPr>
        <p:spPr>
          <a:xfrm>
            <a:off x="423689" y="332656"/>
            <a:ext cx="7532687" cy="1012974"/>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Consider a Known Dollar Income of Investment Assets</a:t>
            </a:r>
          </a:p>
        </p:txBody>
      </p:sp>
      <mc:AlternateContent xmlns:mc="http://schemas.openxmlformats.org/markup-compatibility/2006" xmlns:a14="http://schemas.microsoft.com/office/drawing/2010/main">
        <mc:Choice Requires="a14">
          <p:sp>
            <p:nvSpPr>
              <p:cNvPr id="12294" name="Rectangle 5"/>
              <p:cNvSpPr>
                <a:spLocks noGrp="1" noChangeArrowheads="1"/>
              </p:cNvSpPr>
              <p:nvPr>
                <p:ph idx="1"/>
              </p:nvPr>
            </p:nvSpPr>
            <p:spPr>
              <a:xfrm>
                <a:off x="251520" y="1628800"/>
                <a:ext cx="8712968" cy="4608511"/>
              </a:xfrm>
              <a:noFill/>
              <a:extLst>
                <a:ext uri="{91240B29-F687-4F45-9708-019B960494DF}">
                  <a14:hiddenLine w="12700">
                    <a:solidFill>
                      <a:schemeClr val="tx1"/>
                    </a:solidFill>
                    <a:miter lim="800000"/>
                    <a:headEnd/>
                    <a:tailEnd/>
                  </a14:hiddenLine>
                </a:ext>
              </a:extLst>
            </p:spPr>
            <p:txBody>
              <a:bodyPr lIns="90488" tIns="44450" rIns="90488" bIns="44450">
                <a:noAutofit/>
              </a:bodyPr>
              <a:lstStyle/>
              <a:p>
                <a:pPr>
                  <a:lnSpc>
                    <a:spcPct val="95000"/>
                  </a:lnSpc>
                  <a:spcBef>
                    <a:spcPts val="200"/>
                  </a:spcBef>
                </a:pPr>
                <a:r>
                  <a:rPr lang="en-US" altLang="zh-TW" dirty="0">
                    <a:ea typeface="新細明體" pitchFamily="18" charset="-120"/>
                  </a:rPr>
                  <a:t>For </a:t>
                </a:r>
                <a14:m>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𝐹</m:t>
                        </m:r>
                      </m:e>
                      <m:sub>
                        <m:r>
                          <a:rPr lang="en-US" altLang="zh-TW" b="0" i="1" smtClean="0">
                            <a:latin typeface="Cambria Math"/>
                            <a:ea typeface="新細明體" pitchFamily="18" charset="-120"/>
                          </a:rPr>
                          <m:t>0</m:t>
                        </m:r>
                      </m:sub>
                    </m:sSub>
                    <m:r>
                      <a:rPr lang="en-US" altLang="zh-TW" b="0" i="1" smtClean="0">
                        <a:latin typeface="Cambria Math"/>
                        <a:ea typeface="新細明體" pitchFamily="18" charset="-120"/>
                      </a:rPr>
                      <m:t>=</m:t>
                    </m:r>
                    <m:r>
                      <m:rPr>
                        <m:nor/>
                      </m:rPr>
                      <a:rPr lang="en-US" altLang="zh-TW" dirty="0">
                        <a:ea typeface="新細明體" pitchFamily="18" charset="-120"/>
                      </a:rPr>
                      <m:t>$</m:t>
                    </m:r>
                    <m:r>
                      <m:rPr>
                        <m:nor/>
                      </m:rPr>
                      <a:rPr lang="en-US" altLang="zh-TW" b="0" i="0" dirty="0" smtClean="0">
                        <a:ea typeface="新細明體" pitchFamily="18" charset="-120"/>
                      </a:rPr>
                      <m:t>870</m:t>
                    </m:r>
                  </m:oMath>
                </a14:m>
                <a:r>
                  <a:rPr lang="en-US" altLang="zh-TW" dirty="0">
                    <a:ea typeface="新細明體" pitchFamily="18" charset="-120"/>
                  </a:rPr>
                  <a:t>, which is undervalued than its theoretical value</a:t>
                </a:r>
              </a:p>
              <a:p>
                <a:pPr lvl="1">
                  <a:lnSpc>
                    <a:spcPct val="95000"/>
                  </a:lnSpc>
                  <a:spcBef>
                    <a:spcPts val="200"/>
                  </a:spcBef>
                </a:pPr>
                <a:r>
                  <a:rPr lang="en-US" altLang="zh-TW" dirty="0">
                    <a:ea typeface="新細明體" pitchFamily="18" charset="-120"/>
                  </a:rPr>
                  <a:t>At </a:t>
                </a:r>
                <a14:m>
                  <m:oMath xmlns:m="http://schemas.openxmlformats.org/officeDocument/2006/math">
                    <m:r>
                      <a:rPr lang="en-US" altLang="zh-TW" b="0" i="1" smtClean="0">
                        <a:latin typeface="Cambria Math"/>
                        <a:ea typeface="新細明體" pitchFamily="18" charset="-120"/>
                      </a:rPr>
                      <m:t>𝑡</m:t>
                    </m:r>
                    <m:r>
                      <a:rPr lang="en-US" altLang="zh-TW" b="0" i="1" smtClean="0">
                        <a:latin typeface="Cambria Math"/>
                        <a:ea typeface="新細明體" pitchFamily="18" charset="-120"/>
                      </a:rPr>
                      <m:t>=0</m:t>
                    </m:r>
                  </m:oMath>
                </a14:m>
                <a:endParaRPr lang="en-US" altLang="zh-TW" dirty="0">
                  <a:ea typeface="新細明體" pitchFamily="18" charset="-120"/>
                </a:endParaRPr>
              </a:p>
              <a:p>
                <a:pPr lvl="2">
                  <a:lnSpc>
                    <a:spcPct val="95000"/>
                  </a:lnSpc>
                  <a:spcBef>
                    <a:spcPts val="200"/>
                  </a:spcBef>
                </a:pPr>
                <a:r>
                  <a:rPr lang="en-US" altLang="zh-TW" dirty="0">
                    <a:ea typeface="新細明體" pitchFamily="18" charset="-120"/>
                  </a:rPr>
                  <a:t>(Short) sell one unit of asset at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oMath>
                </a14:m>
                <a:r>
                  <a:rPr lang="en-US" altLang="zh-TW" dirty="0">
                    <a:ea typeface="新細明體" pitchFamily="18" charset="-120"/>
                  </a:rPr>
                  <a:t> = $900</a:t>
                </a:r>
              </a:p>
              <a:p>
                <a:pPr lvl="2">
                  <a:lnSpc>
                    <a:spcPct val="95000"/>
                  </a:lnSpc>
                  <a:spcBef>
                    <a:spcPts val="200"/>
                  </a:spcBef>
                </a:pPr>
                <a:r>
                  <a:rPr lang="en-US" altLang="zh-TW" dirty="0">
                    <a:ea typeface="新細明體" pitchFamily="18" charset="-120"/>
                  </a:rPr>
                  <a:t>Invest $39.6 for 4 months and $860.4 for 9 months</a:t>
                </a:r>
              </a:p>
              <a:p>
                <a:pPr lvl="2">
                  <a:lnSpc>
                    <a:spcPct val="95000"/>
                  </a:lnSpc>
                  <a:spcBef>
                    <a:spcPts val="200"/>
                  </a:spcBef>
                </a:pPr>
                <a:r>
                  <a:rPr lang="en-US" altLang="zh-TW" dirty="0">
                    <a:ea typeface="新細明體" pitchFamily="18" charset="-120"/>
                  </a:rPr>
                  <a:t>Enter into a long position of the 9-month futures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a:latin typeface="Cambria Math"/>
                        <a:ea typeface="新細明體" pitchFamily="18" charset="-120"/>
                      </a:rPr>
                      <m:t>=</m:t>
                    </m:r>
                    <m:r>
                      <m:rPr>
                        <m:nor/>
                      </m:rPr>
                      <a:rPr lang="en-US" altLang="zh-TW" dirty="0">
                        <a:ea typeface="新細明體" pitchFamily="18" charset="-120"/>
                      </a:rPr>
                      <m:t>$</m:t>
                    </m:r>
                    <m:r>
                      <m:rPr>
                        <m:nor/>
                      </m:rPr>
                      <a:rPr lang="en-US" altLang="zh-TW" b="0" i="0" dirty="0" smtClean="0">
                        <a:ea typeface="新細明體" pitchFamily="18" charset="-120"/>
                      </a:rPr>
                      <m:t>870</m:t>
                    </m:r>
                  </m:oMath>
                </a14:m>
                <a:r>
                  <a:rPr lang="en-US" altLang="zh-TW" dirty="0">
                    <a:ea typeface="新細明體" pitchFamily="18" charset="-120"/>
                  </a:rPr>
                  <a:t>)</a:t>
                </a:r>
              </a:p>
              <a:p>
                <a:pPr lvl="1">
                  <a:lnSpc>
                    <a:spcPct val="95000"/>
                  </a:lnSpc>
                  <a:spcBef>
                    <a:spcPts val="200"/>
                  </a:spcBef>
                </a:pPr>
                <a:r>
                  <a:rPr lang="en-US" altLang="zh-TW" dirty="0">
                    <a:ea typeface="新細明體" pitchFamily="18" charset="-120"/>
                  </a:rPr>
                  <a:t>At </a:t>
                </a:r>
                <a14:m>
                  <m:oMath xmlns:m="http://schemas.openxmlformats.org/officeDocument/2006/math">
                    <m:r>
                      <a:rPr lang="en-US" altLang="zh-TW" i="1">
                        <a:latin typeface="Cambria Math"/>
                        <a:ea typeface="新細明體" pitchFamily="18" charset="-120"/>
                      </a:rPr>
                      <m:t>𝑡</m:t>
                    </m:r>
                    <m:r>
                      <a:rPr lang="en-US" altLang="zh-TW" i="1">
                        <a:latin typeface="Cambria Math"/>
                        <a:ea typeface="新細明體" pitchFamily="18" charset="-120"/>
                      </a:rPr>
                      <m:t>= </m:t>
                    </m:r>
                  </m:oMath>
                </a14:m>
                <a:r>
                  <a:rPr lang="en-US" altLang="zh-TW" dirty="0">
                    <a:ea typeface="新細明體" pitchFamily="18" charset="-120"/>
                  </a:rPr>
                  <a:t>4 months</a:t>
                </a:r>
              </a:p>
              <a:p>
                <a:pPr lvl="2">
                  <a:lnSpc>
                    <a:spcPct val="95000"/>
                  </a:lnSpc>
                  <a:spcBef>
                    <a:spcPts val="200"/>
                  </a:spcBef>
                </a:pPr>
                <a:r>
                  <a:rPr lang="en-US" altLang="zh-TW" dirty="0">
                    <a:ea typeface="新細明體" pitchFamily="18" charset="-120"/>
                  </a:rPr>
                  <a:t>Receive $39.6</a:t>
                </a:r>
                <a14:m>
                  <m:oMath xmlns:m="http://schemas.openxmlformats.org/officeDocument/2006/math">
                    <m:sSup>
                      <m:sSupPr>
                        <m:ctrlPr>
                          <a:rPr lang="en-US" altLang="zh-TW" i="1" smtClean="0">
                            <a:latin typeface="Cambria Math" panose="02040503050406030204" pitchFamily="18" charset="0"/>
                            <a:ea typeface="新細明體" pitchFamily="18" charset="-120"/>
                          </a:rPr>
                        </m:ctrlPr>
                      </m:sSupPr>
                      <m:e>
                        <m:r>
                          <a:rPr lang="en-US" altLang="zh-TW" b="0" i="1" smtClean="0">
                            <a:latin typeface="Cambria Math"/>
                            <a:ea typeface="新細明體" pitchFamily="18" charset="-120"/>
                          </a:rPr>
                          <m:t>𝑒</m:t>
                        </m:r>
                      </m:e>
                      <m:sup>
                        <m:r>
                          <a:rPr lang="en-US" altLang="zh-TW" i="1">
                            <a:latin typeface="Cambria Math"/>
                            <a:ea typeface="新細明體" pitchFamily="18" charset="-120"/>
                          </a:rPr>
                          <m:t>0.03</m:t>
                        </m:r>
                        <m:r>
                          <a:rPr lang="en-US" altLang="zh-TW" i="1">
                            <a:latin typeface="Cambria Math"/>
                            <a:ea typeface="Cambria Math"/>
                          </a:rPr>
                          <m:t>∙(4/12)</m:t>
                        </m:r>
                      </m:sup>
                    </m:sSup>
                    <m:r>
                      <a:rPr lang="en-US" altLang="zh-TW" b="0" i="1" smtClean="0">
                        <a:latin typeface="Cambria Math"/>
                        <a:ea typeface="新細明體" pitchFamily="18" charset="-120"/>
                      </a:rPr>
                      <m:t>=</m:t>
                    </m:r>
                  </m:oMath>
                </a14:m>
                <a:r>
                  <a:rPr lang="en-US" altLang="zh-TW" dirty="0">
                    <a:ea typeface="新細明體" pitchFamily="18" charset="-120"/>
                  </a:rPr>
                  <a:t>$40 from the 4-month investment</a:t>
                </a:r>
              </a:p>
              <a:p>
                <a:pPr lvl="2">
                  <a:lnSpc>
                    <a:spcPct val="95000"/>
                  </a:lnSpc>
                  <a:spcBef>
                    <a:spcPts val="200"/>
                  </a:spcBef>
                </a:pPr>
                <a:r>
                  <a:rPr lang="en-US" altLang="zh-TW" dirty="0">
                    <a:ea typeface="新細明體" pitchFamily="18" charset="-120"/>
                  </a:rPr>
                  <a:t>Use this $40 to pay the lender of the asset</a:t>
                </a:r>
              </a:p>
              <a:p>
                <a:pPr lvl="1">
                  <a:lnSpc>
                    <a:spcPct val="95000"/>
                  </a:lnSpc>
                  <a:spcBef>
                    <a:spcPts val="200"/>
                  </a:spcBef>
                </a:pPr>
                <a:r>
                  <a:rPr lang="en-US" altLang="zh-TW" dirty="0">
                    <a:ea typeface="新細明體" pitchFamily="18" charset="-120"/>
                  </a:rPr>
                  <a:t>At </a:t>
                </a:r>
                <a14:m>
                  <m:oMath xmlns:m="http://schemas.openxmlformats.org/officeDocument/2006/math">
                    <m:r>
                      <a:rPr lang="en-US" altLang="zh-TW" i="1">
                        <a:latin typeface="Cambria Math"/>
                        <a:ea typeface="新細明體" pitchFamily="18" charset="-120"/>
                      </a:rPr>
                      <m:t>𝑡</m:t>
                    </m:r>
                    <m:r>
                      <a:rPr lang="en-US" altLang="zh-TW" i="1">
                        <a:latin typeface="Cambria Math"/>
                        <a:ea typeface="新細明體" pitchFamily="18" charset="-120"/>
                      </a:rPr>
                      <m:t>= </m:t>
                    </m:r>
                  </m:oMath>
                </a14:m>
                <a:r>
                  <a:rPr lang="en-US" altLang="zh-TW" dirty="0">
                    <a:ea typeface="新細明體" pitchFamily="18" charset="-120"/>
                  </a:rPr>
                  <a:t>9 months</a:t>
                </a:r>
              </a:p>
              <a:p>
                <a:pPr lvl="2">
                  <a:lnSpc>
                    <a:spcPct val="95000"/>
                  </a:lnSpc>
                  <a:spcBef>
                    <a:spcPts val="200"/>
                  </a:spcBef>
                </a:pPr>
                <a:r>
                  <a:rPr lang="en-US" altLang="zh-TW" dirty="0">
                    <a:ea typeface="新細明體" pitchFamily="18" charset="-120"/>
                  </a:rPr>
                  <a:t>Receive $860.4</a:t>
                </a:r>
                <a14:m>
                  <m:oMath xmlns:m="http://schemas.openxmlformats.org/officeDocument/2006/math">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0.04</m:t>
                        </m:r>
                        <m:r>
                          <a:rPr lang="en-US" altLang="zh-TW" i="1">
                            <a:latin typeface="Cambria Math"/>
                            <a:ea typeface="Cambria Math"/>
                          </a:rPr>
                          <m:t>∙(9/12)</m:t>
                        </m:r>
                      </m:sup>
                    </m:sSup>
                    <m:r>
                      <a:rPr lang="en-US" altLang="zh-TW" i="1">
                        <a:latin typeface="Cambria Math"/>
                        <a:ea typeface="Cambria Math"/>
                      </a:rPr>
                      <m:t>=</m:t>
                    </m:r>
                  </m:oMath>
                </a14:m>
                <a:r>
                  <a:rPr lang="en-US" altLang="zh-TW" dirty="0">
                    <a:ea typeface="新細明體" pitchFamily="18" charset="-120"/>
                  </a:rPr>
                  <a:t>$886.6 from 9-month investment</a:t>
                </a:r>
              </a:p>
              <a:p>
                <a:pPr lvl="2">
                  <a:lnSpc>
                    <a:spcPct val="95000"/>
                  </a:lnSpc>
                  <a:spcBef>
                    <a:spcPts val="200"/>
                  </a:spcBef>
                </a:pPr>
                <a:r>
                  <a:rPr lang="en-US" altLang="zh-TW" dirty="0">
                    <a:ea typeface="新細明體" pitchFamily="18" charset="-120"/>
                  </a:rPr>
                  <a:t>Buy the asset through the futures for $870</a:t>
                </a:r>
              </a:p>
              <a:p>
                <a:pPr lvl="2">
                  <a:lnSpc>
                    <a:spcPct val="95000"/>
                  </a:lnSpc>
                  <a:spcBef>
                    <a:spcPts val="200"/>
                  </a:spcBef>
                </a:pPr>
                <a:r>
                  <a:rPr lang="en-US" altLang="zh-TW" dirty="0">
                    <a:ea typeface="新細明體" pitchFamily="18" charset="-120"/>
                  </a:rPr>
                  <a:t>Return the asset to the lender</a:t>
                </a:r>
              </a:p>
              <a:p>
                <a:pPr lvl="2">
                  <a:lnSpc>
                    <a:spcPct val="95000"/>
                  </a:lnSpc>
                  <a:spcBef>
                    <a:spcPts val="200"/>
                  </a:spcBef>
                </a:pPr>
                <a:r>
                  <a:rPr lang="en-US" altLang="zh-TW" dirty="0">
                    <a:ea typeface="新細明體" pitchFamily="18" charset="-120"/>
                  </a:rPr>
                  <a:t>Profit realized = $886.6 – $870 = $16.6 </a:t>
                </a:r>
              </a:p>
            </p:txBody>
          </p:sp>
        </mc:Choice>
        <mc:Fallback xmlns="">
          <p:sp>
            <p:nvSpPr>
              <p:cNvPr id="12294" name="Rectangle 5"/>
              <p:cNvSpPr>
                <a:spLocks noGrp="1" noRot="1" noChangeAspect="1" noMove="1" noResize="1" noEditPoints="1" noAdjustHandles="1" noChangeArrowheads="1" noChangeShapeType="1" noTextEdit="1"/>
              </p:cNvSpPr>
              <p:nvPr>
                <p:ph idx="1"/>
              </p:nvPr>
            </p:nvSpPr>
            <p:spPr>
              <a:xfrm>
                <a:off x="251520" y="1628800"/>
                <a:ext cx="8712968" cy="4608511"/>
              </a:xfrm>
              <a:blipFill>
                <a:blip r:embed="rId3"/>
                <a:stretch>
                  <a:fillRect l="-699" t="-2249" r="-350" b="-17460"/>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1229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276B7FF6-0538-4D1C-B6B3-0BCCFAD27441}" type="slidenum">
              <a:rPr lang="en-US" altLang="en-US"/>
              <a:pPr eaLnBrk="1" hangingPunct="1"/>
              <a:t>14</a:t>
            </a:fld>
            <a:endParaRPr lang="en-US" altLang="en-US"/>
          </a:p>
        </p:txBody>
      </p:sp>
    </p:spTree>
    <p:extLst>
      <p:ext uri="{BB962C8B-B14F-4D97-AF65-F5344CB8AC3E}">
        <p14:creationId xmlns:p14="http://schemas.microsoft.com/office/powerpoint/2010/main" val="250997195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noGrp="1" noChangeArrowheads="1"/>
          </p:cNvSpPr>
          <p:nvPr>
            <p:ph type="title"/>
          </p:nvPr>
        </p:nvSpPr>
        <p:spPr>
          <a:xfrm>
            <a:off x="423689" y="332656"/>
            <a:ext cx="7532687" cy="1012974"/>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Consider a Known Yield Income of Investment Assets</a:t>
            </a:r>
          </a:p>
        </p:txBody>
      </p:sp>
      <mc:AlternateContent xmlns:mc="http://schemas.openxmlformats.org/markup-compatibility/2006" xmlns:a14="http://schemas.microsoft.com/office/drawing/2010/main">
        <mc:Choice Requires="a14">
          <p:sp>
            <p:nvSpPr>
              <p:cNvPr id="12294" name="Rectangle 5"/>
              <p:cNvSpPr>
                <a:spLocks noGrp="1" noChangeArrowheads="1"/>
              </p:cNvSpPr>
              <p:nvPr>
                <p:ph idx="1"/>
              </p:nvPr>
            </p:nvSpPr>
            <p:spPr>
              <a:xfrm>
                <a:off x="323528" y="1664568"/>
                <a:ext cx="8640960" cy="5193432"/>
              </a:xfrm>
              <a:noFill/>
              <a:extLst>
                <a:ext uri="{91240B29-F687-4F45-9708-019B960494DF}">
                  <a14:hiddenLine w="12700">
                    <a:solidFill>
                      <a:schemeClr val="tx1"/>
                    </a:solidFill>
                    <a:miter lim="800000"/>
                    <a:headEnd/>
                    <a:tailEnd/>
                  </a14:hiddenLine>
                </a:ext>
              </a:extLst>
            </p:spPr>
            <p:txBody>
              <a:bodyPr lIns="90488" tIns="44450" rIns="90488" bIns="44450">
                <a:noAutofit/>
              </a:bodyPr>
              <a:lstStyle/>
              <a:p>
                <a:pPr>
                  <a:spcBef>
                    <a:spcPts val="400"/>
                  </a:spcBef>
                </a:pPr>
                <a:r>
                  <a:rPr lang="en-US" altLang="zh-TW" dirty="0">
                    <a:ea typeface="新細明體" pitchFamily="18" charset="-120"/>
                  </a:rPr>
                  <a:t>When an investment asset provides a known yield income </a:t>
                </a:r>
                <a14:m>
                  <m:oMath xmlns:m="http://schemas.openxmlformats.org/officeDocument/2006/math">
                    <m:r>
                      <a:rPr lang="en-US" altLang="zh-TW" i="1" smtClean="0">
                        <a:latin typeface="Cambria Math"/>
                        <a:ea typeface="新細明體" pitchFamily="18" charset="-120"/>
                      </a:rPr>
                      <m:t>𝑞</m:t>
                    </m:r>
                  </m:oMath>
                </a14:m>
                <a:r>
                  <a:rPr lang="en-US" altLang="zh-TW" dirty="0">
                    <a:ea typeface="新細明體" pitchFamily="18" charset="-120"/>
                  </a:rPr>
                  <a:t> (with continuous compounding) in the period </a:t>
                </a:r>
                <a14:m>
                  <m:oMath xmlns:m="http://schemas.openxmlformats.org/officeDocument/2006/math">
                    <m:r>
                      <a:rPr lang="en-US" altLang="zh-TW" b="0" i="0" smtClean="0">
                        <a:latin typeface="Cambria Math" panose="02040503050406030204" pitchFamily="18" charset="0"/>
                        <a:ea typeface="Cambria Math"/>
                      </a:rPr>
                      <m:t>[</m:t>
                    </m:r>
                    <m:r>
                      <a:rPr lang="en-US" altLang="zh-TW" b="0" i="1" smtClean="0">
                        <a:latin typeface="Cambria Math"/>
                        <a:ea typeface="Cambria Math"/>
                      </a:rPr>
                      <m:t>0,</m:t>
                    </m:r>
                    <m:r>
                      <a:rPr lang="en-US" altLang="zh-TW" b="0" i="1" smtClean="0">
                        <a:latin typeface="Cambria Math"/>
                        <a:ea typeface="Cambria Math"/>
                      </a:rPr>
                      <m:t>𝑇</m:t>
                    </m:r>
                    <m:r>
                      <a:rPr lang="en-US" altLang="zh-TW" b="0" i="1" smtClean="0">
                        <a:latin typeface="Cambria Math"/>
                        <a:ea typeface="Cambria Math"/>
                      </a:rPr>
                      <m:t>]</m:t>
                    </m:r>
                  </m:oMath>
                </a14:m>
                <a:r>
                  <a:rPr lang="en-US" altLang="zh-TW" dirty="0">
                    <a:ea typeface="新細明體" pitchFamily="18" charset="-120"/>
                  </a:rPr>
                  <a:t>, then</a:t>
                </a:r>
              </a:p>
              <a:p>
                <a:pPr algn="ctr">
                  <a:spcBef>
                    <a:spcPts val="400"/>
                  </a:spcBef>
                  <a:buNone/>
                </a:pPr>
                <a:r>
                  <a:rPr lang="en-US" altLang="zh-TW" i="1" dirty="0">
                    <a:ea typeface="新細明體" pitchFamily="18" charset="-120"/>
                  </a:rPr>
                  <a:t> </a:t>
                </a:r>
                <a14:m>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𝐹</m:t>
                        </m:r>
                      </m:e>
                      <m:sub>
                        <m:r>
                          <a:rPr lang="en-US" altLang="zh-TW" b="0" i="1" smtClean="0">
                            <a:latin typeface="Cambria Math"/>
                            <a:ea typeface="新細明體" pitchFamily="18" charset="-120"/>
                          </a:rPr>
                          <m:t>0</m:t>
                        </m:r>
                      </m:sub>
                    </m:sSub>
                    <m:r>
                      <a:rPr lang="en-US" altLang="zh-TW" b="0" i="1" smtClean="0">
                        <a:latin typeface="Cambria Math"/>
                        <a:ea typeface="新細明體" pitchFamily="18" charset="-120"/>
                      </a:rPr>
                      <m:t>=</m:t>
                    </m:r>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0</m:t>
                        </m:r>
                      </m:sub>
                    </m:sSub>
                    <m:sSup>
                      <m:sSupPr>
                        <m:ctrlPr>
                          <a:rPr lang="en-US" altLang="zh-TW" b="0" i="1" smtClean="0">
                            <a:latin typeface="Cambria Math" panose="02040503050406030204" pitchFamily="18" charset="0"/>
                            <a:ea typeface="新細明體" pitchFamily="18" charset="-120"/>
                          </a:rPr>
                        </m:ctrlPr>
                      </m:sSupPr>
                      <m:e>
                        <m:r>
                          <a:rPr lang="en-US" altLang="zh-TW" b="0" i="1" smtClean="0">
                            <a:latin typeface="Cambria Math"/>
                            <a:ea typeface="新細明體" pitchFamily="18" charset="-120"/>
                          </a:rPr>
                          <m:t>𝑒</m:t>
                        </m:r>
                      </m:e>
                      <m:sup>
                        <m:r>
                          <a:rPr lang="en-US" altLang="zh-TW" b="0" i="1" smtClean="0">
                            <a:latin typeface="Cambria Math"/>
                            <a:ea typeface="新細明體" pitchFamily="18" charset="-120"/>
                          </a:rPr>
                          <m:t>(</m:t>
                        </m:r>
                        <m:r>
                          <a:rPr lang="en-US" altLang="zh-TW" b="0" i="1" smtClean="0">
                            <a:latin typeface="Cambria Math"/>
                            <a:ea typeface="新細明體" pitchFamily="18" charset="-120"/>
                          </a:rPr>
                          <m:t>𝑟</m:t>
                        </m:r>
                        <m:r>
                          <a:rPr lang="en-US" altLang="zh-TW" b="0" i="1" smtClean="0">
                            <a:latin typeface="Cambria Math"/>
                            <a:ea typeface="新細明體" pitchFamily="18" charset="-120"/>
                          </a:rPr>
                          <m:t>−</m:t>
                        </m:r>
                        <m:r>
                          <a:rPr lang="en-US" altLang="zh-TW" b="0" i="1" smtClean="0">
                            <a:latin typeface="Cambria Math"/>
                            <a:ea typeface="新細明體" pitchFamily="18" charset="-120"/>
                          </a:rPr>
                          <m:t>𝑞</m:t>
                        </m:r>
                        <m:r>
                          <a:rPr lang="en-US" altLang="zh-TW" b="0" i="1" smtClean="0">
                            <a:latin typeface="Cambria Math"/>
                            <a:ea typeface="新細明體" pitchFamily="18" charset="-120"/>
                          </a:rPr>
                          <m:t>)</m:t>
                        </m:r>
                        <m:r>
                          <a:rPr lang="en-US" altLang="zh-TW" b="0" i="1" smtClean="0">
                            <a:latin typeface="Cambria Math"/>
                            <a:ea typeface="新細明體" pitchFamily="18" charset="-120"/>
                          </a:rPr>
                          <m:t>𝑇</m:t>
                        </m:r>
                      </m:sup>
                    </m:sSup>
                  </m:oMath>
                </a14:m>
                <a:r>
                  <a:rPr lang="en-US" altLang="zh-TW" dirty="0">
                    <a:ea typeface="新細明體" pitchFamily="18" charset="-120"/>
                  </a:rPr>
                  <a:t> </a:t>
                </a:r>
              </a:p>
              <a:p>
                <a:pPr lvl="1">
                  <a:spcBef>
                    <a:spcPts val="400"/>
                  </a:spcBef>
                  <a:buClr>
                    <a:srgbClr val="CC3300"/>
                  </a:buClr>
                </a:pPr>
                <a:r>
                  <a:rPr lang="en-US" altLang="zh-TW" dirty="0">
                    <a:solidFill>
                      <a:srgbClr val="000000"/>
                    </a:solidFill>
                    <a:ea typeface="新細明體" pitchFamily="18" charset="-120"/>
                  </a:rPr>
                  <a:t>An intuitive way to understand the formula</a:t>
                </a:r>
              </a:p>
              <a:p>
                <a:pPr lvl="2">
                  <a:spcBef>
                    <a:spcPts val="400"/>
                  </a:spcBef>
                  <a:buClr>
                    <a:srgbClr val="CC3300"/>
                  </a:buClr>
                </a:pPr>
                <a:r>
                  <a:rPr lang="en-US" altLang="zh-TW" dirty="0">
                    <a:solidFill>
                      <a:srgbClr val="000000"/>
                    </a:solidFill>
                    <a:ea typeface="新細明體" pitchFamily="18" charset="-120"/>
                  </a:rPr>
                  <a:t>A yield income means the income of an asset expressed as a percent of the asset price at the time when the income is paid</a:t>
                </a:r>
              </a:p>
              <a:p>
                <a:pPr lvl="2">
                  <a:spcBef>
                    <a:spcPts val="400"/>
                  </a:spcBef>
                  <a:buClr>
                    <a:srgbClr val="CC3300"/>
                  </a:buClr>
                </a:pPr>
                <a:r>
                  <a:rPr lang="en-US" altLang="zh-TW" dirty="0">
                    <a:solidFill>
                      <a:srgbClr val="000000"/>
                    </a:solidFill>
                    <a:ea typeface="新細明體" pitchFamily="18" charset="-120"/>
                  </a:rPr>
                  <a:t>Similar to paying dollar income, whenever the yield income is paid to the asset holder, there should be a deduction from the asset price theoretically</a:t>
                </a:r>
              </a:p>
              <a:p>
                <a:pPr lvl="3">
                  <a:spcBef>
                    <a:spcPts val="400"/>
                  </a:spcBef>
                  <a:buClr>
                    <a:srgbClr val="CC3300"/>
                  </a:buClr>
                </a:pPr>
                <a:r>
                  <a:rPr lang="en-US" altLang="zh-TW" dirty="0">
                    <a:solidFill>
                      <a:srgbClr val="000000"/>
                    </a:solidFill>
                    <a:ea typeface="新細明體" pitchFamily="18" charset="-120"/>
                  </a:rPr>
                  <a:t>Suppose the asset price is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oMath>
                </a14:m>
                <a:r>
                  <a:rPr lang="en-US" altLang="zh-TW" dirty="0">
                    <a:solidFill>
                      <a:srgbClr val="000000"/>
                    </a:solidFill>
                    <a:ea typeface="新細明體" pitchFamily="18" charset="-120"/>
                  </a:rPr>
                  <a:t> today and it provides an annual yield income of </a:t>
                </a:r>
                <a14:m>
                  <m:oMath xmlns:m="http://schemas.openxmlformats.org/officeDocument/2006/math">
                    <m:r>
                      <a:rPr lang="en-US" altLang="zh-TW" i="1" dirty="0" smtClean="0">
                        <a:solidFill>
                          <a:srgbClr val="000000"/>
                        </a:solidFill>
                        <a:latin typeface="Cambria Math"/>
                        <a:ea typeface="新細明體" pitchFamily="18" charset="-120"/>
                      </a:rPr>
                      <m:t>𝑞</m:t>
                    </m:r>
                  </m:oMath>
                </a14:m>
                <a:r>
                  <a:rPr lang="en-US" altLang="zh-TW" dirty="0">
                    <a:solidFill>
                      <a:srgbClr val="000000"/>
                    </a:solidFill>
                    <a:ea typeface="新細明體" pitchFamily="18" charset="-120"/>
                  </a:rPr>
                  <a:t> paid at the end of each compounding period</a:t>
                </a:r>
              </a:p>
            </p:txBody>
          </p:sp>
        </mc:Choice>
        <mc:Fallback xmlns="">
          <p:sp>
            <p:nvSpPr>
              <p:cNvPr id="12294" name="Rectangle 5"/>
              <p:cNvSpPr>
                <a:spLocks noGrp="1" noRot="1" noChangeAspect="1" noMove="1" noResize="1" noEditPoints="1" noAdjustHandles="1" noChangeArrowheads="1" noChangeShapeType="1" noTextEdit="1"/>
              </p:cNvSpPr>
              <p:nvPr>
                <p:ph idx="1"/>
              </p:nvPr>
            </p:nvSpPr>
            <p:spPr>
              <a:xfrm>
                <a:off x="323528" y="1664568"/>
                <a:ext cx="8640960" cy="5193432"/>
              </a:xfrm>
              <a:blipFill>
                <a:blip r:embed="rId3"/>
                <a:stretch>
                  <a:fillRect l="-705" t="-1526" r="-1269" b="-2465"/>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1229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276B7FF6-0538-4D1C-B6B3-0BCCFAD27441}" type="slidenum">
              <a:rPr lang="en-US" altLang="en-US"/>
              <a:pPr eaLnBrk="1" hangingPunct="1"/>
              <a:t>15</a:t>
            </a:fld>
            <a:endParaRPr lang="en-US" altLang="en-US"/>
          </a:p>
        </p:txBody>
      </p:sp>
    </p:spTree>
    <p:extLst>
      <p:ext uri="{BB962C8B-B14F-4D97-AF65-F5344CB8AC3E}">
        <p14:creationId xmlns:p14="http://schemas.microsoft.com/office/powerpoint/2010/main" val="210884297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noGrp="1" noChangeArrowheads="1"/>
          </p:cNvSpPr>
          <p:nvPr>
            <p:ph type="title"/>
          </p:nvPr>
        </p:nvSpPr>
        <p:spPr>
          <a:xfrm>
            <a:off x="423689" y="332656"/>
            <a:ext cx="7532687" cy="1012974"/>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Consider a Known Yield Income of Investment Assets</a:t>
            </a:r>
          </a:p>
        </p:txBody>
      </p:sp>
      <mc:AlternateContent xmlns:mc="http://schemas.openxmlformats.org/markup-compatibility/2006" xmlns:a14="http://schemas.microsoft.com/office/drawing/2010/main">
        <mc:Choice Requires="a14">
          <p:sp>
            <p:nvSpPr>
              <p:cNvPr id="12294" name="Rectangle 5"/>
              <p:cNvSpPr>
                <a:spLocks noGrp="1" noChangeArrowheads="1"/>
              </p:cNvSpPr>
              <p:nvPr>
                <p:ph idx="1"/>
              </p:nvPr>
            </p:nvSpPr>
            <p:spPr>
              <a:xfrm>
                <a:off x="35496" y="1656184"/>
                <a:ext cx="9145016" cy="5085184"/>
              </a:xfrm>
              <a:noFill/>
              <a:extLst>
                <a:ext uri="{91240B29-F687-4F45-9708-019B960494DF}">
                  <a14:hiddenLine w="12700">
                    <a:solidFill>
                      <a:schemeClr val="tx1"/>
                    </a:solidFill>
                    <a:miter lim="800000"/>
                    <a:headEnd/>
                    <a:tailEnd/>
                  </a14:hiddenLine>
                </a:ext>
              </a:extLst>
            </p:spPr>
            <p:txBody>
              <a:bodyPr lIns="90488" tIns="44450" rIns="90488" bIns="44450">
                <a:noAutofit/>
              </a:bodyPr>
              <a:lstStyle/>
              <a:p>
                <a:pPr lvl="3">
                  <a:spcBef>
                    <a:spcPts val="600"/>
                  </a:spcBef>
                  <a:buClr>
                    <a:srgbClr val="CC3300"/>
                  </a:buClr>
                </a:pPr>
                <a:r>
                  <a:rPr lang="en-US" altLang="zh-TW" dirty="0">
                    <a:solidFill>
                      <a:srgbClr val="000000"/>
                    </a:solidFill>
                    <a:ea typeface="新細明體" pitchFamily="18" charset="-120"/>
                  </a:rPr>
                  <a:t>For annual compounding, the after-payment asset price at </a:t>
                </a:r>
                <a14:m>
                  <m:oMath xmlns:m="http://schemas.openxmlformats.org/officeDocument/2006/math">
                    <m:r>
                      <a:rPr lang="en-US" altLang="zh-TW" b="0" i="1" smtClean="0">
                        <a:solidFill>
                          <a:srgbClr val="000000"/>
                        </a:solidFill>
                        <a:latin typeface="Cambria Math" panose="02040503050406030204" pitchFamily="18" charset="0"/>
                        <a:ea typeface="新細明體" pitchFamily="18" charset="-120"/>
                      </a:rPr>
                      <m:t>𝑇</m:t>
                    </m:r>
                  </m:oMath>
                </a14:m>
                <a:r>
                  <a:rPr lang="en-US" altLang="zh-TW" dirty="0">
                    <a:solidFill>
                      <a:srgbClr val="000000"/>
                    </a:solidFill>
                    <a:ea typeface="新細明體" pitchFamily="18" charset="-120"/>
                  </a:rPr>
                  <a:t> is</a:t>
                </a:r>
              </a:p>
              <a:p>
                <a:pPr marL="0" lvl="3" indent="0">
                  <a:spcBef>
                    <a:spcPts val="600"/>
                  </a:spcBef>
                  <a:buClr>
                    <a:srgbClr val="CC3300"/>
                  </a:buClr>
                  <a:buNone/>
                </a:pPr>
                <a14:m>
                  <m:oMathPara xmlns:m="http://schemas.openxmlformats.org/officeDocument/2006/math">
                    <m:oMathParaPr>
                      <m:jc m:val="center"/>
                    </m:oMathParaPr>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panose="02040503050406030204" pitchFamily="18" charset="0"/>
                              <a:ea typeface="新細明體" pitchFamily="18" charset="-120"/>
                            </a:rPr>
                            <m:t>𝑇</m:t>
                          </m:r>
                        </m:sub>
                      </m:sSub>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d>
                        <m:dPr>
                          <m:ctrlPr>
                            <a:rPr lang="en-US" altLang="zh-TW" b="0" i="1" smtClean="0">
                              <a:latin typeface="Cambria Math" panose="02040503050406030204" pitchFamily="18" charset="0"/>
                              <a:ea typeface="新細明體" pitchFamily="18" charset="-120"/>
                            </a:rPr>
                          </m:ctrlPr>
                        </m:dPr>
                        <m:e>
                          <m:r>
                            <a:rPr lang="en-US" altLang="zh-TW" b="0" i="1" smtClean="0">
                              <a:latin typeface="Cambria Math" panose="02040503050406030204" pitchFamily="18" charset="0"/>
                              <a:ea typeface="新細明體" pitchFamily="18" charset="-120"/>
                            </a:rPr>
                            <m:t>1+</m:t>
                          </m:r>
                          <m:r>
                            <a:rPr lang="en-US" altLang="zh-TW" b="0" i="1" smtClean="0">
                              <a:latin typeface="Cambria Math" panose="02040503050406030204" pitchFamily="18" charset="0"/>
                              <a:ea typeface="新細明體" pitchFamily="18" charset="-120"/>
                            </a:rPr>
                            <m:t>𝑟</m:t>
                          </m:r>
                        </m:e>
                      </m:d>
                      <m:d>
                        <m:dPr>
                          <m:ctrlPr>
                            <a:rPr lang="en-US" altLang="zh-TW" b="0" i="1" smtClean="0">
                              <a:latin typeface="Cambria Math" panose="02040503050406030204" pitchFamily="18" charset="0"/>
                              <a:ea typeface="新細明體" pitchFamily="18" charset="-120"/>
                            </a:rPr>
                          </m:ctrlPr>
                        </m:dPr>
                        <m:e>
                          <m:r>
                            <a:rPr lang="en-US" altLang="zh-TW" b="0" i="1" smtClean="0">
                              <a:latin typeface="Cambria Math" panose="02040503050406030204" pitchFamily="18" charset="0"/>
                              <a:ea typeface="新細明體" pitchFamily="18" charset="-120"/>
                            </a:rPr>
                            <m:t>1−</m:t>
                          </m:r>
                          <m:r>
                            <a:rPr lang="en-US" altLang="zh-TW" b="0" i="1" smtClean="0">
                              <a:latin typeface="Cambria Math" panose="02040503050406030204" pitchFamily="18" charset="0"/>
                              <a:ea typeface="新細明體" pitchFamily="18" charset="-120"/>
                            </a:rPr>
                            <m:t>𝑞</m:t>
                          </m:r>
                        </m:e>
                      </m:d>
                      <m:r>
                        <a:rPr lang="en-US" altLang="zh-TW" b="0" i="1" smtClean="0">
                          <a:latin typeface="Cambria Math" panose="02040503050406030204" pitchFamily="18" charset="0"/>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Cambria Math"/>
                            </a:rPr>
                          </m:ctrlPr>
                        </m:sSupPr>
                        <m:e>
                          <m:d>
                            <m:dPr>
                              <m:ctrlPr>
                                <a:rPr lang="en-US" altLang="zh-TW" i="1">
                                  <a:latin typeface="Cambria Math" panose="02040503050406030204" pitchFamily="18" charset="0"/>
                                  <a:ea typeface="Cambria Math"/>
                                </a:rPr>
                              </m:ctrlPr>
                            </m:dPr>
                            <m:e>
                              <m:r>
                                <a:rPr lang="en-US" altLang="zh-TW">
                                  <a:latin typeface="Cambria Math"/>
                                  <a:ea typeface="Cambria Math"/>
                                </a:rPr>
                                <m:t>1</m:t>
                              </m:r>
                              <m:r>
                                <a:rPr lang="en-US" altLang="zh-TW" b="0" i="1" smtClean="0">
                                  <a:latin typeface="Cambria Math" panose="02040503050406030204" pitchFamily="18" charset="0"/>
                                  <a:ea typeface="Cambria Math"/>
                                </a:rPr>
                                <m:t>+</m:t>
                              </m:r>
                              <m:r>
                                <a:rPr lang="en-US" altLang="zh-TW" b="0" i="1" smtClean="0">
                                  <a:latin typeface="Cambria Math" panose="02040503050406030204" pitchFamily="18" charset="0"/>
                                  <a:ea typeface="Cambria Math"/>
                                </a:rPr>
                                <m:t>𝑟</m:t>
                              </m:r>
                            </m:e>
                          </m:d>
                        </m:e>
                        <m:sup>
                          <m:r>
                            <a:rPr lang="en-US" altLang="zh-TW" i="1">
                              <a:latin typeface="Cambria Math" panose="02040503050406030204" pitchFamily="18" charset="0"/>
                              <a:ea typeface="Cambria Math"/>
                            </a:rPr>
                            <m:t>𝑇</m:t>
                          </m:r>
                        </m:sup>
                      </m:sSup>
                      <m:sSup>
                        <m:sSupPr>
                          <m:ctrlPr>
                            <a:rPr lang="en-US" altLang="zh-TW" b="0" i="1" smtClean="0">
                              <a:latin typeface="Cambria Math" panose="02040503050406030204" pitchFamily="18" charset="0"/>
                              <a:ea typeface="Cambria Math"/>
                            </a:rPr>
                          </m:ctrlPr>
                        </m:sSupPr>
                        <m:e>
                          <m:d>
                            <m:dPr>
                              <m:ctrlPr>
                                <a:rPr lang="en-US" altLang="zh-TW" b="0" i="1" smtClean="0">
                                  <a:latin typeface="Cambria Math" panose="02040503050406030204" pitchFamily="18" charset="0"/>
                                  <a:ea typeface="Cambria Math"/>
                                </a:rPr>
                              </m:ctrlPr>
                            </m:dPr>
                            <m:e>
                              <m:r>
                                <a:rPr lang="en-US" altLang="zh-TW" b="0" i="0" smtClean="0">
                                  <a:latin typeface="Cambria Math"/>
                                  <a:ea typeface="Cambria Math"/>
                                </a:rPr>
                                <m:t>1−</m:t>
                              </m:r>
                              <m:r>
                                <a:rPr lang="en-US" altLang="zh-TW" i="1" smtClean="0">
                                  <a:latin typeface="Cambria Math"/>
                                  <a:ea typeface="新細明體" pitchFamily="18" charset="-120"/>
                                </a:rPr>
                                <m:t>𝑞</m:t>
                              </m:r>
                            </m:e>
                          </m:d>
                        </m:e>
                        <m:sup>
                          <m:r>
                            <a:rPr lang="en-US" altLang="zh-TW" b="0" i="1" smtClean="0">
                              <a:latin typeface="Cambria Math" panose="02040503050406030204" pitchFamily="18" charset="0"/>
                              <a:ea typeface="Cambria Math"/>
                            </a:rPr>
                            <m:t>𝑇</m:t>
                          </m:r>
                        </m:sup>
                      </m:sSup>
                    </m:oMath>
                  </m:oMathPara>
                </a14:m>
                <a:endParaRPr lang="en-US" altLang="zh-TW" dirty="0">
                  <a:solidFill>
                    <a:srgbClr val="000000"/>
                  </a:solidFill>
                  <a:ea typeface="新細明體" pitchFamily="18" charset="-120"/>
                </a:endParaRPr>
              </a:p>
              <a:p>
                <a:pPr lvl="3">
                  <a:spcBef>
                    <a:spcPts val="600"/>
                  </a:spcBef>
                  <a:buClr>
                    <a:srgbClr val="CC3300"/>
                  </a:buClr>
                </a:pPr>
                <a:r>
                  <a:rPr lang="en-US" altLang="zh-TW" dirty="0">
                    <a:solidFill>
                      <a:srgbClr val="000000"/>
                    </a:solidFill>
                    <a:ea typeface="新細明體" pitchFamily="18" charset="-120"/>
                  </a:rPr>
                  <a:t>For semi-annual compounding, the after-payment asset price at </a:t>
                </a:r>
                <a14:m>
                  <m:oMath xmlns:m="http://schemas.openxmlformats.org/officeDocument/2006/math">
                    <m:r>
                      <a:rPr lang="en-US" altLang="zh-TW" b="0" i="1" smtClean="0">
                        <a:solidFill>
                          <a:srgbClr val="000000"/>
                        </a:solidFill>
                        <a:latin typeface="Cambria Math" panose="02040503050406030204" pitchFamily="18" charset="0"/>
                        <a:ea typeface="新細明體" pitchFamily="18" charset="-120"/>
                      </a:rPr>
                      <m:t>𝑇</m:t>
                    </m:r>
                  </m:oMath>
                </a14:m>
                <a:r>
                  <a:rPr lang="en-US" altLang="zh-TW" dirty="0">
                    <a:solidFill>
                      <a:srgbClr val="000000"/>
                    </a:solidFill>
                    <a:ea typeface="新細明體" pitchFamily="18" charset="-120"/>
                  </a:rPr>
                  <a:t> is</a:t>
                </a:r>
              </a:p>
              <a:p>
                <a:pPr marL="1168400" lvl="3" indent="0" algn="ctr">
                  <a:spcBef>
                    <a:spcPts val="600"/>
                  </a:spcBef>
                  <a:buClr>
                    <a:srgbClr val="CC3300"/>
                  </a:buClr>
                  <a:buNone/>
                </a:pPr>
                <a14:m>
                  <m:oMathPara xmlns:m="http://schemas.openxmlformats.org/officeDocument/2006/math">
                    <m:oMathParaPr>
                      <m:jc m:val="left"/>
                    </m:oMathParaPr>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b="0" i="1" smtClean="0">
                              <a:latin typeface="Cambria Math" panose="02040503050406030204" pitchFamily="18" charset="0"/>
                              <a:ea typeface="新細明體" pitchFamily="18" charset="-120"/>
                            </a:rPr>
                            <m:t>𝑇</m:t>
                          </m:r>
                        </m:sub>
                      </m:sSub>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d>
                        <m:dPr>
                          <m:ctrlPr>
                            <a:rPr lang="en-US" altLang="zh-TW" i="1">
                              <a:latin typeface="Cambria Math" panose="02040503050406030204" pitchFamily="18" charset="0"/>
                              <a:ea typeface="Cambria Math"/>
                            </a:rPr>
                          </m:ctrlPr>
                        </m:dPr>
                        <m:e>
                          <m:r>
                            <a:rPr lang="en-US" altLang="zh-TW">
                              <a:latin typeface="Cambria Math"/>
                              <a:ea typeface="Cambria Math"/>
                            </a:rPr>
                            <m:t>1</m:t>
                          </m:r>
                          <m:r>
                            <a:rPr lang="en-US" altLang="zh-TW" i="1">
                              <a:latin typeface="Cambria Math" panose="02040503050406030204" pitchFamily="18" charset="0"/>
                              <a:ea typeface="Cambria Math"/>
                            </a:rPr>
                            <m:t>+</m:t>
                          </m:r>
                          <m:f>
                            <m:fPr>
                              <m:ctrlPr>
                                <a:rPr lang="en-US" altLang="zh-TW" i="1">
                                  <a:latin typeface="Cambria Math" panose="02040503050406030204" pitchFamily="18" charset="0"/>
                                  <a:ea typeface="新細明體" pitchFamily="18" charset="-120"/>
                                </a:rPr>
                              </m:ctrlPr>
                            </m:fPr>
                            <m:num>
                              <m:r>
                                <a:rPr lang="en-US" altLang="zh-TW" i="1">
                                  <a:latin typeface="Cambria Math" panose="02040503050406030204" pitchFamily="18" charset="0"/>
                                  <a:ea typeface="新細明體" pitchFamily="18" charset="-120"/>
                                </a:rPr>
                                <m:t>𝑟</m:t>
                              </m:r>
                            </m:num>
                            <m:den>
                              <m:r>
                                <a:rPr lang="en-US" altLang="zh-TW" i="1">
                                  <a:latin typeface="Cambria Math"/>
                                  <a:ea typeface="新細明體" pitchFamily="18" charset="-120"/>
                                </a:rPr>
                                <m:t>2</m:t>
                              </m:r>
                            </m:den>
                          </m:f>
                        </m:e>
                      </m:d>
                      <m:d>
                        <m:dPr>
                          <m:ctrlPr>
                            <a:rPr lang="en-US" altLang="zh-TW" i="1">
                              <a:latin typeface="Cambria Math" panose="02040503050406030204" pitchFamily="18" charset="0"/>
                              <a:ea typeface="Cambria Math"/>
                            </a:rPr>
                          </m:ctrlPr>
                        </m:dPr>
                        <m:e>
                          <m:r>
                            <a:rPr lang="en-US" altLang="zh-TW">
                              <a:latin typeface="Cambria Math"/>
                              <a:ea typeface="Cambria Math"/>
                            </a:rPr>
                            <m:t>1</m:t>
                          </m:r>
                          <m:r>
                            <a:rPr lang="en-US" altLang="zh-TW" b="0" i="1" smtClean="0">
                              <a:latin typeface="Cambria Math" panose="02040503050406030204" pitchFamily="18" charset="0"/>
                              <a:ea typeface="Cambria Math"/>
                            </a:rPr>
                            <m:t>−</m:t>
                          </m:r>
                          <m:f>
                            <m:fPr>
                              <m:ctrlPr>
                                <a:rPr lang="en-US" altLang="zh-TW" i="1">
                                  <a:latin typeface="Cambria Math" panose="02040503050406030204" pitchFamily="18" charset="0"/>
                                  <a:ea typeface="新細明體" pitchFamily="18" charset="-120"/>
                                </a:rPr>
                              </m:ctrlPr>
                            </m:fPr>
                            <m:num>
                              <m:r>
                                <a:rPr lang="en-US" altLang="zh-TW" b="0" i="1" smtClean="0">
                                  <a:latin typeface="Cambria Math" panose="02040503050406030204" pitchFamily="18" charset="0"/>
                                  <a:ea typeface="新細明體" pitchFamily="18" charset="-120"/>
                                </a:rPr>
                                <m:t>𝑞</m:t>
                              </m:r>
                            </m:num>
                            <m:den>
                              <m:r>
                                <a:rPr lang="en-US" altLang="zh-TW" i="1">
                                  <a:latin typeface="Cambria Math"/>
                                  <a:ea typeface="新細明體" pitchFamily="18" charset="-120"/>
                                </a:rPr>
                                <m:t>2</m:t>
                              </m:r>
                            </m:den>
                          </m:f>
                        </m:e>
                      </m:d>
                      <m:d>
                        <m:dPr>
                          <m:ctrlPr>
                            <a:rPr lang="en-US" altLang="zh-TW" i="1">
                              <a:latin typeface="Cambria Math" panose="02040503050406030204" pitchFamily="18" charset="0"/>
                              <a:ea typeface="Cambria Math"/>
                            </a:rPr>
                          </m:ctrlPr>
                        </m:dPr>
                        <m:e>
                          <m:r>
                            <a:rPr lang="en-US" altLang="zh-TW">
                              <a:latin typeface="Cambria Math"/>
                              <a:ea typeface="Cambria Math"/>
                            </a:rPr>
                            <m:t>1</m:t>
                          </m:r>
                          <m:r>
                            <a:rPr lang="en-US" altLang="zh-TW" i="1">
                              <a:latin typeface="Cambria Math" panose="02040503050406030204" pitchFamily="18" charset="0"/>
                              <a:ea typeface="Cambria Math"/>
                            </a:rPr>
                            <m:t>+</m:t>
                          </m:r>
                          <m:f>
                            <m:fPr>
                              <m:ctrlPr>
                                <a:rPr lang="en-US" altLang="zh-TW" i="1">
                                  <a:latin typeface="Cambria Math" panose="02040503050406030204" pitchFamily="18" charset="0"/>
                                  <a:ea typeface="新細明體" pitchFamily="18" charset="-120"/>
                                </a:rPr>
                              </m:ctrlPr>
                            </m:fPr>
                            <m:num>
                              <m:r>
                                <a:rPr lang="en-US" altLang="zh-TW" i="1">
                                  <a:latin typeface="Cambria Math" panose="02040503050406030204" pitchFamily="18" charset="0"/>
                                  <a:ea typeface="新細明體" pitchFamily="18" charset="-120"/>
                                </a:rPr>
                                <m:t>𝑟</m:t>
                              </m:r>
                            </m:num>
                            <m:den>
                              <m:r>
                                <a:rPr lang="en-US" altLang="zh-TW" i="1">
                                  <a:latin typeface="Cambria Math"/>
                                  <a:ea typeface="新細明體" pitchFamily="18" charset="-120"/>
                                </a:rPr>
                                <m:t>2</m:t>
                              </m:r>
                            </m:den>
                          </m:f>
                        </m:e>
                      </m:d>
                      <m:d>
                        <m:dPr>
                          <m:ctrlPr>
                            <a:rPr lang="en-US" altLang="zh-TW" i="1">
                              <a:latin typeface="Cambria Math" panose="02040503050406030204" pitchFamily="18" charset="0"/>
                              <a:ea typeface="Cambria Math"/>
                            </a:rPr>
                          </m:ctrlPr>
                        </m:dPr>
                        <m:e>
                          <m:r>
                            <a:rPr lang="en-US" altLang="zh-TW">
                              <a:latin typeface="Cambria Math"/>
                              <a:ea typeface="Cambria Math"/>
                            </a:rPr>
                            <m:t>1</m:t>
                          </m:r>
                          <m:r>
                            <a:rPr lang="en-US" altLang="zh-TW" b="0" i="1" smtClean="0">
                              <a:latin typeface="Cambria Math" panose="02040503050406030204" pitchFamily="18" charset="0"/>
                              <a:ea typeface="Cambria Math"/>
                            </a:rPr>
                            <m:t>−</m:t>
                          </m:r>
                          <m:f>
                            <m:fPr>
                              <m:ctrlPr>
                                <a:rPr lang="en-US" altLang="zh-TW" i="1">
                                  <a:latin typeface="Cambria Math" panose="02040503050406030204" pitchFamily="18" charset="0"/>
                                  <a:ea typeface="新細明體" pitchFamily="18" charset="-120"/>
                                </a:rPr>
                              </m:ctrlPr>
                            </m:fPr>
                            <m:num>
                              <m:r>
                                <a:rPr lang="en-US" altLang="zh-TW" b="0" i="1" smtClean="0">
                                  <a:latin typeface="Cambria Math" panose="02040503050406030204" pitchFamily="18" charset="0"/>
                                  <a:ea typeface="新細明體" pitchFamily="18" charset="-120"/>
                                </a:rPr>
                                <m:t>𝑞</m:t>
                              </m:r>
                            </m:num>
                            <m:den>
                              <m:r>
                                <a:rPr lang="en-US" altLang="zh-TW" i="1">
                                  <a:latin typeface="Cambria Math"/>
                                  <a:ea typeface="新細明體" pitchFamily="18" charset="-120"/>
                                </a:rPr>
                                <m:t>2</m:t>
                              </m:r>
                            </m:den>
                          </m:f>
                        </m:e>
                      </m:d>
                      <m:r>
                        <a:rPr lang="en-US" altLang="zh-TW" i="1" smtClean="0">
                          <a:latin typeface="Cambria Math" panose="02040503050406030204" pitchFamily="18" charset="0"/>
                          <a:ea typeface="新細明體" pitchFamily="18" charset="-120"/>
                        </a:rPr>
                        <m:t>⋯</m:t>
                      </m:r>
                      <m:r>
                        <a:rPr lang="en-US" altLang="zh-TW" b="0" i="1" smtClean="0">
                          <a:latin typeface="Cambria Math" panose="02040503050406030204" pitchFamily="18" charset="0"/>
                          <a:ea typeface="Cambria Math"/>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Cambria Math"/>
                            </a:rPr>
                          </m:ctrlPr>
                        </m:sSupPr>
                        <m:e>
                          <m:d>
                            <m:dPr>
                              <m:ctrlPr>
                                <a:rPr lang="en-US" altLang="zh-TW" i="1">
                                  <a:latin typeface="Cambria Math" panose="02040503050406030204" pitchFamily="18" charset="0"/>
                                  <a:ea typeface="Cambria Math"/>
                                </a:rPr>
                              </m:ctrlPr>
                            </m:dPr>
                            <m:e>
                              <m:r>
                                <a:rPr lang="en-US" altLang="zh-TW">
                                  <a:latin typeface="Cambria Math"/>
                                  <a:ea typeface="Cambria Math"/>
                                </a:rPr>
                                <m:t>1</m:t>
                              </m:r>
                              <m:r>
                                <a:rPr lang="en-US" altLang="zh-TW" i="1">
                                  <a:latin typeface="Cambria Math" panose="02040503050406030204" pitchFamily="18" charset="0"/>
                                  <a:ea typeface="Cambria Math"/>
                                </a:rPr>
                                <m:t>+</m:t>
                              </m:r>
                              <m:f>
                                <m:fPr>
                                  <m:ctrlPr>
                                    <a:rPr lang="en-US" altLang="zh-TW" i="1">
                                      <a:latin typeface="Cambria Math" panose="02040503050406030204" pitchFamily="18" charset="0"/>
                                      <a:ea typeface="新細明體" pitchFamily="18" charset="-120"/>
                                    </a:rPr>
                                  </m:ctrlPr>
                                </m:fPr>
                                <m:num>
                                  <m:r>
                                    <a:rPr lang="en-US" altLang="zh-TW" i="1">
                                      <a:latin typeface="Cambria Math" panose="02040503050406030204" pitchFamily="18" charset="0"/>
                                      <a:ea typeface="新細明體" pitchFamily="18" charset="-120"/>
                                    </a:rPr>
                                    <m:t>𝑟</m:t>
                                  </m:r>
                                </m:num>
                                <m:den>
                                  <m:r>
                                    <a:rPr lang="en-US" altLang="zh-TW" i="1">
                                      <a:latin typeface="Cambria Math"/>
                                      <a:ea typeface="新細明體" pitchFamily="18" charset="-120"/>
                                    </a:rPr>
                                    <m:t>2</m:t>
                                  </m:r>
                                </m:den>
                              </m:f>
                            </m:e>
                          </m:d>
                        </m:e>
                        <m:sup>
                          <m:r>
                            <a:rPr lang="en-US" altLang="zh-TW" i="1">
                              <a:latin typeface="Cambria Math" panose="02040503050406030204" pitchFamily="18" charset="0"/>
                              <a:ea typeface="Cambria Math"/>
                            </a:rPr>
                            <m:t>2</m:t>
                          </m:r>
                          <m:r>
                            <a:rPr lang="en-US" altLang="zh-TW" i="1">
                              <a:latin typeface="Cambria Math" panose="02040503050406030204" pitchFamily="18" charset="0"/>
                              <a:ea typeface="Cambria Math"/>
                            </a:rPr>
                            <m:t>𝑇</m:t>
                          </m:r>
                        </m:sup>
                      </m:sSup>
                      <m:sSup>
                        <m:sSupPr>
                          <m:ctrlPr>
                            <a:rPr lang="en-US" altLang="zh-TW" i="1">
                              <a:latin typeface="Cambria Math" panose="02040503050406030204" pitchFamily="18" charset="0"/>
                              <a:ea typeface="Cambria Math"/>
                            </a:rPr>
                          </m:ctrlPr>
                        </m:sSupPr>
                        <m:e>
                          <m:r>
                            <a:rPr lang="en-US" altLang="zh-TW">
                              <a:latin typeface="Cambria Math"/>
                              <a:ea typeface="Cambria Math"/>
                            </a:rPr>
                            <m:t>(1−</m:t>
                          </m:r>
                          <m:f>
                            <m:fPr>
                              <m:ctrlPr>
                                <a:rPr lang="en-US" altLang="zh-TW" i="1">
                                  <a:latin typeface="Cambria Math" panose="02040503050406030204" pitchFamily="18" charset="0"/>
                                  <a:ea typeface="新細明體" pitchFamily="18" charset="-120"/>
                                </a:rPr>
                              </m:ctrlPr>
                            </m:fPr>
                            <m:num>
                              <m:r>
                                <a:rPr lang="en-US" altLang="zh-TW" i="1">
                                  <a:latin typeface="Cambria Math"/>
                                  <a:ea typeface="新細明體" pitchFamily="18" charset="-120"/>
                                </a:rPr>
                                <m:t>𝑞</m:t>
                              </m:r>
                            </m:num>
                            <m:den>
                              <m:r>
                                <a:rPr lang="en-US" altLang="zh-TW" i="1">
                                  <a:latin typeface="Cambria Math"/>
                                  <a:ea typeface="新細明體" pitchFamily="18" charset="-120"/>
                                </a:rPr>
                                <m:t>2</m:t>
                              </m:r>
                            </m:den>
                          </m:f>
                          <m:r>
                            <a:rPr lang="en-US" altLang="zh-TW">
                              <a:latin typeface="Cambria Math"/>
                              <a:ea typeface="Cambria Math"/>
                            </a:rPr>
                            <m:t>)</m:t>
                          </m:r>
                        </m:e>
                        <m:sup>
                          <m:r>
                            <a:rPr lang="en-US" altLang="zh-TW" i="1">
                              <a:latin typeface="Cambria Math"/>
                              <a:ea typeface="Cambria Math"/>
                            </a:rPr>
                            <m:t>2</m:t>
                          </m:r>
                          <m:r>
                            <a:rPr lang="en-US" altLang="zh-TW" i="1">
                              <a:latin typeface="Cambria Math" panose="02040503050406030204" pitchFamily="18" charset="0"/>
                              <a:ea typeface="Cambria Math"/>
                            </a:rPr>
                            <m:t>𝑇</m:t>
                          </m:r>
                        </m:sup>
                      </m:sSup>
                    </m:oMath>
                  </m:oMathPara>
                </a14:m>
                <a:endParaRPr lang="en-US" altLang="zh-TW" dirty="0">
                  <a:solidFill>
                    <a:srgbClr val="000000"/>
                  </a:solidFill>
                  <a:ea typeface="新細明體" pitchFamily="18" charset="-120"/>
                </a:endParaRPr>
              </a:p>
              <a:p>
                <a:pPr lvl="3">
                  <a:spcBef>
                    <a:spcPts val="600"/>
                  </a:spcBef>
                  <a:buClr>
                    <a:srgbClr val="CC3300"/>
                  </a:buClr>
                </a:pPr>
                <a:r>
                  <a:rPr lang="en-US" altLang="zh-TW" dirty="0">
                    <a:solidFill>
                      <a:srgbClr val="000000"/>
                    </a:solidFill>
                    <a:ea typeface="新細明體" pitchFamily="18" charset="-120"/>
                  </a:rPr>
                  <a:t>For continuous compounding, the after-payment asset price at </a:t>
                </a:r>
                <a14:m>
                  <m:oMath xmlns:m="http://schemas.openxmlformats.org/officeDocument/2006/math">
                    <m:r>
                      <a:rPr lang="en-US" altLang="zh-TW" b="0" i="1" smtClean="0">
                        <a:solidFill>
                          <a:srgbClr val="000000"/>
                        </a:solidFill>
                        <a:latin typeface="Cambria Math" panose="02040503050406030204" pitchFamily="18" charset="0"/>
                        <a:ea typeface="新細明體" pitchFamily="18" charset="-120"/>
                      </a:rPr>
                      <m:t>𝑇</m:t>
                    </m:r>
                  </m:oMath>
                </a14:m>
                <a:r>
                  <a:rPr lang="en-US" altLang="zh-TW" dirty="0">
                    <a:solidFill>
                      <a:srgbClr val="000000"/>
                    </a:solidFill>
                    <a:ea typeface="新細明體" pitchFamily="18" charset="-120"/>
                  </a:rPr>
                  <a:t> is</a:t>
                </a:r>
              </a:p>
              <a:p>
                <a:pPr marL="3676650" lvl="3" indent="1588">
                  <a:spcBef>
                    <a:spcPts val="600"/>
                  </a:spcBef>
                  <a:buClr>
                    <a:srgbClr val="CC3300"/>
                  </a:buClr>
                  <a:buNone/>
                  <a:tabLst>
                    <a:tab pos="1792288" algn="l"/>
                  </a:tabLst>
                </a:pPr>
                <a14:m>
                  <m:oMathPara xmlns:m="http://schemas.openxmlformats.org/officeDocument/2006/math">
                    <m:oMathParaPr>
                      <m:jc m:val="left"/>
                    </m:oMathParaPr>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panose="02040503050406030204" pitchFamily="18" charset="0"/>
                              <a:ea typeface="新細明體" pitchFamily="18" charset="-120"/>
                            </a:rPr>
                            <m:t>𝑇</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b="0" i="1" smtClean="0">
                              <a:latin typeface="Cambria Math" panose="02040503050406030204" pitchFamily="18" charset="0"/>
                              <a:ea typeface="新細明體" pitchFamily="18" charset="-120"/>
                            </a:rPr>
                            <m:t>𝑟</m:t>
                          </m:r>
                          <m:r>
                            <a:rPr lang="en-US" altLang="zh-TW" i="1">
                              <a:latin typeface="Cambria Math"/>
                              <a:ea typeface="新細明體" pitchFamily="18" charset="-120"/>
                            </a:rPr>
                            <m:t>𝑇</m:t>
                          </m:r>
                        </m:sup>
                      </m:sSup>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b="0" i="1" smtClean="0">
                              <a:latin typeface="Cambria Math"/>
                              <a:ea typeface="新細明體" pitchFamily="18" charset="-120"/>
                            </a:rPr>
                            <m:t>−</m:t>
                          </m:r>
                          <m:r>
                            <a:rPr lang="en-US" altLang="zh-TW" b="0" i="1" smtClean="0">
                              <a:latin typeface="Cambria Math"/>
                              <a:ea typeface="新細明體" pitchFamily="18" charset="-120"/>
                            </a:rPr>
                            <m:t>𝑞𝑇</m:t>
                          </m:r>
                        </m:sup>
                      </m:sSup>
                    </m:oMath>
                  </m:oMathPara>
                </a14:m>
                <a:endParaRPr lang="en-US" altLang="zh-TW" dirty="0">
                  <a:solidFill>
                    <a:srgbClr val="000000"/>
                  </a:solidFill>
                  <a:ea typeface="新細明體" pitchFamily="18" charset="-120"/>
                </a:endParaRPr>
              </a:p>
              <a:p>
                <a:pPr lvl="2">
                  <a:spcBef>
                    <a:spcPts val="600"/>
                  </a:spcBef>
                  <a:buClr>
                    <a:srgbClr val="CC3300"/>
                  </a:buClr>
                </a:pPr>
                <a:r>
                  <a:rPr lang="en-US" altLang="zh-TW" dirty="0">
                    <a:solidFill>
                      <a:srgbClr val="000000"/>
                    </a:solidFill>
                    <a:ea typeface="新細明體" pitchFamily="18" charset="-120"/>
                  </a:rPr>
                  <a:t>To reflect the price deduction caused by paying yield income, since the PV of </a:t>
                </a:r>
                <a14:m>
                  <m:oMath xmlns:m="http://schemas.openxmlformats.org/officeDocument/2006/math">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panose="02040503050406030204" pitchFamily="18" charset="0"/>
                                <a:ea typeface="新細明體" pitchFamily="18" charset="-120"/>
                              </a:rPr>
                              <m:t>𝑟</m:t>
                            </m:r>
                            <m:r>
                              <a:rPr lang="en-US" altLang="zh-TW" i="1">
                                <a:latin typeface="Cambria Math"/>
                                <a:ea typeface="新細明體" pitchFamily="18" charset="-120"/>
                              </a:rPr>
                              <m:t>𝑇</m:t>
                            </m:r>
                          </m:sup>
                        </m:sSup>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𝑞𝑇</m:t>
                            </m:r>
                          </m:sup>
                        </m:sSup>
                      </m:e>
                    </m:d>
                  </m:oMath>
                </a14:m>
                <a:r>
                  <a:rPr lang="en-US" altLang="zh-TW" dirty="0">
                    <a:solidFill>
                      <a:srgbClr val="000000"/>
                    </a:solidFill>
                    <a:ea typeface="新細明體" pitchFamily="18" charset="-120"/>
                  </a:rPr>
                  <a:t> is </a:t>
                </a:r>
                <a14:m>
                  <m:oMath xmlns:m="http://schemas.openxmlformats.org/officeDocument/2006/math">
                    <m:d>
                      <m:dPr>
                        <m:ctrlPr>
                          <a:rPr lang="en-US" altLang="zh-TW" b="0" i="1" smtClean="0">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panose="02040503050406030204" pitchFamily="18" charset="0"/>
                                <a:ea typeface="新細明體" pitchFamily="18" charset="-120"/>
                              </a:rPr>
                              <m:t>𝑟</m:t>
                            </m:r>
                            <m:r>
                              <a:rPr lang="en-US" altLang="zh-TW" i="1">
                                <a:latin typeface="Cambria Math"/>
                                <a:ea typeface="新細明體" pitchFamily="18" charset="-120"/>
                              </a:rPr>
                              <m:t>𝑇</m:t>
                            </m:r>
                          </m:sup>
                        </m:sSup>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𝑞𝑇</m:t>
                            </m:r>
                          </m:sup>
                        </m:sSup>
                      </m:e>
                    </m:d>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b="0" i="1" smtClean="0">
                            <a:latin typeface="Cambria Math" panose="02040503050406030204" pitchFamily="18" charset="0"/>
                            <a:ea typeface="新細明體" pitchFamily="18" charset="-120"/>
                          </a:rPr>
                          <m:t>−</m:t>
                        </m:r>
                        <m:r>
                          <a:rPr lang="en-US" altLang="zh-TW" i="1">
                            <a:latin typeface="Cambria Math" panose="02040503050406030204" pitchFamily="18" charset="0"/>
                            <a:ea typeface="新細明體" pitchFamily="18" charset="-120"/>
                          </a:rPr>
                          <m:t>𝑟</m:t>
                        </m:r>
                        <m:r>
                          <a:rPr lang="en-US" altLang="zh-TW" i="1">
                            <a:latin typeface="Cambria Math"/>
                            <a:ea typeface="新細明體" pitchFamily="18" charset="-120"/>
                          </a:rPr>
                          <m:t>𝑇</m:t>
                        </m:r>
                      </m:sup>
                    </m:sSup>
                    <m:r>
                      <a:rPr lang="en-US" altLang="zh-TW" b="0" i="1" smtClean="0">
                        <a:latin typeface="Cambria Math" panose="02040503050406030204" pitchFamily="18" charset="0"/>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𝑞𝑇</m:t>
                        </m:r>
                      </m:sup>
                    </m:sSup>
                  </m:oMath>
                </a14:m>
                <a:r>
                  <a:rPr lang="en-US" altLang="zh-TW" dirty="0">
                    <a:solidFill>
                      <a:srgbClr val="000000"/>
                    </a:solidFill>
                    <a:ea typeface="新細明體" pitchFamily="18" charset="-120"/>
                  </a:rPr>
                  <a:t>, one should replace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oMath>
                </a14:m>
                <a:r>
                  <a:rPr lang="en-US" altLang="zh-TW" dirty="0">
                    <a:solidFill>
                      <a:srgbClr val="000000"/>
                    </a:solidFill>
                    <a:ea typeface="新細明體" pitchFamily="18" charset="-120"/>
                  </a:rPr>
                  <a:t> with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𝑞𝑇</m:t>
                        </m:r>
                      </m:sup>
                    </m:sSup>
                  </m:oMath>
                </a14:m>
                <a:r>
                  <a:rPr lang="en-US" altLang="zh-TW" dirty="0">
                    <a:solidFill>
                      <a:srgbClr val="000000"/>
                    </a:solidFill>
                    <a:ea typeface="新細明體" pitchFamily="18" charset="-120"/>
                  </a:rPr>
                  <a:t> in the futures price formula</a:t>
                </a:r>
              </a:p>
              <a:p>
                <a:pPr lvl="3">
                  <a:spcBef>
                    <a:spcPts val="600"/>
                  </a:spcBef>
                  <a:buClr>
                    <a:srgbClr val="CC3300"/>
                  </a:buClr>
                </a:pPr>
                <a:r>
                  <a:rPr lang="en-US" altLang="zh-TW" dirty="0">
                    <a:solidFill>
                      <a:srgbClr val="000000"/>
                    </a:solidFill>
                    <a:ea typeface="新細明體" pitchFamily="18" charset="-120"/>
                  </a:rPr>
                  <a:t>Recall that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𝑟𝑇</m:t>
                        </m:r>
                      </m:sup>
                    </m:sSup>
                  </m:oMath>
                </a14:m>
                <a:r>
                  <a:rPr lang="en-US" altLang="zh-TW" dirty="0">
                    <a:solidFill>
                      <a:srgbClr val="000000"/>
                    </a:solidFill>
                    <a:ea typeface="新細明體" pitchFamily="18" charset="-120"/>
                  </a:rPr>
                  <a:t> is the futures price for investment assets without any income and storage cost</a:t>
                </a:r>
              </a:p>
              <a:p>
                <a:pPr lvl="3">
                  <a:spcBef>
                    <a:spcPts val="600"/>
                  </a:spcBef>
                  <a:buClr>
                    <a:srgbClr val="CC3300"/>
                  </a:buClr>
                </a:pPr>
                <a14:m>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𝑟𝑇</m:t>
                        </m:r>
                      </m:sup>
                    </m:sSup>
                    <m:r>
                      <a:rPr lang="en-US" altLang="zh-TW" b="0" i="1" smtClean="0">
                        <a:latin typeface="Cambria Math" panose="02040503050406030204" pitchFamily="18" charset="0"/>
                        <a:ea typeface="新細明體" pitchFamily="18" charset="-120"/>
                      </a:rPr>
                      <m:t> </m:t>
                    </m:r>
                    <m:r>
                      <a:rPr lang="en-US" altLang="zh-TW" b="0" i="1" smtClean="0">
                        <a:latin typeface="Cambria Math" panose="02040503050406030204" pitchFamily="18" charset="0"/>
                        <a:ea typeface="Cambria Math" panose="02040503050406030204" pitchFamily="18" charset="0"/>
                      </a:rPr>
                      <m:t>→ </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a:latin typeface="Cambria Math"/>
                        <a:ea typeface="新細明體" pitchFamily="18" charset="-120"/>
                      </a:rPr>
                      <m:t>=</m:t>
                    </m:r>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𝑞𝑇</m:t>
                            </m:r>
                          </m:sup>
                        </m:sSup>
                      </m:e>
                    </m:d>
                    <m:sSup>
                      <m:sSupPr>
                        <m:ctrlPr>
                          <a:rPr lang="en-US" altLang="zh-TW" i="1">
                            <a:latin typeface="Cambria Math" panose="02040503050406030204" pitchFamily="18" charset="0"/>
                            <a:ea typeface="新細明體" pitchFamily="18" charset="-120"/>
                          </a:rPr>
                        </m:ctrlPr>
                      </m:sSupPr>
                      <m:e>
                        <m:r>
                          <a:rPr lang="en-US" altLang="zh-TW" i="1">
                            <a:latin typeface="Cambria Math" panose="02040503050406030204" pitchFamily="18" charset="0"/>
                            <a:ea typeface="新細明體" pitchFamily="18" charset="-120"/>
                          </a:rPr>
                          <m:t>𝑒</m:t>
                        </m:r>
                      </m:e>
                      <m:sup>
                        <m:r>
                          <a:rPr lang="en-US" altLang="zh-TW" i="1">
                            <a:latin typeface="Cambria Math" panose="02040503050406030204" pitchFamily="18" charset="0"/>
                            <a:ea typeface="新細明體" pitchFamily="18" charset="-120"/>
                          </a:rPr>
                          <m:t>𝑟𝑇</m:t>
                        </m:r>
                      </m:sup>
                    </m:sSup>
                    <m:r>
                      <a:rPr lang="en-US" altLang="zh-TW" b="0" i="1" smtClean="0">
                        <a:latin typeface="Cambria Math" panose="02040503050406030204" pitchFamily="18" charset="0"/>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d>
                          <m:dPr>
                            <m:ctrlPr>
                              <a:rPr lang="en-US" altLang="zh-TW" b="0" i="1" smtClean="0">
                                <a:latin typeface="Cambria Math" panose="02040503050406030204" pitchFamily="18" charset="0"/>
                                <a:ea typeface="新細明體" pitchFamily="18" charset="-120"/>
                              </a:rPr>
                            </m:ctrlPr>
                          </m:dPr>
                          <m:e>
                            <m:r>
                              <a:rPr lang="en-US" altLang="zh-TW" i="1">
                                <a:latin typeface="Cambria Math"/>
                                <a:ea typeface="新細明體" pitchFamily="18" charset="-120"/>
                              </a:rPr>
                              <m:t>𝑟</m:t>
                            </m:r>
                            <m:r>
                              <a:rPr lang="en-US" altLang="zh-TW" b="0" i="1" smtClean="0">
                                <a:latin typeface="Cambria Math"/>
                                <a:ea typeface="新細明體" pitchFamily="18" charset="-120"/>
                              </a:rPr>
                              <m:t>−</m:t>
                            </m:r>
                            <m:r>
                              <a:rPr lang="en-US" altLang="zh-TW" b="0" i="1" smtClean="0">
                                <a:latin typeface="Cambria Math"/>
                                <a:ea typeface="新細明體" pitchFamily="18" charset="-120"/>
                              </a:rPr>
                              <m:t>𝑞</m:t>
                            </m:r>
                          </m:e>
                        </m:d>
                        <m:r>
                          <a:rPr lang="en-US" altLang="zh-TW" i="1">
                            <a:latin typeface="Cambria Math"/>
                            <a:ea typeface="新細明體" pitchFamily="18" charset="-120"/>
                          </a:rPr>
                          <m:t>𝑇</m:t>
                        </m:r>
                      </m:sup>
                    </m:sSup>
                  </m:oMath>
                </a14:m>
                <a:r>
                  <a:rPr lang="en-US" altLang="zh-TW" dirty="0">
                    <a:solidFill>
                      <a:srgbClr val="000000"/>
                    </a:solidFill>
                    <a:ea typeface="新細明體" pitchFamily="18" charset="-120"/>
                  </a:rPr>
                  <a:t>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𝑞𝑇</m:t>
                        </m:r>
                      </m:sup>
                    </m:sSup>
                  </m:oMath>
                </a14:m>
                <a:r>
                  <a:rPr lang="en-US" altLang="zh-TW" dirty="0">
                    <a:solidFill>
                      <a:srgbClr val="000000"/>
                    </a:solidFill>
                    <a:ea typeface="新細明體" pitchFamily="18" charset="-120"/>
                  </a:rPr>
                  <a:t> is similar to the role of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𝐼</m:t>
                        </m:r>
                      </m:e>
                      <m:sub>
                        <m:r>
                          <a:rPr lang="en-US" altLang="zh-TW" i="1">
                            <a:latin typeface="Cambria Math"/>
                            <a:ea typeface="新細明體" pitchFamily="18" charset="-120"/>
                          </a:rPr>
                          <m:t>0</m:t>
                        </m:r>
                      </m:sub>
                    </m:sSub>
                  </m:oMath>
                </a14:m>
                <a:r>
                  <a:rPr lang="en-US" altLang="zh-TW" dirty="0">
                    <a:solidFill>
                      <a:srgbClr val="000000"/>
                    </a:solidFill>
                    <a:ea typeface="新細明體" pitchFamily="18" charset="-120"/>
                  </a:rPr>
                  <a:t> on Slide 5.11 to reflect the negative impact on the asset price, caused by distributing income to asset holders)</a:t>
                </a:r>
              </a:p>
            </p:txBody>
          </p:sp>
        </mc:Choice>
        <mc:Fallback xmlns="">
          <p:sp>
            <p:nvSpPr>
              <p:cNvPr id="12294" name="Rectangle 5"/>
              <p:cNvSpPr>
                <a:spLocks noGrp="1" noRot="1" noChangeAspect="1" noMove="1" noResize="1" noEditPoints="1" noAdjustHandles="1" noChangeArrowheads="1" noChangeShapeType="1" noTextEdit="1"/>
              </p:cNvSpPr>
              <p:nvPr>
                <p:ph idx="1"/>
              </p:nvPr>
            </p:nvSpPr>
            <p:spPr>
              <a:xfrm>
                <a:off x="35496" y="1656184"/>
                <a:ext cx="9145016" cy="5085184"/>
              </a:xfrm>
              <a:blipFill>
                <a:blip r:embed="rId3"/>
                <a:stretch>
                  <a:fillRect t="-600" r="-667" b="-4676"/>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1229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276B7FF6-0538-4D1C-B6B3-0BCCFAD27441}" type="slidenum">
              <a:rPr lang="en-US" altLang="en-US"/>
              <a:pPr eaLnBrk="1" hangingPunct="1"/>
              <a:t>16</a:t>
            </a:fld>
            <a:endParaRPr lang="en-US" altLang="en-US"/>
          </a:p>
        </p:txBody>
      </p:sp>
    </p:spTree>
    <p:extLst>
      <p:ext uri="{BB962C8B-B14F-4D97-AF65-F5344CB8AC3E}">
        <p14:creationId xmlns:p14="http://schemas.microsoft.com/office/powerpoint/2010/main" val="20092843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noGrp="1" noChangeArrowheads="1"/>
          </p:cNvSpPr>
          <p:nvPr>
            <p:ph type="title"/>
          </p:nvPr>
        </p:nvSpPr>
        <p:spPr>
          <a:xfrm>
            <a:off x="423689" y="332656"/>
            <a:ext cx="7532687" cy="1012974"/>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Consider a Known Yield Income of Investment Assets</a:t>
            </a:r>
          </a:p>
        </p:txBody>
      </p:sp>
      <mc:AlternateContent xmlns:mc="http://schemas.openxmlformats.org/markup-compatibility/2006" xmlns:a14="http://schemas.microsoft.com/office/drawing/2010/main">
        <mc:Choice Requires="a14">
          <p:sp>
            <p:nvSpPr>
              <p:cNvPr id="12294" name="Rectangle 5"/>
              <p:cNvSpPr>
                <a:spLocks noGrp="1" noChangeArrowheads="1"/>
              </p:cNvSpPr>
              <p:nvPr>
                <p:ph idx="1"/>
              </p:nvPr>
            </p:nvSpPr>
            <p:spPr>
              <a:xfrm>
                <a:off x="179512" y="1628800"/>
                <a:ext cx="8856984" cy="5301208"/>
              </a:xfrm>
              <a:noFill/>
              <a:extLst>
                <a:ext uri="{91240B29-F687-4F45-9708-019B960494DF}">
                  <a14:hiddenLine w="12700">
                    <a:solidFill>
                      <a:schemeClr val="tx1"/>
                    </a:solidFill>
                    <a:miter lim="800000"/>
                    <a:headEnd/>
                    <a:tailEnd/>
                  </a14:hiddenLine>
                </a:ext>
              </a:extLst>
            </p:spPr>
            <p:txBody>
              <a:bodyPr lIns="90488" tIns="44450" rIns="90488" bIns="44450">
                <a:noAutofit/>
              </a:bodyPr>
              <a:lstStyle/>
              <a:p>
                <a:pPr>
                  <a:spcBef>
                    <a:spcPts val="600"/>
                  </a:spcBef>
                </a:pPr>
                <a:r>
                  <a:rPr lang="en-US" altLang="zh-TW" dirty="0">
                    <a:ea typeface="新細明體" pitchFamily="18" charset="-120"/>
                  </a:rPr>
                  <a:t>The no-arbitrage argument for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m:t>
                        </m:r>
                        <m:r>
                          <a:rPr lang="en-US" altLang="zh-TW" i="1">
                            <a:latin typeface="Cambria Math"/>
                            <a:ea typeface="新細明體" pitchFamily="18" charset="-120"/>
                          </a:rPr>
                          <m:t>−</m:t>
                        </m:r>
                        <m:r>
                          <a:rPr lang="en-US" altLang="zh-TW" i="1">
                            <a:latin typeface="Cambria Math"/>
                            <a:ea typeface="新細明體" pitchFamily="18" charset="-120"/>
                          </a:rPr>
                          <m:t>𝑞</m:t>
                        </m:r>
                        <m:r>
                          <a:rPr lang="en-US" altLang="zh-TW" i="1">
                            <a:latin typeface="Cambria Math"/>
                            <a:ea typeface="新細明體" pitchFamily="18" charset="-120"/>
                          </a:rPr>
                          <m:t>)</m:t>
                        </m:r>
                        <m:r>
                          <a:rPr lang="en-US" altLang="zh-TW" i="1">
                            <a:latin typeface="Cambria Math"/>
                            <a:ea typeface="新細明體" pitchFamily="18" charset="-120"/>
                          </a:rPr>
                          <m:t>𝑇</m:t>
                        </m:r>
                      </m:sup>
                    </m:sSup>
                  </m:oMath>
                </a14:m>
                <a:endParaRPr lang="en-US" altLang="zh-TW" dirty="0">
                  <a:solidFill>
                    <a:srgbClr val="000000"/>
                  </a:solidFill>
                  <a:ea typeface="新細明體" pitchFamily="18" charset="-120"/>
                </a:endParaRPr>
              </a:p>
              <a:p>
                <a:pPr lvl="1">
                  <a:spcBef>
                    <a:spcPts val="600"/>
                  </a:spcBef>
                </a:pPr>
                <a:r>
                  <a:rPr lang="en-US" altLang="zh-TW" dirty="0">
                    <a:solidFill>
                      <a:srgbClr val="000000"/>
                    </a:solidFill>
                    <a:ea typeface="新細明體" pitchFamily="18" charset="-120"/>
                  </a:rPr>
                  <a:t>If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b="0" i="1" smtClean="0">
                        <a:latin typeface="Cambria Math"/>
                        <a:ea typeface="新細明體" pitchFamily="18" charset="-120"/>
                      </a:rPr>
                      <m:t>&gt;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m:t>
                        </m:r>
                        <m:r>
                          <a:rPr lang="en-US" altLang="zh-TW" i="1">
                            <a:latin typeface="Cambria Math"/>
                            <a:ea typeface="新細明體" pitchFamily="18" charset="-120"/>
                          </a:rPr>
                          <m:t>−</m:t>
                        </m:r>
                        <m:r>
                          <a:rPr lang="en-US" altLang="zh-TW" i="1">
                            <a:latin typeface="Cambria Math"/>
                            <a:ea typeface="新細明體" pitchFamily="18" charset="-120"/>
                          </a:rPr>
                          <m:t>𝑞</m:t>
                        </m:r>
                        <m:r>
                          <a:rPr lang="en-US" altLang="zh-TW" i="1">
                            <a:latin typeface="Cambria Math"/>
                            <a:ea typeface="新細明體" pitchFamily="18" charset="-120"/>
                          </a:rPr>
                          <m:t>)</m:t>
                        </m:r>
                        <m:r>
                          <a:rPr lang="en-US" altLang="zh-TW" i="1">
                            <a:latin typeface="Cambria Math"/>
                            <a:ea typeface="新細明體" pitchFamily="18" charset="-120"/>
                          </a:rPr>
                          <m:t>𝑇</m:t>
                        </m:r>
                      </m:sup>
                    </m:sSup>
                  </m:oMath>
                </a14:m>
                <a:endParaRPr lang="en-US" altLang="zh-TW" dirty="0">
                  <a:solidFill>
                    <a:srgbClr val="000000"/>
                  </a:solidFill>
                  <a:ea typeface="新細明體" pitchFamily="18" charset="-120"/>
                </a:endParaRPr>
              </a:p>
              <a:p>
                <a:pPr lvl="2">
                  <a:spcBef>
                    <a:spcPts val="600"/>
                  </a:spcBef>
                </a:pPr>
                <a:r>
                  <a:rPr lang="en-US" altLang="zh-TW" dirty="0">
                    <a:solidFill>
                      <a:srgbClr val="000000"/>
                    </a:solidFill>
                    <a:ea typeface="新細明體" pitchFamily="18" charset="-120"/>
                  </a:rPr>
                  <a:t>Borrowing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𝑁𝑆</m:t>
                        </m:r>
                      </m:e>
                      <m:sub>
                        <m:r>
                          <a:rPr lang="en-US" altLang="zh-TW" i="1">
                            <a:latin typeface="Cambria Math"/>
                            <a:ea typeface="新細明體" pitchFamily="18" charset="-120"/>
                          </a:rPr>
                          <m:t>0</m:t>
                        </m:r>
                      </m:sub>
                    </m:sSub>
                  </m:oMath>
                </a14:m>
                <a:r>
                  <a:rPr lang="en-US" altLang="zh-TW" dirty="0">
                    <a:solidFill>
                      <a:srgbClr val="000000"/>
                    </a:solidFill>
                    <a:ea typeface="新細明體" pitchFamily="18" charset="-120"/>
                  </a:rPr>
                  <a:t> dollars and buy </a:t>
                </a:r>
                <a14:m>
                  <m:oMath xmlns:m="http://schemas.openxmlformats.org/officeDocument/2006/math">
                    <m:r>
                      <a:rPr lang="en-US" altLang="zh-TW" b="0" i="1" smtClean="0">
                        <a:solidFill>
                          <a:srgbClr val="000000"/>
                        </a:solidFill>
                        <a:latin typeface="Cambria Math"/>
                        <a:ea typeface="新細明體" pitchFamily="18" charset="-120"/>
                      </a:rPr>
                      <m:t>𝑁</m:t>
                    </m:r>
                  </m:oMath>
                </a14:m>
                <a:r>
                  <a:rPr lang="en-US" altLang="zh-TW" dirty="0">
                    <a:solidFill>
                      <a:srgbClr val="000000"/>
                    </a:solidFill>
                    <a:ea typeface="新細明體" pitchFamily="18" charset="-120"/>
                  </a:rPr>
                  <a:t> units of the asset at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oMath>
                </a14:m>
                <a:endParaRPr lang="en-US" altLang="zh-TW" dirty="0">
                  <a:solidFill>
                    <a:srgbClr val="000000"/>
                  </a:solidFill>
                  <a:ea typeface="新細明體" pitchFamily="18" charset="-120"/>
                </a:endParaRPr>
              </a:p>
              <a:p>
                <a:pPr lvl="3">
                  <a:spcBef>
                    <a:spcPts val="600"/>
                  </a:spcBef>
                </a:pPr>
                <a:r>
                  <a:rPr lang="en-US" altLang="zh-TW" dirty="0">
                    <a:solidFill>
                      <a:srgbClr val="000000"/>
                    </a:solidFill>
                    <a:ea typeface="新細明體" pitchFamily="18" charset="-120"/>
                  </a:rPr>
                  <a:t>Invest the continuously generated yield income in the same asset </a:t>
                </a:r>
                <a14:m>
                  <m:oMath xmlns:m="http://schemas.openxmlformats.org/officeDocument/2006/math">
                    <m:r>
                      <a:rPr lang="en-US" altLang="zh-TW" i="1" smtClean="0">
                        <a:solidFill>
                          <a:srgbClr val="000000"/>
                        </a:solidFill>
                        <a:latin typeface="Cambria Math" panose="02040503050406030204" pitchFamily="18" charset="0"/>
                        <a:ea typeface="Cambria Math" panose="02040503050406030204" pitchFamily="18" charset="0"/>
                      </a:rPr>
                      <m:t>⇒</m:t>
                    </m:r>
                  </m:oMath>
                </a14:m>
                <a:r>
                  <a:rPr lang="en-US" altLang="zh-TW" dirty="0">
                    <a:solidFill>
                      <a:srgbClr val="000000"/>
                    </a:solidFill>
                    <a:ea typeface="新細明體" pitchFamily="18" charset="-120"/>
                  </a:rPr>
                  <a:t> By </a:t>
                </a:r>
                <a14:m>
                  <m:oMath xmlns:m="http://schemas.openxmlformats.org/officeDocument/2006/math">
                    <m:r>
                      <a:rPr lang="en-US" altLang="zh-TW" b="0" i="1" smtClean="0">
                        <a:solidFill>
                          <a:srgbClr val="000000"/>
                        </a:solidFill>
                        <a:latin typeface="Cambria Math"/>
                        <a:ea typeface="新細明體" pitchFamily="18" charset="-120"/>
                      </a:rPr>
                      <m:t>𝑇</m:t>
                    </m:r>
                  </m:oMath>
                </a14:m>
                <a:r>
                  <a:rPr lang="en-US" altLang="zh-TW" dirty="0">
                    <a:solidFill>
                      <a:srgbClr val="000000"/>
                    </a:solidFill>
                    <a:ea typeface="新細明體" pitchFamily="18" charset="-120"/>
                  </a:rPr>
                  <a:t>, it is expected to have </a:t>
                </a:r>
                <a14:m>
                  <m:oMath xmlns:m="http://schemas.openxmlformats.org/officeDocument/2006/math">
                    <m:sSup>
                      <m:sSupPr>
                        <m:ctrlPr>
                          <a:rPr lang="en-US" altLang="zh-TW" i="1" smtClean="0">
                            <a:solidFill>
                              <a:srgbClr val="000000"/>
                            </a:solidFill>
                            <a:latin typeface="Cambria Math" panose="02040503050406030204" pitchFamily="18" charset="0"/>
                            <a:ea typeface="新細明體" pitchFamily="18" charset="-120"/>
                          </a:rPr>
                        </m:ctrlPr>
                      </m:sSupPr>
                      <m:e>
                        <m:r>
                          <a:rPr lang="en-US" altLang="zh-TW" b="0" i="1" smtClean="0">
                            <a:solidFill>
                              <a:srgbClr val="000000"/>
                            </a:solidFill>
                            <a:latin typeface="Cambria Math"/>
                            <a:ea typeface="新細明體" pitchFamily="18" charset="-120"/>
                          </a:rPr>
                          <m:t>𝑁𝑒</m:t>
                        </m:r>
                      </m:e>
                      <m:sup>
                        <m:r>
                          <a:rPr lang="en-US" altLang="zh-TW" b="0" i="1" smtClean="0">
                            <a:solidFill>
                              <a:srgbClr val="000000"/>
                            </a:solidFill>
                            <a:latin typeface="Cambria Math"/>
                            <a:ea typeface="新細明體" pitchFamily="18" charset="-120"/>
                          </a:rPr>
                          <m:t>𝑞𝑇</m:t>
                        </m:r>
                      </m:sup>
                    </m:sSup>
                  </m:oMath>
                </a14:m>
                <a:r>
                  <a:rPr lang="en-US" altLang="zh-TW" dirty="0">
                    <a:solidFill>
                      <a:srgbClr val="000000"/>
                    </a:solidFill>
                    <a:ea typeface="新細明體" pitchFamily="18" charset="-120"/>
                  </a:rPr>
                  <a:t> units of the asset (</a:t>
                </a:r>
                <a14:m>
                  <m:oMath xmlns:m="http://schemas.openxmlformats.org/officeDocument/2006/math">
                    <m:sSub>
                      <m:sSubPr>
                        <m:ctrlPr>
                          <a:rPr lang="en-US" altLang="zh-TW" sz="1800" i="1">
                            <a:latin typeface="Cambria Math" panose="02040503050406030204" pitchFamily="18" charset="0"/>
                            <a:ea typeface="新細明體" pitchFamily="18" charset="-120"/>
                          </a:rPr>
                        </m:ctrlPr>
                      </m:sSubPr>
                      <m:e>
                        <m:r>
                          <a:rPr lang="en-US" altLang="zh-TW" sz="1800" i="1">
                            <a:latin typeface="Cambria Math"/>
                            <a:ea typeface="新細明體" pitchFamily="18" charset="-120"/>
                          </a:rPr>
                          <m:t>𝑁𝑆</m:t>
                        </m:r>
                      </m:e>
                      <m:sub>
                        <m:r>
                          <a:rPr lang="en-US" altLang="zh-TW" sz="1800" i="1">
                            <a:latin typeface="Cambria Math"/>
                            <a:ea typeface="新細明體" pitchFamily="18" charset="-120"/>
                          </a:rPr>
                          <m:t>0</m:t>
                        </m:r>
                      </m:sub>
                    </m:sSub>
                    <m:r>
                      <a:rPr lang="en-US" altLang="zh-TW" sz="1800" i="1" smtClean="0">
                        <a:latin typeface="Cambria Math" panose="02040503050406030204" pitchFamily="18" charset="0"/>
                        <a:ea typeface="Cambria Math" panose="02040503050406030204" pitchFamily="18" charset="0"/>
                      </a:rPr>
                      <m:t>→</m:t>
                    </m:r>
                    <m:r>
                      <a:rPr lang="en-US" altLang="zh-TW" sz="1800" b="0" i="1" smtClean="0">
                        <a:latin typeface="Cambria Math" panose="02040503050406030204" pitchFamily="18" charset="0"/>
                        <a:ea typeface="Cambria Math" panose="02040503050406030204" pitchFamily="18" charset="0"/>
                      </a:rPr>
                      <m:t>𝑁</m:t>
                    </m:r>
                    <m:sSub>
                      <m:sSubPr>
                        <m:ctrlPr>
                          <a:rPr lang="en-US" altLang="zh-TW" sz="1800" i="1">
                            <a:latin typeface="Cambria Math" panose="02040503050406030204" pitchFamily="18" charset="0"/>
                            <a:ea typeface="新細明體" pitchFamily="18" charset="-120"/>
                          </a:rPr>
                        </m:ctrlPr>
                      </m:sSubPr>
                      <m:e>
                        <m:r>
                          <a:rPr lang="en-US" altLang="zh-TW" sz="1800" i="1">
                            <a:latin typeface="Cambria Math"/>
                            <a:ea typeface="新細明體" pitchFamily="18" charset="-120"/>
                          </a:rPr>
                          <m:t>𝑆</m:t>
                        </m:r>
                      </m:e>
                      <m:sub>
                        <m:r>
                          <a:rPr lang="en-US" altLang="zh-TW" sz="1800" b="0" i="1" smtClean="0">
                            <a:latin typeface="Cambria Math" panose="02040503050406030204" pitchFamily="18" charset="0"/>
                            <a:ea typeface="新細明體" pitchFamily="18" charset="-120"/>
                          </a:rPr>
                          <m:t>1/</m:t>
                        </m:r>
                        <m:r>
                          <a:rPr lang="en-US" altLang="zh-TW" sz="1800" b="0" i="1" smtClean="0">
                            <a:latin typeface="Cambria Math" panose="02040503050406030204" pitchFamily="18" charset="0"/>
                            <a:ea typeface="新細明體" pitchFamily="18" charset="-120"/>
                          </a:rPr>
                          <m:t>𝑚</m:t>
                        </m:r>
                      </m:sub>
                    </m:sSub>
                    <m:d>
                      <m:dPr>
                        <m:ctrlPr>
                          <a:rPr lang="en-US" altLang="zh-TW" sz="1800" b="0" i="1" smtClean="0">
                            <a:latin typeface="Cambria Math" panose="02040503050406030204" pitchFamily="18" charset="0"/>
                            <a:ea typeface="新細明體" pitchFamily="18" charset="-120"/>
                          </a:rPr>
                        </m:ctrlPr>
                      </m:dPr>
                      <m:e>
                        <m:r>
                          <a:rPr lang="en-US" altLang="zh-TW" sz="1800" b="0" i="1" smtClean="0">
                            <a:latin typeface="Cambria Math" panose="02040503050406030204" pitchFamily="18" charset="0"/>
                            <a:ea typeface="新細明體" pitchFamily="18" charset="-120"/>
                          </a:rPr>
                          <m:t>1+</m:t>
                        </m:r>
                        <m:f>
                          <m:fPr>
                            <m:ctrlPr>
                              <a:rPr lang="en-US" altLang="zh-TW" sz="1800" b="0" i="1" smtClean="0">
                                <a:latin typeface="Cambria Math" panose="02040503050406030204" pitchFamily="18" charset="0"/>
                                <a:ea typeface="新細明體" pitchFamily="18" charset="-120"/>
                              </a:rPr>
                            </m:ctrlPr>
                          </m:fPr>
                          <m:num>
                            <m:r>
                              <a:rPr lang="en-US" altLang="zh-TW" sz="1800" b="0" i="1" smtClean="0">
                                <a:latin typeface="Cambria Math" panose="02040503050406030204" pitchFamily="18" charset="0"/>
                                <a:ea typeface="新細明體" pitchFamily="18" charset="-120"/>
                              </a:rPr>
                              <m:t>𝑞</m:t>
                            </m:r>
                          </m:num>
                          <m:den>
                            <m:r>
                              <a:rPr lang="en-US" altLang="zh-TW" sz="1800" b="0" i="1" smtClean="0">
                                <a:latin typeface="Cambria Math" panose="02040503050406030204" pitchFamily="18" charset="0"/>
                                <a:ea typeface="新細明體" pitchFamily="18" charset="-120"/>
                              </a:rPr>
                              <m:t>𝑚</m:t>
                            </m:r>
                          </m:den>
                        </m:f>
                      </m:e>
                    </m:d>
                    <m:r>
                      <a:rPr lang="en-US" altLang="zh-TW" sz="1800" b="0" i="1" smtClean="0">
                        <a:latin typeface="Cambria Math" panose="02040503050406030204" pitchFamily="18" charset="0"/>
                        <a:ea typeface="新細明體" pitchFamily="18" charset="-120"/>
                      </a:rPr>
                      <m:t>=</m:t>
                    </m:r>
                    <m:d>
                      <m:dPr>
                        <m:begChr m:val="["/>
                        <m:endChr m:val="]"/>
                        <m:ctrlPr>
                          <a:rPr lang="en-US" altLang="zh-TW" sz="1800" b="0" i="1" smtClean="0">
                            <a:latin typeface="Cambria Math" panose="02040503050406030204" pitchFamily="18" charset="0"/>
                            <a:ea typeface="新細明體" pitchFamily="18" charset="-120"/>
                          </a:rPr>
                        </m:ctrlPr>
                      </m:dPr>
                      <m:e>
                        <m:r>
                          <a:rPr lang="en-US" altLang="zh-TW" sz="1800" i="1">
                            <a:latin typeface="Cambria Math" panose="02040503050406030204" pitchFamily="18" charset="0"/>
                            <a:ea typeface="新細明體" pitchFamily="18" charset="-120"/>
                          </a:rPr>
                          <m:t>𝑁</m:t>
                        </m:r>
                        <m:d>
                          <m:dPr>
                            <m:ctrlPr>
                              <a:rPr lang="en-US" altLang="zh-TW" sz="1800" i="1">
                                <a:latin typeface="Cambria Math" panose="02040503050406030204" pitchFamily="18" charset="0"/>
                                <a:ea typeface="新細明體" pitchFamily="18" charset="-120"/>
                              </a:rPr>
                            </m:ctrlPr>
                          </m:dPr>
                          <m:e>
                            <m:r>
                              <a:rPr lang="en-US" altLang="zh-TW" sz="1800" i="1">
                                <a:latin typeface="Cambria Math" panose="02040503050406030204" pitchFamily="18" charset="0"/>
                                <a:ea typeface="新細明體" pitchFamily="18" charset="-120"/>
                              </a:rPr>
                              <m:t>1+</m:t>
                            </m:r>
                            <m:f>
                              <m:fPr>
                                <m:ctrlPr>
                                  <a:rPr lang="en-US" altLang="zh-TW" sz="1800" i="1">
                                    <a:latin typeface="Cambria Math" panose="02040503050406030204" pitchFamily="18" charset="0"/>
                                    <a:ea typeface="新細明體" pitchFamily="18" charset="-120"/>
                                  </a:rPr>
                                </m:ctrlPr>
                              </m:fPr>
                              <m:num>
                                <m:r>
                                  <a:rPr lang="en-US" altLang="zh-TW" sz="1800" i="1">
                                    <a:latin typeface="Cambria Math" panose="02040503050406030204" pitchFamily="18" charset="0"/>
                                    <a:ea typeface="新細明體" pitchFamily="18" charset="-120"/>
                                  </a:rPr>
                                  <m:t>𝑞</m:t>
                                </m:r>
                              </m:num>
                              <m:den>
                                <m:r>
                                  <a:rPr lang="en-US" altLang="zh-TW" sz="1800" i="1">
                                    <a:latin typeface="Cambria Math" panose="02040503050406030204" pitchFamily="18" charset="0"/>
                                    <a:ea typeface="新細明體" pitchFamily="18" charset="-120"/>
                                  </a:rPr>
                                  <m:t>𝑚</m:t>
                                </m:r>
                              </m:den>
                            </m:f>
                          </m:e>
                        </m:d>
                      </m:e>
                    </m:d>
                    <m:sSub>
                      <m:sSubPr>
                        <m:ctrlPr>
                          <a:rPr lang="en-US" altLang="zh-TW" sz="1800" i="1">
                            <a:latin typeface="Cambria Math" panose="02040503050406030204" pitchFamily="18" charset="0"/>
                            <a:ea typeface="新細明體" pitchFamily="18" charset="-120"/>
                          </a:rPr>
                        </m:ctrlPr>
                      </m:sSubPr>
                      <m:e>
                        <m:r>
                          <a:rPr lang="en-US" altLang="zh-TW" sz="1800" i="1">
                            <a:latin typeface="Cambria Math"/>
                            <a:ea typeface="新細明體" pitchFamily="18" charset="-120"/>
                          </a:rPr>
                          <m:t>𝑆</m:t>
                        </m:r>
                      </m:e>
                      <m:sub>
                        <m:r>
                          <a:rPr lang="en-US" altLang="zh-TW" sz="1800" i="1">
                            <a:latin typeface="Cambria Math" panose="02040503050406030204" pitchFamily="18" charset="0"/>
                            <a:ea typeface="新細明體" pitchFamily="18" charset="-120"/>
                          </a:rPr>
                          <m:t>1</m:t>
                        </m:r>
                        <m:r>
                          <a:rPr lang="en-US" altLang="zh-TW" sz="1800" b="0" i="1" smtClean="0">
                            <a:latin typeface="Cambria Math" panose="02040503050406030204" pitchFamily="18" charset="0"/>
                            <a:ea typeface="新細明體" pitchFamily="18" charset="-120"/>
                          </a:rPr>
                          <m:t>/</m:t>
                        </m:r>
                        <m:r>
                          <a:rPr lang="en-US" altLang="zh-TW" sz="1800" b="0" i="1" smtClean="0">
                            <a:latin typeface="Cambria Math" panose="02040503050406030204" pitchFamily="18" charset="0"/>
                            <a:ea typeface="新細明體" pitchFamily="18" charset="-120"/>
                          </a:rPr>
                          <m:t>𝑚</m:t>
                        </m:r>
                      </m:sub>
                    </m:sSub>
                    <m:r>
                      <a:rPr lang="en-US" altLang="zh-TW" sz="1800" i="1">
                        <a:latin typeface="Cambria Math" panose="02040503050406030204" pitchFamily="18" charset="0"/>
                        <a:ea typeface="Cambria Math" panose="02040503050406030204" pitchFamily="18" charset="0"/>
                      </a:rPr>
                      <m:t>→</m:t>
                    </m:r>
                    <m:d>
                      <m:dPr>
                        <m:begChr m:val="["/>
                        <m:endChr m:val="]"/>
                        <m:ctrlPr>
                          <a:rPr lang="en-US" altLang="zh-TW" sz="1800" i="1">
                            <a:latin typeface="Cambria Math" panose="02040503050406030204" pitchFamily="18" charset="0"/>
                            <a:ea typeface="新細明體" pitchFamily="18" charset="-120"/>
                          </a:rPr>
                        </m:ctrlPr>
                      </m:dPr>
                      <m:e>
                        <m:r>
                          <a:rPr lang="en-US" altLang="zh-TW" sz="1800" i="1">
                            <a:latin typeface="Cambria Math" panose="02040503050406030204" pitchFamily="18" charset="0"/>
                            <a:ea typeface="新細明體" pitchFamily="18" charset="-120"/>
                          </a:rPr>
                          <m:t>𝑁</m:t>
                        </m:r>
                        <m:d>
                          <m:dPr>
                            <m:ctrlPr>
                              <a:rPr lang="en-US" altLang="zh-TW" sz="1800" i="1">
                                <a:latin typeface="Cambria Math" panose="02040503050406030204" pitchFamily="18" charset="0"/>
                                <a:ea typeface="新細明體" pitchFamily="18" charset="-120"/>
                              </a:rPr>
                            </m:ctrlPr>
                          </m:dPr>
                          <m:e>
                            <m:r>
                              <a:rPr lang="en-US" altLang="zh-TW" sz="1800" i="1">
                                <a:latin typeface="Cambria Math" panose="02040503050406030204" pitchFamily="18" charset="0"/>
                                <a:ea typeface="新細明體" pitchFamily="18" charset="-120"/>
                              </a:rPr>
                              <m:t>1+</m:t>
                            </m:r>
                            <m:f>
                              <m:fPr>
                                <m:ctrlPr>
                                  <a:rPr lang="en-US" altLang="zh-TW" sz="1800" i="1">
                                    <a:latin typeface="Cambria Math" panose="02040503050406030204" pitchFamily="18" charset="0"/>
                                    <a:ea typeface="新細明體" pitchFamily="18" charset="-120"/>
                                  </a:rPr>
                                </m:ctrlPr>
                              </m:fPr>
                              <m:num>
                                <m:r>
                                  <a:rPr lang="en-US" altLang="zh-TW" sz="1800" i="1">
                                    <a:latin typeface="Cambria Math" panose="02040503050406030204" pitchFamily="18" charset="0"/>
                                    <a:ea typeface="新細明體" pitchFamily="18" charset="-120"/>
                                  </a:rPr>
                                  <m:t>𝑞</m:t>
                                </m:r>
                              </m:num>
                              <m:den>
                                <m:r>
                                  <a:rPr lang="en-US" altLang="zh-TW" sz="1800" i="1">
                                    <a:latin typeface="Cambria Math" panose="02040503050406030204" pitchFamily="18" charset="0"/>
                                    <a:ea typeface="新細明體" pitchFamily="18" charset="-120"/>
                                  </a:rPr>
                                  <m:t>𝑚</m:t>
                                </m:r>
                              </m:den>
                            </m:f>
                          </m:e>
                        </m:d>
                      </m:e>
                    </m:d>
                    <m:sSub>
                      <m:sSubPr>
                        <m:ctrlPr>
                          <a:rPr lang="en-US" altLang="zh-TW" sz="1800" i="1">
                            <a:latin typeface="Cambria Math" panose="02040503050406030204" pitchFamily="18" charset="0"/>
                            <a:ea typeface="新細明體" pitchFamily="18" charset="-120"/>
                          </a:rPr>
                        </m:ctrlPr>
                      </m:sSubPr>
                      <m:e>
                        <m:r>
                          <a:rPr lang="en-US" altLang="zh-TW" sz="1800" i="1">
                            <a:latin typeface="Cambria Math"/>
                            <a:ea typeface="新細明體" pitchFamily="18" charset="-120"/>
                          </a:rPr>
                          <m:t>𝑆</m:t>
                        </m:r>
                      </m:e>
                      <m:sub>
                        <m:r>
                          <a:rPr lang="en-US" altLang="zh-TW" sz="1800" i="1">
                            <a:latin typeface="Cambria Math" panose="02040503050406030204" pitchFamily="18" charset="0"/>
                            <a:ea typeface="新細明體" pitchFamily="18" charset="-120"/>
                          </a:rPr>
                          <m:t>2/</m:t>
                        </m:r>
                        <m:r>
                          <a:rPr lang="en-US" altLang="zh-TW" sz="1800" i="1">
                            <a:latin typeface="Cambria Math" panose="02040503050406030204" pitchFamily="18" charset="0"/>
                            <a:ea typeface="新細明體" pitchFamily="18" charset="-120"/>
                          </a:rPr>
                          <m:t>𝑚</m:t>
                        </m:r>
                      </m:sub>
                    </m:sSub>
                    <m:d>
                      <m:dPr>
                        <m:ctrlPr>
                          <a:rPr lang="en-US" altLang="zh-TW" sz="1800" i="1">
                            <a:latin typeface="Cambria Math" panose="02040503050406030204" pitchFamily="18" charset="0"/>
                            <a:ea typeface="新細明體" pitchFamily="18" charset="-120"/>
                          </a:rPr>
                        </m:ctrlPr>
                      </m:dPr>
                      <m:e>
                        <m:r>
                          <a:rPr lang="en-US" altLang="zh-TW" sz="1800" i="1">
                            <a:latin typeface="Cambria Math" panose="02040503050406030204" pitchFamily="18" charset="0"/>
                            <a:ea typeface="新細明體" pitchFamily="18" charset="-120"/>
                          </a:rPr>
                          <m:t>1+</m:t>
                        </m:r>
                        <m:f>
                          <m:fPr>
                            <m:ctrlPr>
                              <a:rPr lang="en-US" altLang="zh-TW" sz="1800" i="1">
                                <a:latin typeface="Cambria Math" panose="02040503050406030204" pitchFamily="18" charset="0"/>
                                <a:ea typeface="新細明體" pitchFamily="18" charset="-120"/>
                              </a:rPr>
                            </m:ctrlPr>
                          </m:fPr>
                          <m:num>
                            <m:r>
                              <a:rPr lang="en-US" altLang="zh-TW" sz="1800" i="1">
                                <a:latin typeface="Cambria Math" panose="02040503050406030204" pitchFamily="18" charset="0"/>
                                <a:ea typeface="新細明體" pitchFamily="18" charset="-120"/>
                              </a:rPr>
                              <m:t>𝑞</m:t>
                            </m:r>
                          </m:num>
                          <m:den>
                            <m:r>
                              <a:rPr lang="en-US" altLang="zh-TW" sz="1800" i="1">
                                <a:latin typeface="Cambria Math" panose="02040503050406030204" pitchFamily="18" charset="0"/>
                                <a:ea typeface="新細明體" pitchFamily="18" charset="-120"/>
                              </a:rPr>
                              <m:t>𝑚</m:t>
                            </m:r>
                          </m:den>
                        </m:f>
                      </m:e>
                    </m:d>
                    <m:r>
                      <a:rPr lang="en-US" altLang="zh-TW" sz="1800" b="0" i="1" smtClean="0">
                        <a:latin typeface="Cambria Math" panose="02040503050406030204" pitchFamily="18" charset="0"/>
                        <a:ea typeface="新細明體" pitchFamily="18" charset="-120"/>
                      </a:rPr>
                      <m:t>=</m:t>
                    </m:r>
                    <m:d>
                      <m:dPr>
                        <m:begChr m:val="["/>
                        <m:endChr m:val="]"/>
                        <m:ctrlPr>
                          <a:rPr lang="en-US" altLang="zh-TW" sz="1800" i="1">
                            <a:latin typeface="Cambria Math" panose="02040503050406030204" pitchFamily="18" charset="0"/>
                            <a:ea typeface="新細明體" pitchFamily="18" charset="-120"/>
                          </a:rPr>
                        </m:ctrlPr>
                      </m:dPr>
                      <m:e>
                        <m:r>
                          <a:rPr lang="en-US" altLang="zh-TW" sz="1800" i="1">
                            <a:latin typeface="Cambria Math" panose="02040503050406030204" pitchFamily="18" charset="0"/>
                            <a:ea typeface="新細明體" pitchFamily="18" charset="-120"/>
                          </a:rPr>
                          <m:t>𝑁</m:t>
                        </m:r>
                        <m:sSup>
                          <m:sSupPr>
                            <m:ctrlPr>
                              <a:rPr lang="en-US" altLang="zh-TW" sz="1800" b="0" i="1" smtClean="0">
                                <a:latin typeface="Cambria Math" panose="02040503050406030204" pitchFamily="18" charset="0"/>
                                <a:ea typeface="新細明體" pitchFamily="18" charset="-120"/>
                              </a:rPr>
                            </m:ctrlPr>
                          </m:sSupPr>
                          <m:e>
                            <m:d>
                              <m:dPr>
                                <m:ctrlPr>
                                  <a:rPr lang="en-US" altLang="zh-TW" sz="1800" i="1">
                                    <a:latin typeface="Cambria Math" panose="02040503050406030204" pitchFamily="18" charset="0"/>
                                    <a:ea typeface="新細明體" pitchFamily="18" charset="-120"/>
                                  </a:rPr>
                                </m:ctrlPr>
                              </m:dPr>
                              <m:e>
                                <m:r>
                                  <a:rPr lang="en-US" altLang="zh-TW" sz="1800" i="1">
                                    <a:latin typeface="Cambria Math" panose="02040503050406030204" pitchFamily="18" charset="0"/>
                                    <a:ea typeface="新細明體" pitchFamily="18" charset="-120"/>
                                  </a:rPr>
                                  <m:t>1+</m:t>
                                </m:r>
                                <m:f>
                                  <m:fPr>
                                    <m:ctrlPr>
                                      <a:rPr lang="en-US" altLang="zh-TW" sz="1800" i="1">
                                        <a:latin typeface="Cambria Math" panose="02040503050406030204" pitchFamily="18" charset="0"/>
                                        <a:ea typeface="新細明體" pitchFamily="18" charset="-120"/>
                                      </a:rPr>
                                    </m:ctrlPr>
                                  </m:fPr>
                                  <m:num>
                                    <m:r>
                                      <a:rPr lang="en-US" altLang="zh-TW" sz="1800" i="1">
                                        <a:latin typeface="Cambria Math" panose="02040503050406030204" pitchFamily="18" charset="0"/>
                                        <a:ea typeface="新細明體" pitchFamily="18" charset="-120"/>
                                      </a:rPr>
                                      <m:t>𝑞</m:t>
                                    </m:r>
                                  </m:num>
                                  <m:den>
                                    <m:r>
                                      <a:rPr lang="en-US" altLang="zh-TW" sz="1800" i="1">
                                        <a:latin typeface="Cambria Math" panose="02040503050406030204" pitchFamily="18" charset="0"/>
                                        <a:ea typeface="新細明體" pitchFamily="18" charset="-120"/>
                                      </a:rPr>
                                      <m:t>𝑚</m:t>
                                    </m:r>
                                  </m:den>
                                </m:f>
                              </m:e>
                            </m:d>
                          </m:e>
                          <m:sup>
                            <m:r>
                              <a:rPr lang="en-US" altLang="zh-TW" sz="1800" b="0" i="1" smtClean="0">
                                <a:latin typeface="Cambria Math" panose="02040503050406030204" pitchFamily="18" charset="0"/>
                                <a:ea typeface="新細明體" pitchFamily="18" charset="-120"/>
                              </a:rPr>
                              <m:t>2</m:t>
                            </m:r>
                          </m:sup>
                        </m:sSup>
                      </m:e>
                    </m:d>
                    <m:sSub>
                      <m:sSubPr>
                        <m:ctrlPr>
                          <a:rPr lang="en-US" altLang="zh-TW" sz="1800" i="1">
                            <a:latin typeface="Cambria Math" panose="02040503050406030204" pitchFamily="18" charset="0"/>
                            <a:ea typeface="新細明體" pitchFamily="18" charset="-120"/>
                          </a:rPr>
                        </m:ctrlPr>
                      </m:sSubPr>
                      <m:e>
                        <m:r>
                          <a:rPr lang="en-US" altLang="zh-TW" sz="1800" i="1">
                            <a:latin typeface="Cambria Math"/>
                            <a:ea typeface="新細明體" pitchFamily="18" charset="-120"/>
                          </a:rPr>
                          <m:t>𝑆</m:t>
                        </m:r>
                      </m:e>
                      <m:sub>
                        <m:r>
                          <a:rPr lang="en-US" altLang="zh-TW" sz="1800" i="1">
                            <a:latin typeface="Cambria Math" panose="02040503050406030204" pitchFamily="18" charset="0"/>
                            <a:ea typeface="新細明體" pitchFamily="18" charset="-120"/>
                          </a:rPr>
                          <m:t>2</m:t>
                        </m:r>
                        <m:r>
                          <a:rPr lang="en-US" altLang="zh-TW" sz="1800" b="0" i="1" smtClean="0">
                            <a:latin typeface="Cambria Math" panose="02040503050406030204" pitchFamily="18" charset="0"/>
                            <a:ea typeface="新細明體" pitchFamily="18" charset="-120"/>
                          </a:rPr>
                          <m:t>/</m:t>
                        </m:r>
                        <m:r>
                          <a:rPr lang="en-US" altLang="zh-TW" sz="1800" b="0" i="1" smtClean="0">
                            <a:latin typeface="Cambria Math" panose="02040503050406030204" pitchFamily="18" charset="0"/>
                            <a:ea typeface="新細明體" pitchFamily="18" charset="-120"/>
                          </a:rPr>
                          <m:t>𝑚</m:t>
                        </m:r>
                      </m:sub>
                    </m:sSub>
                    <m:r>
                      <a:rPr lang="en-US" altLang="zh-TW" sz="1800" i="1">
                        <a:latin typeface="Cambria Math" panose="02040503050406030204" pitchFamily="18" charset="0"/>
                        <a:ea typeface="Cambria Math" panose="02040503050406030204" pitchFamily="18" charset="0"/>
                      </a:rPr>
                      <m:t>→</m:t>
                    </m:r>
                    <m:r>
                      <a:rPr lang="en-US" altLang="zh-TW" sz="1800" b="0" i="1" smtClean="0">
                        <a:latin typeface="Cambria Math" panose="02040503050406030204" pitchFamily="18" charset="0"/>
                        <a:ea typeface="Cambria Math" panose="02040503050406030204" pitchFamily="18" charset="0"/>
                      </a:rPr>
                      <m:t>⋯</m:t>
                    </m:r>
                    <m:r>
                      <a:rPr lang="en-US" altLang="zh-TW" sz="1800" i="1">
                        <a:latin typeface="Cambria Math" panose="02040503050406030204" pitchFamily="18" charset="0"/>
                        <a:ea typeface="Cambria Math" panose="02040503050406030204" pitchFamily="18" charset="0"/>
                      </a:rPr>
                      <m:t>→</m:t>
                    </m:r>
                    <m:d>
                      <m:dPr>
                        <m:begChr m:val="["/>
                        <m:endChr m:val="]"/>
                        <m:ctrlPr>
                          <a:rPr lang="en-US" altLang="zh-TW" sz="1800" i="1">
                            <a:latin typeface="Cambria Math" panose="02040503050406030204" pitchFamily="18" charset="0"/>
                            <a:ea typeface="新細明體" pitchFamily="18" charset="-120"/>
                          </a:rPr>
                        </m:ctrlPr>
                      </m:dPr>
                      <m:e>
                        <m:r>
                          <a:rPr lang="en-US" altLang="zh-TW" sz="1800" i="1">
                            <a:latin typeface="Cambria Math" panose="02040503050406030204" pitchFamily="18" charset="0"/>
                            <a:ea typeface="新細明體" pitchFamily="18" charset="-120"/>
                          </a:rPr>
                          <m:t>𝑁</m:t>
                        </m:r>
                        <m:sSup>
                          <m:sSupPr>
                            <m:ctrlPr>
                              <a:rPr lang="en-US" altLang="zh-TW" sz="1800" i="1">
                                <a:latin typeface="Cambria Math" panose="02040503050406030204" pitchFamily="18" charset="0"/>
                                <a:ea typeface="新細明體" pitchFamily="18" charset="-120"/>
                              </a:rPr>
                            </m:ctrlPr>
                          </m:sSupPr>
                          <m:e>
                            <m:d>
                              <m:dPr>
                                <m:ctrlPr>
                                  <a:rPr lang="en-US" altLang="zh-TW" sz="1800" i="1">
                                    <a:latin typeface="Cambria Math" panose="02040503050406030204" pitchFamily="18" charset="0"/>
                                    <a:ea typeface="新細明體" pitchFamily="18" charset="-120"/>
                                  </a:rPr>
                                </m:ctrlPr>
                              </m:dPr>
                              <m:e>
                                <m:r>
                                  <a:rPr lang="en-US" altLang="zh-TW" sz="1800" i="1">
                                    <a:latin typeface="Cambria Math" panose="02040503050406030204" pitchFamily="18" charset="0"/>
                                    <a:ea typeface="新細明體" pitchFamily="18" charset="-120"/>
                                  </a:rPr>
                                  <m:t>1+</m:t>
                                </m:r>
                                <m:f>
                                  <m:fPr>
                                    <m:ctrlPr>
                                      <a:rPr lang="en-US" altLang="zh-TW" sz="1800" i="1">
                                        <a:latin typeface="Cambria Math" panose="02040503050406030204" pitchFamily="18" charset="0"/>
                                        <a:ea typeface="新細明體" pitchFamily="18" charset="-120"/>
                                      </a:rPr>
                                    </m:ctrlPr>
                                  </m:fPr>
                                  <m:num>
                                    <m:r>
                                      <a:rPr lang="en-US" altLang="zh-TW" sz="1800" i="1">
                                        <a:latin typeface="Cambria Math" panose="02040503050406030204" pitchFamily="18" charset="0"/>
                                        <a:ea typeface="新細明體" pitchFamily="18" charset="-120"/>
                                      </a:rPr>
                                      <m:t>𝑞</m:t>
                                    </m:r>
                                  </m:num>
                                  <m:den>
                                    <m:r>
                                      <a:rPr lang="en-US" altLang="zh-TW" sz="1800" i="1">
                                        <a:latin typeface="Cambria Math" panose="02040503050406030204" pitchFamily="18" charset="0"/>
                                        <a:ea typeface="新細明體" pitchFamily="18" charset="-120"/>
                                      </a:rPr>
                                      <m:t>𝑚</m:t>
                                    </m:r>
                                  </m:den>
                                </m:f>
                              </m:e>
                            </m:d>
                          </m:e>
                          <m:sup>
                            <m:r>
                              <a:rPr lang="en-US" altLang="zh-TW" sz="1800" b="0" i="1" smtClean="0">
                                <a:latin typeface="Cambria Math" panose="02040503050406030204" pitchFamily="18" charset="0"/>
                                <a:ea typeface="新細明體" pitchFamily="18" charset="-120"/>
                              </a:rPr>
                              <m:t>𝑚</m:t>
                            </m:r>
                          </m:sup>
                        </m:sSup>
                      </m:e>
                    </m:d>
                    <m:sSub>
                      <m:sSubPr>
                        <m:ctrlPr>
                          <a:rPr lang="en-US" altLang="zh-TW" sz="1800" i="1">
                            <a:latin typeface="Cambria Math" panose="02040503050406030204" pitchFamily="18" charset="0"/>
                            <a:ea typeface="新細明體" pitchFamily="18" charset="-120"/>
                          </a:rPr>
                        </m:ctrlPr>
                      </m:sSubPr>
                      <m:e>
                        <m:r>
                          <a:rPr lang="en-US" altLang="zh-TW" sz="1800" i="1">
                            <a:latin typeface="Cambria Math"/>
                            <a:ea typeface="新細明體" pitchFamily="18" charset="-120"/>
                          </a:rPr>
                          <m:t>𝑆</m:t>
                        </m:r>
                      </m:e>
                      <m:sub>
                        <m:r>
                          <a:rPr lang="en-US" altLang="zh-TW" sz="1800" b="0" i="1" smtClean="0">
                            <a:latin typeface="Cambria Math" panose="02040503050406030204" pitchFamily="18" charset="0"/>
                            <a:ea typeface="新細明體" pitchFamily="18" charset="-120"/>
                          </a:rPr>
                          <m:t>1</m:t>
                        </m:r>
                      </m:sub>
                    </m:sSub>
                    <m:r>
                      <a:rPr lang="en-US" altLang="zh-TW" sz="1800" i="1">
                        <a:latin typeface="Cambria Math" panose="02040503050406030204" pitchFamily="18" charset="0"/>
                        <a:ea typeface="Cambria Math" panose="02040503050406030204" pitchFamily="18" charset="0"/>
                      </a:rPr>
                      <m:t>→⋯→</m:t>
                    </m:r>
                    <m:d>
                      <m:dPr>
                        <m:begChr m:val="["/>
                        <m:endChr m:val="]"/>
                        <m:ctrlPr>
                          <a:rPr lang="en-US" altLang="zh-TW" sz="1800" i="1">
                            <a:latin typeface="Cambria Math" panose="02040503050406030204" pitchFamily="18" charset="0"/>
                            <a:ea typeface="新細明體" pitchFamily="18" charset="-120"/>
                          </a:rPr>
                        </m:ctrlPr>
                      </m:dPr>
                      <m:e>
                        <m:r>
                          <a:rPr lang="en-US" altLang="zh-TW" sz="1800" i="1">
                            <a:latin typeface="Cambria Math" panose="02040503050406030204" pitchFamily="18" charset="0"/>
                            <a:ea typeface="新細明體" pitchFamily="18" charset="-120"/>
                          </a:rPr>
                          <m:t>𝑁</m:t>
                        </m:r>
                        <m:sSup>
                          <m:sSupPr>
                            <m:ctrlPr>
                              <a:rPr lang="en-US" altLang="zh-TW" sz="1800" i="1">
                                <a:latin typeface="Cambria Math" panose="02040503050406030204" pitchFamily="18" charset="0"/>
                                <a:ea typeface="新細明體" pitchFamily="18" charset="-120"/>
                              </a:rPr>
                            </m:ctrlPr>
                          </m:sSupPr>
                          <m:e>
                            <m:d>
                              <m:dPr>
                                <m:ctrlPr>
                                  <a:rPr lang="en-US" altLang="zh-TW" sz="1800" i="1">
                                    <a:latin typeface="Cambria Math" panose="02040503050406030204" pitchFamily="18" charset="0"/>
                                    <a:ea typeface="新細明體" pitchFamily="18" charset="-120"/>
                                  </a:rPr>
                                </m:ctrlPr>
                              </m:dPr>
                              <m:e>
                                <m:r>
                                  <a:rPr lang="en-US" altLang="zh-TW" sz="1800" i="1">
                                    <a:latin typeface="Cambria Math" panose="02040503050406030204" pitchFamily="18" charset="0"/>
                                    <a:ea typeface="新細明體" pitchFamily="18" charset="-120"/>
                                  </a:rPr>
                                  <m:t>1+</m:t>
                                </m:r>
                                <m:f>
                                  <m:fPr>
                                    <m:ctrlPr>
                                      <a:rPr lang="en-US" altLang="zh-TW" sz="1800" i="1">
                                        <a:latin typeface="Cambria Math" panose="02040503050406030204" pitchFamily="18" charset="0"/>
                                        <a:ea typeface="新細明體" pitchFamily="18" charset="-120"/>
                                      </a:rPr>
                                    </m:ctrlPr>
                                  </m:fPr>
                                  <m:num>
                                    <m:r>
                                      <a:rPr lang="en-US" altLang="zh-TW" sz="1800" i="1">
                                        <a:latin typeface="Cambria Math" panose="02040503050406030204" pitchFamily="18" charset="0"/>
                                        <a:ea typeface="新細明體" pitchFamily="18" charset="-120"/>
                                      </a:rPr>
                                      <m:t>𝑞</m:t>
                                    </m:r>
                                  </m:num>
                                  <m:den>
                                    <m:r>
                                      <a:rPr lang="en-US" altLang="zh-TW" sz="1800" i="1">
                                        <a:latin typeface="Cambria Math" panose="02040503050406030204" pitchFamily="18" charset="0"/>
                                        <a:ea typeface="新細明體" pitchFamily="18" charset="-120"/>
                                      </a:rPr>
                                      <m:t>𝑚</m:t>
                                    </m:r>
                                  </m:den>
                                </m:f>
                              </m:e>
                            </m:d>
                          </m:e>
                          <m:sup>
                            <m:r>
                              <a:rPr lang="en-US" altLang="zh-TW" sz="1800" i="1">
                                <a:latin typeface="Cambria Math" panose="02040503050406030204" pitchFamily="18" charset="0"/>
                                <a:ea typeface="新細明體" pitchFamily="18" charset="-120"/>
                              </a:rPr>
                              <m:t>𝑚</m:t>
                            </m:r>
                            <m:r>
                              <a:rPr lang="en-US" altLang="zh-TW" sz="1800" b="0" i="1" smtClean="0">
                                <a:latin typeface="Cambria Math" panose="02040503050406030204" pitchFamily="18" charset="0"/>
                                <a:ea typeface="新細明體" pitchFamily="18" charset="-120"/>
                              </a:rPr>
                              <m:t>𝑇</m:t>
                            </m:r>
                          </m:sup>
                        </m:sSup>
                      </m:e>
                    </m:d>
                    <m:sSub>
                      <m:sSubPr>
                        <m:ctrlPr>
                          <a:rPr lang="en-US" altLang="zh-TW" sz="1800" i="1">
                            <a:latin typeface="Cambria Math" panose="02040503050406030204" pitchFamily="18" charset="0"/>
                            <a:ea typeface="新細明體" pitchFamily="18" charset="-120"/>
                          </a:rPr>
                        </m:ctrlPr>
                      </m:sSubPr>
                      <m:e>
                        <m:r>
                          <a:rPr lang="en-US" altLang="zh-TW" sz="1800" i="1">
                            <a:latin typeface="Cambria Math"/>
                            <a:ea typeface="新細明體" pitchFamily="18" charset="-120"/>
                          </a:rPr>
                          <m:t>𝑆</m:t>
                        </m:r>
                      </m:e>
                      <m:sub>
                        <m:r>
                          <a:rPr lang="en-US" altLang="zh-TW" sz="1800" i="1">
                            <a:latin typeface="Cambria Math" panose="02040503050406030204" pitchFamily="18" charset="0"/>
                            <a:ea typeface="新細明體" pitchFamily="18" charset="-120"/>
                          </a:rPr>
                          <m:t>𝑇</m:t>
                        </m:r>
                      </m:sub>
                    </m:sSub>
                    <m:r>
                      <a:rPr lang="en-US" altLang="zh-TW" i="1">
                        <a:latin typeface="Cambria Math" panose="02040503050406030204" pitchFamily="18" charset="0"/>
                        <a:ea typeface="Cambria Math" panose="02040503050406030204" pitchFamily="18" charset="0"/>
                      </a:rPr>
                      <m:t>→</m:t>
                    </m:r>
                    <m:sSup>
                      <m:sSupPr>
                        <m:ctrlPr>
                          <a:rPr lang="en-US" altLang="zh-TW" i="1">
                            <a:solidFill>
                              <a:srgbClr val="000000"/>
                            </a:solidFill>
                            <a:latin typeface="Cambria Math" panose="02040503050406030204" pitchFamily="18" charset="0"/>
                            <a:ea typeface="新細明體" pitchFamily="18" charset="-120"/>
                          </a:rPr>
                        </m:ctrlPr>
                      </m:sSupPr>
                      <m:e>
                        <m:r>
                          <a:rPr lang="en-US" altLang="zh-TW" i="1">
                            <a:solidFill>
                              <a:srgbClr val="000000"/>
                            </a:solidFill>
                            <a:latin typeface="Cambria Math"/>
                            <a:ea typeface="新細明體" pitchFamily="18" charset="-120"/>
                          </a:rPr>
                          <m:t>𝑁𝑒</m:t>
                        </m:r>
                      </m:e>
                      <m:sup>
                        <m:r>
                          <a:rPr lang="en-US" altLang="zh-TW" i="1">
                            <a:solidFill>
                              <a:srgbClr val="000000"/>
                            </a:solidFill>
                            <a:latin typeface="Cambria Math"/>
                            <a:ea typeface="新細明體" pitchFamily="18" charset="-120"/>
                          </a:rPr>
                          <m:t>𝑞𝑇</m:t>
                        </m:r>
                      </m:sup>
                    </m:sSup>
                    <m:sSub>
                      <m:sSubPr>
                        <m:ctrlPr>
                          <a:rPr lang="en-US" altLang="zh-TW" b="0" i="1" smtClean="0">
                            <a:solidFill>
                              <a:srgbClr val="000000"/>
                            </a:solidFill>
                            <a:latin typeface="Cambria Math" panose="02040503050406030204" pitchFamily="18" charset="0"/>
                            <a:ea typeface="新細明體" pitchFamily="18" charset="-120"/>
                          </a:rPr>
                        </m:ctrlPr>
                      </m:sSubPr>
                      <m:e>
                        <m:r>
                          <a:rPr lang="en-US" altLang="zh-TW" b="0" i="1" smtClean="0">
                            <a:solidFill>
                              <a:srgbClr val="000000"/>
                            </a:solidFill>
                            <a:latin typeface="Cambria Math" panose="02040503050406030204" pitchFamily="18" charset="0"/>
                            <a:ea typeface="新細明體" pitchFamily="18" charset="-120"/>
                          </a:rPr>
                          <m:t>𝑆</m:t>
                        </m:r>
                      </m:e>
                      <m:sub>
                        <m:r>
                          <a:rPr lang="en-US" altLang="zh-TW" b="0" i="1" smtClean="0">
                            <a:solidFill>
                              <a:srgbClr val="000000"/>
                            </a:solidFill>
                            <a:latin typeface="Cambria Math" panose="02040503050406030204" pitchFamily="18" charset="0"/>
                            <a:ea typeface="新細明體" pitchFamily="18" charset="-120"/>
                          </a:rPr>
                          <m:t>𝑇</m:t>
                        </m:r>
                      </m:sub>
                    </m:sSub>
                  </m:oMath>
                </a14:m>
                <a:r>
                  <a:rPr lang="en-US" altLang="zh-TW" dirty="0">
                    <a:solidFill>
                      <a:srgbClr val="000000"/>
                    </a:solidFill>
                    <a:ea typeface="新細明體" pitchFamily="18" charset="-120"/>
                  </a:rPr>
                  <a:t>)</a:t>
                </a:r>
              </a:p>
              <a:p>
                <a:pPr lvl="2">
                  <a:spcBef>
                    <a:spcPts val="600"/>
                  </a:spcBef>
                </a:pPr>
                <a:r>
                  <a:rPr lang="en-US" altLang="zh-TW" dirty="0">
                    <a:solidFill>
                      <a:srgbClr val="000000"/>
                    </a:solidFill>
                    <a:ea typeface="新細明體" pitchFamily="18" charset="-120"/>
                  </a:rPr>
                  <a:t>Enter into a futures to sell </a:t>
                </a:r>
                <a14:m>
                  <m:oMath xmlns:m="http://schemas.openxmlformats.org/officeDocument/2006/math">
                    <m:r>
                      <a:rPr lang="en-US" altLang="zh-TW" i="1" dirty="0">
                        <a:solidFill>
                          <a:srgbClr val="000000"/>
                        </a:solidFill>
                        <a:latin typeface="Cambria Math"/>
                        <a:ea typeface="新細明體" pitchFamily="18" charset="-120"/>
                      </a:rPr>
                      <m:t>𝑁</m:t>
                    </m:r>
                    <m:sSup>
                      <m:sSupPr>
                        <m:ctrlPr>
                          <a:rPr lang="en-US" altLang="zh-TW" i="1">
                            <a:solidFill>
                              <a:srgbClr val="000000"/>
                            </a:solidFill>
                            <a:latin typeface="Cambria Math" panose="02040503050406030204" pitchFamily="18" charset="0"/>
                            <a:ea typeface="新細明體" pitchFamily="18" charset="-120"/>
                          </a:rPr>
                        </m:ctrlPr>
                      </m:sSupPr>
                      <m:e>
                        <m:r>
                          <a:rPr lang="en-US" altLang="zh-TW" i="1">
                            <a:solidFill>
                              <a:srgbClr val="000000"/>
                            </a:solidFill>
                            <a:latin typeface="Cambria Math"/>
                            <a:ea typeface="新細明體" pitchFamily="18" charset="-120"/>
                          </a:rPr>
                          <m:t>𝑒</m:t>
                        </m:r>
                      </m:e>
                      <m:sup>
                        <m:r>
                          <a:rPr lang="en-US" altLang="zh-TW" i="1">
                            <a:solidFill>
                              <a:srgbClr val="000000"/>
                            </a:solidFill>
                            <a:latin typeface="Cambria Math"/>
                            <a:ea typeface="新細明體" pitchFamily="18" charset="-120"/>
                          </a:rPr>
                          <m:t>𝑞𝑇</m:t>
                        </m:r>
                      </m:sup>
                    </m:sSup>
                  </m:oMath>
                </a14:m>
                <a:r>
                  <a:rPr lang="en-US" altLang="zh-TW" dirty="0">
                    <a:solidFill>
                      <a:srgbClr val="000000"/>
                    </a:solidFill>
                    <a:ea typeface="新細明體" pitchFamily="18" charset="-120"/>
                  </a:rPr>
                  <a:t> units at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oMath>
                </a14:m>
                <a:endParaRPr lang="en-US" altLang="zh-TW" dirty="0">
                  <a:solidFill>
                    <a:srgbClr val="000000"/>
                  </a:solidFill>
                  <a:ea typeface="新細明體" pitchFamily="18" charset="-120"/>
                </a:endParaRPr>
              </a:p>
              <a:p>
                <a:pPr lvl="2">
                  <a:spcBef>
                    <a:spcPts val="600"/>
                  </a:spcBef>
                </a:pPr>
                <a:r>
                  <a:rPr lang="en-US" altLang="zh-TW" dirty="0">
                    <a:solidFill>
                      <a:srgbClr val="000000"/>
                    </a:solidFill>
                    <a:ea typeface="新細明體" pitchFamily="18" charset="-120"/>
                  </a:rPr>
                  <a:t>The final sales proceeds from the futures position, </a:t>
                </a:r>
                <a14:m>
                  <m:oMath xmlns:m="http://schemas.openxmlformats.org/officeDocument/2006/math">
                    <m:r>
                      <a:rPr lang="en-US" altLang="zh-TW" i="1" dirty="0">
                        <a:solidFill>
                          <a:srgbClr val="000000"/>
                        </a:solidFill>
                        <a:latin typeface="Cambria Math"/>
                        <a:ea typeface="新細明體" pitchFamily="18" charset="-120"/>
                      </a:rPr>
                      <m:t>𝑁</m:t>
                    </m:r>
                    <m:sSup>
                      <m:sSupPr>
                        <m:ctrlPr>
                          <a:rPr lang="en-US" altLang="zh-TW" i="1">
                            <a:solidFill>
                              <a:srgbClr val="000000"/>
                            </a:solidFill>
                            <a:latin typeface="Cambria Math" panose="02040503050406030204" pitchFamily="18" charset="0"/>
                            <a:ea typeface="新細明體" pitchFamily="18" charset="-120"/>
                          </a:rPr>
                        </m:ctrlPr>
                      </m:sSupPr>
                      <m:e>
                        <m:r>
                          <a:rPr lang="en-US" altLang="zh-TW" i="1">
                            <a:solidFill>
                              <a:srgbClr val="000000"/>
                            </a:solidFill>
                            <a:latin typeface="Cambria Math"/>
                            <a:ea typeface="新細明體" pitchFamily="18" charset="-120"/>
                          </a:rPr>
                          <m:t>𝑒</m:t>
                        </m:r>
                      </m:e>
                      <m:sup>
                        <m:r>
                          <a:rPr lang="en-US" altLang="zh-TW" i="1">
                            <a:solidFill>
                              <a:srgbClr val="000000"/>
                            </a:solidFill>
                            <a:latin typeface="Cambria Math"/>
                            <a:ea typeface="新細明體" pitchFamily="18" charset="-120"/>
                          </a:rPr>
                          <m:t>𝑞𝑇</m:t>
                        </m:r>
                      </m:sup>
                    </m:sSup>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oMath>
                </a14:m>
                <a:r>
                  <a:rPr lang="en-US" altLang="zh-TW" dirty="0">
                    <a:solidFill>
                      <a:srgbClr val="000000"/>
                    </a:solidFill>
                    <a:ea typeface="新細明體" pitchFamily="18" charset="-120"/>
                  </a:rPr>
                  <a:t>, minus the repayment amount of the debt,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𝑁𝑆</m:t>
                        </m:r>
                      </m:e>
                      <m:sub>
                        <m:r>
                          <a:rPr lang="en-US" altLang="zh-TW" i="1">
                            <a:latin typeface="Cambria Math"/>
                            <a:ea typeface="新細明體" pitchFamily="18" charset="-120"/>
                          </a:rPr>
                          <m:t>0</m:t>
                        </m:r>
                      </m:sub>
                    </m:sSub>
                    <m:sSup>
                      <m:sSupPr>
                        <m:ctrlPr>
                          <a:rPr lang="en-US" altLang="zh-TW" i="1">
                            <a:solidFill>
                              <a:srgbClr val="000000"/>
                            </a:solidFill>
                            <a:latin typeface="Cambria Math" panose="02040503050406030204" pitchFamily="18" charset="0"/>
                            <a:ea typeface="新細明體" pitchFamily="18" charset="-120"/>
                          </a:rPr>
                        </m:ctrlPr>
                      </m:sSupPr>
                      <m:e>
                        <m:r>
                          <a:rPr lang="en-US" altLang="zh-TW" i="1">
                            <a:solidFill>
                              <a:srgbClr val="000000"/>
                            </a:solidFill>
                            <a:latin typeface="Cambria Math"/>
                            <a:ea typeface="新細明體" pitchFamily="18" charset="-120"/>
                          </a:rPr>
                          <m:t>𝑒</m:t>
                        </m:r>
                      </m:e>
                      <m:sup>
                        <m:r>
                          <a:rPr lang="en-US" altLang="zh-TW" i="1">
                            <a:solidFill>
                              <a:srgbClr val="000000"/>
                            </a:solidFill>
                            <a:latin typeface="Cambria Math"/>
                            <a:ea typeface="新細明體" pitchFamily="18" charset="-120"/>
                          </a:rPr>
                          <m:t>𝑟𝑇</m:t>
                        </m:r>
                      </m:sup>
                    </m:sSup>
                  </m:oMath>
                </a14:m>
                <a:r>
                  <a:rPr lang="en-US" altLang="zh-TW" dirty="0">
                    <a:solidFill>
                      <a:srgbClr val="000000"/>
                    </a:solidFill>
                    <a:ea typeface="新細明體" pitchFamily="18" charset="-120"/>
                  </a:rPr>
                  <a:t>, can generate a positive payoff, i.e.,</a:t>
                </a:r>
              </a:p>
              <a:p>
                <a:pPr marL="0" lvl="2" indent="0" algn="ctr">
                  <a:spcBef>
                    <a:spcPts val="600"/>
                  </a:spcBef>
                  <a:buNone/>
                </a:pPr>
                <a14:m>
                  <m:oMathPara xmlns:m="http://schemas.openxmlformats.org/officeDocument/2006/math">
                    <m:oMathParaPr>
                      <m:jc m:val="center"/>
                    </m:oMathParaPr>
                    <m:oMath xmlns:m="http://schemas.openxmlformats.org/officeDocument/2006/math">
                      <m:r>
                        <a:rPr lang="en-US" altLang="zh-TW" sz="2000" i="1" dirty="0">
                          <a:solidFill>
                            <a:srgbClr val="000000"/>
                          </a:solidFill>
                          <a:latin typeface="Cambria Math"/>
                          <a:ea typeface="新細明體" pitchFamily="18" charset="-120"/>
                        </a:rPr>
                        <m:t>𝑁</m:t>
                      </m:r>
                      <m:sSup>
                        <m:sSupPr>
                          <m:ctrlPr>
                            <a:rPr lang="en-US" altLang="zh-TW" sz="2000" i="1">
                              <a:solidFill>
                                <a:srgbClr val="000000"/>
                              </a:solidFill>
                              <a:latin typeface="Cambria Math" panose="02040503050406030204" pitchFamily="18" charset="0"/>
                              <a:ea typeface="新細明體" pitchFamily="18" charset="-120"/>
                            </a:rPr>
                          </m:ctrlPr>
                        </m:sSupPr>
                        <m:e>
                          <m:r>
                            <a:rPr lang="en-US" altLang="zh-TW" sz="2000" i="1">
                              <a:solidFill>
                                <a:srgbClr val="000000"/>
                              </a:solidFill>
                              <a:latin typeface="Cambria Math"/>
                              <a:ea typeface="新細明體" pitchFamily="18" charset="-120"/>
                            </a:rPr>
                            <m:t>𝑒</m:t>
                          </m:r>
                        </m:e>
                        <m:sup>
                          <m:r>
                            <a:rPr lang="en-US" altLang="zh-TW" sz="2000" i="1">
                              <a:solidFill>
                                <a:srgbClr val="000000"/>
                              </a:solidFill>
                              <a:latin typeface="Cambria Math"/>
                              <a:ea typeface="新細明體" pitchFamily="18" charset="-120"/>
                            </a:rPr>
                            <m:t>𝑞𝑇</m:t>
                          </m:r>
                        </m:sup>
                      </m:sSup>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𝐹</m:t>
                          </m:r>
                        </m:e>
                        <m:sub>
                          <m:r>
                            <a:rPr lang="en-US" altLang="zh-TW" sz="2000" i="1">
                              <a:latin typeface="Cambria Math"/>
                              <a:ea typeface="新細明體" pitchFamily="18" charset="-120"/>
                            </a:rPr>
                            <m:t>0</m:t>
                          </m:r>
                        </m:sub>
                      </m:sSub>
                      <m:r>
                        <a:rPr lang="en-US" altLang="zh-TW" sz="2000" b="0" i="1" smtClean="0">
                          <a:latin typeface="Cambria Math"/>
                          <a:ea typeface="新細明體" pitchFamily="18" charset="-120"/>
                        </a:rPr>
                        <m:t>−</m:t>
                      </m:r>
                      <m:sSub>
                        <m:sSubPr>
                          <m:ctrlPr>
                            <a:rPr lang="en-US" altLang="zh-TW" sz="2000" i="1">
                              <a:latin typeface="Cambria Math" panose="02040503050406030204" pitchFamily="18" charset="0"/>
                              <a:ea typeface="新細明體" pitchFamily="18" charset="-120"/>
                            </a:rPr>
                          </m:ctrlPr>
                        </m:sSubPr>
                        <m:e>
                          <m:r>
                            <a:rPr lang="en-US" altLang="zh-TW" sz="2000" b="0" i="1" smtClean="0">
                              <a:latin typeface="Cambria Math"/>
                              <a:ea typeface="新細明體" pitchFamily="18" charset="-120"/>
                            </a:rPr>
                            <m:t>𝑁</m:t>
                          </m:r>
                          <m:r>
                            <a:rPr lang="en-US" altLang="zh-TW" sz="2000" i="1">
                              <a:latin typeface="Cambria Math"/>
                              <a:ea typeface="新細明體" pitchFamily="18" charset="-120"/>
                            </a:rPr>
                            <m:t>𝑆</m:t>
                          </m:r>
                        </m:e>
                        <m:sub>
                          <m:r>
                            <a:rPr lang="en-US" altLang="zh-TW" sz="2000" i="1">
                              <a:latin typeface="Cambria Math"/>
                              <a:ea typeface="新細明體" pitchFamily="18" charset="-120"/>
                            </a:rPr>
                            <m:t>0</m:t>
                          </m:r>
                        </m:sub>
                      </m:sSub>
                      <m:sSup>
                        <m:sSupPr>
                          <m:ctrlPr>
                            <a:rPr lang="en-US" altLang="zh-TW" sz="2000" i="1">
                              <a:solidFill>
                                <a:srgbClr val="000000"/>
                              </a:solidFill>
                              <a:latin typeface="Cambria Math" panose="02040503050406030204" pitchFamily="18" charset="0"/>
                              <a:ea typeface="新細明體" pitchFamily="18" charset="-120"/>
                            </a:rPr>
                          </m:ctrlPr>
                        </m:sSupPr>
                        <m:e>
                          <m:r>
                            <a:rPr lang="en-US" altLang="zh-TW" sz="2000" i="1">
                              <a:solidFill>
                                <a:srgbClr val="000000"/>
                              </a:solidFill>
                              <a:latin typeface="Cambria Math"/>
                              <a:ea typeface="新細明體" pitchFamily="18" charset="-120"/>
                            </a:rPr>
                            <m:t>𝑒</m:t>
                          </m:r>
                        </m:e>
                        <m:sup>
                          <m:r>
                            <a:rPr lang="en-US" altLang="zh-TW" sz="2000" b="0" i="1" smtClean="0">
                              <a:solidFill>
                                <a:srgbClr val="000000"/>
                              </a:solidFill>
                              <a:latin typeface="Cambria Math"/>
                              <a:ea typeface="新細明體" pitchFamily="18" charset="-120"/>
                            </a:rPr>
                            <m:t>𝑟</m:t>
                          </m:r>
                          <m:r>
                            <a:rPr lang="en-US" altLang="zh-TW" sz="2000" i="1">
                              <a:solidFill>
                                <a:srgbClr val="000000"/>
                              </a:solidFill>
                              <a:latin typeface="Cambria Math"/>
                              <a:ea typeface="新細明體" pitchFamily="18" charset="-120"/>
                            </a:rPr>
                            <m:t>𝑇</m:t>
                          </m:r>
                        </m:sup>
                      </m:sSup>
                      <m:r>
                        <a:rPr lang="en-US" altLang="zh-TW" sz="2000" b="0" i="1" smtClean="0">
                          <a:solidFill>
                            <a:srgbClr val="000000"/>
                          </a:solidFill>
                          <a:latin typeface="Cambria Math" panose="02040503050406030204" pitchFamily="18" charset="0"/>
                          <a:ea typeface="新細明體" pitchFamily="18" charset="-120"/>
                        </a:rPr>
                        <m:t>=</m:t>
                      </m:r>
                      <m:r>
                        <a:rPr lang="en-US" altLang="zh-TW" sz="2000" i="1" dirty="0">
                          <a:solidFill>
                            <a:srgbClr val="000000"/>
                          </a:solidFill>
                          <a:latin typeface="Cambria Math"/>
                          <a:ea typeface="新細明體" pitchFamily="18" charset="-120"/>
                        </a:rPr>
                        <m:t>𝑁</m:t>
                      </m:r>
                      <m:sSup>
                        <m:sSupPr>
                          <m:ctrlPr>
                            <a:rPr lang="en-US" altLang="zh-TW" sz="2000" i="1">
                              <a:solidFill>
                                <a:srgbClr val="000000"/>
                              </a:solidFill>
                              <a:latin typeface="Cambria Math" panose="02040503050406030204" pitchFamily="18" charset="0"/>
                              <a:ea typeface="新細明體" pitchFamily="18" charset="-120"/>
                            </a:rPr>
                          </m:ctrlPr>
                        </m:sSupPr>
                        <m:e>
                          <m:r>
                            <a:rPr lang="en-US" altLang="zh-TW" sz="2000" i="1">
                              <a:solidFill>
                                <a:srgbClr val="000000"/>
                              </a:solidFill>
                              <a:latin typeface="Cambria Math"/>
                              <a:ea typeface="新細明體" pitchFamily="18" charset="-120"/>
                            </a:rPr>
                            <m:t>𝑒</m:t>
                          </m:r>
                        </m:e>
                        <m:sup>
                          <m:r>
                            <a:rPr lang="en-US" altLang="zh-TW" sz="2000" i="1">
                              <a:solidFill>
                                <a:srgbClr val="000000"/>
                              </a:solidFill>
                              <a:latin typeface="Cambria Math"/>
                              <a:ea typeface="新細明體" pitchFamily="18" charset="-120"/>
                            </a:rPr>
                            <m:t>𝑞𝑇</m:t>
                          </m:r>
                        </m:sup>
                      </m:sSup>
                      <m:d>
                        <m:dPr>
                          <m:ctrlPr>
                            <a:rPr lang="en-US" altLang="zh-TW" sz="2000" b="0" i="1" smtClean="0">
                              <a:solidFill>
                                <a:srgbClr val="000000"/>
                              </a:solidFill>
                              <a:latin typeface="Cambria Math" panose="02040503050406030204" pitchFamily="18" charset="0"/>
                              <a:ea typeface="新細明體" pitchFamily="18" charset="-120"/>
                            </a:rPr>
                          </m:ctrlPr>
                        </m:dPr>
                        <m:e>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𝐹</m:t>
                              </m:r>
                            </m:e>
                            <m:sub>
                              <m:r>
                                <a:rPr lang="en-US" altLang="zh-TW" sz="2000" i="1">
                                  <a:latin typeface="Cambria Math"/>
                                  <a:ea typeface="新細明體" pitchFamily="18" charset="-120"/>
                                </a:rPr>
                                <m:t>0</m:t>
                              </m:r>
                            </m:sub>
                          </m:sSub>
                          <m:r>
                            <a:rPr lang="en-US" altLang="zh-TW" sz="2000" b="0" i="1" smtClean="0">
                              <a:latin typeface="Cambria Math" panose="02040503050406030204" pitchFamily="18" charset="0"/>
                              <a:ea typeface="新細明體" pitchFamily="18" charset="-120"/>
                            </a:rPr>
                            <m:t>−</m:t>
                          </m:r>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𝑆</m:t>
                              </m:r>
                            </m:e>
                            <m:sub>
                              <m:r>
                                <a:rPr lang="en-US" altLang="zh-TW" sz="2000" i="1">
                                  <a:latin typeface="Cambria Math"/>
                                  <a:ea typeface="新細明體" pitchFamily="18" charset="-120"/>
                                </a:rPr>
                                <m:t>0</m:t>
                              </m:r>
                            </m:sub>
                          </m:sSub>
                          <m:sSup>
                            <m:sSupPr>
                              <m:ctrlPr>
                                <a:rPr lang="en-US" altLang="zh-TW" sz="2000" i="1">
                                  <a:solidFill>
                                    <a:srgbClr val="000000"/>
                                  </a:solidFill>
                                  <a:latin typeface="Cambria Math" panose="02040503050406030204" pitchFamily="18" charset="0"/>
                                  <a:ea typeface="新細明體" pitchFamily="18" charset="-120"/>
                                </a:rPr>
                              </m:ctrlPr>
                            </m:sSupPr>
                            <m:e>
                              <m:r>
                                <a:rPr lang="en-US" altLang="zh-TW" sz="2000" i="1">
                                  <a:solidFill>
                                    <a:srgbClr val="000000"/>
                                  </a:solidFill>
                                  <a:latin typeface="Cambria Math"/>
                                  <a:ea typeface="新細明體" pitchFamily="18" charset="-120"/>
                                </a:rPr>
                                <m:t>𝑒</m:t>
                              </m:r>
                            </m:e>
                            <m:sup>
                              <m:r>
                                <a:rPr lang="en-US" altLang="zh-TW" sz="2000" i="1">
                                  <a:solidFill>
                                    <a:srgbClr val="000000"/>
                                  </a:solidFill>
                                  <a:latin typeface="Cambria Math"/>
                                  <a:ea typeface="新細明體" pitchFamily="18" charset="-120"/>
                                </a:rPr>
                                <m:t>(</m:t>
                              </m:r>
                              <m:r>
                                <a:rPr lang="en-US" altLang="zh-TW" sz="2000" i="1">
                                  <a:solidFill>
                                    <a:srgbClr val="000000"/>
                                  </a:solidFill>
                                  <a:latin typeface="Cambria Math"/>
                                  <a:ea typeface="新細明體" pitchFamily="18" charset="-120"/>
                                </a:rPr>
                                <m:t>𝑟</m:t>
                              </m:r>
                              <m:r>
                                <a:rPr lang="en-US" altLang="zh-TW" sz="2000" i="1">
                                  <a:solidFill>
                                    <a:srgbClr val="000000"/>
                                  </a:solidFill>
                                  <a:latin typeface="Cambria Math"/>
                                  <a:ea typeface="新細明體" pitchFamily="18" charset="-120"/>
                                </a:rPr>
                                <m:t>−</m:t>
                              </m:r>
                              <m:r>
                                <a:rPr lang="en-US" altLang="zh-TW" sz="2000" i="1">
                                  <a:solidFill>
                                    <a:srgbClr val="000000"/>
                                  </a:solidFill>
                                  <a:latin typeface="Cambria Math"/>
                                  <a:ea typeface="新細明體" pitchFamily="18" charset="-120"/>
                                </a:rPr>
                                <m:t>𝑞</m:t>
                              </m:r>
                              <m:r>
                                <a:rPr lang="en-US" altLang="zh-TW" sz="2000" i="1">
                                  <a:solidFill>
                                    <a:srgbClr val="000000"/>
                                  </a:solidFill>
                                  <a:latin typeface="Cambria Math"/>
                                  <a:ea typeface="新細明體" pitchFamily="18" charset="-120"/>
                                </a:rPr>
                                <m:t>)</m:t>
                              </m:r>
                              <m:r>
                                <a:rPr lang="en-US" altLang="zh-TW" sz="2000" i="1">
                                  <a:solidFill>
                                    <a:srgbClr val="000000"/>
                                  </a:solidFill>
                                  <a:latin typeface="Cambria Math"/>
                                  <a:ea typeface="新細明體" pitchFamily="18" charset="-120"/>
                                </a:rPr>
                                <m:t>𝑇</m:t>
                              </m:r>
                            </m:sup>
                          </m:sSup>
                        </m:e>
                      </m:d>
                      <m:r>
                        <a:rPr lang="en-US" altLang="zh-TW" sz="2000" b="0" i="1" smtClean="0">
                          <a:solidFill>
                            <a:srgbClr val="000000"/>
                          </a:solidFill>
                          <a:latin typeface="Cambria Math"/>
                          <a:ea typeface="新細明體" pitchFamily="18" charset="-120"/>
                        </a:rPr>
                        <m:t>&gt;0 </m:t>
                      </m:r>
                      <m:r>
                        <m:rPr>
                          <m:sty m:val="p"/>
                        </m:rPr>
                        <a:rPr lang="en-US" altLang="zh-TW" sz="2000" b="0" i="0" smtClean="0">
                          <a:solidFill>
                            <a:srgbClr val="000000"/>
                          </a:solidFill>
                          <a:latin typeface="Cambria Math"/>
                          <a:ea typeface="新細明體" pitchFamily="18" charset="-120"/>
                        </a:rPr>
                        <m:t>due</m:t>
                      </m:r>
                      <m:r>
                        <a:rPr lang="en-US" altLang="zh-TW" sz="2000" b="0" i="0" smtClean="0">
                          <a:solidFill>
                            <a:srgbClr val="000000"/>
                          </a:solidFill>
                          <a:latin typeface="Cambria Math"/>
                          <a:ea typeface="新細明體" pitchFamily="18" charset="-120"/>
                        </a:rPr>
                        <m:t> </m:t>
                      </m:r>
                      <m:r>
                        <m:rPr>
                          <m:sty m:val="p"/>
                        </m:rPr>
                        <a:rPr lang="en-US" altLang="zh-TW" sz="2000" b="0" i="0" smtClean="0">
                          <a:solidFill>
                            <a:srgbClr val="000000"/>
                          </a:solidFill>
                          <a:latin typeface="Cambria Math"/>
                          <a:ea typeface="新細明體" pitchFamily="18" charset="-120"/>
                        </a:rPr>
                        <m:t>to</m:t>
                      </m:r>
                      <m:r>
                        <a:rPr lang="en-US" altLang="zh-TW" sz="2000" b="0" i="1" smtClean="0">
                          <a:solidFill>
                            <a:srgbClr val="000000"/>
                          </a:solidFill>
                          <a:latin typeface="Cambria Math"/>
                          <a:ea typeface="新細明體" pitchFamily="18" charset="-120"/>
                        </a:rPr>
                        <m:t> </m:t>
                      </m:r>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𝐹</m:t>
                          </m:r>
                        </m:e>
                        <m:sub>
                          <m:r>
                            <a:rPr lang="en-US" altLang="zh-TW" sz="2000" i="1">
                              <a:latin typeface="Cambria Math"/>
                              <a:ea typeface="新細明體" pitchFamily="18" charset="-120"/>
                            </a:rPr>
                            <m:t>0</m:t>
                          </m:r>
                        </m:sub>
                      </m:sSub>
                      <m:r>
                        <a:rPr lang="en-US" altLang="zh-TW" sz="2000" b="0" i="1" smtClean="0">
                          <a:latin typeface="Cambria Math"/>
                          <a:ea typeface="新細明體" pitchFamily="18" charset="-120"/>
                        </a:rPr>
                        <m:t>&gt;</m:t>
                      </m:r>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𝑆</m:t>
                          </m:r>
                        </m:e>
                        <m:sub>
                          <m:r>
                            <a:rPr lang="en-US" altLang="zh-TW" sz="2000" i="1">
                              <a:latin typeface="Cambria Math"/>
                              <a:ea typeface="新細明體" pitchFamily="18" charset="-120"/>
                            </a:rPr>
                            <m:t>0</m:t>
                          </m:r>
                        </m:sub>
                      </m:sSub>
                      <m:sSup>
                        <m:sSupPr>
                          <m:ctrlPr>
                            <a:rPr lang="en-US" altLang="zh-TW" sz="2000" i="1">
                              <a:solidFill>
                                <a:srgbClr val="000000"/>
                              </a:solidFill>
                              <a:latin typeface="Cambria Math" panose="02040503050406030204" pitchFamily="18" charset="0"/>
                              <a:ea typeface="新細明體" pitchFamily="18" charset="-120"/>
                            </a:rPr>
                          </m:ctrlPr>
                        </m:sSupPr>
                        <m:e>
                          <m:r>
                            <a:rPr lang="en-US" altLang="zh-TW" sz="2000" i="1">
                              <a:solidFill>
                                <a:srgbClr val="000000"/>
                              </a:solidFill>
                              <a:latin typeface="Cambria Math"/>
                              <a:ea typeface="新細明體" pitchFamily="18" charset="-120"/>
                            </a:rPr>
                            <m:t>𝑒</m:t>
                          </m:r>
                        </m:e>
                        <m:sup>
                          <m:r>
                            <a:rPr lang="en-US" altLang="zh-TW" sz="2000" b="0" i="1" smtClean="0">
                              <a:solidFill>
                                <a:srgbClr val="000000"/>
                              </a:solidFill>
                              <a:latin typeface="Cambria Math"/>
                              <a:ea typeface="新細明體" pitchFamily="18" charset="-120"/>
                            </a:rPr>
                            <m:t>(</m:t>
                          </m:r>
                          <m:r>
                            <a:rPr lang="en-US" altLang="zh-TW" sz="2000" b="0" i="1" smtClean="0">
                              <a:solidFill>
                                <a:srgbClr val="000000"/>
                              </a:solidFill>
                              <a:latin typeface="Cambria Math"/>
                              <a:ea typeface="新細明體" pitchFamily="18" charset="-120"/>
                            </a:rPr>
                            <m:t>𝑟</m:t>
                          </m:r>
                          <m:r>
                            <a:rPr lang="en-US" altLang="zh-TW" sz="2000" b="0" i="1" smtClean="0">
                              <a:solidFill>
                                <a:srgbClr val="000000"/>
                              </a:solidFill>
                              <a:latin typeface="Cambria Math"/>
                              <a:ea typeface="新細明體" pitchFamily="18" charset="-120"/>
                            </a:rPr>
                            <m:t>−</m:t>
                          </m:r>
                          <m:r>
                            <a:rPr lang="en-US" altLang="zh-TW" sz="2000" i="1">
                              <a:solidFill>
                                <a:srgbClr val="000000"/>
                              </a:solidFill>
                              <a:latin typeface="Cambria Math"/>
                              <a:ea typeface="新細明體" pitchFamily="18" charset="-120"/>
                            </a:rPr>
                            <m:t>𝑞</m:t>
                          </m:r>
                          <m:r>
                            <a:rPr lang="en-US" altLang="zh-TW" sz="2000" b="0" i="1" smtClean="0">
                              <a:solidFill>
                                <a:srgbClr val="000000"/>
                              </a:solidFill>
                              <a:latin typeface="Cambria Math"/>
                              <a:ea typeface="新細明體" pitchFamily="18" charset="-120"/>
                            </a:rPr>
                            <m:t>)</m:t>
                          </m:r>
                          <m:r>
                            <a:rPr lang="en-US" altLang="zh-TW" sz="2000" i="1">
                              <a:solidFill>
                                <a:srgbClr val="000000"/>
                              </a:solidFill>
                              <a:latin typeface="Cambria Math"/>
                              <a:ea typeface="新細明體" pitchFamily="18" charset="-120"/>
                            </a:rPr>
                            <m:t>𝑇</m:t>
                          </m:r>
                        </m:sup>
                      </m:sSup>
                    </m:oMath>
                  </m:oMathPara>
                </a14:m>
                <a:endParaRPr lang="en-US" altLang="zh-TW" sz="2000" dirty="0">
                  <a:solidFill>
                    <a:srgbClr val="000000"/>
                  </a:solidFill>
                  <a:ea typeface="新細明體" pitchFamily="18" charset="-120"/>
                </a:endParaRPr>
              </a:p>
            </p:txBody>
          </p:sp>
        </mc:Choice>
        <mc:Fallback xmlns="">
          <p:sp>
            <p:nvSpPr>
              <p:cNvPr id="12294" name="Rectangle 5"/>
              <p:cNvSpPr>
                <a:spLocks noGrp="1" noRot="1" noChangeAspect="1" noMove="1" noResize="1" noEditPoints="1" noAdjustHandles="1" noChangeArrowheads="1" noChangeShapeType="1" noTextEdit="1"/>
              </p:cNvSpPr>
              <p:nvPr>
                <p:ph idx="1"/>
              </p:nvPr>
            </p:nvSpPr>
            <p:spPr>
              <a:xfrm>
                <a:off x="179512" y="1628800"/>
                <a:ext cx="8856984" cy="5301208"/>
              </a:xfrm>
              <a:blipFill>
                <a:blip r:embed="rId3"/>
                <a:stretch>
                  <a:fillRect l="-688" t="-1149" r="-895"/>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1229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276B7FF6-0538-4D1C-B6B3-0BCCFAD27441}" type="slidenum">
              <a:rPr lang="en-US" altLang="en-US"/>
              <a:pPr eaLnBrk="1" hangingPunct="1"/>
              <a:t>17</a:t>
            </a:fld>
            <a:endParaRPr lang="en-US" altLang="en-US"/>
          </a:p>
        </p:txBody>
      </p:sp>
    </p:spTree>
    <p:extLst>
      <p:ext uri="{BB962C8B-B14F-4D97-AF65-F5344CB8AC3E}">
        <p14:creationId xmlns:p14="http://schemas.microsoft.com/office/powerpoint/2010/main" val="177840451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noGrp="1" noChangeArrowheads="1"/>
          </p:cNvSpPr>
          <p:nvPr>
            <p:ph type="title"/>
          </p:nvPr>
        </p:nvSpPr>
        <p:spPr>
          <a:xfrm>
            <a:off x="423689" y="332656"/>
            <a:ext cx="7532687" cy="1012974"/>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Consider a Known Yield Income of Investment Assets</a:t>
            </a:r>
          </a:p>
        </p:txBody>
      </p:sp>
      <mc:AlternateContent xmlns:mc="http://schemas.openxmlformats.org/markup-compatibility/2006" xmlns:a14="http://schemas.microsoft.com/office/drawing/2010/main">
        <mc:Choice Requires="a14">
          <p:sp>
            <p:nvSpPr>
              <p:cNvPr id="12294" name="Rectangle 5"/>
              <p:cNvSpPr>
                <a:spLocks noGrp="1" noChangeArrowheads="1"/>
              </p:cNvSpPr>
              <p:nvPr>
                <p:ph idx="1"/>
              </p:nvPr>
            </p:nvSpPr>
            <p:spPr>
              <a:xfrm>
                <a:off x="323528" y="1556792"/>
                <a:ext cx="8496944" cy="5076800"/>
              </a:xfrm>
              <a:noFill/>
              <a:extLst>
                <a:ext uri="{91240B29-F687-4F45-9708-019B960494DF}">
                  <a14:hiddenLine w="12700">
                    <a:solidFill>
                      <a:schemeClr val="tx1"/>
                    </a:solidFill>
                    <a:miter lim="800000"/>
                    <a:headEnd/>
                    <a:tailEnd/>
                  </a14:hiddenLine>
                </a:ext>
              </a:extLst>
            </p:spPr>
            <p:txBody>
              <a:bodyPr lIns="90488" tIns="44450" rIns="90488" bIns="44450">
                <a:noAutofit/>
              </a:bodyPr>
              <a:lstStyle/>
              <a:p>
                <a:pPr lvl="1">
                  <a:spcBef>
                    <a:spcPts val="400"/>
                  </a:spcBef>
                </a:pPr>
                <a:r>
                  <a:rPr lang="en-US" altLang="zh-TW" dirty="0">
                    <a:solidFill>
                      <a:srgbClr val="000000"/>
                    </a:solidFill>
                    <a:ea typeface="新細明體" pitchFamily="18" charset="-120"/>
                  </a:rPr>
                  <a:t>If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b="0" i="1" smtClean="0">
                        <a:latin typeface="Cambria Math"/>
                        <a:ea typeface="新細明體" pitchFamily="18" charset="-120"/>
                      </a:rPr>
                      <m:t>&lt;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m:t>
                        </m:r>
                        <m:r>
                          <a:rPr lang="en-US" altLang="zh-TW" i="1">
                            <a:latin typeface="Cambria Math"/>
                            <a:ea typeface="新細明體" pitchFamily="18" charset="-120"/>
                          </a:rPr>
                          <m:t>−</m:t>
                        </m:r>
                        <m:r>
                          <a:rPr lang="en-US" altLang="zh-TW" i="1">
                            <a:latin typeface="Cambria Math"/>
                            <a:ea typeface="新細明體" pitchFamily="18" charset="-120"/>
                          </a:rPr>
                          <m:t>𝑞</m:t>
                        </m:r>
                        <m:r>
                          <a:rPr lang="en-US" altLang="zh-TW" i="1">
                            <a:latin typeface="Cambria Math"/>
                            <a:ea typeface="新細明體" pitchFamily="18" charset="-120"/>
                          </a:rPr>
                          <m:t>)</m:t>
                        </m:r>
                        <m:r>
                          <a:rPr lang="en-US" altLang="zh-TW" i="1">
                            <a:latin typeface="Cambria Math"/>
                            <a:ea typeface="新細明體" pitchFamily="18" charset="-120"/>
                          </a:rPr>
                          <m:t>𝑇</m:t>
                        </m:r>
                      </m:sup>
                    </m:sSup>
                  </m:oMath>
                </a14:m>
                <a:endParaRPr lang="en-US" altLang="zh-TW" dirty="0">
                  <a:solidFill>
                    <a:srgbClr val="000000"/>
                  </a:solidFill>
                  <a:ea typeface="新細明體" pitchFamily="18" charset="-120"/>
                </a:endParaRPr>
              </a:p>
              <a:p>
                <a:pPr lvl="2">
                  <a:spcBef>
                    <a:spcPts val="400"/>
                  </a:spcBef>
                </a:pPr>
                <a:r>
                  <a:rPr lang="en-US" altLang="zh-TW" dirty="0">
                    <a:solidFill>
                      <a:srgbClr val="000000"/>
                    </a:solidFill>
                    <a:ea typeface="新細明體" pitchFamily="18" charset="-120"/>
                  </a:rPr>
                  <a:t>(Short) sell </a:t>
                </a:r>
                <a14:m>
                  <m:oMath xmlns:m="http://schemas.openxmlformats.org/officeDocument/2006/math">
                    <m:r>
                      <a:rPr lang="en-US" altLang="zh-TW" b="0" i="1" smtClean="0">
                        <a:solidFill>
                          <a:srgbClr val="000000"/>
                        </a:solidFill>
                        <a:latin typeface="Cambria Math"/>
                        <a:ea typeface="新細明體" pitchFamily="18" charset="-120"/>
                      </a:rPr>
                      <m:t>𝑁</m:t>
                    </m:r>
                  </m:oMath>
                </a14:m>
                <a:r>
                  <a:rPr lang="en-US" altLang="zh-TW" dirty="0">
                    <a:solidFill>
                      <a:srgbClr val="000000"/>
                    </a:solidFill>
                    <a:ea typeface="新細明體" pitchFamily="18" charset="-120"/>
                  </a:rPr>
                  <a:t> units of the asset at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oMath>
                </a14:m>
                <a:r>
                  <a:rPr lang="en-US" altLang="zh-TW" dirty="0">
                    <a:solidFill>
                      <a:srgbClr val="000000"/>
                    </a:solidFill>
                    <a:ea typeface="新細明體" pitchFamily="18" charset="-120"/>
                  </a:rPr>
                  <a:t> today and deposit the proceeds </a:t>
                </a:r>
                <a14:m>
                  <m:oMath xmlns:m="http://schemas.openxmlformats.org/officeDocument/2006/math">
                    <m:r>
                      <a:rPr lang="en-US" altLang="zh-TW" b="0" i="1" smtClean="0">
                        <a:latin typeface="Cambria Math"/>
                        <a:ea typeface="新細明體" pitchFamily="18" charset="-120"/>
                      </a:rPr>
                      <m:t>𝑁</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r>
                      <a:rPr lang="en-US" altLang="zh-TW" i="1">
                        <a:latin typeface="Cambria Math"/>
                        <a:ea typeface="新細明體" pitchFamily="18" charset="-120"/>
                      </a:rPr>
                      <m:t> </m:t>
                    </m:r>
                  </m:oMath>
                </a14:m>
                <a:r>
                  <a:rPr lang="en-US" altLang="zh-TW" dirty="0">
                    <a:solidFill>
                      <a:srgbClr val="000000"/>
                    </a:solidFill>
                    <a:ea typeface="新細明體" pitchFamily="18" charset="-120"/>
                  </a:rPr>
                  <a:t>in a bank to earn the interest rate </a:t>
                </a:r>
                <a14:m>
                  <m:oMath xmlns:m="http://schemas.openxmlformats.org/officeDocument/2006/math">
                    <m:r>
                      <a:rPr lang="en-US" altLang="zh-TW" i="1">
                        <a:latin typeface="Cambria Math"/>
                        <a:ea typeface="新細明體" pitchFamily="18" charset="-120"/>
                      </a:rPr>
                      <m:t>𝑟</m:t>
                    </m:r>
                  </m:oMath>
                </a14:m>
                <a:endParaRPr lang="en-US" altLang="zh-TW" dirty="0">
                  <a:solidFill>
                    <a:srgbClr val="000000"/>
                  </a:solidFill>
                  <a:ea typeface="新細明體" pitchFamily="18" charset="-120"/>
                </a:endParaRPr>
              </a:p>
              <a:p>
                <a:pPr lvl="3">
                  <a:spcBef>
                    <a:spcPts val="400"/>
                  </a:spcBef>
                </a:pPr>
                <a:r>
                  <a:rPr lang="en-US" altLang="zh-TW" dirty="0"/>
                  <a:t>When continuously generated yield income is paid on the asset, you owe more on the short position. As a result, the short selling position grows at the rate </a:t>
                </a:r>
                <a14:m>
                  <m:oMath xmlns:m="http://schemas.openxmlformats.org/officeDocument/2006/math">
                    <m:r>
                      <a:rPr lang="en-US" altLang="zh-TW" i="1">
                        <a:solidFill>
                          <a:srgbClr val="000000"/>
                        </a:solidFill>
                        <a:latin typeface="Cambria Math"/>
                        <a:ea typeface="新細明體" pitchFamily="18" charset="-120"/>
                      </a:rPr>
                      <m:t>𝑞</m:t>
                    </m:r>
                  </m:oMath>
                </a14:m>
                <a:r>
                  <a:rPr lang="en-US" altLang="zh-TW" dirty="0">
                    <a:solidFill>
                      <a:srgbClr val="000000"/>
                    </a:solidFill>
                    <a:ea typeface="新細明體" pitchFamily="18" charset="-120"/>
                  </a:rPr>
                  <a:t> and thus </a:t>
                </a:r>
                <a:r>
                  <a:rPr lang="en-US" altLang="zh-TW" dirty="0"/>
                  <a:t>the arbitrageur needs to return </a:t>
                </a:r>
                <a14:m>
                  <m:oMath xmlns:m="http://schemas.openxmlformats.org/officeDocument/2006/math">
                    <m:r>
                      <a:rPr lang="en-US" altLang="zh-TW" i="1" dirty="0">
                        <a:solidFill>
                          <a:srgbClr val="000000"/>
                        </a:solidFill>
                        <a:latin typeface="Cambria Math"/>
                        <a:ea typeface="新細明體" pitchFamily="18" charset="-120"/>
                      </a:rPr>
                      <m:t>𝑁</m:t>
                    </m:r>
                    <m:sSup>
                      <m:sSupPr>
                        <m:ctrlPr>
                          <a:rPr lang="en-US" altLang="zh-TW" i="1">
                            <a:solidFill>
                              <a:srgbClr val="000000"/>
                            </a:solidFill>
                            <a:latin typeface="Cambria Math" panose="02040503050406030204" pitchFamily="18" charset="0"/>
                            <a:ea typeface="新細明體" pitchFamily="18" charset="-120"/>
                          </a:rPr>
                        </m:ctrlPr>
                      </m:sSupPr>
                      <m:e>
                        <m:r>
                          <a:rPr lang="en-US" altLang="zh-TW" i="1">
                            <a:solidFill>
                              <a:srgbClr val="000000"/>
                            </a:solidFill>
                            <a:latin typeface="Cambria Math"/>
                            <a:ea typeface="新細明體" pitchFamily="18" charset="-120"/>
                          </a:rPr>
                          <m:t>𝑒</m:t>
                        </m:r>
                      </m:e>
                      <m:sup>
                        <m:r>
                          <a:rPr lang="en-US" altLang="zh-TW" i="1">
                            <a:solidFill>
                              <a:srgbClr val="000000"/>
                            </a:solidFill>
                            <a:latin typeface="Cambria Math"/>
                            <a:ea typeface="新細明體" pitchFamily="18" charset="-120"/>
                          </a:rPr>
                          <m:t>𝑞𝑇</m:t>
                        </m:r>
                      </m:sup>
                    </m:sSup>
                  </m:oMath>
                </a14:m>
                <a:r>
                  <a:rPr lang="en-US" altLang="zh-TW" dirty="0">
                    <a:solidFill>
                      <a:srgbClr val="000000"/>
                    </a:solidFill>
                    <a:ea typeface="新細明體" pitchFamily="18" charset="-120"/>
                  </a:rPr>
                  <a:t> units at time </a:t>
                </a:r>
                <a14:m>
                  <m:oMath xmlns:m="http://schemas.openxmlformats.org/officeDocument/2006/math">
                    <m:r>
                      <a:rPr lang="en-US" altLang="zh-TW" i="1">
                        <a:solidFill>
                          <a:srgbClr val="000000"/>
                        </a:solidFill>
                        <a:latin typeface="Cambria Math"/>
                        <a:ea typeface="新細明體" pitchFamily="18" charset="-120"/>
                      </a:rPr>
                      <m:t>𝑇</m:t>
                    </m:r>
                  </m:oMath>
                </a14:m>
                <a:endParaRPr lang="en-US" altLang="zh-TW" dirty="0">
                  <a:solidFill>
                    <a:srgbClr val="000000"/>
                  </a:solidFill>
                  <a:ea typeface="新細明體" pitchFamily="18" charset="-120"/>
                </a:endParaRPr>
              </a:p>
              <a:p>
                <a:pPr lvl="2">
                  <a:spcBef>
                    <a:spcPts val="400"/>
                  </a:spcBef>
                </a:pPr>
                <a:r>
                  <a:rPr lang="en-US" altLang="zh-TW" dirty="0">
                    <a:solidFill>
                      <a:srgbClr val="000000"/>
                    </a:solidFill>
                    <a:ea typeface="新細明體" pitchFamily="18" charset="-120"/>
                  </a:rPr>
                  <a:t>Enter into a futures to buy </a:t>
                </a:r>
                <a14:m>
                  <m:oMath xmlns:m="http://schemas.openxmlformats.org/officeDocument/2006/math">
                    <m:r>
                      <a:rPr lang="en-US" altLang="zh-TW" i="1" dirty="0">
                        <a:solidFill>
                          <a:srgbClr val="000000"/>
                        </a:solidFill>
                        <a:latin typeface="Cambria Math"/>
                        <a:ea typeface="新細明體" pitchFamily="18" charset="-120"/>
                      </a:rPr>
                      <m:t>𝑁</m:t>
                    </m:r>
                    <m:sSup>
                      <m:sSupPr>
                        <m:ctrlPr>
                          <a:rPr lang="en-US" altLang="zh-TW" i="1">
                            <a:solidFill>
                              <a:srgbClr val="000000"/>
                            </a:solidFill>
                            <a:latin typeface="Cambria Math" panose="02040503050406030204" pitchFamily="18" charset="0"/>
                            <a:ea typeface="新細明體" pitchFamily="18" charset="-120"/>
                          </a:rPr>
                        </m:ctrlPr>
                      </m:sSupPr>
                      <m:e>
                        <m:r>
                          <a:rPr lang="en-US" altLang="zh-TW" i="1">
                            <a:solidFill>
                              <a:srgbClr val="000000"/>
                            </a:solidFill>
                            <a:latin typeface="Cambria Math"/>
                            <a:ea typeface="新細明體" pitchFamily="18" charset="-120"/>
                          </a:rPr>
                          <m:t>𝑒</m:t>
                        </m:r>
                      </m:e>
                      <m:sup>
                        <m:r>
                          <a:rPr lang="en-US" altLang="zh-TW" i="1">
                            <a:solidFill>
                              <a:srgbClr val="000000"/>
                            </a:solidFill>
                            <a:latin typeface="Cambria Math"/>
                            <a:ea typeface="新細明體" pitchFamily="18" charset="-120"/>
                          </a:rPr>
                          <m:t>𝑞𝑇</m:t>
                        </m:r>
                      </m:sup>
                    </m:sSup>
                  </m:oMath>
                </a14:m>
                <a:r>
                  <a:rPr lang="en-US" altLang="zh-TW" dirty="0">
                    <a:solidFill>
                      <a:srgbClr val="000000"/>
                    </a:solidFill>
                    <a:ea typeface="新細明體" pitchFamily="18" charset="-120"/>
                  </a:rPr>
                  <a:t> units at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oMath>
                </a14:m>
                <a:endParaRPr lang="en-US" altLang="zh-TW" dirty="0">
                  <a:solidFill>
                    <a:srgbClr val="000000"/>
                  </a:solidFill>
                  <a:ea typeface="新細明體" pitchFamily="18" charset="-120"/>
                </a:endParaRPr>
              </a:p>
              <a:p>
                <a:pPr lvl="2">
                  <a:spcBef>
                    <a:spcPts val="400"/>
                  </a:spcBef>
                </a:pPr>
                <a:r>
                  <a:rPr lang="en-US" altLang="zh-TW" dirty="0">
                    <a:solidFill>
                      <a:srgbClr val="000000"/>
                    </a:solidFill>
                    <a:ea typeface="新細明體" pitchFamily="18" charset="-120"/>
                  </a:rPr>
                  <a:t>The interest and principal of the deposit,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𝑁𝑆</m:t>
                        </m:r>
                      </m:e>
                      <m:sub>
                        <m:r>
                          <a:rPr lang="en-US" altLang="zh-TW" i="1">
                            <a:latin typeface="Cambria Math"/>
                            <a:ea typeface="新細明體" pitchFamily="18" charset="-120"/>
                          </a:rPr>
                          <m:t>0</m:t>
                        </m:r>
                      </m:sub>
                    </m:sSub>
                    <m:sSup>
                      <m:sSupPr>
                        <m:ctrlPr>
                          <a:rPr lang="en-US" altLang="zh-TW" i="1">
                            <a:solidFill>
                              <a:srgbClr val="000000"/>
                            </a:solidFill>
                            <a:latin typeface="Cambria Math" panose="02040503050406030204" pitchFamily="18" charset="0"/>
                            <a:ea typeface="新細明體" pitchFamily="18" charset="-120"/>
                          </a:rPr>
                        </m:ctrlPr>
                      </m:sSupPr>
                      <m:e>
                        <m:r>
                          <a:rPr lang="en-US" altLang="zh-TW" i="1">
                            <a:solidFill>
                              <a:srgbClr val="000000"/>
                            </a:solidFill>
                            <a:latin typeface="Cambria Math"/>
                            <a:ea typeface="新細明體" pitchFamily="18" charset="-120"/>
                          </a:rPr>
                          <m:t>𝑒</m:t>
                        </m:r>
                      </m:e>
                      <m:sup>
                        <m:r>
                          <a:rPr lang="en-US" altLang="zh-TW" i="1">
                            <a:solidFill>
                              <a:srgbClr val="000000"/>
                            </a:solidFill>
                            <a:latin typeface="Cambria Math"/>
                            <a:ea typeface="新細明體" pitchFamily="18" charset="-120"/>
                          </a:rPr>
                          <m:t>𝑟𝑇</m:t>
                        </m:r>
                      </m:sup>
                    </m:sSup>
                  </m:oMath>
                </a14:m>
                <a:r>
                  <a:rPr lang="en-US" altLang="zh-TW" dirty="0">
                    <a:solidFill>
                      <a:srgbClr val="000000"/>
                    </a:solidFill>
                    <a:ea typeface="新細明體" pitchFamily="18" charset="-120"/>
                  </a:rPr>
                  <a:t>, minus the fund to buy </a:t>
                </a:r>
                <a14:m>
                  <m:oMath xmlns:m="http://schemas.openxmlformats.org/officeDocument/2006/math">
                    <m:r>
                      <a:rPr lang="en-US" altLang="zh-TW" i="1" dirty="0">
                        <a:solidFill>
                          <a:srgbClr val="000000"/>
                        </a:solidFill>
                        <a:latin typeface="Cambria Math"/>
                        <a:ea typeface="新細明體" pitchFamily="18" charset="-120"/>
                      </a:rPr>
                      <m:t>𝑁</m:t>
                    </m:r>
                    <m:sSup>
                      <m:sSupPr>
                        <m:ctrlPr>
                          <a:rPr lang="en-US" altLang="zh-TW" i="1">
                            <a:solidFill>
                              <a:srgbClr val="000000"/>
                            </a:solidFill>
                            <a:latin typeface="Cambria Math" panose="02040503050406030204" pitchFamily="18" charset="0"/>
                            <a:ea typeface="新細明體" pitchFamily="18" charset="-120"/>
                          </a:rPr>
                        </m:ctrlPr>
                      </m:sSupPr>
                      <m:e>
                        <m:r>
                          <a:rPr lang="en-US" altLang="zh-TW" i="1">
                            <a:solidFill>
                              <a:srgbClr val="000000"/>
                            </a:solidFill>
                            <a:latin typeface="Cambria Math"/>
                            <a:ea typeface="新細明體" pitchFamily="18" charset="-120"/>
                          </a:rPr>
                          <m:t>𝑒</m:t>
                        </m:r>
                      </m:e>
                      <m:sup>
                        <m:r>
                          <a:rPr lang="en-US" altLang="zh-TW" i="1">
                            <a:solidFill>
                              <a:srgbClr val="000000"/>
                            </a:solidFill>
                            <a:latin typeface="Cambria Math"/>
                            <a:ea typeface="新細明體" pitchFamily="18" charset="-120"/>
                          </a:rPr>
                          <m:t>𝑞𝑇</m:t>
                        </m:r>
                      </m:sup>
                    </m:sSup>
                  </m:oMath>
                </a14:m>
                <a:r>
                  <a:rPr lang="en-US" altLang="zh-TW" dirty="0">
                    <a:solidFill>
                      <a:srgbClr val="000000"/>
                    </a:solidFill>
                    <a:ea typeface="新細明體" pitchFamily="18" charset="-120"/>
                  </a:rPr>
                  <a:t> units at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oMath>
                </a14:m>
                <a:r>
                  <a:rPr lang="en-US" altLang="zh-TW" dirty="0">
                    <a:solidFill>
                      <a:srgbClr val="000000"/>
                    </a:solidFill>
                    <a:ea typeface="新細明體" pitchFamily="18" charset="-120"/>
                  </a:rPr>
                  <a:t>, </a:t>
                </a:r>
                <a14:m>
                  <m:oMath xmlns:m="http://schemas.openxmlformats.org/officeDocument/2006/math">
                    <m:r>
                      <a:rPr lang="en-US" altLang="zh-TW" i="1" dirty="0">
                        <a:solidFill>
                          <a:srgbClr val="000000"/>
                        </a:solidFill>
                        <a:latin typeface="Cambria Math"/>
                        <a:ea typeface="新細明體" pitchFamily="18" charset="-120"/>
                      </a:rPr>
                      <m:t>𝑁</m:t>
                    </m:r>
                    <m:sSup>
                      <m:sSupPr>
                        <m:ctrlPr>
                          <a:rPr lang="en-US" altLang="zh-TW" i="1">
                            <a:solidFill>
                              <a:srgbClr val="000000"/>
                            </a:solidFill>
                            <a:latin typeface="Cambria Math" panose="02040503050406030204" pitchFamily="18" charset="0"/>
                            <a:ea typeface="新細明體" pitchFamily="18" charset="-120"/>
                          </a:rPr>
                        </m:ctrlPr>
                      </m:sSupPr>
                      <m:e>
                        <m:r>
                          <a:rPr lang="en-US" altLang="zh-TW" i="1">
                            <a:solidFill>
                              <a:srgbClr val="000000"/>
                            </a:solidFill>
                            <a:latin typeface="Cambria Math"/>
                            <a:ea typeface="新細明體" pitchFamily="18" charset="-120"/>
                          </a:rPr>
                          <m:t>𝑒</m:t>
                        </m:r>
                      </m:e>
                      <m:sup>
                        <m:r>
                          <a:rPr lang="en-US" altLang="zh-TW" i="1">
                            <a:solidFill>
                              <a:srgbClr val="000000"/>
                            </a:solidFill>
                            <a:latin typeface="Cambria Math"/>
                            <a:ea typeface="新細明體" pitchFamily="18" charset="-120"/>
                          </a:rPr>
                          <m:t>𝑞𝑇</m:t>
                        </m:r>
                      </m:sup>
                    </m:sSup>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oMath>
                </a14:m>
                <a:r>
                  <a:rPr lang="en-US" altLang="zh-TW" dirty="0">
                    <a:solidFill>
                      <a:srgbClr val="000000"/>
                    </a:solidFill>
                    <a:ea typeface="新細明體" pitchFamily="18" charset="-120"/>
                  </a:rPr>
                  <a:t>, can generate a positive payoff, i.e.,</a:t>
                </a:r>
              </a:p>
              <a:p>
                <a:pPr marL="0" lvl="2" indent="0">
                  <a:lnSpc>
                    <a:spcPct val="150000"/>
                  </a:lnSpc>
                  <a:spcBef>
                    <a:spcPts val="400"/>
                  </a:spcBef>
                  <a:buNone/>
                </a:pPr>
                <a14:m>
                  <m:oMathPara xmlns:m="http://schemas.openxmlformats.org/officeDocument/2006/math">
                    <m:oMathParaPr>
                      <m:jc m:val="center"/>
                    </m:oMathParaPr>
                    <m:oMath xmlns:m="http://schemas.openxmlformats.org/officeDocument/2006/math">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𝑁𝑆</m:t>
                          </m:r>
                        </m:e>
                        <m:sub>
                          <m:r>
                            <a:rPr lang="en-US" altLang="zh-TW" sz="2000" i="1">
                              <a:latin typeface="Cambria Math"/>
                              <a:ea typeface="新細明體" pitchFamily="18" charset="-120"/>
                            </a:rPr>
                            <m:t>0</m:t>
                          </m:r>
                        </m:sub>
                      </m:sSub>
                      <m:sSup>
                        <m:sSupPr>
                          <m:ctrlPr>
                            <a:rPr lang="en-US" altLang="zh-TW" sz="2000" i="1">
                              <a:solidFill>
                                <a:srgbClr val="000000"/>
                              </a:solidFill>
                              <a:latin typeface="Cambria Math" panose="02040503050406030204" pitchFamily="18" charset="0"/>
                              <a:ea typeface="新細明體" pitchFamily="18" charset="-120"/>
                            </a:rPr>
                          </m:ctrlPr>
                        </m:sSupPr>
                        <m:e>
                          <m:r>
                            <a:rPr lang="en-US" altLang="zh-TW" sz="2000" i="1">
                              <a:solidFill>
                                <a:srgbClr val="000000"/>
                              </a:solidFill>
                              <a:latin typeface="Cambria Math"/>
                              <a:ea typeface="新細明體" pitchFamily="18" charset="-120"/>
                            </a:rPr>
                            <m:t>𝑒</m:t>
                          </m:r>
                        </m:e>
                        <m:sup>
                          <m:r>
                            <a:rPr lang="en-US" altLang="zh-TW" sz="2000" i="1">
                              <a:solidFill>
                                <a:srgbClr val="000000"/>
                              </a:solidFill>
                              <a:latin typeface="Cambria Math"/>
                              <a:ea typeface="新細明體" pitchFamily="18" charset="-120"/>
                            </a:rPr>
                            <m:t>𝑟𝑇</m:t>
                          </m:r>
                        </m:sup>
                      </m:sSup>
                      <m:r>
                        <a:rPr lang="en-US" altLang="zh-TW" sz="2000" b="0" i="1" smtClean="0">
                          <a:solidFill>
                            <a:srgbClr val="000000"/>
                          </a:solidFill>
                          <a:latin typeface="Cambria Math"/>
                          <a:ea typeface="新細明體" pitchFamily="18" charset="-120"/>
                        </a:rPr>
                        <m:t>−</m:t>
                      </m:r>
                      <m:r>
                        <a:rPr lang="en-US" altLang="zh-TW" sz="2000" b="0" i="1" smtClean="0">
                          <a:solidFill>
                            <a:srgbClr val="000000"/>
                          </a:solidFill>
                          <a:latin typeface="Cambria Math"/>
                          <a:ea typeface="新細明體" pitchFamily="18" charset="-120"/>
                        </a:rPr>
                        <m:t>𝑁</m:t>
                      </m:r>
                      <m:sSup>
                        <m:sSupPr>
                          <m:ctrlPr>
                            <a:rPr lang="en-US" altLang="zh-TW" sz="2000" i="1">
                              <a:solidFill>
                                <a:srgbClr val="000000"/>
                              </a:solidFill>
                              <a:latin typeface="Cambria Math" panose="02040503050406030204" pitchFamily="18" charset="0"/>
                              <a:ea typeface="新細明體" pitchFamily="18" charset="-120"/>
                            </a:rPr>
                          </m:ctrlPr>
                        </m:sSupPr>
                        <m:e>
                          <m:r>
                            <a:rPr lang="en-US" altLang="zh-TW" sz="2000" i="1">
                              <a:solidFill>
                                <a:srgbClr val="000000"/>
                              </a:solidFill>
                              <a:latin typeface="Cambria Math"/>
                              <a:ea typeface="新細明體" pitchFamily="18" charset="-120"/>
                            </a:rPr>
                            <m:t>𝑒</m:t>
                          </m:r>
                        </m:e>
                        <m:sup>
                          <m:r>
                            <a:rPr lang="en-US" altLang="zh-TW" sz="2000" i="1">
                              <a:solidFill>
                                <a:srgbClr val="000000"/>
                              </a:solidFill>
                              <a:latin typeface="Cambria Math"/>
                              <a:ea typeface="新細明體" pitchFamily="18" charset="-120"/>
                            </a:rPr>
                            <m:t>𝑞𝑇</m:t>
                          </m:r>
                        </m:sup>
                      </m:sSup>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𝐹</m:t>
                          </m:r>
                        </m:e>
                        <m:sub>
                          <m:r>
                            <a:rPr lang="en-US" altLang="zh-TW" sz="2000" i="1">
                              <a:latin typeface="Cambria Math"/>
                              <a:ea typeface="新細明體" pitchFamily="18" charset="-120"/>
                            </a:rPr>
                            <m:t>0</m:t>
                          </m:r>
                        </m:sub>
                      </m:sSub>
                      <m:r>
                        <a:rPr lang="en-US" altLang="zh-TW" sz="2000" b="0" i="1" smtClean="0">
                          <a:latin typeface="Cambria Math" panose="02040503050406030204" pitchFamily="18" charset="0"/>
                          <a:ea typeface="新細明體" pitchFamily="18" charset="-120"/>
                        </a:rPr>
                        <m:t>=</m:t>
                      </m:r>
                      <m:r>
                        <a:rPr lang="en-US" altLang="zh-TW" sz="2000" i="1" dirty="0">
                          <a:solidFill>
                            <a:srgbClr val="000000"/>
                          </a:solidFill>
                          <a:latin typeface="Cambria Math"/>
                          <a:ea typeface="新細明體" pitchFamily="18" charset="-120"/>
                        </a:rPr>
                        <m:t>𝑁</m:t>
                      </m:r>
                      <m:sSup>
                        <m:sSupPr>
                          <m:ctrlPr>
                            <a:rPr lang="en-US" altLang="zh-TW" sz="2000" i="1">
                              <a:solidFill>
                                <a:srgbClr val="000000"/>
                              </a:solidFill>
                              <a:latin typeface="Cambria Math" panose="02040503050406030204" pitchFamily="18" charset="0"/>
                              <a:ea typeface="新細明體" pitchFamily="18" charset="-120"/>
                            </a:rPr>
                          </m:ctrlPr>
                        </m:sSupPr>
                        <m:e>
                          <m:r>
                            <a:rPr lang="en-US" altLang="zh-TW" sz="2000" i="1">
                              <a:solidFill>
                                <a:srgbClr val="000000"/>
                              </a:solidFill>
                              <a:latin typeface="Cambria Math"/>
                              <a:ea typeface="新細明體" pitchFamily="18" charset="-120"/>
                            </a:rPr>
                            <m:t>𝑒</m:t>
                          </m:r>
                        </m:e>
                        <m:sup>
                          <m:r>
                            <a:rPr lang="en-US" altLang="zh-TW" sz="2000" i="1">
                              <a:solidFill>
                                <a:srgbClr val="000000"/>
                              </a:solidFill>
                              <a:latin typeface="Cambria Math"/>
                              <a:ea typeface="新細明體" pitchFamily="18" charset="-120"/>
                            </a:rPr>
                            <m:t>𝑞𝑇</m:t>
                          </m:r>
                        </m:sup>
                      </m:sSup>
                      <m:d>
                        <m:dPr>
                          <m:ctrlPr>
                            <a:rPr lang="en-US" altLang="zh-TW" sz="2000" b="0" i="1" smtClean="0">
                              <a:solidFill>
                                <a:srgbClr val="000000"/>
                              </a:solidFill>
                              <a:latin typeface="Cambria Math" panose="02040503050406030204" pitchFamily="18" charset="0"/>
                              <a:ea typeface="新細明體" pitchFamily="18" charset="-120"/>
                            </a:rPr>
                          </m:ctrlPr>
                        </m:dPr>
                        <m:e>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𝑆</m:t>
                              </m:r>
                            </m:e>
                            <m:sub>
                              <m:r>
                                <a:rPr lang="en-US" altLang="zh-TW" sz="2000" i="1">
                                  <a:latin typeface="Cambria Math"/>
                                  <a:ea typeface="新細明體" pitchFamily="18" charset="-120"/>
                                </a:rPr>
                                <m:t>0</m:t>
                              </m:r>
                            </m:sub>
                          </m:sSub>
                          <m:sSup>
                            <m:sSupPr>
                              <m:ctrlPr>
                                <a:rPr lang="en-US" altLang="zh-TW" sz="2000" i="1">
                                  <a:solidFill>
                                    <a:srgbClr val="000000"/>
                                  </a:solidFill>
                                  <a:latin typeface="Cambria Math" panose="02040503050406030204" pitchFamily="18" charset="0"/>
                                  <a:ea typeface="新細明體" pitchFamily="18" charset="-120"/>
                                </a:rPr>
                              </m:ctrlPr>
                            </m:sSupPr>
                            <m:e>
                              <m:r>
                                <a:rPr lang="en-US" altLang="zh-TW" sz="2000" i="1">
                                  <a:solidFill>
                                    <a:srgbClr val="000000"/>
                                  </a:solidFill>
                                  <a:latin typeface="Cambria Math"/>
                                  <a:ea typeface="新細明體" pitchFamily="18" charset="-120"/>
                                </a:rPr>
                                <m:t>𝑒</m:t>
                              </m:r>
                            </m:e>
                            <m:sup>
                              <m:r>
                                <a:rPr lang="en-US" altLang="zh-TW" sz="2000" i="1">
                                  <a:solidFill>
                                    <a:srgbClr val="000000"/>
                                  </a:solidFill>
                                  <a:latin typeface="Cambria Math"/>
                                  <a:ea typeface="新細明體" pitchFamily="18" charset="-120"/>
                                </a:rPr>
                                <m:t>(</m:t>
                              </m:r>
                              <m:r>
                                <a:rPr lang="en-US" altLang="zh-TW" sz="2000" i="1">
                                  <a:solidFill>
                                    <a:srgbClr val="000000"/>
                                  </a:solidFill>
                                  <a:latin typeface="Cambria Math"/>
                                  <a:ea typeface="新細明體" pitchFamily="18" charset="-120"/>
                                </a:rPr>
                                <m:t>𝑟</m:t>
                              </m:r>
                              <m:r>
                                <a:rPr lang="en-US" altLang="zh-TW" sz="2000" i="1">
                                  <a:solidFill>
                                    <a:srgbClr val="000000"/>
                                  </a:solidFill>
                                  <a:latin typeface="Cambria Math"/>
                                  <a:ea typeface="新細明體" pitchFamily="18" charset="-120"/>
                                </a:rPr>
                                <m:t>−</m:t>
                              </m:r>
                              <m:r>
                                <a:rPr lang="en-US" altLang="zh-TW" sz="2000" i="1">
                                  <a:solidFill>
                                    <a:srgbClr val="000000"/>
                                  </a:solidFill>
                                  <a:latin typeface="Cambria Math"/>
                                  <a:ea typeface="新細明體" pitchFamily="18" charset="-120"/>
                                </a:rPr>
                                <m:t>𝑞</m:t>
                              </m:r>
                              <m:r>
                                <a:rPr lang="en-US" altLang="zh-TW" sz="2000" i="1">
                                  <a:solidFill>
                                    <a:srgbClr val="000000"/>
                                  </a:solidFill>
                                  <a:latin typeface="Cambria Math"/>
                                  <a:ea typeface="新細明體" pitchFamily="18" charset="-120"/>
                                </a:rPr>
                                <m:t>)</m:t>
                              </m:r>
                              <m:r>
                                <a:rPr lang="en-US" altLang="zh-TW" sz="2000" i="1">
                                  <a:solidFill>
                                    <a:srgbClr val="000000"/>
                                  </a:solidFill>
                                  <a:latin typeface="Cambria Math"/>
                                  <a:ea typeface="新細明體" pitchFamily="18" charset="-120"/>
                                </a:rPr>
                                <m:t>𝑇</m:t>
                              </m:r>
                            </m:sup>
                          </m:sSup>
                          <m:r>
                            <a:rPr lang="en-US" altLang="zh-TW" sz="2000" b="0" i="1" smtClean="0">
                              <a:solidFill>
                                <a:srgbClr val="000000"/>
                              </a:solidFill>
                              <a:latin typeface="Cambria Math" panose="02040503050406030204" pitchFamily="18" charset="0"/>
                              <a:ea typeface="新細明體" pitchFamily="18" charset="-120"/>
                            </a:rPr>
                            <m:t>−</m:t>
                          </m:r>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𝐹</m:t>
                              </m:r>
                            </m:e>
                            <m:sub>
                              <m:r>
                                <a:rPr lang="en-US" altLang="zh-TW" sz="2000" i="1">
                                  <a:latin typeface="Cambria Math"/>
                                  <a:ea typeface="新細明體" pitchFamily="18" charset="-120"/>
                                </a:rPr>
                                <m:t>0</m:t>
                              </m:r>
                            </m:sub>
                          </m:sSub>
                        </m:e>
                      </m:d>
                      <m:r>
                        <a:rPr lang="en-US" altLang="zh-TW" sz="2000" b="0" i="1" smtClean="0">
                          <a:latin typeface="Cambria Math"/>
                          <a:ea typeface="新細明體" pitchFamily="18" charset="-120"/>
                        </a:rPr>
                        <m:t>&gt;</m:t>
                      </m:r>
                      <m:r>
                        <a:rPr lang="en-US" altLang="zh-TW" sz="2000" b="0" i="1" smtClean="0">
                          <a:solidFill>
                            <a:srgbClr val="000000"/>
                          </a:solidFill>
                          <a:latin typeface="Cambria Math"/>
                          <a:ea typeface="新細明體" pitchFamily="18" charset="-120"/>
                        </a:rPr>
                        <m:t>0 </m:t>
                      </m:r>
                      <m:r>
                        <m:rPr>
                          <m:sty m:val="p"/>
                        </m:rPr>
                        <a:rPr lang="en-US" altLang="zh-TW" sz="2000" b="0" i="0" smtClean="0">
                          <a:solidFill>
                            <a:srgbClr val="000000"/>
                          </a:solidFill>
                          <a:latin typeface="Cambria Math"/>
                          <a:ea typeface="新細明體" pitchFamily="18" charset="-120"/>
                        </a:rPr>
                        <m:t>due</m:t>
                      </m:r>
                      <m:r>
                        <a:rPr lang="en-US" altLang="zh-TW" sz="2000" b="0" i="0" smtClean="0">
                          <a:solidFill>
                            <a:srgbClr val="000000"/>
                          </a:solidFill>
                          <a:latin typeface="Cambria Math"/>
                          <a:ea typeface="新細明體" pitchFamily="18" charset="-120"/>
                        </a:rPr>
                        <m:t> </m:t>
                      </m:r>
                      <m:r>
                        <m:rPr>
                          <m:sty m:val="p"/>
                        </m:rPr>
                        <a:rPr lang="en-US" altLang="zh-TW" sz="2000" b="0" i="0" smtClean="0">
                          <a:solidFill>
                            <a:srgbClr val="000000"/>
                          </a:solidFill>
                          <a:latin typeface="Cambria Math"/>
                          <a:ea typeface="新細明體" pitchFamily="18" charset="-120"/>
                        </a:rPr>
                        <m:t>to</m:t>
                      </m:r>
                      <m:r>
                        <a:rPr lang="en-US" altLang="zh-TW" sz="2000" b="0" i="1" smtClean="0">
                          <a:solidFill>
                            <a:srgbClr val="000000"/>
                          </a:solidFill>
                          <a:latin typeface="Cambria Math"/>
                          <a:ea typeface="新細明體" pitchFamily="18" charset="-120"/>
                        </a:rPr>
                        <m:t> </m:t>
                      </m:r>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𝐹</m:t>
                          </m:r>
                        </m:e>
                        <m:sub>
                          <m:r>
                            <a:rPr lang="en-US" altLang="zh-TW" sz="2000" i="1">
                              <a:latin typeface="Cambria Math"/>
                              <a:ea typeface="新細明體" pitchFamily="18" charset="-120"/>
                            </a:rPr>
                            <m:t>0</m:t>
                          </m:r>
                        </m:sub>
                      </m:sSub>
                      <m:r>
                        <a:rPr lang="en-US" altLang="zh-TW" sz="2000" b="0" i="1" smtClean="0">
                          <a:latin typeface="Cambria Math"/>
                          <a:ea typeface="新細明體" pitchFamily="18" charset="-120"/>
                        </a:rPr>
                        <m:t>&lt;</m:t>
                      </m:r>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𝑆</m:t>
                          </m:r>
                        </m:e>
                        <m:sub>
                          <m:r>
                            <a:rPr lang="en-US" altLang="zh-TW" sz="2000" i="1">
                              <a:latin typeface="Cambria Math"/>
                              <a:ea typeface="新細明體" pitchFamily="18" charset="-120"/>
                            </a:rPr>
                            <m:t>0</m:t>
                          </m:r>
                        </m:sub>
                      </m:sSub>
                      <m:sSup>
                        <m:sSupPr>
                          <m:ctrlPr>
                            <a:rPr lang="en-US" altLang="zh-TW" sz="2000" i="1">
                              <a:solidFill>
                                <a:srgbClr val="000000"/>
                              </a:solidFill>
                              <a:latin typeface="Cambria Math" panose="02040503050406030204" pitchFamily="18" charset="0"/>
                              <a:ea typeface="新細明體" pitchFamily="18" charset="-120"/>
                            </a:rPr>
                          </m:ctrlPr>
                        </m:sSupPr>
                        <m:e>
                          <m:r>
                            <a:rPr lang="en-US" altLang="zh-TW" sz="2000" i="1">
                              <a:solidFill>
                                <a:srgbClr val="000000"/>
                              </a:solidFill>
                              <a:latin typeface="Cambria Math"/>
                              <a:ea typeface="新細明體" pitchFamily="18" charset="-120"/>
                            </a:rPr>
                            <m:t>𝑒</m:t>
                          </m:r>
                        </m:e>
                        <m:sup>
                          <m:r>
                            <a:rPr lang="en-US" altLang="zh-TW" sz="2000" b="0" i="1" smtClean="0">
                              <a:solidFill>
                                <a:srgbClr val="000000"/>
                              </a:solidFill>
                              <a:latin typeface="Cambria Math"/>
                              <a:ea typeface="新細明體" pitchFamily="18" charset="-120"/>
                            </a:rPr>
                            <m:t>(</m:t>
                          </m:r>
                          <m:r>
                            <a:rPr lang="en-US" altLang="zh-TW" sz="2000" b="0" i="1" smtClean="0">
                              <a:solidFill>
                                <a:srgbClr val="000000"/>
                              </a:solidFill>
                              <a:latin typeface="Cambria Math"/>
                              <a:ea typeface="新細明體" pitchFamily="18" charset="-120"/>
                            </a:rPr>
                            <m:t>𝑟</m:t>
                          </m:r>
                          <m:r>
                            <a:rPr lang="en-US" altLang="zh-TW" sz="2000" b="0" i="1" smtClean="0">
                              <a:solidFill>
                                <a:srgbClr val="000000"/>
                              </a:solidFill>
                              <a:latin typeface="Cambria Math"/>
                              <a:ea typeface="新細明體" pitchFamily="18" charset="-120"/>
                            </a:rPr>
                            <m:t>−</m:t>
                          </m:r>
                          <m:r>
                            <a:rPr lang="en-US" altLang="zh-TW" sz="2000" i="1">
                              <a:solidFill>
                                <a:srgbClr val="000000"/>
                              </a:solidFill>
                              <a:latin typeface="Cambria Math"/>
                              <a:ea typeface="新細明體" pitchFamily="18" charset="-120"/>
                            </a:rPr>
                            <m:t>𝑞</m:t>
                          </m:r>
                          <m:r>
                            <a:rPr lang="en-US" altLang="zh-TW" sz="2000" b="0" i="1" smtClean="0">
                              <a:solidFill>
                                <a:srgbClr val="000000"/>
                              </a:solidFill>
                              <a:latin typeface="Cambria Math"/>
                              <a:ea typeface="新細明體" pitchFamily="18" charset="-120"/>
                            </a:rPr>
                            <m:t>)</m:t>
                          </m:r>
                          <m:r>
                            <a:rPr lang="en-US" altLang="zh-TW" sz="2000" i="1">
                              <a:solidFill>
                                <a:srgbClr val="000000"/>
                              </a:solidFill>
                              <a:latin typeface="Cambria Math"/>
                              <a:ea typeface="新細明體" pitchFamily="18" charset="-120"/>
                            </a:rPr>
                            <m:t>𝑇</m:t>
                          </m:r>
                        </m:sup>
                      </m:sSup>
                    </m:oMath>
                  </m:oMathPara>
                </a14:m>
                <a:endParaRPr lang="en-US" altLang="zh-TW" sz="2000" dirty="0">
                  <a:solidFill>
                    <a:srgbClr val="000000"/>
                  </a:solidFill>
                  <a:ea typeface="新細明體" pitchFamily="18" charset="-120"/>
                </a:endParaRPr>
              </a:p>
              <a:p>
                <a:pPr marL="622300" lvl="1" indent="-285750">
                  <a:spcBef>
                    <a:spcPts val="400"/>
                  </a:spcBef>
                </a:pPr>
                <a:r>
                  <a:rPr lang="en-US" altLang="zh-TW" dirty="0">
                    <a:solidFill>
                      <a:srgbClr val="000000"/>
                    </a:solidFill>
                    <a:ea typeface="新細明體" pitchFamily="18" charset="-120"/>
                  </a:rPr>
                  <a:t>To eliminate the above two arbitrage opportunities, we can derive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m:t>
                        </m:r>
                        <m:r>
                          <a:rPr lang="en-US" altLang="zh-TW" i="1">
                            <a:latin typeface="Cambria Math"/>
                            <a:ea typeface="新細明體" pitchFamily="18" charset="-120"/>
                          </a:rPr>
                          <m:t>−</m:t>
                        </m:r>
                        <m:r>
                          <a:rPr lang="en-US" altLang="zh-TW" i="1">
                            <a:latin typeface="Cambria Math"/>
                            <a:ea typeface="新細明體" pitchFamily="18" charset="-120"/>
                          </a:rPr>
                          <m:t>𝑞</m:t>
                        </m:r>
                        <m:r>
                          <a:rPr lang="en-US" altLang="zh-TW" i="1">
                            <a:latin typeface="Cambria Math"/>
                            <a:ea typeface="新細明體" pitchFamily="18" charset="-120"/>
                          </a:rPr>
                          <m:t>)</m:t>
                        </m:r>
                        <m:r>
                          <a:rPr lang="en-US" altLang="zh-TW" i="1">
                            <a:latin typeface="Cambria Math"/>
                            <a:ea typeface="新細明體" pitchFamily="18" charset="-120"/>
                          </a:rPr>
                          <m:t>𝑇</m:t>
                        </m:r>
                      </m:sup>
                    </m:sSup>
                  </m:oMath>
                </a14:m>
                <a:r>
                  <a:rPr lang="en-US" altLang="zh-TW" dirty="0">
                    <a:solidFill>
                      <a:srgbClr val="000000"/>
                    </a:solidFill>
                    <a:ea typeface="新細明體" pitchFamily="18" charset="-120"/>
                  </a:rPr>
                  <a:t> theoretically </a:t>
                </a:r>
              </a:p>
            </p:txBody>
          </p:sp>
        </mc:Choice>
        <mc:Fallback xmlns="">
          <p:sp>
            <p:nvSpPr>
              <p:cNvPr id="12294" name="Rectangle 5"/>
              <p:cNvSpPr>
                <a:spLocks noGrp="1" noRot="1" noChangeAspect="1" noMove="1" noResize="1" noEditPoints="1" noAdjustHandles="1" noChangeArrowheads="1" noChangeShapeType="1" noTextEdit="1"/>
              </p:cNvSpPr>
              <p:nvPr>
                <p:ph idx="1"/>
              </p:nvPr>
            </p:nvSpPr>
            <p:spPr>
              <a:xfrm>
                <a:off x="323528" y="1556792"/>
                <a:ext cx="8496944" cy="5076800"/>
              </a:xfrm>
              <a:blipFill>
                <a:blip r:embed="rId3"/>
                <a:stretch>
                  <a:fillRect t="-840" r="-1363" b="-7683"/>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1229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276B7FF6-0538-4D1C-B6B3-0BCCFAD27441}" type="slidenum">
              <a:rPr lang="en-US" altLang="en-US"/>
              <a:pPr eaLnBrk="1" hangingPunct="1"/>
              <a:t>18</a:t>
            </a:fld>
            <a:endParaRPr lang="en-US" altLang="en-US"/>
          </a:p>
        </p:txBody>
      </p:sp>
    </p:spTree>
    <p:extLst>
      <p:ext uri="{BB962C8B-B14F-4D97-AF65-F5344CB8AC3E}">
        <p14:creationId xmlns:p14="http://schemas.microsoft.com/office/powerpoint/2010/main" val="10571067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4"/>
          <p:cNvSpPr>
            <a:spLocks noGrp="1" noChangeArrowheads="1"/>
          </p:cNvSpPr>
          <p:nvPr>
            <p:ph type="title"/>
          </p:nvPr>
        </p:nvSpPr>
        <p:spPr>
          <a:xfrm>
            <a:off x="539553" y="419100"/>
            <a:ext cx="7416824" cy="92166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Stock Index Futures</a:t>
            </a:r>
          </a:p>
        </p:txBody>
      </p:sp>
      <mc:AlternateContent xmlns:mc="http://schemas.openxmlformats.org/markup-compatibility/2006" xmlns:a14="http://schemas.microsoft.com/office/drawing/2010/main">
        <mc:Choice Requires="a14">
          <p:sp>
            <p:nvSpPr>
              <p:cNvPr id="17414" name="Rectangle 5"/>
              <p:cNvSpPr>
                <a:spLocks noGrp="1" noChangeArrowheads="1"/>
              </p:cNvSpPr>
              <p:nvPr>
                <p:ph idx="1"/>
              </p:nvPr>
            </p:nvSpPr>
            <p:spPr>
              <a:xfrm>
                <a:off x="179512" y="1584176"/>
                <a:ext cx="8568952" cy="5273824"/>
              </a:xfrm>
              <a:noFill/>
              <a:extLst>
                <a:ext uri="{91240B29-F687-4F45-9708-019B960494DF}">
                  <a14:hiddenLine w="12700">
                    <a:solidFill>
                      <a:schemeClr val="tx1"/>
                    </a:solidFill>
                    <a:miter lim="800000"/>
                    <a:headEnd/>
                    <a:tailEnd/>
                  </a14:hiddenLine>
                </a:ext>
              </a:extLst>
            </p:spPr>
            <p:txBody>
              <a:bodyPr lIns="90488" tIns="44450" rIns="90488" bIns="44450"/>
              <a:lstStyle/>
              <a:p>
                <a:pPr eaLnBrk="1" hangingPunct="1">
                  <a:spcBef>
                    <a:spcPts val="100"/>
                  </a:spcBef>
                </a:pPr>
                <a:r>
                  <a:rPr lang="en-US" altLang="zh-TW" dirty="0">
                    <a:ea typeface="新細明體" pitchFamily="18" charset="-120"/>
                  </a:rPr>
                  <a:t>The underlying asset of stock index futures is a stock index level, which can be viewed as an investment asset paying a yield income</a:t>
                </a:r>
              </a:p>
              <a:p>
                <a:pPr lvl="1">
                  <a:spcBef>
                    <a:spcPts val="100"/>
                  </a:spcBef>
                </a:pPr>
                <a:r>
                  <a:rPr lang="en-US" altLang="zh-TW" dirty="0">
                    <a:ea typeface="新細明體" pitchFamily="18" charset="-120"/>
                  </a:rPr>
                  <a:t>A stock index reflects the performance of a portfolio of stocks</a:t>
                </a:r>
              </a:p>
              <a:p>
                <a:pPr lvl="1">
                  <a:spcBef>
                    <a:spcPts val="100"/>
                  </a:spcBef>
                </a:pPr>
                <a:r>
                  <a:rPr lang="en-US" altLang="zh-TW" dirty="0">
                    <a:ea typeface="新細明體" pitchFamily="18" charset="-120"/>
                  </a:rPr>
                  <a:t>Inefficient (sometimes</a:t>
                </a:r>
                <a:r>
                  <a:rPr lang="zh-TW" altLang="en-US" dirty="0">
                    <a:ea typeface="新細明體" pitchFamily="18" charset="-120"/>
                  </a:rPr>
                  <a:t> </a:t>
                </a:r>
                <a:r>
                  <a:rPr lang="en-US" altLang="zh-TW" dirty="0">
                    <a:ea typeface="新細明體" pitchFamily="18" charset="-120"/>
                  </a:rPr>
                  <a:t>infeasible) to consider PVs of all cash dividends of all stocks in the index portfolio</a:t>
                </a:r>
              </a:p>
              <a:p>
                <a:pPr lvl="1">
                  <a:spcBef>
                    <a:spcPts val="100"/>
                  </a:spcBef>
                </a:pPr>
                <a:r>
                  <a:rPr lang="en-US" altLang="zh-TW" dirty="0">
                    <a:ea typeface="新細明體" pitchFamily="18" charset="-120"/>
                  </a:rPr>
                  <a:t>The futures and spot prices of a stock index futures follows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m:t>
                        </m:r>
                        <m:r>
                          <a:rPr lang="en-US" altLang="zh-TW" i="1">
                            <a:latin typeface="Cambria Math"/>
                            <a:ea typeface="新細明體" pitchFamily="18" charset="-120"/>
                          </a:rPr>
                          <m:t>−</m:t>
                        </m:r>
                        <m:r>
                          <a:rPr lang="en-US" altLang="zh-TW" i="1">
                            <a:latin typeface="Cambria Math"/>
                            <a:ea typeface="新細明體" pitchFamily="18" charset="-120"/>
                          </a:rPr>
                          <m:t>𝑞</m:t>
                        </m:r>
                        <m:r>
                          <a:rPr lang="en-US" altLang="zh-TW" i="1">
                            <a:latin typeface="Cambria Math"/>
                            <a:ea typeface="新細明體" pitchFamily="18" charset="-120"/>
                          </a:rPr>
                          <m:t>)</m:t>
                        </m:r>
                        <m:r>
                          <a:rPr lang="en-US" altLang="zh-TW" i="1">
                            <a:latin typeface="Cambria Math"/>
                            <a:ea typeface="新細明體" pitchFamily="18" charset="-120"/>
                          </a:rPr>
                          <m:t>𝑇</m:t>
                        </m:r>
                      </m:sup>
                    </m:sSup>
                  </m:oMath>
                </a14:m>
                <a:r>
                  <a:rPr lang="en-US" altLang="zh-TW" dirty="0">
                    <a:ea typeface="新細明體" pitchFamily="18" charset="-120"/>
                  </a:rPr>
                  <a:t> (rather than using </a:t>
                </a:r>
                <a14:m>
                  <m:oMath xmlns:m="http://schemas.openxmlformats.org/officeDocument/2006/math">
                    <m:sSub>
                      <m:sSubPr>
                        <m:ctrlPr>
                          <a:rPr lang="en-US" altLang="zh-TW" sz="2400" i="1">
                            <a:latin typeface="Cambria Math" panose="02040503050406030204" pitchFamily="18" charset="0"/>
                            <a:ea typeface="新細明體" pitchFamily="18" charset="-120"/>
                          </a:rPr>
                        </m:ctrlPr>
                      </m:sSubPr>
                      <m:e>
                        <m:r>
                          <a:rPr lang="en-US" altLang="zh-TW" sz="2400" i="1">
                            <a:latin typeface="Cambria Math"/>
                            <a:ea typeface="新細明體" pitchFamily="18" charset="-120"/>
                          </a:rPr>
                          <m:t>𝐹</m:t>
                        </m:r>
                      </m:e>
                      <m:sub>
                        <m:r>
                          <a:rPr lang="en-US" altLang="zh-TW" sz="2400" i="1">
                            <a:latin typeface="Cambria Math"/>
                            <a:ea typeface="新細明體" pitchFamily="18" charset="-120"/>
                          </a:rPr>
                          <m:t>0</m:t>
                        </m:r>
                      </m:sub>
                    </m:sSub>
                    <m:r>
                      <a:rPr lang="en-US" altLang="zh-TW" sz="2400" i="1">
                        <a:latin typeface="Cambria Math"/>
                        <a:ea typeface="新細明體" pitchFamily="18" charset="-120"/>
                      </a:rPr>
                      <m:t>=(</m:t>
                    </m:r>
                    <m:sSub>
                      <m:sSubPr>
                        <m:ctrlPr>
                          <a:rPr lang="en-US" altLang="zh-TW" sz="2400" i="1">
                            <a:latin typeface="Cambria Math" panose="02040503050406030204" pitchFamily="18" charset="0"/>
                            <a:ea typeface="新細明體" pitchFamily="18" charset="-120"/>
                          </a:rPr>
                        </m:ctrlPr>
                      </m:sSubPr>
                      <m:e>
                        <m:r>
                          <a:rPr lang="en-US" altLang="zh-TW" sz="2400" i="1">
                            <a:latin typeface="Cambria Math"/>
                            <a:ea typeface="新細明體" pitchFamily="18" charset="-120"/>
                          </a:rPr>
                          <m:t>𝑆</m:t>
                        </m:r>
                      </m:e>
                      <m:sub>
                        <m:r>
                          <a:rPr lang="en-US" altLang="zh-TW" sz="2400" i="1">
                            <a:latin typeface="Cambria Math"/>
                            <a:ea typeface="新細明體" pitchFamily="18" charset="-120"/>
                          </a:rPr>
                          <m:t>0</m:t>
                        </m:r>
                      </m:sub>
                    </m:sSub>
                    <m:r>
                      <a:rPr lang="en-US" altLang="zh-TW" sz="2400" i="1">
                        <a:latin typeface="Cambria Math"/>
                        <a:ea typeface="新細明體" pitchFamily="18" charset="-120"/>
                      </a:rPr>
                      <m:t>−</m:t>
                    </m:r>
                    <m:sSub>
                      <m:sSubPr>
                        <m:ctrlPr>
                          <a:rPr lang="en-US" altLang="zh-TW" sz="2400" i="1">
                            <a:latin typeface="Cambria Math" panose="02040503050406030204" pitchFamily="18" charset="0"/>
                            <a:ea typeface="新細明體" pitchFamily="18" charset="-120"/>
                          </a:rPr>
                        </m:ctrlPr>
                      </m:sSubPr>
                      <m:e>
                        <m:r>
                          <a:rPr lang="en-US" altLang="zh-TW" sz="2400" i="1">
                            <a:latin typeface="Cambria Math"/>
                            <a:ea typeface="新細明體" pitchFamily="18" charset="-120"/>
                          </a:rPr>
                          <m:t>𝐼</m:t>
                        </m:r>
                      </m:e>
                      <m:sub>
                        <m:r>
                          <a:rPr lang="en-US" altLang="zh-TW" sz="2400" i="1">
                            <a:latin typeface="Cambria Math"/>
                            <a:ea typeface="新細明體" pitchFamily="18" charset="-120"/>
                          </a:rPr>
                          <m:t>0</m:t>
                        </m:r>
                      </m:sub>
                    </m:sSub>
                    <m:r>
                      <a:rPr lang="en-US" altLang="zh-TW" sz="2400" i="1">
                        <a:latin typeface="Cambria Math"/>
                        <a:ea typeface="新細明體" pitchFamily="18" charset="-120"/>
                      </a:rPr>
                      <m:t>)</m:t>
                    </m:r>
                    <m:sSup>
                      <m:sSupPr>
                        <m:ctrlPr>
                          <a:rPr lang="en-US" altLang="zh-TW" sz="2400" i="1">
                            <a:latin typeface="Cambria Math" panose="02040503050406030204" pitchFamily="18" charset="0"/>
                            <a:ea typeface="新細明體" pitchFamily="18" charset="-120"/>
                          </a:rPr>
                        </m:ctrlPr>
                      </m:sSupPr>
                      <m:e>
                        <m:r>
                          <a:rPr lang="en-US" altLang="zh-TW" sz="2400" i="1">
                            <a:latin typeface="Cambria Math"/>
                            <a:ea typeface="新細明體" pitchFamily="18" charset="-120"/>
                          </a:rPr>
                          <m:t>𝑒</m:t>
                        </m:r>
                      </m:e>
                      <m:sup>
                        <m:r>
                          <a:rPr lang="en-US" altLang="zh-TW" sz="2400" i="1">
                            <a:latin typeface="Cambria Math"/>
                            <a:ea typeface="新細明體" pitchFamily="18" charset="-120"/>
                          </a:rPr>
                          <m:t>𝑟𝑇</m:t>
                        </m:r>
                      </m:sup>
                    </m:sSup>
                  </m:oMath>
                </a14:m>
                <a:r>
                  <a:rPr lang="en-US" altLang="zh-TW" dirty="0">
                    <a:ea typeface="新細明體" pitchFamily="18" charset="-120"/>
                  </a:rPr>
                  <a:t>)</a:t>
                </a:r>
              </a:p>
              <a:p>
                <a:pPr lvl="2">
                  <a:spcBef>
                    <a:spcPts val="100"/>
                  </a:spcBef>
                </a:pPr>
                <a:r>
                  <a:rPr lang="en-US" altLang="zh-TW" dirty="0">
                    <a:ea typeface="新細明體" pitchFamily="18" charset="-120"/>
                  </a:rPr>
                  <a:t>Continuous compounding dividend yields on a stock index </a:t>
                </a:r>
                <a14:m>
                  <m:oMath xmlns:m="http://schemas.openxmlformats.org/officeDocument/2006/math">
                    <m:r>
                      <a:rPr lang="en-US" altLang="zh-TW" i="1">
                        <a:latin typeface="Cambria Math"/>
                        <a:ea typeface="新細明體" pitchFamily="18" charset="-120"/>
                      </a:rPr>
                      <m:t>𝑞</m:t>
                    </m:r>
                    <m:r>
                      <a:rPr lang="en-US" altLang="zh-TW" i="1" smtClean="0">
                        <a:latin typeface="Cambria Math" panose="02040503050406030204" pitchFamily="18" charset="0"/>
                        <a:ea typeface="Cambria Math" panose="02040503050406030204" pitchFamily="18" charset="0"/>
                      </a:rPr>
                      <m:t>≈</m:t>
                    </m:r>
                  </m:oMath>
                </a14:m>
                <a:r>
                  <a:rPr lang="en-US" altLang="zh-TW" dirty="0">
                    <a:ea typeface="新細明體" pitchFamily="18" charset="-120"/>
                  </a:rPr>
                  <a:t> (total cash dividends of all stock names in a year) / (sum of the end-of-year values of all stock names)</a:t>
                </a:r>
              </a:p>
              <a:p>
                <a:pPr lvl="1">
                  <a:spcBef>
                    <a:spcPts val="100"/>
                  </a:spcBef>
                </a:pPr>
                <a:endParaRPr lang="en-US" altLang="zh-TW" dirty="0">
                  <a:ea typeface="新細明體" pitchFamily="18" charset="-120"/>
                </a:endParaRPr>
              </a:p>
            </p:txBody>
          </p:sp>
        </mc:Choice>
        <mc:Fallback xmlns="">
          <p:sp>
            <p:nvSpPr>
              <p:cNvPr id="17414" name="Rectangle 5"/>
              <p:cNvSpPr>
                <a:spLocks noGrp="1" noRot="1" noChangeAspect="1" noMove="1" noResize="1" noEditPoints="1" noAdjustHandles="1" noChangeArrowheads="1" noChangeShapeType="1" noTextEdit="1"/>
              </p:cNvSpPr>
              <p:nvPr>
                <p:ph idx="1"/>
              </p:nvPr>
            </p:nvSpPr>
            <p:spPr>
              <a:xfrm>
                <a:off x="179512" y="1584176"/>
                <a:ext cx="8568952" cy="5273824"/>
              </a:xfrm>
              <a:blipFill>
                <a:blip r:embed="rId3"/>
                <a:stretch>
                  <a:fillRect l="-711" t="-1503" r="-1636" b="-3121"/>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1741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31DB740C-625F-467E-A5BA-33E8A36D70D5}" type="slidenum">
              <a:rPr lang="en-US" altLang="en-US"/>
              <a:pPr eaLnBrk="1" hangingPunct="1"/>
              <a:t>19</a:t>
            </a:fld>
            <a:endParaRPr lang="en-US" altLang="en-US"/>
          </a:p>
        </p:txBody>
      </p:sp>
    </p:spTree>
    <p:extLst>
      <p:ext uri="{BB962C8B-B14F-4D97-AF65-F5344CB8AC3E}">
        <p14:creationId xmlns:p14="http://schemas.microsoft.com/office/powerpoint/2010/main" val="38853952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charset="-120"/>
              </a:rPr>
              <a:t>The Goals of Chapter 5</a:t>
            </a:r>
          </a:p>
        </p:txBody>
      </p:sp>
      <p:sp>
        <p:nvSpPr>
          <p:cNvPr id="614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5.</a:t>
            </a:r>
            <a:fld id="{6459F47D-D016-4E99-B4CA-0BA973F17661}" type="slidenum">
              <a:rPr lang="en-US" altLang="en-US" smtClean="0"/>
              <a:pPr eaLnBrk="1" hangingPunct="1"/>
              <a:t>2</a:t>
            </a:fld>
            <a:endParaRPr lang="en-US" altLang="en-US" dirty="0"/>
          </a:p>
        </p:txBody>
      </p:sp>
      <mc:AlternateContent xmlns:mc="http://schemas.openxmlformats.org/markup-compatibility/2006" xmlns:a14="http://schemas.microsoft.com/office/drawing/2010/main">
        <mc:Choice Requires="a14">
          <p:sp>
            <p:nvSpPr>
              <p:cNvPr id="6150" name="Rectangle 5"/>
              <p:cNvSpPr txBox="1">
                <a:spLocks noChangeArrowheads="1"/>
              </p:cNvSpPr>
              <p:nvPr/>
            </p:nvSpPr>
            <p:spPr bwMode="auto">
              <a:xfrm>
                <a:off x="251520" y="1484784"/>
                <a:ext cx="8640960" cy="507680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488" tIns="44450" rIns="90488" bIns="44450"/>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8000"/>
                  </a:lnSpc>
                  <a:spcBef>
                    <a:spcPts val="300"/>
                  </a:spcBef>
                  <a:buClr>
                    <a:schemeClr val="tx2"/>
                  </a:buClr>
                  <a:buSzPct val="70000"/>
                  <a:buFont typeface="Wingdings" pitchFamily="2" charset="2"/>
                  <a:buChar char="l"/>
                  <a:defRPr/>
                </a:pPr>
                <a:r>
                  <a:rPr lang="en-US" altLang="zh-TW" sz="3000" dirty="0">
                    <a:ea typeface="新細明體" pitchFamily="18" charset="-120"/>
                  </a:rPr>
                  <a:t>Background knowledge</a:t>
                </a:r>
              </a:p>
              <a:p>
                <a:pPr marL="627063" lvl="1" indent="-282575" eaLnBrk="1" hangingPunct="1">
                  <a:lnSpc>
                    <a:spcPct val="98000"/>
                  </a:lnSpc>
                  <a:spcBef>
                    <a:spcPts val="300"/>
                  </a:spcBef>
                  <a:buClr>
                    <a:srgbClr val="CC3300"/>
                  </a:buClr>
                  <a:buSzPct val="100000"/>
                  <a:buFont typeface="Arial" charset="0"/>
                  <a:buChar char="–"/>
                  <a:tabLst>
                    <a:tab pos="627063" algn="l"/>
                  </a:tabLst>
                </a:pPr>
                <a:r>
                  <a:rPr lang="en-US" altLang="zh-TW" sz="2600" kern="0" dirty="0">
                    <a:solidFill>
                      <a:srgbClr val="000000"/>
                    </a:solidFill>
                    <a:latin typeface="Arial"/>
                    <a:ea typeface="新細明體" pitchFamily="18" charset="-120"/>
                  </a:rPr>
                  <a:t>Investment vs. consumption assets, short selling</a:t>
                </a:r>
                <a:r>
                  <a:rPr lang="zh-TW" altLang="en-US" sz="2600" kern="0" dirty="0">
                    <a:solidFill>
                      <a:srgbClr val="000000"/>
                    </a:solidFill>
                    <a:latin typeface="Arial"/>
                    <a:ea typeface="新細明體" pitchFamily="18" charset="-120"/>
                  </a:rPr>
                  <a:t> </a:t>
                </a:r>
                <a:r>
                  <a:rPr lang="en-US" altLang="zh-TW" sz="2600" kern="0" dirty="0">
                    <a:solidFill>
                      <a:srgbClr val="000000"/>
                    </a:solidFill>
                    <a:latin typeface="Arial"/>
                    <a:ea typeface="新細明體" pitchFamily="18" charset="-120"/>
                  </a:rPr>
                  <a:t>(</a:t>
                </a:r>
                <a:r>
                  <a:rPr lang="zh-TW" altLang="en-US" sz="2600" kern="0" dirty="0">
                    <a:solidFill>
                      <a:srgbClr val="000000"/>
                    </a:solidFill>
                    <a:latin typeface="Arial"/>
                    <a:ea typeface="新細明體" pitchFamily="18" charset="-120"/>
                  </a:rPr>
                  <a:t>賣空</a:t>
                </a:r>
                <a:r>
                  <a:rPr lang="en-US" altLang="zh-TW" sz="2600" kern="0" dirty="0">
                    <a:solidFill>
                      <a:srgbClr val="000000"/>
                    </a:solidFill>
                    <a:latin typeface="Arial"/>
                    <a:ea typeface="新細明體" pitchFamily="18" charset="-120"/>
                  </a:rPr>
                  <a:t>), and assumptions for market participants</a:t>
                </a:r>
                <a:endParaRPr lang="en-US" altLang="zh-TW" sz="2600" dirty="0">
                  <a:ea typeface="新細明體" pitchFamily="18" charset="-120"/>
                </a:endParaRPr>
              </a:p>
              <a:p>
                <a:pPr eaLnBrk="1" hangingPunct="1">
                  <a:lnSpc>
                    <a:spcPct val="98000"/>
                  </a:lnSpc>
                  <a:spcBef>
                    <a:spcPts val="300"/>
                  </a:spcBef>
                  <a:buClr>
                    <a:schemeClr val="tx2"/>
                  </a:buClr>
                  <a:buSzPct val="70000"/>
                  <a:buFont typeface="Wingdings" pitchFamily="2" charset="2"/>
                  <a:buChar char="l"/>
                  <a:defRPr/>
                </a:pPr>
                <a:r>
                  <a:rPr lang="en-US" altLang="zh-TW" sz="3000" dirty="0">
                    <a:ea typeface="新細明體" pitchFamily="18" charset="-120"/>
                  </a:rPr>
                  <a:t>Futures prices for investment assets</a:t>
                </a:r>
              </a:p>
              <a:p>
                <a:pPr marL="627063" lvl="1" indent="-282575" eaLnBrk="1" hangingPunct="1">
                  <a:lnSpc>
                    <a:spcPct val="98000"/>
                  </a:lnSpc>
                  <a:spcBef>
                    <a:spcPts val="300"/>
                  </a:spcBef>
                  <a:buClr>
                    <a:srgbClr val="CC3300"/>
                  </a:buClr>
                  <a:buSzPct val="100000"/>
                  <a:buFont typeface="Arial" charset="0"/>
                  <a:buChar char="–"/>
                  <a:tabLst>
                    <a:tab pos="627063" algn="l"/>
                  </a:tabLst>
                </a:pPr>
                <a:r>
                  <a:rPr lang="en-US" altLang="zh-TW" sz="2600" kern="0" dirty="0">
                    <a:solidFill>
                      <a:srgbClr val="000000"/>
                    </a:solidFill>
                    <a:latin typeface="Arial"/>
                    <a:ea typeface="新細明體" pitchFamily="18" charset="-120"/>
                  </a:rPr>
                  <a:t>Adjustment for known dollar incomes or yields</a:t>
                </a:r>
              </a:p>
              <a:p>
                <a:pPr marL="627063" lvl="1" indent="-282575" eaLnBrk="1" hangingPunct="1">
                  <a:lnSpc>
                    <a:spcPct val="98000"/>
                  </a:lnSpc>
                  <a:spcBef>
                    <a:spcPts val="300"/>
                  </a:spcBef>
                  <a:buClr>
                    <a:srgbClr val="CC3300"/>
                  </a:buClr>
                  <a:buSzPct val="100000"/>
                  <a:buFont typeface="Arial" charset="0"/>
                  <a:buChar char="–"/>
                  <a:tabLst>
                    <a:tab pos="627063" algn="l"/>
                  </a:tabLst>
                </a:pPr>
                <a:r>
                  <a:rPr lang="en-US" altLang="zh-TW" sz="2600" kern="0" dirty="0">
                    <a:solidFill>
                      <a:srgbClr val="000000"/>
                    </a:solidFill>
                    <a:latin typeface="Arial"/>
                    <a:ea typeface="新細明體" pitchFamily="18" charset="-120"/>
                  </a:rPr>
                  <a:t>Futures on stock indices and foreign currencies</a:t>
                </a:r>
              </a:p>
              <a:p>
                <a:pPr marL="627063" lvl="1" indent="-282575" eaLnBrk="1" hangingPunct="1">
                  <a:lnSpc>
                    <a:spcPct val="98000"/>
                  </a:lnSpc>
                  <a:spcBef>
                    <a:spcPts val="300"/>
                  </a:spcBef>
                  <a:buClr>
                    <a:srgbClr val="CC3300"/>
                  </a:buClr>
                  <a:buSzPct val="100000"/>
                  <a:buFont typeface="Arial" charset="0"/>
                  <a:buChar char="–"/>
                  <a:tabLst>
                    <a:tab pos="627063" algn="l"/>
                  </a:tabLst>
                </a:pPr>
                <a:r>
                  <a:rPr lang="en-US" altLang="zh-TW" sz="2600" kern="0" dirty="0">
                    <a:solidFill>
                      <a:srgbClr val="000000"/>
                    </a:solidFill>
                    <a:latin typeface="Arial"/>
                    <a:ea typeface="新細明體" pitchFamily="18" charset="-120"/>
                  </a:rPr>
                  <a:t>Futures vs. forward prices</a:t>
                </a:r>
              </a:p>
              <a:p>
                <a:pPr marL="627063" lvl="1" indent="-282575" eaLnBrk="1" hangingPunct="1">
                  <a:lnSpc>
                    <a:spcPct val="98000"/>
                  </a:lnSpc>
                  <a:spcBef>
                    <a:spcPts val="300"/>
                  </a:spcBef>
                  <a:buClr>
                    <a:srgbClr val="CC3300"/>
                  </a:buClr>
                  <a:buSzPct val="100000"/>
                  <a:buFont typeface="Arial" charset="0"/>
                  <a:buChar char="–"/>
                  <a:tabLst>
                    <a:tab pos="627063" algn="l"/>
                  </a:tabLst>
                </a:pPr>
                <a:r>
                  <a:rPr lang="en-US" altLang="zh-TW" sz="2600" kern="0" dirty="0">
                    <a:solidFill>
                      <a:srgbClr val="000000"/>
                    </a:solidFill>
                    <a:latin typeface="Arial"/>
                    <a:ea typeface="新細明體" pitchFamily="18" charset="-120"/>
                  </a:rPr>
                  <a:t>Valuing forward or futures contracts</a:t>
                </a:r>
              </a:p>
              <a:p>
                <a:pPr lvl="0" eaLnBrk="1" hangingPunct="1">
                  <a:lnSpc>
                    <a:spcPct val="98000"/>
                  </a:lnSpc>
                  <a:spcBef>
                    <a:spcPts val="300"/>
                  </a:spcBef>
                  <a:buClr>
                    <a:schemeClr val="tx2"/>
                  </a:buClr>
                  <a:buSzPct val="70000"/>
                  <a:buFont typeface="Wingdings" pitchFamily="2" charset="2"/>
                  <a:buChar char="l"/>
                  <a:defRPr/>
                </a:pPr>
                <a:r>
                  <a:rPr lang="en-US" altLang="zh-TW" sz="3000" dirty="0">
                    <a:ea typeface="新細明體" pitchFamily="18" charset="-120"/>
                  </a:rPr>
                  <a:t>Futures prices for consumption assets</a:t>
                </a:r>
              </a:p>
              <a:p>
                <a:pPr marL="627063" lvl="1" indent="-282575" eaLnBrk="1" hangingPunct="1">
                  <a:lnSpc>
                    <a:spcPct val="98000"/>
                  </a:lnSpc>
                  <a:spcBef>
                    <a:spcPts val="300"/>
                  </a:spcBef>
                  <a:buClr>
                    <a:srgbClr val="CC3300"/>
                  </a:buClr>
                  <a:buSzPct val="100000"/>
                  <a:buFont typeface="Arial" charset="0"/>
                  <a:buChar char="–"/>
                  <a:tabLst>
                    <a:tab pos="627063" algn="l"/>
                  </a:tabLst>
                </a:pPr>
                <a:r>
                  <a:rPr lang="en-US" altLang="zh-TW" sz="2600" kern="0" dirty="0">
                    <a:solidFill>
                      <a:srgbClr val="000000"/>
                    </a:solidFill>
                    <a:latin typeface="Arial"/>
                    <a:ea typeface="新細明體" pitchFamily="18" charset="-120"/>
                  </a:rPr>
                  <a:t>Convenience yield (</a:t>
                </a:r>
                <a:r>
                  <a:rPr lang="zh-TW" altLang="en-US" sz="2600" kern="0" dirty="0">
                    <a:solidFill>
                      <a:srgbClr val="000000"/>
                    </a:solidFill>
                    <a:latin typeface="Arial"/>
                    <a:ea typeface="新細明體" pitchFamily="18" charset="-120"/>
                  </a:rPr>
                  <a:t>便利殖利率</a:t>
                </a:r>
                <a:r>
                  <a:rPr lang="en-US" altLang="zh-TW" sz="2600" kern="0" dirty="0">
                    <a:solidFill>
                      <a:srgbClr val="000000"/>
                    </a:solidFill>
                    <a:latin typeface="Arial"/>
                    <a:ea typeface="新細明體" pitchFamily="18" charset="-120"/>
                  </a:rPr>
                  <a:t>)</a:t>
                </a:r>
                <a:r>
                  <a:rPr lang="zh-TW" altLang="en-US" sz="2600" kern="0" dirty="0">
                    <a:solidFill>
                      <a:srgbClr val="000000"/>
                    </a:solidFill>
                    <a:latin typeface="Arial"/>
                    <a:ea typeface="新細明體" pitchFamily="18" charset="-120"/>
                  </a:rPr>
                  <a:t> </a:t>
                </a:r>
                <a:r>
                  <a:rPr lang="en-US" altLang="zh-TW" sz="2600" kern="0" dirty="0">
                    <a:solidFill>
                      <a:srgbClr val="000000"/>
                    </a:solidFill>
                    <a:latin typeface="Arial"/>
                    <a:ea typeface="新細明體" pitchFamily="18" charset="-120"/>
                  </a:rPr>
                  <a:t>and cost of carry theory</a:t>
                </a:r>
                <a:r>
                  <a:rPr lang="zh-TW" altLang="en-US" sz="2600" kern="0" dirty="0">
                    <a:solidFill>
                      <a:srgbClr val="000000"/>
                    </a:solidFill>
                    <a:latin typeface="Arial"/>
                    <a:ea typeface="新細明體" pitchFamily="18" charset="-120"/>
                  </a:rPr>
                  <a:t> </a:t>
                </a:r>
                <a:r>
                  <a:rPr lang="en-US" altLang="zh-TW" sz="2600" kern="0" dirty="0">
                    <a:solidFill>
                      <a:srgbClr val="000000"/>
                    </a:solidFill>
                    <a:latin typeface="Arial"/>
                    <a:ea typeface="新細明體" pitchFamily="18" charset="-120"/>
                  </a:rPr>
                  <a:t>(</a:t>
                </a:r>
                <a:r>
                  <a:rPr lang="zh-TW" altLang="en-US" sz="2600" kern="0" dirty="0">
                    <a:solidFill>
                      <a:srgbClr val="000000"/>
                    </a:solidFill>
                    <a:latin typeface="Arial"/>
                    <a:ea typeface="新細明體" pitchFamily="18" charset="-120"/>
                  </a:rPr>
                  <a:t>持有成本理論</a:t>
                </a:r>
                <a:r>
                  <a:rPr lang="en-US" altLang="zh-TW" sz="2600" kern="0" dirty="0">
                    <a:solidFill>
                      <a:srgbClr val="000000"/>
                    </a:solidFill>
                    <a:latin typeface="Arial"/>
                    <a:ea typeface="新細明體" pitchFamily="18" charset="-120"/>
                  </a:rPr>
                  <a:t>)</a:t>
                </a:r>
              </a:p>
              <a:p>
                <a:pPr eaLnBrk="1" hangingPunct="1">
                  <a:lnSpc>
                    <a:spcPct val="98000"/>
                  </a:lnSpc>
                  <a:spcBef>
                    <a:spcPts val="300"/>
                  </a:spcBef>
                  <a:buClr>
                    <a:schemeClr val="tx2"/>
                  </a:buClr>
                  <a:buSzPct val="70000"/>
                  <a:buFont typeface="Wingdings" pitchFamily="2" charset="2"/>
                  <a:buChar char="l"/>
                  <a:tabLst>
                    <a:tab pos="627063" algn="l"/>
                  </a:tabLst>
                  <a:defRPr/>
                </a:pPr>
                <a:r>
                  <a:rPr lang="en-US" altLang="zh-TW" sz="3000" dirty="0">
                    <a:ea typeface="新細明體" pitchFamily="18" charset="-120"/>
                  </a:rPr>
                  <a:t>Futures price (</a:t>
                </a:r>
                <a14:m>
                  <m:oMath xmlns:m="http://schemas.openxmlformats.org/officeDocument/2006/math">
                    <m:sSub>
                      <m:sSubPr>
                        <m:ctrlPr>
                          <a:rPr lang="en-US" altLang="zh-TW" sz="3000" i="1" smtClean="0">
                            <a:latin typeface="Cambria Math" panose="02040503050406030204" pitchFamily="18" charset="0"/>
                            <a:ea typeface="新細明體" pitchFamily="18" charset="-120"/>
                          </a:rPr>
                        </m:ctrlPr>
                      </m:sSubPr>
                      <m:e>
                        <m:r>
                          <a:rPr lang="en-US" altLang="zh-TW" sz="3000" i="1">
                            <a:latin typeface="Cambria Math"/>
                            <a:ea typeface="新細明體" pitchFamily="18" charset="-120"/>
                          </a:rPr>
                          <m:t>𝐹</m:t>
                        </m:r>
                      </m:e>
                      <m:sub>
                        <m:r>
                          <a:rPr lang="en-US" altLang="zh-TW" sz="3000" i="1">
                            <a:latin typeface="Cambria Math"/>
                            <a:ea typeface="新細明體" pitchFamily="18" charset="-120"/>
                          </a:rPr>
                          <m:t>0</m:t>
                        </m:r>
                      </m:sub>
                    </m:sSub>
                  </m:oMath>
                </a14:m>
                <a:r>
                  <a:rPr lang="en-US" altLang="zh-TW" sz="3000" dirty="0">
                    <a:ea typeface="新細明體" pitchFamily="18" charset="-120"/>
                  </a:rPr>
                  <a:t>) vs. expected spot price (</a:t>
                </a:r>
                <a14:m>
                  <m:oMath xmlns:m="http://schemas.openxmlformats.org/officeDocument/2006/math">
                    <m:r>
                      <a:rPr lang="en-US" altLang="zh-TW" sz="3000" i="1">
                        <a:latin typeface="Cambria Math"/>
                        <a:ea typeface="新細明體" pitchFamily="18" charset="-120"/>
                      </a:rPr>
                      <m:t>𝐸</m:t>
                    </m:r>
                    <m:r>
                      <a:rPr lang="en-US" altLang="zh-TW" sz="3000" i="1">
                        <a:latin typeface="Cambria Math"/>
                        <a:ea typeface="新細明體" pitchFamily="18" charset="-120"/>
                      </a:rPr>
                      <m:t>[</m:t>
                    </m:r>
                    <m:sSub>
                      <m:sSubPr>
                        <m:ctrlPr>
                          <a:rPr lang="en-US" altLang="zh-TW" sz="3000" i="1">
                            <a:latin typeface="Cambria Math" panose="02040503050406030204" pitchFamily="18" charset="0"/>
                            <a:ea typeface="新細明體" pitchFamily="18" charset="-120"/>
                          </a:rPr>
                        </m:ctrlPr>
                      </m:sSubPr>
                      <m:e>
                        <m:r>
                          <a:rPr lang="en-US" altLang="zh-TW" sz="3000" i="1">
                            <a:latin typeface="Cambria Math"/>
                            <a:ea typeface="新細明體" pitchFamily="18" charset="-120"/>
                          </a:rPr>
                          <m:t>𝑆</m:t>
                        </m:r>
                      </m:e>
                      <m:sub>
                        <m:r>
                          <a:rPr lang="en-US" altLang="zh-TW" sz="3000" i="1">
                            <a:latin typeface="Cambria Math"/>
                            <a:ea typeface="新細明體" pitchFamily="18" charset="-120"/>
                          </a:rPr>
                          <m:t>𝑇</m:t>
                        </m:r>
                      </m:sub>
                    </m:sSub>
                    <m:r>
                      <a:rPr lang="en-US" altLang="zh-TW" sz="3000" i="1">
                        <a:latin typeface="Cambria Math"/>
                        <a:ea typeface="新細明體" pitchFamily="18" charset="-120"/>
                      </a:rPr>
                      <m:t>]</m:t>
                    </m:r>
                  </m:oMath>
                </a14:m>
                <a:r>
                  <a:rPr lang="en-US" altLang="zh-TW" sz="3000" dirty="0">
                    <a:ea typeface="新細明體" pitchFamily="18" charset="-120"/>
                  </a:rPr>
                  <a:t>)</a:t>
                </a:r>
              </a:p>
            </p:txBody>
          </p:sp>
        </mc:Choice>
        <mc:Fallback xmlns="">
          <p:sp>
            <p:nvSpPr>
              <p:cNvPr id="6150" name="Rectangle 5"/>
              <p:cNvSpPr txBox="1">
                <a:spLocks noRot="1" noChangeAspect="1" noMove="1" noResize="1" noEditPoints="1" noAdjustHandles="1" noChangeArrowheads="1" noChangeShapeType="1" noTextEdit="1"/>
              </p:cNvSpPr>
              <p:nvPr/>
            </p:nvSpPr>
            <p:spPr bwMode="auto">
              <a:xfrm>
                <a:off x="251520" y="1484784"/>
                <a:ext cx="8640960" cy="5076800"/>
              </a:xfrm>
              <a:prstGeom prst="rect">
                <a:avLst/>
              </a:prstGeom>
              <a:blipFill>
                <a:blip r:embed="rId3"/>
                <a:stretch>
                  <a:fillRect l="-705" t="-1923" r="-3173" b="-877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a:noFill/>
                  </a:rPr>
                  <a:t> </a:t>
                </a:r>
              </a:p>
            </p:txBody>
          </p:sp>
        </mc:Fallback>
      </mc:AlternateContent>
    </p:spTree>
    <p:extLst>
      <p:ext uri="{BB962C8B-B14F-4D97-AF65-F5344CB8AC3E}">
        <p14:creationId xmlns:p14="http://schemas.microsoft.com/office/powerpoint/2010/main" val="92467300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Index Arbitrage</a:t>
            </a:r>
          </a:p>
        </p:txBody>
      </p:sp>
      <mc:AlternateContent xmlns:mc="http://schemas.openxmlformats.org/markup-compatibility/2006" xmlns:a14="http://schemas.microsoft.com/office/drawing/2010/main">
        <mc:Choice Requires="a14">
          <p:sp>
            <p:nvSpPr>
              <p:cNvPr id="19460" name="Rectangle 3"/>
              <p:cNvSpPr>
                <a:spLocks noGrp="1" noChangeArrowheads="1"/>
              </p:cNvSpPr>
              <p:nvPr>
                <p:ph idx="1"/>
              </p:nvPr>
            </p:nvSpPr>
            <p:spPr>
              <a:xfrm>
                <a:off x="323528" y="1700808"/>
                <a:ext cx="8496944" cy="5040560"/>
              </a:xfrm>
              <a:noFill/>
              <a:extLst>
                <a:ext uri="{91240B29-F687-4F45-9708-019B960494DF}">
                  <a14:hiddenLine w="12700">
                    <a:solidFill>
                      <a:schemeClr val="tx1"/>
                    </a:solidFill>
                    <a:miter lim="800000"/>
                    <a:headEnd/>
                    <a:tailEnd/>
                  </a14:hiddenLine>
                </a:ext>
              </a:extLst>
            </p:spPr>
            <p:txBody>
              <a:bodyPr lIns="90488" tIns="44450" rIns="90488" bIns="44450"/>
              <a:lstStyle/>
              <a:p>
                <a:r>
                  <a:rPr lang="en-US" altLang="zh-TW" dirty="0">
                    <a:ea typeface="新細明體" pitchFamily="18" charset="-120"/>
                  </a:rPr>
                  <a:t>When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b="0" i="1" smtClean="0">
                        <a:latin typeface="Cambria Math"/>
                        <a:ea typeface="新細明體" pitchFamily="18" charset="-120"/>
                      </a:rPr>
                      <m:t>&gt;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m:t>
                        </m:r>
                        <m:r>
                          <a:rPr lang="en-US" altLang="zh-TW" i="1">
                            <a:latin typeface="Cambria Math"/>
                            <a:ea typeface="新細明體" pitchFamily="18" charset="-120"/>
                          </a:rPr>
                          <m:t>−</m:t>
                        </m:r>
                        <m:r>
                          <a:rPr lang="en-US" altLang="zh-TW" i="1">
                            <a:latin typeface="Cambria Math"/>
                            <a:ea typeface="新細明體" pitchFamily="18" charset="-120"/>
                          </a:rPr>
                          <m:t>𝑞</m:t>
                        </m:r>
                        <m:r>
                          <a:rPr lang="en-US" altLang="zh-TW" i="1">
                            <a:latin typeface="Cambria Math"/>
                            <a:ea typeface="新細明體" pitchFamily="18" charset="-120"/>
                          </a:rPr>
                          <m:t>)</m:t>
                        </m:r>
                        <m:r>
                          <a:rPr lang="en-US" altLang="zh-TW" i="1">
                            <a:latin typeface="Cambria Math"/>
                            <a:ea typeface="新細明體" pitchFamily="18" charset="-120"/>
                          </a:rPr>
                          <m:t>𝑇</m:t>
                        </m:r>
                      </m:sup>
                    </m:sSup>
                  </m:oMath>
                </a14:m>
                <a:r>
                  <a:rPr lang="en-US" altLang="zh-TW" dirty="0">
                    <a:ea typeface="新細明體" pitchFamily="18" charset="-120"/>
                  </a:rPr>
                  <a:t>, an arbitrageur buys the stock index portfolio and takes a short position of stock index futures</a:t>
                </a:r>
              </a:p>
              <a:p>
                <a:r>
                  <a:rPr lang="en-US" altLang="zh-TW" dirty="0">
                    <a:ea typeface="新細明體" pitchFamily="18" charset="-120"/>
                  </a:rPr>
                  <a:t>When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b="0" i="1" smtClean="0">
                        <a:latin typeface="Cambria Math"/>
                        <a:ea typeface="新細明體" pitchFamily="18" charset="-120"/>
                      </a:rPr>
                      <m:t>&lt;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m:t>
                        </m:r>
                        <m:r>
                          <a:rPr lang="en-US" altLang="zh-TW" i="1">
                            <a:latin typeface="Cambria Math"/>
                            <a:ea typeface="新細明體" pitchFamily="18" charset="-120"/>
                          </a:rPr>
                          <m:t>−</m:t>
                        </m:r>
                        <m:r>
                          <a:rPr lang="en-US" altLang="zh-TW" i="1">
                            <a:latin typeface="Cambria Math"/>
                            <a:ea typeface="新細明體" pitchFamily="18" charset="-120"/>
                          </a:rPr>
                          <m:t>𝑞</m:t>
                        </m:r>
                        <m:r>
                          <a:rPr lang="en-US" altLang="zh-TW" i="1">
                            <a:latin typeface="Cambria Math"/>
                            <a:ea typeface="新細明體" pitchFamily="18" charset="-120"/>
                          </a:rPr>
                          <m:t>)</m:t>
                        </m:r>
                        <m:r>
                          <a:rPr lang="en-US" altLang="zh-TW" i="1">
                            <a:latin typeface="Cambria Math"/>
                            <a:ea typeface="新細明體" pitchFamily="18" charset="-120"/>
                          </a:rPr>
                          <m:t>𝑇</m:t>
                        </m:r>
                      </m:sup>
                    </m:sSup>
                  </m:oMath>
                </a14:m>
                <a:r>
                  <a:rPr lang="en-US" altLang="zh-TW" dirty="0">
                    <a:ea typeface="新細明體" pitchFamily="18" charset="-120"/>
                  </a:rPr>
                  <a:t>, an arbitrageur takes a long position of futures and (short) sells the stock index portfolio</a:t>
                </a:r>
              </a:p>
              <a:p>
                <a:endParaRPr lang="en-US" altLang="zh-TW" sz="1200" dirty="0">
                  <a:ea typeface="新細明體" pitchFamily="18" charset="-120"/>
                </a:endParaRPr>
              </a:p>
              <a:p>
                <a:pPr>
                  <a:buClr>
                    <a:schemeClr val="tx1"/>
                  </a:buClr>
                  <a:buSzPct val="100000"/>
                  <a:buFont typeface="新細明體" pitchFamily="18" charset="-120"/>
                  <a:buChar char="※"/>
                </a:pPr>
                <a:r>
                  <a:rPr lang="en-US" altLang="zh-TW" sz="2200" dirty="0">
                    <a:ea typeface="新細明體" pitchFamily="18" charset="-120"/>
                  </a:rPr>
                  <a:t>The above two strategies are known as index arbitrage and the details are similar to the trading strategies introduced on Slides 5.17 and 5.18</a:t>
                </a:r>
              </a:p>
              <a:p>
                <a:pPr>
                  <a:buClr>
                    <a:schemeClr val="tx1"/>
                  </a:buClr>
                  <a:buSzPct val="100000"/>
                  <a:buFont typeface="新細明體" pitchFamily="18" charset="-120"/>
                  <a:buChar char="※"/>
                </a:pPr>
                <a:r>
                  <a:rPr lang="en-US" altLang="zh-TW" sz="2200" dirty="0">
                    <a:ea typeface="新細明體" pitchFamily="18" charset="-120"/>
                  </a:rPr>
                  <a:t>The only difference is that to implement the index arbitrage, one needs to trade a portfolio of assets rather than a single asset</a:t>
                </a:r>
              </a:p>
              <a:p>
                <a:pPr marL="0" indent="0">
                  <a:buClr>
                    <a:schemeClr val="tx1"/>
                  </a:buClr>
                  <a:buSzPct val="100000"/>
                  <a:buNone/>
                </a:pPr>
                <a:endParaRPr lang="en-US" altLang="zh-TW" sz="2200" dirty="0">
                  <a:ea typeface="新細明體" pitchFamily="18" charset="-120"/>
                </a:endParaRPr>
              </a:p>
            </p:txBody>
          </p:sp>
        </mc:Choice>
        <mc:Fallback xmlns="">
          <p:sp>
            <p:nvSpPr>
              <p:cNvPr id="19460" name="Rectangle 3"/>
              <p:cNvSpPr>
                <a:spLocks noGrp="1" noRot="1" noChangeAspect="1" noMove="1" noResize="1" noEditPoints="1" noAdjustHandles="1" noChangeArrowheads="1" noChangeShapeType="1" noTextEdit="1"/>
              </p:cNvSpPr>
              <p:nvPr>
                <p:ph idx="1"/>
              </p:nvPr>
            </p:nvSpPr>
            <p:spPr>
              <a:xfrm>
                <a:off x="323528" y="1700808"/>
                <a:ext cx="8496944" cy="5040560"/>
              </a:xfrm>
              <a:blipFill>
                <a:blip r:embed="rId3"/>
                <a:stretch>
                  <a:fillRect l="-717" t="-1209" r="-1004" b="-1572"/>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1945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E9BC1F94-06A8-4E11-B18F-C0B8A9566DCA}" type="slidenum">
              <a:rPr lang="en-US" altLang="en-US"/>
              <a:pPr eaLnBrk="1" hangingPunct="1"/>
              <a:t>20</a:t>
            </a:fld>
            <a:endParaRPr lang="en-US" altLang="en-US"/>
          </a:p>
        </p:txBody>
      </p:sp>
    </p:spTree>
    <p:extLst>
      <p:ext uri="{BB962C8B-B14F-4D97-AF65-F5344CB8AC3E}">
        <p14:creationId xmlns:p14="http://schemas.microsoft.com/office/powerpoint/2010/main" val="91605989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Index Arbitrage</a:t>
            </a:r>
            <a:endParaRPr lang="en-US" altLang="zh-TW" sz="2600" dirty="0">
              <a:ea typeface="新細明體" pitchFamily="18" charset="-120"/>
            </a:endParaRPr>
          </a:p>
        </p:txBody>
      </p:sp>
      <mc:AlternateContent xmlns:mc="http://schemas.openxmlformats.org/markup-compatibility/2006" xmlns:a14="http://schemas.microsoft.com/office/drawing/2010/main">
        <mc:Choice Requires="a14">
          <p:sp>
            <p:nvSpPr>
              <p:cNvPr id="20486" name="Rectangle 5"/>
              <p:cNvSpPr>
                <a:spLocks noGrp="1" noChangeArrowheads="1"/>
              </p:cNvSpPr>
              <p:nvPr>
                <p:ph idx="1"/>
              </p:nvPr>
            </p:nvSpPr>
            <p:spPr>
              <a:xfrm>
                <a:off x="251520" y="1628800"/>
                <a:ext cx="8568952" cy="5112568"/>
              </a:xfrm>
              <a:noFill/>
              <a:extLst>
                <a:ext uri="{91240B29-F687-4F45-9708-019B960494DF}">
                  <a14:hiddenLine w="12700">
                    <a:solidFill>
                      <a:schemeClr val="tx1"/>
                    </a:solidFill>
                    <a:miter lim="800000"/>
                    <a:headEnd/>
                    <a:tailEnd/>
                  </a14:hiddenLine>
                </a:ext>
              </a:extLst>
            </p:spPr>
            <p:txBody>
              <a:bodyPr lIns="90488" tIns="44450" rIns="90488" bIns="44450"/>
              <a:lstStyle/>
              <a:p>
                <a:pPr eaLnBrk="1" hangingPunct="1">
                  <a:spcBef>
                    <a:spcPts val="500"/>
                  </a:spcBef>
                </a:pPr>
                <a:r>
                  <a:rPr lang="en-US" altLang="zh-TW" dirty="0">
                    <a:solidFill>
                      <a:schemeClr val="tx1"/>
                    </a:solidFill>
                    <a:ea typeface="新細明體" pitchFamily="18" charset="-120"/>
                  </a:rPr>
                  <a:t>Index arbitrage involves simultaneous trades in futures and many different stocks </a:t>
                </a:r>
              </a:p>
              <a:p>
                <a:pPr lvl="1">
                  <a:spcBef>
                    <a:spcPts val="500"/>
                  </a:spcBef>
                </a:pPr>
                <a:r>
                  <a:rPr lang="en-US" altLang="zh-TW" dirty="0">
                    <a:solidFill>
                      <a:schemeClr val="tx1"/>
                    </a:solidFill>
                    <a:ea typeface="新細明體" pitchFamily="18" charset="-120"/>
                  </a:rPr>
                  <a:t>A computer program is utilized to generate the trades, which is known as program trading </a:t>
                </a:r>
              </a:p>
              <a:p>
                <a:pPr lvl="1">
                  <a:spcBef>
                    <a:spcPts val="500"/>
                  </a:spcBef>
                </a:pPr>
                <a:r>
                  <a:rPr lang="en-US" altLang="zh-TW" dirty="0">
                    <a:solidFill>
                      <a:schemeClr val="tx1"/>
                    </a:solidFill>
                    <a:ea typeface="新細明體" pitchFamily="18" charset="-120"/>
                  </a:rPr>
                  <a:t>During a financial crisis, simultaneous trades could be not possible and the no-arbitrage relationship between </a:t>
                </a:r>
                <a14:m>
                  <m:oMath xmlns:m="http://schemas.openxmlformats.org/officeDocument/2006/math">
                    <m:sSub>
                      <m:sSubPr>
                        <m:ctrlPr>
                          <a:rPr lang="en-US" altLang="zh-TW" i="1">
                            <a:solidFill>
                              <a:schemeClr val="tx1"/>
                            </a:solidFill>
                            <a:latin typeface="Cambria Math" panose="02040503050406030204" pitchFamily="18" charset="0"/>
                            <a:ea typeface="新細明體" pitchFamily="18" charset="-120"/>
                          </a:rPr>
                        </m:ctrlPr>
                      </m:sSubPr>
                      <m:e>
                        <m:r>
                          <a:rPr lang="en-US" altLang="zh-TW" i="1">
                            <a:solidFill>
                              <a:schemeClr val="tx1"/>
                            </a:solidFill>
                            <a:latin typeface="Cambria Math"/>
                            <a:ea typeface="新細明體" pitchFamily="18" charset="-120"/>
                          </a:rPr>
                          <m:t>𝐹</m:t>
                        </m:r>
                      </m:e>
                      <m:sub>
                        <m:r>
                          <a:rPr lang="en-US" altLang="zh-TW" i="1">
                            <a:solidFill>
                              <a:schemeClr val="tx1"/>
                            </a:solidFill>
                            <a:latin typeface="Cambria Math"/>
                            <a:ea typeface="新細明體" pitchFamily="18" charset="-120"/>
                          </a:rPr>
                          <m:t>0</m:t>
                        </m:r>
                      </m:sub>
                    </m:sSub>
                  </m:oMath>
                </a14:m>
                <a:r>
                  <a:rPr lang="en-US" altLang="zh-TW" dirty="0">
                    <a:solidFill>
                      <a:schemeClr val="tx1"/>
                    </a:solidFill>
                    <a:ea typeface="新細明體" pitchFamily="18" charset="-120"/>
                  </a:rPr>
                  <a:t> and </a:t>
                </a:r>
                <a14:m>
                  <m:oMath xmlns:m="http://schemas.openxmlformats.org/officeDocument/2006/math">
                    <m:sSub>
                      <m:sSubPr>
                        <m:ctrlPr>
                          <a:rPr lang="en-US" altLang="zh-TW" i="1">
                            <a:solidFill>
                              <a:schemeClr val="tx1"/>
                            </a:solidFill>
                            <a:latin typeface="Cambria Math" panose="02040503050406030204" pitchFamily="18" charset="0"/>
                            <a:ea typeface="新細明體" pitchFamily="18" charset="-120"/>
                          </a:rPr>
                        </m:ctrlPr>
                      </m:sSubPr>
                      <m:e>
                        <m:r>
                          <a:rPr lang="en-US" altLang="zh-TW" i="1">
                            <a:solidFill>
                              <a:schemeClr val="tx1"/>
                            </a:solidFill>
                            <a:latin typeface="Cambria Math"/>
                            <a:ea typeface="新細明體" pitchFamily="18" charset="-120"/>
                          </a:rPr>
                          <m:t>𝑆</m:t>
                        </m:r>
                      </m:e>
                      <m:sub>
                        <m:r>
                          <a:rPr lang="en-US" altLang="zh-TW" i="1">
                            <a:solidFill>
                              <a:schemeClr val="tx1"/>
                            </a:solidFill>
                            <a:latin typeface="Cambria Math"/>
                            <a:ea typeface="新細明體" pitchFamily="18" charset="-120"/>
                          </a:rPr>
                          <m:t>0</m:t>
                        </m:r>
                      </m:sub>
                    </m:sSub>
                  </m:oMath>
                </a14:m>
                <a:r>
                  <a:rPr lang="en-US" altLang="zh-TW" dirty="0">
                    <a:solidFill>
                      <a:schemeClr val="tx1"/>
                    </a:solidFill>
                    <a:ea typeface="新細明體" pitchFamily="18" charset="-120"/>
                  </a:rPr>
                  <a:t> does not hold</a:t>
                </a:r>
              </a:p>
              <a:p>
                <a:pPr lvl="2">
                  <a:spcBef>
                    <a:spcPts val="500"/>
                  </a:spcBef>
                </a:pPr>
                <a:r>
                  <a:rPr lang="en-US" altLang="zh-TW" dirty="0">
                    <a:solidFill>
                      <a:schemeClr val="tx1"/>
                    </a:solidFill>
                    <a:ea typeface="新細明體" pitchFamily="18" charset="-120"/>
                  </a:rPr>
                  <a:t>On Oct. 19, 1987 (Black Monday), the S&amp;P 500 index was 225.06 (down 57.88 (</a:t>
                </a:r>
                <a:r>
                  <a:rPr lang="en-US" altLang="zh-TW" dirty="0">
                    <a:solidFill>
                      <a:schemeClr val="tx1"/>
                    </a:solidFill>
                    <a:sym typeface="Symbol" panose="05050102010706020507" pitchFamily="18" charset="2"/>
                  </a:rPr>
                  <a:t> –20.4%</a:t>
                </a:r>
                <a:r>
                  <a:rPr lang="en-US" altLang="zh-TW" dirty="0">
                    <a:solidFill>
                      <a:schemeClr val="tx1"/>
                    </a:solidFill>
                    <a:ea typeface="新細明體" pitchFamily="18" charset="-120"/>
                  </a:rPr>
                  <a:t>)</a:t>
                </a:r>
                <a:r>
                  <a:rPr lang="zh-TW" altLang="en-US" dirty="0">
                    <a:solidFill>
                      <a:schemeClr val="tx1"/>
                    </a:solidFill>
                    <a:ea typeface="新細明體" pitchFamily="18" charset="-120"/>
                  </a:rPr>
                  <a:t> </a:t>
                </a:r>
                <a:r>
                  <a:rPr lang="en-US" altLang="zh-TW" dirty="0">
                    <a:solidFill>
                      <a:schemeClr val="tx1"/>
                    </a:solidFill>
                    <a:ea typeface="新細明體" pitchFamily="18" charset="-120"/>
                  </a:rPr>
                  <a:t>on that day) and the futures price for the Dec. S&amp;P 500 index futures was 201.5 (down 80.75 (</a:t>
                </a:r>
                <a:r>
                  <a:rPr lang="en-US" altLang="zh-TW" dirty="0">
                    <a:solidFill>
                      <a:schemeClr val="tx1"/>
                    </a:solidFill>
                    <a:sym typeface="Symbol" panose="05050102010706020507" pitchFamily="18" charset="2"/>
                  </a:rPr>
                  <a:t> –28.6%</a:t>
                </a:r>
                <a:r>
                  <a:rPr lang="en-US" altLang="zh-TW" dirty="0">
                    <a:solidFill>
                      <a:schemeClr val="tx1"/>
                    </a:solidFill>
                    <a:ea typeface="新細明體" pitchFamily="18" charset="-120"/>
                  </a:rPr>
                  <a:t>)</a:t>
                </a:r>
                <a:r>
                  <a:rPr lang="zh-TW" altLang="en-US" dirty="0">
                    <a:solidFill>
                      <a:schemeClr val="tx1"/>
                    </a:solidFill>
                    <a:ea typeface="新細明體" pitchFamily="18" charset="-120"/>
                  </a:rPr>
                  <a:t> </a:t>
                </a:r>
                <a:r>
                  <a:rPr lang="en-US" altLang="zh-TW" dirty="0">
                    <a:solidFill>
                      <a:schemeClr val="tx1"/>
                    </a:solidFill>
                    <a:ea typeface="新細明體" pitchFamily="18" charset="-120"/>
                  </a:rPr>
                  <a:t>on that day)</a:t>
                </a:r>
              </a:p>
              <a:p>
                <a:pPr lvl="2">
                  <a:spcBef>
                    <a:spcPts val="500"/>
                  </a:spcBef>
                </a:pPr>
                <a:r>
                  <a:rPr lang="en-US" altLang="zh-TW" dirty="0">
                    <a:solidFill>
                      <a:schemeClr val="tx1"/>
                    </a:solidFill>
                    <a:ea typeface="新細明體" pitchFamily="18" charset="-120"/>
                  </a:rPr>
                  <a:t>The overloaded system on exchanges delays the execution of orders and thus the index arbitrage becomes infeasible</a:t>
                </a:r>
              </a:p>
            </p:txBody>
          </p:sp>
        </mc:Choice>
        <mc:Fallback xmlns="">
          <p:sp>
            <p:nvSpPr>
              <p:cNvPr id="20486" name="Rectangle 5"/>
              <p:cNvSpPr>
                <a:spLocks noGrp="1" noRot="1" noChangeAspect="1" noMove="1" noResize="1" noEditPoints="1" noAdjustHandles="1" noChangeArrowheads="1" noChangeShapeType="1" noTextEdit="1"/>
              </p:cNvSpPr>
              <p:nvPr>
                <p:ph idx="1"/>
              </p:nvPr>
            </p:nvSpPr>
            <p:spPr>
              <a:xfrm>
                <a:off x="251520" y="1628800"/>
                <a:ext cx="8568952" cy="5112568"/>
              </a:xfrm>
              <a:blipFill>
                <a:blip r:embed="rId3"/>
                <a:stretch>
                  <a:fillRect l="-711" t="-1549" r="-1565" b="-5125"/>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2048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85E65979-19D3-42AF-9319-592C8387E083}" type="slidenum">
              <a:rPr lang="en-US" altLang="en-US"/>
              <a:pPr eaLnBrk="1" hangingPunct="1"/>
              <a:t>21</a:t>
            </a:fld>
            <a:endParaRPr lang="en-US" altLang="en-US"/>
          </a:p>
        </p:txBody>
      </p:sp>
    </p:spTree>
    <p:extLst>
      <p:ext uri="{BB962C8B-B14F-4D97-AF65-F5344CB8AC3E}">
        <p14:creationId xmlns:p14="http://schemas.microsoft.com/office/powerpoint/2010/main" val="418054651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8" name="Rectangle 5"/>
              <p:cNvSpPr>
                <a:spLocks noGrp="1" noChangeArrowheads="1"/>
              </p:cNvSpPr>
              <p:nvPr>
                <p:ph idx="1"/>
              </p:nvPr>
            </p:nvSpPr>
            <p:spPr>
              <a:xfrm>
                <a:off x="323528" y="1628775"/>
                <a:ext cx="8820472" cy="5229225"/>
              </a:xfrm>
              <a:noFill/>
              <a:extLst>
                <a:ext uri="{91240B29-F687-4F45-9708-019B960494DF}">
                  <a14:hiddenLine w="12700">
                    <a:solidFill>
                      <a:schemeClr val="tx1"/>
                    </a:solidFill>
                    <a:miter lim="800000"/>
                    <a:headEnd/>
                    <a:tailEnd/>
                  </a14:hiddenLine>
                </a:ext>
              </a:extLst>
            </p:spPr>
            <p:txBody>
              <a:bodyPr lIns="90488" tIns="44450" rIns="90488" bIns="44450"/>
              <a:lstStyle/>
              <a:p>
                <a:pPr eaLnBrk="1" hangingPunct="1">
                  <a:lnSpc>
                    <a:spcPct val="98000"/>
                  </a:lnSpc>
                  <a:spcBef>
                    <a:spcPts val="400"/>
                  </a:spcBef>
                </a:pPr>
                <a:r>
                  <a:rPr lang="en-US" altLang="zh-TW" dirty="0">
                    <a:ea typeface="新細明體" pitchFamily="18" charset="-120"/>
                  </a:rPr>
                  <a:t>The futures contract on the Nikkei 225 Index on CME views 5 times the Nikkei 225 Index, which is measured in yen, as a dollar number</a:t>
                </a:r>
              </a:p>
              <a:p>
                <a:pPr lvl="1">
                  <a:lnSpc>
                    <a:spcPct val="98000"/>
                  </a:lnSpc>
                  <a:spcBef>
                    <a:spcPts val="400"/>
                  </a:spcBef>
                </a:pPr>
                <a:r>
                  <a:rPr lang="en-US" altLang="zh-TW" dirty="0">
                    <a:ea typeface="新細明體" pitchFamily="18" charset="-120"/>
                  </a:rPr>
                  <a:t>Suppose you take a long position of the Nikki 225 index futures with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oMath>
                </a14:m>
                <a:r>
                  <a:rPr lang="en-US" altLang="zh-TW" dirty="0">
                    <a:ea typeface="新細明體" pitchFamily="18" charset="-120"/>
                  </a:rPr>
                  <a:t> to be 1000, and on the delivery date, the Nikki 225 index is 1100</a:t>
                </a:r>
              </a:p>
              <a:p>
                <a:pPr lvl="2">
                  <a:lnSpc>
                    <a:spcPct val="98000"/>
                  </a:lnSpc>
                  <a:spcBef>
                    <a:spcPts val="400"/>
                  </a:spcBef>
                </a:pPr>
                <a:r>
                  <a:rPr lang="en-US" altLang="zh-TW" dirty="0">
                    <a:ea typeface="新細明體" pitchFamily="18" charset="-120"/>
                  </a:rPr>
                  <a:t>Your payoff is USD$5</a:t>
                </a:r>
                <a:r>
                  <a:rPr lang="zh-TW" altLang="zh-TW" dirty="0"/>
                  <a:t>×</a:t>
                </a:r>
                <a:r>
                  <a:rPr lang="en-US" altLang="zh-TW" dirty="0">
                    <a:ea typeface="新細明體" pitchFamily="18" charset="-120"/>
                  </a:rPr>
                  <a:t>(1100 – 1000) = USD$500</a:t>
                </a:r>
              </a:p>
              <a:p>
                <a:pPr lvl="1">
                  <a:lnSpc>
                    <a:spcPct val="98000"/>
                  </a:lnSpc>
                  <a:spcBef>
                    <a:spcPts val="400"/>
                  </a:spcBef>
                </a:pPr>
                <a:r>
                  <a:rPr lang="en-US" altLang="zh-TW" dirty="0">
                    <a:ea typeface="新細明體" pitchFamily="18" charset="-120"/>
                  </a:rPr>
                  <a:t>Note that traders cannot trade the stock index portfolio underlying the Nikkei 225 Index in USD</a:t>
                </a:r>
              </a:p>
              <a:p>
                <a:pPr lvl="2">
                  <a:lnSpc>
                    <a:spcPct val="98000"/>
                  </a:lnSpc>
                  <a:spcBef>
                    <a:spcPts val="400"/>
                  </a:spcBef>
                </a:pPr>
                <a:r>
                  <a:rPr lang="en-US" altLang="zh-TW" dirty="0">
                    <a:ea typeface="新細明體" pitchFamily="18" charset="-120"/>
                  </a:rPr>
                  <a:t>So,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m:t>
                        </m:r>
                        <m:r>
                          <a:rPr lang="en-US" altLang="zh-TW" i="1">
                            <a:latin typeface="Cambria Math"/>
                            <a:ea typeface="新細明體" pitchFamily="18" charset="-120"/>
                          </a:rPr>
                          <m:t>−</m:t>
                        </m:r>
                        <m:r>
                          <a:rPr lang="en-US" altLang="zh-TW" i="1">
                            <a:latin typeface="Cambria Math"/>
                            <a:ea typeface="新細明體" pitchFamily="18" charset="-120"/>
                          </a:rPr>
                          <m:t>𝑞</m:t>
                        </m:r>
                        <m:r>
                          <a:rPr lang="en-US" altLang="zh-TW" i="1">
                            <a:latin typeface="Cambria Math"/>
                            <a:ea typeface="新細明體" pitchFamily="18" charset="-120"/>
                          </a:rPr>
                          <m:t>)</m:t>
                        </m:r>
                        <m:r>
                          <a:rPr lang="en-US" altLang="zh-TW" i="1">
                            <a:latin typeface="Cambria Math"/>
                            <a:ea typeface="新細明體" pitchFamily="18" charset="-120"/>
                          </a:rPr>
                          <m:t>𝑇</m:t>
                        </m:r>
                      </m:sup>
                    </m:sSup>
                  </m:oMath>
                </a14:m>
                <a:r>
                  <a:rPr lang="en-US" altLang="zh-TW" dirty="0">
                    <a:ea typeface="新細明體" pitchFamily="18" charset="-120"/>
                  </a:rPr>
                  <a:t> cannot be applied to Nikkei 225 index futures, which is a “</a:t>
                </a:r>
                <a:r>
                  <a:rPr lang="en-US" altLang="zh-TW" dirty="0" err="1">
                    <a:ea typeface="新細明體" pitchFamily="18" charset="-120"/>
                  </a:rPr>
                  <a:t>quanto</a:t>
                </a:r>
                <a:r>
                  <a:rPr lang="en-US" altLang="zh-TW" dirty="0">
                    <a:ea typeface="新細明體" pitchFamily="18" charset="-120"/>
                  </a:rPr>
                  <a:t>” (quantity adjusting option) futures (</a:t>
                </a:r>
                <a:r>
                  <a:rPr lang="zh-TW" altLang="en-US" dirty="0">
                    <a:ea typeface="新細明體" pitchFamily="18" charset="-120"/>
                  </a:rPr>
                  <a:t>匯率保障期貨</a:t>
                </a:r>
                <a:r>
                  <a:rPr lang="en-US" altLang="zh-TW" dirty="0">
                    <a:ea typeface="新細明體" pitchFamily="18" charset="-120"/>
                  </a:rPr>
                  <a:t>) where the underlying asset is measured in one currency and the payoff is in another currency</a:t>
                </a:r>
              </a:p>
            </p:txBody>
          </p:sp>
        </mc:Choice>
        <mc:Fallback xmlns="">
          <p:sp>
            <p:nvSpPr>
              <p:cNvPr id="18438" name="Rectangle 5"/>
              <p:cNvSpPr>
                <a:spLocks noGrp="1" noRot="1" noChangeAspect="1" noMove="1" noResize="1" noEditPoints="1" noAdjustHandles="1" noChangeArrowheads="1" noChangeShapeType="1" noTextEdit="1"/>
              </p:cNvSpPr>
              <p:nvPr>
                <p:ph idx="1"/>
              </p:nvPr>
            </p:nvSpPr>
            <p:spPr>
              <a:xfrm>
                <a:off x="323528" y="1628775"/>
                <a:ext cx="8820472" cy="5229225"/>
              </a:xfrm>
              <a:blipFill>
                <a:blip r:embed="rId3"/>
                <a:stretch>
                  <a:fillRect l="-691" t="-1748" r="-1728" b="-2564"/>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18434"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B2915A25-0902-4068-9969-32AAF471132D}" type="slidenum">
              <a:rPr lang="en-US" altLang="en-US"/>
              <a:pPr eaLnBrk="1" hangingPunct="1"/>
              <a:t>22</a:t>
            </a:fld>
            <a:endParaRPr lang="en-US" altLang="en-US"/>
          </a:p>
        </p:txBody>
      </p:sp>
      <p:sp>
        <p:nvSpPr>
          <p:cNvPr id="8" name="Rectangle 4"/>
          <p:cNvSpPr>
            <a:spLocks noGrp="1" noChangeArrowheads="1"/>
          </p:cNvSpPr>
          <p:nvPr>
            <p:ph type="title"/>
          </p:nvPr>
        </p:nvSpPr>
        <p:spPr>
          <a:xfrm>
            <a:off x="539553" y="419100"/>
            <a:ext cx="7416824" cy="633636"/>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Stock Index Futures</a:t>
            </a:r>
          </a:p>
        </p:txBody>
      </p:sp>
    </p:spTree>
    <p:extLst>
      <p:ext uri="{BB962C8B-B14F-4D97-AF65-F5344CB8AC3E}">
        <p14:creationId xmlns:p14="http://schemas.microsoft.com/office/powerpoint/2010/main" val="11297282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5"/>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Futures and Forwards on Currencies</a:t>
            </a:r>
          </a:p>
        </p:txBody>
      </p:sp>
      <mc:AlternateContent xmlns:mc="http://schemas.openxmlformats.org/markup-compatibility/2006" xmlns:a14="http://schemas.microsoft.com/office/drawing/2010/main">
        <mc:Choice Requires="a14">
          <p:sp>
            <p:nvSpPr>
              <p:cNvPr id="21509" name="Rectangle 4"/>
              <p:cNvSpPr>
                <a:spLocks noGrp="1" noChangeArrowheads="1"/>
              </p:cNvSpPr>
              <p:nvPr>
                <p:ph idx="1"/>
              </p:nvPr>
            </p:nvSpPr>
            <p:spPr>
              <a:xfrm>
                <a:off x="395288" y="1628800"/>
                <a:ext cx="8424862" cy="5229200"/>
              </a:xfrm>
              <a:noFill/>
              <a:extLst>
                <a:ext uri="{91240B29-F687-4F45-9708-019B960494DF}">
                  <a14:hiddenLine w="12700">
                    <a:solidFill>
                      <a:schemeClr val="tx1"/>
                    </a:solidFill>
                    <a:miter lim="800000"/>
                    <a:headEnd/>
                    <a:tailEnd/>
                  </a14:hiddenLine>
                </a:ext>
              </a:extLst>
            </p:spPr>
            <p:txBody>
              <a:bodyPr lIns="90488" tIns="44450" rIns="90488" bIns="44450"/>
              <a:lstStyle/>
              <a:p>
                <a:pPr eaLnBrk="1" hangingPunct="1">
                  <a:lnSpc>
                    <a:spcPct val="99000"/>
                  </a:lnSpc>
                  <a:spcBef>
                    <a:spcPts val="400"/>
                  </a:spcBef>
                </a:pPr>
                <a:r>
                  <a:rPr lang="en-US" altLang="zh-TW" dirty="0">
                    <a:ea typeface="新細明體" pitchFamily="18" charset="-120"/>
                  </a:rPr>
                  <a:t>A foreign currency is analogous to a security providing a yield income</a:t>
                </a:r>
              </a:p>
              <a:p>
                <a:pPr lvl="1">
                  <a:lnSpc>
                    <a:spcPct val="99000"/>
                  </a:lnSpc>
                  <a:spcBef>
                    <a:spcPts val="400"/>
                  </a:spcBef>
                </a:pPr>
                <a:r>
                  <a:rPr lang="en-US" altLang="zh-TW" dirty="0">
                    <a:ea typeface="新細明體" pitchFamily="18" charset="-120"/>
                  </a:rPr>
                  <a:t>The foreign risk-free interest rate is the yield income an investor can earn if he holds that currency</a:t>
                </a:r>
              </a:p>
              <a:p>
                <a:pPr lvl="1">
                  <a:lnSpc>
                    <a:spcPct val="99000"/>
                  </a:lnSpc>
                  <a:spcBef>
                    <a:spcPts val="400"/>
                  </a:spcBef>
                </a:pPr>
                <a:r>
                  <a:rPr lang="en-US" altLang="zh-TW" dirty="0">
                    <a:ea typeface="新細明體" pitchFamily="18" charset="-120"/>
                  </a:rPr>
                  <a:t>It follows that if the dividend yield is replaced with the foreign risk-free interest rate, we can derive the futures price as </a:t>
                </a:r>
              </a:p>
              <a:p>
                <a:pPr marL="344488" lvl="1" indent="0" algn="ctr">
                  <a:lnSpc>
                    <a:spcPct val="99000"/>
                  </a:lnSpc>
                  <a:spcBef>
                    <a:spcPts val="400"/>
                  </a:spcBef>
                  <a:buNone/>
                </a:pPr>
                <a14:m>
                  <m:oMathPara xmlns:m="http://schemas.openxmlformats.org/officeDocument/2006/math">
                    <m:oMathParaPr>
                      <m:jc m:val="centerGroup"/>
                    </m:oMathParaPr>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m:t>
                          </m:r>
                          <m:r>
                            <a:rPr lang="en-US" altLang="zh-TW" i="1">
                              <a:latin typeface="Cambria Math"/>
                              <a:ea typeface="新細明體" pitchFamily="18" charset="-120"/>
                            </a:rPr>
                            <m:t>−</m:t>
                          </m:r>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𝑟</m:t>
                              </m:r>
                            </m:e>
                            <m:sub>
                              <m:r>
                                <a:rPr lang="en-US" altLang="zh-TW" b="0" i="1" smtClean="0">
                                  <a:latin typeface="Cambria Math"/>
                                  <a:ea typeface="新細明體" pitchFamily="18" charset="-120"/>
                                </a:rPr>
                                <m:t>𝑓</m:t>
                              </m:r>
                            </m:sub>
                          </m:sSub>
                          <m:r>
                            <a:rPr lang="en-US" altLang="zh-TW" i="1">
                              <a:latin typeface="Cambria Math"/>
                              <a:ea typeface="新細明體" pitchFamily="18" charset="-120"/>
                            </a:rPr>
                            <m:t>)</m:t>
                          </m:r>
                          <m:r>
                            <a:rPr lang="en-US" altLang="zh-TW" i="1">
                              <a:latin typeface="Cambria Math"/>
                              <a:ea typeface="新細明體" pitchFamily="18" charset="-120"/>
                            </a:rPr>
                            <m:t>𝑇</m:t>
                          </m:r>
                        </m:sup>
                      </m:sSup>
                    </m:oMath>
                  </m:oMathPara>
                </a14:m>
                <a:endParaRPr lang="en-US" altLang="zh-TW" dirty="0">
                  <a:ea typeface="新細明體" pitchFamily="18" charset="-120"/>
                </a:endParaRPr>
              </a:p>
              <a:p>
                <a:pPr lvl="2">
                  <a:lnSpc>
                    <a:spcPct val="99000"/>
                  </a:lnSpc>
                  <a:spcBef>
                    <a:spcPts val="400"/>
                  </a:spcBef>
                  <a:buClr>
                    <a:srgbClr val="CC3300"/>
                  </a:buClr>
                </a:pP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oMath>
                </a14:m>
                <a:r>
                  <a:rPr lang="en-US" altLang="zh-TW" dirty="0">
                    <a:ea typeface="新細明體" pitchFamily="18" charset="-120"/>
                  </a:rPr>
                  <a:t>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oMath>
                </a14:m>
                <a:r>
                  <a:rPr lang="en-US" altLang="zh-TW" dirty="0">
                    <a:ea typeface="新細明體" pitchFamily="18" charset="-120"/>
                  </a:rPr>
                  <a:t>) is the spot (futures) price of the foreign currency in terms of the domestic currency, i.e., the current exchange rate (the exchange rate applied on the delivery date)</a:t>
                </a:r>
              </a:p>
              <a:p>
                <a:pPr lvl="2">
                  <a:lnSpc>
                    <a:spcPct val="99000"/>
                  </a:lnSpc>
                  <a:spcBef>
                    <a:spcPts val="400"/>
                  </a:spcBef>
                  <a:buClr>
                    <a:srgbClr val="CC3300"/>
                  </a:buClr>
                </a:pPr>
                <a:r>
                  <a:rPr lang="en-US" altLang="zh-TW" dirty="0">
                    <a:ea typeface="新細明體" pitchFamily="18" charset="-120"/>
                  </a:rPr>
                  <a:t>The </a:t>
                </a:r>
                <a14:m>
                  <m:oMath xmlns:m="http://schemas.openxmlformats.org/officeDocument/2006/math">
                    <m:r>
                      <a:rPr lang="en-US" altLang="zh-TW" i="1">
                        <a:latin typeface="Cambria Math"/>
                        <a:ea typeface="新細明體" pitchFamily="18" charset="-120"/>
                      </a:rPr>
                      <m:t>𝑟</m:t>
                    </m:r>
                  </m:oMath>
                </a14:m>
                <a:r>
                  <a:rPr lang="en-US" altLang="zh-TW" dirty="0">
                    <a:ea typeface="新細明體" pitchFamily="18" charset="-120"/>
                  </a:rPr>
                  <a:t> and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𝑟</m:t>
                        </m:r>
                      </m:e>
                      <m:sub>
                        <m:r>
                          <a:rPr lang="en-US" altLang="zh-TW" i="1">
                            <a:latin typeface="Cambria Math"/>
                            <a:ea typeface="新細明體" pitchFamily="18" charset="-120"/>
                          </a:rPr>
                          <m:t>𝑓</m:t>
                        </m:r>
                      </m:sub>
                    </m:sSub>
                  </m:oMath>
                </a14:m>
                <a:r>
                  <a:rPr lang="en-US" altLang="zh-TW" dirty="0">
                    <a:ea typeface="新細明體" pitchFamily="18" charset="-120"/>
                  </a:rPr>
                  <a:t> are the domestic and foreign risk-free interest rates, respectively</a:t>
                </a:r>
              </a:p>
            </p:txBody>
          </p:sp>
        </mc:Choice>
        <mc:Fallback xmlns="">
          <p:sp>
            <p:nvSpPr>
              <p:cNvPr id="21509" name="Rectangle 4"/>
              <p:cNvSpPr>
                <a:spLocks noGrp="1" noRot="1" noChangeAspect="1" noMove="1" noResize="1" noEditPoints="1" noAdjustHandles="1" noChangeArrowheads="1" noChangeShapeType="1" noTextEdit="1"/>
              </p:cNvSpPr>
              <p:nvPr>
                <p:ph idx="1"/>
              </p:nvPr>
            </p:nvSpPr>
            <p:spPr>
              <a:xfrm>
                <a:off x="395288" y="1628800"/>
                <a:ext cx="8424862" cy="5229200"/>
              </a:xfrm>
              <a:blipFill rotWithShape="1">
                <a:blip r:embed="rId3"/>
                <a:stretch>
                  <a:fillRect l="-724" t="-1632" r="-2315" b="-3147"/>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2150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59713FFE-7A13-42DE-8A57-1CC809437BCD}" type="slidenum">
              <a:rPr lang="en-US" altLang="en-US"/>
              <a:pPr eaLnBrk="1" hangingPunct="1"/>
              <a:t>23</a:t>
            </a:fld>
            <a:endParaRPr lang="en-US" altLang="en-US"/>
          </a:p>
        </p:txBody>
      </p:sp>
    </p:spTree>
    <p:extLst>
      <p:ext uri="{BB962C8B-B14F-4D97-AF65-F5344CB8AC3E}">
        <p14:creationId xmlns:p14="http://schemas.microsoft.com/office/powerpoint/2010/main" val="7318541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548680"/>
            <a:ext cx="7499176" cy="792088"/>
          </a:xfrm>
        </p:spPr>
        <p:txBody>
          <a:bodyPr/>
          <a:lstStyle/>
          <a:p>
            <a:pPr eaLnBrk="1" hangingPunct="1"/>
            <a:r>
              <a:rPr lang="en-US" altLang="zh-TW" dirty="0">
                <a:ea typeface="新細明體" pitchFamily="18" charset="-120"/>
              </a:rPr>
              <a:t>Why the Relation Must Be True (US$ is the Domestic Currency)</a:t>
            </a:r>
            <a:endParaRPr lang="en-US" altLang="zh-TW" sz="2200" dirty="0">
              <a:ea typeface="新細明體" pitchFamily="18" charset="-120"/>
            </a:endParaRPr>
          </a:p>
        </p:txBody>
      </p:sp>
      <p:sp>
        <p:nvSpPr>
          <p:cNvPr id="2253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9AA4E698-94A3-40FD-B852-40EA269C5341}" type="slidenum">
              <a:rPr lang="en-US" altLang="en-US"/>
              <a:pPr eaLnBrk="1" hangingPunct="1"/>
              <a:t>24</a:t>
            </a:fld>
            <a:endParaRPr lang="en-US" altLang="en-US"/>
          </a:p>
        </p:txBody>
      </p:sp>
      <p:pic>
        <p:nvPicPr>
          <p:cNvPr id="24675" name="Picture 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556792"/>
            <a:ext cx="5760640" cy="421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矩形 3"/>
              <p:cNvSpPr/>
              <p:nvPr/>
            </p:nvSpPr>
            <p:spPr>
              <a:xfrm>
                <a:off x="457200" y="5999114"/>
                <a:ext cx="8363272" cy="736805"/>
              </a:xfrm>
              <a:prstGeom prst="rect">
                <a:avLst/>
              </a:prstGeom>
            </p:spPr>
            <p:txBody>
              <a:bodyPr wrap="square">
                <a:spAutoFit/>
              </a:bodyPr>
              <a:lstStyle/>
              <a:p>
                <a:pPr marL="360363" indent="-360363">
                  <a:buClr>
                    <a:schemeClr val="tx1"/>
                  </a:buClr>
                  <a:buSzPct val="100000"/>
                  <a:buFont typeface="新細明體" pitchFamily="18" charset="-120"/>
                  <a:buChar char="※"/>
                </a:pPr>
                <a:r>
                  <a:rPr lang="en-US" altLang="zh-TW" sz="2000" dirty="0">
                    <a:latin typeface="+mn-lt"/>
                    <a:ea typeface="新細明體" pitchFamily="18" charset="-120"/>
                  </a:rPr>
                  <a:t>If </a:t>
                </a:r>
                <a14:m>
                  <m:oMath xmlns:m="http://schemas.openxmlformats.org/officeDocument/2006/math">
                    <m:r>
                      <a:rPr lang="en-US" altLang="zh-TW" sz="2000" b="0" i="1" smtClean="0">
                        <a:latin typeface="Cambria Math"/>
                        <a:ea typeface="新細明體" pitchFamily="18" charset="-120"/>
                      </a:rPr>
                      <m:t>1000</m:t>
                    </m:r>
                    <m:sSup>
                      <m:sSupPr>
                        <m:ctrlPr>
                          <a:rPr lang="en-US" altLang="zh-TW" sz="2000" b="0" i="1" smtClean="0">
                            <a:latin typeface="Cambria Math" panose="02040503050406030204" pitchFamily="18" charset="0"/>
                            <a:ea typeface="新細明體" pitchFamily="18" charset="-120"/>
                          </a:rPr>
                        </m:ctrlPr>
                      </m:sSupPr>
                      <m:e>
                        <m:r>
                          <a:rPr lang="en-US" altLang="zh-TW" sz="2000" b="0" i="1" smtClean="0">
                            <a:latin typeface="Cambria Math"/>
                            <a:ea typeface="新細明體" pitchFamily="18" charset="-120"/>
                          </a:rPr>
                          <m:t>𝑒</m:t>
                        </m:r>
                      </m:e>
                      <m:sup>
                        <m:sSub>
                          <m:sSubPr>
                            <m:ctrlPr>
                              <a:rPr lang="en-US" altLang="zh-TW" sz="2000" b="0" i="1" smtClean="0">
                                <a:latin typeface="Cambria Math" panose="02040503050406030204" pitchFamily="18" charset="0"/>
                                <a:ea typeface="新細明體" pitchFamily="18" charset="-120"/>
                              </a:rPr>
                            </m:ctrlPr>
                          </m:sSubPr>
                          <m:e>
                            <m:r>
                              <a:rPr lang="en-US" altLang="zh-TW" sz="2000" b="0" i="1" smtClean="0">
                                <a:latin typeface="Cambria Math"/>
                                <a:ea typeface="新細明體" pitchFamily="18" charset="-120"/>
                              </a:rPr>
                              <m:t>𝑟</m:t>
                            </m:r>
                          </m:e>
                          <m:sub>
                            <m:r>
                              <a:rPr lang="en-US" altLang="zh-TW" sz="2000" b="0" i="1" smtClean="0">
                                <a:latin typeface="Cambria Math"/>
                                <a:ea typeface="新細明體" pitchFamily="18" charset="-120"/>
                              </a:rPr>
                              <m:t>𝑓</m:t>
                            </m:r>
                          </m:sub>
                        </m:sSub>
                        <m:r>
                          <a:rPr lang="en-US" altLang="zh-TW" sz="2000" b="0" i="1" smtClean="0">
                            <a:latin typeface="Cambria Math"/>
                            <a:ea typeface="新細明體" pitchFamily="18" charset="-120"/>
                          </a:rPr>
                          <m:t>𝑇</m:t>
                        </m:r>
                      </m:sup>
                    </m:sSup>
                    <m:sSub>
                      <m:sSubPr>
                        <m:ctrlPr>
                          <a:rPr lang="en-US" altLang="zh-TW" sz="2000" b="0" i="1" smtClean="0">
                            <a:latin typeface="Cambria Math" panose="02040503050406030204" pitchFamily="18" charset="0"/>
                            <a:ea typeface="新細明體" pitchFamily="18" charset="-120"/>
                          </a:rPr>
                        </m:ctrlPr>
                      </m:sSubPr>
                      <m:e>
                        <m:r>
                          <a:rPr lang="en-US" altLang="zh-TW" sz="2000" b="0" i="1" smtClean="0">
                            <a:latin typeface="Cambria Math"/>
                            <a:ea typeface="新細明體" pitchFamily="18" charset="-120"/>
                          </a:rPr>
                          <m:t>𝐹</m:t>
                        </m:r>
                      </m:e>
                      <m:sub>
                        <m:r>
                          <a:rPr lang="en-US" altLang="zh-TW" sz="2000" b="0" i="1" smtClean="0">
                            <a:latin typeface="Cambria Math"/>
                            <a:ea typeface="新細明體" pitchFamily="18" charset="-120"/>
                          </a:rPr>
                          <m:t>0</m:t>
                        </m:r>
                      </m:sub>
                    </m:sSub>
                    <m:r>
                      <a:rPr lang="en-US" altLang="zh-TW" sz="2000" b="0" i="1" smtClean="0">
                        <a:latin typeface="Cambria Math"/>
                        <a:ea typeface="Cambria Math"/>
                      </a:rPr>
                      <m:t>≠</m:t>
                    </m:r>
                    <m:r>
                      <a:rPr lang="en-US" altLang="zh-TW" sz="2000" i="1">
                        <a:latin typeface="Cambria Math"/>
                        <a:ea typeface="新細明體" pitchFamily="18" charset="-120"/>
                      </a:rPr>
                      <m:t>1000</m:t>
                    </m:r>
                    <m:sSub>
                      <m:sSubPr>
                        <m:ctrlPr>
                          <a:rPr lang="en-US" altLang="zh-TW" sz="2000" i="1">
                            <a:latin typeface="Cambria Math" panose="02040503050406030204" pitchFamily="18" charset="0"/>
                            <a:ea typeface="新細明體" pitchFamily="18" charset="-120"/>
                          </a:rPr>
                        </m:ctrlPr>
                      </m:sSubPr>
                      <m:e>
                        <m:r>
                          <a:rPr lang="en-US" altLang="zh-TW" sz="2000" b="0" i="1" smtClean="0">
                            <a:latin typeface="Cambria Math"/>
                            <a:ea typeface="新細明體" pitchFamily="18" charset="-120"/>
                          </a:rPr>
                          <m:t>𝑆</m:t>
                        </m:r>
                      </m:e>
                      <m:sub>
                        <m:r>
                          <a:rPr lang="en-US" altLang="zh-TW" sz="2000" i="1">
                            <a:latin typeface="Cambria Math"/>
                            <a:ea typeface="新細明體" pitchFamily="18" charset="-120"/>
                          </a:rPr>
                          <m:t>0</m:t>
                        </m:r>
                      </m:sub>
                    </m:sSub>
                    <m:sSup>
                      <m:sSupPr>
                        <m:ctrlPr>
                          <a:rPr lang="en-US" altLang="zh-TW" sz="2000" i="1">
                            <a:latin typeface="Cambria Math" panose="02040503050406030204" pitchFamily="18" charset="0"/>
                            <a:ea typeface="新細明體" pitchFamily="18" charset="-120"/>
                          </a:rPr>
                        </m:ctrlPr>
                      </m:sSupPr>
                      <m:e>
                        <m:r>
                          <a:rPr lang="en-US" altLang="zh-TW" sz="2000" i="1">
                            <a:latin typeface="Cambria Math"/>
                            <a:ea typeface="新細明體" pitchFamily="18" charset="-120"/>
                          </a:rPr>
                          <m:t>𝑒</m:t>
                        </m:r>
                      </m:e>
                      <m:sup>
                        <m:r>
                          <a:rPr lang="en-US" altLang="zh-TW" sz="2000" b="0" i="1" smtClean="0">
                            <a:latin typeface="Cambria Math"/>
                            <a:ea typeface="新細明體" pitchFamily="18" charset="-120"/>
                          </a:rPr>
                          <m:t>𝑟𝑇</m:t>
                        </m:r>
                      </m:sup>
                    </m:sSup>
                  </m:oMath>
                </a14:m>
                <a:r>
                  <a:rPr lang="en-US" altLang="zh-TW" sz="2000" dirty="0">
                    <a:latin typeface="+mn-lt"/>
                    <a:ea typeface="新細明體" pitchFamily="18" charset="-120"/>
                  </a:rPr>
                  <a:t>, an arbitrage opportunity occurs</a:t>
                </a:r>
              </a:p>
              <a:p>
                <a:pPr marL="360363" indent="-360363">
                  <a:buClr>
                    <a:schemeClr val="tx1"/>
                  </a:buClr>
                  <a:buSzPct val="100000"/>
                  <a:buFont typeface="新細明體" pitchFamily="18" charset="-120"/>
                  <a:buChar char="※"/>
                </a:pPr>
                <a:r>
                  <a:rPr lang="en-US" altLang="zh-TW" sz="2000" dirty="0">
                    <a:latin typeface="+mn-lt"/>
                    <a:ea typeface="新細明體" pitchFamily="18" charset="-120"/>
                  </a:rPr>
                  <a:t>To eliminate all arbitrage opportunities, we can derive </a:t>
                </a:r>
                <a14:m>
                  <m:oMath xmlns:m="http://schemas.openxmlformats.org/officeDocument/2006/math">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𝐹</m:t>
                        </m:r>
                      </m:e>
                      <m:sub>
                        <m:r>
                          <a:rPr lang="en-US" altLang="zh-TW" sz="2000" i="1">
                            <a:latin typeface="Cambria Math"/>
                            <a:ea typeface="新細明體" pitchFamily="18" charset="-120"/>
                          </a:rPr>
                          <m:t>0</m:t>
                        </m:r>
                      </m:sub>
                    </m:sSub>
                    <m:r>
                      <a:rPr lang="en-US" altLang="zh-TW" sz="2000" b="0" i="1" smtClean="0">
                        <a:latin typeface="Cambria Math"/>
                        <a:ea typeface="新細明體" pitchFamily="18" charset="-120"/>
                      </a:rPr>
                      <m:t>=</m:t>
                    </m:r>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𝑆</m:t>
                        </m:r>
                      </m:e>
                      <m:sub>
                        <m:r>
                          <a:rPr lang="en-US" altLang="zh-TW" sz="2000" i="1">
                            <a:latin typeface="Cambria Math"/>
                            <a:ea typeface="新細明體" pitchFamily="18" charset="-120"/>
                          </a:rPr>
                          <m:t>0</m:t>
                        </m:r>
                      </m:sub>
                    </m:sSub>
                    <m:sSup>
                      <m:sSupPr>
                        <m:ctrlPr>
                          <a:rPr lang="en-US" altLang="zh-TW" sz="2000" i="1">
                            <a:latin typeface="Cambria Math" panose="02040503050406030204" pitchFamily="18" charset="0"/>
                            <a:ea typeface="新細明體" pitchFamily="18" charset="-120"/>
                          </a:rPr>
                        </m:ctrlPr>
                      </m:sSupPr>
                      <m:e>
                        <m:r>
                          <a:rPr lang="en-US" altLang="zh-TW" sz="2000" i="1">
                            <a:latin typeface="Cambria Math"/>
                            <a:ea typeface="新細明體" pitchFamily="18" charset="-120"/>
                          </a:rPr>
                          <m:t>𝑒</m:t>
                        </m:r>
                      </m:e>
                      <m:sup>
                        <m:r>
                          <a:rPr lang="en-US" altLang="zh-TW" sz="2000" b="0" i="1" smtClean="0">
                            <a:latin typeface="Cambria Math"/>
                            <a:ea typeface="新細明體" pitchFamily="18" charset="-120"/>
                          </a:rPr>
                          <m:t>(</m:t>
                        </m:r>
                        <m:r>
                          <a:rPr lang="en-US" altLang="zh-TW" sz="2000" i="1">
                            <a:latin typeface="Cambria Math"/>
                            <a:ea typeface="新細明體" pitchFamily="18" charset="-120"/>
                          </a:rPr>
                          <m:t>𝑟</m:t>
                        </m:r>
                        <m:r>
                          <a:rPr lang="en-US" altLang="zh-TW" sz="2000" b="0" i="1" smtClean="0">
                            <a:latin typeface="Cambria Math"/>
                            <a:ea typeface="新細明體" pitchFamily="18" charset="-120"/>
                          </a:rPr>
                          <m:t>−</m:t>
                        </m:r>
                        <m:sSub>
                          <m:sSubPr>
                            <m:ctrlPr>
                              <a:rPr lang="en-US" altLang="zh-TW" sz="2000" b="0" i="1" smtClean="0">
                                <a:latin typeface="Cambria Math" panose="02040503050406030204" pitchFamily="18" charset="0"/>
                                <a:ea typeface="新細明體" pitchFamily="18" charset="-120"/>
                              </a:rPr>
                            </m:ctrlPr>
                          </m:sSubPr>
                          <m:e>
                            <m:r>
                              <a:rPr lang="en-US" altLang="zh-TW" sz="2000" b="0" i="1" smtClean="0">
                                <a:latin typeface="Cambria Math"/>
                                <a:ea typeface="新細明體" pitchFamily="18" charset="-120"/>
                              </a:rPr>
                              <m:t>𝑟</m:t>
                            </m:r>
                          </m:e>
                          <m:sub>
                            <m:r>
                              <a:rPr lang="en-US" altLang="zh-TW" sz="2000" b="0" i="1" smtClean="0">
                                <a:latin typeface="Cambria Math"/>
                                <a:ea typeface="新細明體" pitchFamily="18" charset="-120"/>
                              </a:rPr>
                              <m:t>𝑓</m:t>
                            </m:r>
                          </m:sub>
                        </m:sSub>
                        <m:r>
                          <a:rPr lang="en-US" altLang="zh-TW" sz="2000" b="0" i="1" smtClean="0">
                            <a:latin typeface="Cambria Math"/>
                            <a:ea typeface="新細明體" pitchFamily="18" charset="-120"/>
                          </a:rPr>
                          <m:t>)</m:t>
                        </m:r>
                        <m:r>
                          <a:rPr lang="en-US" altLang="zh-TW" sz="2000" i="1">
                            <a:latin typeface="Cambria Math"/>
                            <a:ea typeface="新細明體" pitchFamily="18" charset="-120"/>
                          </a:rPr>
                          <m:t>𝑇</m:t>
                        </m:r>
                      </m:sup>
                    </m:sSup>
                  </m:oMath>
                </a14:m>
                <a:endParaRPr lang="en-US" altLang="zh-TW" sz="2000" dirty="0">
                  <a:latin typeface="+mn-lt"/>
                  <a:ea typeface="新細明體" pitchFamily="18" charset="-120"/>
                </a:endParaRPr>
              </a:p>
            </p:txBody>
          </p:sp>
        </mc:Choice>
        <mc:Fallback xmlns="">
          <p:sp>
            <p:nvSpPr>
              <p:cNvPr id="4" name="矩形 3"/>
              <p:cNvSpPr>
                <a:spLocks noRot="1" noChangeAspect="1" noMove="1" noResize="1" noEditPoints="1" noAdjustHandles="1" noChangeArrowheads="1" noChangeShapeType="1" noTextEdit="1"/>
              </p:cNvSpPr>
              <p:nvPr/>
            </p:nvSpPr>
            <p:spPr>
              <a:xfrm>
                <a:off x="457200" y="5999114"/>
                <a:ext cx="8363272" cy="736805"/>
              </a:xfrm>
              <a:prstGeom prst="rect">
                <a:avLst/>
              </a:prstGeom>
              <a:blipFill>
                <a:blip r:embed="rId4"/>
                <a:stretch>
                  <a:fillRect l="-437" t="-2479" b="-14050"/>
                </a:stretch>
              </a:blipFill>
            </p:spPr>
            <p:txBody>
              <a:bodyPr/>
              <a:lstStyle/>
              <a:p>
                <a:r>
                  <a:rPr lang="zh-TW" altLang="en-US">
                    <a:noFill/>
                  </a:rPr>
                  <a:t> </a:t>
                </a:r>
              </a:p>
            </p:txBody>
          </p:sp>
        </mc:Fallback>
      </mc:AlternateContent>
      <p:sp>
        <p:nvSpPr>
          <p:cNvPr id="2" name="矩形 1"/>
          <p:cNvSpPr/>
          <p:nvPr/>
        </p:nvSpPr>
        <p:spPr>
          <a:xfrm>
            <a:off x="1999468" y="5157192"/>
            <a:ext cx="412292" cy="369332"/>
          </a:xfrm>
          <a:prstGeom prst="rect">
            <a:avLst/>
          </a:prstGeom>
        </p:spPr>
        <p:txBody>
          <a:bodyPr wrap="none">
            <a:spAutoFit/>
          </a:bodyPr>
          <a:lstStyle/>
          <a:p>
            <a:r>
              <a:rPr lang="en-US" altLang="zh-TW" dirty="0">
                <a:sym typeface="Symbol"/>
              </a:rPr>
              <a:t></a:t>
            </a:r>
            <a:endParaRPr lang="zh-TW" altLang="en-US" dirty="0"/>
          </a:p>
        </p:txBody>
      </p:sp>
      <mc:AlternateContent xmlns:mc="http://schemas.openxmlformats.org/markup-compatibility/2006" xmlns:a14="http://schemas.microsoft.com/office/drawing/2010/main">
        <mc:Choice Requires="a14">
          <p:sp>
            <p:nvSpPr>
              <p:cNvPr id="3" name="文字方塊 2"/>
              <p:cNvSpPr txBox="1"/>
              <p:nvPr/>
            </p:nvSpPr>
            <p:spPr>
              <a:xfrm>
                <a:off x="179512" y="4862079"/>
                <a:ext cx="1872208" cy="959558"/>
              </a:xfrm>
              <a:prstGeom prst="rect">
                <a:avLst/>
              </a:prstGeom>
              <a:noFill/>
            </p:spPr>
            <p:txBody>
              <a:bodyPr wrap="square" rtlCol="0">
                <a:spAutoFit/>
              </a:bodyPr>
              <a:lstStyle/>
              <a:p>
                <a:r>
                  <a:rPr lang="en-US" altLang="zh-TW" sz="1400" dirty="0"/>
                  <a:t>Enter into a foreign currency futures to sell </a:t>
                </a:r>
                <a14:m>
                  <m:oMath xmlns:m="http://schemas.openxmlformats.org/officeDocument/2006/math">
                    <m:r>
                      <a:rPr lang="en-US" altLang="zh-TW" sz="1400" b="0" i="1" smtClean="0">
                        <a:latin typeface="Cambria Math"/>
                      </a:rPr>
                      <m:t>1000</m:t>
                    </m:r>
                    <m:sSup>
                      <m:sSupPr>
                        <m:ctrlPr>
                          <a:rPr lang="en-US" altLang="zh-TW" sz="1400" b="0" i="1" smtClean="0">
                            <a:latin typeface="Cambria Math" panose="02040503050406030204" pitchFamily="18" charset="0"/>
                          </a:rPr>
                        </m:ctrlPr>
                      </m:sSupPr>
                      <m:e>
                        <m:r>
                          <a:rPr lang="en-US" altLang="zh-TW" sz="1400" b="0" i="1" smtClean="0">
                            <a:latin typeface="Cambria Math"/>
                          </a:rPr>
                          <m:t>𝑒</m:t>
                        </m:r>
                      </m:e>
                      <m:sup>
                        <m:sSub>
                          <m:sSubPr>
                            <m:ctrlPr>
                              <a:rPr lang="en-US" altLang="zh-TW" sz="1400" b="0" i="1" smtClean="0">
                                <a:latin typeface="Cambria Math" panose="02040503050406030204" pitchFamily="18" charset="0"/>
                              </a:rPr>
                            </m:ctrlPr>
                          </m:sSubPr>
                          <m:e>
                            <m:r>
                              <a:rPr lang="en-US" altLang="zh-TW" sz="1400" b="0" i="1" smtClean="0">
                                <a:latin typeface="Cambria Math"/>
                              </a:rPr>
                              <m:t>𝑟</m:t>
                            </m:r>
                          </m:e>
                          <m:sub>
                            <m:r>
                              <a:rPr lang="en-US" altLang="zh-TW" sz="1400" b="0" i="1" smtClean="0">
                                <a:latin typeface="Cambria Math"/>
                              </a:rPr>
                              <m:t>𝑓</m:t>
                            </m:r>
                          </m:sub>
                        </m:sSub>
                        <m:r>
                          <a:rPr lang="en-US" altLang="zh-TW" sz="1400" b="0" i="1" smtClean="0">
                            <a:latin typeface="Cambria Math"/>
                          </a:rPr>
                          <m:t>𝑇</m:t>
                        </m:r>
                      </m:sup>
                    </m:sSup>
                  </m:oMath>
                </a14:m>
                <a:r>
                  <a:rPr lang="zh-TW" altLang="en-US" sz="1400" dirty="0"/>
                  <a:t> </a:t>
                </a:r>
                <a:r>
                  <a:rPr lang="en-US" altLang="zh-TW" sz="1400" dirty="0"/>
                  <a:t>units of foreign currency at </a:t>
                </a:r>
                <a14:m>
                  <m:oMath xmlns:m="http://schemas.openxmlformats.org/officeDocument/2006/math">
                    <m:sSub>
                      <m:sSubPr>
                        <m:ctrlPr>
                          <a:rPr lang="en-US" altLang="zh-TW" sz="1400" i="1" smtClean="0">
                            <a:latin typeface="Cambria Math" panose="02040503050406030204" pitchFamily="18" charset="0"/>
                          </a:rPr>
                        </m:ctrlPr>
                      </m:sSubPr>
                      <m:e>
                        <m:r>
                          <a:rPr lang="en-US" altLang="zh-TW" sz="1400" b="0" i="1" smtClean="0">
                            <a:latin typeface="Cambria Math"/>
                          </a:rPr>
                          <m:t>𝐹</m:t>
                        </m:r>
                      </m:e>
                      <m:sub>
                        <m:r>
                          <a:rPr lang="en-US" altLang="zh-TW" sz="1400" b="0" i="1" smtClean="0">
                            <a:latin typeface="Cambria Math"/>
                          </a:rPr>
                          <m:t>0</m:t>
                        </m:r>
                      </m:sub>
                    </m:sSub>
                  </m:oMath>
                </a14:m>
                <a:endParaRPr lang="zh-TW" altLang="en-US" sz="1400"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179512" y="4862079"/>
                <a:ext cx="1872208" cy="959558"/>
              </a:xfrm>
              <a:prstGeom prst="rect">
                <a:avLst/>
              </a:prstGeom>
              <a:blipFill rotWithShape="1">
                <a:blip r:embed="rId5"/>
                <a:stretch>
                  <a:fillRect l="-649" t="-637" r="-2273" b="-573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725342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Forward vs. Futures Prices</a:t>
            </a:r>
          </a:p>
        </p:txBody>
      </p:sp>
      <p:sp>
        <p:nvSpPr>
          <p:cNvPr id="16390" name="Rectangle 5"/>
          <p:cNvSpPr>
            <a:spLocks noGrp="1" noChangeArrowheads="1"/>
          </p:cNvSpPr>
          <p:nvPr>
            <p:ph idx="1"/>
          </p:nvPr>
        </p:nvSpPr>
        <p:spPr>
          <a:xfrm>
            <a:off x="395536" y="1628775"/>
            <a:ext cx="8568952" cy="522922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9000"/>
              </a:lnSpc>
              <a:spcBef>
                <a:spcPts val="300"/>
              </a:spcBef>
            </a:pPr>
            <a:r>
              <a:rPr lang="en-US" altLang="zh-TW" dirty="0">
                <a:ea typeface="新細明體" pitchFamily="18" charset="-120"/>
              </a:rPr>
              <a:t>Constant interest rate: Forward and futures prices are usually assumed to be the same (as formulas presented above)</a:t>
            </a:r>
          </a:p>
          <a:p>
            <a:pPr>
              <a:lnSpc>
                <a:spcPct val="99000"/>
              </a:lnSpc>
              <a:spcBef>
                <a:spcPts val="300"/>
              </a:spcBef>
            </a:pPr>
            <a:r>
              <a:rPr lang="en-US" altLang="zh-TW" dirty="0">
                <a:ea typeface="新細明體" pitchFamily="18" charset="-120"/>
              </a:rPr>
              <a:t>Stochastic (</a:t>
            </a:r>
            <a:r>
              <a:rPr lang="zh-TW" altLang="en-US" dirty="0">
                <a:ea typeface="新細明體" pitchFamily="18" charset="-120"/>
              </a:rPr>
              <a:t>隨機</a:t>
            </a:r>
            <a:r>
              <a:rPr lang="en-US" altLang="zh-TW" dirty="0">
                <a:ea typeface="新細明體" pitchFamily="18" charset="-120"/>
              </a:rPr>
              <a:t>) interest rate: Forward and futures prices are different due to enforcement of daily settlement for trading futures</a:t>
            </a:r>
          </a:p>
          <a:p>
            <a:pPr lvl="1">
              <a:lnSpc>
                <a:spcPct val="99000"/>
              </a:lnSpc>
              <a:spcBef>
                <a:spcPts val="300"/>
              </a:spcBef>
            </a:pPr>
            <a:r>
              <a:rPr lang="en-CA" altLang="zh-TW" dirty="0"/>
              <a:t>The formulas introduced above are not correct for futures</a:t>
            </a:r>
          </a:p>
          <a:p>
            <a:pPr lvl="1">
              <a:lnSpc>
                <a:spcPct val="99000"/>
              </a:lnSpc>
              <a:spcBef>
                <a:spcPts val="300"/>
              </a:spcBef>
            </a:pPr>
            <a:r>
              <a:rPr lang="en-CA" altLang="zh-TW" dirty="0"/>
              <a:t>The difference between forward and futures prices can be significant if there exists a relationship between the interest rate and the underlying variable, e.g., Eurodollar futures introduced in Ch. 6</a:t>
            </a:r>
          </a:p>
        </p:txBody>
      </p:sp>
      <p:sp>
        <p:nvSpPr>
          <p:cNvPr id="1638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248E1F3C-4300-4660-9416-C825040491B5}" type="slidenum">
              <a:rPr lang="en-US" altLang="en-US"/>
              <a:pPr eaLnBrk="1" hangingPunct="1"/>
              <a:t>25</a:t>
            </a:fld>
            <a:endParaRPr lang="en-US" altLang="en-US"/>
          </a:p>
        </p:txBody>
      </p:sp>
    </p:spTree>
    <p:extLst>
      <p:ext uri="{BB962C8B-B14F-4D97-AF65-F5344CB8AC3E}">
        <p14:creationId xmlns:p14="http://schemas.microsoft.com/office/powerpoint/2010/main" val="143992957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Forward vs. Futures Prices</a:t>
            </a:r>
          </a:p>
        </p:txBody>
      </p:sp>
      <mc:AlternateContent xmlns:mc="http://schemas.openxmlformats.org/markup-compatibility/2006" xmlns:a14="http://schemas.microsoft.com/office/drawing/2010/main">
        <mc:Choice Requires="a14">
          <p:sp>
            <p:nvSpPr>
              <p:cNvPr id="16390" name="Rectangle 5"/>
              <p:cNvSpPr>
                <a:spLocks noGrp="1" noChangeArrowheads="1"/>
              </p:cNvSpPr>
              <p:nvPr>
                <p:ph idx="1"/>
              </p:nvPr>
            </p:nvSpPr>
            <p:spPr>
              <a:xfrm>
                <a:off x="395536" y="1628800"/>
                <a:ext cx="8568952" cy="5159921"/>
              </a:xfrm>
              <a:noFill/>
              <a:extLst>
                <a:ext uri="{91240B29-F687-4F45-9708-019B960494DF}">
                  <a14:hiddenLine w="12700">
                    <a:solidFill>
                      <a:schemeClr val="tx1"/>
                    </a:solidFill>
                    <a:miter lim="800000"/>
                    <a:headEnd/>
                    <a:tailEnd/>
                  </a14:hiddenLine>
                </a:ext>
              </a:extLst>
            </p:spPr>
            <p:txBody>
              <a:bodyPr lIns="90488" tIns="44450" rIns="90488" bIns="44450"/>
              <a:lstStyle/>
              <a:p>
                <a:pPr>
                  <a:spcBef>
                    <a:spcPts val="200"/>
                  </a:spcBef>
                </a:pPr>
                <a:r>
                  <a:rPr lang="en-US" altLang="zh-TW" dirty="0">
                    <a:ea typeface="新細明體" pitchFamily="18" charset="-120"/>
                  </a:rPr>
                  <a:t>Analyses from the viewpoint of long-side traders (more intuitive to understand)</a:t>
                </a:r>
              </a:p>
              <a:p>
                <a:pPr lvl="1" eaLnBrk="1" hangingPunct="1">
                  <a:spcBef>
                    <a:spcPts val="200"/>
                  </a:spcBef>
                </a:pPr>
                <a:r>
                  <a:rPr lang="en-US" altLang="zh-TW" dirty="0">
                    <a:ea typeface="新細明體" pitchFamily="18" charset="-120"/>
                  </a:rPr>
                  <a:t>A positive correlation between interest rates and asset prices underlying the futures</a:t>
                </a:r>
              </a:p>
              <a:p>
                <a:pPr lvl="2">
                  <a:spcBef>
                    <a:spcPts val="200"/>
                  </a:spcBef>
                </a:pPr>
                <a:r>
                  <a:rPr lang="en-US" altLang="zh-TW" dirty="0">
                    <a:ea typeface="新細明體" pitchFamily="18" charset="-120"/>
                  </a:rPr>
                  <a:t>(</a:t>
                </a:r>
                <a14:m>
                  <m:oMath xmlns:m="http://schemas.openxmlformats.org/officeDocument/2006/math">
                    <m:sSub>
                      <m:sSubPr>
                        <m:ctrlPr>
                          <a:rPr lang="en-US" altLang="zh-TW" b="0" i="1" dirty="0" smtClean="0">
                            <a:latin typeface="Cambria Math" panose="02040503050406030204" pitchFamily="18" charset="0"/>
                            <a:ea typeface="新細明體" pitchFamily="18" charset="-120"/>
                          </a:rPr>
                        </m:ctrlPr>
                      </m:sSubPr>
                      <m:e>
                        <m:r>
                          <a:rPr lang="en-US" altLang="zh-TW" i="1" dirty="0">
                            <a:latin typeface="Cambria Math" panose="02040503050406030204" pitchFamily="18" charset="0"/>
                            <a:ea typeface="新細明體" pitchFamily="18" charset="-120"/>
                          </a:rPr>
                          <m:t>𝑆</m:t>
                        </m:r>
                      </m:e>
                      <m:sub>
                        <m:r>
                          <a:rPr lang="en-US" altLang="zh-TW" b="0" i="1" dirty="0" smtClean="0">
                            <a:latin typeface="Cambria Math" panose="02040503050406030204" pitchFamily="18" charset="0"/>
                            <a:ea typeface="新細明體" pitchFamily="18" charset="-120"/>
                          </a:rPr>
                          <m:t>0</m:t>
                        </m:r>
                      </m:sub>
                    </m:sSub>
                    <m:r>
                      <a:rPr lang="en-US" altLang="zh-TW" b="0" i="1" dirty="0" smtClean="0">
                        <a:latin typeface="Cambria Math" panose="02040503050406030204" pitchFamily="18" charset="0"/>
                        <a:ea typeface="Cambria Math" panose="02040503050406030204" pitchFamily="18" charset="0"/>
                      </a:rPr>
                      <m:t>↑, </m:t>
                    </m:r>
                    <m:r>
                      <a:rPr lang="en-US" altLang="zh-TW" b="0" i="1" dirty="0" smtClean="0">
                        <a:latin typeface="Cambria Math" panose="02040503050406030204" pitchFamily="18" charset="0"/>
                        <a:ea typeface="Cambria Math" panose="02040503050406030204" pitchFamily="18" charset="0"/>
                      </a:rPr>
                      <m:t>𝑟</m:t>
                    </m:r>
                    <m:r>
                      <a:rPr lang="en-US" altLang="zh-TW" i="1" dirty="0">
                        <a:latin typeface="Cambria Math" panose="02040503050406030204" pitchFamily="18" charset="0"/>
                        <a:ea typeface="Cambria Math" panose="02040503050406030204" pitchFamily="18" charset="0"/>
                      </a:rPr>
                      <m:t>↑</m:t>
                    </m:r>
                  </m:oMath>
                </a14:m>
                <a:r>
                  <a:rPr lang="en-US" altLang="zh-TW" dirty="0">
                    <a:ea typeface="新細明體" pitchFamily="18" charset="-120"/>
                  </a:rPr>
                  <a:t>): With the increase of the asset price (gains for longing futures), the futures holder can earn doubly from the increase of the balance of the margin account and the higher interest rate</a:t>
                </a:r>
              </a:p>
              <a:p>
                <a:pPr lvl="2">
                  <a:spcBef>
                    <a:spcPts val="200"/>
                  </a:spcBef>
                </a:pPr>
                <a:r>
                  <a:rPr lang="en-US" altLang="zh-TW" dirty="0">
                    <a:ea typeface="新細明體" pitchFamily="18" charset="-120"/>
                  </a:rPr>
                  <a:t>(</a:t>
                </a:r>
                <a14:m>
                  <m:oMath xmlns:m="http://schemas.openxmlformats.org/officeDocument/2006/math">
                    <m:sSub>
                      <m:sSubPr>
                        <m:ctrlPr>
                          <a:rPr lang="en-US" altLang="zh-TW" i="1" dirty="0">
                            <a:latin typeface="Cambria Math" panose="02040503050406030204" pitchFamily="18" charset="0"/>
                            <a:ea typeface="新細明體" pitchFamily="18" charset="-120"/>
                          </a:rPr>
                        </m:ctrlPr>
                      </m:sSubPr>
                      <m:e>
                        <m:r>
                          <a:rPr lang="en-US" altLang="zh-TW" i="1" dirty="0">
                            <a:latin typeface="Cambria Math" panose="02040503050406030204" pitchFamily="18" charset="0"/>
                            <a:ea typeface="新細明體" pitchFamily="18" charset="-120"/>
                          </a:rPr>
                          <m:t>𝑆</m:t>
                        </m:r>
                      </m:e>
                      <m:sub>
                        <m:r>
                          <a:rPr lang="en-US" altLang="zh-TW" i="1" dirty="0">
                            <a:latin typeface="Cambria Math" panose="02040503050406030204" pitchFamily="18" charset="0"/>
                            <a:ea typeface="新細明體" pitchFamily="18" charset="-120"/>
                          </a:rPr>
                          <m:t>0</m:t>
                        </m:r>
                      </m:sub>
                    </m:sSub>
                    <m:r>
                      <a:rPr lang="en-US" altLang="zh-TW" i="1" dirty="0" smtClean="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ea typeface="Cambria Math" panose="02040503050406030204" pitchFamily="18" charset="0"/>
                      </a:rPr>
                      <m:t>, </m:t>
                    </m:r>
                    <m:r>
                      <a:rPr lang="en-US" altLang="zh-TW" i="1" dirty="0">
                        <a:latin typeface="Cambria Math" panose="02040503050406030204" pitchFamily="18" charset="0"/>
                        <a:ea typeface="Cambria Math" panose="02040503050406030204" pitchFamily="18" charset="0"/>
                      </a:rPr>
                      <m:t>𝑟</m:t>
                    </m:r>
                    <m:r>
                      <a:rPr lang="en-US" altLang="zh-TW" i="1" dirty="0" smtClean="0">
                        <a:latin typeface="Cambria Math" panose="02040503050406030204" pitchFamily="18" charset="0"/>
                        <a:ea typeface="Cambria Math" panose="02040503050406030204" pitchFamily="18" charset="0"/>
                      </a:rPr>
                      <m:t>↓</m:t>
                    </m:r>
                  </m:oMath>
                </a14:m>
                <a:r>
                  <a:rPr lang="en-US" altLang="zh-TW" dirty="0">
                    <a:ea typeface="新細明體" pitchFamily="18" charset="-120"/>
                  </a:rPr>
                  <a:t>): With the decrease of the asset price (losses for longing futures), the futures holder losses some funds from the margin account, but the opportunity cost for these losses is low due to the lower interest rate</a:t>
                </a:r>
              </a:p>
              <a:p>
                <a:pPr lvl="2">
                  <a:spcBef>
                    <a:spcPts val="200"/>
                  </a:spcBef>
                </a:pPr>
                <a:r>
                  <a:rPr lang="en-US" altLang="zh-TW" dirty="0">
                    <a:ea typeface="新細明體" pitchFamily="18" charset="-120"/>
                  </a:rPr>
                  <a:t>Thus, the futures contract is more attractive and demanded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oMath>
                </a14:m>
                <a:r>
                  <a:rPr lang="en-US" altLang="zh-TW" dirty="0">
                    <a:ea typeface="新細明體" pitchFamily="18" charset="-120"/>
                  </a:rPr>
                  <a:t> futures price &gt; forward price </a:t>
                </a:r>
              </a:p>
            </p:txBody>
          </p:sp>
        </mc:Choice>
        <mc:Fallback xmlns="">
          <p:sp>
            <p:nvSpPr>
              <p:cNvPr id="16390" name="Rectangle 5"/>
              <p:cNvSpPr>
                <a:spLocks noGrp="1" noRot="1" noChangeAspect="1" noMove="1" noResize="1" noEditPoints="1" noAdjustHandles="1" noChangeArrowheads="1" noChangeShapeType="1" noTextEdit="1"/>
              </p:cNvSpPr>
              <p:nvPr>
                <p:ph idx="1"/>
              </p:nvPr>
            </p:nvSpPr>
            <p:spPr>
              <a:xfrm>
                <a:off x="395536" y="1628800"/>
                <a:ext cx="8568952" cy="5159921"/>
              </a:xfrm>
              <a:blipFill>
                <a:blip r:embed="rId3"/>
                <a:stretch>
                  <a:fillRect l="-711" t="-1535" r="-925" b="-4132"/>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1638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248E1F3C-4300-4660-9416-C825040491B5}" type="slidenum">
              <a:rPr lang="en-US" altLang="en-US"/>
              <a:pPr eaLnBrk="1" hangingPunct="1"/>
              <a:t>26</a:t>
            </a:fld>
            <a:endParaRPr lang="en-US" altLang="en-US"/>
          </a:p>
        </p:txBody>
      </p:sp>
    </p:spTree>
    <p:extLst>
      <p:ext uri="{BB962C8B-B14F-4D97-AF65-F5344CB8AC3E}">
        <p14:creationId xmlns:p14="http://schemas.microsoft.com/office/powerpoint/2010/main" val="130112995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Forward vs. Futures Prices</a:t>
            </a:r>
          </a:p>
        </p:txBody>
      </p:sp>
      <mc:AlternateContent xmlns:mc="http://schemas.openxmlformats.org/markup-compatibility/2006" xmlns:a14="http://schemas.microsoft.com/office/drawing/2010/main">
        <mc:Choice Requires="a14">
          <p:sp>
            <p:nvSpPr>
              <p:cNvPr id="16390" name="Rectangle 5"/>
              <p:cNvSpPr>
                <a:spLocks noGrp="1" noChangeArrowheads="1"/>
              </p:cNvSpPr>
              <p:nvPr>
                <p:ph idx="1"/>
              </p:nvPr>
            </p:nvSpPr>
            <p:spPr>
              <a:xfrm>
                <a:off x="323528" y="1628800"/>
                <a:ext cx="8640960" cy="5159921"/>
              </a:xfrm>
              <a:noFill/>
              <a:extLst>
                <a:ext uri="{91240B29-F687-4F45-9708-019B960494DF}">
                  <a14:hiddenLine w="12700">
                    <a:solidFill>
                      <a:schemeClr val="tx1"/>
                    </a:solidFill>
                    <a:miter lim="800000"/>
                    <a:headEnd/>
                    <a:tailEnd/>
                  </a14:hiddenLine>
                </a:ext>
              </a:extLst>
            </p:spPr>
            <p:txBody>
              <a:bodyPr lIns="90488" tIns="44450" rIns="90488" bIns="44450"/>
              <a:lstStyle/>
              <a:p>
                <a:pPr lvl="1">
                  <a:spcBef>
                    <a:spcPts val="600"/>
                  </a:spcBef>
                </a:pPr>
                <a:r>
                  <a:rPr lang="en-US" altLang="zh-TW" dirty="0">
                    <a:ea typeface="新細明體" pitchFamily="18" charset="-120"/>
                  </a:rPr>
                  <a:t>A negative correlation between interest rates and asset prices underlying the futures</a:t>
                </a:r>
              </a:p>
              <a:p>
                <a:pPr lvl="2">
                  <a:spcBef>
                    <a:spcPts val="600"/>
                  </a:spcBef>
                </a:pPr>
                <a:r>
                  <a:rPr lang="en-US" altLang="zh-TW" dirty="0">
                    <a:ea typeface="新細明體" pitchFamily="18" charset="-120"/>
                  </a:rPr>
                  <a:t>(</a:t>
                </a:r>
                <a14:m>
                  <m:oMath xmlns:m="http://schemas.openxmlformats.org/officeDocument/2006/math">
                    <m:sSub>
                      <m:sSubPr>
                        <m:ctrlPr>
                          <a:rPr lang="en-US" altLang="zh-TW" i="1" dirty="0">
                            <a:latin typeface="Cambria Math" panose="02040503050406030204" pitchFamily="18" charset="0"/>
                            <a:ea typeface="新細明體" pitchFamily="18" charset="-120"/>
                          </a:rPr>
                        </m:ctrlPr>
                      </m:sSubPr>
                      <m:e>
                        <m:r>
                          <a:rPr lang="en-US" altLang="zh-TW" i="1" dirty="0">
                            <a:latin typeface="Cambria Math" panose="02040503050406030204" pitchFamily="18" charset="0"/>
                            <a:ea typeface="新細明體" pitchFamily="18" charset="-120"/>
                          </a:rPr>
                          <m:t>𝑆</m:t>
                        </m:r>
                      </m:e>
                      <m:sub>
                        <m:r>
                          <a:rPr lang="en-US" altLang="zh-TW" i="1" dirty="0">
                            <a:latin typeface="Cambria Math" panose="02040503050406030204" pitchFamily="18" charset="0"/>
                            <a:ea typeface="新細明體" pitchFamily="18" charset="-120"/>
                          </a:rPr>
                          <m:t>0</m:t>
                        </m:r>
                      </m:sub>
                    </m:sSub>
                    <m:r>
                      <a:rPr lang="en-US" altLang="zh-TW" i="1" dirty="0">
                        <a:latin typeface="Cambria Math" panose="02040503050406030204" pitchFamily="18" charset="0"/>
                        <a:ea typeface="Cambria Math" panose="02040503050406030204" pitchFamily="18" charset="0"/>
                      </a:rPr>
                      <m:t>↑, </m:t>
                    </m:r>
                    <m:r>
                      <a:rPr lang="en-US" altLang="zh-TW" i="1" dirty="0">
                        <a:latin typeface="Cambria Math" panose="02040503050406030204" pitchFamily="18" charset="0"/>
                        <a:ea typeface="Cambria Math" panose="02040503050406030204" pitchFamily="18" charset="0"/>
                      </a:rPr>
                      <m:t>𝑟</m:t>
                    </m:r>
                    <m:r>
                      <a:rPr lang="en-US" altLang="zh-TW" i="1" dirty="0" smtClean="0">
                        <a:latin typeface="Cambria Math" panose="02040503050406030204" pitchFamily="18" charset="0"/>
                        <a:ea typeface="Cambria Math" panose="02040503050406030204" pitchFamily="18" charset="0"/>
                      </a:rPr>
                      <m:t>↓</m:t>
                    </m:r>
                  </m:oMath>
                </a14:m>
                <a:r>
                  <a:rPr lang="en-US" altLang="zh-TW" dirty="0">
                    <a:ea typeface="新細明體" pitchFamily="18" charset="-120"/>
                  </a:rPr>
                  <a:t>): With the increase of the asset price (gains for longing futures), the benefit of the increase of the balance of the margin account will be offset by the lower interest rate</a:t>
                </a:r>
              </a:p>
              <a:p>
                <a:pPr lvl="2">
                  <a:spcBef>
                    <a:spcPts val="600"/>
                  </a:spcBef>
                </a:pPr>
                <a:r>
                  <a:rPr lang="en-US" altLang="zh-TW" dirty="0">
                    <a:ea typeface="新細明體" pitchFamily="18" charset="-120"/>
                  </a:rPr>
                  <a:t>(</a:t>
                </a:r>
                <a14:m>
                  <m:oMath xmlns:m="http://schemas.openxmlformats.org/officeDocument/2006/math">
                    <m:sSub>
                      <m:sSubPr>
                        <m:ctrlPr>
                          <a:rPr lang="en-US" altLang="zh-TW" i="1" dirty="0">
                            <a:latin typeface="Cambria Math" panose="02040503050406030204" pitchFamily="18" charset="0"/>
                            <a:ea typeface="新細明體" pitchFamily="18" charset="-120"/>
                          </a:rPr>
                        </m:ctrlPr>
                      </m:sSubPr>
                      <m:e>
                        <m:r>
                          <a:rPr lang="en-US" altLang="zh-TW" i="1" dirty="0">
                            <a:latin typeface="Cambria Math" panose="02040503050406030204" pitchFamily="18" charset="0"/>
                            <a:ea typeface="新細明體" pitchFamily="18" charset="-120"/>
                          </a:rPr>
                          <m:t>𝑆</m:t>
                        </m:r>
                      </m:e>
                      <m:sub>
                        <m:r>
                          <a:rPr lang="en-US" altLang="zh-TW" i="1" dirty="0">
                            <a:latin typeface="Cambria Math" panose="02040503050406030204" pitchFamily="18" charset="0"/>
                            <a:ea typeface="新細明體" pitchFamily="18" charset="-120"/>
                          </a:rPr>
                          <m:t>0</m:t>
                        </m:r>
                      </m:sub>
                    </m:sSub>
                    <m:r>
                      <a:rPr lang="en-US" altLang="zh-TW" i="1" dirty="0" smtClean="0">
                        <a:latin typeface="Cambria Math" panose="02040503050406030204" pitchFamily="18" charset="0"/>
                        <a:ea typeface="Cambria Math" panose="02040503050406030204" pitchFamily="18" charset="0"/>
                      </a:rPr>
                      <m:t>↓</m:t>
                    </m:r>
                    <m:r>
                      <a:rPr lang="en-US" altLang="zh-TW" i="1" dirty="0">
                        <a:latin typeface="Cambria Math" panose="02040503050406030204" pitchFamily="18" charset="0"/>
                        <a:ea typeface="Cambria Math" panose="02040503050406030204" pitchFamily="18" charset="0"/>
                      </a:rPr>
                      <m:t>, </m:t>
                    </m:r>
                    <m:r>
                      <a:rPr lang="en-US" altLang="zh-TW" i="1" dirty="0">
                        <a:latin typeface="Cambria Math" panose="02040503050406030204" pitchFamily="18" charset="0"/>
                        <a:ea typeface="Cambria Math" panose="02040503050406030204" pitchFamily="18" charset="0"/>
                      </a:rPr>
                      <m:t>𝑟</m:t>
                    </m:r>
                    <m:r>
                      <a:rPr lang="en-US" altLang="zh-TW" i="1" dirty="0" smtClean="0">
                        <a:latin typeface="Cambria Math" panose="02040503050406030204" pitchFamily="18" charset="0"/>
                        <a:ea typeface="Cambria Math" panose="02040503050406030204" pitchFamily="18" charset="0"/>
                      </a:rPr>
                      <m:t>↑</m:t>
                    </m:r>
                  </m:oMath>
                </a14:m>
                <a:r>
                  <a:rPr lang="en-US" altLang="zh-TW" dirty="0">
                    <a:ea typeface="新細明體" pitchFamily="18" charset="-120"/>
                  </a:rPr>
                  <a:t>): With the decrease of the asset price (losses for longing futures), the balance of the margin account decreases such that the futures holder cannot fully enjoy the higher interest rate</a:t>
                </a:r>
              </a:p>
              <a:p>
                <a:pPr lvl="2">
                  <a:spcBef>
                    <a:spcPts val="600"/>
                  </a:spcBef>
                </a:pPr>
                <a:r>
                  <a:rPr lang="en-US" altLang="zh-TW" dirty="0">
                    <a:ea typeface="新細明體" pitchFamily="18" charset="-120"/>
                  </a:rPr>
                  <a:t>Thus, the futures contract is relatively less attractive and demanded </a:t>
                </a:r>
                <a14:m>
                  <m:oMath xmlns:m="http://schemas.openxmlformats.org/officeDocument/2006/math">
                    <m:r>
                      <a:rPr lang="en-US" altLang="zh-TW" i="1">
                        <a:latin typeface="Cambria Math" panose="02040503050406030204" pitchFamily="18" charset="0"/>
                        <a:ea typeface="Cambria Math" panose="02040503050406030204" pitchFamily="18" charset="0"/>
                      </a:rPr>
                      <m:t>⇒ </m:t>
                    </m:r>
                  </m:oMath>
                </a14:m>
                <a:r>
                  <a:rPr lang="en-US" altLang="zh-TW" dirty="0">
                    <a:ea typeface="新細明體" pitchFamily="18" charset="-120"/>
                  </a:rPr>
                  <a:t>futures price &lt; forward price</a:t>
                </a:r>
              </a:p>
              <a:p>
                <a:pPr marL="712788" lvl="1" indent="-369888">
                  <a:spcBef>
                    <a:spcPts val="900"/>
                  </a:spcBef>
                  <a:buClr>
                    <a:srgbClr val="CC3300"/>
                  </a:buClr>
                  <a:buNone/>
                  <a:tabLst>
                    <a:tab pos="712788" algn="l"/>
                  </a:tabLst>
                </a:pPr>
                <a:r>
                  <a:rPr lang="en-US" altLang="zh-TW" sz="2200" dirty="0">
                    <a:solidFill>
                      <a:srgbClr val="000000"/>
                    </a:solidFill>
                  </a:rPr>
                  <a:t>※ No above two effects when trading forwards</a:t>
                </a:r>
              </a:p>
              <a:p>
                <a:pPr marL="712788" lvl="1" indent="-369888">
                  <a:spcBef>
                    <a:spcPts val="300"/>
                  </a:spcBef>
                  <a:buClr>
                    <a:srgbClr val="CC3300"/>
                  </a:buClr>
                  <a:buNone/>
                  <a:tabLst>
                    <a:tab pos="712788" algn="l"/>
                  </a:tabLst>
                </a:pPr>
                <a:r>
                  <a:rPr lang="en-US" altLang="zh-TW" sz="2200" dirty="0">
                    <a:solidFill>
                      <a:srgbClr val="000000"/>
                    </a:solidFill>
                  </a:rPr>
                  <a:t>※ The same results can be obtained from the viewpoint of short-side traders</a:t>
                </a:r>
                <a:endParaRPr lang="en-US" altLang="zh-TW" sz="2200" dirty="0">
                  <a:ea typeface="新細明體" pitchFamily="18" charset="-120"/>
                </a:endParaRPr>
              </a:p>
            </p:txBody>
          </p:sp>
        </mc:Choice>
        <mc:Fallback xmlns="">
          <p:sp>
            <p:nvSpPr>
              <p:cNvPr id="16390" name="Rectangle 5"/>
              <p:cNvSpPr>
                <a:spLocks noGrp="1" noRot="1" noChangeAspect="1" noMove="1" noResize="1" noEditPoints="1" noAdjustHandles="1" noChangeArrowheads="1" noChangeShapeType="1" noTextEdit="1"/>
              </p:cNvSpPr>
              <p:nvPr>
                <p:ph idx="1"/>
              </p:nvPr>
            </p:nvSpPr>
            <p:spPr>
              <a:xfrm>
                <a:off x="323528" y="1628800"/>
                <a:ext cx="8640960" cy="5159921"/>
              </a:xfrm>
              <a:blipFill>
                <a:blip r:embed="rId3"/>
                <a:stretch>
                  <a:fillRect t="-1063" r="-1622" b="-4841"/>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1638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248E1F3C-4300-4660-9416-C825040491B5}" type="slidenum">
              <a:rPr lang="en-US" altLang="en-US"/>
              <a:pPr eaLnBrk="1" hangingPunct="1"/>
              <a:t>27</a:t>
            </a:fld>
            <a:endParaRPr lang="en-US" altLang="en-US"/>
          </a:p>
        </p:txBody>
      </p:sp>
    </p:spTree>
    <p:extLst>
      <p:ext uri="{BB962C8B-B14F-4D97-AF65-F5344CB8AC3E}">
        <p14:creationId xmlns:p14="http://schemas.microsoft.com/office/powerpoint/2010/main" val="55966242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4"/>
          <p:cNvSpPr>
            <a:spLocks noGrp="1" noChangeArrowheads="1"/>
          </p:cNvSpPr>
          <p:nvPr>
            <p:ph type="title"/>
          </p:nvPr>
        </p:nvSpPr>
        <p:spPr>
          <a:xfrm>
            <a:off x="467544" y="332656"/>
            <a:ext cx="7488832" cy="864096"/>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Valuing a Futures or a Forward Contract</a:t>
            </a:r>
          </a:p>
        </p:txBody>
      </p:sp>
      <mc:AlternateContent xmlns:mc="http://schemas.openxmlformats.org/markup-compatibility/2006">
        <mc:Choice xmlns:a14="http://schemas.microsoft.com/office/drawing/2010/main" Requires="a14">
          <p:sp>
            <p:nvSpPr>
              <p:cNvPr id="14342" name="Rectangle 5"/>
              <p:cNvSpPr>
                <a:spLocks noGrp="1" noChangeArrowheads="1"/>
              </p:cNvSpPr>
              <p:nvPr>
                <p:ph idx="1"/>
              </p:nvPr>
            </p:nvSpPr>
            <p:spPr>
              <a:xfrm>
                <a:off x="251520" y="1584176"/>
                <a:ext cx="8640960" cy="5229200"/>
              </a:xfrm>
              <a:noFill/>
              <a:extLst>
                <a:ext uri="{91240B29-F687-4F45-9708-019B960494DF}">
                  <a14:hiddenLine w="12700">
                    <a:solidFill>
                      <a:schemeClr val="tx1"/>
                    </a:solidFill>
                    <a:miter lim="800000"/>
                    <a:headEnd/>
                    <a:tailEnd/>
                  </a14:hiddenLine>
                </a:ext>
              </a:extLst>
            </p:spPr>
            <p:txBody>
              <a:bodyPr lIns="90488" tIns="44450" rIns="90488" bIns="44450"/>
              <a:lstStyle/>
              <a:p>
                <a:pPr>
                  <a:lnSpc>
                    <a:spcPct val="96000"/>
                  </a:lnSpc>
                  <a:spcBef>
                    <a:spcPts val="200"/>
                  </a:spcBef>
                </a:pPr>
                <a:r>
                  <a:rPr lang="en-US" altLang="zh-TW" dirty="0">
                    <a:ea typeface="新細明體" pitchFamily="18" charset="-120"/>
                  </a:rPr>
                  <a:t>Suppose </a:t>
                </a:r>
                <a14:m>
                  <m:oMath xmlns:m="http://schemas.openxmlformats.org/officeDocument/2006/math">
                    <m:r>
                      <a:rPr lang="en-US" altLang="zh-TW" i="1" dirty="0" smtClean="0">
                        <a:latin typeface="Cambria Math"/>
                        <a:ea typeface="新細明體" pitchFamily="18" charset="-120"/>
                      </a:rPr>
                      <m:t>𝐾</m:t>
                    </m:r>
                  </m:oMath>
                </a14:m>
                <a:r>
                  <a:rPr lang="en-US" altLang="zh-TW" dirty="0">
                    <a:ea typeface="新細明體" pitchFamily="18" charset="-120"/>
                  </a:rPr>
                  <a:t> is the delivery price specified in an existing futures and at any time </a:t>
                </a:r>
                <a14:m>
                  <m:oMath xmlns:m="http://schemas.openxmlformats.org/officeDocument/2006/math">
                    <m:r>
                      <a:rPr lang="en-US" altLang="zh-TW" i="1">
                        <a:latin typeface="Cambria Math"/>
                        <a:ea typeface="新細明體" pitchFamily="18" charset="-120"/>
                      </a:rPr>
                      <m:t>𝑡</m:t>
                    </m:r>
                  </m:oMath>
                </a14:m>
                <a:r>
                  <a:rPr lang="en-US" altLang="zh-TW" dirty="0">
                    <a:ea typeface="新細明體" pitchFamily="18" charset="-120"/>
                  </a:rPr>
                  <a:t>, </a:t>
                </a:r>
                <a14:m>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𝐹</m:t>
                        </m:r>
                      </m:e>
                      <m:sub>
                        <m:r>
                          <a:rPr lang="en-US" altLang="zh-TW" b="0" i="1" smtClean="0">
                            <a:latin typeface="Cambria Math"/>
                            <a:ea typeface="新細明體" pitchFamily="18" charset="-120"/>
                          </a:rPr>
                          <m:t>𝑡</m:t>
                        </m:r>
                      </m:sub>
                    </m:sSub>
                  </m:oMath>
                </a14:m>
                <a:r>
                  <a:rPr lang="en-US" altLang="zh-TW" dirty="0">
                    <a:ea typeface="新細明體" pitchFamily="18" charset="-120"/>
                  </a:rPr>
                  <a:t> is the current futures price that would apply to newly-created futures matured at </a:t>
                </a:r>
                <a14:m>
                  <m:oMath xmlns:m="http://schemas.openxmlformats.org/officeDocument/2006/math">
                    <m:r>
                      <a:rPr lang="en-US" altLang="zh-TW" i="1">
                        <a:latin typeface="Cambria Math"/>
                        <a:ea typeface="新細明體" pitchFamily="18" charset="-120"/>
                      </a:rPr>
                      <m:t>𝑇</m:t>
                    </m:r>
                  </m:oMath>
                </a14:m>
                <a:r>
                  <a:rPr lang="en-US" altLang="zh-TW" dirty="0">
                    <a:ea typeface="新細明體" pitchFamily="18" charset="-120"/>
                  </a:rPr>
                  <a:t> </a:t>
                </a:r>
                <a:r>
                  <a:rPr lang="en-US" altLang="zh-TW">
                    <a:ea typeface="新細明體" pitchFamily="18" charset="-120"/>
                  </a:rPr>
                  <a:t>(which is worth </a:t>
                </a:r>
                <a:r>
                  <a:rPr lang="en-US" altLang="zh-TW" dirty="0">
                    <a:ea typeface="新細明體" pitchFamily="18" charset="-120"/>
                  </a:rPr>
                  <a:t>$0)</a:t>
                </a:r>
              </a:p>
              <a:p>
                <a:pPr lvl="1">
                  <a:lnSpc>
                    <a:spcPct val="96000"/>
                  </a:lnSpc>
                  <a:spcBef>
                    <a:spcPts val="200"/>
                  </a:spcBef>
                </a:pPr>
                <a:r>
                  <a:rPr lang="en-US" altLang="zh-TW" dirty="0">
                    <a:ea typeface="新細明體" pitchFamily="18" charset="-120"/>
                  </a:rPr>
                  <a:t>The value of the existing long futures contract at </a:t>
                </a:r>
                <a14:m>
                  <m:oMath xmlns:m="http://schemas.openxmlformats.org/officeDocument/2006/math">
                    <m:r>
                      <a:rPr lang="en-US" altLang="zh-TW" i="1">
                        <a:latin typeface="Cambria Math"/>
                        <a:ea typeface="新細明體" pitchFamily="18" charset="-120"/>
                      </a:rPr>
                      <m:t>𝑡</m:t>
                    </m:r>
                  </m:oMath>
                </a14:m>
                <a:r>
                  <a:rPr lang="en-US" altLang="zh-TW" dirty="0">
                    <a:ea typeface="新細明體" pitchFamily="18" charset="-120"/>
                  </a:rPr>
                  <a:t> is</a:t>
                </a:r>
              </a:p>
              <a:p>
                <a:pPr marL="284163" lvl="1" indent="0" algn="ctr">
                  <a:lnSpc>
                    <a:spcPct val="96000"/>
                  </a:lnSpc>
                  <a:spcBef>
                    <a:spcPts val="200"/>
                  </a:spcBef>
                  <a:buNone/>
                </a:pPr>
                <a14:m>
                  <m:oMath xmlns:m="http://schemas.openxmlformats.org/officeDocument/2006/math">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𝑓</m:t>
                        </m:r>
                      </m:e>
                      <m:sub>
                        <m:r>
                          <a:rPr lang="en-US" altLang="zh-TW" b="0" i="1" smtClean="0">
                            <a:latin typeface="Cambria Math"/>
                            <a:ea typeface="新細明體" pitchFamily="18" charset="-120"/>
                          </a:rPr>
                          <m:t>𝑡</m:t>
                        </m:r>
                      </m:sub>
                    </m:sSub>
                    <m:r>
                      <a:rPr lang="en-US" altLang="zh-TW" b="0" i="1" smtClean="0">
                        <a:latin typeface="Cambria Math"/>
                        <a:ea typeface="新細明體" pitchFamily="18" charset="-120"/>
                      </a:rPr>
                      <m:t>=(</m:t>
                    </m:r>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𝐹</m:t>
                        </m:r>
                      </m:e>
                      <m:sub>
                        <m:r>
                          <a:rPr lang="en-US" altLang="zh-TW" b="0" i="1" smtClean="0">
                            <a:latin typeface="Cambria Math"/>
                            <a:ea typeface="新細明體" pitchFamily="18" charset="-120"/>
                          </a:rPr>
                          <m:t>𝑡</m:t>
                        </m:r>
                      </m:sub>
                    </m:sSub>
                    <m:r>
                      <a:rPr lang="en-US" altLang="zh-TW" b="0" i="1" smtClean="0">
                        <a:latin typeface="Cambria Math"/>
                        <a:ea typeface="新細明體" pitchFamily="18" charset="-120"/>
                      </a:rPr>
                      <m:t>−</m:t>
                    </m:r>
                    <m:r>
                      <a:rPr lang="en-US" altLang="zh-TW" b="0" i="1" smtClean="0">
                        <a:latin typeface="Cambria Math"/>
                        <a:ea typeface="新細明體" pitchFamily="18" charset="-120"/>
                      </a:rPr>
                      <m:t>𝐾</m:t>
                    </m:r>
                    <m:r>
                      <a:rPr lang="en-US" altLang="zh-TW" b="0" i="1" smtClean="0">
                        <a:latin typeface="Cambria Math"/>
                        <a:ea typeface="新細明體" pitchFamily="18" charset="-120"/>
                      </a:rPr>
                      <m:t>)</m:t>
                    </m:r>
                    <m:sSup>
                      <m:sSupPr>
                        <m:ctrlPr>
                          <a:rPr lang="en-US" altLang="zh-TW" b="0" i="1" smtClean="0">
                            <a:latin typeface="Cambria Math" panose="02040503050406030204" pitchFamily="18" charset="0"/>
                            <a:ea typeface="新細明體" pitchFamily="18" charset="-120"/>
                          </a:rPr>
                        </m:ctrlPr>
                      </m:sSupPr>
                      <m:e>
                        <m:r>
                          <a:rPr lang="en-US" altLang="zh-TW" b="0" i="1" smtClean="0">
                            <a:latin typeface="Cambria Math"/>
                            <a:ea typeface="新細明體" pitchFamily="18" charset="-120"/>
                          </a:rPr>
                          <m:t>𝑒</m:t>
                        </m:r>
                      </m:e>
                      <m:sup>
                        <m:r>
                          <a:rPr lang="en-US" altLang="zh-TW" b="0" i="1" smtClean="0">
                            <a:latin typeface="Cambria Math"/>
                            <a:ea typeface="新細明體" pitchFamily="18" charset="-120"/>
                          </a:rPr>
                          <m:t>−</m:t>
                        </m:r>
                        <m:r>
                          <a:rPr lang="en-US" altLang="zh-TW" b="0" i="1" smtClean="0">
                            <a:latin typeface="Cambria Math"/>
                            <a:ea typeface="新細明體" pitchFamily="18" charset="-120"/>
                          </a:rPr>
                          <m:t>𝑟</m:t>
                        </m:r>
                        <m:r>
                          <a:rPr lang="en-US" altLang="zh-TW" b="0" i="1" smtClean="0">
                            <a:latin typeface="Cambria Math"/>
                            <a:ea typeface="新細明體" pitchFamily="18" charset="-120"/>
                          </a:rPr>
                          <m:t>(</m:t>
                        </m:r>
                        <m:r>
                          <a:rPr lang="en-US" altLang="zh-TW" b="0" i="1" smtClean="0">
                            <a:latin typeface="Cambria Math"/>
                            <a:ea typeface="新細明體" pitchFamily="18" charset="-120"/>
                          </a:rPr>
                          <m:t>𝑇</m:t>
                        </m:r>
                        <m:r>
                          <a:rPr lang="en-US" altLang="zh-TW" b="0" i="1" smtClean="0">
                            <a:latin typeface="Cambria Math"/>
                            <a:ea typeface="新細明體" pitchFamily="18" charset="-120"/>
                          </a:rPr>
                          <m:t>−</m:t>
                        </m:r>
                        <m:r>
                          <a:rPr lang="en-US" altLang="zh-TW" b="0" i="1" smtClean="0">
                            <a:latin typeface="Cambria Math"/>
                            <a:ea typeface="新細明體" pitchFamily="18" charset="-120"/>
                          </a:rPr>
                          <m:t>𝑡</m:t>
                        </m:r>
                        <m:r>
                          <a:rPr lang="en-US" altLang="zh-TW" b="0" i="1" smtClean="0">
                            <a:latin typeface="Cambria Math"/>
                            <a:ea typeface="新細明體" pitchFamily="18" charset="-120"/>
                          </a:rPr>
                          <m:t>)</m:t>
                        </m:r>
                      </m:sup>
                    </m:sSup>
                  </m:oMath>
                </a14:m>
                <a:r>
                  <a:rPr lang="en-US" altLang="zh-TW" dirty="0">
                    <a:ea typeface="新細明體" pitchFamily="18" charset="-120"/>
                  </a:rPr>
                  <a:t>,</a:t>
                </a:r>
              </a:p>
              <a:p>
                <a:pPr marL="344488" lvl="1" indent="0">
                  <a:lnSpc>
                    <a:spcPct val="96000"/>
                  </a:lnSpc>
                  <a:spcBef>
                    <a:spcPts val="200"/>
                  </a:spcBef>
                  <a:buNone/>
                </a:pPr>
                <a:r>
                  <a:rPr lang="en-US" altLang="zh-TW" dirty="0">
                    <a:ea typeface="新細明體" pitchFamily="18" charset="-120"/>
                  </a:rPr>
                  <a:t>	and the value of the existing short futures at </a:t>
                </a:r>
                <a14:m>
                  <m:oMath xmlns:m="http://schemas.openxmlformats.org/officeDocument/2006/math">
                    <m:r>
                      <a:rPr lang="en-US" altLang="zh-TW" i="1">
                        <a:latin typeface="Cambria Math"/>
                        <a:ea typeface="新細明體" pitchFamily="18" charset="-120"/>
                      </a:rPr>
                      <m:t>𝑡</m:t>
                    </m:r>
                  </m:oMath>
                </a14:m>
                <a:r>
                  <a:rPr lang="en-US" altLang="zh-TW" dirty="0">
                    <a:ea typeface="新細明體" pitchFamily="18" charset="-120"/>
                  </a:rPr>
                  <a:t> is </a:t>
                </a:r>
              </a:p>
              <a:p>
                <a:pPr marL="284163" lvl="1" indent="0" algn="ctr">
                  <a:lnSpc>
                    <a:spcPct val="96000"/>
                  </a:lnSpc>
                  <a:spcBef>
                    <a:spcPts val="200"/>
                  </a:spcBef>
                  <a:buNone/>
                </a:pP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𝑓</m:t>
                        </m:r>
                      </m:e>
                      <m:sub>
                        <m:r>
                          <a:rPr lang="en-US" altLang="zh-TW" i="1">
                            <a:latin typeface="Cambria Math"/>
                            <a:ea typeface="新細明體" pitchFamily="18" charset="-120"/>
                          </a:rPr>
                          <m:t>𝑡</m:t>
                        </m:r>
                      </m:sub>
                    </m:sSub>
                    <m:r>
                      <a:rPr lang="en-US" altLang="zh-TW" i="1">
                        <a:latin typeface="Cambria Math"/>
                        <a:ea typeface="新細明體" pitchFamily="18" charset="-120"/>
                      </a:rPr>
                      <m:t>=(</m:t>
                    </m:r>
                    <m:r>
                      <a:rPr lang="en-US" altLang="zh-TW" i="1">
                        <a:latin typeface="Cambria Math"/>
                        <a:ea typeface="新細明體" pitchFamily="18" charset="-120"/>
                      </a:rPr>
                      <m:t>𝐾</m:t>
                    </m:r>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b="0" i="1" smtClean="0">
                            <a:latin typeface="Cambria Math"/>
                            <a:ea typeface="新細明體" pitchFamily="18" charset="-120"/>
                          </a:rPr>
                          <m:t>𝑡</m:t>
                        </m:r>
                      </m:sub>
                    </m:sSub>
                    <m:r>
                      <a:rPr lang="en-US" altLang="zh-TW" i="1">
                        <a:latin typeface="Cambria Math"/>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m:t>
                        </m:r>
                        <m:r>
                          <a:rPr lang="en-US" altLang="zh-TW" b="0" i="1" smtClean="0">
                            <a:latin typeface="Cambria Math"/>
                            <a:ea typeface="新細明體" pitchFamily="18" charset="-120"/>
                          </a:rPr>
                          <m:t>(</m:t>
                        </m:r>
                        <m:r>
                          <a:rPr lang="en-US" altLang="zh-TW" i="1">
                            <a:latin typeface="Cambria Math"/>
                            <a:ea typeface="新細明體" pitchFamily="18" charset="-120"/>
                          </a:rPr>
                          <m:t>𝑇</m:t>
                        </m:r>
                        <m:r>
                          <a:rPr lang="en-US" altLang="zh-TW" b="0" i="1" smtClean="0">
                            <a:latin typeface="Cambria Math"/>
                            <a:ea typeface="新細明體" pitchFamily="18" charset="-120"/>
                          </a:rPr>
                          <m:t>−</m:t>
                        </m:r>
                        <m:r>
                          <a:rPr lang="en-US" altLang="zh-TW" b="0" i="1" smtClean="0">
                            <a:latin typeface="Cambria Math"/>
                            <a:ea typeface="新細明體" pitchFamily="18" charset="-120"/>
                          </a:rPr>
                          <m:t>𝑡</m:t>
                        </m:r>
                        <m:r>
                          <a:rPr lang="en-US" altLang="zh-TW" b="0" i="1" smtClean="0">
                            <a:latin typeface="Cambria Math"/>
                            <a:ea typeface="新細明體" pitchFamily="18" charset="-120"/>
                          </a:rPr>
                          <m:t>)</m:t>
                        </m:r>
                      </m:sup>
                    </m:sSup>
                  </m:oMath>
                </a14:m>
                <a:r>
                  <a:rPr lang="en-US" altLang="zh-TW" dirty="0">
                    <a:ea typeface="新細明體" pitchFamily="18" charset="-120"/>
                  </a:rPr>
                  <a:t>,</a:t>
                </a:r>
              </a:p>
              <a:p>
                <a:pPr marL="631825" lvl="1" indent="0">
                  <a:lnSpc>
                    <a:spcPct val="96000"/>
                  </a:lnSpc>
                  <a:spcBef>
                    <a:spcPts val="200"/>
                  </a:spcBef>
                  <a:buNone/>
                </a:pPr>
                <a:r>
                  <a:rPr lang="en-US" altLang="zh-TW" dirty="0">
                    <a:ea typeface="新細明體" pitchFamily="18" charset="-120"/>
                  </a:rPr>
                  <a:t>where </a:t>
                </a:r>
                <a14:m>
                  <m:oMath xmlns:m="http://schemas.openxmlformats.org/officeDocument/2006/math">
                    <m:r>
                      <a:rPr lang="en-US" altLang="zh-TW" i="1">
                        <a:latin typeface="Cambria Math"/>
                        <a:ea typeface="新細明體" pitchFamily="18" charset="-120"/>
                      </a:rPr>
                      <m:t>𝑟</m:t>
                    </m:r>
                  </m:oMath>
                </a14:m>
                <a:r>
                  <a:rPr lang="en-US" altLang="zh-TW" dirty="0">
                    <a:ea typeface="新細明體" pitchFamily="18" charset="-120"/>
                  </a:rPr>
                  <a:t> is the risk-free interest rate corresponding to the maturity of </a:t>
                </a:r>
                <a14:m>
                  <m:oMath xmlns:m="http://schemas.openxmlformats.org/officeDocument/2006/math">
                    <m:r>
                      <a:rPr lang="en-US" altLang="zh-TW" i="1">
                        <a:latin typeface="Cambria Math"/>
                        <a:ea typeface="新細明體" pitchFamily="18" charset="-120"/>
                      </a:rPr>
                      <m:t>𝑇</m:t>
                    </m:r>
                    <m:r>
                      <a:rPr lang="en-US" altLang="zh-TW" i="1">
                        <a:latin typeface="Cambria Math"/>
                        <a:ea typeface="新細明體" pitchFamily="18" charset="-120"/>
                      </a:rPr>
                      <m:t>−</m:t>
                    </m:r>
                    <m:r>
                      <a:rPr lang="en-US" altLang="zh-TW" i="1">
                        <a:latin typeface="Cambria Math"/>
                        <a:ea typeface="新細明體" pitchFamily="18" charset="-120"/>
                      </a:rPr>
                      <m:t>𝑡</m:t>
                    </m:r>
                  </m:oMath>
                </a14:m>
                <a:endParaRPr lang="en-US" altLang="zh-TW" dirty="0">
                  <a:ea typeface="新細明體" pitchFamily="18" charset="-120"/>
                </a:endParaRPr>
              </a:p>
              <a:p>
                <a:pPr>
                  <a:lnSpc>
                    <a:spcPct val="96000"/>
                  </a:lnSpc>
                  <a:spcBef>
                    <a:spcPts val="600"/>
                  </a:spcBef>
                  <a:buClr>
                    <a:schemeClr val="tx1"/>
                  </a:buClr>
                  <a:buSzPct val="100000"/>
                  <a:buFont typeface="新細明體" pitchFamily="18" charset="-120"/>
                  <a:buChar char="※"/>
                </a:pPr>
                <a:r>
                  <a:rPr lang="en-US" altLang="zh-TW" sz="2200" dirty="0">
                    <a:ea typeface="新細明體" pitchFamily="18" charset="-120"/>
                  </a:rPr>
                  <a:t>Futures value is calculated as the present value of the excess payoff (could be negative) of holding an existing futures vs. holding a newly-created futures</a:t>
                </a:r>
              </a:p>
            </p:txBody>
          </p:sp>
        </mc:Choice>
        <mc:Fallback>
          <p:sp>
            <p:nvSpPr>
              <p:cNvPr id="14342" name="Rectangle 5"/>
              <p:cNvSpPr>
                <a:spLocks noGrp="1" noRot="1" noChangeAspect="1" noMove="1" noResize="1" noEditPoints="1" noAdjustHandles="1" noChangeArrowheads="1" noChangeShapeType="1" noTextEdit="1"/>
              </p:cNvSpPr>
              <p:nvPr>
                <p:ph idx="1"/>
              </p:nvPr>
            </p:nvSpPr>
            <p:spPr>
              <a:xfrm>
                <a:off x="251520" y="1584176"/>
                <a:ext cx="8640960" cy="5229200"/>
              </a:xfrm>
              <a:blipFill>
                <a:blip r:embed="rId3"/>
                <a:stretch>
                  <a:fillRect l="-705" t="-1865" r="-1340" b="-4312"/>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1433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7317C459-E18C-4A89-B92F-FDE8D9A32E8A}" type="slidenum">
              <a:rPr lang="en-US" altLang="en-US"/>
              <a:pPr eaLnBrk="1" hangingPunct="1"/>
              <a:t>28</a:t>
            </a:fld>
            <a:endParaRPr lang="en-US" alt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366" name="Rectangle 5"/>
              <p:cNvSpPr>
                <a:spLocks noGrp="1" noChangeArrowheads="1"/>
              </p:cNvSpPr>
              <p:nvPr>
                <p:ph idx="1"/>
              </p:nvPr>
            </p:nvSpPr>
            <p:spPr>
              <a:xfrm>
                <a:off x="251520" y="1700808"/>
                <a:ext cx="8640960" cy="5040560"/>
              </a:xfrm>
              <a:noFill/>
              <a:extLst>
                <a:ext uri="{91240B29-F687-4F45-9708-019B960494DF}">
                  <a14:hiddenLine w="12700">
                    <a:solidFill>
                      <a:schemeClr val="tx1"/>
                    </a:solidFill>
                    <a:miter lim="800000"/>
                    <a:headEnd/>
                    <a:tailEnd/>
                  </a14:hiddenLine>
                </a:ext>
              </a:extLst>
            </p:spPr>
            <p:txBody>
              <a:bodyPr lIns="90488" tIns="44450" rIns="90488" bIns="44450"/>
              <a:lstStyle/>
              <a:p>
                <a:pPr eaLnBrk="1" hangingPunct="1">
                  <a:spcBef>
                    <a:spcPts val="600"/>
                  </a:spcBef>
                </a:pPr>
                <a:r>
                  <a:rPr lang="en-US" altLang="zh-TW" sz="2800" dirty="0">
                    <a:ea typeface="新細明體" pitchFamily="18" charset="-120"/>
                  </a:rPr>
                  <a:t>At </a:t>
                </a:r>
                <a14:m>
                  <m:oMath xmlns:m="http://schemas.openxmlformats.org/officeDocument/2006/math">
                    <m:r>
                      <a:rPr lang="en-US" altLang="zh-TW" sz="2800" b="0" i="1" smtClean="0">
                        <a:latin typeface="Cambria Math"/>
                        <a:ea typeface="新細明體" pitchFamily="18" charset="-120"/>
                      </a:rPr>
                      <m:t>𝑡</m:t>
                    </m:r>
                    <m:r>
                      <a:rPr lang="en-US" altLang="zh-TW" sz="2800" b="0" i="1" smtClean="0">
                        <a:latin typeface="Cambria Math"/>
                        <a:ea typeface="新細明體" pitchFamily="18" charset="-120"/>
                      </a:rPr>
                      <m:t>=0</m:t>
                    </m:r>
                  </m:oMath>
                </a14:m>
                <a:r>
                  <a:rPr lang="en-US" altLang="zh-TW" sz="2800" dirty="0">
                    <a:ea typeface="新細明體" pitchFamily="18" charset="-120"/>
                  </a:rPr>
                  <a:t>, </a:t>
                </a:r>
                <a14:m>
                  <m:oMath xmlns:m="http://schemas.openxmlformats.org/officeDocument/2006/math">
                    <m:sSub>
                      <m:sSubPr>
                        <m:ctrlPr>
                          <a:rPr lang="en-US" altLang="zh-TW" sz="2800" i="1" smtClean="0">
                            <a:latin typeface="Cambria Math" panose="02040503050406030204" pitchFamily="18" charset="0"/>
                            <a:ea typeface="新細明體" pitchFamily="18" charset="-120"/>
                          </a:rPr>
                        </m:ctrlPr>
                      </m:sSubPr>
                      <m:e>
                        <m:r>
                          <a:rPr lang="en-US" altLang="zh-TW" sz="2800" b="0" i="1" smtClean="0">
                            <a:latin typeface="Cambria Math"/>
                            <a:ea typeface="新細明體" pitchFamily="18" charset="-120"/>
                          </a:rPr>
                          <m:t>𝑆</m:t>
                        </m:r>
                      </m:e>
                      <m:sub>
                        <m:r>
                          <a:rPr lang="en-US" altLang="zh-TW" sz="2800" b="0" i="1" smtClean="0">
                            <a:latin typeface="Cambria Math"/>
                            <a:ea typeface="新細明體" pitchFamily="18" charset="-120"/>
                          </a:rPr>
                          <m:t>0</m:t>
                        </m:r>
                      </m:sub>
                    </m:sSub>
                    <m:r>
                      <a:rPr lang="en-US" altLang="zh-TW" sz="2800" b="0" i="1" smtClean="0">
                        <a:latin typeface="Cambria Math"/>
                        <a:ea typeface="新細明體" pitchFamily="18" charset="-120"/>
                      </a:rPr>
                      <m:t>=21.72</m:t>
                    </m:r>
                  </m:oMath>
                </a14:m>
                <a:r>
                  <a:rPr lang="en-US" altLang="zh-TW" sz="2800" dirty="0">
                    <a:ea typeface="新細明體" pitchFamily="18" charset="-120"/>
                  </a:rPr>
                  <a:t>, </a:t>
                </a:r>
                <a14:m>
                  <m:oMath xmlns:m="http://schemas.openxmlformats.org/officeDocument/2006/math">
                    <m:r>
                      <a:rPr lang="en-US" altLang="zh-TW" sz="2800" b="0" i="1" smtClean="0">
                        <a:latin typeface="Cambria Math"/>
                        <a:ea typeface="新細明體" pitchFamily="18" charset="-120"/>
                      </a:rPr>
                      <m:t>𝑟</m:t>
                    </m:r>
                    <m:r>
                      <a:rPr lang="en-US" altLang="zh-TW" sz="2800" b="0" i="1" smtClean="0">
                        <a:latin typeface="Cambria Math"/>
                        <a:ea typeface="新細明體" pitchFamily="18" charset="-120"/>
                      </a:rPr>
                      <m:t>=0.1</m:t>
                    </m:r>
                  </m:oMath>
                </a14:m>
                <a:r>
                  <a:rPr lang="en-US" altLang="zh-TW" sz="2800" dirty="0">
                    <a:ea typeface="新細明體" pitchFamily="18" charset="-120"/>
                  </a:rPr>
                  <a:t>, </a:t>
                </a:r>
                <a14:m>
                  <m:oMath xmlns:m="http://schemas.openxmlformats.org/officeDocument/2006/math">
                    <m:r>
                      <a:rPr lang="en-US" altLang="zh-TW" sz="2800" b="0" i="1" smtClean="0">
                        <a:latin typeface="Cambria Math"/>
                        <a:ea typeface="新細明體" pitchFamily="18" charset="-120"/>
                      </a:rPr>
                      <m:t>𝑇</m:t>
                    </m:r>
                    <m:r>
                      <a:rPr lang="en-US" altLang="zh-TW" sz="2800" b="0" i="1" smtClean="0">
                        <a:latin typeface="Cambria Math"/>
                        <a:ea typeface="新細明體" pitchFamily="18" charset="-120"/>
                      </a:rPr>
                      <m:t>=1</m:t>
                    </m:r>
                  </m:oMath>
                </a14:m>
                <a:r>
                  <a:rPr lang="en-US" altLang="zh-TW" sz="2800" dirty="0">
                    <a:ea typeface="新細明體" pitchFamily="18" charset="-120"/>
                  </a:rPr>
                  <a:t>, and </a:t>
                </a:r>
                <a14:m>
                  <m:oMath xmlns:m="http://schemas.openxmlformats.org/officeDocument/2006/math">
                    <m:r>
                      <a:rPr lang="en-US" altLang="zh-TW" sz="2800" b="0" i="1" smtClean="0">
                        <a:latin typeface="Cambria Math"/>
                        <a:ea typeface="新細明體" pitchFamily="18" charset="-120"/>
                      </a:rPr>
                      <m:t>𝐾</m:t>
                    </m:r>
                    <m:r>
                      <a:rPr lang="en-US" altLang="zh-TW" sz="2800" b="0" i="1" smtClean="0">
                        <a:latin typeface="Cambria Math"/>
                        <a:ea typeface="新細明體" pitchFamily="18" charset="-120"/>
                      </a:rPr>
                      <m:t>=</m:t>
                    </m:r>
                    <m:sSub>
                      <m:sSubPr>
                        <m:ctrlPr>
                          <a:rPr lang="en-US" altLang="zh-TW" sz="2800" b="0" i="1" smtClean="0">
                            <a:latin typeface="Cambria Math" panose="02040503050406030204" pitchFamily="18" charset="0"/>
                            <a:ea typeface="新細明體" pitchFamily="18" charset="-120"/>
                          </a:rPr>
                        </m:ctrlPr>
                      </m:sSubPr>
                      <m:e>
                        <m:r>
                          <a:rPr lang="en-US" altLang="zh-TW" sz="2800" b="0" i="1" smtClean="0">
                            <a:latin typeface="Cambria Math"/>
                            <a:ea typeface="新細明體" pitchFamily="18" charset="-120"/>
                          </a:rPr>
                          <m:t>𝐹</m:t>
                        </m:r>
                      </m:e>
                      <m:sub>
                        <m:r>
                          <a:rPr lang="en-US" altLang="zh-TW" sz="2800" b="0" i="1" smtClean="0">
                            <a:latin typeface="Cambria Math"/>
                            <a:ea typeface="新細明體" pitchFamily="18" charset="-120"/>
                          </a:rPr>
                          <m:t>0</m:t>
                        </m:r>
                      </m:sub>
                    </m:sSub>
                    <m:r>
                      <a:rPr lang="en-US" altLang="zh-TW" sz="2800" b="0" i="1" smtClean="0">
                        <a:latin typeface="Cambria Math"/>
                        <a:ea typeface="新細明體" pitchFamily="18" charset="-120"/>
                      </a:rPr>
                      <m:t>=21.72</m:t>
                    </m:r>
                    <m:sSup>
                      <m:sSupPr>
                        <m:ctrlPr>
                          <a:rPr lang="en-US" altLang="zh-TW" sz="2800" b="0" i="1" smtClean="0">
                            <a:latin typeface="Cambria Math" panose="02040503050406030204" pitchFamily="18" charset="0"/>
                            <a:ea typeface="新細明體" pitchFamily="18" charset="-120"/>
                          </a:rPr>
                        </m:ctrlPr>
                      </m:sSupPr>
                      <m:e>
                        <m:r>
                          <a:rPr lang="en-US" altLang="zh-TW" sz="2800" b="0" i="1" smtClean="0">
                            <a:latin typeface="Cambria Math"/>
                            <a:ea typeface="新細明體" pitchFamily="18" charset="-120"/>
                          </a:rPr>
                          <m:t>𝑒</m:t>
                        </m:r>
                      </m:e>
                      <m:sup>
                        <m:r>
                          <a:rPr lang="en-US" altLang="zh-TW" sz="2800" b="0" i="1" smtClean="0">
                            <a:latin typeface="Cambria Math"/>
                            <a:ea typeface="新細明體" pitchFamily="18" charset="-120"/>
                          </a:rPr>
                          <m:t>0.1</m:t>
                        </m:r>
                        <m:r>
                          <a:rPr lang="en-US" altLang="zh-TW" sz="2800" b="0" i="1" smtClean="0">
                            <a:latin typeface="Cambria Math"/>
                            <a:ea typeface="Cambria Math"/>
                          </a:rPr>
                          <m:t>∙1</m:t>
                        </m:r>
                      </m:sup>
                    </m:sSup>
                    <m:r>
                      <a:rPr lang="en-US" altLang="zh-TW" sz="2800" b="0" i="1" smtClean="0">
                        <a:latin typeface="Cambria Math"/>
                        <a:ea typeface="新細明體" pitchFamily="18" charset="-120"/>
                      </a:rPr>
                      <m:t>=24</m:t>
                    </m:r>
                  </m:oMath>
                </a14:m>
                <a:endParaRPr lang="en-US" altLang="zh-TW" sz="2800" dirty="0">
                  <a:ea typeface="新細明體" pitchFamily="18" charset="-120"/>
                </a:endParaRPr>
              </a:p>
              <a:p>
                <a:pPr algn="ctr" eaLnBrk="1" hangingPunct="1">
                  <a:spcBef>
                    <a:spcPts val="600"/>
                  </a:spcBef>
                  <a:buFont typeface="Wingdings" pitchFamily="2" charset="2"/>
                  <a:buNone/>
                </a:pPr>
                <a14:m>
                  <m:oMathPara xmlns:m="http://schemas.openxmlformats.org/officeDocument/2006/math">
                    <m:oMathParaPr>
                      <m:jc m:val="centerGroup"/>
                    </m:oMathParaPr>
                    <m:oMath xmlns:m="http://schemas.openxmlformats.org/officeDocument/2006/math">
                      <m:r>
                        <a:rPr lang="en-US" altLang="zh-TW" sz="2800" i="1" smtClean="0">
                          <a:latin typeface="Cambria Math"/>
                          <a:ea typeface="Cambria Math"/>
                        </a:rPr>
                        <m:t>⇒</m:t>
                      </m:r>
                      <m:sSub>
                        <m:sSubPr>
                          <m:ctrlPr>
                            <a:rPr lang="en-US" altLang="zh-TW" sz="2800" b="0" i="1" smtClean="0">
                              <a:latin typeface="Cambria Math" panose="02040503050406030204" pitchFamily="18" charset="0"/>
                              <a:ea typeface="Cambria Math"/>
                            </a:rPr>
                          </m:ctrlPr>
                        </m:sSubPr>
                        <m:e>
                          <m:r>
                            <a:rPr lang="en-US" altLang="zh-TW" sz="2800" b="0" i="1" smtClean="0">
                              <a:latin typeface="Cambria Math"/>
                              <a:ea typeface="Cambria Math"/>
                            </a:rPr>
                            <m:t>𝑓</m:t>
                          </m:r>
                        </m:e>
                        <m:sub>
                          <m:r>
                            <a:rPr lang="en-US" altLang="zh-TW" sz="2800" b="0" i="1" smtClean="0">
                              <a:latin typeface="Cambria Math"/>
                              <a:ea typeface="Cambria Math"/>
                            </a:rPr>
                            <m:t>0</m:t>
                          </m:r>
                        </m:sub>
                      </m:sSub>
                      <m:r>
                        <a:rPr lang="en-US" altLang="zh-TW" sz="2800" b="0" i="1" smtClean="0">
                          <a:latin typeface="Cambria Math"/>
                          <a:ea typeface="Cambria Math"/>
                        </a:rPr>
                        <m:t>=</m:t>
                      </m:r>
                      <m:d>
                        <m:dPr>
                          <m:ctrlPr>
                            <a:rPr lang="en-US" altLang="zh-TW" sz="2800" b="0" i="1" smtClean="0">
                              <a:latin typeface="Cambria Math" panose="02040503050406030204" pitchFamily="18" charset="0"/>
                              <a:ea typeface="Cambria Math"/>
                            </a:rPr>
                          </m:ctrlPr>
                        </m:dPr>
                        <m:e>
                          <m:r>
                            <a:rPr lang="en-US" altLang="zh-TW" sz="2800" b="0" i="1" smtClean="0">
                              <a:latin typeface="Cambria Math"/>
                              <a:ea typeface="Cambria Math"/>
                            </a:rPr>
                            <m:t>24−24</m:t>
                          </m:r>
                        </m:e>
                      </m:d>
                      <m:sSup>
                        <m:sSupPr>
                          <m:ctrlPr>
                            <a:rPr lang="en-US" altLang="zh-TW" sz="2800" b="0" i="1" smtClean="0">
                              <a:latin typeface="Cambria Math" panose="02040503050406030204" pitchFamily="18" charset="0"/>
                              <a:ea typeface="Cambria Math"/>
                            </a:rPr>
                          </m:ctrlPr>
                        </m:sSupPr>
                        <m:e>
                          <m:r>
                            <a:rPr lang="en-US" altLang="zh-TW" sz="2800" b="0" i="1" smtClean="0">
                              <a:latin typeface="Cambria Math"/>
                              <a:ea typeface="Cambria Math"/>
                            </a:rPr>
                            <m:t>𝑒</m:t>
                          </m:r>
                        </m:e>
                        <m:sup>
                          <m:r>
                            <a:rPr lang="en-US" altLang="zh-TW" sz="2800" b="0" i="1" smtClean="0">
                              <a:latin typeface="Cambria Math"/>
                              <a:ea typeface="Cambria Math"/>
                            </a:rPr>
                            <m:t>−0.1∙1</m:t>
                          </m:r>
                        </m:sup>
                      </m:sSup>
                      <m:r>
                        <a:rPr lang="en-US" altLang="zh-TW" sz="2800" b="0" i="1" smtClean="0">
                          <a:latin typeface="Cambria Math"/>
                          <a:ea typeface="Cambria Math"/>
                        </a:rPr>
                        <m:t>=0</m:t>
                      </m:r>
                    </m:oMath>
                  </m:oMathPara>
                </a14:m>
                <a:endParaRPr lang="en-US" altLang="zh-TW" sz="2800" dirty="0">
                  <a:ea typeface="新細明體" pitchFamily="18" charset="-120"/>
                </a:endParaRPr>
              </a:p>
              <a:p>
                <a:pPr>
                  <a:spcBef>
                    <a:spcPts val="1200"/>
                  </a:spcBef>
                  <a:spcAft>
                    <a:spcPts val="600"/>
                  </a:spcAft>
                  <a:buClr>
                    <a:schemeClr val="tx1"/>
                  </a:buClr>
                  <a:buSzPct val="100000"/>
                  <a:buFont typeface="新細明體" pitchFamily="18" charset="-120"/>
                  <a:buChar char="※"/>
                </a:pPr>
                <a:r>
                  <a:rPr lang="en-US" altLang="zh-TW" sz="2200" dirty="0">
                    <a:ea typeface="新細明體" pitchFamily="18" charset="-120"/>
                  </a:rPr>
                  <a:t>In practice, when a futures is initiated, the delivery price (</a:t>
                </a:r>
                <a14:m>
                  <m:oMath xmlns:m="http://schemas.openxmlformats.org/officeDocument/2006/math">
                    <m:r>
                      <a:rPr lang="en-US" altLang="zh-TW" sz="2400" i="1">
                        <a:latin typeface="Cambria Math"/>
                        <a:ea typeface="新細明體" pitchFamily="18" charset="-120"/>
                      </a:rPr>
                      <m:t>𝐾</m:t>
                    </m:r>
                  </m:oMath>
                </a14:m>
                <a:r>
                  <a:rPr lang="en-US" altLang="zh-TW" sz="2200" dirty="0">
                    <a:ea typeface="新細明體" pitchFamily="18" charset="-120"/>
                  </a:rPr>
                  <a:t>) is set to the current futures price (</a:t>
                </a:r>
                <a14:m>
                  <m:oMath xmlns:m="http://schemas.openxmlformats.org/officeDocument/2006/math">
                    <m:sSub>
                      <m:sSubPr>
                        <m:ctrlPr>
                          <a:rPr lang="en-US" altLang="zh-TW" sz="2400" i="1">
                            <a:latin typeface="Cambria Math" panose="02040503050406030204" pitchFamily="18" charset="0"/>
                            <a:ea typeface="新細明體" pitchFamily="18" charset="-120"/>
                          </a:rPr>
                        </m:ctrlPr>
                      </m:sSubPr>
                      <m:e>
                        <m:r>
                          <a:rPr lang="en-US" altLang="zh-TW" sz="2400" i="1">
                            <a:latin typeface="Cambria Math"/>
                            <a:ea typeface="新細明體" pitchFamily="18" charset="-120"/>
                          </a:rPr>
                          <m:t>𝐹</m:t>
                        </m:r>
                      </m:e>
                      <m:sub>
                        <m:r>
                          <a:rPr lang="en-US" altLang="zh-TW" sz="2400" i="1">
                            <a:latin typeface="Cambria Math"/>
                            <a:ea typeface="新細明體" pitchFamily="18" charset="-120"/>
                          </a:rPr>
                          <m:t>0</m:t>
                        </m:r>
                      </m:sub>
                    </m:sSub>
                  </m:oMath>
                </a14:m>
                <a:r>
                  <a:rPr lang="en-US" altLang="zh-TW" sz="2200" dirty="0">
                    <a:ea typeface="新細明體" pitchFamily="18" charset="-120"/>
                  </a:rPr>
                  <a:t>) and thus the initial value of the futures equals 0</a:t>
                </a:r>
              </a:p>
              <a:p>
                <a:pPr>
                  <a:spcBef>
                    <a:spcPts val="600"/>
                  </a:spcBef>
                </a:pPr>
                <a:r>
                  <a:rPr lang="en-US" altLang="zh-TW" sz="2800" dirty="0">
                    <a:ea typeface="新細明體" pitchFamily="18" charset="-120"/>
                  </a:rPr>
                  <a:t>At </a:t>
                </a:r>
                <a14:m>
                  <m:oMath xmlns:m="http://schemas.openxmlformats.org/officeDocument/2006/math">
                    <m:r>
                      <a:rPr lang="en-US" altLang="zh-TW" sz="2800" i="1">
                        <a:latin typeface="Cambria Math"/>
                        <a:ea typeface="新細明體" pitchFamily="18" charset="-120"/>
                      </a:rPr>
                      <m:t>𝑡</m:t>
                    </m:r>
                    <m:r>
                      <a:rPr lang="en-US" altLang="zh-TW" sz="2800" i="1">
                        <a:latin typeface="Cambria Math"/>
                        <a:ea typeface="新細明體" pitchFamily="18" charset="-120"/>
                      </a:rPr>
                      <m:t>=0.5</m:t>
                    </m:r>
                  </m:oMath>
                </a14:m>
                <a:r>
                  <a:rPr lang="en-US" altLang="zh-TW" sz="2800" dirty="0">
                    <a:ea typeface="新細明體" pitchFamily="18" charset="-120"/>
                  </a:rPr>
                  <a:t> (after half a year), </a:t>
                </a:r>
                <a14:m>
                  <m:oMath xmlns:m="http://schemas.openxmlformats.org/officeDocument/2006/math">
                    <m:sSub>
                      <m:sSubPr>
                        <m:ctrlPr>
                          <a:rPr lang="en-US" altLang="zh-TW" sz="2800" i="1">
                            <a:latin typeface="Cambria Math" panose="02040503050406030204" pitchFamily="18" charset="0"/>
                            <a:ea typeface="新細明體" pitchFamily="18" charset="-120"/>
                          </a:rPr>
                        </m:ctrlPr>
                      </m:sSubPr>
                      <m:e>
                        <m:r>
                          <a:rPr lang="en-US" altLang="zh-TW" sz="2800" i="1">
                            <a:latin typeface="Cambria Math"/>
                            <a:ea typeface="新細明體" pitchFamily="18" charset="-120"/>
                          </a:rPr>
                          <m:t>𝑆</m:t>
                        </m:r>
                      </m:e>
                      <m:sub>
                        <m:r>
                          <a:rPr lang="en-US" altLang="zh-TW" sz="2800" i="1">
                            <a:latin typeface="Cambria Math"/>
                            <a:ea typeface="新細明體" pitchFamily="18" charset="-120"/>
                          </a:rPr>
                          <m:t>0</m:t>
                        </m:r>
                        <m:r>
                          <a:rPr lang="en-US" altLang="zh-TW" sz="2800" b="0" i="1" smtClean="0">
                            <a:latin typeface="Cambria Math"/>
                            <a:ea typeface="新細明體" pitchFamily="18" charset="-120"/>
                          </a:rPr>
                          <m:t>.5</m:t>
                        </m:r>
                      </m:sub>
                    </m:sSub>
                    <m:r>
                      <a:rPr lang="en-US" altLang="zh-TW" sz="2800" i="1">
                        <a:latin typeface="Cambria Math"/>
                        <a:ea typeface="新細明體" pitchFamily="18" charset="-120"/>
                      </a:rPr>
                      <m:t>=</m:t>
                    </m:r>
                    <m:r>
                      <a:rPr lang="en-US" altLang="zh-TW" sz="2800" b="0" i="1" smtClean="0">
                        <a:latin typeface="Cambria Math"/>
                        <a:ea typeface="新細明體" pitchFamily="18" charset="-120"/>
                      </a:rPr>
                      <m:t>25</m:t>
                    </m:r>
                  </m:oMath>
                </a14:m>
                <a:r>
                  <a:rPr lang="en-US" altLang="zh-TW" sz="2800" dirty="0">
                    <a:ea typeface="新細明體" pitchFamily="18" charset="-120"/>
                  </a:rPr>
                  <a:t>, </a:t>
                </a:r>
                <a14:m>
                  <m:oMath xmlns:m="http://schemas.openxmlformats.org/officeDocument/2006/math">
                    <m:r>
                      <a:rPr lang="en-US" altLang="zh-TW" sz="2800" i="1">
                        <a:latin typeface="Cambria Math"/>
                        <a:ea typeface="新細明體" pitchFamily="18" charset="-120"/>
                      </a:rPr>
                      <m:t>𝑟</m:t>
                    </m:r>
                    <m:r>
                      <a:rPr lang="en-US" altLang="zh-TW" sz="2800" i="1">
                        <a:latin typeface="Cambria Math"/>
                        <a:ea typeface="新細明體" pitchFamily="18" charset="-120"/>
                      </a:rPr>
                      <m:t>=0.1</m:t>
                    </m:r>
                  </m:oMath>
                </a14:m>
                <a:r>
                  <a:rPr lang="en-US" altLang="zh-TW" sz="2800" dirty="0">
                    <a:ea typeface="新細明體" pitchFamily="18" charset="-120"/>
                  </a:rPr>
                  <a:t>, </a:t>
                </a:r>
                <a14:m>
                  <m:oMath xmlns:m="http://schemas.openxmlformats.org/officeDocument/2006/math">
                    <m:r>
                      <a:rPr lang="en-US" altLang="zh-TW" sz="2800" i="1">
                        <a:latin typeface="Cambria Math"/>
                        <a:ea typeface="新細明體" pitchFamily="18" charset="-120"/>
                      </a:rPr>
                      <m:t>𝑇</m:t>
                    </m:r>
                    <m:r>
                      <a:rPr lang="en-US" altLang="zh-TW" sz="2800" b="0" i="1" smtClean="0">
                        <a:latin typeface="Cambria Math"/>
                        <a:ea typeface="新細明體" pitchFamily="18" charset="-120"/>
                      </a:rPr>
                      <m:t>−</m:t>
                    </m:r>
                    <m:r>
                      <a:rPr lang="en-US" altLang="zh-TW" sz="2800" b="0" i="1" smtClean="0">
                        <a:latin typeface="Cambria Math"/>
                        <a:ea typeface="新細明體" pitchFamily="18" charset="-120"/>
                      </a:rPr>
                      <m:t>𝑡</m:t>
                    </m:r>
                    <m:r>
                      <a:rPr lang="en-US" altLang="zh-TW" sz="2800" i="1">
                        <a:latin typeface="Cambria Math"/>
                        <a:ea typeface="新細明體" pitchFamily="18" charset="-120"/>
                      </a:rPr>
                      <m:t>=</m:t>
                    </m:r>
                    <m:r>
                      <a:rPr lang="en-US" altLang="zh-TW" sz="2800" b="0" i="1" smtClean="0">
                        <a:latin typeface="Cambria Math"/>
                        <a:ea typeface="新細明體" pitchFamily="18" charset="-120"/>
                      </a:rPr>
                      <m:t>0.5</m:t>
                    </m:r>
                  </m:oMath>
                </a14:m>
                <a:r>
                  <a:rPr lang="en-US" altLang="zh-TW" sz="2800" dirty="0">
                    <a:ea typeface="新細明體" pitchFamily="18" charset="-120"/>
                  </a:rPr>
                  <a:t>, and assume </a:t>
                </a:r>
                <a14:m>
                  <m:oMath xmlns:m="http://schemas.openxmlformats.org/officeDocument/2006/math">
                    <m:sSub>
                      <m:sSubPr>
                        <m:ctrlPr>
                          <a:rPr lang="en-US" altLang="zh-TW" sz="2800" i="1">
                            <a:latin typeface="Cambria Math" panose="02040503050406030204" pitchFamily="18" charset="0"/>
                            <a:ea typeface="新細明體" pitchFamily="18" charset="-120"/>
                          </a:rPr>
                        </m:ctrlPr>
                      </m:sSubPr>
                      <m:e>
                        <m:r>
                          <a:rPr lang="en-US" altLang="zh-TW" sz="2800" i="1">
                            <a:latin typeface="Cambria Math"/>
                            <a:ea typeface="新細明體" pitchFamily="18" charset="-120"/>
                          </a:rPr>
                          <m:t>𝐹</m:t>
                        </m:r>
                      </m:e>
                      <m:sub>
                        <m:r>
                          <a:rPr lang="en-US" altLang="zh-TW" sz="2800" i="1">
                            <a:latin typeface="Cambria Math"/>
                            <a:ea typeface="新細明體" pitchFamily="18" charset="-120"/>
                          </a:rPr>
                          <m:t>0</m:t>
                        </m:r>
                        <m:r>
                          <a:rPr lang="en-US" altLang="zh-TW" sz="2800" b="0" i="1" smtClean="0">
                            <a:latin typeface="Cambria Math"/>
                            <a:ea typeface="新細明體" pitchFamily="18" charset="-120"/>
                          </a:rPr>
                          <m:t>.5</m:t>
                        </m:r>
                      </m:sub>
                    </m:sSub>
                    <m:r>
                      <a:rPr lang="en-US" altLang="zh-TW" sz="2800" i="1">
                        <a:latin typeface="Cambria Math"/>
                        <a:ea typeface="新細明體" pitchFamily="18" charset="-120"/>
                      </a:rPr>
                      <m:t>=</m:t>
                    </m:r>
                    <m:r>
                      <a:rPr lang="en-US" altLang="zh-TW" sz="2800" b="0" i="1" smtClean="0">
                        <a:latin typeface="Cambria Math"/>
                        <a:ea typeface="新細明體" pitchFamily="18" charset="-120"/>
                      </a:rPr>
                      <m:t>25</m:t>
                    </m:r>
                    <m:sSup>
                      <m:sSupPr>
                        <m:ctrlPr>
                          <a:rPr lang="en-US" altLang="zh-TW" sz="2800" i="1">
                            <a:latin typeface="Cambria Math" panose="02040503050406030204" pitchFamily="18" charset="0"/>
                            <a:ea typeface="新細明體" pitchFamily="18" charset="-120"/>
                          </a:rPr>
                        </m:ctrlPr>
                      </m:sSupPr>
                      <m:e>
                        <m:r>
                          <a:rPr lang="en-US" altLang="zh-TW" sz="2800" i="1">
                            <a:latin typeface="Cambria Math"/>
                            <a:ea typeface="新細明體" pitchFamily="18" charset="-120"/>
                          </a:rPr>
                          <m:t>𝑒</m:t>
                        </m:r>
                      </m:e>
                      <m:sup>
                        <m:r>
                          <a:rPr lang="en-US" altLang="zh-TW" sz="2800" i="1">
                            <a:latin typeface="Cambria Math"/>
                            <a:ea typeface="新細明體" pitchFamily="18" charset="-120"/>
                          </a:rPr>
                          <m:t>0.1</m:t>
                        </m:r>
                        <m:r>
                          <a:rPr lang="en-US" altLang="zh-TW" sz="2800" i="1">
                            <a:latin typeface="Cambria Math"/>
                            <a:ea typeface="Cambria Math"/>
                          </a:rPr>
                          <m:t>∙</m:t>
                        </m:r>
                        <m:r>
                          <a:rPr lang="en-US" altLang="zh-TW" sz="2800" b="0" i="1" smtClean="0">
                            <a:latin typeface="Cambria Math"/>
                            <a:ea typeface="Cambria Math"/>
                          </a:rPr>
                          <m:t>0.5</m:t>
                        </m:r>
                      </m:sup>
                    </m:sSup>
                    <m:r>
                      <a:rPr lang="en-US" altLang="zh-TW" sz="2800" i="1">
                        <a:latin typeface="Cambria Math"/>
                        <a:ea typeface="新細明體" pitchFamily="18" charset="-120"/>
                      </a:rPr>
                      <m:t>=</m:t>
                    </m:r>
                    <m:r>
                      <a:rPr lang="en-US" altLang="zh-TW" sz="2800" b="0" i="1" smtClean="0">
                        <a:latin typeface="Cambria Math"/>
                        <a:ea typeface="新細明體" pitchFamily="18" charset="-120"/>
                      </a:rPr>
                      <m:t>26.28</m:t>
                    </m:r>
                  </m:oMath>
                </a14:m>
                <a:r>
                  <a:rPr lang="en-US" altLang="zh-TW" sz="2800" dirty="0">
                    <a:ea typeface="新細明體" pitchFamily="18" charset="-120"/>
                  </a:rPr>
                  <a:t> </a:t>
                </a:r>
                <a:r>
                  <a:rPr lang="en-US" altLang="zh-TW" sz="2800" i="1" dirty="0">
                    <a:ea typeface="新細明體" pitchFamily="18" charset="-120"/>
                  </a:rPr>
                  <a:t> </a:t>
                </a:r>
                <a:endParaRPr lang="en-US" altLang="zh-TW" sz="2800" i="1" dirty="0">
                  <a:latin typeface="Cambria Math"/>
                  <a:ea typeface="Cambria Math"/>
                </a:endParaRPr>
              </a:p>
              <a:p>
                <a:pPr indent="11113">
                  <a:spcBef>
                    <a:spcPts val="600"/>
                  </a:spcBef>
                  <a:buNone/>
                </a:pPr>
                <a14:m>
                  <m:oMathPara xmlns:m="http://schemas.openxmlformats.org/officeDocument/2006/math">
                    <m:oMathParaPr>
                      <m:jc m:val="center"/>
                    </m:oMathParaPr>
                    <m:oMath xmlns:m="http://schemas.openxmlformats.org/officeDocument/2006/math">
                      <m:r>
                        <a:rPr lang="en-US" altLang="zh-TW" sz="2800" i="1">
                          <a:latin typeface="Cambria Math"/>
                          <a:ea typeface="Cambria Math"/>
                        </a:rPr>
                        <m:t>⇒</m:t>
                      </m:r>
                      <m:sSub>
                        <m:sSubPr>
                          <m:ctrlPr>
                            <a:rPr lang="en-US" altLang="zh-TW" sz="2800" i="1">
                              <a:latin typeface="Cambria Math" panose="02040503050406030204" pitchFamily="18" charset="0"/>
                              <a:ea typeface="Cambria Math"/>
                            </a:rPr>
                          </m:ctrlPr>
                        </m:sSubPr>
                        <m:e>
                          <m:r>
                            <a:rPr lang="en-US" altLang="zh-TW" sz="2800" i="1">
                              <a:latin typeface="Cambria Math"/>
                              <a:ea typeface="Cambria Math"/>
                            </a:rPr>
                            <m:t>𝑓</m:t>
                          </m:r>
                        </m:e>
                        <m:sub>
                          <m:r>
                            <a:rPr lang="en-US" altLang="zh-TW" sz="2800" i="1">
                              <a:latin typeface="Cambria Math"/>
                              <a:ea typeface="Cambria Math"/>
                            </a:rPr>
                            <m:t>0</m:t>
                          </m:r>
                          <m:r>
                            <a:rPr lang="en-US" altLang="zh-TW" sz="2800" b="0" i="1" smtClean="0">
                              <a:latin typeface="Cambria Math"/>
                              <a:ea typeface="Cambria Math"/>
                            </a:rPr>
                            <m:t>.5</m:t>
                          </m:r>
                        </m:sub>
                      </m:sSub>
                      <m:r>
                        <a:rPr lang="en-US" altLang="zh-TW" sz="2800" i="1">
                          <a:latin typeface="Cambria Math"/>
                          <a:ea typeface="Cambria Math"/>
                        </a:rPr>
                        <m:t>=</m:t>
                      </m:r>
                      <m:d>
                        <m:dPr>
                          <m:ctrlPr>
                            <a:rPr lang="en-US" altLang="zh-TW" sz="2800" i="1">
                              <a:latin typeface="Cambria Math" panose="02040503050406030204" pitchFamily="18" charset="0"/>
                              <a:ea typeface="Cambria Math"/>
                            </a:rPr>
                          </m:ctrlPr>
                        </m:dPr>
                        <m:e>
                          <m:r>
                            <a:rPr lang="en-US" altLang="zh-TW" sz="2800" b="0" i="1" smtClean="0">
                              <a:latin typeface="Cambria Math"/>
                              <a:ea typeface="Cambria Math"/>
                            </a:rPr>
                            <m:t>26.28</m:t>
                          </m:r>
                          <m:r>
                            <a:rPr lang="en-US" altLang="zh-TW" sz="2800" i="1">
                              <a:latin typeface="Cambria Math"/>
                              <a:ea typeface="Cambria Math"/>
                            </a:rPr>
                            <m:t>−24</m:t>
                          </m:r>
                        </m:e>
                      </m:d>
                      <m:sSup>
                        <m:sSupPr>
                          <m:ctrlPr>
                            <a:rPr lang="en-US" altLang="zh-TW" sz="2800" i="1">
                              <a:latin typeface="Cambria Math" panose="02040503050406030204" pitchFamily="18" charset="0"/>
                              <a:ea typeface="Cambria Math"/>
                            </a:rPr>
                          </m:ctrlPr>
                        </m:sSupPr>
                        <m:e>
                          <m:r>
                            <a:rPr lang="en-US" altLang="zh-TW" sz="2800" i="1">
                              <a:latin typeface="Cambria Math"/>
                              <a:ea typeface="Cambria Math"/>
                            </a:rPr>
                            <m:t>𝑒</m:t>
                          </m:r>
                        </m:e>
                        <m:sup>
                          <m:r>
                            <a:rPr lang="en-US" altLang="zh-TW" sz="2800" i="1">
                              <a:latin typeface="Cambria Math"/>
                              <a:ea typeface="Cambria Math"/>
                            </a:rPr>
                            <m:t>−0.1∙</m:t>
                          </m:r>
                          <m:r>
                            <a:rPr lang="en-US" altLang="zh-TW" sz="2800" b="0" i="1" smtClean="0">
                              <a:latin typeface="Cambria Math"/>
                              <a:ea typeface="Cambria Math"/>
                            </a:rPr>
                            <m:t>0.5</m:t>
                          </m:r>
                        </m:sup>
                      </m:sSup>
                      <m:r>
                        <a:rPr lang="en-US" altLang="zh-TW" sz="2800" i="1">
                          <a:latin typeface="Cambria Math"/>
                          <a:ea typeface="Cambria Math"/>
                        </a:rPr>
                        <m:t>=</m:t>
                      </m:r>
                      <m:r>
                        <a:rPr lang="en-US" altLang="zh-TW" sz="2800" b="0" i="1" smtClean="0">
                          <a:latin typeface="Cambria Math"/>
                          <a:ea typeface="Cambria Math"/>
                        </a:rPr>
                        <m:t>2.17</m:t>
                      </m:r>
                    </m:oMath>
                  </m:oMathPara>
                </a14:m>
                <a:endParaRPr lang="en-US" altLang="zh-TW" sz="2800" dirty="0">
                  <a:ea typeface="新細明體" pitchFamily="18" charset="-120"/>
                </a:endParaRPr>
              </a:p>
              <a:p>
                <a:pPr lvl="0">
                  <a:spcBef>
                    <a:spcPts val="1200"/>
                  </a:spcBef>
                  <a:buClr>
                    <a:srgbClr val="000000"/>
                  </a:buClr>
                  <a:buSzPct val="100000"/>
                  <a:buFont typeface="新細明體" pitchFamily="18" charset="-120"/>
                  <a:buChar char="※"/>
                </a:pPr>
                <a:r>
                  <a:rPr lang="en-US" altLang="zh-TW" sz="2200" dirty="0">
                    <a:solidFill>
                      <a:srgbClr val="000000"/>
                    </a:solidFill>
                    <a:ea typeface="新細明體" pitchFamily="18" charset="-120"/>
                  </a:rPr>
                  <a:t>With the passage of time, as long as the futures price </a:t>
                </a:r>
                <a14:m>
                  <m:oMath xmlns:m="http://schemas.openxmlformats.org/officeDocument/2006/math">
                    <m:sSub>
                      <m:sSubPr>
                        <m:ctrlPr>
                          <a:rPr lang="en-US" altLang="zh-TW" sz="2200" i="1">
                            <a:latin typeface="Cambria Math" panose="02040503050406030204" pitchFamily="18" charset="0"/>
                            <a:ea typeface="新細明體" pitchFamily="18" charset="-120"/>
                          </a:rPr>
                        </m:ctrlPr>
                      </m:sSubPr>
                      <m:e>
                        <m:r>
                          <a:rPr lang="en-US" altLang="zh-TW" sz="2200" i="1">
                            <a:latin typeface="Cambria Math"/>
                            <a:ea typeface="新細明體" pitchFamily="18" charset="-120"/>
                          </a:rPr>
                          <m:t>𝐹</m:t>
                        </m:r>
                      </m:e>
                      <m:sub>
                        <m:r>
                          <a:rPr lang="en-US" altLang="zh-TW" sz="2200" i="1">
                            <a:latin typeface="Cambria Math"/>
                            <a:ea typeface="新細明體" pitchFamily="18" charset="-120"/>
                          </a:rPr>
                          <m:t>𝑡</m:t>
                        </m:r>
                      </m:sub>
                    </m:sSub>
                  </m:oMath>
                </a14:m>
                <a:r>
                  <a:rPr lang="en-US" altLang="zh-TW" sz="2200" dirty="0">
                    <a:solidFill>
                      <a:srgbClr val="000000"/>
                    </a:solidFill>
                    <a:ea typeface="新細明體" pitchFamily="18" charset="-120"/>
                  </a:rPr>
                  <a:t> (determined by the demand and supply of futures) does not equal the delivery price </a:t>
                </a:r>
                <a14:m>
                  <m:oMath xmlns:m="http://schemas.openxmlformats.org/officeDocument/2006/math">
                    <m:r>
                      <a:rPr lang="en-US" altLang="zh-TW" sz="2200" i="1">
                        <a:latin typeface="Cambria Math"/>
                        <a:ea typeface="新細明體" pitchFamily="18" charset="-120"/>
                      </a:rPr>
                      <m:t>𝐾</m:t>
                    </m:r>
                  </m:oMath>
                </a14:m>
                <a:r>
                  <a:rPr lang="en-US" altLang="zh-TW" sz="2200" dirty="0">
                    <a:solidFill>
                      <a:srgbClr val="000000"/>
                    </a:solidFill>
                    <a:ea typeface="新細明體" pitchFamily="18" charset="-120"/>
                  </a:rPr>
                  <a:t>, the value of the futures emerges</a:t>
                </a:r>
                <a:endParaRPr lang="en-US" altLang="zh-TW" sz="2200" dirty="0">
                  <a:ea typeface="新細明體" pitchFamily="18" charset="-120"/>
                </a:endParaRPr>
              </a:p>
            </p:txBody>
          </p:sp>
        </mc:Choice>
        <mc:Fallback xmlns="">
          <p:sp>
            <p:nvSpPr>
              <p:cNvPr id="15366" name="Rectangle 5"/>
              <p:cNvSpPr>
                <a:spLocks noGrp="1" noRot="1" noChangeAspect="1" noMove="1" noResize="1" noEditPoints="1" noAdjustHandles="1" noChangeArrowheads="1" noChangeShapeType="1" noTextEdit="1"/>
              </p:cNvSpPr>
              <p:nvPr>
                <p:ph idx="1"/>
              </p:nvPr>
            </p:nvSpPr>
            <p:spPr>
              <a:xfrm>
                <a:off x="251520" y="1700808"/>
                <a:ext cx="8640960" cy="5040560"/>
              </a:xfrm>
              <a:blipFill>
                <a:blip r:embed="rId4"/>
                <a:stretch>
                  <a:fillRect l="-564" t="-1330" r="-1622" b="-5079"/>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1536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A3642763-3A88-4E5B-8FD5-D54DCEA734B7}" type="slidenum">
              <a:rPr lang="en-US" altLang="en-US"/>
              <a:pPr eaLnBrk="1" hangingPunct="1"/>
              <a:t>29</a:t>
            </a:fld>
            <a:endParaRPr lang="en-US" altLang="en-US"/>
          </a:p>
        </p:txBody>
      </p:sp>
      <p:graphicFrame>
        <p:nvGraphicFramePr>
          <p:cNvPr id="15373" name="Object 1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752" name="Equation" r:id="rId5" imgW="114151" imgH="215619" progId="Equation.3">
                  <p:embed/>
                </p:oleObj>
              </mc:Choice>
              <mc:Fallback>
                <p:oleObj name="Equation" r:id="rId5" imgW="114151" imgH="215619"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Rectangle 4"/>
          <p:cNvSpPr>
            <a:spLocks noGrp="1" noChangeArrowheads="1"/>
          </p:cNvSpPr>
          <p:nvPr>
            <p:ph type="title"/>
          </p:nvPr>
        </p:nvSpPr>
        <p:spPr>
          <a:xfrm>
            <a:off x="467544" y="332656"/>
            <a:ext cx="7488832" cy="864096"/>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Valuing a Futures or a Forward Contract (for a long position)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ctrTitle"/>
          </p:nvPr>
        </p:nvSpPr>
        <p:spPr>
          <a:xfrm>
            <a:off x="468313" y="2924175"/>
            <a:ext cx="6781800" cy="766763"/>
          </a:xfrm>
        </p:spPr>
        <p:txBody>
          <a:bodyPr/>
          <a:lstStyle/>
          <a:p>
            <a:pPr algn="l"/>
            <a:r>
              <a:rPr lang="en-US" altLang="zh-TW" sz="3800" dirty="0">
                <a:ea typeface="新細明體" charset="-120"/>
              </a:rPr>
              <a:t>5.1 Background Knowledge</a:t>
            </a:r>
            <a:endParaRPr lang="zh-TW" altLang="en-US" sz="3800" dirty="0">
              <a:ea typeface="新細明體" charset="-120"/>
            </a:endParaRPr>
          </a:p>
        </p:txBody>
      </p:sp>
      <p:sp>
        <p:nvSpPr>
          <p:cNvPr id="7170"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5.</a:t>
            </a:r>
            <a:fld id="{318AA49A-4F20-4677-A41A-D5F351D8E433}" type="slidenum">
              <a:rPr lang="en-US" altLang="en-US" smtClean="0"/>
              <a:pPr eaLnBrk="1" hangingPunct="1"/>
              <a:t>3</a:t>
            </a:fld>
            <a:endParaRPr lang="en-US" altLang="en-US" dirty="0"/>
          </a:p>
        </p:txBody>
      </p:sp>
    </p:spTree>
    <p:extLst>
      <p:ext uri="{BB962C8B-B14F-4D97-AF65-F5344CB8AC3E}">
        <p14:creationId xmlns:p14="http://schemas.microsoft.com/office/powerpoint/2010/main" val="1008585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A3642763-3A88-4E5B-8FD5-D54DCEA734B7}" type="slidenum">
              <a:rPr lang="en-US" altLang="en-US"/>
              <a:pPr eaLnBrk="1" hangingPunct="1"/>
              <a:t>30</a:t>
            </a:fld>
            <a:endParaRPr lang="en-US" altLang="en-US"/>
          </a:p>
        </p:txBody>
      </p:sp>
      <p:graphicFrame>
        <p:nvGraphicFramePr>
          <p:cNvPr id="15373" name="Object 1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7720" name="Equation" r:id="rId4" imgW="114151" imgH="215619" progId="Equation.3">
                  <p:embed/>
                </p:oleObj>
              </mc:Choice>
              <mc:Fallback>
                <p:oleObj name="Equation"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Rectangle 4"/>
          <p:cNvSpPr>
            <a:spLocks noGrp="1" noChangeArrowheads="1"/>
          </p:cNvSpPr>
          <p:nvPr>
            <p:ph type="title"/>
          </p:nvPr>
        </p:nvSpPr>
        <p:spPr>
          <a:xfrm>
            <a:off x="467544" y="332656"/>
            <a:ext cx="7488832" cy="864096"/>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Theoretical Futures/Forward Prices and Futures Values</a:t>
            </a:r>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129489508"/>
                  </p:ext>
                </p:extLst>
              </p:nvPr>
            </p:nvGraphicFramePr>
            <p:xfrm>
              <a:off x="251520" y="1628800"/>
              <a:ext cx="8568952" cy="3435796"/>
            </p:xfrm>
            <a:graphic>
              <a:graphicData uri="http://schemas.openxmlformats.org/drawingml/2006/table">
                <a:tbl>
                  <a:tblPr firstRow="1" bandRow="1">
                    <a:tableStyleId>{073A0DAA-6AF3-43AB-8588-CEC1D06C72B9}</a:tableStyleId>
                  </a:tblPr>
                  <a:tblGrid>
                    <a:gridCol w="3168352">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1224136">
                    <a:tc>
                      <a:txBody>
                        <a:bodyPr/>
                        <a:lstStyle/>
                        <a:p>
                          <a:pPr algn="ctr"/>
                          <a:r>
                            <a:rPr lang="en-US" altLang="zh-TW" dirty="0"/>
                            <a:t>Income from holding</a:t>
                          </a:r>
                          <a:r>
                            <a:rPr lang="en-US" altLang="zh-TW" baseline="0" dirty="0"/>
                            <a:t> the underlying investment a</a:t>
                          </a:r>
                          <a:r>
                            <a:rPr lang="en-US" altLang="zh-TW" dirty="0"/>
                            <a:t>sset</a:t>
                          </a:r>
                          <a:endParaRPr lang="zh-TW" altLang="en-US" dirty="0"/>
                        </a:p>
                      </a:txBody>
                      <a:tcPr anchor="ctr"/>
                    </a:tc>
                    <a:tc>
                      <a:txBody>
                        <a:bodyPr/>
                        <a:lstStyle/>
                        <a:p>
                          <a:pPr algn="ctr"/>
                          <a:r>
                            <a:rPr lang="en-US" altLang="zh-TW" dirty="0"/>
                            <a:t>Theoretical futures/forward</a:t>
                          </a:r>
                          <a:r>
                            <a:rPr lang="en-US" altLang="zh-TW" baseline="0" dirty="0"/>
                            <a:t> prices (</a:t>
                          </a:r>
                          <a14:m>
                            <m:oMath xmlns:m="http://schemas.openxmlformats.org/officeDocument/2006/math">
                              <m:sSub>
                                <m:sSubPr>
                                  <m:ctrlPr>
                                    <a:rPr lang="en-US" altLang="zh-TW" i="1" baseline="0" smtClean="0">
                                      <a:latin typeface="Cambria Math" panose="02040503050406030204" pitchFamily="18" charset="0"/>
                                    </a:rPr>
                                  </m:ctrlPr>
                                </m:sSubPr>
                                <m:e>
                                  <m:r>
                                    <a:rPr lang="en-US" altLang="zh-TW" baseline="0" smtClean="0">
                                      <a:latin typeface="Cambria Math"/>
                                    </a:rPr>
                                    <m:t>𝑭</m:t>
                                  </m:r>
                                </m:e>
                                <m:sub>
                                  <m:r>
                                    <a:rPr lang="en-US" altLang="zh-TW" baseline="0" smtClean="0">
                                      <a:latin typeface="Cambria Math"/>
                                    </a:rPr>
                                    <m:t>𝒕</m:t>
                                  </m:r>
                                </m:sub>
                              </m:sSub>
                            </m:oMath>
                          </a14:m>
                          <a:r>
                            <a:rPr lang="en-US" altLang="zh-TW" baseline="0" dirty="0"/>
                            <a:t>)</a:t>
                          </a:r>
                          <a:endParaRPr lang="zh-TW" altLang="en-US" dirty="0"/>
                        </a:p>
                      </a:txBody>
                      <a:tcPr anchor="ctr"/>
                    </a:tc>
                    <a:tc>
                      <a:txBody>
                        <a:bodyPr/>
                        <a:lstStyle/>
                        <a:p>
                          <a:pPr algn="ctr"/>
                          <a:r>
                            <a:rPr lang="en-US" altLang="zh-TW" dirty="0"/>
                            <a:t>Theoretical value of the</a:t>
                          </a:r>
                          <a:r>
                            <a:rPr lang="en-US" altLang="zh-TW" baseline="0" dirty="0"/>
                            <a:t> </a:t>
                          </a:r>
                          <a:r>
                            <a:rPr lang="en-US" altLang="zh-TW" dirty="0"/>
                            <a:t>long position of</a:t>
                          </a:r>
                          <a:r>
                            <a:rPr lang="en-US" altLang="zh-TW" baseline="0" dirty="0"/>
                            <a:t> a futures/forward </a:t>
                          </a:r>
                        </a:p>
                        <a:p>
                          <a:pPr algn="ctr"/>
                          <a:r>
                            <a:rPr lang="en-US" altLang="zh-TW" baseline="0" dirty="0"/>
                            <a:t>(</a:t>
                          </a:r>
                          <a14:m>
                            <m:oMath xmlns:m="http://schemas.openxmlformats.org/officeDocument/2006/math">
                              <m:sSub>
                                <m:sSubPr>
                                  <m:ctrlPr>
                                    <a:rPr lang="en-US" altLang="zh-TW" i="1" baseline="0" smtClean="0">
                                      <a:latin typeface="Cambria Math" panose="02040503050406030204" pitchFamily="18" charset="0"/>
                                    </a:rPr>
                                  </m:ctrlPr>
                                </m:sSubPr>
                                <m:e>
                                  <m:r>
                                    <a:rPr lang="en-US" altLang="zh-TW" baseline="0" smtClean="0">
                                      <a:latin typeface="Cambria Math"/>
                                    </a:rPr>
                                    <m:t>𝒇</m:t>
                                  </m:r>
                                </m:e>
                                <m:sub>
                                  <m:r>
                                    <a:rPr lang="en-US" altLang="zh-TW" baseline="0" smtClean="0">
                                      <a:latin typeface="Cambria Math"/>
                                    </a:rPr>
                                    <m:t>𝒕</m:t>
                                  </m:r>
                                </m:sub>
                              </m:sSub>
                              <m:r>
                                <a:rPr lang="en-US" altLang="zh-TW" baseline="0" smtClean="0">
                                  <a:latin typeface="Cambria Math"/>
                                </a:rPr>
                                <m:t>=</m:t>
                              </m:r>
                              <m:r>
                                <a:rPr lang="en-US" altLang="zh-TW" smtClean="0">
                                  <a:latin typeface="Cambria Math"/>
                                </a:rPr>
                                <m:t>(</m:t>
                              </m:r>
                              <m:sSub>
                                <m:sSubPr>
                                  <m:ctrlPr>
                                    <a:rPr lang="en-US" altLang="zh-TW" i="1" smtClean="0">
                                      <a:latin typeface="Cambria Math" panose="02040503050406030204" pitchFamily="18" charset="0"/>
                                    </a:rPr>
                                  </m:ctrlPr>
                                </m:sSubPr>
                                <m:e>
                                  <m:r>
                                    <a:rPr lang="en-US" altLang="zh-TW" smtClean="0">
                                      <a:latin typeface="Cambria Math"/>
                                    </a:rPr>
                                    <m:t>𝑭</m:t>
                                  </m:r>
                                </m:e>
                                <m:sub>
                                  <m:r>
                                    <a:rPr lang="en-US" altLang="zh-TW" smtClean="0">
                                      <a:latin typeface="Cambria Math"/>
                                    </a:rPr>
                                    <m:t>𝒕</m:t>
                                  </m:r>
                                </m:sub>
                              </m:sSub>
                              <m:r>
                                <a:rPr lang="en-US" altLang="zh-TW" smtClean="0">
                                  <a:latin typeface="Cambria Math"/>
                                </a:rPr>
                                <m:t>−</m:t>
                              </m:r>
                              <m:r>
                                <a:rPr lang="en-US" altLang="zh-TW" smtClean="0">
                                  <a:latin typeface="Cambria Math"/>
                                </a:rPr>
                                <m:t>𝑲</m:t>
                              </m:r>
                              <m:r>
                                <a:rPr lang="en-US" altLang="zh-TW" smtClean="0">
                                  <a:latin typeface="Cambria Math"/>
                                </a:rPr>
                                <m:t>)</m:t>
                              </m:r>
                              <m:sSup>
                                <m:sSupPr>
                                  <m:ctrlPr>
                                    <a:rPr lang="en-US" altLang="zh-TW" i="1" smtClean="0">
                                      <a:latin typeface="Cambria Math" panose="02040503050406030204" pitchFamily="18" charset="0"/>
                                    </a:rPr>
                                  </m:ctrlPr>
                                </m:sSupPr>
                                <m:e>
                                  <m:r>
                                    <a:rPr lang="en-US" altLang="zh-TW" smtClean="0">
                                      <a:latin typeface="Cambria Math"/>
                                    </a:rPr>
                                    <m:t>𝒆</m:t>
                                  </m:r>
                                </m:e>
                                <m:sup>
                                  <m:r>
                                    <a:rPr lang="en-US" altLang="zh-TW" smtClean="0">
                                      <a:latin typeface="Cambria Math"/>
                                    </a:rPr>
                                    <m:t>−</m:t>
                                  </m:r>
                                  <m:r>
                                    <a:rPr lang="en-US" altLang="zh-TW" smtClean="0">
                                      <a:latin typeface="Cambria Math"/>
                                    </a:rPr>
                                    <m:t>𝒓</m:t>
                                  </m:r>
                                  <m:r>
                                    <a:rPr lang="en-US" altLang="zh-TW" smtClean="0">
                                      <a:latin typeface="Cambria Math"/>
                                    </a:rPr>
                                    <m:t>(</m:t>
                                  </m:r>
                                  <m:r>
                                    <a:rPr lang="en-US" altLang="zh-TW" smtClean="0">
                                      <a:latin typeface="Cambria Math"/>
                                    </a:rPr>
                                    <m:t>𝑻</m:t>
                                  </m:r>
                                  <m:r>
                                    <a:rPr lang="en-US" altLang="zh-TW" smtClean="0">
                                      <a:latin typeface="Cambria Math"/>
                                    </a:rPr>
                                    <m:t>−</m:t>
                                  </m:r>
                                  <m:r>
                                    <a:rPr lang="en-US" altLang="zh-TW" smtClean="0">
                                      <a:latin typeface="Cambria Math"/>
                                    </a:rPr>
                                    <m:t>𝒕</m:t>
                                  </m:r>
                                  <m:r>
                                    <a:rPr lang="en-US" altLang="zh-TW" smtClean="0">
                                      <a:latin typeface="Cambria Math"/>
                                    </a:rPr>
                                    <m:t>)</m:t>
                                  </m:r>
                                </m:sup>
                              </m:sSup>
                            </m:oMath>
                          </a14:m>
                          <a:r>
                            <a:rPr lang="en-US" altLang="zh-TW" baseline="0" dirty="0"/>
                            <a:t>)</a:t>
                          </a:r>
                        </a:p>
                        <a:p>
                          <a:pPr algn="ctr"/>
                          <a:r>
                            <a:rPr lang="en-US" altLang="zh-TW" b="1" baseline="0" dirty="0"/>
                            <a:t>(Slide 5.28)</a:t>
                          </a:r>
                          <a:endParaRPr lang="zh-TW" altLang="en-US" b="1" dirty="0"/>
                        </a:p>
                      </a:txBody>
                      <a:tcPr/>
                    </a:tc>
                    <a:extLst>
                      <a:ext uri="{0D108BD9-81ED-4DB2-BD59-A6C34878D82A}">
                        <a16:rowId xmlns:a16="http://schemas.microsoft.com/office/drawing/2014/main" val="10000"/>
                      </a:ext>
                    </a:extLst>
                  </a:tr>
                  <a:tr h="299553">
                    <a:tc>
                      <a:txBody>
                        <a:bodyPr/>
                        <a:lstStyle/>
                        <a:p>
                          <a:r>
                            <a:rPr lang="en-US" altLang="zh-TW" dirty="0"/>
                            <a:t>Without any income</a:t>
                          </a:r>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smtClean="0">
                                        <a:latin typeface="Cambria Math"/>
                                      </a:rPr>
                                      <m:t>𝐹</m:t>
                                    </m:r>
                                  </m:e>
                                  <m:sub>
                                    <m:r>
                                      <a:rPr lang="en-US" altLang="zh-TW" smtClean="0">
                                        <a:latin typeface="Cambria Math"/>
                                      </a:rPr>
                                      <m:t>𝑡</m:t>
                                    </m:r>
                                  </m:sub>
                                </m:sSub>
                                <m:r>
                                  <a:rPr lang="en-US" altLang="zh-TW" smtClean="0">
                                    <a:latin typeface="Cambria Math"/>
                                  </a:rPr>
                                  <m:t>=</m:t>
                                </m:r>
                                <m:sSub>
                                  <m:sSubPr>
                                    <m:ctrlPr>
                                      <a:rPr lang="en-US" altLang="zh-TW" i="1" smtClean="0">
                                        <a:latin typeface="Cambria Math" panose="02040503050406030204" pitchFamily="18" charset="0"/>
                                      </a:rPr>
                                    </m:ctrlPr>
                                  </m:sSubPr>
                                  <m:e>
                                    <m:r>
                                      <a:rPr lang="en-US" altLang="zh-TW" smtClean="0">
                                        <a:latin typeface="Cambria Math"/>
                                      </a:rPr>
                                      <m:t>𝑆</m:t>
                                    </m:r>
                                  </m:e>
                                  <m:sub>
                                    <m:r>
                                      <a:rPr lang="en-US" altLang="zh-TW" smtClean="0">
                                        <a:latin typeface="Cambria Math"/>
                                      </a:rPr>
                                      <m:t>𝑡</m:t>
                                    </m:r>
                                  </m:sub>
                                </m:sSub>
                                <m:sSup>
                                  <m:sSupPr>
                                    <m:ctrlPr>
                                      <a:rPr lang="en-US" altLang="zh-TW" i="1" smtClean="0">
                                        <a:latin typeface="Cambria Math" panose="02040503050406030204" pitchFamily="18" charset="0"/>
                                      </a:rPr>
                                    </m:ctrlPr>
                                  </m:sSupPr>
                                  <m:e>
                                    <m:r>
                                      <a:rPr lang="en-US" altLang="zh-TW" smtClean="0">
                                        <a:latin typeface="Cambria Math"/>
                                      </a:rPr>
                                      <m:t>𝑒</m:t>
                                    </m:r>
                                  </m:e>
                                  <m:sup>
                                    <m:r>
                                      <a:rPr lang="en-US" altLang="zh-TW" smtClean="0">
                                        <a:latin typeface="Cambria Math"/>
                                      </a:rPr>
                                      <m:t>𝑟</m:t>
                                    </m:r>
                                    <m:r>
                                      <a:rPr lang="en-US" altLang="zh-TW" smtClean="0">
                                        <a:latin typeface="Cambria Math"/>
                                      </a:rPr>
                                      <m:t>(</m:t>
                                    </m:r>
                                    <m:r>
                                      <a:rPr lang="en-US" altLang="zh-TW" smtClean="0">
                                        <a:latin typeface="Cambria Math"/>
                                      </a:rPr>
                                      <m:t>𝑇</m:t>
                                    </m:r>
                                    <m:r>
                                      <a:rPr lang="en-US" altLang="zh-TW" smtClean="0">
                                        <a:latin typeface="Cambria Math"/>
                                      </a:rPr>
                                      <m:t>−</m:t>
                                    </m:r>
                                    <m:r>
                                      <a:rPr lang="en-US" altLang="zh-TW" smtClean="0">
                                        <a:latin typeface="Cambria Math"/>
                                      </a:rPr>
                                      <m:t>𝑡</m:t>
                                    </m:r>
                                    <m:r>
                                      <a:rPr lang="en-US" altLang="zh-TW" smtClean="0">
                                        <a:latin typeface="Cambria Math"/>
                                      </a:rPr>
                                      <m:t>)</m:t>
                                    </m:r>
                                  </m:sup>
                                </m:sSup>
                              </m:oMath>
                            </m:oMathPara>
                          </a14:m>
                          <a:endParaRPr lang="en-US" altLang="zh-TW" dirty="0"/>
                        </a:p>
                        <a:p>
                          <a:pPr algn="ctr"/>
                          <a:r>
                            <a:rPr lang="en-US" altLang="zh-TW" dirty="0"/>
                            <a:t>(Slide</a:t>
                          </a:r>
                          <a:r>
                            <a:rPr lang="en-US" altLang="zh-TW" baseline="0" dirty="0"/>
                            <a:t> 5.10)</a:t>
                          </a:r>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smtClean="0">
                                        <a:latin typeface="Cambria Math"/>
                                      </a:rPr>
                                      <m:t>𝑓</m:t>
                                    </m:r>
                                  </m:e>
                                  <m:sub>
                                    <m:r>
                                      <a:rPr lang="en-US" altLang="zh-TW" smtClean="0">
                                        <a:latin typeface="Cambria Math"/>
                                      </a:rPr>
                                      <m:t>𝑡</m:t>
                                    </m:r>
                                  </m:sub>
                                </m:sSub>
                                <m:r>
                                  <a:rPr lang="en-US" altLang="zh-TW" smtClean="0">
                                    <a:latin typeface="Cambria Math"/>
                                  </a:rPr>
                                  <m:t>=</m:t>
                                </m:r>
                                <m:sSub>
                                  <m:sSubPr>
                                    <m:ctrlPr>
                                      <a:rPr lang="en-US" altLang="zh-TW" i="1" smtClean="0">
                                        <a:latin typeface="Cambria Math" panose="02040503050406030204" pitchFamily="18" charset="0"/>
                                      </a:rPr>
                                    </m:ctrlPr>
                                  </m:sSubPr>
                                  <m:e>
                                    <m:r>
                                      <a:rPr lang="en-US" altLang="zh-TW" smtClean="0">
                                        <a:latin typeface="Cambria Math"/>
                                      </a:rPr>
                                      <m:t>𝑆</m:t>
                                    </m:r>
                                  </m:e>
                                  <m:sub>
                                    <m:r>
                                      <a:rPr lang="en-US" altLang="zh-TW" smtClean="0">
                                        <a:latin typeface="Cambria Math"/>
                                      </a:rPr>
                                      <m:t>𝑡</m:t>
                                    </m:r>
                                  </m:sub>
                                </m:sSub>
                                <m:r>
                                  <a:rPr lang="en-US" altLang="zh-TW" smtClean="0">
                                    <a:latin typeface="Cambria Math"/>
                                  </a:rPr>
                                  <m:t>−</m:t>
                                </m:r>
                                <m:r>
                                  <a:rPr lang="en-US" altLang="zh-TW" smtClean="0">
                                    <a:latin typeface="Cambria Math"/>
                                  </a:rPr>
                                  <m:t>𝐾</m:t>
                                </m:r>
                                <m:sSup>
                                  <m:sSupPr>
                                    <m:ctrlPr>
                                      <a:rPr lang="en-US" altLang="zh-TW" i="1" smtClean="0">
                                        <a:latin typeface="Cambria Math" panose="02040503050406030204" pitchFamily="18" charset="0"/>
                                      </a:rPr>
                                    </m:ctrlPr>
                                  </m:sSupPr>
                                  <m:e>
                                    <m:r>
                                      <a:rPr lang="en-US" altLang="zh-TW" smtClean="0">
                                        <a:latin typeface="Cambria Math"/>
                                      </a:rPr>
                                      <m:t>𝑒</m:t>
                                    </m:r>
                                  </m:e>
                                  <m:sup>
                                    <m:r>
                                      <a:rPr lang="en-US" altLang="zh-TW" smtClean="0">
                                        <a:latin typeface="Cambria Math"/>
                                      </a:rPr>
                                      <m:t>−</m:t>
                                    </m:r>
                                    <m:r>
                                      <a:rPr lang="en-US" altLang="zh-TW" smtClean="0">
                                        <a:latin typeface="Cambria Math"/>
                                      </a:rPr>
                                      <m:t>𝑟</m:t>
                                    </m:r>
                                    <m:r>
                                      <a:rPr lang="en-US" altLang="zh-TW" smtClean="0">
                                        <a:latin typeface="Cambria Math"/>
                                      </a:rPr>
                                      <m:t>(</m:t>
                                    </m:r>
                                    <m:r>
                                      <a:rPr lang="en-US" altLang="zh-TW" smtClean="0">
                                        <a:latin typeface="Cambria Math"/>
                                      </a:rPr>
                                      <m:t>𝑇</m:t>
                                    </m:r>
                                    <m:r>
                                      <a:rPr lang="en-US" altLang="zh-TW" smtClean="0">
                                        <a:latin typeface="Cambria Math"/>
                                      </a:rPr>
                                      <m:t>−</m:t>
                                    </m:r>
                                    <m:r>
                                      <a:rPr lang="en-US" altLang="zh-TW" smtClean="0">
                                        <a:latin typeface="Cambria Math"/>
                                      </a:rPr>
                                      <m:t>𝑡</m:t>
                                    </m:r>
                                    <m:r>
                                      <a:rPr lang="en-US" altLang="zh-TW" smtClean="0">
                                        <a:latin typeface="Cambria Math"/>
                                      </a:rPr>
                                      <m:t>)</m:t>
                                    </m:r>
                                  </m:sup>
                                </m:sSup>
                              </m:oMath>
                            </m:oMathPara>
                          </a14:m>
                          <a:endParaRPr lang="zh-TW" altLang="en-US" dirty="0"/>
                        </a:p>
                      </a:txBody>
                      <a:tcPr anchor="ctr"/>
                    </a:tc>
                    <a:extLst>
                      <a:ext uri="{0D108BD9-81ED-4DB2-BD59-A6C34878D82A}">
                        <a16:rowId xmlns:a16="http://schemas.microsoft.com/office/drawing/2014/main" val="10001"/>
                      </a:ext>
                    </a:extLst>
                  </a:tr>
                  <a:tr h="524218">
                    <a:tc>
                      <a:txBody>
                        <a:bodyPr/>
                        <a:lstStyle/>
                        <a:p>
                          <a:r>
                            <a:rPr lang="en-US" altLang="zh-TW" dirty="0"/>
                            <a:t>With known dollar income whose present</a:t>
                          </a:r>
                          <a:r>
                            <a:rPr lang="en-US" altLang="zh-TW" baseline="0" dirty="0"/>
                            <a:t> value is </a:t>
                          </a:r>
                          <a14:m>
                            <m:oMath xmlns:m="http://schemas.openxmlformats.org/officeDocument/2006/math">
                              <m:sSub>
                                <m:sSubPr>
                                  <m:ctrlPr>
                                    <a:rPr lang="en-US" altLang="zh-TW" i="1" baseline="0" smtClean="0">
                                      <a:latin typeface="Cambria Math" panose="02040503050406030204" pitchFamily="18" charset="0"/>
                                    </a:rPr>
                                  </m:ctrlPr>
                                </m:sSubPr>
                                <m:e>
                                  <m:r>
                                    <a:rPr lang="en-US" altLang="zh-TW" baseline="0" smtClean="0">
                                      <a:latin typeface="Cambria Math"/>
                                    </a:rPr>
                                    <m:t>𝐼</m:t>
                                  </m:r>
                                </m:e>
                                <m:sub>
                                  <m:r>
                                    <a:rPr lang="en-US" altLang="zh-TW" baseline="0" smtClean="0">
                                      <a:latin typeface="Cambria Math"/>
                                    </a:rPr>
                                    <m:t>𝑡</m:t>
                                  </m:r>
                                </m:sub>
                              </m:sSub>
                            </m:oMath>
                          </a14:m>
                          <a:r>
                            <a:rPr lang="zh-TW" altLang="en-US" dirty="0"/>
                            <a:t> </a:t>
                          </a:r>
                          <a:r>
                            <a:rPr lang="en-US" altLang="zh-TW" dirty="0"/>
                            <a:t>at </a:t>
                          </a:r>
                          <a14:m>
                            <m:oMath xmlns:m="http://schemas.openxmlformats.org/officeDocument/2006/math">
                              <m:r>
                                <a:rPr lang="en-US" altLang="zh-TW" baseline="0" smtClean="0">
                                  <a:latin typeface="Cambria Math"/>
                                </a:rPr>
                                <m:t>𝑡</m:t>
                              </m:r>
                            </m:oMath>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panose="02040503050406030204" pitchFamily="18" charset="0"/>
                                      </a:rPr>
                                    </m:ctrlPr>
                                  </m:sSubPr>
                                  <m:e>
                                    <m:r>
                                      <a:rPr lang="en-US" altLang="zh-TW" sz="1800" smtClean="0">
                                        <a:latin typeface="Cambria Math"/>
                                      </a:rPr>
                                      <m:t>𝐹</m:t>
                                    </m:r>
                                  </m:e>
                                  <m:sub>
                                    <m:r>
                                      <a:rPr lang="en-US" altLang="zh-TW" sz="1800" smtClean="0">
                                        <a:latin typeface="Cambria Math"/>
                                      </a:rPr>
                                      <m:t>𝑡</m:t>
                                    </m:r>
                                  </m:sub>
                                </m:sSub>
                                <m:r>
                                  <a:rPr lang="en-US" altLang="zh-TW" sz="1800" smtClean="0">
                                    <a:latin typeface="Cambria Math"/>
                                  </a:rPr>
                                  <m:t>=</m:t>
                                </m:r>
                                <m:d>
                                  <m:dPr>
                                    <m:ctrlPr>
                                      <a:rPr lang="en-US" altLang="zh-TW" sz="1800" i="1" smtClean="0">
                                        <a:latin typeface="Cambria Math" panose="02040503050406030204" pitchFamily="18" charset="0"/>
                                      </a:rPr>
                                    </m:ctrlPr>
                                  </m:dPr>
                                  <m:e>
                                    <m:sSub>
                                      <m:sSubPr>
                                        <m:ctrlPr>
                                          <a:rPr lang="en-US" altLang="zh-TW" sz="1800" i="1" smtClean="0">
                                            <a:latin typeface="Cambria Math" panose="02040503050406030204" pitchFamily="18" charset="0"/>
                                          </a:rPr>
                                        </m:ctrlPr>
                                      </m:sSubPr>
                                      <m:e>
                                        <m:r>
                                          <a:rPr lang="en-US" altLang="zh-TW" sz="1800" smtClean="0">
                                            <a:latin typeface="Cambria Math"/>
                                          </a:rPr>
                                          <m:t>𝑆</m:t>
                                        </m:r>
                                      </m:e>
                                      <m:sub>
                                        <m:r>
                                          <a:rPr lang="en-US" altLang="zh-TW" sz="1800" smtClean="0">
                                            <a:latin typeface="Cambria Math"/>
                                          </a:rPr>
                                          <m:t>𝑡</m:t>
                                        </m:r>
                                      </m:sub>
                                    </m:sSub>
                                    <m:r>
                                      <a:rPr lang="en-US" altLang="zh-TW" sz="1800" smtClean="0">
                                        <a:latin typeface="Cambria Math"/>
                                      </a:rPr>
                                      <m:t>−</m:t>
                                    </m:r>
                                    <m:sSub>
                                      <m:sSubPr>
                                        <m:ctrlPr>
                                          <a:rPr lang="en-US" altLang="zh-TW" sz="1800" i="1">
                                            <a:latin typeface="Cambria Math" panose="02040503050406030204" pitchFamily="18" charset="0"/>
                                          </a:rPr>
                                        </m:ctrlPr>
                                      </m:sSubPr>
                                      <m:e>
                                        <m:r>
                                          <a:rPr lang="en-US" altLang="zh-TW" sz="1800">
                                            <a:latin typeface="Cambria Math"/>
                                          </a:rPr>
                                          <m:t>𝐼</m:t>
                                        </m:r>
                                      </m:e>
                                      <m:sub>
                                        <m:r>
                                          <a:rPr lang="en-US" altLang="zh-TW" sz="1800" smtClean="0">
                                            <a:latin typeface="Cambria Math"/>
                                          </a:rPr>
                                          <m:t>𝑡</m:t>
                                        </m:r>
                                      </m:sub>
                                    </m:sSub>
                                  </m:e>
                                </m:d>
                                <m:sSup>
                                  <m:sSupPr>
                                    <m:ctrlPr>
                                      <a:rPr lang="en-US" altLang="zh-TW" sz="1800" i="1" smtClean="0">
                                        <a:latin typeface="Cambria Math" panose="02040503050406030204" pitchFamily="18" charset="0"/>
                                      </a:rPr>
                                    </m:ctrlPr>
                                  </m:sSupPr>
                                  <m:e>
                                    <m:r>
                                      <a:rPr lang="en-US" altLang="zh-TW" sz="1800" smtClean="0">
                                        <a:latin typeface="Cambria Math"/>
                                      </a:rPr>
                                      <m:t>𝑒</m:t>
                                    </m:r>
                                  </m:e>
                                  <m:sup>
                                    <m:r>
                                      <a:rPr lang="en-US" altLang="zh-TW" sz="1800" smtClean="0">
                                        <a:latin typeface="Cambria Math"/>
                                      </a:rPr>
                                      <m:t>𝑟</m:t>
                                    </m:r>
                                    <m:d>
                                      <m:dPr>
                                        <m:ctrlPr>
                                          <a:rPr lang="en-US" altLang="zh-TW" sz="1800" i="1" smtClean="0">
                                            <a:latin typeface="Cambria Math" panose="02040503050406030204" pitchFamily="18" charset="0"/>
                                          </a:rPr>
                                        </m:ctrlPr>
                                      </m:dPr>
                                      <m:e>
                                        <m:r>
                                          <a:rPr lang="en-US" altLang="zh-TW" sz="1800" smtClean="0">
                                            <a:latin typeface="Cambria Math"/>
                                          </a:rPr>
                                          <m:t>𝑇</m:t>
                                        </m:r>
                                        <m:r>
                                          <a:rPr lang="en-US" altLang="zh-TW" sz="1800" smtClean="0">
                                            <a:latin typeface="Cambria Math"/>
                                          </a:rPr>
                                          <m:t>−</m:t>
                                        </m:r>
                                        <m:r>
                                          <a:rPr lang="en-US" altLang="zh-TW" sz="1800" smtClean="0">
                                            <a:latin typeface="Cambria Math"/>
                                          </a:rPr>
                                          <m:t>𝑡</m:t>
                                        </m:r>
                                      </m:e>
                                    </m:d>
                                  </m:sup>
                                </m:sSup>
                              </m:oMath>
                            </m:oMathPara>
                          </a14:m>
                          <a:endParaRPr lang="en-US" altLang="zh-TW"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t>(Slide</a:t>
                          </a:r>
                          <a:r>
                            <a:rPr lang="en-US" altLang="zh-TW" baseline="0" dirty="0"/>
                            <a:t> 5.11)</a:t>
                          </a:r>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smtClean="0">
                                        <a:latin typeface="Cambria Math"/>
                                      </a:rPr>
                                      <m:t>𝑓</m:t>
                                    </m:r>
                                  </m:e>
                                  <m:sub>
                                    <m:r>
                                      <a:rPr lang="en-US" altLang="zh-TW" smtClean="0">
                                        <a:latin typeface="Cambria Math"/>
                                      </a:rPr>
                                      <m:t>𝑡</m:t>
                                    </m:r>
                                  </m:sub>
                                </m:sSub>
                                <m:r>
                                  <a:rPr lang="en-US" altLang="zh-TW" smtClean="0">
                                    <a:latin typeface="Cambria Math"/>
                                  </a:rPr>
                                  <m:t>=</m:t>
                                </m:r>
                                <m:sSub>
                                  <m:sSubPr>
                                    <m:ctrlPr>
                                      <a:rPr lang="en-US" altLang="zh-TW" i="1" smtClean="0">
                                        <a:latin typeface="Cambria Math" panose="02040503050406030204" pitchFamily="18" charset="0"/>
                                      </a:rPr>
                                    </m:ctrlPr>
                                  </m:sSubPr>
                                  <m:e>
                                    <m:r>
                                      <a:rPr lang="en-US" altLang="zh-TW" smtClean="0">
                                        <a:latin typeface="Cambria Math"/>
                                      </a:rPr>
                                      <m:t>𝑆</m:t>
                                    </m:r>
                                  </m:e>
                                  <m:sub>
                                    <m:r>
                                      <a:rPr lang="en-US" altLang="zh-TW" smtClean="0">
                                        <a:latin typeface="Cambria Math"/>
                                      </a:rPr>
                                      <m:t>𝑡</m:t>
                                    </m:r>
                                  </m:sub>
                                </m:sSub>
                                <m:r>
                                  <a:rPr lang="en-US" altLang="zh-TW" smtClean="0">
                                    <a:latin typeface="Cambria Math"/>
                                  </a:rPr>
                                  <m:t>−</m:t>
                                </m:r>
                                <m:sSub>
                                  <m:sSubPr>
                                    <m:ctrlPr>
                                      <a:rPr lang="en-US" altLang="zh-TW" sz="1800" i="1" smtClean="0">
                                        <a:latin typeface="Cambria Math" panose="02040503050406030204" pitchFamily="18" charset="0"/>
                                      </a:rPr>
                                    </m:ctrlPr>
                                  </m:sSubPr>
                                  <m:e>
                                    <m:r>
                                      <a:rPr lang="en-US" altLang="zh-TW" sz="1800">
                                        <a:latin typeface="Cambria Math"/>
                                      </a:rPr>
                                      <m:t>𝐼</m:t>
                                    </m:r>
                                  </m:e>
                                  <m:sub>
                                    <m:r>
                                      <a:rPr lang="en-US" altLang="zh-TW" sz="1800" smtClean="0">
                                        <a:latin typeface="Cambria Math"/>
                                      </a:rPr>
                                      <m:t>𝑡</m:t>
                                    </m:r>
                                  </m:sub>
                                </m:sSub>
                                <m:r>
                                  <a:rPr lang="en-US" altLang="zh-TW" sz="1800" smtClean="0">
                                    <a:latin typeface="Cambria Math"/>
                                  </a:rPr>
                                  <m:t>−</m:t>
                                </m:r>
                                <m:r>
                                  <a:rPr lang="en-US" altLang="zh-TW" smtClean="0">
                                    <a:latin typeface="Cambria Math"/>
                                  </a:rPr>
                                  <m:t>𝐾</m:t>
                                </m:r>
                                <m:sSup>
                                  <m:sSupPr>
                                    <m:ctrlPr>
                                      <a:rPr lang="en-US" altLang="zh-TW" i="1" smtClean="0">
                                        <a:latin typeface="Cambria Math" panose="02040503050406030204" pitchFamily="18" charset="0"/>
                                      </a:rPr>
                                    </m:ctrlPr>
                                  </m:sSupPr>
                                  <m:e>
                                    <m:r>
                                      <a:rPr lang="en-US" altLang="zh-TW" smtClean="0">
                                        <a:latin typeface="Cambria Math"/>
                                      </a:rPr>
                                      <m:t>𝑒</m:t>
                                    </m:r>
                                  </m:e>
                                  <m:sup>
                                    <m:r>
                                      <a:rPr lang="en-US" altLang="zh-TW" smtClean="0">
                                        <a:latin typeface="Cambria Math"/>
                                      </a:rPr>
                                      <m:t>−</m:t>
                                    </m:r>
                                    <m:r>
                                      <a:rPr lang="en-US" altLang="zh-TW" smtClean="0">
                                        <a:latin typeface="Cambria Math"/>
                                      </a:rPr>
                                      <m:t>𝑟</m:t>
                                    </m:r>
                                    <m:r>
                                      <a:rPr lang="en-US" altLang="zh-TW" smtClean="0">
                                        <a:latin typeface="Cambria Math"/>
                                      </a:rPr>
                                      <m:t>(</m:t>
                                    </m:r>
                                    <m:r>
                                      <a:rPr lang="en-US" altLang="zh-TW" smtClean="0">
                                        <a:latin typeface="Cambria Math"/>
                                      </a:rPr>
                                      <m:t>𝑇</m:t>
                                    </m:r>
                                    <m:r>
                                      <a:rPr lang="en-US" altLang="zh-TW" smtClean="0">
                                        <a:latin typeface="Cambria Math"/>
                                      </a:rPr>
                                      <m:t>−</m:t>
                                    </m:r>
                                    <m:r>
                                      <a:rPr lang="en-US" altLang="zh-TW" smtClean="0">
                                        <a:latin typeface="Cambria Math"/>
                                      </a:rPr>
                                      <m:t>𝑡</m:t>
                                    </m:r>
                                    <m:r>
                                      <a:rPr lang="en-US" altLang="zh-TW" smtClean="0">
                                        <a:latin typeface="Cambria Math"/>
                                      </a:rPr>
                                      <m:t>)</m:t>
                                    </m:r>
                                  </m:sup>
                                </m:sSup>
                              </m:oMath>
                            </m:oMathPara>
                          </a14:m>
                          <a:endParaRPr lang="zh-TW" altLang="en-US" dirty="0"/>
                        </a:p>
                      </a:txBody>
                      <a:tcPr anchor="ctr"/>
                    </a:tc>
                    <a:extLst>
                      <a:ext uri="{0D108BD9-81ED-4DB2-BD59-A6C34878D82A}">
                        <a16:rowId xmlns:a16="http://schemas.microsoft.com/office/drawing/2014/main" val="10002"/>
                      </a:ext>
                    </a:extLst>
                  </a:tr>
                  <a:tr h="299553">
                    <a:tc>
                      <a:txBody>
                        <a:bodyPr/>
                        <a:lstStyle/>
                        <a:p>
                          <a:r>
                            <a:rPr lang="en-US" altLang="zh-TW" dirty="0"/>
                            <a:t>With known yield income </a:t>
                          </a:r>
                          <a14:m>
                            <m:oMath xmlns:m="http://schemas.openxmlformats.org/officeDocument/2006/math">
                              <m:r>
                                <a:rPr lang="en-US" altLang="zh-TW" smtClean="0">
                                  <a:latin typeface="Cambria Math"/>
                                </a:rPr>
                                <m:t>𝑞</m:t>
                              </m:r>
                            </m:oMath>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smtClean="0">
                                        <a:latin typeface="Cambria Math"/>
                                      </a:rPr>
                                      <m:t>𝐹</m:t>
                                    </m:r>
                                  </m:e>
                                  <m:sub>
                                    <m:r>
                                      <a:rPr lang="en-US" altLang="zh-TW" smtClean="0">
                                        <a:latin typeface="Cambria Math"/>
                                      </a:rPr>
                                      <m:t>𝑡</m:t>
                                    </m:r>
                                  </m:sub>
                                </m:sSub>
                                <m:r>
                                  <a:rPr lang="en-US" altLang="zh-TW" smtClean="0">
                                    <a:latin typeface="Cambria Math"/>
                                  </a:rPr>
                                  <m:t>=</m:t>
                                </m:r>
                                <m:sSub>
                                  <m:sSubPr>
                                    <m:ctrlPr>
                                      <a:rPr lang="en-US" altLang="zh-TW" i="1" smtClean="0">
                                        <a:latin typeface="Cambria Math" panose="02040503050406030204" pitchFamily="18" charset="0"/>
                                      </a:rPr>
                                    </m:ctrlPr>
                                  </m:sSubPr>
                                  <m:e>
                                    <m:r>
                                      <a:rPr lang="en-US" altLang="zh-TW" smtClean="0">
                                        <a:latin typeface="Cambria Math"/>
                                      </a:rPr>
                                      <m:t>𝑆</m:t>
                                    </m:r>
                                  </m:e>
                                  <m:sub>
                                    <m:r>
                                      <a:rPr lang="en-US" altLang="zh-TW" smtClean="0">
                                        <a:latin typeface="Cambria Math"/>
                                      </a:rPr>
                                      <m:t>𝑡</m:t>
                                    </m:r>
                                  </m:sub>
                                </m:sSub>
                                <m:sSup>
                                  <m:sSupPr>
                                    <m:ctrlPr>
                                      <a:rPr lang="en-US" altLang="zh-TW" i="1" smtClean="0">
                                        <a:latin typeface="Cambria Math" panose="02040503050406030204" pitchFamily="18" charset="0"/>
                                      </a:rPr>
                                    </m:ctrlPr>
                                  </m:sSupPr>
                                  <m:e>
                                    <m:r>
                                      <a:rPr lang="en-US" altLang="zh-TW" smtClean="0">
                                        <a:latin typeface="Cambria Math"/>
                                      </a:rPr>
                                      <m:t>𝑒</m:t>
                                    </m:r>
                                  </m:e>
                                  <m:sup>
                                    <m:r>
                                      <a:rPr lang="en-US" altLang="zh-TW" smtClean="0">
                                        <a:latin typeface="Cambria Math"/>
                                      </a:rPr>
                                      <m:t>(</m:t>
                                    </m:r>
                                    <m:r>
                                      <a:rPr lang="en-US" altLang="zh-TW" smtClean="0">
                                        <a:latin typeface="Cambria Math"/>
                                      </a:rPr>
                                      <m:t>𝑟</m:t>
                                    </m:r>
                                    <m:r>
                                      <a:rPr lang="en-US" altLang="zh-TW" smtClean="0">
                                        <a:latin typeface="Cambria Math"/>
                                      </a:rPr>
                                      <m:t>−</m:t>
                                    </m:r>
                                    <m:r>
                                      <a:rPr lang="en-US" altLang="zh-TW" smtClean="0">
                                        <a:latin typeface="Cambria Math"/>
                                      </a:rPr>
                                      <m:t>𝑞</m:t>
                                    </m:r>
                                    <m:r>
                                      <a:rPr lang="en-US" altLang="zh-TW" smtClean="0">
                                        <a:latin typeface="Cambria Math"/>
                                      </a:rPr>
                                      <m:t>)(</m:t>
                                    </m:r>
                                    <m:r>
                                      <a:rPr lang="en-US" altLang="zh-TW" smtClean="0">
                                        <a:latin typeface="Cambria Math"/>
                                      </a:rPr>
                                      <m:t>𝑇</m:t>
                                    </m:r>
                                    <m:r>
                                      <a:rPr lang="en-US" altLang="zh-TW" smtClean="0">
                                        <a:latin typeface="Cambria Math"/>
                                      </a:rPr>
                                      <m:t>−</m:t>
                                    </m:r>
                                    <m:r>
                                      <a:rPr lang="en-US" altLang="zh-TW" smtClean="0">
                                        <a:latin typeface="Cambria Math"/>
                                      </a:rPr>
                                      <m:t>𝑡</m:t>
                                    </m:r>
                                    <m:r>
                                      <a:rPr lang="en-US" altLang="zh-TW" smtClean="0">
                                        <a:latin typeface="Cambria Math"/>
                                      </a:rPr>
                                      <m:t>)</m:t>
                                    </m:r>
                                  </m:sup>
                                </m:sSup>
                              </m:oMath>
                            </m:oMathPara>
                          </a14:m>
                          <a:endParaRPr lang="en-US" altLang="zh-TW"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t>(Slide</a:t>
                          </a:r>
                          <a:r>
                            <a:rPr lang="en-US" altLang="zh-TW" baseline="0" dirty="0"/>
                            <a:t> 5.15)</a:t>
                          </a:r>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smtClean="0">
                                        <a:latin typeface="Cambria Math"/>
                                      </a:rPr>
                                      <m:t>𝑓</m:t>
                                    </m:r>
                                  </m:e>
                                  <m:sub>
                                    <m:r>
                                      <a:rPr lang="en-US" altLang="zh-TW" smtClean="0">
                                        <a:latin typeface="Cambria Math"/>
                                      </a:rPr>
                                      <m:t>𝑡</m:t>
                                    </m:r>
                                  </m:sub>
                                </m:sSub>
                                <m:r>
                                  <a:rPr lang="en-US" altLang="zh-TW" smtClean="0">
                                    <a:latin typeface="Cambria Math"/>
                                  </a:rPr>
                                  <m:t>=</m:t>
                                </m:r>
                                <m:sSub>
                                  <m:sSubPr>
                                    <m:ctrlPr>
                                      <a:rPr lang="en-US" altLang="zh-TW" i="1" smtClean="0">
                                        <a:latin typeface="Cambria Math" panose="02040503050406030204" pitchFamily="18" charset="0"/>
                                      </a:rPr>
                                    </m:ctrlPr>
                                  </m:sSubPr>
                                  <m:e>
                                    <m:r>
                                      <a:rPr lang="en-US" altLang="zh-TW" smtClean="0">
                                        <a:latin typeface="Cambria Math"/>
                                      </a:rPr>
                                      <m:t>𝑆</m:t>
                                    </m:r>
                                  </m:e>
                                  <m:sub>
                                    <m:r>
                                      <a:rPr lang="en-US" altLang="zh-TW" smtClean="0">
                                        <a:latin typeface="Cambria Math"/>
                                      </a:rPr>
                                      <m:t>𝑡</m:t>
                                    </m:r>
                                  </m:sub>
                                </m:sSub>
                                <m:sSup>
                                  <m:sSupPr>
                                    <m:ctrlPr>
                                      <a:rPr lang="en-US" altLang="zh-TW" i="1" smtClean="0">
                                        <a:latin typeface="Cambria Math" panose="02040503050406030204" pitchFamily="18" charset="0"/>
                                      </a:rPr>
                                    </m:ctrlPr>
                                  </m:sSupPr>
                                  <m:e>
                                    <m:r>
                                      <a:rPr lang="en-US" altLang="zh-TW" smtClean="0">
                                        <a:latin typeface="Cambria Math"/>
                                      </a:rPr>
                                      <m:t>𝑒</m:t>
                                    </m:r>
                                  </m:e>
                                  <m:sup>
                                    <m:r>
                                      <a:rPr lang="en-US" altLang="zh-TW" smtClean="0">
                                        <a:latin typeface="Cambria Math"/>
                                      </a:rPr>
                                      <m:t>−</m:t>
                                    </m:r>
                                    <m:r>
                                      <a:rPr lang="en-US" altLang="zh-TW" smtClean="0">
                                        <a:latin typeface="Cambria Math"/>
                                      </a:rPr>
                                      <m:t>𝑞</m:t>
                                    </m:r>
                                    <m:r>
                                      <a:rPr lang="en-US" altLang="zh-TW" smtClean="0">
                                        <a:latin typeface="Cambria Math"/>
                                      </a:rPr>
                                      <m:t>(</m:t>
                                    </m:r>
                                    <m:r>
                                      <a:rPr lang="en-US" altLang="zh-TW" smtClean="0">
                                        <a:latin typeface="Cambria Math"/>
                                      </a:rPr>
                                      <m:t>𝑇</m:t>
                                    </m:r>
                                    <m:r>
                                      <a:rPr lang="en-US" altLang="zh-TW" smtClean="0">
                                        <a:latin typeface="Cambria Math"/>
                                      </a:rPr>
                                      <m:t>−</m:t>
                                    </m:r>
                                    <m:r>
                                      <a:rPr lang="en-US" altLang="zh-TW" smtClean="0">
                                        <a:latin typeface="Cambria Math"/>
                                      </a:rPr>
                                      <m:t>𝑡</m:t>
                                    </m:r>
                                    <m:r>
                                      <a:rPr lang="en-US" altLang="zh-TW" smtClean="0">
                                        <a:latin typeface="Cambria Math"/>
                                      </a:rPr>
                                      <m:t>)</m:t>
                                    </m:r>
                                  </m:sup>
                                </m:sSup>
                                <m:r>
                                  <a:rPr lang="en-US" altLang="zh-TW" sz="1800" smtClean="0">
                                    <a:latin typeface="Cambria Math"/>
                                  </a:rPr>
                                  <m:t>−</m:t>
                                </m:r>
                                <m:r>
                                  <a:rPr lang="en-US" altLang="zh-TW" smtClean="0">
                                    <a:latin typeface="Cambria Math"/>
                                  </a:rPr>
                                  <m:t>𝐾</m:t>
                                </m:r>
                                <m:sSup>
                                  <m:sSupPr>
                                    <m:ctrlPr>
                                      <a:rPr lang="en-US" altLang="zh-TW" i="1" smtClean="0">
                                        <a:latin typeface="Cambria Math" panose="02040503050406030204" pitchFamily="18" charset="0"/>
                                      </a:rPr>
                                    </m:ctrlPr>
                                  </m:sSupPr>
                                  <m:e>
                                    <m:r>
                                      <a:rPr lang="en-US" altLang="zh-TW" smtClean="0">
                                        <a:latin typeface="Cambria Math"/>
                                      </a:rPr>
                                      <m:t>𝑒</m:t>
                                    </m:r>
                                  </m:e>
                                  <m:sup>
                                    <m:r>
                                      <a:rPr lang="en-US" altLang="zh-TW" smtClean="0">
                                        <a:latin typeface="Cambria Math"/>
                                      </a:rPr>
                                      <m:t>−</m:t>
                                    </m:r>
                                    <m:r>
                                      <a:rPr lang="en-US" altLang="zh-TW" smtClean="0">
                                        <a:latin typeface="Cambria Math"/>
                                      </a:rPr>
                                      <m:t>𝑟</m:t>
                                    </m:r>
                                    <m:r>
                                      <a:rPr lang="en-US" altLang="zh-TW" smtClean="0">
                                        <a:latin typeface="Cambria Math"/>
                                      </a:rPr>
                                      <m:t>(</m:t>
                                    </m:r>
                                    <m:r>
                                      <a:rPr lang="en-US" altLang="zh-TW" smtClean="0">
                                        <a:latin typeface="Cambria Math"/>
                                      </a:rPr>
                                      <m:t>𝑇</m:t>
                                    </m:r>
                                    <m:r>
                                      <a:rPr lang="en-US" altLang="zh-TW" smtClean="0">
                                        <a:latin typeface="Cambria Math"/>
                                      </a:rPr>
                                      <m:t>−</m:t>
                                    </m:r>
                                    <m:r>
                                      <a:rPr lang="en-US" altLang="zh-TW" smtClean="0">
                                        <a:latin typeface="Cambria Math"/>
                                      </a:rPr>
                                      <m:t>𝑡</m:t>
                                    </m:r>
                                    <m:r>
                                      <a:rPr lang="en-US" altLang="zh-TW" smtClean="0">
                                        <a:latin typeface="Cambria Math"/>
                                      </a:rPr>
                                      <m:t>)</m:t>
                                    </m:r>
                                  </m:sup>
                                </m:sSup>
                              </m:oMath>
                            </m:oMathPara>
                          </a14:m>
                          <a:endParaRPr lang="zh-TW" altLang="en-US"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129489508"/>
                  </p:ext>
                </p:extLst>
              </p:nvPr>
            </p:nvGraphicFramePr>
            <p:xfrm>
              <a:off x="251520" y="1628800"/>
              <a:ext cx="8568952" cy="3435796"/>
            </p:xfrm>
            <a:graphic>
              <a:graphicData uri="http://schemas.openxmlformats.org/drawingml/2006/table">
                <a:tbl>
                  <a:tblPr firstRow="1" bandRow="1">
                    <a:tableStyleId>{073A0DAA-6AF3-43AB-8588-CEC1D06C72B9}</a:tableStyleId>
                  </a:tblPr>
                  <a:tblGrid>
                    <a:gridCol w="3168352">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1474407">
                    <a:tc>
                      <a:txBody>
                        <a:bodyPr/>
                        <a:lstStyle/>
                        <a:p>
                          <a:pPr algn="ctr"/>
                          <a:r>
                            <a:rPr lang="en-US" altLang="zh-TW" dirty="0"/>
                            <a:t>Income from holding</a:t>
                          </a:r>
                          <a:r>
                            <a:rPr lang="en-US" altLang="zh-TW" baseline="0" dirty="0"/>
                            <a:t> the underlying investment a</a:t>
                          </a:r>
                          <a:r>
                            <a:rPr lang="en-US" altLang="zh-TW" dirty="0"/>
                            <a:t>sset</a:t>
                          </a:r>
                          <a:endParaRPr lang="zh-TW" altLang="en-US" dirty="0"/>
                        </a:p>
                      </a:txBody>
                      <a:tcPr anchor="ctr"/>
                    </a:tc>
                    <a:tc>
                      <a:txBody>
                        <a:bodyPr/>
                        <a:lstStyle/>
                        <a:p>
                          <a:endParaRPr lang="zh-TW"/>
                        </a:p>
                      </a:txBody>
                      <a:tcPr anchor="ctr">
                        <a:blipFill>
                          <a:blip r:embed="rId6"/>
                          <a:stretch>
                            <a:fillRect l="-133590" t="-2066" r="-128462" b="-139669"/>
                          </a:stretch>
                        </a:blipFill>
                      </a:tcPr>
                    </a:tc>
                    <a:tc>
                      <a:txBody>
                        <a:bodyPr/>
                        <a:lstStyle/>
                        <a:p>
                          <a:endParaRPr lang="zh-TW"/>
                        </a:p>
                      </a:txBody>
                      <a:tcPr>
                        <a:blipFill>
                          <a:blip r:embed="rId6"/>
                          <a:stretch>
                            <a:fillRect l="-183669" t="-2066" r="-1008" b="-139669"/>
                          </a:stretch>
                        </a:blipFill>
                      </a:tcPr>
                    </a:tc>
                    <a:extLst>
                      <a:ext uri="{0D108BD9-81ED-4DB2-BD59-A6C34878D82A}">
                        <a16:rowId xmlns:a16="http://schemas.microsoft.com/office/drawing/2014/main" val="10000"/>
                      </a:ext>
                    </a:extLst>
                  </a:tr>
                  <a:tr h="651447">
                    <a:tc>
                      <a:txBody>
                        <a:bodyPr/>
                        <a:lstStyle/>
                        <a:p>
                          <a:r>
                            <a:rPr lang="en-US" altLang="zh-TW" dirty="0"/>
                            <a:t>Without any income</a:t>
                          </a:r>
                          <a:endParaRPr lang="zh-TW" altLang="en-US" dirty="0"/>
                        </a:p>
                      </a:txBody>
                      <a:tcPr anchor="ctr"/>
                    </a:tc>
                    <a:tc>
                      <a:txBody>
                        <a:bodyPr/>
                        <a:lstStyle/>
                        <a:p>
                          <a:endParaRPr lang="zh-TW"/>
                        </a:p>
                      </a:txBody>
                      <a:tcPr anchor="ctr">
                        <a:blipFill>
                          <a:blip r:embed="rId6"/>
                          <a:stretch>
                            <a:fillRect l="-133590" t="-230841" r="-128462" b="-215888"/>
                          </a:stretch>
                        </a:blipFill>
                      </a:tcPr>
                    </a:tc>
                    <a:tc>
                      <a:txBody>
                        <a:bodyPr/>
                        <a:lstStyle/>
                        <a:p>
                          <a:endParaRPr lang="zh-TW"/>
                        </a:p>
                      </a:txBody>
                      <a:tcPr anchor="ctr">
                        <a:blipFill>
                          <a:blip r:embed="rId6"/>
                          <a:stretch>
                            <a:fillRect l="-183669" t="-230841" r="-1008" b="-215888"/>
                          </a:stretch>
                        </a:blipFill>
                      </a:tcPr>
                    </a:tc>
                    <a:extLst>
                      <a:ext uri="{0D108BD9-81ED-4DB2-BD59-A6C34878D82A}">
                        <a16:rowId xmlns:a16="http://schemas.microsoft.com/office/drawing/2014/main" val="10001"/>
                      </a:ext>
                    </a:extLst>
                  </a:tr>
                  <a:tr h="658495">
                    <a:tc>
                      <a:txBody>
                        <a:bodyPr/>
                        <a:lstStyle/>
                        <a:p>
                          <a:endParaRPr lang="zh-TW"/>
                        </a:p>
                      </a:txBody>
                      <a:tcPr anchor="ctr">
                        <a:blipFill>
                          <a:blip r:embed="rId6"/>
                          <a:stretch>
                            <a:fillRect l="-192" t="-327778" r="-171346" b="-113889"/>
                          </a:stretch>
                        </a:blipFill>
                      </a:tcPr>
                    </a:tc>
                    <a:tc>
                      <a:txBody>
                        <a:bodyPr/>
                        <a:lstStyle/>
                        <a:p>
                          <a:endParaRPr lang="zh-TW"/>
                        </a:p>
                      </a:txBody>
                      <a:tcPr anchor="ctr">
                        <a:blipFill>
                          <a:blip r:embed="rId6"/>
                          <a:stretch>
                            <a:fillRect l="-133590" t="-327778" r="-128462" b="-113889"/>
                          </a:stretch>
                        </a:blipFill>
                      </a:tcPr>
                    </a:tc>
                    <a:tc>
                      <a:txBody>
                        <a:bodyPr/>
                        <a:lstStyle/>
                        <a:p>
                          <a:endParaRPr lang="zh-TW"/>
                        </a:p>
                      </a:txBody>
                      <a:tcPr anchor="ctr">
                        <a:blipFill>
                          <a:blip r:embed="rId6"/>
                          <a:stretch>
                            <a:fillRect l="-183669" t="-327778" r="-1008" b="-113889"/>
                          </a:stretch>
                        </a:blipFill>
                      </a:tcPr>
                    </a:tc>
                    <a:extLst>
                      <a:ext uri="{0D108BD9-81ED-4DB2-BD59-A6C34878D82A}">
                        <a16:rowId xmlns:a16="http://schemas.microsoft.com/office/drawing/2014/main" val="10002"/>
                      </a:ext>
                    </a:extLst>
                  </a:tr>
                  <a:tr h="651447">
                    <a:tc>
                      <a:txBody>
                        <a:bodyPr/>
                        <a:lstStyle/>
                        <a:p>
                          <a:endParaRPr lang="zh-TW"/>
                        </a:p>
                      </a:txBody>
                      <a:tcPr anchor="ctr">
                        <a:blipFill>
                          <a:blip r:embed="rId6"/>
                          <a:stretch>
                            <a:fillRect l="-192" t="-431776" r="-171346" b="-14953"/>
                          </a:stretch>
                        </a:blipFill>
                      </a:tcPr>
                    </a:tc>
                    <a:tc>
                      <a:txBody>
                        <a:bodyPr/>
                        <a:lstStyle/>
                        <a:p>
                          <a:endParaRPr lang="zh-TW"/>
                        </a:p>
                      </a:txBody>
                      <a:tcPr anchor="ctr">
                        <a:blipFill>
                          <a:blip r:embed="rId6"/>
                          <a:stretch>
                            <a:fillRect l="-133590" t="-431776" r="-128462" b="-14953"/>
                          </a:stretch>
                        </a:blipFill>
                      </a:tcPr>
                    </a:tc>
                    <a:tc>
                      <a:txBody>
                        <a:bodyPr/>
                        <a:lstStyle/>
                        <a:p>
                          <a:endParaRPr lang="zh-TW"/>
                        </a:p>
                      </a:txBody>
                      <a:tcPr anchor="ctr">
                        <a:blipFill>
                          <a:blip r:embed="rId6"/>
                          <a:stretch>
                            <a:fillRect l="-183669" t="-431776" r="-1008" b="-14953"/>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5" name="矩形 4"/>
              <p:cNvSpPr/>
              <p:nvPr/>
            </p:nvSpPr>
            <p:spPr>
              <a:xfrm>
                <a:off x="251520" y="5177224"/>
                <a:ext cx="8784976" cy="1708160"/>
              </a:xfrm>
              <a:prstGeom prst="rect">
                <a:avLst/>
              </a:prstGeom>
            </p:spPr>
            <p:txBody>
              <a:bodyPr wrap="square">
                <a:spAutoFit/>
              </a:bodyPr>
              <a:lstStyle/>
              <a:p>
                <a:pPr marL="360363" indent="-360363">
                  <a:spcBef>
                    <a:spcPts val="600"/>
                  </a:spcBef>
                  <a:buClr>
                    <a:schemeClr val="tx1"/>
                  </a:buClr>
                  <a:buSzPct val="100000"/>
                  <a:buFont typeface="新細明體" pitchFamily="18" charset="-120"/>
                  <a:buChar char="※"/>
                </a:pPr>
                <a:r>
                  <a:rPr lang="en-US" altLang="zh-TW" sz="2000" dirty="0">
                    <a:ea typeface="新細明體" pitchFamily="18" charset="-120"/>
                  </a:rPr>
                  <a:t>The current time point is </a:t>
                </a:r>
                <a14:m>
                  <m:oMath xmlns:m="http://schemas.openxmlformats.org/officeDocument/2006/math">
                    <m:r>
                      <a:rPr lang="en-US" altLang="zh-TW" sz="2000" i="1">
                        <a:latin typeface="Cambria Math"/>
                      </a:rPr>
                      <m:t>𝑡</m:t>
                    </m:r>
                  </m:oMath>
                </a14:m>
                <a:r>
                  <a:rPr lang="en-US" altLang="zh-TW" sz="2000" dirty="0">
                    <a:ea typeface="新細明體" pitchFamily="18" charset="-120"/>
                  </a:rPr>
                  <a:t>, the maturity time point is </a:t>
                </a:r>
                <a14:m>
                  <m:oMath xmlns:m="http://schemas.openxmlformats.org/officeDocument/2006/math">
                    <m:r>
                      <a:rPr lang="en-US" altLang="zh-TW" sz="2000" b="0" i="1" smtClean="0">
                        <a:latin typeface="Cambria Math"/>
                      </a:rPr>
                      <m:t>𝑇</m:t>
                    </m:r>
                  </m:oMath>
                </a14:m>
                <a:r>
                  <a:rPr lang="en-US" altLang="zh-TW" sz="2000" dirty="0">
                    <a:ea typeface="新細明體" pitchFamily="18" charset="-120"/>
                  </a:rPr>
                  <a:t>, and </a:t>
                </a:r>
                <a14:m>
                  <m:oMath xmlns:m="http://schemas.openxmlformats.org/officeDocument/2006/math">
                    <m:r>
                      <a:rPr lang="en-US" altLang="zh-TW" sz="2000" b="0" i="1">
                        <a:latin typeface="Cambria Math"/>
                        <a:ea typeface="新細明體" pitchFamily="18" charset="-120"/>
                      </a:rPr>
                      <m:t>𝐾</m:t>
                    </m:r>
                  </m:oMath>
                </a14:m>
                <a:r>
                  <a:rPr lang="en-US" altLang="zh-TW" sz="2000" dirty="0">
                    <a:ea typeface="新細明體" pitchFamily="18" charset="-120"/>
                  </a:rPr>
                  <a:t> is the delivery price specified in futures/forwards contracts</a:t>
                </a:r>
              </a:p>
              <a:p>
                <a:pPr marL="360363" indent="-360363" eaLnBrk="1" hangingPunct="1">
                  <a:spcBef>
                    <a:spcPts val="600"/>
                  </a:spcBef>
                  <a:buClr>
                    <a:schemeClr val="tx1"/>
                  </a:buClr>
                  <a:buSzPct val="100000"/>
                  <a:buFont typeface="新細明體" pitchFamily="18" charset="-120"/>
                  <a:buChar char="※"/>
                </a:pPr>
                <a:r>
                  <a:rPr lang="en-US" altLang="zh-TW" sz="2000" dirty="0">
                    <a:ea typeface="新細明體" pitchFamily="18" charset="-120"/>
                  </a:rPr>
                  <a:t>The formulas of the theoretical values of futures/forward contracts in the third column can be obtained by replacing the futures/forward prices </a:t>
                </a:r>
                <a14:m>
                  <m:oMath xmlns:m="http://schemas.openxmlformats.org/officeDocument/2006/math">
                    <m:sSub>
                      <m:sSubPr>
                        <m:ctrlPr>
                          <a:rPr lang="en-US" altLang="zh-TW" sz="2000" i="1">
                            <a:latin typeface="Cambria Math" panose="02040503050406030204" pitchFamily="18" charset="0"/>
                            <a:ea typeface="新細明體" pitchFamily="18" charset="-120"/>
                          </a:rPr>
                        </m:ctrlPr>
                      </m:sSubPr>
                      <m:e>
                        <m:r>
                          <a:rPr lang="en-US" altLang="zh-TW" sz="2000" b="0" i="1">
                            <a:latin typeface="Cambria Math"/>
                            <a:ea typeface="新細明體" pitchFamily="18" charset="-120"/>
                          </a:rPr>
                          <m:t>𝐹</m:t>
                        </m:r>
                      </m:e>
                      <m:sub>
                        <m:r>
                          <a:rPr lang="en-US" altLang="zh-TW" sz="2000" b="0" i="1">
                            <a:latin typeface="Cambria Math"/>
                            <a:ea typeface="新細明體" pitchFamily="18" charset="-120"/>
                          </a:rPr>
                          <m:t>𝑡</m:t>
                        </m:r>
                      </m:sub>
                    </m:sSub>
                  </m:oMath>
                </a14:m>
                <a:r>
                  <a:rPr lang="en-US" altLang="zh-TW" sz="2000" dirty="0">
                    <a:ea typeface="新細明體" pitchFamily="18" charset="-120"/>
                  </a:rPr>
                  <a:t> with the formulas in the second column</a:t>
                </a:r>
              </a:p>
            </p:txBody>
          </p:sp>
        </mc:Choice>
        <mc:Fallback xmlns="">
          <p:sp>
            <p:nvSpPr>
              <p:cNvPr id="5" name="矩形 4"/>
              <p:cNvSpPr>
                <a:spLocks noRot="1" noChangeAspect="1" noMove="1" noResize="1" noEditPoints="1" noAdjustHandles="1" noChangeArrowheads="1" noChangeShapeType="1" noTextEdit="1"/>
              </p:cNvSpPr>
              <p:nvPr/>
            </p:nvSpPr>
            <p:spPr>
              <a:xfrm>
                <a:off x="251520" y="5177224"/>
                <a:ext cx="8784976" cy="1708160"/>
              </a:xfrm>
              <a:prstGeom prst="rect">
                <a:avLst/>
              </a:prstGeom>
              <a:blipFill>
                <a:blip r:embed="rId7"/>
                <a:stretch>
                  <a:fillRect l="-416" t="-1429" b="-571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41550820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ctrTitle"/>
          </p:nvPr>
        </p:nvSpPr>
        <p:spPr>
          <a:xfrm>
            <a:off x="468313" y="2924175"/>
            <a:ext cx="6781800" cy="1296913"/>
          </a:xfrm>
        </p:spPr>
        <p:txBody>
          <a:bodyPr/>
          <a:lstStyle/>
          <a:p>
            <a:pPr marL="811213" indent="-811213" algn="l"/>
            <a:r>
              <a:rPr lang="en-US" altLang="zh-TW" sz="3800" dirty="0">
                <a:ea typeface="新細明體" charset="-120"/>
              </a:rPr>
              <a:t>5.3 Futures Prices for Consumption Assets</a:t>
            </a:r>
            <a:endParaRPr lang="zh-TW" altLang="en-US" sz="3800" dirty="0">
              <a:ea typeface="新細明體" charset="-120"/>
            </a:endParaRPr>
          </a:p>
        </p:txBody>
      </p:sp>
      <p:sp>
        <p:nvSpPr>
          <p:cNvPr id="7170"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5.</a:t>
            </a:r>
            <a:fld id="{318AA49A-4F20-4677-A41A-D5F351D8E433}" type="slidenum">
              <a:rPr lang="en-US" altLang="en-US" smtClean="0"/>
              <a:pPr eaLnBrk="1" hangingPunct="1"/>
              <a:t>31</a:t>
            </a:fld>
            <a:endParaRPr lang="en-US" altLang="en-US" dirty="0"/>
          </a:p>
        </p:txBody>
      </p:sp>
    </p:spTree>
    <p:extLst>
      <p:ext uri="{BB962C8B-B14F-4D97-AF65-F5344CB8AC3E}">
        <p14:creationId xmlns:p14="http://schemas.microsoft.com/office/powerpoint/2010/main" val="27787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4"/>
          <p:cNvSpPr>
            <a:spLocks noGrp="1" noChangeArrowheads="1"/>
          </p:cNvSpPr>
          <p:nvPr>
            <p:ph type="title"/>
          </p:nvPr>
        </p:nvSpPr>
        <p:spPr>
          <a:xfrm>
            <a:off x="395536" y="476672"/>
            <a:ext cx="7560840" cy="79208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sz="3600" dirty="0">
                <a:ea typeface="新細明體" pitchFamily="18" charset="-120"/>
              </a:rPr>
              <a:t>Futures Prices for Consumption Assets</a:t>
            </a:r>
          </a:p>
        </p:txBody>
      </p:sp>
      <mc:AlternateContent xmlns:mc="http://schemas.openxmlformats.org/markup-compatibility/2006" xmlns:a14="http://schemas.microsoft.com/office/drawing/2010/main">
        <mc:Choice Requires="a14">
          <p:sp>
            <p:nvSpPr>
              <p:cNvPr id="23558" name="Rectangle 5"/>
              <p:cNvSpPr>
                <a:spLocks noGrp="1" noChangeArrowheads="1"/>
              </p:cNvSpPr>
              <p:nvPr>
                <p:ph idx="1"/>
              </p:nvPr>
            </p:nvSpPr>
            <p:spPr>
              <a:xfrm>
                <a:off x="251520" y="1609200"/>
                <a:ext cx="8712968" cy="5248800"/>
              </a:xfrm>
              <a:noFill/>
              <a:extLst>
                <a:ext uri="{91240B29-F687-4F45-9708-019B960494DF}">
                  <a14:hiddenLine w="12700">
                    <a:solidFill>
                      <a:schemeClr val="tx1"/>
                    </a:solidFill>
                    <a:miter lim="800000"/>
                    <a:headEnd/>
                    <a:tailEnd/>
                  </a14:hiddenLine>
                </a:ext>
              </a:extLst>
            </p:spPr>
            <p:txBody>
              <a:bodyPr lIns="90488" tIns="44450" rIns="90488" bIns="44450"/>
              <a:lstStyle/>
              <a:p>
                <a:pPr lvl="0">
                  <a:spcBef>
                    <a:spcPts val="100"/>
                  </a:spcBef>
                  <a:buClr>
                    <a:srgbClr val="7C1302"/>
                  </a:buClr>
                </a:pPr>
                <a:r>
                  <a:rPr lang="en-US" altLang="zh-TW" dirty="0">
                    <a:solidFill>
                      <a:srgbClr val="000000"/>
                    </a:solidFill>
                    <a:ea typeface="新細明體" pitchFamily="18" charset="-120"/>
                  </a:rPr>
                  <a:t>Consumption assets (commodities) rather than investment assets usually provide no income, but are subject to significant storage costs</a:t>
                </a:r>
              </a:p>
              <a:p>
                <a:pPr lvl="1">
                  <a:spcBef>
                    <a:spcPts val="100"/>
                  </a:spcBef>
                </a:pPr>
                <a:r>
                  <a:rPr lang="en-US" altLang="zh-TW" dirty="0">
                    <a:ea typeface="新細明體" pitchFamily="18" charset="-120"/>
                  </a:rPr>
                  <a:t>The first case to model the storage cost:</a:t>
                </a:r>
              </a:p>
              <a:p>
                <a:pPr marL="0" lvl="0" indent="0" algn="ctr">
                  <a:spcBef>
                    <a:spcPts val="100"/>
                  </a:spcBef>
                  <a:buClr>
                    <a:srgbClr val="7C1302"/>
                  </a:buClr>
                  <a:buNone/>
                </a:pPr>
                <a14:m>
                  <m:oMath xmlns:m="http://schemas.openxmlformats.org/officeDocument/2006/math">
                    <m:sSub>
                      <m:sSubPr>
                        <m:ctrlPr>
                          <a:rPr lang="en-US" altLang="zh-TW" sz="2600" b="0" i="1" smtClean="0">
                            <a:solidFill>
                              <a:srgbClr val="000000"/>
                            </a:solidFill>
                            <a:latin typeface="Cambria Math" panose="02040503050406030204" pitchFamily="18" charset="0"/>
                            <a:ea typeface="新細明體" pitchFamily="18" charset="-120"/>
                          </a:rPr>
                        </m:ctrlPr>
                      </m:sSubPr>
                      <m:e>
                        <m:r>
                          <a:rPr lang="en-US" altLang="zh-TW" sz="2600" b="0" i="1" smtClean="0">
                            <a:solidFill>
                              <a:srgbClr val="000000"/>
                            </a:solidFill>
                            <a:latin typeface="Cambria Math"/>
                            <a:ea typeface="新細明體" pitchFamily="18" charset="-120"/>
                          </a:rPr>
                          <m:t>𝐹</m:t>
                        </m:r>
                      </m:e>
                      <m:sub>
                        <m:r>
                          <a:rPr lang="en-US" altLang="zh-TW" sz="2600" b="0" i="1" smtClean="0">
                            <a:solidFill>
                              <a:srgbClr val="000000"/>
                            </a:solidFill>
                            <a:latin typeface="Cambria Math"/>
                            <a:ea typeface="新細明體" pitchFamily="18" charset="-120"/>
                          </a:rPr>
                          <m:t>0</m:t>
                        </m:r>
                      </m:sub>
                    </m:sSub>
                    <m:r>
                      <a:rPr lang="en-US" altLang="zh-TW" sz="2600" b="0" i="1" smtClean="0">
                        <a:solidFill>
                          <a:srgbClr val="000000"/>
                        </a:solidFill>
                        <a:latin typeface="Cambria Math"/>
                        <a:ea typeface="新細明體" pitchFamily="18" charset="-120"/>
                      </a:rPr>
                      <m:t>=</m:t>
                    </m:r>
                    <m:sSub>
                      <m:sSubPr>
                        <m:ctrlPr>
                          <a:rPr lang="en-US" altLang="zh-TW" sz="2600" i="1">
                            <a:solidFill>
                              <a:srgbClr val="000000"/>
                            </a:solidFill>
                            <a:latin typeface="Cambria Math" panose="02040503050406030204" pitchFamily="18" charset="0"/>
                            <a:ea typeface="新細明體" pitchFamily="18" charset="-120"/>
                          </a:rPr>
                        </m:ctrlPr>
                      </m:sSubPr>
                      <m:e>
                        <m:r>
                          <a:rPr lang="en-US" altLang="zh-TW" sz="2600" b="0" i="1" smtClean="0">
                            <a:solidFill>
                              <a:srgbClr val="000000"/>
                            </a:solidFill>
                            <a:latin typeface="Cambria Math"/>
                            <a:ea typeface="新細明體" pitchFamily="18" charset="-120"/>
                          </a:rPr>
                          <m:t>𝑆</m:t>
                        </m:r>
                      </m:e>
                      <m:sub>
                        <m:r>
                          <a:rPr lang="en-US" altLang="zh-TW" sz="2600" i="1">
                            <a:solidFill>
                              <a:srgbClr val="000000"/>
                            </a:solidFill>
                            <a:latin typeface="Cambria Math"/>
                            <a:ea typeface="新細明體" pitchFamily="18" charset="-120"/>
                          </a:rPr>
                          <m:t>0</m:t>
                        </m:r>
                      </m:sub>
                    </m:sSub>
                    <m:sSup>
                      <m:sSupPr>
                        <m:ctrlPr>
                          <a:rPr lang="en-US" altLang="zh-TW" sz="2600" i="1" smtClean="0">
                            <a:solidFill>
                              <a:srgbClr val="000000"/>
                            </a:solidFill>
                            <a:latin typeface="Cambria Math" panose="02040503050406030204" pitchFamily="18" charset="0"/>
                            <a:ea typeface="新細明體" pitchFamily="18" charset="-120"/>
                          </a:rPr>
                        </m:ctrlPr>
                      </m:sSupPr>
                      <m:e>
                        <m:r>
                          <a:rPr lang="en-US" altLang="zh-TW" sz="2600" b="0" i="1" smtClean="0">
                            <a:solidFill>
                              <a:srgbClr val="000000"/>
                            </a:solidFill>
                            <a:latin typeface="Cambria Math"/>
                            <a:ea typeface="新細明體" pitchFamily="18" charset="-120"/>
                          </a:rPr>
                          <m:t>𝑒</m:t>
                        </m:r>
                      </m:e>
                      <m:sup>
                        <m:d>
                          <m:dPr>
                            <m:ctrlPr>
                              <a:rPr lang="en-US" altLang="zh-TW" sz="2600" b="0" i="1" smtClean="0">
                                <a:solidFill>
                                  <a:srgbClr val="000000"/>
                                </a:solidFill>
                                <a:latin typeface="Cambria Math" panose="02040503050406030204" pitchFamily="18" charset="0"/>
                                <a:ea typeface="新細明體" pitchFamily="18" charset="-120"/>
                              </a:rPr>
                            </m:ctrlPr>
                          </m:dPr>
                          <m:e>
                            <m:r>
                              <a:rPr lang="en-US" altLang="zh-TW" sz="2600" b="0" i="1" smtClean="0">
                                <a:solidFill>
                                  <a:srgbClr val="000000"/>
                                </a:solidFill>
                                <a:latin typeface="Cambria Math"/>
                                <a:ea typeface="新細明體" pitchFamily="18" charset="-120"/>
                              </a:rPr>
                              <m:t>𝑟</m:t>
                            </m:r>
                            <m:r>
                              <a:rPr lang="en-US" altLang="zh-TW" sz="2600" b="0" i="1" smtClean="0">
                                <a:solidFill>
                                  <a:srgbClr val="000000"/>
                                </a:solidFill>
                                <a:latin typeface="Cambria Math"/>
                                <a:ea typeface="新細明體" pitchFamily="18" charset="-120"/>
                              </a:rPr>
                              <m:t>+</m:t>
                            </m:r>
                            <m:r>
                              <a:rPr lang="en-US" altLang="zh-TW" sz="2600" b="0" i="1" smtClean="0">
                                <a:solidFill>
                                  <a:srgbClr val="000000"/>
                                </a:solidFill>
                                <a:latin typeface="Cambria Math"/>
                                <a:ea typeface="新細明體" pitchFamily="18" charset="-120"/>
                              </a:rPr>
                              <m:t>𝑢</m:t>
                            </m:r>
                          </m:e>
                        </m:d>
                        <m:r>
                          <a:rPr lang="en-US" altLang="zh-TW" sz="2600" b="0" i="1" smtClean="0">
                            <a:solidFill>
                              <a:srgbClr val="000000"/>
                            </a:solidFill>
                            <a:latin typeface="Cambria Math"/>
                            <a:ea typeface="新細明體" pitchFamily="18" charset="-120"/>
                          </a:rPr>
                          <m:t>𝑇</m:t>
                        </m:r>
                      </m:sup>
                    </m:sSup>
                  </m:oMath>
                </a14:m>
                <a:r>
                  <a:rPr lang="en-US" altLang="zh-TW" sz="2600" dirty="0">
                    <a:solidFill>
                      <a:srgbClr val="000000"/>
                    </a:solidFill>
                    <a:ea typeface="新細明體" pitchFamily="18" charset="-120"/>
                  </a:rPr>
                  <a:t>,</a:t>
                </a:r>
              </a:p>
              <a:p>
                <a:pPr marL="631825" indent="0">
                  <a:spcBef>
                    <a:spcPts val="100"/>
                  </a:spcBef>
                  <a:buClr>
                    <a:srgbClr val="7C1302"/>
                  </a:buClr>
                  <a:buNone/>
                  <a:tabLst>
                    <a:tab pos="0" algn="l"/>
                  </a:tabLst>
                </a:pPr>
                <a:r>
                  <a:rPr lang="en-US" altLang="zh-TW" sz="2600" dirty="0">
                    <a:ea typeface="新細明體" pitchFamily="18" charset="-120"/>
                  </a:rPr>
                  <a:t>where </a:t>
                </a:r>
                <a14:m>
                  <m:oMath xmlns:m="http://schemas.openxmlformats.org/officeDocument/2006/math">
                    <m:r>
                      <a:rPr lang="en-US" altLang="zh-TW" sz="2600" i="1">
                        <a:solidFill>
                          <a:srgbClr val="000000"/>
                        </a:solidFill>
                        <a:latin typeface="Cambria Math"/>
                        <a:ea typeface="新細明體" pitchFamily="18" charset="-120"/>
                      </a:rPr>
                      <m:t>𝑢</m:t>
                    </m:r>
                  </m:oMath>
                </a14:m>
                <a:r>
                  <a:rPr lang="en-US" altLang="zh-TW" sz="2600" dirty="0">
                    <a:ea typeface="新細明體" pitchFamily="18" charset="-120"/>
                  </a:rPr>
                  <a:t> is the continuously compounding storage cost (The arbitrage strategies on gold on Slides 1.35 to 1.37 yields this formula)</a:t>
                </a:r>
              </a:p>
              <a:p>
                <a:pPr lvl="1">
                  <a:spcBef>
                    <a:spcPts val="100"/>
                  </a:spcBef>
                  <a:buClr>
                    <a:srgbClr val="CC3300"/>
                  </a:buClr>
                </a:pPr>
                <a:r>
                  <a:rPr lang="en-US" altLang="zh-TW" dirty="0">
                    <a:solidFill>
                      <a:srgbClr val="000000"/>
                    </a:solidFill>
                    <a:ea typeface="新細明體" pitchFamily="18" charset="-120"/>
                  </a:rPr>
                  <a:t>Alternative case (for the one-time payment of storage costs, which is assumed to be paid at </a:t>
                </a:r>
                <a14:m>
                  <m:oMath xmlns:m="http://schemas.openxmlformats.org/officeDocument/2006/math">
                    <m:r>
                      <a:rPr lang="en-US" altLang="zh-TW" i="1">
                        <a:solidFill>
                          <a:srgbClr val="000000"/>
                        </a:solidFill>
                        <a:latin typeface="Cambria Math"/>
                        <a:ea typeface="新細明體" pitchFamily="18" charset="-120"/>
                      </a:rPr>
                      <m:t>𝑇</m:t>
                    </m:r>
                  </m:oMath>
                </a14:m>
                <a:r>
                  <a:rPr lang="en-US" altLang="zh-TW" dirty="0">
                    <a:solidFill>
                      <a:srgbClr val="000000"/>
                    </a:solidFill>
                    <a:ea typeface="新細明體" pitchFamily="18" charset="-120"/>
                  </a:rPr>
                  <a:t>):</a:t>
                </a:r>
              </a:p>
              <a:p>
                <a:pPr marL="344488" lvl="1" indent="0" algn="ctr">
                  <a:spcBef>
                    <a:spcPts val="100"/>
                  </a:spcBef>
                  <a:buClr>
                    <a:srgbClr val="CC3300"/>
                  </a:buClr>
                  <a:buNone/>
                </a:pP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𝐹</m:t>
                        </m:r>
                      </m:e>
                      <m:sub>
                        <m:r>
                          <a:rPr lang="en-US" altLang="zh-TW" i="1">
                            <a:solidFill>
                              <a:srgbClr val="000000"/>
                            </a:solidFill>
                            <a:latin typeface="Cambria Math"/>
                            <a:ea typeface="新細明體" pitchFamily="18" charset="-120"/>
                          </a:rPr>
                          <m:t>0</m:t>
                        </m:r>
                      </m:sub>
                    </m:sSub>
                    <m:r>
                      <a:rPr lang="en-US" altLang="zh-TW" i="1">
                        <a:solidFill>
                          <a:srgbClr val="000000"/>
                        </a:solidFill>
                        <a:latin typeface="Cambria Math"/>
                        <a:ea typeface="新細明體" pitchFamily="18" charset="-120"/>
                      </a:rPr>
                      <m:t>=</m:t>
                    </m:r>
                    <m:r>
                      <a:rPr lang="en-US" altLang="zh-TW" b="0" i="1" smtClean="0">
                        <a:solidFill>
                          <a:srgbClr val="000000"/>
                        </a:solidFill>
                        <a:latin typeface="Cambria Math"/>
                        <a:ea typeface="新細明體" pitchFamily="18" charset="-120"/>
                      </a:rPr>
                      <m:t>(</m:t>
                    </m:r>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𝑆</m:t>
                        </m:r>
                      </m:e>
                      <m:sub>
                        <m:r>
                          <a:rPr lang="en-US" altLang="zh-TW" i="1">
                            <a:solidFill>
                              <a:srgbClr val="000000"/>
                            </a:solidFill>
                            <a:latin typeface="Cambria Math"/>
                            <a:ea typeface="新細明體" pitchFamily="18" charset="-120"/>
                          </a:rPr>
                          <m:t>0</m:t>
                        </m:r>
                      </m:sub>
                    </m:sSub>
                    <m:r>
                      <a:rPr lang="en-US" altLang="zh-TW" b="0" i="1" smtClean="0">
                        <a:solidFill>
                          <a:srgbClr val="000000"/>
                        </a:solidFill>
                        <a:latin typeface="Cambria Math"/>
                        <a:ea typeface="新細明體" pitchFamily="18" charset="-120"/>
                      </a:rPr>
                      <m:t>+</m:t>
                    </m:r>
                    <m:sSub>
                      <m:sSubPr>
                        <m:ctrlPr>
                          <a:rPr lang="en-US" altLang="zh-TW" b="0" i="1" smtClean="0">
                            <a:solidFill>
                              <a:srgbClr val="000000"/>
                            </a:solidFill>
                            <a:latin typeface="Cambria Math" panose="02040503050406030204" pitchFamily="18" charset="0"/>
                            <a:ea typeface="新細明體" pitchFamily="18" charset="-120"/>
                          </a:rPr>
                        </m:ctrlPr>
                      </m:sSubPr>
                      <m:e>
                        <m:r>
                          <a:rPr lang="en-US" altLang="zh-TW" b="0" i="1" smtClean="0">
                            <a:solidFill>
                              <a:srgbClr val="000000"/>
                            </a:solidFill>
                            <a:latin typeface="Cambria Math"/>
                            <a:ea typeface="新細明體" pitchFamily="18" charset="-120"/>
                          </a:rPr>
                          <m:t>𝑈</m:t>
                        </m:r>
                      </m:e>
                      <m:sub>
                        <m:r>
                          <a:rPr lang="en-US" altLang="zh-TW" b="0" i="1" smtClean="0">
                            <a:solidFill>
                              <a:srgbClr val="000000"/>
                            </a:solidFill>
                            <a:latin typeface="Cambria Math"/>
                            <a:ea typeface="新細明體" pitchFamily="18" charset="-120"/>
                          </a:rPr>
                          <m:t>0</m:t>
                        </m:r>
                      </m:sub>
                    </m:sSub>
                    <m:r>
                      <a:rPr lang="en-US" altLang="zh-TW" b="0" i="1" smtClean="0">
                        <a:solidFill>
                          <a:srgbClr val="000000"/>
                        </a:solidFill>
                        <a:latin typeface="Cambria Math"/>
                        <a:ea typeface="新細明體" pitchFamily="18" charset="-120"/>
                      </a:rPr>
                      <m:t>)</m:t>
                    </m:r>
                    <m:sSup>
                      <m:sSupPr>
                        <m:ctrlPr>
                          <a:rPr lang="en-US" altLang="zh-TW" i="1">
                            <a:solidFill>
                              <a:srgbClr val="000000"/>
                            </a:solidFill>
                            <a:latin typeface="Cambria Math" panose="02040503050406030204" pitchFamily="18" charset="0"/>
                            <a:ea typeface="新細明體" pitchFamily="18" charset="-120"/>
                          </a:rPr>
                        </m:ctrlPr>
                      </m:sSupPr>
                      <m:e>
                        <m:r>
                          <a:rPr lang="en-US" altLang="zh-TW" i="1">
                            <a:solidFill>
                              <a:srgbClr val="000000"/>
                            </a:solidFill>
                            <a:latin typeface="Cambria Math"/>
                            <a:ea typeface="新細明體" pitchFamily="18" charset="-120"/>
                          </a:rPr>
                          <m:t>𝑒</m:t>
                        </m:r>
                      </m:e>
                      <m:sup>
                        <m:r>
                          <a:rPr lang="en-US" altLang="zh-TW" b="0" i="1" smtClean="0">
                            <a:solidFill>
                              <a:srgbClr val="000000"/>
                            </a:solidFill>
                            <a:latin typeface="Cambria Math"/>
                            <a:ea typeface="新細明體" pitchFamily="18" charset="-120"/>
                          </a:rPr>
                          <m:t>𝑟</m:t>
                        </m:r>
                        <m:r>
                          <a:rPr lang="en-US" altLang="zh-TW" i="1">
                            <a:solidFill>
                              <a:srgbClr val="000000"/>
                            </a:solidFill>
                            <a:latin typeface="Cambria Math"/>
                            <a:ea typeface="新細明體" pitchFamily="18" charset="-120"/>
                          </a:rPr>
                          <m:t>𝑇</m:t>
                        </m:r>
                      </m:sup>
                    </m:sSup>
                  </m:oMath>
                </a14:m>
                <a:r>
                  <a:rPr lang="en-US" altLang="zh-TW" dirty="0">
                    <a:solidFill>
                      <a:srgbClr val="000000"/>
                    </a:solidFill>
                    <a:ea typeface="新細明體" pitchFamily="18" charset="-120"/>
                  </a:rPr>
                  <a:t>,</a:t>
                </a:r>
              </a:p>
              <a:p>
                <a:pPr marL="631825" indent="0">
                  <a:spcBef>
                    <a:spcPts val="100"/>
                  </a:spcBef>
                  <a:buClr>
                    <a:srgbClr val="7C1302"/>
                  </a:buClr>
                  <a:buNone/>
                  <a:tabLst>
                    <a:tab pos="0" algn="l"/>
                  </a:tabLst>
                </a:pPr>
                <a:r>
                  <a:rPr lang="en-US" altLang="zh-TW" sz="2600" dirty="0">
                    <a:ea typeface="新細明體" pitchFamily="18" charset="-120"/>
                  </a:rPr>
                  <a:t>where </a:t>
                </a:r>
                <a14:m>
                  <m:oMath xmlns:m="http://schemas.openxmlformats.org/officeDocument/2006/math">
                    <m:sSub>
                      <m:sSubPr>
                        <m:ctrlPr>
                          <a:rPr lang="en-US" altLang="zh-TW" sz="2800" i="1">
                            <a:solidFill>
                              <a:srgbClr val="000000"/>
                            </a:solidFill>
                            <a:latin typeface="Cambria Math" panose="02040503050406030204" pitchFamily="18" charset="0"/>
                            <a:ea typeface="新細明體" pitchFamily="18" charset="-120"/>
                          </a:rPr>
                        </m:ctrlPr>
                      </m:sSubPr>
                      <m:e>
                        <m:r>
                          <a:rPr lang="en-US" altLang="zh-TW" sz="2800" i="1">
                            <a:solidFill>
                              <a:srgbClr val="000000"/>
                            </a:solidFill>
                            <a:latin typeface="Cambria Math"/>
                            <a:ea typeface="新細明體" pitchFamily="18" charset="-120"/>
                          </a:rPr>
                          <m:t>𝑈</m:t>
                        </m:r>
                      </m:e>
                      <m:sub>
                        <m:r>
                          <a:rPr lang="en-US" altLang="zh-TW" sz="2800" i="1">
                            <a:solidFill>
                              <a:srgbClr val="000000"/>
                            </a:solidFill>
                            <a:latin typeface="Cambria Math"/>
                            <a:ea typeface="新細明體" pitchFamily="18" charset="-120"/>
                          </a:rPr>
                          <m:t>0</m:t>
                        </m:r>
                      </m:sub>
                    </m:sSub>
                  </m:oMath>
                </a14:m>
                <a:r>
                  <a:rPr lang="en-US" altLang="zh-TW" sz="2600" dirty="0">
                    <a:ea typeface="新細明體" pitchFamily="18" charset="-120"/>
                  </a:rPr>
                  <a:t> is the present value of the storage costs</a:t>
                </a:r>
              </a:p>
            </p:txBody>
          </p:sp>
        </mc:Choice>
        <mc:Fallback xmlns="">
          <p:sp>
            <p:nvSpPr>
              <p:cNvPr id="23558" name="Rectangle 5"/>
              <p:cNvSpPr>
                <a:spLocks noGrp="1" noRot="1" noChangeAspect="1" noMove="1" noResize="1" noEditPoints="1" noAdjustHandles="1" noChangeArrowheads="1" noChangeShapeType="1" noTextEdit="1"/>
              </p:cNvSpPr>
              <p:nvPr>
                <p:ph idx="1"/>
              </p:nvPr>
            </p:nvSpPr>
            <p:spPr>
              <a:xfrm>
                <a:off x="251520" y="1609200"/>
                <a:ext cx="8712968" cy="5248800"/>
              </a:xfrm>
              <a:blipFill>
                <a:blip r:embed="rId3"/>
                <a:stretch>
                  <a:fillRect l="-699" t="-1510" r="-1049" b="-929"/>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23554"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8A33DA18-732C-4D56-85F9-12FA22B63F19}" type="slidenum">
              <a:rPr lang="en-US" altLang="en-US"/>
              <a:pPr eaLnBrk="1" hangingPunct="1"/>
              <a:t>32</a:t>
            </a:fld>
            <a:endParaRPr lang="en-US" alt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4"/>
          <p:cNvSpPr>
            <a:spLocks noGrp="1" noChangeArrowheads="1"/>
          </p:cNvSpPr>
          <p:nvPr>
            <p:ph type="title"/>
          </p:nvPr>
        </p:nvSpPr>
        <p:spPr>
          <a:xfrm>
            <a:off x="395536" y="476672"/>
            <a:ext cx="7560840" cy="79208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sz="3600" dirty="0">
                <a:ea typeface="新細明體" pitchFamily="18" charset="-120"/>
              </a:rPr>
              <a:t>Futures Prices for Consumption Assets</a:t>
            </a:r>
          </a:p>
        </p:txBody>
      </p:sp>
      <mc:AlternateContent xmlns:mc="http://schemas.openxmlformats.org/markup-compatibility/2006" xmlns:a14="http://schemas.microsoft.com/office/drawing/2010/main">
        <mc:Choice Requires="a14">
          <p:sp>
            <p:nvSpPr>
              <p:cNvPr id="23558" name="Rectangle 5"/>
              <p:cNvSpPr>
                <a:spLocks noGrp="1" noChangeArrowheads="1"/>
              </p:cNvSpPr>
              <p:nvPr>
                <p:ph idx="1"/>
              </p:nvPr>
            </p:nvSpPr>
            <p:spPr>
              <a:xfrm>
                <a:off x="251520" y="1556792"/>
                <a:ext cx="8784976" cy="5301208"/>
              </a:xfrm>
              <a:noFill/>
              <a:extLst>
                <a:ext uri="{91240B29-F687-4F45-9708-019B960494DF}">
                  <a14:hiddenLine w="12700">
                    <a:solidFill>
                      <a:schemeClr val="tx1"/>
                    </a:solidFill>
                    <a:miter lim="800000"/>
                    <a:headEnd/>
                    <a:tailEnd/>
                  </a14:hiddenLine>
                </a:ext>
              </a:extLst>
            </p:spPr>
            <p:txBody>
              <a:bodyPr lIns="90488" tIns="44450" rIns="90488" bIns="44450"/>
              <a:lstStyle/>
              <a:p>
                <a:pPr lvl="1">
                  <a:spcBef>
                    <a:spcPts val="100"/>
                  </a:spcBef>
                  <a:buClr>
                    <a:srgbClr val="CC3300"/>
                  </a:buClr>
                </a:pPr>
                <a:r>
                  <a:rPr lang="en-US" altLang="zh-TW" dirty="0">
                    <a:solidFill>
                      <a:srgbClr val="000000"/>
                    </a:solidFill>
                    <a:ea typeface="新細明體" pitchFamily="18" charset="-120"/>
                  </a:rPr>
                  <a:t>If </a:t>
                </a: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𝐹</m:t>
                        </m:r>
                      </m:e>
                      <m:sub>
                        <m:r>
                          <a:rPr lang="en-US" altLang="zh-TW" i="1">
                            <a:solidFill>
                              <a:srgbClr val="000000"/>
                            </a:solidFill>
                            <a:latin typeface="Cambria Math"/>
                            <a:ea typeface="新細明體" pitchFamily="18" charset="-120"/>
                          </a:rPr>
                          <m:t>0</m:t>
                        </m:r>
                      </m:sub>
                    </m:sSub>
                    <m:r>
                      <a:rPr lang="en-US" altLang="zh-TW" b="0" i="1" smtClean="0">
                        <a:solidFill>
                          <a:srgbClr val="000000"/>
                        </a:solidFill>
                        <a:latin typeface="Cambria Math"/>
                        <a:ea typeface="新細明體" pitchFamily="18" charset="-120"/>
                      </a:rPr>
                      <m:t>&gt;</m:t>
                    </m:r>
                    <m:d>
                      <m:dPr>
                        <m:ctrlPr>
                          <a:rPr lang="en-US" altLang="zh-TW" i="1">
                            <a:solidFill>
                              <a:srgbClr val="000000"/>
                            </a:solidFill>
                            <a:latin typeface="Cambria Math" panose="02040503050406030204" pitchFamily="18" charset="0"/>
                            <a:ea typeface="新細明體" pitchFamily="18" charset="-120"/>
                          </a:rPr>
                        </m:ctrlPr>
                      </m:dPr>
                      <m:e>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𝑆</m:t>
                            </m:r>
                          </m:e>
                          <m:sub>
                            <m:r>
                              <a:rPr lang="en-US" altLang="zh-TW" i="1">
                                <a:solidFill>
                                  <a:srgbClr val="000000"/>
                                </a:solidFill>
                                <a:latin typeface="Cambria Math"/>
                                <a:ea typeface="新細明體" pitchFamily="18" charset="-120"/>
                              </a:rPr>
                              <m:t>0</m:t>
                            </m:r>
                          </m:sub>
                        </m:sSub>
                        <m:r>
                          <a:rPr lang="en-US" altLang="zh-TW" i="1">
                            <a:solidFill>
                              <a:srgbClr val="000000"/>
                            </a:solidFill>
                            <a:latin typeface="Cambria Math"/>
                            <a:ea typeface="新細明體" pitchFamily="18" charset="-120"/>
                          </a:rPr>
                          <m:t>+</m:t>
                        </m:r>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𝑈</m:t>
                            </m:r>
                          </m:e>
                          <m:sub>
                            <m:r>
                              <a:rPr lang="en-US" altLang="zh-TW" i="1">
                                <a:solidFill>
                                  <a:srgbClr val="000000"/>
                                </a:solidFill>
                                <a:latin typeface="Cambria Math"/>
                                <a:ea typeface="新細明體" pitchFamily="18" charset="-120"/>
                              </a:rPr>
                              <m:t>0</m:t>
                            </m:r>
                          </m:sub>
                        </m:sSub>
                      </m:e>
                    </m:d>
                    <m:sSup>
                      <m:sSupPr>
                        <m:ctrlPr>
                          <a:rPr lang="en-US" altLang="zh-TW" i="1">
                            <a:solidFill>
                              <a:srgbClr val="000000"/>
                            </a:solidFill>
                            <a:latin typeface="Cambria Math" panose="02040503050406030204" pitchFamily="18" charset="0"/>
                            <a:ea typeface="新細明體" pitchFamily="18" charset="-120"/>
                          </a:rPr>
                        </m:ctrlPr>
                      </m:sSupPr>
                      <m:e>
                        <m:r>
                          <a:rPr lang="en-US" altLang="zh-TW" i="1">
                            <a:solidFill>
                              <a:srgbClr val="000000"/>
                            </a:solidFill>
                            <a:latin typeface="Cambria Math"/>
                            <a:ea typeface="新細明體" pitchFamily="18" charset="-120"/>
                          </a:rPr>
                          <m:t>𝑒</m:t>
                        </m:r>
                      </m:e>
                      <m:sup>
                        <m:r>
                          <a:rPr lang="en-US" altLang="zh-TW" i="1">
                            <a:solidFill>
                              <a:srgbClr val="000000"/>
                            </a:solidFill>
                            <a:latin typeface="Cambria Math"/>
                            <a:ea typeface="新細明體" pitchFamily="18" charset="-120"/>
                          </a:rPr>
                          <m:t>𝑟𝑇</m:t>
                        </m:r>
                      </m:sup>
                    </m:sSup>
                  </m:oMath>
                </a14:m>
                <a:endParaRPr lang="en-US" altLang="zh-TW" i="1" dirty="0">
                  <a:solidFill>
                    <a:srgbClr val="000000"/>
                  </a:solidFill>
                  <a:ea typeface="新細明體" pitchFamily="18" charset="-120"/>
                </a:endParaRPr>
              </a:p>
              <a:p>
                <a:pPr lvl="2">
                  <a:spcBef>
                    <a:spcPts val="100"/>
                  </a:spcBef>
                  <a:buClr>
                    <a:srgbClr val="CC3300"/>
                  </a:buClr>
                </a:pPr>
                <a:r>
                  <a:rPr lang="en-US" altLang="zh-TW" dirty="0">
                    <a:solidFill>
                      <a:srgbClr val="000000"/>
                    </a:solidFill>
                    <a:ea typeface="新細明體" pitchFamily="18" charset="-120"/>
                  </a:rPr>
                  <a:t>Borrow </a:t>
                </a:r>
                <a14:m>
                  <m:oMath xmlns:m="http://schemas.openxmlformats.org/officeDocument/2006/math">
                    <m:d>
                      <m:dPr>
                        <m:ctrlPr>
                          <a:rPr lang="en-US" altLang="zh-TW" i="1">
                            <a:solidFill>
                              <a:srgbClr val="000000"/>
                            </a:solidFill>
                            <a:latin typeface="Cambria Math" panose="02040503050406030204" pitchFamily="18" charset="0"/>
                            <a:ea typeface="新細明體" pitchFamily="18" charset="-120"/>
                          </a:rPr>
                        </m:ctrlPr>
                      </m:dPr>
                      <m:e>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𝑆</m:t>
                            </m:r>
                          </m:e>
                          <m:sub>
                            <m:r>
                              <a:rPr lang="en-US" altLang="zh-TW" i="1">
                                <a:solidFill>
                                  <a:srgbClr val="000000"/>
                                </a:solidFill>
                                <a:latin typeface="Cambria Math"/>
                                <a:ea typeface="新細明體" pitchFamily="18" charset="-120"/>
                              </a:rPr>
                              <m:t>0</m:t>
                            </m:r>
                          </m:sub>
                        </m:sSub>
                        <m:r>
                          <a:rPr lang="en-US" altLang="zh-TW" i="1">
                            <a:solidFill>
                              <a:srgbClr val="000000"/>
                            </a:solidFill>
                            <a:latin typeface="Cambria Math"/>
                            <a:ea typeface="新細明體" pitchFamily="18" charset="-120"/>
                          </a:rPr>
                          <m:t>+</m:t>
                        </m:r>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𝑈</m:t>
                            </m:r>
                          </m:e>
                          <m:sub>
                            <m:r>
                              <a:rPr lang="en-US" altLang="zh-TW" i="1">
                                <a:solidFill>
                                  <a:srgbClr val="000000"/>
                                </a:solidFill>
                                <a:latin typeface="Cambria Math"/>
                                <a:ea typeface="新細明體" pitchFamily="18" charset="-120"/>
                              </a:rPr>
                              <m:t>0</m:t>
                            </m:r>
                          </m:sub>
                        </m:sSub>
                      </m:e>
                    </m:d>
                  </m:oMath>
                </a14:m>
                <a:r>
                  <a:rPr lang="en-US" altLang="zh-TW" dirty="0">
                    <a:solidFill>
                      <a:srgbClr val="000000"/>
                    </a:solidFill>
                    <a:ea typeface="新細明體" pitchFamily="18" charset="-120"/>
                  </a:rPr>
                  <a:t> at the risk-free rate and use it to purchase one unit of the commodity and to pay storage costs</a:t>
                </a:r>
              </a:p>
              <a:p>
                <a:pPr lvl="2">
                  <a:spcBef>
                    <a:spcPts val="100"/>
                  </a:spcBef>
                  <a:buClr>
                    <a:srgbClr val="CC3300"/>
                  </a:buClr>
                </a:pPr>
                <a:r>
                  <a:rPr lang="en-US" altLang="zh-TW" dirty="0">
                    <a:solidFill>
                      <a:srgbClr val="000000"/>
                    </a:solidFill>
                    <a:ea typeface="新細明體" pitchFamily="18" charset="-120"/>
                  </a:rPr>
                  <a:t>Short a futures contract on one unit of the commodity</a:t>
                </a:r>
              </a:p>
              <a:p>
                <a:pPr lvl="2">
                  <a:spcBef>
                    <a:spcPts val="100"/>
                  </a:spcBef>
                  <a:buClr>
                    <a:schemeClr val="tx1"/>
                  </a:buClr>
                  <a:buSzPct val="100000"/>
                  <a:buFont typeface="Symbol" pitchFamily="18" charset="2"/>
                  <a:buChar char="Þ"/>
                </a:pPr>
                <a:r>
                  <a:rPr lang="en-US" altLang="zh-TW" dirty="0">
                    <a:solidFill>
                      <a:srgbClr val="000000"/>
                    </a:solidFill>
                    <a:ea typeface="新細明體" pitchFamily="18" charset="-120"/>
                  </a:rPr>
                  <a:t>Yield a positive payoff: </a:t>
                </a: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𝐹</m:t>
                        </m:r>
                      </m:e>
                      <m:sub>
                        <m:r>
                          <a:rPr lang="en-US" altLang="zh-TW" i="1">
                            <a:solidFill>
                              <a:srgbClr val="000000"/>
                            </a:solidFill>
                            <a:latin typeface="Cambria Math"/>
                            <a:ea typeface="新細明體" pitchFamily="18" charset="-120"/>
                          </a:rPr>
                          <m:t>0</m:t>
                        </m:r>
                      </m:sub>
                    </m:sSub>
                    <m:r>
                      <a:rPr lang="en-US" altLang="zh-TW" b="0" i="1" smtClean="0">
                        <a:solidFill>
                          <a:srgbClr val="000000"/>
                        </a:solidFill>
                        <a:latin typeface="Cambria Math"/>
                        <a:ea typeface="新細明體" pitchFamily="18" charset="-120"/>
                      </a:rPr>
                      <m:t>−</m:t>
                    </m:r>
                    <m:d>
                      <m:dPr>
                        <m:ctrlPr>
                          <a:rPr lang="en-US" altLang="zh-TW" i="1">
                            <a:solidFill>
                              <a:srgbClr val="000000"/>
                            </a:solidFill>
                            <a:latin typeface="Cambria Math" panose="02040503050406030204" pitchFamily="18" charset="0"/>
                            <a:ea typeface="新細明體" pitchFamily="18" charset="-120"/>
                          </a:rPr>
                        </m:ctrlPr>
                      </m:dPr>
                      <m:e>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𝑆</m:t>
                            </m:r>
                          </m:e>
                          <m:sub>
                            <m:r>
                              <a:rPr lang="en-US" altLang="zh-TW" i="1">
                                <a:solidFill>
                                  <a:srgbClr val="000000"/>
                                </a:solidFill>
                                <a:latin typeface="Cambria Math"/>
                                <a:ea typeface="新細明體" pitchFamily="18" charset="-120"/>
                              </a:rPr>
                              <m:t>0</m:t>
                            </m:r>
                          </m:sub>
                        </m:sSub>
                        <m:r>
                          <a:rPr lang="en-US" altLang="zh-TW" i="1">
                            <a:solidFill>
                              <a:srgbClr val="000000"/>
                            </a:solidFill>
                            <a:latin typeface="Cambria Math"/>
                            <a:ea typeface="新細明體" pitchFamily="18" charset="-120"/>
                          </a:rPr>
                          <m:t>+</m:t>
                        </m:r>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𝑈</m:t>
                            </m:r>
                          </m:e>
                          <m:sub>
                            <m:r>
                              <a:rPr lang="en-US" altLang="zh-TW" i="1">
                                <a:solidFill>
                                  <a:srgbClr val="000000"/>
                                </a:solidFill>
                                <a:latin typeface="Cambria Math"/>
                                <a:ea typeface="新細明體" pitchFamily="18" charset="-120"/>
                              </a:rPr>
                              <m:t>0</m:t>
                            </m:r>
                          </m:sub>
                        </m:sSub>
                      </m:e>
                    </m:d>
                    <m:sSup>
                      <m:sSupPr>
                        <m:ctrlPr>
                          <a:rPr lang="en-US" altLang="zh-TW" i="1">
                            <a:solidFill>
                              <a:srgbClr val="000000"/>
                            </a:solidFill>
                            <a:latin typeface="Cambria Math" panose="02040503050406030204" pitchFamily="18" charset="0"/>
                            <a:ea typeface="新細明體" pitchFamily="18" charset="-120"/>
                          </a:rPr>
                        </m:ctrlPr>
                      </m:sSupPr>
                      <m:e>
                        <m:r>
                          <a:rPr lang="en-US" altLang="zh-TW" i="1">
                            <a:solidFill>
                              <a:srgbClr val="000000"/>
                            </a:solidFill>
                            <a:latin typeface="Cambria Math"/>
                            <a:ea typeface="新細明體" pitchFamily="18" charset="-120"/>
                          </a:rPr>
                          <m:t>𝑒</m:t>
                        </m:r>
                      </m:e>
                      <m:sup>
                        <m:r>
                          <a:rPr lang="en-US" altLang="zh-TW" i="1">
                            <a:solidFill>
                              <a:srgbClr val="000000"/>
                            </a:solidFill>
                            <a:latin typeface="Cambria Math"/>
                            <a:ea typeface="新細明體" pitchFamily="18" charset="-120"/>
                          </a:rPr>
                          <m:t>𝑟𝑇</m:t>
                        </m:r>
                      </m:sup>
                    </m:sSup>
                    <m:r>
                      <a:rPr lang="en-US" altLang="zh-TW" b="0" i="1" smtClean="0">
                        <a:solidFill>
                          <a:srgbClr val="000000"/>
                        </a:solidFill>
                        <a:latin typeface="Cambria Math" panose="02040503050406030204" pitchFamily="18" charset="0"/>
                        <a:ea typeface="新細明體" pitchFamily="18" charset="-120"/>
                      </a:rPr>
                      <m:t>&gt;0</m:t>
                    </m:r>
                  </m:oMath>
                </a14:m>
                <a:r>
                  <a:rPr lang="en-US" altLang="zh-TW" dirty="0">
                    <a:sym typeface="Symbol"/>
                  </a:rPr>
                  <a:t> </a:t>
                </a:r>
                <a:r>
                  <a:rPr lang="en-US" altLang="zh-TW" dirty="0">
                    <a:solidFill>
                      <a:srgbClr val="000000"/>
                    </a:solidFill>
                    <a:ea typeface="新細明體" pitchFamily="18" charset="-120"/>
                  </a:rPr>
                  <a:t> </a:t>
                </a: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𝐹</m:t>
                        </m:r>
                      </m:e>
                      <m:sub>
                        <m:r>
                          <a:rPr lang="en-US" altLang="zh-TW" i="1">
                            <a:solidFill>
                              <a:srgbClr val="000000"/>
                            </a:solidFill>
                            <a:latin typeface="Cambria Math"/>
                            <a:ea typeface="新細明體" pitchFamily="18" charset="-120"/>
                          </a:rPr>
                          <m:t>0</m:t>
                        </m:r>
                      </m:sub>
                    </m:sSub>
                    <m:r>
                      <a:rPr lang="en-US" altLang="zh-TW" i="1">
                        <a:solidFill>
                          <a:srgbClr val="000000"/>
                        </a:solidFill>
                        <a:latin typeface="Cambria Math"/>
                        <a:ea typeface="新細明體" pitchFamily="18" charset="-120"/>
                      </a:rPr>
                      <m:t>&gt;</m:t>
                    </m:r>
                    <m:d>
                      <m:dPr>
                        <m:ctrlPr>
                          <a:rPr lang="en-US" altLang="zh-TW" i="1">
                            <a:solidFill>
                              <a:srgbClr val="000000"/>
                            </a:solidFill>
                            <a:latin typeface="Cambria Math" panose="02040503050406030204" pitchFamily="18" charset="0"/>
                            <a:ea typeface="新細明體" pitchFamily="18" charset="-120"/>
                          </a:rPr>
                        </m:ctrlPr>
                      </m:dPr>
                      <m:e>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𝑆</m:t>
                            </m:r>
                          </m:e>
                          <m:sub>
                            <m:r>
                              <a:rPr lang="en-US" altLang="zh-TW" i="1">
                                <a:solidFill>
                                  <a:srgbClr val="000000"/>
                                </a:solidFill>
                                <a:latin typeface="Cambria Math"/>
                                <a:ea typeface="新細明體" pitchFamily="18" charset="-120"/>
                              </a:rPr>
                              <m:t>0</m:t>
                            </m:r>
                          </m:sub>
                        </m:sSub>
                        <m:r>
                          <a:rPr lang="en-US" altLang="zh-TW" i="1">
                            <a:solidFill>
                              <a:srgbClr val="000000"/>
                            </a:solidFill>
                            <a:latin typeface="Cambria Math"/>
                            <a:ea typeface="新細明體" pitchFamily="18" charset="-120"/>
                          </a:rPr>
                          <m:t>+</m:t>
                        </m:r>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𝑈</m:t>
                            </m:r>
                          </m:e>
                          <m:sub>
                            <m:r>
                              <a:rPr lang="en-US" altLang="zh-TW" i="1">
                                <a:solidFill>
                                  <a:srgbClr val="000000"/>
                                </a:solidFill>
                                <a:latin typeface="Cambria Math"/>
                                <a:ea typeface="新細明體" pitchFamily="18" charset="-120"/>
                              </a:rPr>
                              <m:t>0</m:t>
                            </m:r>
                          </m:sub>
                        </m:sSub>
                      </m:e>
                    </m:d>
                    <m:sSup>
                      <m:sSupPr>
                        <m:ctrlPr>
                          <a:rPr lang="en-US" altLang="zh-TW" i="1">
                            <a:solidFill>
                              <a:srgbClr val="000000"/>
                            </a:solidFill>
                            <a:latin typeface="Cambria Math" panose="02040503050406030204" pitchFamily="18" charset="0"/>
                            <a:ea typeface="新細明體" pitchFamily="18" charset="-120"/>
                          </a:rPr>
                        </m:ctrlPr>
                      </m:sSupPr>
                      <m:e>
                        <m:r>
                          <a:rPr lang="en-US" altLang="zh-TW" i="1">
                            <a:solidFill>
                              <a:srgbClr val="000000"/>
                            </a:solidFill>
                            <a:latin typeface="Cambria Math"/>
                            <a:ea typeface="新細明體" pitchFamily="18" charset="-120"/>
                          </a:rPr>
                          <m:t>𝑒</m:t>
                        </m:r>
                      </m:e>
                      <m:sup>
                        <m:r>
                          <a:rPr lang="en-US" altLang="zh-TW" i="1">
                            <a:solidFill>
                              <a:srgbClr val="000000"/>
                            </a:solidFill>
                            <a:latin typeface="Cambria Math"/>
                            <a:ea typeface="新細明體" pitchFamily="18" charset="-120"/>
                          </a:rPr>
                          <m:t>𝑟𝑇</m:t>
                        </m:r>
                      </m:sup>
                    </m:sSup>
                  </m:oMath>
                </a14:m>
                <a:r>
                  <a:rPr lang="en-US" altLang="zh-TW" dirty="0">
                    <a:solidFill>
                      <a:srgbClr val="000000"/>
                    </a:solidFill>
                    <a:ea typeface="新細明體" pitchFamily="18" charset="-120"/>
                  </a:rPr>
                  <a:t> is impossible</a:t>
                </a:r>
              </a:p>
              <a:p>
                <a:pPr lvl="1">
                  <a:spcBef>
                    <a:spcPts val="100"/>
                  </a:spcBef>
                  <a:buClr>
                    <a:srgbClr val="CC3300"/>
                  </a:buClr>
                </a:pPr>
                <a:r>
                  <a:rPr lang="en-US" altLang="zh-TW" dirty="0">
                    <a:solidFill>
                      <a:srgbClr val="000000"/>
                    </a:solidFill>
                    <a:ea typeface="新細明體" pitchFamily="18" charset="-120"/>
                  </a:rPr>
                  <a:t>If </a:t>
                </a: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𝐹</m:t>
                        </m:r>
                      </m:e>
                      <m:sub>
                        <m:r>
                          <a:rPr lang="en-US" altLang="zh-TW" i="1">
                            <a:solidFill>
                              <a:srgbClr val="000000"/>
                            </a:solidFill>
                            <a:latin typeface="Cambria Math"/>
                            <a:ea typeface="新細明體" pitchFamily="18" charset="-120"/>
                          </a:rPr>
                          <m:t>0</m:t>
                        </m:r>
                      </m:sub>
                    </m:sSub>
                    <m:r>
                      <a:rPr lang="en-US" altLang="zh-TW" b="0" i="1" smtClean="0">
                        <a:solidFill>
                          <a:srgbClr val="000000"/>
                        </a:solidFill>
                        <a:latin typeface="Cambria Math"/>
                        <a:ea typeface="新細明體" pitchFamily="18" charset="-120"/>
                      </a:rPr>
                      <m:t>&lt;</m:t>
                    </m:r>
                    <m:d>
                      <m:dPr>
                        <m:ctrlPr>
                          <a:rPr lang="en-US" altLang="zh-TW" i="1">
                            <a:solidFill>
                              <a:srgbClr val="000000"/>
                            </a:solidFill>
                            <a:latin typeface="Cambria Math" panose="02040503050406030204" pitchFamily="18" charset="0"/>
                            <a:ea typeface="新細明體" pitchFamily="18" charset="-120"/>
                          </a:rPr>
                        </m:ctrlPr>
                      </m:dPr>
                      <m:e>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𝑆</m:t>
                            </m:r>
                          </m:e>
                          <m:sub>
                            <m:r>
                              <a:rPr lang="en-US" altLang="zh-TW" i="1">
                                <a:solidFill>
                                  <a:srgbClr val="000000"/>
                                </a:solidFill>
                                <a:latin typeface="Cambria Math"/>
                                <a:ea typeface="新細明體" pitchFamily="18" charset="-120"/>
                              </a:rPr>
                              <m:t>0</m:t>
                            </m:r>
                          </m:sub>
                        </m:sSub>
                        <m:r>
                          <a:rPr lang="en-US" altLang="zh-TW" i="1">
                            <a:solidFill>
                              <a:srgbClr val="000000"/>
                            </a:solidFill>
                            <a:latin typeface="Cambria Math"/>
                            <a:ea typeface="新細明體" pitchFamily="18" charset="-120"/>
                          </a:rPr>
                          <m:t>+</m:t>
                        </m:r>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𝑈</m:t>
                            </m:r>
                          </m:e>
                          <m:sub>
                            <m:r>
                              <a:rPr lang="en-US" altLang="zh-TW" i="1">
                                <a:solidFill>
                                  <a:srgbClr val="000000"/>
                                </a:solidFill>
                                <a:latin typeface="Cambria Math"/>
                                <a:ea typeface="新細明體" pitchFamily="18" charset="-120"/>
                              </a:rPr>
                              <m:t>0</m:t>
                            </m:r>
                          </m:sub>
                        </m:sSub>
                      </m:e>
                    </m:d>
                    <m:sSup>
                      <m:sSupPr>
                        <m:ctrlPr>
                          <a:rPr lang="en-US" altLang="zh-TW" i="1">
                            <a:solidFill>
                              <a:srgbClr val="000000"/>
                            </a:solidFill>
                            <a:latin typeface="Cambria Math" panose="02040503050406030204" pitchFamily="18" charset="0"/>
                            <a:ea typeface="新細明體" pitchFamily="18" charset="-120"/>
                          </a:rPr>
                        </m:ctrlPr>
                      </m:sSupPr>
                      <m:e>
                        <m:r>
                          <a:rPr lang="en-US" altLang="zh-TW" i="1">
                            <a:solidFill>
                              <a:srgbClr val="000000"/>
                            </a:solidFill>
                            <a:latin typeface="Cambria Math"/>
                            <a:ea typeface="新細明體" pitchFamily="18" charset="-120"/>
                          </a:rPr>
                          <m:t>𝑒</m:t>
                        </m:r>
                      </m:e>
                      <m:sup>
                        <m:r>
                          <a:rPr lang="en-US" altLang="zh-TW" i="1">
                            <a:solidFill>
                              <a:srgbClr val="000000"/>
                            </a:solidFill>
                            <a:latin typeface="Cambria Math"/>
                            <a:ea typeface="新細明體" pitchFamily="18" charset="-120"/>
                          </a:rPr>
                          <m:t>𝑟</m:t>
                        </m:r>
                        <m:r>
                          <a:rPr lang="en-US" altLang="zh-TW" i="1" smtClean="0">
                            <a:solidFill>
                              <a:srgbClr val="000000"/>
                            </a:solidFill>
                            <a:latin typeface="Cambria Math"/>
                            <a:ea typeface="新細明體" pitchFamily="18" charset="-120"/>
                          </a:rPr>
                          <m:t>𝑇</m:t>
                        </m:r>
                      </m:sup>
                    </m:sSup>
                  </m:oMath>
                </a14:m>
                <a:endParaRPr lang="en-US" altLang="zh-TW" i="1" dirty="0">
                  <a:solidFill>
                    <a:srgbClr val="000000"/>
                  </a:solidFill>
                  <a:ea typeface="新細明體" pitchFamily="18" charset="-120"/>
                </a:endParaRPr>
              </a:p>
              <a:p>
                <a:pPr lvl="2">
                  <a:spcBef>
                    <a:spcPts val="100"/>
                  </a:spcBef>
                  <a:buClr>
                    <a:srgbClr val="CC3300"/>
                  </a:buClr>
                </a:pPr>
                <a:r>
                  <a:rPr lang="en-US" altLang="zh-TW" dirty="0">
                    <a:solidFill>
                      <a:srgbClr val="000000"/>
                    </a:solidFill>
                    <a:ea typeface="新細明體" pitchFamily="18" charset="-120"/>
                  </a:rPr>
                  <a:t>(Short) sell the commodity at </a:t>
                </a: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𝑆</m:t>
                        </m:r>
                      </m:e>
                      <m:sub>
                        <m:r>
                          <a:rPr lang="en-US" altLang="zh-TW" i="1">
                            <a:solidFill>
                              <a:srgbClr val="000000"/>
                            </a:solidFill>
                            <a:latin typeface="Cambria Math"/>
                            <a:ea typeface="新細明體" pitchFamily="18" charset="-120"/>
                          </a:rPr>
                          <m:t>0</m:t>
                        </m:r>
                      </m:sub>
                    </m:sSub>
                  </m:oMath>
                </a14:m>
                <a:r>
                  <a:rPr lang="en-US" altLang="zh-TW" dirty="0">
                    <a:solidFill>
                      <a:srgbClr val="000000"/>
                    </a:solidFill>
                    <a:ea typeface="新細明體" pitchFamily="18" charset="-120"/>
                  </a:rPr>
                  <a:t>, save the PV of the storage costs, </a:t>
                </a: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𝑈</m:t>
                        </m:r>
                      </m:e>
                      <m:sub>
                        <m:r>
                          <a:rPr lang="en-US" altLang="zh-TW" i="1">
                            <a:solidFill>
                              <a:srgbClr val="000000"/>
                            </a:solidFill>
                            <a:latin typeface="Cambria Math"/>
                            <a:ea typeface="新細明體" pitchFamily="18" charset="-120"/>
                          </a:rPr>
                          <m:t>0</m:t>
                        </m:r>
                      </m:sub>
                    </m:sSub>
                  </m:oMath>
                </a14:m>
                <a:r>
                  <a:rPr lang="en-US" altLang="zh-TW" dirty="0">
                    <a:solidFill>
                      <a:srgbClr val="000000"/>
                    </a:solidFill>
                    <a:ea typeface="新細明體" pitchFamily="18" charset="-120"/>
                  </a:rPr>
                  <a:t>, and invest the proceeds (</a:t>
                </a: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𝑆</m:t>
                        </m:r>
                      </m:e>
                      <m:sub>
                        <m:r>
                          <a:rPr lang="en-US" altLang="zh-TW" i="1">
                            <a:solidFill>
                              <a:srgbClr val="000000"/>
                            </a:solidFill>
                            <a:latin typeface="Cambria Math"/>
                            <a:ea typeface="新細明體" pitchFamily="18" charset="-120"/>
                          </a:rPr>
                          <m:t>0</m:t>
                        </m:r>
                      </m:sub>
                    </m:sSub>
                    <m:r>
                      <a:rPr lang="en-US" altLang="zh-TW" b="0" i="1" smtClean="0">
                        <a:solidFill>
                          <a:srgbClr val="000000"/>
                        </a:solidFill>
                        <a:latin typeface="Cambria Math"/>
                        <a:ea typeface="新細明體" pitchFamily="18" charset="-120"/>
                      </a:rPr>
                      <m:t>+</m:t>
                    </m:r>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𝑈</m:t>
                        </m:r>
                      </m:e>
                      <m:sub>
                        <m:r>
                          <a:rPr lang="en-US" altLang="zh-TW" i="1">
                            <a:solidFill>
                              <a:srgbClr val="000000"/>
                            </a:solidFill>
                            <a:latin typeface="Cambria Math"/>
                            <a:ea typeface="新細明體" pitchFamily="18" charset="-120"/>
                          </a:rPr>
                          <m:t>0</m:t>
                        </m:r>
                      </m:sub>
                    </m:sSub>
                  </m:oMath>
                </a14:m>
                <a:r>
                  <a:rPr lang="en-US" altLang="zh-TW" dirty="0">
                    <a:solidFill>
                      <a:srgbClr val="000000"/>
                    </a:solidFill>
                    <a:ea typeface="新細明體" pitchFamily="18" charset="-120"/>
                  </a:rPr>
                  <a:t>) to earn </a:t>
                </a:r>
                <a14:m>
                  <m:oMath xmlns:m="http://schemas.openxmlformats.org/officeDocument/2006/math">
                    <m:r>
                      <a:rPr lang="en-US" altLang="zh-TW" i="1">
                        <a:solidFill>
                          <a:srgbClr val="000000"/>
                        </a:solidFill>
                        <a:latin typeface="Cambria Math"/>
                        <a:ea typeface="新細明體" pitchFamily="18" charset="-120"/>
                      </a:rPr>
                      <m:t>𝑟</m:t>
                    </m:r>
                  </m:oMath>
                </a14:m>
                <a:r>
                  <a:rPr lang="en-US" altLang="zh-TW" dirty="0">
                    <a:solidFill>
                      <a:srgbClr val="000000"/>
                    </a:solidFill>
                    <a:ea typeface="新細明體" pitchFamily="18" charset="-120"/>
                  </a:rPr>
                  <a:t> for </a:t>
                </a:r>
                <a14:m>
                  <m:oMath xmlns:m="http://schemas.openxmlformats.org/officeDocument/2006/math">
                    <m:r>
                      <a:rPr lang="en-US" altLang="zh-TW" i="1">
                        <a:solidFill>
                          <a:srgbClr val="000000"/>
                        </a:solidFill>
                        <a:latin typeface="Cambria Math"/>
                        <a:ea typeface="新細明體" pitchFamily="18" charset="-120"/>
                      </a:rPr>
                      <m:t>𝑇</m:t>
                    </m:r>
                  </m:oMath>
                </a14:m>
                <a:r>
                  <a:rPr lang="en-US" altLang="zh-TW" dirty="0">
                    <a:solidFill>
                      <a:srgbClr val="000000"/>
                    </a:solidFill>
                    <a:ea typeface="新細明體" pitchFamily="18" charset="-120"/>
                  </a:rPr>
                  <a:t> years</a:t>
                </a:r>
              </a:p>
              <a:p>
                <a:pPr lvl="2">
                  <a:spcBef>
                    <a:spcPts val="100"/>
                  </a:spcBef>
                  <a:buClr>
                    <a:srgbClr val="CC3300"/>
                  </a:buClr>
                </a:pPr>
                <a:r>
                  <a:rPr lang="en-US" altLang="zh-TW" dirty="0">
                    <a:solidFill>
                      <a:srgbClr val="000000"/>
                    </a:solidFill>
                    <a:ea typeface="新細明體" pitchFamily="18" charset="-120"/>
                  </a:rPr>
                  <a:t>Take a long position in a futures contract</a:t>
                </a:r>
              </a:p>
              <a:p>
                <a:pPr lvl="2">
                  <a:spcBef>
                    <a:spcPts val="100"/>
                  </a:spcBef>
                  <a:buClr>
                    <a:schemeClr val="tx1"/>
                  </a:buClr>
                  <a:buSzPct val="100000"/>
                  <a:buFont typeface="Symbol" pitchFamily="18" charset="2"/>
                  <a:buChar char="Þ"/>
                </a:pPr>
                <a:r>
                  <a:rPr lang="en-US" altLang="zh-TW" dirty="0">
                    <a:solidFill>
                      <a:srgbClr val="000000"/>
                    </a:solidFill>
                    <a:ea typeface="新細明體" pitchFamily="18" charset="-120"/>
                  </a:rPr>
                  <a:t>Yield a positive payoff: </a:t>
                </a:r>
                <a14:m>
                  <m:oMath xmlns:m="http://schemas.openxmlformats.org/officeDocument/2006/math">
                    <m:d>
                      <m:dPr>
                        <m:ctrlPr>
                          <a:rPr lang="en-US" altLang="zh-TW" i="1">
                            <a:solidFill>
                              <a:srgbClr val="000000"/>
                            </a:solidFill>
                            <a:latin typeface="Cambria Math" panose="02040503050406030204" pitchFamily="18" charset="0"/>
                            <a:ea typeface="新細明體" pitchFamily="18" charset="-120"/>
                          </a:rPr>
                        </m:ctrlPr>
                      </m:dPr>
                      <m:e>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𝑆</m:t>
                            </m:r>
                          </m:e>
                          <m:sub>
                            <m:r>
                              <a:rPr lang="en-US" altLang="zh-TW" i="1">
                                <a:solidFill>
                                  <a:srgbClr val="000000"/>
                                </a:solidFill>
                                <a:latin typeface="Cambria Math"/>
                                <a:ea typeface="新細明體" pitchFamily="18" charset="-120"/>
                              </a:rPr>
                              <m:t>0</m:t>
                            </m:r>
                          </m:sub>
                        </m:sSub>
                        <m:r>
                          <a:rPr lang="en-US" altLang="zh-TW" i="1">
                            <a:solidFill>
                              <a:srgbClr val="000000"/>
                            </a:solidFill>
                            <a:latin typeface="Cambria Math"/>
                            <a:ea typeface="新細明體" pitchFamily="18" charset="-120"/>
                          </a:rPr>
                          <m:t>+</m:t>
                        </m:r>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𝑈</m:t>
                            </m:r>
                          </m:e>
                          <m:sub>
                            <m:r>
                              <a:rPr lang="en-US" altLang="zh-TW" i="1">
                                <a:solidFill>
                                  <a:srgbClr val="000000"/>
                                </a:solidFill>
                                <a:latin typeface="Cambria Math"/>
                                <a:ea typeface="新細明體" pitchFamily="18" charset="-120"/>
                              </a:rPr>
                              <m:t>0</m:t>
                            </m:r>
                          </m:sub>
                        </m:sSub>
                      </m:e>
                    </m:d>
                    <m:sSup>
                      <m:sSupPr>
                        <m:ctrlPr>
                          <a:rPr lang="en-US" altLang="zh-TW" i="1">
                            <a:solidFill>
                              <a:srgbClr val="000000"/>
                            </a:solidFill>
                            <a:latin typeface="Cambria Math" panose="02040503050406030204" pitchFamily="18" charset="0"/>
                            <a:ea typeface="新細明體" pitchFamily="18" charset="-120"/>
                          </a:rPr>
                        </m:ctrlPr>
                      </m:sSupPr>
                      <m:e>
                        <m:r>
                          <a:rPr lang="en-US" altLang="zh-TW" i="1">
                            <a:solidFill>
                              <a:srgbClr val="000000"/>
                            </a:solidFill>
                            <a:latin typeface="Cambria Math"/>
                            <a:ea typeface="新細明體" pitchFamily="18" charset="-120"/>
                          </a:rPr>
                          <m:t>𝑒</m:t>
                        </m:r>
                      </m:e>
                      <m:sup>
                        <m:r>
                          <a:rPr lang="en-US" altLang="zh-TW" i="1">
                            <a:solidFill>
                              <a:srgbClr val="000000"/>
                            </a:solidFill>
                            <a:latin typeface="Cambria Math"/>
                            <a:ea typeface="新細明體" pitchFamily="18" charset="-120"/>
                          </a:rPr>
                          <m:t>𝑟𝑇</m:t>
                        </m:r>
                      </m:sup>
                    </m:sSup>
                    <m:r>
                      <a:rPr lang="en-US" altLang="zh-TW" b="0" i="1" smtClean="0">
                        <a:solidFill>
                          <a:srgbClr val="000000"/>
                        </a:solidFill>
                        <a:latin typeface="Cambria Math"/>
                        <a:ea typeface="新細明體" pitchFamily="18" charset="-120"/>
                      </a:rPr>
                      <m:t>−</m:t>
                    </m:r>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𝐹</m:t>
                        </m:r>
                      </m:e>
                      <m:sub>
                        <m:r>
                          <a:rPr lang="en-US" altLang="zh-TW" i="1">
                            <a:solidFill>
                              <a:srgbClr val="000000"/>
                            </a:solidFill>
                            <a:latin typeface="Cambria Math"/>
                            <a:ea typeface="新細明體" pitchFamily="18" charset="-120"/>
                          </a:rPr>
                          <m:t>0</m:t>
                        </m:r>
                      </m:sub>
                    </m:sSub>
                    <m:r>
                      <a:rPr lang="en-US" altLang="zh-TW" b="0" i="1" smtClean="0">
                        <a:solidFill>
                          <a:srgbClr val="000000"/>
                        </a:solidFill>
                        <a:latin typeface="Cambria Math" panose="02040503050406030204" pitchFamily="18" charset="0"/>
                        <a:ea typeface="新細明體" pitchFamily="18" charset="-120"/>
                      </a:rPr>
                      <m:t>&gt;0</m:t>
                    </m:r>
                  </m:oMath>
                </a14:m>
                <a:endParaRPr lang="en-US" altLang="zh-TW" dirty="0">
                  <a:solidFill>
                    <a:srgbClr val="000000"/>
                  </a:solidFill>
                  <a:ea typeface="新細明體" pitchFamily="18" charset="-120"/>
                </a:endParaRPr>
              </a:p>
              <a:p>
                <a:pPr marL="1079500" lvl="2" indent="-385763">
                  <a:spcBef>
                    <a:spcPts val="100"/>
                  </a:spcBef>
                  <a:buClr>
                    <a:schemeClr val="tx1"/>
                  </a:buClr>
                  <a:buSzPct val="100000"/>
                  <a:buFont typeface="新細明體" pitchFamily="18" charset="-120"/>
                  <a:buChar char="※"/>
                </a:pPr>
                <a:r>
                  <a:rPr lang="en-US" altLang="zh-TW" dirty="0">
                    <a:solidFill>
                      <a:srgbClr val="000000"/>
                    </a:solidFill>
                    <a:ea typeface="新細明體" pitchFamily="18" charset="-120"/>
                  </a:rPr>
                  <a:t>Commodity owners or arbitragers are reluctant to do so because they can consume the commodity but cannot consume the long position of a futures or forward contract</a:t>
                </a:r>
              </a:p>
            </p:txBody>
          </p:sp>
        </mc:Choice>
        <mc:Fallback xmlns="">
          <p:sp>
            <p:nvSpPr>
              <p:cNvPr id="23558" name="Rectangle 5"/>
              <p:cNvSpPr>
                <a:spLocks noGrp="1" noRot="1" noChangeAspect="1" noMove="1" noResize="1" noEditPoints="1" noAdjustHandles="1" noChangeArrowheads="1" noChangeShapeType="1" noTextEdit="1"/>
              </p:cNvSpPr>
              <p:nvPr>
                <p:ph idx="1"/>
              </p:nvPr>
            </p:nvSpPr>
            <p:spPr>
              <a:xfrm>
                <a:off x="251520" y="1556792"/>
                <a:ext cx="8784976" cy="5301208"/>
              </a:xfrm>
              <a:blipFill>
                <a:blip r:embed="rId3"/>
                <a:stretch>
                  <a:fillRect t="-1034" b="-3218"/>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23554"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8A33DA18-732C-4D56-85F9-12FA22B63F19}" type="slidenum">
              <a:rPr lang="en-US" altLang="en-US"/>
              <a:pPr eaLnBrk="1" hangingPunct="1"/>
              <a:t>33</a:t>
            </a:fld>
            <a:endParaRPr lang="en-US" altLang="en-US"/>
          </a:p>
        </p:txBody>
      </p:sp>
    </p:spTree>
    <p:extLst>
      <p:ext uri="{BB962C8B-B14F-4D97-AF65-F5344CB8AC3E}">
        <p14:creationId xmlns:p14="http://schemas.microsoft.com/office/powerpoint/2010/main" val="61199858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4"/>
          <p:cNvSpPr>
            <a:spLocks noGrp="1" noChangeArrowheads="1"/>
          </p:cNvSpPr>
          <p:nvPr>
            <p:ph type="title"/>
          </p:nvPr>
        </p:nvSpPr>
        <p:spPr>
          <a:xfrm>
            <a:off x="395536" y="332656"/>
            <a:ext cx="7560840" cy="79208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sz="3600" dirty="0">
                <a:ea typeface="新細明體" pitchFamily="18" charset="-120"/>
              </a:rPr>
              <a:t>Futures on Consumption Assets</a:t>
            </a:r>
          </a:p>
        </p:txBody>
      </p:sp>
      <mc:AlternateContent xmlns:mc="http://schemas.openxmlformats.org/markup-compatibility/2006" xmlns:a14="http://schemas.microsoft.com/office/drawing/2010/main">
        <mc:Choice Requires="a14">
          <p:sp>
            <p:nvSpPr>
              <p:cNvPr id="23558" name="Rectangle 5"/>
              <p:cNvSpPr>
                <a:spLocks noGrp="1" noChangeArrowheads="1"/>
              </p:cNvSpPr>
              <p:nvPr>
                <p:ph idx="1"/>
              </p:nvPr>
            </p:nvSpPr>
            <p:spPr>
              <a:xfrm>
                <a:off x="431032" y="1628799"/>
                <a:ext cx="8245424" cy="5112569"/>
              </a:xfrm>
              <a:noFill/>
              <a:extLst>
                <a:ext uri="{91240B29-F687-4F45-9708-019B960494DF}">
                  <a14:hiddenLine w="12700">
                    <a:solidFill>
                      <a:schemeClr val="tx1"/>
                    </a:solidFill>
                    <a:miter lim="800000"/>
                    <a:headEnd/>
                    <a:tailEnd/>
                  </a14:hiddenLine>
                </a:ext>
              </a:extLst>
            </p:spPr>
            <p:txBody>
              <a:bodyPr lIns="90488" tIns="44450" rIns="90488" bIns="44450"/>
              <a:lstStyle/>
              <a:p>
                <a:pPr>
                  <a:spcBef>
                    <a:spcPts val="500"/>
                  </a:spcBef>
                  <a:buClr>
                    <a:schemeClr val="accent6">
                      <a:lumMod val="75000"/>
                    </a:schemeClr>
                  </a:buClr>
                </a:pPr>
                <a:r>
                  <a:rPr lang="en-US" altLang="zh-TW" dirty="0">
                    <a:solidFill>
                      <a:srgbClr val="000000"/>
                    </a:solidFill>
                    <a:ea typeface="新細明體" pitchFamily="18" charset="-120"/>
                  </a:rPr>
                  <a:t>Due to the concern for the need of using or consuming commodities, the relationship between the futures and spot prices of a consumption commodity is</a:t>
                </a:r>
              </a:p>
              <a:p>
                <a:pPr marL="0" lvl="0" indent="0" algn="ctr">
                  <a:spcBef>
                    <a:spcPts val="500"/>
                  </a:spcBef>
                  <a:buClr>
                    <a:srgbClr val="7C1302"/>
                  </a:buClr>
                  <a:buNone/>
                </a:pP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𝐹</m:t>
                        </m:r>
                      </m:e>
                      <m:sub>
                        <m:r>
                          <a:rPr lang="en-US" altLang="zh-TW" i="1">
                            <a:solidFill>
                              <a:srgbClr val="000000"/>
                            </a:solidFill>
                            <a:latin typeface="Cambria Math"/>
                            <a:ea typeface="新細明體" pitchFamily="18" charset="-120"/>
                          </a:rPr>
                          <m:t>0</m:t>
                        </m:r>
                      </m:sub>
                    </m:sSub>
                    <m:r>
                      <a:rPr lang="en-US" altLang="zh-TW" b="0" i="1" smtClean="0">
                        <a:solidFill>
                          <a:srgbClr val="000000"/>
                        </a:solidFill>
                        <a:latin typeface="Cambria Math"/>
                        <a:ea typeface="Cambria Math"/>
                      </a:rPr>
                      <m:t>≤</m:t>
                    </m:r>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𝑆</m:t>
                        </m:r>
                      </m:e>
                      <m:sub>
                        <m:r>
                          <a:rPr lang="en-US" altLang="zh-TW" i="1">
                            <a:solidFill>
                              <a:srgbClr val="000000"/>
                            </a:solidFill>
                            <a:latin typeface="Cambria Math"/>
                            <a:ea typeface="新細明體" pitchFamily="18" charset="-120"/>
                          </a:rPr>
                          <m:t>0</m:t>
                        </m:r>
                      </m:sub>
                    </m:sSub>
                    <m:sSup>
                      <m:sSupPr>
                        <m:ctrlPr>
                          <a:rPr lang="en-US" altLang="zh-TW" i="1">
                            <a:solidFill>
                              <a:srgbClr val="000000"/>
                            </a:solidFill>
                            <a:latin typeface="Cambria Math" panose="02040503050406030204" pitchFamily="18" charset="0"/>
                            <a:ea typeface="新細明體" pitchFamily="18" charset="-120"/>
                          </a:rPr>
                        </m:ctrlPr>
                      </m:sSupPr>
                      <m:e>
                        <m:r>
                          <a:rPr lang="en-US" altLang="zh-TW" i="1">
                            <a:solidFill>
                              <a:srgbClr val="000000"/>
                            </a:solidFill>
                            <a:latin typeface="Cambria Math"/>
                            <a:ea typeface="新細明體" pitchFamily="18" charset="-120"/>
                          </a:rPr>
                          <m:t>𝑒</m:t>
                        </m:r>
                      </m:e>
                      <m:sup>
                        <m:d>
                          <m:dPr>
                            <m:ctrlPr>
                              <a:rPr lang="en-US" altLang="zh-TW" i="1">
                                <a:solidFill>
                                  <a:srgbClr val="000000"/>
                                </a:solidFill>
                                <a:latin typeface="Cambria Math" panose="02040503050406030204" pitchFamily="18" charset="0"/>
                                <a:ea typeface="新細明體" pitchFamily="18" charset="-120"/>
                              </a:rPr>
                            </m:ctrlPr>
                          </m:dPr>
                          <m:e>
                            <m:r>
                              <a:rPr lang="en-US" altLang="zh-TW" i="1">
                                <a:solidFill>
                                  <a:srgbClr val="000000"/>
                                </a:solidFill>
                                <a:latin typeface="Cambria Math"/>
                                <a:ea typeface="新細明體" pitchFamily="18" charset="-120"/>
                              </a:rPr>
                              <m:t>𝑟</m:t>
                            </m:r>
                            <m:r>
                              <a:rPr lang="en-US" altLang="zh-TW" i="1">
                                <a:solidFill>
                                  <a:srgbClr val="000000"/>
                                </a:solidFill>
                                <a:latin typeface="Cambria Math"/>
                                <a:ea typeface="新細明體" pitchFamily="18" charset="-120"/>
                              </a:rPr>
                              <m:t>+</m:t>
                            </m:r>
                            <m:r>
                              <a:rPr lang="en-US" altLang="zh-TW" i="1">
                                <a:solidFill>
                                  <a:srgbClr val="000000"/>
                                </a:solidFill>
                                <a:latin typeface="Cambria Math"/>
                                <a:ea typeface="新細明體" pitchFamily="18" charset="-120"/>
                              </a:rPr>
                              <m:t>𝑢</m:t>
                            </m:r>
                          </m:e>
                        </m:d>
                        <m:r>
                          <a:rPr lang="en-US" altLang="zh-TW" i="1">
                            <a:solidFill>
                              <a:srgbClr val="000000"/>
                            </a:solidFill>
                            <a:latin typeface="Cambria Math"/>
                            <a:ea typeface="新細明體" pitchFamily="18" charset="-120"/>
                          </a:rPr>
                          <m:t>𝑇</m:t>
                        </m:r>
                      </m:sup>
                    </m:sSup>
                  </m:oMath>
                </a14:m>
                <a:r>
                  <a:rPr lang="en-US" altLang="zh-TW" dirty="0">
                    <a:solidFill>
                      <a:srgbClr val="000000"/>
                    </a:solidFill>
                    <a:ea typeface="新細明體" pitchFamily="18" charset="-120"/>
                  </a:rPr>
                  <a:t>,</a:t>
                </a:r>
              </a:p>
              <a:p>
                <a:pPr marL="358775" lvl="0" indent="0">
                  <a:spcBef>
                    <a:spcPts val="500"/>
                  </a:spcBef>
                  <a:buClr>
                    <a:srgbClr val="7C1302"/>
                  </a:buClr>
                  <a:buNone/>
                  <a:tabLst>
                    <a:tab pos="0" algn="l"/>
                  </a:tabLst>
                </a:pPr>
                <a:r>
                  <a:rPr lang="en-US" altLang="zh-TW" dirty="0">
                    <a:ea typeface="新細明體" pitchFamily="18" charset="-120"/>
                  </a:rPr>
                  <a:t>where </a:t>
                </a:r>
                <a14:m>
                  <m:oMath xmlns:m="http://schemas.openxmlformats.org/officeDocument/2006/math">
                    <m:r>
                      <a:rPr lang="en-US" altLang="zh-TW" i="1">
                        <a:solidFill>
                          <a:srgbClr val="000000"/>
                        </a:solidFill>
                        <a:latin typeface="Cambria Math"/>
                        <a:ea typeface="新細明體" pitchFamily="18" charset="-120"/>
                      </a:rPr>
                      <m:t>𝑢</m:t>
                    </m:r>
                  </m:oMath>
                </a14:m>
                <a:r>
                  <a:rPr lang="en-US" altLang="zh-TW" dirty="0">
                    <a:ea typeface="新細明體" pitchFamily="18" charset="-120"/>
                  </a:rPr>
                  <a:t> is the storage cost per unit time as a percent of the asset value, or is</a:t>
                </a:r>
              </a:p>
              <a:p>
                <a:pPr marL="344488" lvl="1" indent="0" algn="ctr">
                  <a:spcBef>
                    <a:spcPts val="500"/>
                  </a:spcBef>
                  <a:buClr>
                    <a:srgbClr val="CC3300"/>
                  </a:buClr>
                  <a:buNone/>
                </a:pPr>
                <a14:m>
                  <m:oMath xmlns:m="http://schemas.openxmlformats.org/officeDocument/2006/math">
                    <m:sSub>
                      <m:sSubPr>
                        <m:ctrlPr>
                          <a:rPr lang="en-US" altLang="zh-TW" sz="3000" i="1">
                            <a:solidFill>
                              <a:srgbClr val="000000"/>
                            </a:solidFill>
                            <a:latin typeface="Cambria Math" panose="02040503050406030204" pitchFamily="18" charset="0"/>
                            <a:ea typeface="新細明體" pitchFamily="18" charset="-120"/>
                          </a:rPr>
                        </m:ctrlPr>
                      </m:sSubPr>
                      <m:e>
                        <m:r>
                          <a:rPr lang="en-US" altLang="zh-TW" sz="3000" i="1">
                            <a:solidFill>
                              <a:srgbClr val="000000"/>
                            </a:solidFill>
                            <a:latin typeface="Cambria Math"/>
                            <a:ea typeface="新細明體" pitchFamily="18" charset="-120"/>
                          </a:rPr>
                          <m:t>𝐹</m:t>
                        </m:r>
                      </m:e>
                      <m:sub>
                        <m:r>
                          <a:rPr lang="en-US" altLang="zh-TW" sz="3000" i="1">
                            <a:solidFill>
                              <a:srgbClr val="000000"/>
                            </a:solidFill>
                            <a:latin typeface="Cambria Math"/>
                            <a:ea typeface="新細明體" pitchFamily="18" charset="-120"/>
                          </a:rPr>
                          <m:t>0</m:t>
                        </m:r>
                      </m:sub>
                    </m:sSub>
                    <m:r>
                      <a:rPr lang="en-US" altLang="zh-TW" sz="3200" i="1">
                        <a:solidFill>
                          <a:srgbClr val="000000"/>
                        </a:solidFill>
                        <a:latin typeface="Cambria Math"/>
                        <a:ea typeface="Cambria Math"/>
                      </a:rPr>
                      <m:t>≤</m:t>
                    </m:r>
                    <m:r>
                      <a:rPr lang="en-US" altLang="zh-TW" sz="3000" i="1">
                        <a:solidFill>
                          <a:srgbClr val="000000"/>
                        </a:solidFill>
                        <a:latin typeface="Cambria Math"/>
                        <a:ea typeface="新細明體" pitchFamily="18" charset="-120"/>
                      </a:rPr>
                      <m:t>(</m:t>
                    </m:r>
                    <m:sSub>
                      <m:sSubPr>
                        <m:ctrlPr>
                          <a:rPr lang="en-US" altLang="zh-TW" sz="3000" i="1">
                            <a:solidFill>
                              <a:srgbClr val="000000"/>
                            </a:solidFill>
                            <a:latin typeface="Cambria Math" panose="02040503050406030204" pitchFamily="18" charset="0"/>
                            <a:ea typeface="新細明體" pitchFamily="18" charset="-120"/>
                          </a:rPr>
                        </m:ctrlPr>
                      </m:sSubPr>
                      <m:e>
                        <m:r>
                          <a:rPr lang="en-US" altLang="zh-TW" sz="3000" i="1">
                            <a:solidFill>
                              <a:srgbClr val="000000"/>
                            </a:solidFill>
                            <a:latin typeface="Cambria Math"/>
                            <a:ea typeface="新細明體" pitchFamily="18" charset="-120"/>
                          </a:rPr>
                          <m:t>𝑆</m:t>
                        </m:r>
                      </m:e>
                      <m:sub>
                        <m:r>
                          <a:rPr lang="en-US" altLang="zh-TW" sz="3000" i="1">
                            <a:solidFill>
                              <a:srgbClr val="000000"/>
                            </a:solidFill>
                            <a:latin typeface="Cambria Math"/>
                            <a:ea typeface="新細明體" pitchFamily="18" charset="-120"/>
                          </a:rPr>
                          <m:t>0</m:t>
                        </m:r>
                      </m:sub>
                    </m:sSub>
                    <m:r>
                      <a:rPr lang="en-US" altLang="zh-TW" sz="3000" i="1">
                        <a:solidFill>
                          <a:srgbClr val="000000"/>
                        </a:solidFill>
                        <a:latin typeface="Cambria Math"/>
                        <a:ea typeface="新細明體" pitchFamily="18" charset="-120"/>
                      </a:rPr>
                      <m:t>+</m:t>
                    </m:r>
                    <m:sSub>
                      <m:sSubPr>
                        <m:ctrlPr>
                          <a:rPr lang="en-US" altLang="zh-TW" sz="3000" i="1">
                            <a:solidFill>
                              <a:srgbClr val="000000"/>
                            </a:solidFill>
                            <a:latin typeface="Cambria Math" panose="02040503050406030204" pitchFamily="18" charset="0"/>
                            <a:ea typeface="新細明體" pitchFamily="18" charset="-120"/>
                          </a:rPr>
                        </m:ctrlPr>
                      </m:sSubPr>
                      <m:e>
                        <m:r>
                          <a:rPr lang="en-US" altLang="zh-TW" sz="3000" i="1">
                            <a:solidFill>
                              <a:srgbClr val="000000"/>
                            </a:solidFill>
                            <a:latin typeface="Cambria Math"/>
                            <a:ea typeface="新細明體" pitchFamily="18" charset="-120"/>
                          </a:rPr>
                          <m:t>𝑈</m:t>
                        </m:r>
                      </m:e>
                      <m:sub>
                        <m:r>
                          <a:rPr lang="en-US" altLang="zh-TW" sz="3000" i="1">
                            <a:solidFill>
                              <a:srgbClr val="000000"/>
                            </a:solidFill>
                            <a:latin typeface="Cambria Math"/>
                            <a:ea typeface="新細明體" pitchFamily="18" charset="-120"/>
                          </a:rPr>
                          <m:t>0</m:t>
                        </m:r>
                      </m:sub>
                    </m:sSub>
                    <m:r>
                      <a:rPr lang="en-US" altLang="zh-TW" sz="3000" i="1">
                        <a:solidFill>
                          <a:srgbClr val="000000"/>
                        </a:solidFill>
                        <a:latin typeface="Cambria Math"/>
                        <a:ea typeface="新細明體" pitchFamily="18" charset="-120"/>
                      </a:rPr>
                      <m:t>)</m:t>
                    </m:r>
                    <m:sSup>
                      <m:sSupPr>
                        <m:ctrlPr>
                          <a:rPr lang="en-US" altLang="zh-TW" sz="3000" i="1">
                            <a:solidFill>
                              <a:srgbClr val="000000"/>
                            </a:solidFill>
                            <a:latin typeface="Cambria Math" panose="02040503050406030204" pitchFamily="18" charset="0"/>
                            <a:ea typeface="新細明體" pitchFamily="18" charset="-120"/>
                          </a:rPr>
                        </m:ctrlPr>
                      </m:sSupPr>
                      <m:e>
                        <m:r>
                          <a:rPr lang="en-US" altLang="zh-TW" sz="3000" i="1">
                            <a:solidFill>
                              <a:srgbClr val="000000"/>
                            </a:solidFill>
                            <a:latin typeface="Cambria Math"/>
                            <a:ea typeface="新細明體" pitchFamily="18" charset="-120"/>
                          </a:rPr>
                          <m:t>𝑒</m:t>
                        </m:r>
                      </m:e>
                      <m:sup>
                        <m:r>
                          <a:rPr lang="en-US" altLang="zh-TW" sz="3000" i="1">
                            <a:solidFill>
                              <a:srgbClr val="000000"/>
                            </a:solidFill>
                            <a:latin typeface="Cambria Math"/>
                            <a:ea typeface="新細明體" pitchFamily="18" charset="-120"/>
                          </a:rPr>
                          <m:t>𝑟𝑇</m:t>
                        </m:r>
                      </m:sup>
                    </m:sSup>
                  </m:oMath>
                </a14:m>
                <a:r>
                  <a:rPr lang="en-US" altLang="zh-TW" sz="3000" dirty="0">
                    <a:solidFill>
                      <a:srgbClr val="000000"/>
                    </a:solidFill>
                    <a:ea typeface="新細明體" pitchFamily="18" charset="-120"/>
                  </a:rPr>
                  <a:t>,</a:t>
                </a:r>
              </a:p>
              <a:p>
                <a:pPr marL="358775" indent="0">
                  <a:spcBef>
                    <a:spcPts val="500"/>
                  </a:spcBef>
                  <a:buClr>
                    <a:srgbClr val="7C1302"/>
                  </a:buClr>
                  <a:buNone/>
                  <a:tabLst>
                    <a:tab pos="0" algn="l"/>
                  </a:tabLst>
                </a:pPr>
                <a:r>
                  <a:rPr lang="en-US" altLang="zh-TW" dirty="0">
                    <a:ea typeface="新細明體" pitchFamily="18" charset="-120"/>
                  </a:rPr>
                  <a:t>where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a:latin typeface="Cambria Math"/>
                            <a:ea typeface="新細明體" pitchFamily="18" charset="-120"/>
                          </a:rPr>
                          <m:t>𝑈</m:t>
                        </m:r>
                      </m:e>
                      <m:sub>
                        <m:r>
                          <a:rPr lang="en-US" altLang="zh-TW">
                            <a:latin typeface="Cambria Math"/>
                            <a:ea typeface="新細明體" pitchFamily="18" charset="-120"/>
                          </a:rPr>
                          <m:t>0</m:t>
                        </m:r>
                      </m:sub>
                    </m:sSub>
                  </m:oMath>
                </a14:m>
                <a:r>
                  <a:rPr lang="en-US" altLang="zh-TW" dirty="0">
                    <a:ea typeface="新細明體" pitchFamily="18" charset="-120"/>
                  </a:rPr>
                  <a:t> is the PV of the storage costs</a:t>
                </a:r>
              </a:p>
              <a:p>
                <a:pPr marL="717550" indent="-358775">
                  <a:spcBef>
                    <a:spcPts val="500"/>
                  </a:spcBef>
                  <a:buClr>
                    <a:srgbClr val="7C1302"/>
                  </a:buClr>
                  <a:buNone/>
                  <a:tabLst>
                    <a:tab pos="0" algn="l"/>
                  </a:tabLst>
                </a:pPr>
                <a:r>
                  <a:rPr lang="en-US" altLang="zh-TW" sz="2400" dirty="0"/>
                  <a:t>※ In conclusion, futures prices on commodities are allowed to be undervalued</a:t>
                </a:r>
                <a:endParaRPr lang="en-US" altLang="zh-TW" sz="2400" dirty="0">
                  <a:ea typeface="新細明體" pitchFamily="18" charset="-120"/>
                </a:endParaRPr>
              </a:p>
            </p:txBody>
          </p:sp>
        </mc:Choice>
        <mc:Fallback xmlns="">
          <p:sp>
            <p:nvSpPr>
              <p:cNvPr id="23558" name="Rectangle 5"/>
              <p:cNvSpPr>
                <a:spLocks noGrp="1" noRot="1" noChangeAspect="1" noMove="1" noResize="1" noEditPoints="1" noAdjustHandles="1" noChangeArrowheads="1" noChangeShapeType="1" noTextEdit="1"/>
              </p:cNvSpPr>
              <p:nvPr>
                <p:ph idx="1"/>
              </p:nvPr>
            </p:nvSpPr>
            <p:spPr>
              <a:xfrm>
                <a:off x="431032" y="1628799"/>
                <a:ext cx="8245424" cy="5112569"/>
              </a:xfrm>
              <a:blipFill>
                <a:blip r:embed="rId3"/>
                <a:stretch>
                  <a:fillRect l="-740" t="-1549" r="-1701" b="-6198"/>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23554"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8A33DA18-732C-4D56-85F9-12FA22B63F19}" type="slidenum">
              <a:rPr lang="en-US" altLang="en-US"/>
              <a:pPr eaLnBrk="1" hangingPunct="1"/>
              <a:t>34</a:t>
            </a:fld>
            <a:endParaRPr lang="en-US" altLang="en-US"/>
          </a:p>
        </p:txBody>
      </p:sp>
    </p:spTree>
    <p:extLst>
      <p:ext uri="{BB962C8B-B14F-4D97-AF65-F5344CB8AC3E}">
        <p14:creationId xmlns:p14="http://schemas.microsoft.com/office/powerpoint/2010/main" val="323405358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zh-TW" dirty="0">
                <a:ea typeface="新細明體" pitchFamily="18" charset="-120"/>
              </a:rPr>
              <a:t>Convenience Yield and Cost of Carry</a:t>
            </a:r>
          </a:p>
        </p:txBody>
      </p:sp>
      <mc:AlternateContent xmlns:mc="http://schemas.openxmlformats.org/markup-compatibility/2006" xmlns:a14="http://schemas.microsoft.com/office/drawing/2010/main">
        <mc:Choice Requires="a14">
          <p:sp>
            <p:nvSpPr>
              <p:cNvPr id="24582" name="Rectangle 5"/>
              <p:cNvSpPr>
                <a:spLocks noGrp="1" noChangeArrowheads="1"/>
              </p:cNvSpPr>
              <p:nvPr>
                <p:ph idx="1"/>
              </p:nvPr>
            </p:nvSpPr>
            <p:spPr>
              <a:xfrm>
                <a:off x="323528" y="1628800"/>
                <a:ext cx="8568952" cy="5229200"/>
              </a:xfrm>
              <a:noFill/>
              <a:extLst>
                <a:ext uri="{91240B29-F687-4F45-9708-019B960494DF}">
                  <a14:hiddenLine w="12700">
                    <a:solidFill>
                      <a:schemeClr val="tx1"/>
                    </a:solidFill>
                    <a:miter lim="800000"/>
                    <a:headEnd/>
                    <a:tailEnd/>
                  </a14:hiddenLine>
                </a:ext>
              </a:extLst>
            </p:spPr>
            <p:txBody>
              <a:bodyPr lIns="90488" tIns="44450" rIns="90488" bIns="44450"/>
              <a:lstStyle/>
              <a:p>
                <a:pPr>
                  <a:spcBef>
                    <a:spcPts val="500"/>
                  </a:spcBef>
                </a:pPr>
                <a:r>
                  <a:rPr lang="en-US" altLang="zh-TW" sz="2800" dirty="0">
                    <a:ea typeface="新細明體" pitchFamily="18" charset="-120"/>
                  </a:rPr>
                  <a:t>The benefits from holding the physical asset are measured as the convenience yield (</a:t>
                </a:r>
                <a:r>
                  <a:rPr lang="zh-TW" altLang="en-US" sz="2800" dirty="0">
                    <a:ea typeface="新細明體" pitchFamily="18" charset="-120"/>
                  </a:rPr>
                  <a:t>便利殖利率</a:t>
                </a:r>
                <a:r>
                  <a:rPr lang="en-US" altLang="zh-TW" sz="2800" dirty="0">
                    <a:ea typeface="新細明體" pitchFamily="18" charset="-120"/>
                  </a:rPr>
                  <a:t>), </a:t>
                </a:r>
                <a14:m>
                  <m:oMath xmlns:m="http://schemas.openxmlformats.org/officeDocument/2006/math">
                    <m:r>
                      <a:rPr lang="en-US" altLang="zh-TW" sz="2800" i="1" dirty="0">
                        <a:latin typeface="Cambria Math"/>
                        <a:ea typeface="新細明體" pitchFamily="18" charset="-120"/>
                      </a:rPr>
                      <m:t>𝑦</m:t>
                    </m:r>
                  </m:oMath>
                </a14:m>
                <a:r>
                  <a:rPr lang="en-US" altLang="zh-TW" sz="2800" dirty="0">
                    <a:ea typeface="新細明體" pitchFamily="18" charset="-120"/>
                  </a:rPr>
                  <a:t>, provided by the commodity</a:t>
                </a:r>
              </a:p>
              <a:p>
                <a:pPr marL="1258888" indent="0">
                  <a:spcBef>
                    <a:spcPts val="500"/>
                  </a:spcBef>
                  <a:buNone/>
                </a:pPr>
                <a14:m>
                  <m:oMathPara xmlns:m="http://schemas.openxmlformats.org/officeDocument/2006/math">
                    <m:oMathParaPr>
                      <m:jc m:val="centerGroup"/>
                    </m:oMathParaPr>
                    <m:oMath xmlns:m="http://schemas.openxmlformats.org/officeDocument/2006/math">
                      <m:sSub>
                        <m:sSubPr>
                          <m:ctrlPr>
                            <a:rPr lang="en-US" altLang="zh-TW" sz="2600" i="1">
                              <a:solidFill>
                                <a:srgbClr val="000000"/>
                              </a:solidFill>
                              <a:latin typeface="Cambria Math" panose="02040503050406030204" pitchFamily="18" charset="0"/>
                              <a:ea typeface="新細明體" pitchFamily="18" charset="-120"/>
                            </a:rPr>
                          </m:ctrlPr>
                        </m:sSubPr>
                        <m:e>
                          <m:r>
                            <a:rPr lang="en-US" altLang="zh-TW" sz="2600" i="1">
                              <a:solidFill>
                                <a:srgbClr val="000000"/>
                              </a:solidFill>
                              <a:latin typeface="Cambria Math"/>
                              <a:ea typeface="新細明體" pitchFamily="18" charset="-120"/>
                            </a:rPr>
                            <m:t>𝐹</m:t>
                          </m:r>
                        </m:e>
                        <m:sub>
                          <m:r>
                            <a:rPr lang="en-US" altLang="zh-TW" sz="2600" i="1">
                              <a:solidFill>
                                <a:srgbClr val="000000"/>
                              </a:solidFill>
                              <a:latin typeface="Cambria Math"/>
                              <a:ea typeface="新細明體" pitchFamily="18" charset="-120"/>
                            </a:rPr>
                            <m:t>0</m:t>
                          </m:r>
                        </m:sub>
                      </m:sSub>
                      <m:sSup>
                        <m:sSupPr>
                          <m:ctrlPr>
                            <a:rPr lang="en-US" altLang="zh-TW" sz="2600" i="1">
                              <a:solidFill>
                                <a:srgbClr val="000000"/>
                              </a:solidFill>
                              <a:latin typeface="Cambria Math" panose="02040503050406030204" pitchFamily="18" charset="0"/>
                              <a:ea typeface="新細明體" pitchFamily="18" charset="-120"/>
                            </a:rPr>
                          </m:ctrlPr>
                        </m:sSupPr>
                        <m:e>
                          <m:r>
                            <a:rPr lang="en-US" altLang="zh-TW" sz="2600" i="1">
                              <a:solidFill>
                                <a:srgbClr val="000000"/>
                              </a:solidFill>
                              <a:latin typeface="Cambria Math"/>
                              <a:ea typeface="新細明體" pitchFamily="18" charset="-120"/>
                            </a:rPr>
                            <m:t>𝑒</m:t>
                          </m:r>
                        </m:e>
                        <m:sup>
                          <m:r>
                            <a:rPr lang="en-US" altLang="zh-TW" sz="2600" i="1">
                              <a:solidFill>
                                <a:srgbClr val="000000"/>
                              </a:solidFill>
                              <a:latin typeface="Cambria Math"/>
                              <a:ea typeface="新細明體" pitchFamily="18" charset="-120"/>
                            </a:rPr>
                            <m:t>𝑦𝑇</m:t>
                          </m:r>
                        </m:sup>
                      </m:sSup>
                      <m:r>
                        <a:rPr lang="en-US" altLang="zh-TW" sz="2600" i="1">
                          <a:solidFill>
                            <a:srgbClr val="000000"/>
                          </a:solidFill>
                          <a:latin typeface="Cambria Math"/>
                          <a:ea typeface="新細明體" pitchFamily="18" charset="-120"/>
                        </a:rPr>
                        <m:t>=(</m:t>
                      </m:r>
                      <m:sSub>
                        <m:sSubPr>
                          <m:ctrlPr>
                            <a:rPr lang="en-US" altLang="zh-TW" sz="2600" i="1">
                              <a:solidFill>
                                <a:srgbClr val="000000"/>
                              </a:solidFill>
                              <a:latin typeface="Cambria Math" panose="02040503050406030204" pitchFamily="18" charset="0"/>
                              <a:ea typeface="新細明體" pitchFamily="18" charset="-120"/>
                            </a:rPr>
                          </m:ctrlPr>
                        </m:sSubPr>
                        <m:e>
                          <m:r>
                            <a:rPr lang="en-US" altLang="zh-TW" sz="2600" i="1">
                              <a:solidFill>
                                <a:srgbClr val="000000"/>
                              </a:solidFill>
                              <a:latin typeface="Cambria Math"/>
                              <a:ea typeface="新細明體" pitchFamily="18" charset="-120"/>
                            </a:rPr>
                            <m:t>𝑆</m:t>
                          </m:r>
                        </m:e>
                        <m:sub>
                          <m:r>
                            <a:rPr lang="en-US" altLang="zh-TW" sz="2600" i="1">
                              <a:solidFill>
                                <a:srgbClr val="000000"/>
                              </a:solidFill>
                              <a:latin typeface="Cambria Math"/>
                              <a:ea typeface="新細明體" pitchFamily="18" charset="-120"/>
                            </a:rPr>
                            <m:t>0</m:t>
                          </m:r>
                        </m:sub>
                      </m:sSub>
                      <m:r>
                        <a:rPr lang="en-US" altLang="zh-TW" sz="2600" i="1">
                          <a:solidFill>
                            <a:srgbClr val="000000"/>
                          </a:solidFill>
                          <a:latin typeface="Cambria Math"/>
                          <a:ea typeface="新細明體" pitchFamily="18" charset="-120"/>
                        </a:rPr>
                        <m:t>+</m:t>
                      </m:r>
                      <m:sSub>
                        <m:sSubPr>
                          <m:ctrlPr>
                            <a:rPr lang="en-US" altLang="zh-TW" sz="2600" i="1">
                              <a:solidFill>
                                <a:srgbClr val="000000"/>
                              </a:solidFill>
                              <a:latin typeface="Cambria Math" panose="02040503050406030204" pitchFamily="18" charset="0"/>
                              <a:ea typeface="新細明體" pitchFamily="18" charset="-120"/>
                            </a:rPr>
                          </m:ctrlPr>
                        </m:sSubPr>
                        <m:e>
                          <m:r>
                            <a:rPr lang="en-US" altLang="zh-TW" sz="2600" i="1">
                              <a:solidFill>
                                <a:srgbClr val="000000"/>
                              </a:solidFill>
                              <a:latin typeface="Cambria Math"/>
                              <a:ea typeface="新細明體" pitchFamily="18" charset="-120"/>
                            </a:rPr>
                            <m:t>𝑈</m:t>
                          </m:r>
                        </m:e>
                        <m:sub>
                          <m:r>
                            <a:rPr lang="en-US" altLang="zh-TW" sz="2600" i="1">
                              <a:solidFill>
                                <a:srgbClr val="000000"/>
                              </a:solidFill>
                              <a:latin typeface="Cambria Math"/>
                              <a:ea typeface="新細明體" pitchFamily="18" charset="-120"/>
                            </a:rPr>
                            <m:t>0</m:t>
                          </m:r>
                        </m:sub>
                      </m:sSub>
                      <m:r>
                        <a:rPr lang="en-US" altLang="zh-TW" sz="2600" i="1">
                          <a:solidFill>
                            <a:srgbClr val="000000"/>
                          </a:solidFill>
                          <a:latin typeface="Cambria Math"/>
                          <a:ea typeface="新細明體" pitchFamily="18" charset="-120"/>
                        </a:rPr>
                        <m:t>)</m:t>
                      </m:r>
                      <m:sSup>
                        <m:sSupPr>
                          <m:ctrlPr>
                            <a:rPr lang="en-US" altLang="zh-TW" sz="2600" i="1">
                              <a:solidFill>
                                <a:srgbClr val="000000"/>
                              </a:solidFill>
                              <a:latin typeface="Cambria Math" panose="02040503050406030204" pitchFamily="18" charset="0"/>
                              <a:ea typeface="新細明體" pitchFamily="18" charset="-120"/>
                            </a:rPr>
                          </m:ctrlPr>
                        </m:sSupPr>
                        <m:e>
                          <m:r>
                            <a:rPr lang="en-US" altLang="zh-TW" sz="2600" i="1">
                              <a:solidFill>
                                <a:srgbClr val="000000"/>
                              </a:solidFill>
                              <a:latin typeface="Cambria Math"/>
                              <a:ea typeface="新細明體" pitchFamily="18" charset="-120"/>
                            </a:rPr>
                            <m:t>𝑒</m:t>
                          </m:r>
                        </m:e>
                        <m:sup>
                          <m:r>
                            <a:rPr lang="en-US" altLang="zh-TW" sz="2600" i="1">
                              <a:solidFill>
                                <a:srgbClr val="000000"/>
                              </a:solidFill>
                              <a:latin typeface="Cambria Math"/>
                              <a:ea typeface="新細明體" pitchFamily="18" charset="-120"/>
                            </a:rPr>
                            <m:t>𝑟𝑇</m:t>
                          </m:r>
                        </m:sup>
                      </m:sSup>
                      <m:r>
                        <a:rPr lang="en-US" altLang="zh-TW" sz="2600" i="1">
                          <a:solidFill>
                            <a:srgbClr val="000000"/>
                          </a:solidFill>
                          <a:latin typeface="Cambria Math"/>
                          <a:ea typeface="新細明體" pitchFamily="18" charset="-120"/>
                        </a:rPr>
                        <m:t>(</m:t>
                      </m:r>
                      <m:r>
                        <a:rPr lang="en-US" altLang="zh-TW" sz="2600" i="1">
                          <a:solidFill>
                            <a:srgbClr val="000000"/>
                          </a:solidFill>
                          <a:latin typeface="Cambria Math"/>
                          <a:ea typeface="Cambria Math"/>
                        </a:rPr>
                        <m:t>⇒</m:t>
                      </m:r>
                      <m:sSub>
                        <m:sSubPr>
                          <m:ctrlPr>
                            <a:rPr lang="en-US" altLang="zh-TW" sz="2600" i="1">
                              <a:solidFill>
                                <a:srgbClr val="000000"/>
                              </a:solidFill>
                              <a:latin typeface="Cambria Math" panose="02040503050406030204" pitchFamily="18" charset="0"/>
                              <a:ea typeface="新細明體" pitchFamily="18" charset="-120"/>
                            </a:rPr>
                          </m:ctrlPr>
                        </m:sSubPr>
                        <m:e>
                          <m:r>
                            <a:rPr lang="en-US" altLang="zh-TW" sz="2600" i="1">
                              <a:solidFill>
                                <a:srgbClr val="000000"/>
                              </a:solidFill>
                              <a:latin typeface="Cambria Math"/>
                              <a:ea typeface="新細明體" pitchFamily="18" charset="-120"/>
                            </a:rPr>
                            <m:t>𝐹</m:t>
                          </m:r>
                        </m:e>
                        <m:sub>
                          <m:r>
                            <a:rPr lang="en-US" altLang="zh-TW" sz="2600" i="1">
                              <a:solidFill>
                                <a:srgbClr val="000000"/>
                              </a:solidFill>
                              <a:latin typeface="Cambria Math"/>
                              <a:ea typeface="新細明體" pitchFamily="18" charset="-120"/>
                            </a:rPr>
                            <m:t>0</m:t>
                          </m:r>
                        </m:sub>
                      </m:sSub>
                      <m:r>
                        <a:rPr lang="en-US" altLang="zh-TW" sz="2600" i="1">
                          <a:solidFill>
                            <a:srgbClr val="000000"/>
                          </a:solidFill>
                          <a:latin typeface="Cambria Math"/>
                          <a:ea typeface="Cambria Math"/>
                        </a:rPr>
                        <m:t>=</m:t>
                      </m:r>
                      <m:r>
                        <a:rPr lang="en-US" altLang="zh-TW" sz="2600" i="1">
                          <a:solidFill>
                            <a:srgbClr val="000000"/>
                          </a:solidFill>
                          <a:latin typeface="Cambria Math"/>
                          <a:ea typeface="新細明體" pitchFamily="18" charset="-120"/>
                        </a:rPr>
                        <m:t>(</m:t>
                      </m:r>
                      <m:sSub>
                        <m:sSubPr>
                          <m:ctrlPr>
                            <a:rPr lang="en-US" altLang="zh-TW" sz="2600" i="1">
                              <a:solidFill>
                                <a:srgbClr val="000000"/>
                              </a:solidFill>
                              <a:latin typeface="Cambria Math" panose="02040503050406030204" pitchFamily="18" charset="0"/>
                              <a:ea typeface="新細明體" pitchFamily="18" charset="-120"/>
                            </a:rPr>
                          </m:ctrlPr>
                        </m:sSubPr>
                        <m:e>
                          <m:r>
                            <a:rPr lang="en-US" altLang="zh-TW" sz="2600" i="1">
                              <a:solidFill>
                                <a:srgbClr val="000000"/>
                              </a:solidFill>
                              <a:latin typeface="Cambria Math"/>
                              <a:ea typeface="新細明體" pitchFamily="18" charset="-120"/>
                            </a:rPr>
                            <m:t>𝑆</m:t>
                          </m:r>
                        </m:e>
                        <m:sub>
                          <m:r>
                            <a:rPr lang="en-US" altLang="zh-TW" sz="2600" i="1">
                              <a:solidFill>
                                <a:srgbClr val="000000"/>
                              </a:solidFill>
                              <a:latin typeface="Cambria Math"/>
                              <a:ea typeface="新細明體" pitchFamily="18" charset="-120"/>
                            </a:rPr>
                            <m:t>0</m:t>
                          </m:r>
                        </m:sub>
                      </m:sSub>
                      <m:r>
                        <a:rPr lang="en-US" altLang="zh-TW" sz="2600" i="1">
                          <a:solidFill>
                            <a:srgbClr val="000000"/>
                          </a:solidFill>
                          <a:latin typeface="Cambria Math"/>
                          <a:ea typeface="新細明體" pitchFamily="18" charset="-120"/>
                        </a:rPr>
                        <m:t>+</m:t>
                      </m:r>
                      <m:sSub>
                        <m:sSubPr>
                          <m:ctrlPr>
                            <a:rPr lang="en-US" altLang="zh-TW" sz="2600" i="1">
                              <a:solidFill>
                                <a:srgbClr val="000000"/>
                              </a:solidFill>
                              <a:latin typeface="Cambria Math" panose="02040503050406030204" pitchFamily="18" charset="0"/>
                              <a:ea typeface="新細明體" pitchFamily="18" charset="-120"/>
                            </a:rPr>
                          </m:ctrlPr>
                        </m:sSubPr>
                        <m:e>
                          <m:r>
                            <a:rPr lang="en-US" altLang="zh-TW" sz="2600" i="1">
                              <a:solidFill>
                                <a:srgbClr val="000000"/>
                              </a:solidFill>
                              <a:latin typeface="Cambria Math"/>
                              <a:ea typeface="新細明體" pitchFamily="18" charset="-120"/>
                            </a:rPr>
                            <m:t>𝑈</m:t>
                          </m:r>
                        </m:e>
                        <m:sub>
                          <m:r>
                            <a:rPr lang="en-US" altLang="zh-TW" sz="2600" i="1">
                              <a:solidFill>
                                <a:srgbClr val="000000"/>
                              </a:solidFill>
                              <a:latin typeface="Cambria Math"/>
                              <a:ea typeface="新細明體" pitchFamily="18" charset="-120"/>
                            </a:rPr>
                            <m:t>0</m:t>
                          </m:r>
                        </m:sub>
                      </m:sSub>
                      <m:r>
                        <a:rPr lang="en-US" altLang="zh-TW" sz="2600" i="1">
                          <a:solidFill>
                            <a:srgbClr val="000000"/>
                          </a:solidFill>
                          <a:latin typeface="Cambria Math"/>
                          <a:ea typeface="新細明體" pitchFamily="18" charset="-120"/>
                        </a:rPr>
                        <m:t>)</m:t>
                      </m:r>
                      <m:sSup>
                        <m:sSupPr>
                          <m:ctrlPr>
                            <a:rPr lang="en-US" altLang="zh-TW" sz="2600" i="1">
                              <a:solidFill>
                                <a:srgbClr val="000000"/>
                              </a:solidFill>
                              <a:latin typeface="Cambria Math" panose="02040503050406030204" pitchFamily="18" charset="0"/>
                              <a:ea typeface="新細明體" pitchFamily="18" charset="-120"/>
                            </a:rPr>
                          </m:ctrlPr>
                        </m:sSupPr>
                        <m:e>
                          <m:r>
                            <a:rPr lang="en-US" altLang="zh-TW" sz="2600" i="1">
                              <a:solidFill>
                                <a:srgbClr val="000000"/>
                              </a:solidFill>
                              <a:latin typeface="Cambria Math"/>
                              <a:ea typeface="新細明體" pitchFamily="18" charset="-120"/>
                            </a:rPr>
                            <m:t>𝑒</m:t>
                          </m:r>
                        </m:e>
                        <m:sup>
                          <m:d>
                            <m:dPr>
                              <m:ctrlPr>
                                <a:rPr lang="en-US" altLang="zh-TW" sz="2600" i="1">
                                  <a:solidFill>
                                    <a:srgbClr val="000000"/>
                                  </a:solidFill>
                                  <a:latin typeface="Cambria Math" panose="02040503050406030204" pitchFamily="18" charset="0"/>
                                  <a:ea typeface="新細明體" pitchFamily="18" charset="-120"/>
                                </a:rPr>
                              </m:ctrlPr>
                            </m:dPr>
                            <m:e>
                              <m:r>
                                <a:rPr lang="en-US" altLang="zh-TW" sz="2600" i="1">
                                  <a:solidFill>
                                    <a:srgbClr val="000000"/>
                                  </a:solidFill>
                                  <a:latin typeface="Cambria Math"/>
                                  <a:ea typeface="新細明體" pitchFamily="18" charset="-120"/>
                                </a:rPr>
                                <m:t>𝑟</m:t>
                              </m:r>
                              <m:r>
                                <a:rPr lang="en-US" altLang="zh-TW" sz="2600" i="1">
                                  <a:solidFill>
                                    <a:srgbClr val="000000"/>
                                  </a:solidFill>
                                  <a:latin typeface="Cambria Math"/>
                                  <a:ea typeface="新細明體" pitchFamily="18" charset="-120"/>
                                </a:rPr>
                                <m:t>−</m:t>
                              </m:r>
                              <m:r>
                                <a:rPr lang="en-US" altLang="zh-TW" sz="2600" i="1">
                                  <a:solidFill>
                                    <a:srgbClr val="000000"/>
                                  </a:solidFill>
                                  <a:latin typeface="Cambria Math"/>
                                  <a:ea typeface="新細明體" pitchFamily="18" charset="-120"/>
                                </a:rPr>
                                <m:t>𝑦</m:t>
                              </m:r>
                            </m:e>
                          </m:d>
                          <m:r>
                            <a:rPr lang="en-US" altLang="zh-TW" sz="2600" i="1">
                              <a:solidFill>
                                <a:srgbClr val="000000"/>
                              </a:solidFill>
                              <a:latin typeface="Cambria Math"/>
                              <a:ea typeface="新細明體" pitchFamily="18" charset="-120"/>
                            </a:rPr>
                            <m:t>𝑇</m:t>
                          </m:r>
                        </m:sup>
                      </m:sSup>
                      <m:r>
                        <a:rPr lang="en-US" altLang="zh-TW" sz="2600" i="1">
                          <a:solidFill>
                            <a:srgbClr val="000000"/>
                          </a:solidFill>
                          <a:latin typeface="Cambria Math"/>
                          <a:ea typeface="新細明體" pitchFamily="18" charset="-120"/>
                        </a:rPr>
                        <m:t>)</m:t>
                      </m:r>
                    </m:oMath>
                  </m:oMathPara>
                </a14:m>
                <a:endParaRPr lang="en-US" altLang="zh-TW" sz="2600" dirty="0">
                  <a:solidFill>
                    <a:srgbClr val="000000"/>
                  </a:solidFill>
                  <a:ea typeface="新細明體" pitchFamily="18" charset="-120"/>
                </a:endParaRPr>
              </a:p>
              <a:p>
                <a:pPr marL="1255713" indent="0" algn="ctr">
                  <a:spcBef>
                    <a:spcPts val="500"/>
                  </a:spcBef>
                  <a:buNone/>
                </a:pPr>
                <a14:m>
                  <m:oMathPara xmlns:m="http://schemas.openxmlformats.org/officeDocument/2006/math">
                    <m:oMathParaPr>
                      <m:jc m:val="centerGroup"/>
                    </m:oMathParaPr>
                    <m:oMath xmlns:m="http://schemas.openxmlformats.org/officeDocument/2006/math">
                      <m:sSub>
                        <m:sSubPr>
                          <m:ctrlPr>
                            <a:rPr lang="en-US" altLang="zh-TW" sz="2600" i="1">
                              <a:solidFill>
                                <a:srgbClr val="000000"/>
                              </a:solidFill>
                              <a:latin typeface="Cambria Math" panose="02040503050406030204" pitchFamily="18" charset="0"/>
                              <a:ea typeface="新細明體" pitchFamily="18" charset="-120"/>
                            </a:rPr>
                          </m:ctrlPr>
                        </m:sSubPr>
                        <m:e>
                          <m:r>
                            <a:rPr lang="en-US" altLang="zh-TW" sz="2600" i="1">
                              <a:solidFill>
                                <a:srgbClr val="000000"/>
                              </a:solidFill>
                              <a:latin typeface="Cambria Math"/>
                              <a:ea typeface="新細明體" pitchFamily="18" charset="-120"/>
                            </a:rPr>
                            <m:t>𝐹</m:t>
                          </m:r>
                        </m:e>
                        <m:sub>
                          <m:r>
                            <a:rPr lang="en-US" altLang="zh-TW" sz="2600" i="1">
                              <a:solidFill>
                                <a:srgbClr val="000000"/>
                              </a:solidFill>
                              <a:latin typeface="Cambria Math"/>
                              <a:ea typeface="新細明體" pitchFamily="18" charset="-120"/>
                            </a:rPr>
                            <m:t>0</m:t>
                          </m:r>
                        </m:sub>
                      </m:sSub>
                      <m:sSup>
                        <m:sSupPr>
                          <m:ctrlPr>
                            <a:rPr lang="en-US" altLang="zh-TW" sz="2600" i="1">
                              <a:solidFill>
                                <a:srgbClr val="000000"/>
                              </a:solidFill>
                              <a:latin typeface="Cambria Math" panose="02040503050406030204" pitchFamily="18" charset="0"/>
                              <a:ea typeface="新細明體" pitchFamily="18" charset="-120"/>
                            </a:rPr>
                          </m:ctrlPr>
                        </m:sSupPr>
                        <m:e>
                          <m:r>
                            <a:rPr lang="en-US" altLang="zh-TW" sz="2600" i="1">
                              <a:solidFill>
                                <a:srgbClr val="000000"/>
                              </a:solidFill>
                              <a:latin typeface="Cambria Math"/>
                              <a:ea typeface="新細明體" pitchFamily="18" charset="-120"/>
                            </a:rPr>
                            <m:t>𝑒</m:t>
                          </m:r>
                        </m:e>
                        <m:sup>
                          <m:r>
                            <a:rPr lang="en-US" altLang="zh-TW" sz="2600" i="1">
                              <a:solidFill>
                                <a:srgbClr val="000000"/>
                              </a:solidFill>
                              <a:latin typeface="Cambria Math"/>
                              <a:ea typeface="新細明體" pitchFamily="18" charset="-120"/>
                            </a:rPr>
                            <m:t>𝑦𝑇</m:t>
                          </m:r>
                        </m:sup>
                      </m:sSup>
                      <m:r>
                        <a:rPr lang="en-US" altLang="zh-TW" sz="2600" i="1">
                          <a:solidFill>
                            <a:srgbClr val="000000"/>
                          </a:solidFill>
                          <a:latin typeface="Cambria Math"/>
                          <a:ea typeface="Cambria Math"/>
                        </a:rPr>
                        <m:t>=</m:t>
                      </m:r>
                      <m:sSub>
                        <m:sSubPr>
                          <m:ctrlPr>
                            <a:rPr lang="en-US" altLang="zh-TW" sz="2600" i="1">
                              <a:solidFill>
                                <a:srgbClr val="000000"/>
                              </a:solidFill>
                              <a:latin typeface="Cambria Math" panose="02040503050406030204" pitchFamily="18" charset="0"/>
                              <a:ea typeface="新細明體" pitchFamily="18" charset="-120"/>
                            </a:rPr>
                          </m:ctrlPr>
                        </m:sSubPr>
                        <m:e>
                          <m:r>
                            <a:rPr lang="en-US" altLang="zh-TW" sz="2600" i="1">
                              <a:solidFill>
                                <a:srgbClr val="000000"/>
                              </a:solidFill>
                              <a:latin typeface="Cambria Math"/>
                              <a:ea typeface="新細明體" pitchFamily="18" charset="-120"/>
                            </a:rPr>
                            <m:t>𝑆</m:t>
                          </m:r>
                        </m:e>
                        <m:sub>
                          <m:r>
                            <a:rPr lang="en-US" altLang="zh-TW" sz="2600" i="1">
                              <a:solidFill>
                                <a:srgbClr val="000000"/>
                              </a:solidFill>
                              <a:latin typeface="Cambria Math"/>
                              <a:ea typeface="新細明體" pitchFamily="18" charset="-120"/>
                            </a:rPr>
                            <m:t>0</m:t>
                          </m:r>
                        </m:sub>
                      </m:sSub>
                      <m:sSup>
                        <m:sSupPr>
                          <m:ctrlPr>
                            <a:rPr lang="en-US" altLang="zh-TW" sz="2600" i="1">
                              <a:solidFill>
                                <a:srgbClr val="000000"/>
                              </a:solidFill>
                              <a:latin typeface="Cambria Math" panose="02040503050406030204" pitchFamily="18" charset="0"/>
                              <a:ea typeface="新細明體" pitchFamily="18" charset="-120"/>
                            </a:rPr>
                          </m:ctrlPr>
                        </m:sSupPr>
                        <m:e>
                          <m:r>
                            <a:rPr lang="en-US" altLang="zh-TW" sz="2600" i="1">
                              <a:solidFill>
                                <a:srgbClr val="000000"/>
                              </a:solidFill>
                              <a:latin typeface="Cambria Math"/>
                              <a:ea typeface="新細明體" pitchFamily="18" charset="-120"/>
                            </a:rPr>
                            <m:t>𝑒</m:t>
                          </m:r>
                        </m:e>
                        <m:sup>
                          <m:d>
                            <m:dPr>
                              <m:ctrlPr>
                                <a:rPr lang="en-US" altLang="zh-TW" sz="2600" i="1">
                                  <a:solidFill>
                                    <a:srgbClr val="000000"/>
                                  </a:solidFill>
                                  <a:latin typeface="Cambria Math" panose="02040503050406030204" pitchFamily="18" charset="0"/>
                                  <a:ea typeface="新細明體" pitchFamily="18" charset="-120"/>
                                </a:rPr>
                              </m:ctrlPr>
                            </m:dPr>
                            <m:e>
                              <m:r>
                                <a:rPr lang="en-US" altLang="zh-TW" sz="2600" i="1">
                                  <a:solidFill>
                                    <a:srgbClr val="000000"/>
                                  </a:solidFill>
                                  <a:latin typeface="Cambria Math"/>
                                  <a:ea typeface="新細明體" pitchFamily="18" charset="-120"/>
                                </a:rPr>
                                <m:t>𝑟</m:t>
                              </m:r>
                              <m:r>
                                <a:rPr lang="en-US" altLang="zh-TW" sz="2600" i="1">
                                  <a:solidFill>
                                    <a:srgbClr val="000000"/>
                                  </a:solidFill>
                                  <a:latin typeface="Cambria Math"/>
                                  <a:ea typeface="新細明體" pitchFamily="18" charset="-120"/>
                                </a:rPr>
                                <m:t>+</m:t>
                              </m:r>
                              <m:r>
                                <a:rPr lang="en-US" altLang="zh-TW" sz="2600" i="1">
                                  <a:solidFill>
                                    <a:srgbClr val="000000"/>
                                  </a:solidFill>
                                  <a:latin typeface="Cambria Math"/>
                                  <a:ea typeface="新細明體" pitchFamily="18" charset="-120"/>
                                </a:rPr>
                                <m:t>𝑢</m:t>
                              </m:r>
                            </m:e>
                          </m:d>
                          <m:r>
                            <a:rPr lang="en-US" altLang="zh-TW" sz="2600" i="1">
                              <a:solidFill>
                                <a:srgbClr val="000000"/>
                              </a:solidFill>
                              <a:latin typeface="Cambria Math"/>
                              <a:ea typeface="新細明體" pitchFamily="18" charset="-120"/>
                            </a:rPr>
                            <m:t>𝑇</m:t>
                          </m:r>
                        </m:sup>
                      </m:sSup>
                      <m:r>
                        <a:rPr lang="en-US" altLang="zh-TW" sz="2600" b="0" i="1" smtClean="0">
                          <a:solidFill>
                            <a:srgbClr val="000000"/>
                          </a:solidFill>
                          <a:latin typeface="Cambria Math"/>
                          <a:ea typeface="新細明體" pitchFamily="18" charset="-120"/>
                        </a:rPr>
                        <m:t>(</m:t>
                      </m:r>
                      <m:r>
                        <a:rPr lang="en-US" altLang="zh-TW" sz="2600" i="1" smtClean="0">
                          <a:solidFill>
                            <a:srgbClr val="000000"/>
                          </a:solidFill>
                          <a:latin typeface="Cambria Math"/>
                          <a:ea typeface="Cambria Math"/>
                        </a:rPr>
                        <m:t>⇒</m:t>
                      </m:r>
                      <m:sSub>
                        <m:sSubPr>
                          <m:ctrlPr>
                            <a:rPr lang="en-US" altLang="zh-TW" sz="2600" i="1">
                              <a:solidFill>
                                <a:srgbClr val="000000"/>
                              </a:solidFill>
                              <a:latin typeface="Cambria Math" panose="02040503050406030204" pitchFamily="18" charset="0"/>
                              <a:ea typeface="新細明體" pitchFamily="18" charset="-120"/>
                            </a:rPr>
                          </m:ctrlPr>
                        </m:sSubPr>
                        <m:e>
                          <m:r>
                            <a:rPr lang="en-US" altLang="zh-TW" sz="2600" i="1">
                              <a:solidFill>
                                <a:srgbClr val="000000"/>
                              </a:solidFill>
                              <a:latin typeface="Cambria Math"/>
                              <a:ea typeface="新細明體" pitchFamily="18" charset="-120"/>
                            </a:rPr>
                            <m:t>𝐹</m:t>
                          </m:r>
                        </m:e>
                        <m:sub>
                          <m:r>
                            <a:rPr lang="en-US" altLang="zh-TW" sz="2600" i="1">
                              <a:solidFill>
                                <a:srgbClr val="000000"/>
                              </a:solidFill>
                              <a:latin typeface="Cambria Math"/>
                              <a:ea typeface="新細明體" pitchFamily="18" charset="-120"/>
                            </a:rPr>
                            <m:t>0</m:t>
                          </m:r>
                        </m:sub>
                      </m:sSub>
                      <m:r>
                        <a:rPr lang="en-US" altLang="zh-TW" sz="2600" i="1">
                          <a:solidFill>
                            <a:srgbClr val="000000"/>
                          </a:solidFill>
                          <a:latin typeface="Cambria Math"/>
                          <a:ea typeface="Cambria Math"/>
                        </a:rPr>
                        <m:t>=</m:t>
                      </m:r>
                      <m:sSub>
                        <m:sSubPr>
                          <m:ctrlPr>
                            <a:rPr lang="en-US" altLang="zh-TW" sz="2600" i="1">
                              <a:solidFill>
                                <a:srgbClr val="000000"/>
                              </a:solidFill>
                              <a:latin typeface="Cambria Math" panose="02040503050406030204" pitchFamily="18" charset="0"/>
                              <a:ea typeface="新細明體" pitchFamily="18" charset="-120"/>
                            </a:rPr>
                          </m:ctrlPr>
                        </m:sSubPr>
                        <m:e>
                          <m:r>
                            <a:rPr lang="en-US" altLang="zh-TW" sz="2600" i="1">
                              <a:solidFill>
                                <a:srgbClr val="000000"/>
                              </a:solidFill>
                              <a:latin typeface="Cambria Math"/>
                              <a:ea typeface="新細明體" pitchFamily="18" charset="-120"/>
                            </a:rPr>
                            <m:t>𝑆</m:t>
                          </m:r>
                        </m:e>
                        <m:sub>
                          <m:r>
                            <a:rPr lang="en-US" altLang="zh-TW" sz="2600" i="1">
                              <a:solidFill>
                                <a:srgbClr val="000000"/>
                              </a:solidFill>
                              <a:latin typeface="Cambria Math"/>
                              <a:ea typeface="新細明體" pitchFamily="18" charset="-120"/>
                            </a:rPr>
                            <m:t>0</m:t>
                          </m:r>
                        </m:sub>
                      </m:sSub>
                      <m:sSup>
                        <m:sSupPr>
                          <m:ctrlPr>
                            <a:rPr lang="en-US" altLang="zh-TW" sz="2600" i="1">
                              <a:solidFill>
                                <a:srgbClr val="000000"/>
                              </a:solidFill>
                              <a:latin typeface="Cambria Math" panose="02040503050406030204" pitchFamily="18" charset="0"/>
                              <a:ea typeface="新細明體" pitchFamily="18" charset="-120"/>
                            </a:rPr>
                          </m:ctrlPr>
                        </m:sSupPr>
                        <m:e>
                          <m:r>
                            <a:rPr lang="en-US" altLang="zh-TW" sz="2600" i="1">
                              <a:solidFill>
                                <a:srgbClr val="000000"/>
                              </a:solidFill>
                              <a:latin typeface="Cambria Math"/>
                              <a:ea typeface="新細明體" pitchFamily="18" charset="-120"/>
                            </a:rPr>
                            <m:t>𝑒</m:t>
                          </m:r>
                        </m:e>
                        <m:sup>
                          <m:d>
                            <m:dPr>
                              <m:ctrlPr>
                                <a:rPr lang="en-US" altLang="zh-TW" sz="2600" i="1">
                                  <a:solidFill>
                                    <a:srgbClr val="000000"/>
                                  </a:solidFill>
                                  <a:latin typeface="Cambria Math" panose="02040503050406030204" pitchFamily="18" charset="0"/>
                                  <a:ea typeface="新細明體" pitchFamily="18" charset="-120"/>
                                </a:rPr>
                              </m:ctrlPr>
                            </m:dPr>
                            <m:e>
                              <m:r>
                                <a:rPr lang="en-US" altLang="zh-TW" sz="2600" i="1">
                                  <a:solidFill>
                                    <a:srgbClr val="000000"/>
                                  </a:solidFill>
                                  <a:latin typeface="Cambria Math"/>
                                  <a:ea typeface="新細明體" pitchFamily="18" charset="-120"/>
                                </a:rPr>
                                <m:t>𝑟</m:t>
                              </m:r>
                              <m:r>
                                <a:rPr lang="en-US" altLang="zh-TW" sz="2600" i="1">
                                  <a:solidFill>
                                    <a:srgbClr val="000000"/>
                                  </a:solidFill>
                                  <a:latin typeface="Cambria Math"/>
                                  <a:ea typeface="新細明體" pitchFamily="18" charset="-120"/>
                                </a:rPr>
                                <m:t>+</m:t>
                              </m:r>
                              <m:r>
                                <a:rPr lang="en-US" altLang="zh-TW" sz="2600" i="1">
                                  <a:solidFill>
                                    <a:srgbClr val="000000"/>
                                  </a:solidFill>
                                  <a:latin typeface="Cambria Math"/>
                                  <a:ea typeface="新細明體" pitchFamily="18" charset="-120"/>
                                </a:rPr>
                                <m:t>𝑢</m:t>
                              </m:r>
                              <m:r>
                                <a:rPr lang="en-US" altLang="zh-TW" sz="2600" b="0" i="1" smtClean="0">
                                  <a:solidFill>
                                    <a:srgbClr val="000000"/>
                                  </a:solidFill>
                                  <a:latin typeface="Cambria Math"/>
                                  <a:ea typeface="新細明體" pitchFamily="18" charset="-120"/>
                                </a:rPr>
                                <m:t>−</m:t>
                              </m:r>
                              <m:r>
                                <a:rPr lang="en-US" altLang="zh-TW" sz="2600" b="0" i="1" smtClean="0">
                                  <a:solidFill>
                                    <a:srgbClr val="000000"/>
                                  </a:solidFill>
                                  <a:latin typeface="Cambria Math"/>
                                  <a:ea typeface="新細明體" pitchFamily="18" charset="-120"/>
                                </a:rPr>
                                <m:t>𝑦</m:t>
                              </m:r>
                            </m:e>
                          </m:d>
                          <m:r>
                            <a:rPr lang="en-US" altLang="zh-TW" sz="2600" i="1">
                              <a:solidFill>
                                <a:srgbClr val="000000"/>
                              </a:solidFill>
                              <a:latin typeface="Cambria Math"/>
                              <a:ea typeface="新細明體" pitchFamily="18" charset="-120"/>
                            </a:rPr>
                            <m:t>𝑇</m:t>
                          </m:r>
                        </m:sup>
                      </m:sSup>
                      <m:r>
                        <a:rPr lang="en-US" altLang="zh-TW" sz="2600" b="0" i="1" smtClean="0">
                          <a:solidFill>
                            <a:srgbClr val="000000"/>
                          </a:solidFill>
                          <a:latin typeface="Cambria Math"/>
                          <a:ea typeface="新細明體" pitchFamily="18" charset="-120"/>
                        </a:rPr>
                        <m:t>)</m:t>
                      </m:r>
                    </m:oMath>
                  </m:oMathPara>
                </a14:m>
                <a:endParaRPr lang="en-US" altLang="zh-TW" sz="2600" dirty="0">
                  <a:ea typeface="新細明體" pitchFamily="18" charset="-120"/>
                </a:endParaRPr>
              </a:p>
              <a:p>
                <a:pPr lvl="1">
                  <a:spcBef>
                    <a:spcPts val="500"/>
                  </a:spcBef>
                </a:pPr>
                <a:r>
                  <a:rPr lang="en-US" altLang="zh-TW" sz="2400" dirty="0">
                    <a:ea typeface="新細明體" pitchFamily="18" charset="-120"/>
                    <a:sym typeface="Symbol"/>
                  </a:rPr>
                  <a:t>The convenience yield reflects the concern of the future availability of the commodity</a:t>
                </a:r>
              </a:p>
              <a:p>
                <a:pPr lvl="2">
                  <a:spcBef>
                    <a:spcPts val="500"/>
                  </a:spcBef>
                </a:pPr>
                <a:r>
                  <a:rPr lang="en-US" altLang="zh-TW" sz="2000" dirty="0">
                    <a:ea typeface="新細明體" pitchFamily="18" charset="-120"/>
                    <a:sym typeface="Symbol"/>
                  </a:rPr>
                  <a:t>The greater the possibility that shortages of the consumption assets will occur, the higher the convenience yield</a:t>
                </a:r>
              </a:p>
              <a:p>
                <a:pPr lvl="1">
                  <a:spcBef>
                    <a:spcPts val="500"/>
                  </a:spcBef>
                </a:pPr>
                <a:r>
                  <a:rPr lang="en-US" altLang="zh-TW" sz="2400" dirty="0">
                    <a:ea typeface="新細明體" pitchFamily="18" charset="-120"/>
                    <a:sym typeface="Symbol"/>
                  </a:rPr>
                  <a:t>Use </a:t>
                </a:r>
                <a14:m>
                  <m:oMath xmlns:m="http://schemas.openxmlformats.org/officeDocument/2006/math">
                    <m:sSub>
                      <m:sSubPr>
                        <m:ctrlPr>
                          <a:rPr lang="en-US" altLang="zh-TW" sz="2400" i="1">
                            <a:solidFill>
                              <a:srgbClr val="000000"/>
                            </a:solidFill>
                            <a:latin typeface="Cambria Math" panose="02040503050406030204" pitchFamily="18" charset="0"/>
                            <a:ea typeface="新細明體" pitchFamily="18" charset="-120"/>
                          </a:rPr>
                        </m:ctrlPr>
                      </m:sSubPr>
                      <m:e>
                        <m:r>
                          <a:rPr lang="en-US" altLang="zh-TW" sz="2400" i="1">
                            <a:solidFill>
                              <a:srgbClr val="000000"/>
                            </a:solidFill>
                            <a:latin typeface="Cambria Math"/>
                            <a:ea typeface="新細明體" pitchFamily="18" charset="-120"/>
                          </a:rPr>
                          <m:t>𝐹</m:t>
                        </m:r>
                      </m:e>
                      <m:sub>
                        <m:r>
                          <a:rPr lang="en-US" altLang="zh-TW" sz="2400" i="1">
                            <a:solidFill>
                              <a:srgbClr val="000000"/>
                            </a:solidFill>
                            <a:latin typeface="Cambria Math"/>
                            <a:ea typeface="新細明體" pitchFamily="18" charset="-120"/>
                          </a:rPr>
                          <m:t>0</m:t>
                        </m:r>
                      </m:sub>
                    </m:sSub>
                    <m:r>
                      <a:rPr lang="en-US" altLang="zh-TW" sz="2400" i="1">
                        <a:solidFill>
                          <a:srgbClr val="000000"/>
                        </a:solidFill>
                        <a:latin typeface="Cambria Math"/>
                        <a:ea typeface="Cambria Math"/>
                      </a:rPr>
                      <m:t>=</m:t>
                    </m:r>
                    <m:sSub>
                      <m:sSubPr>
                        <m:ctrlPr>
                          <a:rPr lang="en-US" altLang="zh-TW" sz="2400" i="1">
                            <a:solidFill>
                              <a:srgbClr val="000000"/>
                            </a:solidFill>
                            <a:latin typeface="Cambria Math" panose="02040503050406030204" pitchFamily="18" charset="0"/>
                            <a:ea typeface="新細明體" pitchFamily="18" charset="-120"/>
                          </a:rPr>
                        </m:ctrlPr>
                      </m:sSubPr>
                      <m:e>
                        <m:r>
                          <a:rPr lang="en-US" altLang="zh-TW" sz="2400" i="1">
                            <a:solidFill>
                              <a:srgbClr val="000000"/>
                            </a:solidFill>
                            <a:latin typeface="Cambria Math"/>
                            <a:ea typeface="新細明體" pitchFamily="18" charset="-120"/>
                          </a:rPr>
                          <m:t>𝑆</m:t>
                        </m:r>
                      </m:e>
                      <m:sub>
                        <m:r>
                          <a:rPr lang="en-US" altLang="zh-TW" sz="2400" i="1">
                            <a:solidFill>
                              <a:srgbClr val="000000"/>
                            </a:solidFill>
                            <a:latin typeface="Cambria Math"/>
                            <a:ea typeface="新細明體" pitchFamily="18" charset="-120"/>
                          </a:rPr>
                          <m:t>0</m:t>
                        </m:r>
                      </m:sub>
                    </m:sSub>
                    <m:sSup>
                      <m:sSupPr>
                        <m:ctrlPr>
                          <a:rPr lang="en-US" altLang="zh-TW" sz="2400" i="1">
                            <a:solidFill>
                              <a:srgbClr val="000000"/>
                            </a:solidFill>
                            <a:latin typeface="Cambria Math" panose="02040503050406030204" pitchFamily="18" charset="0"/>
                            <a:ea typeface="新細明體" pitchFamily="18" charset="-120"/>
                          </a:rPr>
                        </m:ctrlPr>
                      </m:sSupPr>
                      <m:e>
                        <m:r>
                          <a:rPr lang="en-US" altLang="zh-TW" sz="2400" i="1">
                            <a:solidFill>
                              <a:srgbClr val="000000"/>
                            </a:solidFill>
                            <a:latin typeface="Cambria Math"/>
                            <a:ea typeface="新細明體" pitchFamily="18" charset="-120"/>
                          </a:rPr>
                          <m:t>𝑒</m:t>
                        </m:r>
                      </m:e>
                      <m:sup>
                        <m:d>
                          <m:dPr>
                            <m:ctrlPr>
                              <a:rPr lang="en-US" altLang="zh-TW" sz="2400" i="1">
                                <a:solidFill>
                                  <a:srgbClr val="000000"/>
                                </a:solidFill>
                                <a:latin typeface="Cambria Math" panose="02040503050406030204" pitchFamily="18" charset="0"/>
                                <a:ea typeface="新細明體" pitchFamily="18" charset="-120"/>
                              </a:rPr>
                            </m:ctrlPr>
                          </m:dPr>
                          <m:e>
                            <m:r>
                              <a:rPr lang="en-US" altLang="zh-TW" sz="2400" i="1">
                                <a:solidFill>
                                  <a:srgbClr val="000000"/>
                                </a:solidFill>
                                <a:latin typeface="Cambria Math"/>
                                <a:ea typeface="新細明體" pitchFamily="18" charset="-120"/>
                              </a:rPr>
                              <m:t>𝑟</m:t>
                            </m:r>
                            <m:r>
                              <a:rPr lang="en-US" altLang="zh-TW" sz="2400" i="1">
                                <a:solidFill>
                                  <a:srgbClr val="000000"/>
                                </a:solidFill>
                                <a:latin typeface="Cambria Math"/>
                                <a:ea typeface="新細明體" pitchFamily="18" charset="-120"/>
                              </a:rPr>
                              <m:t>+</m:t>
                            </m:r>
                            <m:r>
                              <a:rPr lang="en-US" altLang="zh-TW" sz="2400" i="1">
                                <a:solidFill>
                                  <a:srgbClr val="000000"/>
                                </a:solidFill>
                                <a:latin typeface="Cambria Math"/>
                                <a:ea typeface="新細明體" pitchFamily="18" charset="-120"/>
                              </a:rPr>
                              <m:t>𝑢</m:t>
                            </m:r>
                            <m:r>
                              <a:rPr lang="en-US" altLang="zh-TW" sz="2400" i="1">
                                <a:solidFill>
                                  <a:srgbClr val="000000"/>
                                </a:solidFill>
                                <a:latin typeface="Cambria Math"/>
                                <a:ea typeface="新細明體" pitchFamily="18" charset="-120"/>
                              </a:rPr>
                              <m:t>−</m:t>
                            </m:r>
                            <m:r>
                              <a:rPr lang="en-US" altLang="zh-TW" sz="2400" i="1">
                                <a:solidFill>
                                  <a:srgbClr val="000000"/>
                                </a:solidFill>
                                <a:latin typeface="Cambria Math"/>
                                <a:ea typeface="新細明體" pitchFamily="18" charset="-120"/>
                              </a:rPr>
                              <m:t>𝑦</m:t>
                            </m:r>
                          </m:e>
                        </m:d>
                        <m:r>
                          <a:rPr lang="en-US" altLang="zh-TW" sz="2400" i="1">
                            <a:solidFill>
                              <a:srgbClr val="000000"/>
                            </a:solidFill>
                            <a:latin typeface="Cambria Math"/>
                            <a:ea typeface="新細明體" pitchFamily="18" charset="-120"/>
                          </a:rPr>
                          <m:t>𝑇</m:t>
                        </m:r>
                      </m:sup>
                    </m:sSup>
                  </m:oMath>
                </a14:m>
                <a:r>
                  <a:rPr lang="en-US" altLang="zh-TW" sz="2400" dirty="0">
                    <a:ea typeface="新細明體" pitchFamily="18" charset="-120"/>
                  </a:rPr>
                  <a:t> to explain normal and inverted futures markets on Slides 2.35 and 2.36</a:t>
                </a:r>
              </a:p>
              <a:p>
                <a:pPr lvl="2">
                  <a:spcBef>
                    <a:spcPts val="500"/>
                  </a:spcBef>
                </a:pPr>
                <a:r>
                  <a:rPr lang="en-US" altLang="zh-TW" sz="2000" dirty="0">
                    <a:ea typeface="新細明體" pitchFamily="18" charset="-120"/>
                  </a:rPr>
                  <a:t>If </a:t>
                </a:r>
                <a14:m>
                  <m:oMath xmlns:m="http://schemas.openxmlformats.org/officeDocument/2006/math">
                    <m:r>
                      <a:rPr lang="en-US" altLang="zh-TW" sz="2000" i="1">
                        <a:solidFill>
                          <a:srgbClr val="000000"/>
                        </a:solidFill>
                        <a:latin typeface="Cambria Math"/>
                        <a:ea typeface="新細明體" pitchFamily="18" charset="-120"/>
                      </a:rPr>
                      <m:t>𝑟</m:t>
                    </m:r>
                    <m:r>
                      <a:rPr lang="en-US" altLang="zh-TW" sz="2000" i="1">
                        <a:solidFill>
                          <a:srgbClr val="000000"/>
                        </a:solidFill>
                        <a:latin typeface="Cambria Math"/>
                        <a:ea typeface="新細明體" pitchFamily="18" charset="-120"/>
                      </a:rPr>
                      <m:t>+</m:t>
                    </m:r>
                    <m:r>
                      <a:rPr lang="en-US" altLang="zh-TW" sz="2000" i="1">
                        <a:solidFill>
                          <a:srgbClr val="000000"/>
                        </a:solidFill>
                        <a:latin typeface="Cambria Math"/>
                        <a:ea typeface="新細明體" pitchFamily="18" charset="-120"/>
                      </a:rPr>
                      <m:t>𝑢</m:t>
                    </m:r>
                    <m:r>
                      <a:rPr lang="en-US" altLang="zh-TW" sz="2000" b="0" i="1" smtClean="0">
                        <a:solidFill>
                          <a:srgbClr val="000000"/>
                        </a:solidFill>
                        <a:latin typeface="Cambria Math"/>
                        <a:ea typeface="新細明體" pitchFamily="18" charset="-120"/>
                      </a:rPr>
                      <m:t>&gt;</m:t>
                    </m:r>
                    <m:r>
                      <a:rPr lang="en-US" altLang="zh-TW" sz="2000" i="1">
                        <a:solidFill>
                          <a:srgbClr val="000000"/>
                        </a:solidFill>
                        <a:latin typeface="Cambria Math"/>
                        <a:ea typeface="新細明體" pitchFamily="18" charset="-120"/>
                      </a:rPr>
                      <m:t>𝑦</m:t>
                    </m:r>
                  </m:oMath>
                </a14:m>
                <a:r>
                  <a:rPr lang="en-US" altLang="zh-TW" sz="2000" dirty="0">
                    <a:sym typeface="Symbol"/>
                  </a:rPr>
                  <a:t>  </a:t>
                </a:r>
                <a14:m>
                  <m:oMath xmlns:m="http://schemas.openxmlformats.org/officeDocument/2006/math">
                    <m:sSub>
                      <m:sSubPr>
                        <m:ctrlPr>
                          <a:rPr lang="en-US" altLang="zh-TW" sz="2000" i="1">
                            <a:solidFill>
                              <a:srgbClr val="000000"/>
                            </a:solidFill>
                            <a:latin typeface="Cambria Math" panose="02040503050406030204" pitchFamily="18" charset="0"/>
                            <a:ea typeface="新細明體" pitchFamily="18" charset="-120"/>
                          </a:rPr>
                        </m:ctrlPr>
                      </m:sSubPr>
                      <m:e>
                        <m:r>
                          <a:rPr lang="en-US" altLang="zh-TW" sz="2000" i="1">
                            <a:solidFill>
                              <a:srgbClr val="000000"/>
                            </a:solidFill>
                            <a:latin typeface="Cambria Math"/>
                            <a:ea typeface="新細明體" pitchFamily="18" charset="-120"/>
                          </a:rPr>
                          <m:t>𝐹</m:t>
                        </m:r>
                      </m:e>
                      <m:sub>
                        <m:r>
                          <a:rPr lang="en-US" altLang="zh-TW" sz="2000" i="1">
                            <a:solidFill>
                              <a:srgbClr val="000000"/>
                            </a:solidFill>
                            <a:latin typeface="Cambria Math"/>
                            <a:ea typeface="新細明體" pitchFamily="18" charset="-120"/>
                          </a:rPr>
                          <m:t>0</m:t>
                        </m:r>
                      </m:sub>
                    </m:sSub>
                  </m:oMath>
                </a14:m>
                <a:r>
                  <a:rPr lang="en-US" altLang="zh-TW" sz="2000" dirty="0">
                    <a:ea typeface="新細明體" pitchFamily="18" charset="-120"/>
                  </a:rPr>
                  <a:t> increases with </a:t>
                </a:r>
                <a14:m>
                  <m:oMath xmlns:m="http://schemas.openxmlformats.org/officeDocument/2006/math">
                    <m:r>
                      <a:rPr lang="en-US" altLang="zh-TW" sz="2000" i="1">
                        <a:solidFill>
                          <a:srgbClr val="000000"/>
                        </a:solidFill>
                        <a:latin typeface="Cambria Math"/>
                        <a:ea typeface="新細明體" pitchFamily="18" charset="-120"/>
                      </a:rPr>
                      <m:t>𝑇</m:t>
                    </m:r>
                  </m:oMath>
                </a14:m>
                <a:r>
                  <a:rPr lang="en-US" altLang="zh-TW" sz="2000" dirty="0">
                    <a:ea typeface="新細明體" pitchFamily="18" charset="-120"/>
                  </a:rPr>
                  <a:t> </a:t>
                </a:r>
                <a:r>
                  <a:rPr lang="en-US" altLang="zh-TW" sz="2000" dirty="0">
                    <a:sym typeface="Symbol"/>
                  </a:rPr>
                  <a:t> normal market</a:t>
                </a:r>
              </a:p>
              <a:p>
                <a:pPr lvl="2">
                  <a:spcBef>
                    <a:spcPts val="500"/>
                  </a:spcBef>
                </a:pPr>
                <a:r>
                  <a:rPr lang="en-US" altLang="zh-TW" sz="2000" dirty="0">
                    <a:ea typeface="新細明體" pitchFamily="18" charset="-120"/>
                  </a:rPr>
                  <a:t>If </a:t>
                </a:r>
                <a14:m>
                  <m:oMath xmlns:m="http://schemas.openxmlformats.org/officeDocument/2006/math">
                    <m:r>
                      <a:rPr lang="en-US" altLang="zh-TW" sz="2000" i="1">
                        <a:solidFill>
                          <a:srgbClr val="000000"/>
                        </a:solidFill>
                        <a:latin typeface="Cambria Math"/>
                        <a:ea typeface="新細明體" pitchFamily="18" charset="-120"/>
                      </a:rPr>
                      <m:t>𝑟</m:t>
                    </m:r>
                    <m:r>
                      <a:rPr lang="en-US" altLang="zh-TW" sz="2000" i="1">
                        <a:solidFill>
                          <a:srgbClr val="000000"/>
                        </a:solidFill>
                        <a:latin typeface="Cambria Math"/>
                        <a:ea typeface="新細明體" pitchFamily="18" charset="-120"/>
                      </a:rPr>
                      <m:t>+</m:t>
                    </m:r>
                    <m:r>
                      <a:rPr lang="en-US" altLang="zh-TW" sz="2000" i="1">
                        <a:solidFill>
                          <a:srgbClr val="000000"/>
                        </a:solidFill>
                        <a:latin typeface="Cambria Math"/>
                        <a:ea typeface="新細明體" pitchFamily="18" charset="-120"/>
                      </a:rPr>
                      <m:t>𝑢</m:t>
                    </m:r>
                    <m:r>
                      <a:rPr lang="en-US" altLang="zh-TW" sz="2000" b="0" i="1" smtClean="0">
                        <a:solidFill>
                          <a:srgbClr val="000000"/>
                        </a:solidFill>
                        <a:latin typeface="Cambria Math"/>
                        <a:ea typeface="新細明體" pitchFamily="18" charset="-120"/>
                      </a:rPr>
                      <m:t>&lt;</m:t>
                    </m:r>
                    <m:r>
                      <a:rPr lang="en-US" altLang="zh-TW" sz="2000" i="1">
                        <a:solidFill>
                          <a:srgbClr val="000000"/>
                        </a:solidFill>
                        <a:latin typeface="Cambria Math"/>
                        <a:ea typeface="新細明體" pitchFamily="18" charset="-120"/>
                      </a:rPr>
                      <m:t>𝑦</m:t>
                    </m:r>
                  </m:oMath>
                </a14:m>
                <a:r>
                  <a:rPr lang="en-US" altLang="zh-TW" sz="2000" dirty="0">
                    <a:sym typeface="Symbol"/>
                  </a:rPr>
                  <a:t>  </a:t>
                </a:r>
                <a14:m>
                  <m:oMath xmlns:m="http://schemas.openxmlformats.org/officeDocument/2006/math">
                    <m:sSub>
                      <m:sSubPr>
                        <m:ctrlPr>
                          <a:rPr lang="en-US" altLang="zh-TW" sz="2000" i="1">
                            <a:solidFill>
                              <a:srgbClr val="000000"/>
                            </a:solidFill>
                            <a:latin typeface="Cambria Math" panose="02040503050406030204" pitchFamily="18" charset="0"/>
                            <a:ea typeface="新細明體" pitchFamily="18" charset="-120"/>
                          </a:rPr>
                        </m:ctrlPr>
                      </m:sSubPr>
                      <m:e>
                        <m:r>
                          <a:rPr lang="en-US" altLang="zh-TW" sz="2000" i="1">
                            <a:solidFill>
                              <a:srgbClr val="000000"/>
                            </a:solidFill>
                            <a:latin typeface="Cambria Math"/>
                            <a:ea typeface="新細明體" pitchFamily="18" charset="-120"/>
                          </a:rPr>
                          <m:t>𝐹</m:t>
                        </m:r>
                      </m:e>
                      <m:sub>
                        <m:r>
                          <a:rPr lang="en-US" altLang="zh-TW" sz="2000" i="1">
                            <a:solidFill>
                              <a:srgbClr val="000000"/>
                            </a:solidFill>
                            <a:latin typeface="Cambria Math"/>
                            <a:ea typeface="新細明體" pitchFamily="18" charset="-120"/>
                          </a:rPr>
                          <m:t>0</m:t>
                        </m:r>
                      </m:sub>
                    </m:sSub>
                  </m:oMath>
                </a14:m>
                <a:r>
                  <a:rPr lang="en-US" altLang="zh-TW" sz="2000" dirty="0">
                    <a:ea typeface="新細明體" pitchFamily="18" charset="-120"/>
                  </a:rPr>
                  <a:t> decreases with </a:t>
                </a:r>
                <a14:m>
                  <m:oMath xmlns:m="http://schemas.openxmlformats.org/officeDocument/2006/math">
                    <m:r>
                      <a:rPr lang="en-US" altLang="zh-TW" sz="2000" i="1">
                        <a:solidFill>
                          <a:srgbClr val="000000"/>
                        </a:solidFill>
                        <a:latin typeface="Cambria Math"/>
                        <a:ea typeface="新細明體" pitchFamily="18" charset="-120"/>
                      </a:rPr>
                      <m:t>𝑇</m:t>
                    </m:r>
                  </m:oMath>
                </a14:m>
                <a:r>
                  <a:rPr lang="en-US" altLang="zh-TW" sz="2000" dirty="0">
                    <a:ea typeface="新細明體" pitchFamily="18" charset="-120"/>
                  </a:rPr>
                  <a:t> </a:t>
                </a:r>
                <a:r>
                  <a:rPr lang="en-US" altLang="zh-TW" sz="2000" dirty="0">
                    <a:sym typeface="Symbol"/>
                  </a:rPr>
                  <a:t> inverted market</a:t>
                </a:r>
              </a:p>
            </p:txBody>
          </p:sp>
        </mc:Choice>
        <mc:Fallback xmlns="">
          <p:sp>
            <p:nvSpPr>
              <p:cNvPr id="24582" name="Rectangle 5"/>
              <p:cNvSpPr>
                <a:spLocks noGrp="1" noRot="1" noChangeAspect="1" noMove="1" noResize="1" noEditPoints="1" noAdjustHandles="1" noChangeArrowheads="1" noChangeShapeType="1" noTextEdit="1"/>
              </p:cNvSpPr>
              <p:nvPr>
                <p:ph idx="1"/>
              </p:nvPr>
            </p:nvSpPr>
            <p:spPr>
              <a:xfrm>
                <a:off x="323528" y="1628800"/>
                <a:ext cx="8568952" cy="5229200"/>
              </a:xfrm>
              <a:blipFill>
                <a:blip r:embed="rId3"/>
                <a:stretch>
                  <a:fillRect l="-640" t="-1282" b="-2448"/>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2457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49709763-4229-4F41-8A5E-06194204E54C}" type="slidenum">
              <a:rPr lang="en-US" altLang="en-US"/>
              <a:pPr eaLnBrk="1" hangingPunct="1"/>
              <a:t>35</a:t>
            </a:fld>
            <a:endParaRPr lang="en-US" alt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r>
              <a:rPr lang="en-US" altLang="zh-TW" dirty="0">
                <a:ea typeface="新細明體" pitchFamily="18" charset="-120"/>
              </a:rPr>
              <a:t>Convenience Yield and Cost of Carry</a:t>
            </a:r>
          </a:p>
        </p:txBody>
      </p:sp>
      <mc:AlternateContent xmlns:mc="http://schemas.openxmlformats.org/markup-compatibility/2006" xmlns:a14="http://schemas.microsoft.com/office/drawing/2010/main">
        <mc:Choice Requires="a14">
          <p:sp>
            <p:nvSpPr>
              <p:cNvPr id="24582" name="Rectangle 5"/>
              <p:cNvSpPr>
                <a:spLocks noGrp="1" noChangeArrowheads="1"/>
              </p:cNvSpPr>
              <p:nvPr>
                <p:ph idx="1"/>
              </p:nvPr>
            </p:nvSpPr>
            <p:spPr>
              <a:xfrm>
                <a:off x="539552" y="1628800"/>
                <a:ext cx="8208912" cy="5229200"/>
              </a:xfrm>
              <a:noFill/>
              <a:extLst>
                <a:ext uri="{91240B29-F687-4F45-9708-019B960494DF}">
                  <a14:hiddenLine w="12700">
                    <a:solidFill>
                      <a:schemeClr val="tx1"/>
                    </a:solidFill>
                    <a:miter lim="800000"/>
                    <a:headEnd/>
                    <a:tailEnd/>
                  </a14:hiddenLine>
                </a:ext>
              </a:extLst>
            </p:spPr>
            <p:txBody>
              <a:bodyPr lIns="90488" tIns="44450" rIns="90488" bIns="44450"/>
              <a:lstStyle/>
              <a:p>
                <a:pPr>
                  <a:spcBef>
                    <a:spcPts val="500"/>
                  </a:spcBef>
                </a:pPr>
                <a:r>
                  <a:rPr lang="en-US" altLang="zh-TW" dirty="0">
                    <a:ea typeface="新細明體" pitchFamily="18" charset="-120"/>
                  </a:rPr>
                  <a:t>The relationship between futures and spot prices can be unified in terms of the cost of carry theory (</a:t>
                </a:r>
                <a:r>
                  <a:rPr lang="zh-TW" altLang="en-US" dirty="0">
                    <a:ea typeface="新細明體" pitchFamily="18" charset="-120"/>
                  </a:rPr>
                  <a:t>持有成本理論</a:t>
                </a:r>
                <a:r>
                  <a:rPr lang="en-US" altLang="zh-TW" dirty="0">
                    <a:ea typeface="新細明體" pitchFamily="18" charset="-120"/>
                  </a:rPr>
                  <a:t>)</a:t>
                </a:r>
              </a:p>
              <a:p>
                <a:pPr lvl="1">
                  <a:spcBef>
                    <a:spcPts val="500"/>
                  </a:spcBef>
                </a:pPr>
                <a:r>
                  <a:rPr lang="en-US" altLang="zh-TW" dirty="0">
                    <a:ea typeface="新細明體" pitchFamily="18" charset="-120"/>
                  </a:rPr>
                  <a:t>The cost of carry, </a:t>
                </a:r>
                <a14:m>
                  <m:oMath xmlns:m="http://schemas.openxmlformats.org/officeDocument/2006/math">
                    <m:r>
                      <a:rPr lang="en-US" altLang="zh-TW" i="1" dirty="0" smtClean="0">
                        <a:latin typeface="Cambria Math"/>
                        <a:ea typeface="新細明體" pitchFamily="18" charset="-120"/>
                      </a:rPr>
                      <m:t>𝑐</m:t>
                    </m:r>
                  </m:oMath>
                </a14:m>
                <a:r>
                  <a:rPr lang="en-US" altLang="zh-TW" dirty="0">
                    <a:ea typeface="新細明體" pitchFamily="18" charset="-120"/>
                  </a:rPr>
                  <a:t>, is the interest costs plus the storage cost less the income earned, i.e., </a:t>
                </a:r>
                <a14:m>
                  <m:oMath xmlns:m="http://schemas.openxmlformats.org/officeDocument/2006/math">
                    <m:r>
                      <a:rPr lang="en-US" altLang="zh-TW" i="1" dirty="0">
                        <a:latin typeface="Cambria Math"/>
                        <a:ea typeface="新細明體" pitchFamily="18" charset="-120"/>
                      </a:rPr>
                      <m:t>𝑐</m:t>
                    </m:r>
                    <m:r>
                      <a:rPr lang="en-US" altLang="zh-TW" b="0" i="1" dirty="0" smtClean="0">
                        <a:latin typeface="Cambria Math"/>
                        <a:ea typeface="新細明體" pitchFamily="18" charset="-120"/>
                      </a:rPr>
                      <m:t>=</m:t>
                    </m:r>
                    <m:r>
                      <a:rPr lang="en-US" altLang="zh-TW" b="0" i="1" dirty="0" smtClean="0">
                        <a:latin typeface="Cambria Math"/>
                        <a:ea typeface="新細明體" pitchFamily="18" charset="-120"/>
                      </a:rPr>
                      <m:t>𝑟</m:t>
                    </m:r>
                    <m:r>
                      <a:rPr lang="en-US" altLang="zh-TW" b="0" i="1" dirty="0" smtClean="0">
                        <a:latin typeface="Cambria Math"/>
                        <a:ea typeface="新細明體" pitchFamily="18" charset="-120"/>
                      </a:rPr>
                      <m:t>+</m:t>
                    </m:r>
                    <m:r>
                      <a:rPr lang="en-US" altLang="zh-TW" b="0" i="1" dirty="0" smtClean="0">
                        <a:latin typeface="Cambria Math"/>
                        <a:ea typeface="新細明體" pitchFamily="18" charset="-120"/>
                      </a:rPr>
                      <m:t>𝑢</m:t>
                    </m:r>
                    <m:r>
                      <a:rPr lang="en-US" altLang="zh-TW" b="0" i="1" dirty="0" smtClean="0">
                        <a:latin typeface="Cambria Math"/>
                        <a:ea typeface="新細明體" pitchFamily="18" charset="-120"/>
                      </a:rPr>
                      <m:t>−</m:t>
                    </m:r>
                    <m:r>
                      <a:rPr lang="en-US" altLang="zh-TW" b="0" i="1" dirty="0" smtClean="0">
                        <a:latin typeface="Cambria Math"/>
                        <a:ea typeface="新細明體" pitchFamily="18" charset="-120"/>
                      </a:rPr>
                      <m:t>𝑞</m:t>
                    </m:r>
                  </m:oMath>
                </a14:m>
                <a:endParaRPr lang="en-US" altLang="zh-TW" dirty="0">
                  <a:ea typeface="新細明體" pitchFamily="18" charset="-120"/>
                </a:endParaRPr>
              </a:p>
              <a:p>
                <a:pPr lvl="1">
                  <a:spcBef>
                    <a:spcPts val="500"/>
                  </a:spcBef>
                </a:pPr>
                <a:r>
                  <a:rPr lang="en-US" altLang="zh-TW" dirty="0">
                    <a:ea typeface="新細明體" pitchFamily="18" charset="-120"/>
                  </a:rPr>
                  <a:t>For an investment asset, </a:t>
                </a:r>
                <a14:m>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𝐹</m:t>
                        </m:r>
                      </m:e>
                      <m:sub>
                        <m:r>
                          <a:rPr lang="en-US" altLang="zh-TW" b="0" i="1" smtClean="0">
                            <a:latin typeface="Cambria Math"/>
                            <a:ea typeface="新細明體" pitchFamily="18" charset="-120"/>
                          </a:rPr>
                          <m:t>0</m:t>
                        </m:r>
                      </m:sub>
                    </m:sSub>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smtClean="0">
                            <a:latin typeface="Cambria Math" panose="02040503050406030204" pitchFamily="18" charset="0"/>
                            <a:ea typeface="新細明體" pitchFamily="18" charset="-120"/>
                          </a:rPr>
                        </m:ctrlPr>
                      </m:sSupPr>
                      <m:e>
                        <m:r>
                          <a:rPr lang="en-US" altLang="zh-TW" b="0" i="1" smtClean="0">
                            <a:latin typeface="Cambria Math"/>
                            <a:ea typeface="新細明體" pitchFamily="18" charset="-120"/>
                          </a:rPr>
                          <m:t>𝑒</m:t>
                        </m:r>
                      </m:e>
                      <m:sup>
                        <m:r>
                          <a:rPr lang="en-US" altLang="zh-TW" b="0" i="1" smtClean="0">
                            <a:latin typeface="Cambria Math"/>
                            <a:ea typeface="新細明體" pitchFamily="18" charset="-120"/>
                          </a:rPr>
                          <m:t>𝑐𝑇</m:t>
                        </m:r>
                      </m:sup>
                    </m:sSup>
                  </m:oMath>
                </a14:m>
                <a:endParaRPr lang="en-US" altLang="zh-TW" dirty="0">
                  <a:ea typeface="新細明體" pitchFamily="18" charset="-120"/>
                </a:endParaRPr>
              </a:p>
              <a:p>
                <a:pPr lvl="1">
                  <a:spcBef>
                    <a:spcPts val="500"/>
                  </a:spcBef>
                </a:pPr>
                <a:r>
                  <a:rPr lang="en-US" altLang="zh-TW" dirty="0">
                    <a:ea typeface="新細明體" pitchFamily="18" charset="-120"/>
                  </a:rPr>
                  <a:t>For a consumption asset,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smtClean="0">
                        <a:latin typeface="Cambria Math"/>
                        <a:ea typeface="Cambria Math"/>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𝑐𝑇</m:t>
                        </m:r>
                      </m:sup>
                    </m:sSup>
                  </m:oMath>
                </a14:m>
                <a:endParaRPr lang="en-US" altLang="zh-TW" dirty="0">
                  <a:ea typeface="新細明體" pitchFamily="18" charset="-120"/>
                </a:endParaRPr>
              </a:p>
              <a:p>
                <a:pPr lvl="1">
                  <a:spcBef>
                    <a:spcPts val="500"/>
                  </a:spcBef>
                </a:pPr>
                <a:r>
                  <a:rPr lang="en-US" altLang="zh-TW" dirty="0">
                    <a:ea typeface="新細明體" pitchFamily="18" charset="-120"/>
                  </a:rPr>
                  <a:t>The convenience yield on the consumption asset, </a:t>
                </a:r>
                <a14:m>
                  <m:oMath xmlns:m="http://schemas.openxmlformats.org/officeDocument/2006/math">
                    <m:r>
                      <a:rPr lang="en-US" altLang="zh-TW" i="1" dirty="0" smtClean="0">
                        <a:latin typeface="Cambria Math"/>
                        <a:ea typeface="新細明體" pitchFamily="18" charset="-120"/>
                      </a:rPr>
                      <m:t>𝑦</m:t>
                    </m:r>
                  </m:oMath>
                </a14:m>
                <a:r>
                  <a:rPr lang="en-US" altLang="zh-TW" dirty="0">
                    <a:ea typeface="新細明體" pitchFamily="18" charset="-120"/>
                  </a:rPr>
                  <a:t>, is defined so that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b="0" i="1" smtClean="0">
                            <a:latin typeface="Cambria Math"/>
                            <a:ea typeface="新細明體" pitchFamily="18" charset="-120"/>
                          </a:rPr>
                          <m:t>(</m:t>
                        </m:r>
                        <m:r>
                          <a:rPr lang="en-US" altLang="zh-TW" i="1">
                            <a:latin typeface="Cambria Math"/>
                            <a:ea typeface="新細明體" pitchFamily="18" charset="-120"/>
                          </a:rPr>
                          <m:t>𝑐</m:t>
                        </m:r>
                        <m:r>
                          <a:rPr lang="en-US" altLang="zh-TW" b="0" i="1" smtClean="0">
                            <a:latin typeface="Cambria Math"/>
                            <a:ea typeface="新細明體" pitchFamily="18" charset="-120"/>
                          </a:rPr>
                          <m:t>−</m:t>
                        </m:r>
                        <m:r>
                          <a:rPr lang="en-US" altLang="zh-TW" b="0" i="1" smtClean="0">
                            <a:latin typeface="Cambria Math"/>
                            <a:ea typeface="新細明體" pitchFamily="18" charset="-120"/>
                          </a:rPr>
                          <m:t>𝑦</m:t>
                        </m:r>
                        <m:r>
                          <a:rPr lang="en-US" altLang="zh-TW" b="0" i="1" smtClean="0">
                            <a:latin typeface="Cambria Math"/>
                            <a:ea typeface="新細明體" pitchFamily="18" charset="-120"/>
                          </a:rPr>
                          <m:t>)</m:t>
                        </m:r>
                        <m:r>
                          <a:rPr lang="en-US" altLang="zh-TW" i="1">
                            <a:latin typeface="Cambria Math"/>
                            <a:ea typeface="新細明體" pitchFamily="18" charset="-120"/>
                          </a:rPr>
                          <m:t>𝑇</m:t>
                        </m:r>
                      </m:sup>
                    </m:sSup>
                  </m:oMath>
                </a14:m>
                <a:endParaRPr lang="en-US" altLang="zh-TW" dirty="0">
                  <a:ea typeface="新細明體" pitchFamily="18" charset="-120"/>
                </a:endParaRPr>
              </a:p>
              <a:p>
                <a:pPr marL="719138" lvl="1" indent="-374650">
                  <a:spcBef>
                    <a:spcPts val="800"/>
                  </a:spcBef>
                  <a:buClr>
                    <a:schemeClr val="tx1"/>
                  </a:buClr>
                  <a:buFont typeface="新細明體" pitchFamily="18" charset="-120"/>
                  <a:buChar char="※"/>
                  <a:tabLst>
                    <a:tab pos="719138" algn="l"/>
                  </a:tabLst>
                </a:pPr>
                <a:r>
                  <a:rPr lang="en-US" altLang="zh-TW" sz="2200" dirty="0">
                    <a:ea typeface="新細明體" pitchFamily="18" charset="-120"/>
                  </a:rPr>
                  <a:t>Note that for investment assets, the convenience yield must be zero to eliminate arbitrage opportunities</a:t>
                </a:r>
              </a:p>
            </p:txBody>
          </p:sp>
        </mc:Choice>
        <mc:Fallback xmlns="">
          <p:sp>
            <p:nvSpPr>
              <p:cNvPr id="24582" name="Rectangle 5"/>
              <p:cNvSpPr>
                <a:spLocks noGrp="1" noRot="1" noChangeAspect="1" noMove="1" noResize="1" noEditPoints="1" noAdjustHandles="1" noChangeArrowheads="1" noChangeShapeType="1" noTextEdit="1"/>
              </p:cNvSpPr>
              <p:nvPr>
                <p:ph idx="1"/>
              </p:nvPr>
            </p:nvSpPr>
            <p:spPr>
              <a:xfrm>
                <a:off x="539552" y="1628800"/>
                <a:ext cx="8208912" cy="5229200"/>
              </a:xfrm>
              <a:blipFill>
                <a:blip r:embed="rId3"/>
                <a:stretch>
                  <a:fillRect l="-817" t="-1515" r="-594" b="-3380"/>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2457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49709763-4229-4F41-8A5E-06194204E54C}" type="slidenum">
              <a:rPr lang="en-US" altLang="en-US"/>
              <a:pPr eaLnBrk="1" hangingPunct="1"/>
              <a:t>36</a:t>
            </a:fld>
            <a:endParaRPr lang="en-US" altLang="en-US"/>
          </a:p>
        </p:txBody>
      </p:sp>
    </p:spTree>
    <p:extLst>
      <p:ext uri="{BB962C8B-B14F-4D97-AF65-F5344CB8AC3E}">
        <p14:creationId xmlns:p14="http://schemas.microsoft.com/office/powerpoint/2010/main" val="77906069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ctrTitle"/>
          </p:nvPr>
        </p:nvSpPr>
        <p:spPr>
          <a:xfrm>
            <a:off x="395536" y="2924175"/>
            <a:ext cx="6912768" cy="1512937"/>
          </a:xfrm>
        </p:spPr>
        <p:txBody>
          <a:bodyPr anchor="ctr"/>
          <a:lstStyle/>
          <a:p>
            <a:pPr marL="811213" indent="-811213" algn="l"/>
            <a:r>
              <a:rPr lang="en-US" altLang="zh-TW" sz="3800" dirty="0">
                <a:ea typeface="新細明體" charset="-120"/>
              </a:rPr>
              <a:t>5.4 Futures Price vs. Expected Spot Price</a:t>
            </a:r>
            <a:endParaRPr lang="zh-TW" altLang="en-US" sz="3800" dirty="0">
              <a:ea typeface="新細明體" charset="-120"/>
            </a:endParaRPr>
          </a:p>
        </p:txBody>
      </p:sp>
      <p:sp>
        <p:nvSpPr>
          <p:cNvPr id="7170"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5.</a:t>
            </a:r>
            <a:fld id="{318AA49A-4F20-4677-A41A-D5F351D8E433}" type="slidenum">
              <a:rPr lang="en-US" altLang="en-US" smtClean="0"/>
              <a:pPr eaLnBrk="1" hangingPunct="1"/>
              <a:t>37</a:t>
            </a:fld>
            <a:endParaRPr lang="en-US" altLang="en-US" dirty="0"/>
          </a:p>
        </p:txBody>
      </p:sp>
    </p:spTree>
    <p:extLst>
      <p:ext uri="{BB962C8B-B14F-4D97-AF65-F5344CB8AC3E}">
        <p14:creationId xmlns:p14="http://schemas.microsoft.com/office/powerpoint/2010/main" val="4121922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4"/>
          <p:cNvSpPr>
            <a:spLocks noGrp="1" noChangeArrowheads="1"/>
          </p:cNvSpPr>
          <p:nvPr>
            <p:ph type="title"/>
          </p:nvPr>
        </p:nvSpPr>
        <p:spPr>
          <a:xfrm>
            <a:off x="251520" y="188640"/>
            <a:ext cx="7704856" cy="1296144"/>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sz="3200" dirty="0">
                <a:ea typeface="新細明體" pitchFamily="18" charset="-120"/>
              </a:rPr>
              <a:t>Relationship Between Futures Prices and Expected Spot Prices</a:t>
            </a:r>
          </a:p>
        </p:txBody>
      </p:sp>
      <mc:AlternateContent xmlns:mc="http://schemas.openxmlformats.org/markup-compatibility/2006" xmlns:a14="http://schemas.microsoft.com/office/drawing/2010/main">
        <mc:Choice Requires="a14">
          <p:sp>
            <p:nvSpPr>
              <p:cNvPr id="25606" name="Rectangle 5"/>
              <p:cNvSpPr>
                <a:spLocks noGrp="1" noChangeArrowheads="1"/>
              </p:cNvSpPr>
              <p:nvPr>
                <p:ph idx="1"/>
              </p:nvPr>
            </p:nvSpPr>
            <p:spPr>
              <a:xfrm>
                <a:off x="395536" y="1628800"/>
                <a:ext cx="8568952" cy="5184576"/>
              </a:xfrm>
              <a:noFill/>
              <a:extLst>
                <a:ext uri="{91240B29-F687-4F45-9708-019B960494DF}">
                  <a14:hiddenLine w="12700">
                    <a:solidFill>
                      <a:schemeClr val="tx1"/>
                    </a:solidFill>
                    <a:miter lim="800000"/>
                    <a:headEnd/>
                    <a:tailEnd/>
                  </a14:hiddenLine>
                </a:ext>
              </a:extLst>
            </p:spPr>
            <p:txBody>
              <a:bodyPr lIns="90488" tIns="44450" rIns="90488" bIns="44450"/>
              <a:lstStyle/>
              <a:p>
                <a:pPr eaLnBrk="1" hangingPunct="1">
                  <a:spcBef>
                    <a:spcPts val="600"/>
                  </a:spcBef>
                </a:pPr>
                <a:r>
                  <a:rPr lang="en-US" altLang="zh-TW" dirty="0">
                    <a:ea typeface="新細明體" pitchFamily="18" charset="-120"/>
                  </a:rPr>
                  <a:t>Is the futures price an unbiased estimate of the expected spot prices on the delivery date?</a:t>
                </a:r>
              </a:p>
              <a:p>
                <a:pPr lvl="1" indent="-342900">
                  <a:spcBef>
                    <a:spcPts val="600"/>
                  </a:spcBef>
                  <a:buClr>
                    <a:schemeClr val="tx1"/>
                  </a:buClr>
                  <a:buFont typeface="Wingdings" pitchFamily="2" charset="2"/>
                  <a:buAutoNum type="arabicPeriod"/>
                </a:pPr>
                <a:r>
                  <a:rPr lang="en-US" altLang="zh-TW" dirty="0">
                    <a:ea typeface="新細明體" charset="-120"/>
                  </a:rPr>
                  <a:t>Keynes and Hicks: Hedgers prepare to lose (accept unfavorable futures prices), but speculators hope to make money (accept only favorable futures prices)</a:t>
                </a:r>
              </a:p>
              <a:p>
                <a:pPr marL="1073150" lvl="2" indent="-371475">
                  <a:spcBef>
                    <a:spcPts val="600"/>
                  </a:spcBef>
                </a:pPr>
                <a:r>
                  <a:rPr lang="en-US" altLang="zh-TW" dirty="0">
                    <a:ea typeface="新細明體" charset="-120"/>
                  </a:rPr>
                  <a:t>Hedgers hold short, speculators hold long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a:latin typeface="Cambria Math"/>
                        <a:ea typeface="新細明體" pitchFamily="18" charset="-120"/>
                      </a:rPr>
                      <m:t>&lt;</m:t>
                    </m:r>
                    <m:r>
                      <a:rPr lang="en-US" altLang="zh-TW" i="1">
                        <a:latin typeface="Cambria Math"/>
                        <a:ea typeface="新細明體" pitchFamily="18" charset="-120"/>
                      </a:rPr>
                      <m:t>𝐸</m:t>
                    </m:r>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r>
                      <a:rPr lang="en-US" altLang="zh-TW" i="1">
                        <a:latin typeface="Cambria Math"/>
                        <a:ea typeface="新細明體" pitchFamily="18" charset="-120"/>
                      </a:rPr>
                      <m:t>]</m:t>
                    </m:r>
                  </m:oMath>
                </a14:m>
                <a:endParaRPr lang="en-US" altLang="zh-TW" dirty="0">
                  <a:ea typeface="新細明體" charset="-120"/>
                </a:endParaRPr>
              </a:p>
              <a:p>
                <a:pPr marL="1254125" lvl="3" indent="-255588">
                  <a:spcBef>
                    <a:spcPts val="600"/>
                  </a:spcBef>
                </a:pPr>
                <a:r>
                  <a:rPr lang="en-US" altLang="zh-TW" dirty="0">
                    <a:ea typeface="新細明體" charset="-120"/>
                  </a:rPr>
                  <a:t>Speculators buy undervalued futures, i.e.,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a:latin typeface="Cambria Math"/>
                        <a:ea typeface="新細明體" pitchFamily="18" charset="-120"/>
                      </a:rPr>
                      <m:t>&lt;</m:t>
                    </m:r>
                    <m:r>
                      <a:rPr lang="en-US" altLang="zh-TW" i="1">
                        <a:latin typeface="Cambria Math"/>
                        <a:ea typeface="新細明體" pitchFamily="18" charset="-120"/>
                      </a:rPr>
                      <m:t>𝐸</m:t>
                    </m:r>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r>
                      <a:rPr lang="en-US" altLang="zh-TW" i="1">
                        <a:latin typeface="Cambria Math"/>
                        <a:ea typeface="新細明體" pitchFamily="18" charset="-120"/>
                      </a:rPr>
                      <m:t>]</m:t>
                    </m:r>
                  </m:oMath>
                </a14:m>
                <a:r>
                  <a:rPr lang="en-US" altLang="zh-TW" dirty="0">
                    <a:ea typeface="新細明體" charset="-120"/>
                  </a:rPr>
                  <a:t>, and hedgers would sacrifice (to sell at a undervalued futures price) in order to reduce risks </a:t>
                </a:r>
              </a:p>
              <a:p>
                <a:pPr marL="1073150" lvl="2" indent="-371475">
                  <a:spcBef>
                    <a:spcPts val="600"/>
                  </a:spcBef>
                  <a:buClr>
                    <a:srgbClr val="CC3300"/>
                  </a:buClr>
                </a:pPr>
                <a:r>
                  <a:rPr lang="en-US" altLang="zh-TW" dirty="0">
                    <a:solidFill>
                      <a:srgbClr val="000000"/>
                    </a:solidFill>
                    <a:ea typeface="新細明體" charset="-120"/>
                  </a:rPr>
                  <a:t>Hedgers hold long, speculators hold short </a:t>
                </a:r>
                <a14:m>
                  <m:oMath xmlns:m="http://schemas.openxmlformats.org/officeDocument/2006/math">
                    <m:r>
                      <a:rPr lang="en-US" altLang="zh-TW" i="1">
                        <a:latin typeface="Cambria Math" panose="02040503050406030204" pitchFamily="18" charset="0"/>
                        <a:ea typeface="Cambria Math" panose="02040503050406030204" pitchFamily="18" charset="0"/>
                      </a:rPr>
                      <m:t>⇒</m:t>
                    </m:r>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𝐹</m:t>
                        </m:r>
                      </m:e>
                      <m:sub>
                        <m:r>
                          <a:rPr lang="en-US" altLang="zh-TW" i="1">
                            <a:solidFill>
                              <a:srgbClr val="000000"/>
                            </a:solidFill>
                            <a:latin typeface="Cambria Math"/>
                            <a:ea typeface="新細明體" pitchFamily="18" charset="-120"/>
                          </a:rPr>
                          <m:t>0</m:t>
                        </m:r>
                      </m:sub>
                    </m:sSub>
                    <m:r>
                      <a:rPr lang="en-US" altLang="zh-TW" i="1">
                        <a:solidFill>
                          <a:srgbClr val="000000"/>
                        </a:solidFill>
                        <a:latin typeface="Cambria Math"/>
                        <a:ea typeface="新細明體" pitchFamily="18" charset="-120"/>
                      </a:rPr>
                      <m:t>&gt;</m:t>
                    </m:r>
                    <m:r>
                      <a:rPr lang="en-US" altLang="zh-TW" i="1">
                        <a:solidFill>
                          <a:srgbClr val="000000"/>
                        </a:solidFill>
                        <a:latin typeface="Cambria Math"/>
                        <a:ea typeface="新細明體" pitchFamily="18" charset="-120"/>
                      </a:rPr>
                      <m:t>𝐸</m:t>
                    </m:r>
                    <m:r>
                      <a:rPr lang="en-US" altLang="zh-TW" i="1">
                        <a:solidFill>
                          <a:srgbClr val="000000"/>
                        </a:solidFill>
                        <a:latin typeface="Cambria Math"/>
                        <a:ea typeface="新細明體" pitchFamily="18" charset="-120"/>
                      </a:rPr>
                      <m:t>[</m:t>
                    </m:r>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𝑆</m:t>
                        </m:r>
                      </m:e>
                      <m:sub>
                        <m:r>
                          <a:rPr lang="en-US" altLang="zh-TW" i="1">
                            <a:solidFill>
                              <a:srgbClr val="000000"/>
                            </a:solidFill>
                            <a:latin typeface="Cambria Math"/>
                            <a:ea typeface="新細明體" pitchFamily="18" charset="-120"/>
                          </a:rPr>
                          <m:t>𝑇</m:t>
                        </m:r>
                      </m:sub>
                    </m:sSub>
                    <m:r>
                      <a:rPr lang="en-US" altLang="zh-TW" i="1">
                        <a:solidFill>
                          <a:srgbClr val="000000"/>
                        </a:solidFill>
                        <a:latin typeface="Cambria Math"/>
                        <a:ea typeface="新細明體" pitchFamily="18" charset="-120"/>
                      </a:rPr>
                      <m:t>]</m:t>
                    </m:r>
                  </m:oMath>
                </a14:m>
                <a:endParaRPr lang="en-US" altLang="zh-TW" dirty="0">
                  <a:solidFill>
                    <a:srgbClr val="000000"/>
                  </a:solidFill>
                  <a:ea typeface="新細明體" charset="-120"/>
                </a:endParaRPr>
              </a:p>
              <a:p>
                <a:pPr marL="1254125" lvl="3" indent="-255588">
                  <a:spcBef>
                    <a:spcPts val="600"/>
                  </a:spcBef>
                  <a:buClr>
                    <a:srgbClr val="7C1302"/>
                  </a:buClr>
                </a:pPr>
                <a:r>
                  <a:rPr lang="en-US" altLang="zh-TW" dirty="0">
                    <a:solidFill>
                      <a:srgbClr val="000000"/>
                    </a:solidFill>
                    <a:ea typeface="新細明體" charset="-120"/>
                  </a:rPr>
                  <a:t>Speculators sell overvalued futures, i.e., </a:t>
                </a: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𝐹</m:t>
                        </m:r>
                      </m:e>
                      <m:sub>
                        <m:r>
                          <a:rPr lang="en-US" altLang="zh-TW" i="1">
                            <a:solidFill>
                              <a:srgbClr val="000000"/>
                            </a:solidFill>
                            <a:latin typeface="Cambria Math"/>
                            <a:ea typeface="新細明體" pitchFamily="18" charset="-120"/>
                          </a:rPr>
                          <m:t>0</m:t>
                        </m:r>
                      </m:sub>
                    </m:sSub>
                    <m:r>
                      <a:rPr lang="en-US" altLang="zh-TW" i="1">
                        <a:solidFill>
                          <a:srgbClr val="000000"/>
                        </a:solidFill>
                        <a:latin typeface="Cambria Math"/>
                        <a:ea typeface="新細明體" pitchFamily="18" charset="-120"/>
                      </a:rPr>
                      <m:t>&gt;</m:t>
                    </m:r>
                    <m:r>
                      <a:rPr lang="en-US" altLang="zh-TW" i="1">
                        <a:solidFill>
                          <a:srgbClr val="000000"/>
                        </a:solidFill>
                        <a:latin typeface="Cambria Math"/>
                        <a:ea typeface="新細明體" pitchFamily="18" charset="-120"/>
                      </a:rPr>
                      <m:t>𝐸</m:t>
                    </m:r>
                    <m:r>
                      <a:rPr lang="en-US" altLang="zh-TW" i="1">
                        <a:solidFill>
                          <a:srgbClr val="000000"/>
                        </a:solidFill>
                        <a:latin typeface="Cambria Math"/>
                        <a:ea typeface="新細明體" pitchFamily="18" charset="-120"/>
                      </a:rPr>
                      <m:t>[</m:t>
                    </m:r>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𝑆</m:t>
                        </m:r>
                      </m:e>
                      <m:sub>
                        <m:r>
                          <a:rPr lang="en-US" altLang="zh-TW" i="1">
                            <a:solidFill>
                              <a:srgbClr val="000000"/>
                            </a:solidFill>
                            <a:latin typeface="Cambria Math"/>
                            <a:ea typeface="新細明體" pitchFamily="18" charset="-120"/>
                          </a:rPr>
                          <m:t>𝑇</m:t>
                        </m:r>
                      </m:sub>
                    </m:sSub>
                    <m:r>
                      <a:rPr lang="en-US" altLang="zh-TW" i="1">
                        <a:solidFill>
                          <a:srgbClr val="000000"/>
                        </a:solidFill>
                        <a:latin typeface="Cambria Math"/>
                        <a:ea typeface="新細明體" pitchFamily="18" charset="-120"/>
                      </a:rPr>
                      <m:t>]</m:t>
                    </m:r>
                  </m:oMath>
                </a14:m>
                <a:r>
                  <a:rPr lang="en-US" altLang="zh-TW" dirty="0">
                    <a:solidFill>
                      <a:srgbClr val="000000"/>
                    </a:solidFill>
                    <a:ea typeface="新細明體" charset="-120"/>
                  </a:rPr>
                  <a:t>, and hedgers would sacrifice (to buy at an overvalued futures price) in order to reduce risks</a:t>
                </a:r>
                <a:endParaRPr lang="en-US" altLang="zh-TW" dirty="0">
                  <a:ea typeface="新細明體" pitchFamily="18" charset="-120"/>
                </a:endParaRPr>
              </a:p>
            </p:txBody>
          </p:sp>
        </mc:Choice>
        <mc:Fallback xmlns="">
          <p:sp>
            <p:nvSpPr>
              <p:cNvPr id="25606" name="Rectangle 5"/>
              <p:cNvSpPr>
                <a:spLocks noGrp="1" noRot="1" noChangeAspect="1" noMove="1" noResize="1" noEditPoints="1" noAdjustHandles="1" noChangeArrowheads="1" noChangeShapeType="1" noTextEdit="1"/>
              </p:cNvSpPr>
              <p:nvPr>
                <p:ph idx="1"/>
              </p:nvPr>
            </p:nvSpPr>
            <p:spPr>
              <a:xfrm>
                <a:off x="395536" y="1628800"/>
                <a:ext cx="8568952" cy="5184576"/>
              </a:xfrm>
              <a:blipFill>
                <a:blip r:embed="rId3"/>
                <a:stretch>
                  <a:fillRect l="-711" t="-1528" r="-1280"/>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2560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586B7FBC-A0FD-45EE-8920-CF4395AC05CA}" type="slidenum">
              <a:rPr lang="en-US" altLang="en-US"/>
              <a:pPr eaLnBrk="1" hangingPunct="1"/>
              <a:t>38</a:t>
            </a:fld>
            <a:endParaRPr lang="en-US" alt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6" name="Rectangle 5"/>
              <p:cNvSpPr>
                <a:spLocks noGrp="1" noChangeArrowheads="1"/>
              </p:cNvSpPr>
              <p:nvPr>
                <p:ph idx="1"/>
              </p:nvPr>
            </p:nvSpPr>
            <p:spPr>
              <a:xfrm>
                <a:off x="395536" y="1628800"/>
                <a:ext cx="8496944" cy="5229200"/>
              </a:xfrm>
              <a:noFill/>
              <a:extLst>
                <a:ext uri="{91240B29-F687-4F45-9708-019B960494DF}">
                  <a14:hiddenLine w="12700">
                    <a:solidFill>
                      <a:schemeClr val="tx1"/>
                    </a:solidFill>
                    <a:miter lim="800000"/>
                    <a:headEnd/>
                    <a:tailEnd/>
                  </a14:hiddenLine>
                </a:ext>
              </a:extLst>
            </p:spPr>
            <p:txBody>
              <a:bodyPr lIns="90488" tIns="44450" rIns="90488" bIns="44450"/>
              <a:lstStyle/>
              <a:p>
                <a:pPr lvl="1" indent="-336550">
                  <a:spcBef>
                    <a:spcPts val="500"/>
                  </a:spcBef>
                  <a:buClr>
                    <a:schemeClr val="tx1"/>
                  </a:buClr>
                  <a:buFont typeface="+mj-lt"/>
                  <a:buAutoNum type="arabicPeriod" startAt="2"/>
                </a:pPr>
                <a:r>
                  <a:rPr lang="en-US" altLang="zh-TW" dirty="0">
                    <a:ea typeface="新細明體" charset="-120"/>
                  </a:rPr>
                  <a:t>Analysis of the systematic risk based on the CAPM</a:t>
                </a:r>
              </a:p>
              <a:p>
                <a:pPr lvl="2">
                  <a:spcBef>
                    <a:spcPts val="500"/>
                  </a:spcBef>
                </a:pPr>
                <a:r>
                  <a:rPr lang="en-US" altLang="zh-TW" dirty="0">
                    <a:ea typeface="新細明體" pitchFamily="18" charset="-120"/>
                  </a:rPr>
                  <a:t>Suppose </a:t>
                </a:r>
                <a14:m>
                  <m:oMath xmlns:m="http://schemas.openxmlformats.org/officeDocument/2006/math">
                    <m:r>
                      <a:rPr lang="en-US" altLang="zh-TW" i="1" dirty="0">
                        <a:latin typeface="Cambria Math"/>
                        <a:ea typeface="新細明體" pitchFamily="18" charset="-120"/>
                      </a:rPr>
                      <m:t>𝑘</m:t>
                    </m:r>
                  </m:oMath>
                </a14:m>
                <a:r>
                  <a:rPr lang="en-US" altLang="zh-TW" dirty="0">
                    <a:ea typeface="新細明體" pitchFamily="18" charset="-120"/>
                  </a:rPr>
                  <a:t> is the expected return required by investors on an asset with the price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sub>
                    </m:sSub>
                  </m:oMath>
                </a14:m>
                <a:endParaRPr lang="en-US" altLang="zh-TW" dirty="0">
                  <a:ea typeface="新細明體" pitchFamily="18" charset="-120"/>
                </a:endParaRPr>
              </a:p>
              <a:p>
                <a:pPr lvl="2">
                  <a:spcBef>
                    <a:spcPts val="500"/>
                  </a:spcBef>
                </a:pPr>
                <a:r>
                  <a:rPr lang="en-US" altLang="zh-TW" dirty="0">
                    <a:ea typeface="新細明體" pitchFamily="18" charset="-120"/>
                  </a:rPr>
                  <a:t>We can invest the amount of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𝑟𝑇</m:t>
                        </m:r>
                      </m:sup>
                    </m:sSup>
                  </m:oMath>
                </a14:m>
                <a:r>
                  <a:rPr lang="en-US" altLang="zh-TW" i="1" baseline="30000" dirty="0">
                    <a:ea typeface="新細明體" pitchFamily="18" charset="-120"/>
                  </a:rPr>
                  <a:t> </a:t>
                </a:r>
                <a:r>
                  <a:rPr lang="en-US" altLang="zh-TW" dirty="0">
                    <a:ea typeface="新細明體" pitchFamily="18" charset="-120"/>
                  </a:rPr>
                  <a:t>now (to earn the risk-free rate </a:t>
                </a:r>
                <a14:m>
                  <m:oMath xmlns:m="http://schemas.openxmlformats.org/officeDocument/2006/math">
                    <m:r>
                      <a:rPr lang="en-US" altLang="zh-TW" i="1">
                        <a:latin typeface="Cambria Math"/>
                        <a:ea typeface="新細明體" pitchFamily="18" charset="-120"/>
                      </a:rPr>
                      <m:t>𝑟</m:t>
                    </m:r>
                    <m:r>
                      <a:rPr lang="en-US" altLang="zh-TW" i="1">
                        <a:latin typeface="Cambria Math"/>
                        <a:ea typeface="新細明體" pitchFamily="18" charset="-120"/>
                      </a:rPr>
                      <m:t>)</m:t>
                    </m:r>
                  </m:oMath>
                </a14:m>
                <a:r>
                  <a:rPr lang="en-US" altLang="zh-TW" dirty="0">
                    <a:ea typeface="新細明體" pitchFamily="18" charset="-120"/>
                  </a:rPr>
                  <a:t> to get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oMath>
                </a14:m>
                <a:r>
                  <a:rPr lang="en-US" altLang="zh-TW" dirty="0">
                    <a:ea typeface="新細明體" pitchFamily="18" charset="-120"/>
                  </a:rPr>
                  <a:t> back at maturity via a futures contract with the futures price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oMath>
                </a14:m>
                <a:endParaRPr lang="en-US" altLang="zh-TW" dirty="0">
                  <a:ea typeface="新細明體" pitchFamily="18" charset="-120"/>
                </a:endParaRPr>
              </a:p>
              <a:p>
                <a:pPr lvl="2">
                  <a:spcBef>
                    <a:spcPts val="500"/>
                  </a:spcBef>
                </a:pPr>
                <a:r>
                  <a:rPr lang="en-US" altLang="zh-TW" dirty="0">
                    <a:ea typeface="新細明體" pitchFamily="18" charset="-120"/>
                  </a:rPr>
                  <a:t>The present value of the expectation of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oMath>
                </a14:m>
                <a:r>
                  <a:rPr lang="en-US" altLang="zh-TW" dirty="0">
                    <a:ea typeface="新細明體" pitchFamily="18" charset="-120"/>
                  </a:rPr>
                  <a:t> (discounted by </a:t>
                </a:r>
                <a14:m>
                  <m:oMath xmlns:m="http://schemas.openxmlformats.org/officeDocument/2006/math">
                    <m:r>
                      <a:rPr lang="en-US" altLang="zh-TW" i="1" dirty="0">
                        <a:latin typeface="Cambria Math"/>
                        <a:ea typeface="新細明體" pitchFamily="18" charset="-120"/>
                      </a:rPr>
                      <m:t>𝑘</m:t>
                    </m:r>
                  </m:oMath>
                </a14:m>
                <a:r>
                  <a:rPr lang="en-US" altLang="zh-TW" dirty="0">
                    <a:ea typeface="新細明體" pitchFamily="18" charset="-120"/>
                  </a:rPr>
                  <a:t>) should be the initial investment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𝑟𝑇</m:t>
                        </m:r>
                      </m:sup>
                    </m:sSup>
                  </m:oMath>
                </a14:m>
                <a:endParaRPr lang="en-US" altLang="zh-TW" dirty="0">
                  <a:ea typeface="新細明體" pitchFamily="18" charset="-120"/>
                </a:endParaRPr>
              </a:p>
              <a:p>
                <a:pPr marL="1700213" indent="0">
                  <a:spcBef>
                    <a:spcPts val="500"/>
                  </a:spcBef>
                  <a:buNone/>
                </a:pPr>
                <a14:m>
                  <m:oMathPara xmlns:m="http://schemas.openxmlformats.org/officeDocument/2006/math">
                    <m:oMathParaPr>
                      <m:jc m:val="left"/>
                    </m:oMathParaPr>
                    <m:oMath xmlns:m="http://schemas.openxmlformats.org/officeDocument/2006/math">
                      <m:sSub>
                        <m:sSubPr>
                          <m:ctrlPr>
                            <a:rPr lang="en-US" altLang="zh-TW" sz="2200" i="1">
                              <a:latin typeface="Cambria Math" panose="02040503050406030204" pitchFamily="18" charset="0"/>
                              <a:ea typeface="新細明體" pitchFamily="18" charset="-120"/>
                            </a:rPr>
                          </m:ctrlPr>
                        </m:sSubPr>
                        <m:e>
                          <m:r>
                            <a:rPr lang="en-US" altLang="zh-TW" sz="2200" i="1">
                              <a:latin typeface="Cambria Math"/>
                              <a:ea typeface="新細明體" pitchFamily="18" charset="-120"/>
                            </a:rPr>
                            <m:t>𝐹</m:t>
                          </m:r>
                        </m:e>
                        <m:sub>
                          <m:r>
                            <a:rPr lang="en-US" altLang="zh-TW" sz="2200" i="1">
                              <a:latin typeface="Cambria Math"/>
                              <a:ea typeface="新細明體" pitchFamily="18" charset="-120"/>
                            </a:rPr>
                            <m:t>0</m:t>
                          </m:r>
                        </m:sub>
                      </m:sSub>
                      <m:sSup>
                        <m:sSupPr>
                          <m:ctrlPr>
                            <a:rPr lang="en-US" altLang="zh-TW" sz="2200" i="1">
                              <a:latin typeface="Cambria Math" panose="02040503050406030204" pitchFamily="18" charset="0"/>
                              <a:ea typeface="新細明體" pitchFamily="18" charset="-120"/>
                            </a:rPr>
                          </m:ctrlPr>
                        </m:sSupPr>
                        <m:e>
                          <m:r>
                            <a:rPr lang="en-US" altLang="zh-TW" sz="2200" i="1">
                              <a:latin typeface="Cambria Math"/>
                              <a:ea typeface="新細明體" pitchFamily="18" charset="-120"/>
                            </a:rPr>
                            <m:t>𝑒</m:t>
                          </m:r>
                        </m:e>
                        <m:sup>
                          <m:r>
                            <a:rPr lang="en-US" altLang="zh-TW" sz="2200" i="1">
                              <a:latin typeface="Cambria Math"/>
                              <a:ea typeface="新細明體" pitchFamily="18" charset="-120"/>
                            </a:rPr>
                            <m:t>−</m:t>
                          </m:r>
                          <m:r>
                            <a:rPr lang="en-US" altLang="zh-TW" sz="2200" i="1">
                              <a:latin typeface="Cambria Math"/>
                              <a:ea typeface="新細明體" pitchFamily="18" charset="-120"/>
                            </a:rPr>
                            <m:t>𝑟𝑇</m:t>
                          </m:r>
                        </m:sup>
                      </m:sSup>
                      <m:r>
                        <a:rPr lang="en-US" altLang="zh-TW" sz="2200" b="0" i="1" smtClean="0">
                          <a:latin typeface="Cambria Math"/>
                          <a:ea typeface="新細明體" pitchFamily="18" charset="-120"/>
                        </a:rPr>
                        <m:t>=</m:t>
                      </m:r>
                      <m:r>
                        <a:rPr lang="en-US" altLang="zh-TW" sz="2200" b="0" i="1" smtClean="0">
                          <a:latin typeface="Cambria Math"/>
                          <a:ea typeface="新細明體" pitchFamily="18" charset="-120"/>
                        </a:rPr>
                        <m:t>𝐸</m:t>
                      </m:r>
                      <m:r>
                        <a:rPr lang="en-US" altLang="zh-TW" sz="2200" b="0" i="1" smtClean="0">
                          <a:latin typeface="Cambria Math"/>
                          <a:ea typeface="新細明體" pitchFamily="18" charset="-120"/>
                        </a:rPr>
                        <m:t>[</m:t>
                      </m:r>
                      <m:sSub>
                        <m:sSubPr>
                          <m:ctrlPr>
                            <a:rPr lang="en-US" altLang="zh-TW" sz="2200" b="0" i="1" smtClean="0">
                              <a:latin typeface="Cambria Math" panose="02040503050406030204" pitchFamily="18" charset="0"/>
                              <a:ea typeface="新細明體" pitchFamily="18" charset="-120"/>
                            </a:rPr>
                          </m:ctrlPr>
                        </m:sSubPr>
                        <m:e>
                          <m:r>
                            <a:rPr lang="en-US" altLang="zh-TW" sz="2200" b="0" i="1" smtClean="0">
                              <a:latin typeface="Cambria Math"/>
                              <a:ea typeface="新細明體" pitchFamily="18" charset="-120"/>
                            </a:rPr>
                            <m:t>𝑆</m:t>
                          </m:r>
                        </m:e>
                        <m:sub>
                          <m:r>
                            <a:rPr lang="en-US" altLang="zh-TW" sz="2200" b="0" i="1" smtClean="0">
                              <a:latin typeface="Cambria Math"/>
                              <a:ea typeface="新細明體" pitchFamily="18" charset="-120"/>
                            </a:rPr>
                            <m:t>𝑇</m:t>
                          </m:r>
                        </m:sub>
                      </m:sSub>
                      <m:r>
                        <a:rPr lang="en-US" altLang="zh-TW" sz="2200" b="0" i="1" smtClean="0">
                          <a:latin typeface="Cambria Math"/>
                          <a:ea typeface="新細明體" pitchFamily="18" charset="-120"/>
                        </a:rPr>
                        <m:t>]</m:t>
                      </m:r>
                      <m:sSup>
                        <m:sSupPr>
                          <m:ctrlPr>
                            <a:rPr lang="en-US" altLang="zh-TW" sz="2200" b="0" i="1" smtClean="0">
                              <a:latin typeface="Cambria Math" panose="02040503050406030204" pitchFamily="18" charset="0"/>
                              <a:ea typeface="新細明體" pitchFamily="18" charset="-120"/>
                            </a:rPr>
                          </m:ctrlPr>
                        </m:sSupPr>
                        <m:e>
                          <m:r>
                            <a:rPr lang="en-US" altLang="zh-TW" sz="2200" b="0" i="1" smtClean="0">
                              <a:latin typeface="Cambria Math"/>
                              <a:ea typeface="新細明體" pitchFamily="18" charset="-120"/>
                            </a:rPr>
                            <m:t>𝑒</m:t>
                          </m:r>
                        </m:e>
                        <m:sup>
                          <m:r>
                            <a:rPr lang="en-US" altLang="zh-TW" sz="2200" b="0" i="1" smtClean="0">
                              <a:latin typeface="Cambria Math"/>
                              <a:ea typeface="新細明體" pitchFamily="18" charset="-120"/>
                            </a:rPr>
                            <m:t>−</m:t>
                          </m:r>
                          <m:r>
                            <a:rPr lang="en-US" altLang="zh-TW" sz="2200" b="0" i="1" smtClean="0">
                              <a:latin typeface="Cambria Math"/>
                              <a:ea typeface="新細明體" pitchFamily="18" charset="-120"/>
                            </a:rPr>
                            <m:t>𝑘𝑇</m:t>
                          </m:r>
                        </m:sup>
                      </m:sSup>
                      <m:r>
                        <a:rPr lang="en-US" altLang="zh-TW" sz="2200" i="1" smtClean="0">
                          <a:latin typeface="Cambria Math"/>
                          <a:ea typeface="Cambria Math"/>
                        </a:rPr>
                        <m:t>⇒</m:t>
                      </m:r>
                      <m:sSub>
                        <m:sSubPr>
                          <m:ctrlPr>
                            <a:rPr lang="en-US" altLang="zh-TW" sz="2200" i="1">
                              <a:latin typeface="Cambria Math" panose="02040503050406030204" pitchFamily="18" charset="0"/>
                              <a:ea typeface="新細明體" pitchFamily="18" charset="-120"/>
                            </a:rPr>
                          </m:ctrlPr>
                        </m:sSubPr>
                        <m:e>
                          <m:r>
                            <a:rPr lang="en-US" altLang="zh-TW" sz="2200" i="1">
                              <a:latin typeface="Cambria Math"/>
                              <a:ea typeface="新細明體" pitchFamily="18" charset="-120"/>
                            </a:rPr>
                            <m:t>𝐹</m:t>
                          </m:r>
                        </m:e>
                        <m:sub>
                          <m:r>
                            <a:rPr lang="en-US" altLang="zh-TW" sz="2200" i="1">
                              <a:latin typeface="Cambria Math"/>
                              <a:ea typeface="新細明體" pitchFamily="18" charset="-120"/>
                            </a:rPr>
                            <m:t>0</m:t>
                          </m:r>
                        </m:sub>
                      </m:sSub>
                      <m:r>
                        <a:rPr lang="en-US" altLang="zh-TW" sz="2200" i="1">
                          <a:latin typeface="Cambria Math"/>
                          <a:ea typeface="新細明體" pitchFamily="18" charset="-120"/>
                        </a:rPr>
                        <m:t>=</m:t>
                      </m:r>
                      <m:r>
                        <a:rPr lang="en-US" altLang="zh-TW" sz="2200" i="1">
                          <a:latin typeface="Cambria Math"/>
                          <a:ea typeface="新細明體" pitchFamily="18" charset="-120"/>
                        </a:rPr>
                        <m:t>𝐸</m:t>
                      </m:r>
                      <m:r>
                        <a:rPr lang="en-US" altLang="zh-TW" sz="2200" i="1">
                          <a:latin typeface="Cambria Math"/>
                          <a:ea typeface="新細明體" pitchFamily="18" charset="-120"/>
                        </a:rPr>
                        <m:t>[</m:t>
                      </m:r>
                      <m:sSub>
                        <m:sSubPr>
                          <m:ctrlPr>
                            <a:rPr lang="en-US" altLang="zh-TW" sz="2200" i="1">
                              <a:latin typeface="Cambria Math" panose="02040503050406030204" pitchFamily="18" charset="0"/>
                              <a:ea typeface="新細明體" pitchFamily="18" charset="-120"/>
                            </a:rPr>
                          </m:ctrlPr>
                        </m:sSubPr>
                        <m:e>
                          <m:r>
                            <a:rPr lang="en-US" altLang="zh-TW" sz="2200" i="1">
                              <a:latin typeface="Cambria Math"/>
                              <a:ea typeface="新細明體" pitchFamily="18" charset="-120"/>
                            </a:rPr>
                            <m:t>𝑆</m:t>
                          </m:r>
                        </m:e>
                        <m:sub>
                          <m:r>
                            <a:rPr lang="en-US" altLang="zh-TW" sz="2200" i="1">
                              <a:latin typeface="Cambria Math"/>
                              <a:ea typeface="新細明體" pitchFamily="18" charset="-120"/>
                            </a:rPr>
                            <m:t>𝑇</m:t>
                          </m:r>
                        </m:sub>
                      </m:sSub>
                      <m:r>
                        <a:rPr lang="en-US" altLang="zh-TW" sz="2200" i="1">
                          <a:latin typeface="Cambria Math"/>
                          <a:ea typeface="新細明體" pitchFamily="18" charset="-120"/>
                        </a:rPr>
                        <m:t>]</m:t>
                      </m:r>
                      <m:sSup>
                        <m:sSupPr>
                          <m:ctrlPr>
                            <a:rPr lang="en-US" altLang="zh-TW" sz="2200" i="1">
                              <a:latin typeface="Cambria Math" panose="02040503050406030204" pitchFamily="18" charset="0"/>
                              <a:ea typeface="新細明體" pitchFamily="18" charset="-120"/>
                            </a:rPr>
                          </m:ctrlPr>
                        </m:sSupPr>
                        <m:e>
                          <m:r>
                            <a:rPr lang="en-US" altLang="zh-TW" sz="2200" i="1">
                              <a:latin typeface="Cambria Math"/>
                              <a:ea typeface="新細明體" pitchFamily="18" charset="-120"/>
                            </a:rPr>
                            <m:t>𝑒</m:t>
                          </m:r>
                        </m:e>
                        <m:sup>
                          <m:r>
                            <a:rPr lang="en-US" altLang="zh-TW" sz="2200" b="0" i="1" smtClean="0">
                              <a:latin typeface="Cambria Math"/>
                              <a:ea typeface="新細明體" pitchFamily="18" charset="-120"/>
                            </a:rPr>
                            <m:t>(</m:t>
                          </m:r>
                          <m:r>
                            <a:rPr lang="en-US" altLang="zh-TW" sz="2200" b="0" i="1" smtClean="0">
                              <a:latin typeface="Cambria Math"/>
                              <a:ea typeface="新細明體" pitchFamily="18" charset="-120"/>
                            </a:rPr>
                            <m:t>𝑟</m:t>
                          </m:r>
                          <m:r>
                            <a:rPr lang="en-US" altLang="zh-TW" sz="2200" i="1">
                              <a:latin typeface="Cambria Math"/>
                              <a:ea typeface="新細明體" pitchFamily="18" charset="-120"/>
                            </a:rPr>
                            <m:t>−</m:t>
                          </m:r>
                          <m:r>
                            <a:rPr lang="en-US" altLang="zh-TW" sz="2200" i="1">
                              <a:latin typeface="Cambria Math"/>
                              <a:ea typeface="新細明體" pitchFamily="18" charset="-120"/>
                            </a:rPr>
                            <m:t>𝑘</m:t>
                          </m:r>
                          <m:r>
                            <a:rPr lang="en-US" altLang="zh-TW" sz="2200" b="0" i="1" smtClean="0">
                              <a:latin typeface="Cambria Math"/>
                              <a:ea typeface="新細明體" pitchFamily="18" charset="-120"/>
                            </a:rPr>
                            <m:t>)</m:t>
                          </m:r>
                          <m:r>
                            <a:rPr lang="en-US" altLang="zh-TW" sz="2200" i="1">
                              <a:latin typeface="Cambria Math"/>
                              <a:ea typeface="新細明體" pitchFamily="18" charset="-120"/>
                            </a:rPr>
                            <m:t>𝑇</m:t>
                          </m:r>
                        </m:sup>
                      </m:sSup>
                    </m:oMath>
                  </m:oMathPara>
                </a14:m>
                <a:endParaRPr lang="en-US" altLang="zh-TW" sz="2200" dirty="0">
                  <a:ea typeface="新細明體" pitchFamily="18" charset="-120"/>
                </a:endParaRPr>
              </a:p>
              <a:p>
                <a:pPr lvl="2">
                  <a:spcBef>
                    <a:spcPts val="500"/>
                  </a:spcBef>
                </a:pPr>
                <a:r>
                  <a:rPr lang="en-US" altLang="zh-TW" dirty="0">
                    <a:ea typeface="新細明體" pitchFamily="18" charset="-120"/>
                  </a:rPr>
                  <a:t>According to the CAPM, if the asset has</a:t>
                </a:r>
              </a:p>
              <a:p>
                <a:pPr lvl="3">
                  <a:spcBef>
                    <a:spcPts val="500"/>
                  </a:spcBef>
                </a:pPr>
                <a:r>
                  <a:rPr lang="en-US" altLang="zh-TW" dirty="0">
                    <a:ea typeface="新細明體" pitchFamily="18" charset="-120"/>
                  </a:rPr>
                  <a:t>no</a:t>
                </a:r>
                <a:r>
                  <a:rPr lang="en-US" altLang="zh-TW" i="1" dirty="0">
                    <a:ea typeface="新細明體" pitchFamily="18" charset="-120"/>
                  </a:rPr>
                  <a:t> </a:t>
                </a:r>
                <a:r>
                  <a:rPr lang="en-US" altLang="zh-TW" dirty="0">
                    <a:ea typeface="新細明體" pitchFamily="18" charset="-120"/>
                  </a:rPr>
                  <a:t>systematic risk </a:t>
                </a:r>
                <a:r>
                  <a:rPr lang="en-US" altLang="zh-TW" dirty="0">
                    <a:solidFill>
                      <a:srgbClr val="000000"/>
                    </a:solidFill>
                    <a:ea typeface="新細明體" pitchFamily="18" charset="-120"/>
                  </a:rPr>
                  <a:t>(</a:t>
                </a:r>
                <a14:m>
                  <m:oMath xmlns:m="http://schemas.openxmlformats.org/officeDocument/2006/math">
                    <m:r>
                      <a:rPr lang="en-US" altLang="zh-TW" i="1">
                        <a:solidFill>
                          <a:srgbClr val="000000"/>
                        </a:solidFill>
                        <a:latin typeface="Cambria Math"/>
                        <a:ea typeface="新細明體" pitchFamily="18" charset="-120"/>
                      </a:rPr>
                      <m:t>𝛽</m:t>
                    </m:r>
                    <m:r>
                      <a:rPr lang="en-US" altLang="zh-TW" b="0" i="1" smtClean="0">
                        <a:solidFill>
                          <a:srgbClr val="000000"/>
                        </a:solidFill>
                        <a:latin typeface="Cambria Math"/>
                        <a:ea typeface="新細明體" pitchFamily="18" charset="-120"/>
                      </a:rPr>
                      <m:t>=</m:t>
                    </m:r>
                    <m:r>
                      <a:rPr lang="en-US" altLang="zh-TW" i="1">
                        <a:solidFill>
                          <a:srgbClr val="000000"/>
                        </a:solidFill>
                        <a:latin typeface="Cambria Math"/>
                        <a:ea typeface="新細明體" pitchFamily="18" charset="-120"/>
                      </a:rPr>
                      <m:t>0</m:t>
                    </m:r>
                  </m:oMath>
                </a14:m>
                <a:r>
                  <a:rPr lang="en-US" altLang="zh-TW" dirty="0">
                    <a:solidFill>
                      <a:srgbClr val="000000"/>
                    </a:solidFill>
                    <a:ea typeface="新細明體" pitchFamily="18" charset="-120"/>
                  </a:rPr>
                  <a:t>)</a:t>
                </a:r>
                <a:r>
                  <a:rPr lang="en-US" altLang="zh-TW" dirty="0">
                    <a:ea typeface="新細明體" pitchFamily="18" charset="-120"/>
                  </a:rPr>
                  <a:t>, then </a:t>
                </a:r>
                <a14:m>
                  <m:oMath xmlns:m="http://schemas.openxmlformats.org/officeDocument/2006/math">
                    <m:r>
                      <a:rPr lang="en-US" altLang="zh-TW" i="1">
                        <a:latin typeface="Cambria Math"/>
                        <a:ea typeface="新細明體" pitchFamily="18" charset="-120"/>
                      </a:rPr>
                      <m:t>𝑘</m:t>
                    </m:r>
                    <m:r>
                      <a:rPr lang="en-US" altLang="zh-TW" i="1">
                        <a:latin typeface="Cambria Math"/>
                        <a:ea typeface="新細明體" pitchFamily="18" charset="-120"/>
                      </a:rPr>
                      <m:t>=</m:t>
                    </m:r>
                    <m:r>
                      <a:rPr lang="en-US" altLang="zh-TW" i="1">
                        <a:latin typeface="Cambria Math"/>
                        <a:ea typeface="新細明體" pitchFamily="18" charset="-120"/>
                      </a:rPr>
                      <m:t>𝑟</m:t>
                    </m:r>
                  </m:oMath>
                </a14:m>
                <a:r>
                  <a:rPr lang="en-US" altLang="zh-TW" dirty="0">
                    <a:ea typeface="新細明體" pitchFamily="18" charset="-120"/>
                  </a:rPr>
                  <a:t> and</a:t>
                </a:r>
                <a:r>
                  <a:rPr lang="en-US" altLang="zh-TW" dirty="0">
                    <a:latin typeface="Times New Roman" pitchFamily="18" charset="0"/>
                    <a:ea typeface="新細明體" pitchFamily="18" charset="-120"/>
                  </a:rPr>
                  <a:t>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a:latin typeface="Cambria Math"/>
                        <a:ea typeface="新細明體" pitchFamily="18" charset="-120"/>
                      </a:rPr>
                      <m:t>=</m:t>
                    </m:r>
                    <m:r>
                      <a:rPr lang="en-US" altLang="zh-TW" i="1">
                        <a:latin typeface="Cambria Math"/>
                        <a:ea typeface="新細明體" pitchFamily="18" charset="-120"/>
                      </a:rPr>
                      <m:t>𝐸</m:t>
                    </m:r>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r>
                      <a:rPr lang="en-US" altLang="zh-TW" i="1">
                        <a:latin typeface="Cambria Math"/>
                        <a:ea typeface="新細明體" pitchFamily="18" charset="-120"/>
                      </a:rPr>
                      <m:t>]</m:t>
                    </m:r>
                  </m:oMath>
                </a14:m>
                <a:endParaRPr lang="en-US" altLang="zh-TW" dirty="0">
                  <a:ea typeface="新細明體" pitchFamily="18" charset="-120"/>
                </a:endParaRPr>
              </a:p>
              <a:p>
                <a:pPr marL="1344613" lvl="1" indent="0">
                  <a:spcBef>
                    <a:spcPts val="500"/>
                  </a:spcBef>
                  <a:buNone/>
                  <a:tabLst>
                    <a:tab pos="1339850" algn="l"/>
                  </a:tabLst>
                </a:pPr>
                <a14:m>
                  <m:oMath xmlns:m="http://schemas.openxmlformats.org/officeDocument/2006/math">
                    <m:r>
                      <a:rPr lang="en-US" altLang="zh-TW" sz="2000" i="1">
                        <a:latin typeface="Cambria Math"/>
                        <a:ea typeface="Cambria Math"/>
                      </a:rPr>
                      <m:t>⇒</m:t>
                    </m:r>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𝐹</m:t>
                        </m:r>
                      </m:e>
                      <m:sub>
                        <m:r>
                          <a:rPr lang="en-US" altLang="zh-TW" sz="2000" i="1">
                            <a:latin typeface="Cambria Math"/>
                            <a:ea typeface="新細明體" pitchFamily="18" charset="-120"/>
                          </a:rPr>
                          <m:t>0</m:t>
                        </m:r>
                      </m:sub>
                    </m:sSub>
                  </m:oMath>
                </a14:m>
                <a:r>
                  <a:rPr lang="en-US" altLang="zh-TW" sz="2000" dirty="0">
                    <a:ea typeface="新細明體" pitchFamily="18" charset="-120"/>
                  </a:rPr>
                  <a:t> is an unbiased estimate of </a:t>
                </a:r>
                <a14:m>
                  <m:oMath xmlns:m="http://schemas.openxmlformats.org/officeDocument/2006/math">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𝑆</m:t>
                        </m:r>
                      </m:e>
                      <m:sub>
                        <m:r>
                          <a:rPr lang="en-US" altLang="zh-TW" sz="2000" i="1">
                            <a:latin typeface="Cambria Math"/>
                            <a:ea typeface="新細明體" pitchFamily="18" charset="-120"/>
                          </a:rPr>
                          <m:t>𝑇</m:t>
                        </m:r>
                      </m:sub>
                    </m:sSub>
                  </m:oMath>
                </a14:m>
                <a:endParaRPr lang="en-US" altLang="zh-TW" sz="2000" i="1" dirty="0">
                  <a:ea typeface="新細明體" pitchFamily="18" charset="-120"/>
                </a:endParaRPr>
              </a:p>
              <a:p>
                <a:pPr lvl="3">
                  <a:spcBef>
                    <a:spcPts val="500"/>
                  </a:spcBef>
                  <a:buClr>
                    <a:srgbClr val="7C1302"/>
                  </a:buClr>
                </a:pPr>
                <a:r>
                  <a:rPr lang="en-US" altLang="zh-TW" dirty="0">
                    <a:solidFill>
                      <a:srgbClr val="000000"/>
                    </a:solidFill>
                    <a:ea typeface="新細明體" pitchFamily="18" charset="-120"/>
                  </a:rPr>
                  <a:t>positive systematic risk (</a:t>
                </a:r>
                <a14:m>
                  <m:oMath xmlns:m="http://schemas.openxmlformats.org/officeDocument/2006/math">
                    <m:r>
                      <a:rPr lang="en-US" altLang="zh-TW" b="0" i="1" smtClean="0">
                        <a:solidFill>
                          <a:srgbClr val="000000"/>
                        </a:solidFill>
                        <a:latin typeface="Cambria Math"/>
                        <a:ea typeface="新細明體" pitchFamily="18" charset="-120"/>
                      </a:rPr>
                      <m:t>𝛽</m:t>
                    </m:r>
                    <m:r>
                      <a:rPr lang="en-US" altLang="zh-TW" b="0" i="1" smtClean="0">
                        <a:solidFill>
                          <a:srgbClr val="000000"/>
                        </a:solidFill>
                        <a:latin typeface="Cambria Math"/>
                        <a:ea typeface="新細明體" pitchFamily="18" charset="-120"/>
                      </a:rPr>
                      <m:t>&gt;0</m:t>
                    </m:r>
                  </m:oMath>
                </a14:m>
                <a:r>
                  <a:rPr lang="en-US" altLang="zh-TW" dirty="0">
                    <a:solidFill>
                      <a:srgbClr val="000000"/>
                    </a:solidFill>
                    <a:ea typeface="新細明體" pitchFamily="18" charset="-120"/>
                  </a:rPr>
                  <a:t>), then </a:t>
                </a:r>
                <a14:m>
                  <m:oMath xmlns:m="http://schemas.openxmlformats.org/officeDocument/2006/math">
                    <m:r>
                      <a:rPr lang="en-US" altLang="zh-TW" i="1">
                        <a:solidFill>
                          <a:srgbClr val="000000"/>
                        </a:solidFill>
                        <a:latin typeface="Cambria Math"/>
                        <a:ea typeface="新細明體" pitchFamily="18" charset="-120"/>
                      </a:rPr>
                      <m:t>𝑘</m:t>
                    </m:r>
                    <m:r>
                      <a:rPr lang="en-US" altLang="zh-TW" i="1">
                        <a:solidFill>
                          <a:srgbClr val="000000"/>
                        </a:solidFill>
                        <a:latin typeface="Cambria Math"/>
                        <a:ea typeface="新細明體" pitchFamily="18" charset="-120"/>
                      </a:rPr>
                      <m:t>&gt;</m:t>
                    </m:r>
                    <m:r>
                      <a:rPr lang="en-US" altLang="zh-TW" i="1">
                        <a:solidFill>
                          <a:srgbClr val="000000"/>
                        </a:solidFill>
                        <a:latin typeface="Cambria Math"/>
                        <a:ea typeface="新細明體" pitchFamily="18" charset="-120"/>
                      </a:rPr>
                      <m:t>𝑟</m:t>
                    </m:r>
                  </m:oMath>
                </a14:m>
                <a:r>
                  <a:rPr lang="en-US" altLang="zh-TW" dirty="0">
                    <a:solidFill>
                      <a:srgbClr val="000000"/>
                    </a:solidFill>
                    <a:ea typeface="新細明體" pitchFamily="18" charset="-120"/>
                  </a:rPr>
                  <a:t> and </a:t>
                </a: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𝐹</m:t>
                        </m:r>
                      </m:e>
                      <m:sub>
                        <m:r>
                          <a:rPr lang="en-US" altLang="zh-TW" i="1">
                            <a:solidFill>
                              <a:srgbClr val="000000"/>
                            </a:solidFill>
                            <a:latin typeface="Cambria Math"/>
                            <a:ea typeface="新細明體" pitchFamily="18" charset="-120"/>
                          </a:rPr>
                          <m:t>0</m:t>
                        </m:r>
                      </m:sub>
                    </m:sSub>
                    <m:r>
                      <a:rPr lang="en-US" altLang="zh-TW" i="1">
                        <a:solidFill>
                          <a:srgbClr val="000000"/>
                        </a:solidFill>
                        <a:latin typeface="Cambria Math"/>
                        <a:ea typeface="新細明體" pitchFamily="18" charset="-120"/>
                      </a:rPr>
                      <m:t>&lt;</m:t>
                    </m:r>
                    <m:r>
                      <a:rPr lang="en-US" altLang="zh-TW" i="1">
                        <a:solidFill>
                          <a:srgbClr val="000000"/>
                        </a:solidFill>
                        <a:latin typeface="Cambria Math"/>
                        <a:ea typeface="新細明體" pitchFamily="18" charset="-120"/>
                      </a:rPr>
                      <m:t>𝐸</m:t>
                    </m:r>
                    <m:r>
                      <a:rPr lang="en-US" altLang="zh-TW" i="1">
                        <a:solidFill>
                          <a:srgbClr val="000000"/>
                        </a:solidFill>
                        <a:latin typeface="Cambria Math"/>
                        <a:ea typeface="新細明體" pitchFamily="18" charset="-120"/>
                      </a:rPr>
                      <m:t>[</m:t>
                    </m:r>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𝑆</m:t>
                        </m:r>
                      </m:e>
                      <m:sub>
                        <m:r>
                          <a:rPr lang="en-US" altLang="zh-TW" i="1">
                            <a:solidFill>
                              <a:srgbClr val="000000"/>
                            </a:solidFill>
                            <a:latin typeface="Cambria Math"/>
                            <a:ea typeface="新細明體" pitchFamily="18" charset="-120"/>
                          </a:rPr>
                          <m:t>𝑇</m:t>
                        </m:r>
                      </m:sub>
                    </m:sSub>
                    <m:r>
                      <a:rPr lang="en-US" altLang="zh-TW" i="1">
                        <a:solidFill>
                          <a:srgbClr val="000000"/>
                        </a:solidFill>
                        <a:latin typeface="Cambria Math"/>
                        <a:ea typeface="新細明體" pitchFamily="18" charset="-120"/>
                      </a:rPr>
                      <m:t>]</m:t>
                    </m:r>
                  </m:oMath>
                </a14:m>
                <a:endParaRPr lang="en-US" altLang="zh-TW" dirty="0">
                  <a:solidFill>
                    <a:srgbClr val="000000"/>
                  </a:solidFill>
                  <a:ea typeface="新細明體" pitchFamily="18" charset="-120"/>
                </a:endParaRPr>
              </a:p>
              <a:p>
                <a:pPr lvl="3">
                  <a:spcBef>
                    <a:spcPts val="500"/>
                  </a:spcBef>
                  <a:buClr>
                    <a:srgbClr val="7C1302"/>
                  </a:buClr>
                </a:pPr>
                <a:r>
                  <a:rPr lang="en-US" altLang="zh-TW" dirty="0">
                    <a:solidFill>
                      <a:srgbClr val="000000"/>
                    </a:solidFill>
                    <a:ea typeface="新細明體" pitchFamily="18" charset="-120"/>
                  </a:rPr>
                  <a:t>negative systematic risk (</a:t>
                </a:r>
                <a14:m>
                  <m:oMath xmlns:m="http://schemas.openxmlformats.org/officeDocument/2006/math">
                    <m:r>
                      <a:rPr lang="en-US" altLang="zh-TW" i="1">
                        <a:solidFill>
                          <a:srgbClr val="000000"/>
                        </a:solidFill>
                        <a:latin typeface="Cambria Math"/>
                        <a:ea typeface="新細明體" pitchFamily="18" charset="-120"/>
                      </a:rPr>
                      <m:t>𝛽</m:t>
                    </m:r>
                    <m:r>
                      <a:rPr lang="en-US" altLang="zh-TW" b="0" i="1" smtClean="0">
                        <a:solidFill>
                          <a:srgbClr val="000000"/>
                        </a:solidFill>
                        <a:latin typeface="Cambria Math"/>
                        <a:ea typeface="新細明體" pitchFamily="18" charset="-120"/>
                      </a:rPr>
                      <m:t>&lt;</m:t>
                    </m:r>
                    <m:r>
                      <a:rPr lang="en-US" altLang="zh-TW" i="1">
                        <a:solidFill>
                          <a:srgbClr val="000000"/>
                        </a:solidFill>
                        <a:latin typeface="Cambria Math"/>
                        <a:ea typeface="新細明體" pitchFamily="18" charset="-120"/>
                      </a:rPr>
                      <m:t>0</m:t>
                    </m:r>
                  </m:oMath>
                </a14:m>
                <a:r>
                  <a:rPr lang="en-US" altLang="zh-TW" dirty="0">
                    <a:solidFill>
                      <a:srgbClr val="000000"/>
                    </a:solidFill>
                    <a:ea typeface="新細明體" pitchFamily="18" charset="-120"/>
                  </a:rPr>
                  <a:t>), then </a:t>
                </a:r>
                <a14:m>
                  <m:oMath xmlns:m="http://schemas.openxmlformats.org/officeDocument/2006/math">
                    <m:r>
                      <a:rPr lang="en-US" altLang="zh-TW" i="1">
                        <a:solidFill>
                          <a:srgbClr val="000000"/>
                        </a:solidFill>
                        <a:latin typeface="Cambria Math"/>
                        <a:ea typeface="新細明體" pitchFamily="18" charset="-120"/>
                      </a:rPr>
                      <m:t>𝑘</m:t>
                    </m:r>
                    <m:r>
                      <a:rPr lang="en-US" altLang="zh-TW" i="1">
                        <a:solidFill>
                          <a:srgbClr val="000000"/>
                        </a:solidFill>
                        <a:latin typeface="Cambria Math"/>
                        <a:ea typeface="新細明體" pitchFamily="18" charset="-120"/>
                      </a:rPr>
                      <m:t>&lt;</m:t>
                    </m:r>
                    <m:r>
                      <a:rPr lang="en-US" altLang="zh-TW" i="1">
                        <a:solidFill>
                          <a:srgbClr val="000000"/>
                        </a:solidFill>
                        <a:latin typeface="Cambria Math"/>
                        <a:ea typeface="新細明體" pitchFamily="18" charset="-120"/>
                      </a:rPr>
                      <m:t>𝑟</m:t>
                    </m:r>
                  </m:oMath>
                </a14:m>
                <a:r>
                  <a:rPr lang="en-US" altLang="zh-TW" dirty="0">
                    <a:solidFill>
                      <a:srgbClr val="000000"/>
                    </a:solidFill>
                    <a:ea typeface="新細明體" pitchFamily="18" charset="-120"/>
                  </a:rPr>
                  <a:t> and </a:t>
                </a:r>
                <a14:m>
                  <m:oMath xmlns:m="http://schemas.openxmlformats.org/officeDocument/2006/math">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𝐹</m:t>
                        </m:r>
                      </m:e>
                      <m:sub>
                        <m:r>
                          <a:rPr lang="en-US" altLang="zh-TW" i="1">
                            <a:solidFill>
                              <a:srgbClr val="000000"/>
                            </a:solidFill>
                            <a:latin typeface="Cambria Math"/>
                            <a:ea typeface="新細明體" pitchFamily="18" charset="-120"/>
                          </a:rPr>
                          <m:t>0</m:t>
                        </m:r>
                      </m:sub>
                    </m:sSub>
                    <m:r>
                      <a:rPr lang="en-US" altLang="zh-TW" i="1">
                        <a:solidFill>
                          <a:srgbClr val="000000"/>
                        </a:solidFill>
                        <a:latin typeface="Cambria Math"/>
                        <a:ea typeface="新細明體" pitchFamily="18" charset="-120"/>
                      </a:rPr>
                      <m:t>&gt;</m:t>
                    </m:r>
                    <m:r>
                      <a:rPr lang="en-US" altLang="zh-TW" i="1">
                        <a:solidFill>
                          <a:srgbClr val="000000"/>
                        </a:solidFill>
                        <a:latin typeface="Cambria Math"/>
                        <a:ea typeface="新細明體" pitchFamily="18" charset="-120"/>
                      </a:rPr>
                      <m:t>𝐸</m:t>
                    </m:r>
                    <m:r>
                      <a:rPr lang="en-US" altLang="zh-TW" i="1">
                        <a:solidFill>
                          <a:srgbClr val="000000"/>
                        </a:solidFill>
                        <a:latin typeface="Cambria Math"/>
                        <a:ea typeface="新細明體" pitchFamily="18" charset="-120"/>
                      </a:rPr>
                      <m:t>[</m:t>
                    </m:r>
                    <m:sSub>
                      <m:sSubPr>
                        <m:ctrlPr>
                          <a:rPr lang="en-US" altLang="zh-TW" i="1">
                            <a:solidFill>
                              <a:srgbClr val="000000"/>
                            </a:solidFill>
                            <a:latin typeface="Cambria Math" panose="02040503050406030204" pitchFamily="18" charset="0"/>
                            <a:ea typeface="新細明體" pitchFamily="18" charset="-120"/>
                          </a:rPr>
                        </m:ctrlPr>
                      </m:sSubPr>
                      <m:e>
                        <m:r>
                          <a:rPr lang="en-US" altLang="zh-TW" i="1">
                            <a:solidFill>
                              <a:srgbClr val="000000"/>
                            </a:solidFill>
                            <a:latin typeface="Cambria Math"/>
                            <a:ea typeface="新細明體" pitchFamily="18" charset="-120"/>
                          </a:rPr>
                          <m:t>𝑆</m:t>
                        </m:r>
                      </m:e>
                      <m:sub>
                        <m:r>
                          <a:rPr lang="en-US" altLang="zh-TW" i="1">
                            <a:solidFill>
                              <a:srgbClr val="000000"/>
                            </a:solidFill>
                            <a:latin typeface="Cambria Math"/>
                            <a:ea typeface="新細明體" pitchFamily="18" charset="-120"/>
                          </a:rPr>
                          <m:t>𝑇</m:t>
                        </m:r>
                      </m:sub>
                    </m:sSub>
                    <m:r>
                      <a:rPr lang="en-US" altLang="zh-TW" i="1">
                        <a:solidFill>
                          <a:srgbClr val="000000"/>
                        </a:solidFill>
                        <a:latin typeface="Cambria Math"/>
                        <a:ea typeface="新細明體" pitchFamily="18" charset="-120"/>
                      </a:rPr>
                      <m:t>]</m:t>
                    </m:r>
                  </m:oMath>
                </a14:m>
                <a:endParaRPr lang="en-US" altLang="zh-TW" dirty="0">
                  <a:solidFill>
                    <a:srgbClr val="000000"/>
                  </a:solidFill>
                  <a:ea typeface="新細明體" pitchFamily="18" charset="-120"/>
                </a:endParaRPr>
              </a:p>
              <a:p>
                <a:pPr marL="2147888" indent="0">
                  <a:spcBef>
                    <a:spcPts val="500"/>
                  </a:spcBef>
                  <a:buNone/>
                </a:pPr>
                <a:endParaRPr lang="en-US" altLang="zh-TW" sz="2600" dirty="0">
                  <a:ea typeface="新細明體" pitchFamily="18" charset="-120"/>
                </a:endParaRPr>
              </a:p>
              <a:p>
                <a:pPr marL="2147888" indent="0">
                  <a:spcBef>
                    <a:spcPts val="500"/>
                  </a:spcBef>
                  <a:buNone/>
                </a:pPr>
                <a:endParaRPr lang="en-US" altLang="zh-TW" sz="2600" dirty="0">
                  <a:ea typeface="新細明體" pitchFamily="18" charset="-120"/>
                </a:endParaRPr>
              </a:p>
            </p:txBody>
          </p:sp>
        </mc:Choice>
        <mc:Fallback xmlns="">
          <p:sp>
            <p:nvSpPr>
              <p:cNvPr id="25606" name="Rectangle 5"/>
              <p:cNvSpPr>
                <a:spLocks noGrp="1" noRot="1" noChangeAspect="1" noMove="1" noResize="1" noEditPoints="1" noAdjustHandles="1" noChangeArrowheads="1" noChangeShapeType="1" noTextEdit="1"/>
              </p:cNvSpPr>
              <p:nvPr>
                <p:ph idx="1"/>
              </p:nvPr>
            </p:nvSpPr>
            <p:spPr>
              <a:xfrm>
                <a:off x="395536" y="1628800"/>
                <a:ext cx="8496944" cy="5229200"/>
              </a:xfrm>
              <a:blipFill>
                <a:blip r:embed="rId3"/>
                <a:stretch>
                  <a:fillRect t="-1049" r="-861" b="-2448"/>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2560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586B7FBC-A0FD-45EE-8920-CF4395AC05CA}" type="slidenum">
              <a:rPr lang="en-US" altLang="en-US"/>
              <a:pPr eaLnBrk="1" hangingPunct="1"/>
              <a:t>39</a:t>
            </a:fld>
            <a:endParaRPr lang="en-US" altLang="en-US"/>
          </a:p>
        </p:txBody>
      </p:sp>
      <p:sp>
        <p:nvSpPr>
          <p:cNvPr id="8" name="Rectangle 4"/>
          <p:cNvSpPr>
            <a:spLocks noGrp="1" noChangeArrowheads="1"/>
          </p:cNvSpPr>
          <p:nvPr>
            <p:ph type="title"/>
          </p:nvPr>
        </p:nvSpPr>
        <p:spPr>
          <a:xfrm>
            <a:off x="251520" y="188640"/>
            <a:ext cx="7704856" cy="1296144"/>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sz="3200" dirty="0">
                <a:ea typeface="新細明體" pitchFamily="18" charset="-120"/>
              </a:rPr>
              <a:t>Relationship Between Futures Prices and Expected Spot Prices</a:t>
            </a:r>
          </a:p>
        </p:txBody>
      </p:sp>
    </p:spTree>
    <p:extLst>
      <p:ext uri="{BB962C8B-B14F-4D97-AF65-F5344CB8AC3E}">
        <p14:creationId xmlns:p14="http://schemas.microsoft.com/office/powerpoint/2010/main" val="33958006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260648"/>
            <a:ext cx="7499176" cy="1224136"/>
          </a:xfrm>
        </p:spPr>
        <p:txBody>
          <a:bodyPr/>
          <a:lstStyle/>
          <a:p>
            <a:pPr eaLnBrk="1" hangingPunct="1"/>
            <a:r>
              <a:rPr lang="en-US" altLang="zh-TW" dirty="0">
                <a:ea typeface="新細明體" pitchFamily="18" charset="-120"/>
              </a:rPr>
              <a:t>Consumption vs. Investment Assets</a:t>
            </a:r>
          </a:p>
        </p:txBody>
      </p:sp>
      <p:sp>
        <p:nvSpPr>
          <p:cNvPr id="4100" name="Rectangle 3"/>
          <p:cNvSpPr>
            <a:spLocks noGrp="1" noChangeArrowheads="1"/>
          </p:cNvSpPr>
          <p:nvPr>
            <p:ph idx="1"/>
          </p:nvPr>
        </p:nvSpPr>
        <p:spPr>
          <a:xfrm>
            <a:off x="457200" y="1647255"/>
            <a:ext cx="8219256" cy="5210745"/>
          </a:xfrm>
        </p:spPr>
        <p:txBody>
          <a:bodyPr/>
          <a:lstStyle/>
          <a:p>
            <a:pPr eaLnBrk="1" hangingPunct="1">
              <a:spcBef>
                <a:spcPts val="600"/>
              </a:spcBef>
            </a:pPr>
            <a:r>
              <a:rPr lang="en-US" altLang="zh-TW" dirty="0">
                <a:solidFill>
                  <a:schemeClr val="bg1">
                    <a:lumMod val="50000"/>
                  </a:schemeClr>
                </a:solidFill>
                <a:ea typeface="新細明體" pitchFamily="18" charset="-120"/>
              </a:rPr>
              <a:t>Investment assets are assets held for investment purposes, e.g., stock shares, bonds, domestic or foreign currencies, gold</a:t>
            </a:r>
          </a:p>
          <a:p>
            <a:pPr eaLnBrk="1" hangingPunct="1">
              <a:spcBef>
                <a:spcPts val="600"/>
              </a:spcBef>
            </a:pPr>
            <a:r>
              <a:rPr lang="en-US" altLang="zh-TW" dirty="0">
                <a:solidFill>
                  <a:schemeClr val="bg1">
                    <a:lumMod val="50000"/>
                  </a:schemeClr>
                </a:solidFill>
                <a:ea typeface="新細明體" pitchFamily="18" charset="-120"/>
              </a:rPr>
              <a:t>Consumption assets are assets held for consumption, e.g., copper, oil, pork, corn</a:t>
            </a:r>
          </a:p>
          <a:p>
            <a:pPr marL="0" indent="0" eaLnBrk="1" hangingPunct="1">
              <a:spcBef>
                <a:spcPts val="600"/>
              </a:spcBef>
              <a:buNone/>
            </a:pPr>
            <a:endParaRPr lang="en-US" altLang="zh-TW" sz="1200" dirty="0">
              <a:ea typeface="新細明體" pitchFamily="18" charset="-120"/>
            </a:endParaRPr>
          </a:p>
          <a:p>
            <a:pPr>
              <a:spcBef>
                <a:spcPts val="600"/>
              </a:spcBef>
              <a:buClr>
                <a:schemeClr val="tx1"/>
              </a:buClr>
              <a:buSzPct val="100000"/>
              <a:buFont typeface="新細明體" pitchFamily="18" charset="-120"/>
              <a:buChar char="※"/>
            </a:pPr>
            <a:r>
              <a:rPr lang="en-US" altLang="zh-TW" sz="2200" dirty="0">
                <a:ea typeface="新細明體" pitchFamily="18" charset="-120"/>
              </a:rPr>
              <a:t>Reason for distinguishing them: The no-arbitrage argument introduced in Ch. 1 can (cannot) be used to fully determine the forward and futures prices of investment (consumption) assets</a:t>
            </a:r>
          </a:p>
          <a:p>
            <a:pPr>
              <a:spcBef>
                <a:spcPts val="600"/>
              </a:spcBef>
              <a:buClr>
                <a:schemeClr val="tx1"/>
              </a:buClr>
              <a:buSzPct val="100000"/>
              <a:buFont typeface="新細明體" pitchFamily="18" charset="-120"/>
              <a:buChar char="※"/>
            </a:pPr>
            <a:r>
              <a:rPr lang="en-US" altLang="zh-TW" sz="2200" dirty="0">
                <a:ea typeface="新細明體" pitchFamily="18" charset="-120"/>
              </a:rPr>
              <a:t>Difficult to cut clearly: Some investment assets, like gold or silver, have a number of industrial uses and thus can be consumed, so they are consumption assets as well</a:t>
            </a:r>
          </a:p>
        </p:txBody>
      </p:sp>
      <p:sp>
        <p:nvSpPr>
          <p:cNvPr id="409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64322356-0A1F-4698-B98B-5A43101EC85A}" type="slidenum">
              <a:rPr lang="en-US" altLang="en-US"/>
              <a:pPr eaLnBrk="1" hangingPunct="1"/>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630" name="Rectangle 5"/>
              <p:cNvSpPr>
                <a:spLocks noGrp="1" noChangeArrowheads="1"/>
              </p:cNvSpPr>
              <p:nvPr>
                <p:ph idx="1"/>
              </p:nvPr>
            </p:nvSpPr>
            <p:spPr>
              <a:xfrm>
                <a:off x="395536" y="1700808"/>
                <a:ext cx="8496944" cy="5040560"/>
              </a:xfrm>
              <a:noFill/>
              <a:extLst>
                <a:ext uri="{91240B29-F687-4F45-9708-019B960494DF}">
                  <a14:hiddenLine w="12700">
                    <a:solidFill>
                      <a:schemeClr val="tx1"/>
                    </a:solidFill>
                    <a:miter lim="800000"/>
                    <a:headEnd/>
                    <a:tailEnd/>
                  </a14:hiddenLine>
                </a:ext>
              </a:extLst>
            </p:spPr>
            <p:txBody>
              <a:bodyPr lIns="90488" tIns="44450" rIns="90488" bIns="44450"/>
              <a:lstStyle/>
              <a:p>
                <a:pPr marL="342900" lvl="3" indent="-342900">
                  <a:spcBef>
                    <a:spcPts val="1200"/>
                  </a:spcBef>
                  <a:buClr>
                    <a:schemeClr val="tx1"/>
                  </a:buClr>
                  <a:buFont typeface="新細明體" pitchFamily="18" charset="-120"/>
                  <a:buChar char="※"/>
                </a:pPr>
                <a:r>
                  <a:rPr lang="en-US" altLang="zh-TW" sz="2200" dirty="0">
                    <a:ea typeface="新細明體" charset="-120"/>
                    <a:cs typeface="Arial" pitchFamily="34" charset="0"/>
                  </a:rPr>
                  <a:t>(Normal) b</a:t>
                </a:r>
                <a:r>
                  <a:rPr lang="en-US" altLang="zh-TW" sz="2200" dirty="0"/>
                  <a:t>ackwardation (</a:t>
                </a:r>
                <a:r>
                  <a:rPr lang="zh-TW" altLang="en-US" sz="2200" dirty="0">
                    <a:latin typeface="新細明體" panose="02020500000000000000" pitchFamily="18" charset="-120"/>
                    <a:ea typeface="新細明體" panose="02020500000000000000" pitchFamily="18" charset="-120"/>
                  </a:rPr>
                  <a:t>逆價差</a:t>
                </a:r>
                <a:r>
                  <a:rPr lang="en-US" altLang="zh-TW" sz="2200" dirty="0"/>
                  <a:t>)</a:t>
                </a:r>
                <a:r>
                  <a:rPr lang="zh-TW" altLang="en-US" sz="2200" dirty="0"/>
                  <a:t> </a:t>
                </a:r>
                <a:r>
                  <a:rPr lang="en-US" altLang="zh-TW" sz="2200" dirty="0"/>
                  <a:t>is the market condition where the price of a forward or futures contract is trading below the expected spot price, i.e., </a:t>
                </a:r>
                <a14:m>
                  <m:oMath xmlns:m="http://schemas.openxmlformats.org/officeDocument/2006/math">
                    <m:sSub>
                      <m:sSubPr>
                        <m:ctrlPr>
                          <a:rPr lang="en-US" altLang="zh-TW" sz="2200" i="1">
                            <a:latin typeface="Cambria Math" panose="02040503050406030204" pitchFamily="18" charset="0"/>
                            <a:ea typeface="新細明體" pitchFamily="18" charset="-120"/>
                          </a:rPr>
                        </m:ctrlPr>
                      </m:sSubPr>
                      <m:e>
                        <m:r>
                          <a:rPr lang="en-US" altLang="zh-TW" sz="2200" i="1">
                            <a:latin typeface="Cambria Math"/>
                            <a:ea typeface="新細明體" pitchFamily="18" charset="-120"/>
                          </a:rPr>
                          <m:t>𝐹</m:t>
                        </m:r>
                      </m:e>
                      <m:sub>
                        <m:r>
                          <a:rPr lang="en-US" altLang="zh-TW" sz="2200" i="1">
                            <a:latin typeface="Cambria Math"/>
                            <a:ea typeface="新細明體" pitchFamily="18" charset="-120"/>
                          </a:rPr>
                          <m:t>0</m:t>
                        </m:r>
                      </m:sub>
                    </m:sSub>
                    <m:r>
                      <a:rPr lang="en-US" altLang="zh-TW" sz="2200" i="1">
                        <a:latin typeface="Cambria Math"/>
                        <a:ea typeface="新細明體" pitchFamily="18" charset="-120"/>
                      </a:rPr>
                      <m:t>&lt;</m:t>
                    </m:r>
                    <m:r>
                      <a:rPr lang="en-US" altLang="zh-TW" sz="2200" i="1">
                        <a:latin typeface="Cambria Math"/>
                        <a:ea typeface="新細明體" pitchFamily="18" charset="-120"/>
                      </a:rPr>
                      <m:t>𝐸</m:t>
                    </m:r>
                    <m:r>
                      <a:rPr lang="en-US" altLang="zh-TW" sz="2200" i="1">
                        <a:latin typeface="Cambria Math"/>
                        <a:ea typeface="新細明體" pitchFamily="18" charset="-120"/>
                      </a:rPr>
                      <m:t>[</m:t>
                    </m:r>
                    <m:sSub>
                      <m:sSubPr>
                        <m:ctrlPr>
                          <a:rPr lang="en-US" altLang="zh-TW" sz="2200" i="1">
                            <a:latin typeface="Cambria Math" panose="02040503050406030204" pitchFamily="18" charset="0"/>
                            <a:ea typeface="新細明體" pitchFamily="18" charset="-120"/>
                          </a:rPr>
                        </m:ctrlPr>
                      </m:sSubPr>
                      <m:e>
                        <m:r>
                          <a:rPr lang="en-US" altLang="zh-TW" sz="2200" i="1">
                            <a:latin typeface="Cambria Math"/>
                            <a:ea typeface="新細明體" pitchFamily="18" charset="-120"/>
                          </a:rPr>
                          <m:t>𝑆</m:t>
                        </m:r>
                      </m:e>
                      <m:sub>
                        <m:r>
                          <a:rPr lang="en-US" altLang="zh-TW" sz="2200" i="1">
                            <a:latin typeface="Cambria Math"/>
                            <a:ea typeface="新細明體" pitchFamily="18" charset="-120"/>
                          </a:rPr>
                          <m:t>𝑇</m:t>
                        </m:r>
                      </m:sub>
                    </m:sSub>
                    <m:r>
                      <a:rPr lang="en-US" altLang="zh-TW" sz="2200" i="1">
                        <a:latin typeface="Cambria Math"/>
                        <a:ea typeface="新細明體" pitchFamily="18" charset="-120"/>
                      </a:rPr>
                      <m:t>]</m:t>
                    </m:r>
                  </m:oMath>
                </a14:m>
                <a:endParaRPr lang="en-US" altLang="zh-TW" sz="2200" dirty="0"/>
              </a:p>
              <a:p>
                <a:pPr marL="361950" lvl="3" indent="0">
                  <a:spcBef>
                    <a:spcPts val="600"/>
                  </a:spcBef>
                  <a:buClr>
                    <a:schemeClr val="tx1"/>
                  </a:buClr>
                  <a:buNone/>
                </a:pPr>
                <a:r>
                  <a:rPr lang="en-US" altLang="zh-TW" sz="2200" dirty="0"/>
                  <a:t>(Backwardation is the normal case in practice since for most assets, they have positive systematic risk)</a:t>
                </a:r>
              </a:p>
              <a:p>
                <a:pPr marL="342900" lvl="3" indent="-342900">
                  <a:spcBef>
                    <a:spcPts val="1200"/>
                  </a:spcBef>
                  <a:buClr>
                    <a:schemeClr val="tx1"/>
                  </a:buClr>
                  <a:buFont typeface="新細明體" pitchFamily="18" charset="-120"/>
                  <a:buChar char="※"/>
                </a:pPr>
                <a:r>
                  <a:rPr lang="en-US" altLang="zh-TW" sz="2200" dirty="0" err="1">
                    <a:ea typeface="新細明體" charset="-120"/>
                    <a:cs typeface="Arial" pitchFamily="34" charset="0"/>
                  </a:rPr>
                  <a:t>Contango</a:t>
                </a:r>
                <a:r>
                  <a:rPr lang="zh-TW" altLang="en-US" sz="2200" dirty="0">
                    <a:ea typeface="新細明體" charset="-120"/>
                    <a:cs typeface="Arial" pitchFamily="34" charset="0"/>
                  </a:rPr>
                  <a:t> </a:t>
                </a:r>
                <a:r>
                  <a:rPr lang="en-US" altLang="zh-TW" sz="2200" dirty="0">
                    <a:ea typeface="新細明體" pitchFamily="18" charset="-120"/>
                  </a:rPr>
                  <a:t>(</a:t>
                </a:r>
                <a:r>
                  <a:rPr lang="zh-TW" altLang="en-US" sz="2200" dirty="0">
                    <a:ea typeface="新細明體" pitchFamily="18" charset="-120"/>
                  </a:rPr>
                  <a:t>正價差</a:t>
                </a:r>
                <a:r>
                  <a:rPr lang="en-US" altLang="zh-TW" sz="2200" dirty="0">
                    <a:ea typeface="新細明體" pitchFamily="18" charset="-120"/>
                  </a:rPr>
                  <a:t>)</a:t>
                </a:r>
                <a:r>
                  <a:rPr lang="en-US" altLang="zh-TW" sz="2200" dirty="0">
                    <a:ea typeface="新細明體" charset="-120"/>
                    <a:cs typeface="Arial" pitchFamily="34" charset="0"/>
                  </a:rPr>
                  <a:t> </a:t>
                </a:r>
                <a:r>
                  <a:rPr lang="en-US" altLang="zh-TW" sz="2200" dirty="0"/>
                  <a:t>is the market condition where the price of a forward or futures contract is trading above the expected spot price, i.e., </a:t>
                </a:r>
                <a14:m>
                  <m:oMath xmlns:m="http://schemas.openxmlformats.org/officeDocument/2006/math">
                    <m:sSub>
                      <m:sSubPr>
                        <m:ctrlPr>
                          <a:rPr lang="en-US" altLang="zh-TW" sz="2200" i="1">
                            <a:latin typeface="Cambria Math" panose="02040503050406030204" pitchFamily="18" charset="0"/>
                            <a:ea typeface="新細明體" pitchFamily="18" charset="-120"/>
                          </a:rPr>
                        </m:ctrlPr>
                      </m:sSubPr>
                      <m:e>
                        <m:r>
                          <a:rPr lang="en-US" altLang="zh-TW" sz="2200" i="1">
                            <a:latin typeface="Cambria Math"/>
                            <a:ea typeface="新細明體" pitchFamily="18" charset="-120"/>
                          </a:rPr>
                          <m:t>𝐹</m:t>
                        </m:r>
                      </m:e>
                      <m:sub>
                        <m:r>
                          <a:rPr lang="en-US" altLang="zh-TW" sz="2200" i="1">
                            <a:latin typeface="Cambria Math"/>
                            <a:ea typeface="新細明體" pitchFamily="18" charset="-120"/>
                          </a:rPr>
                          <m:t>0</m:t>
                        </m:r>
                      </m:sub>
                    </m:sSub>
                    <m:r>
                      <a:rPr lang="en-US" altLang="zh-TW" sz="2200" b="0" i="1" smtClean="0">
                        <a:latin typeface="Cambria Math"/>
                        <a:ea typeface="新細明體" pitchFamily="18" charset="-120"/>
                      </a:rPr>
                      <m:t>&gt;</m:t>
                    </m:r>
                    <m:r>
                      <a:rPr lang="en-US" altLang="zh-TW" sz="2200" i="1">
                        <a:latin typeface="Cambria Math"/>
                        <a:ea typeface="新細明體" pitchFamily="18" charset="-120"/>
                      </a:rPr>
                      <m:t>𝐸</m:t>
                    </m:r>
                    <m:r>
                      <a:rPr lang="en-US" altLang="zh-TW" sz="2200" i="1">
                        <a:latin typeface="Cambria Math"/>
                        <a:ea typeface="新細明體" pitchFamily="18" charset="-120"/>
                      </a:rPr>
                      <m:t>[</m:t>
                    </m:r>
                    <m:sSub>
                      <m:sSubPr>
                        <m:ctrlPr>
                          <a:rPr lang="en-US" altLang="zh-TW" sz="2200" i="1">
                            <a:latin typeface="Cambria Math" panose="02040503050406030204" pitchFamily="18" charset="0"/>
                            <a:ea typeface="新細明體" pitchFamily="18" charset="-120"/>
                          </a:rPr>
                        </m:ctrlPr>
                      </m:sSubPr>
                      <m:e>
                        <m:r>
                          <a:rPr lang="en-US" altLang="zh-TW" sz="2200" i="1">
                            <a:latin typeface="Cambria Math"/>
                            <a:ea typeface="新細明體" pitchFamily="18" charset="-120"/>
                          </a:rPr>
                          <m:t>𝑆</m:t>
                        </m:r>
                      </m:e>
                      <m:sub>
                        <m:r>
                          <a:rPr lang="en-US" altLang="zh-TW" sz="2200" i="1">
                            <a:latin typeface="Cambria Math"/>
                            <a:ea typeface="新細明體" pitchFamily="18" charset="-120"/>
                          </a:rPr>
                          <m:t>𝑇</m:t>
                        </m:r>
                      </m:sub>
                    </m:sSub>
                    <m:r>
                      <a:rPr lang="en-US" altLang="zh-TW" sz="2200" i="1">
                        <a:latin typeface="Cambria Math"/>
                        <a:ea typeface="新細明體" pitchFamily="18" charset="-120"/>
                      </a:rPr>
                      <m:t>]</m:t>
                    </m:r>
                  </m:oMath>
                </a14:m>
                <a:endParaRPr lang="en-US" altLang="zh-TW" sz="2200" dirty="0"/>
              </a:p>
              <a:p>
                <a:pPr marL="342900" lvl="3" indent="-342900">
                  <a:spcBef>
                    <a:spcPts val="1200"/>
                  </a:spcBef>
                  <a:buClr>
                    <a:schemeClr val="tx1"/>
                  </a:buClr>
                  <a:buFont typeface="新細明體" pitchFamily="18" charset="-120"/>
                  <a:buChar char="※"/>
                </a:pPr>
                <a:r>
                  <a:rPr lang="en-US" altLang="zh-TW" sz="2200" dirty="0"/>
                  <a:t>Note that in Taiwan, the jargons (</a:t>
                </a:r>
                <a:r>
                  <a:rPr lang="zh-TW" altLang="en-US" sz="2200" dirty="0">
                    <a:latin typeface="新細明體" panose="02020500000000000000" pitchFamily="18" charset="-120"/>
                    <a:ea typeface="新細明體" panose="02020500000000000000" pitchFamily="18" charset="-120"/>
                  </a:rPr>
                  <a:t>行話</a:t>
                </a:r>
                <a:r>
                  <a:rPr lang="en-US" altLang="zh-TW" sz="2200" dirty="0"/>
                  <a:t>)</a:t>
                </a:r>
                <a:r>
                  <a:rPr lang="zh-TW" altLang="en-US" sz="2200" dirty="0"/>
                  <a:t> </a:t>
                </a:r>
                <a:r>
                  <a:rPr lang="en-US" altLang="zh-TW" sz="2200" dirty="0"/>
                  <a:t>of the backwardation and contango are used, respectively, to refer to whether the futures prices is below or above the current spot price, i.e., the backwardation means </a:t>
                </a:r>
                <a14:m>
                  <m:oMath xmlns:m="http://schemas.openxmlformats.org/officeDocument/2006/math">
                    <m:sSub>
                      <m:sSubPr>
                        <m:ctrlPr>
                          <a:rPr lang="en-US" altLang="zh-TW" sz="2200" i="1">
                            <a:latin typeface="Cambria Math" panose="02040503050406030204" pitchFamily="18" charset="0"/>
                            <a:ea typeface="新細明體" pitchFamily="18" charset="-120"/>
                          </a:rPr>
                        </m:ctrlPr>
                      </m:sSubPr>
                      <m:e>
                        <m:r>
                          <a:rPr lang="en-US" altLang="zh-TW" sz="2200" i="1">
                            <a:latin typeface="Cambria Math"/>
                            <a:ea typeface="新細明體" pitchFamily="18" charset="-120"/>
                          </a:rPr>
                          <m:t>𝐹</m:t>
                        </m:r>
                      </m:e>
                      <m:sub>
                        <m:r>
                          <a:rPr lang="en-US" altLang="zh-TW" sz="2200" i="1">
                            <a:latin typeface="Cambria Math"/>
                            <a:ea typeface="新細明體" pitchFamily="18" charset="-120"/>
                          </a:rPr>
                          <m:t>0</m:t>
                        </m:r>
                      </m:sub>
                    </m:sSub>
                    <m:r>
                      <a:rPr lang="en-US" altLang="zh-TW" sz="2200" i="1">
                        <a:latin typeface="Cambria Math"/>
                        <a:ea typeface="新細明體" pitchFamily="18" charset="-120"/>
                      </a:rPr>
                      <m:t>&lt;</m:t>
                    </m:r>
                    <m:sSub>
                      <m:sSubPr>
                        <m:ctrlPr>
                          <a:rPr lang="en-US" altLang="zh-TW" sz="2200" i="1">
                            <a:latin typeface="Cambria Math" panose="02040503050406030204" pitchFamily="18" charset="0"/>
                            <a:ea typeface="新細明體" pitchFamily="18" charset="-120"/>
                          </a:rPr>
                        </m:ctrlPr>
                      </m:sSubPr>
                      <m:e>
                        <m:r>
                          <a:rPr lang="en-US" altLang="zh-TW" sz="2200" b="0" i="1" smtClean="0">
                            <a:latin typeface="Cambria Math"/>
                            <a:ea typeface="新細明體" pitchFamily="18" charset="-120"/>
                          </a:rPr>
                          <m:t>𝑆</m:t>
                        </m:r>
                      </m:e>
                      <m:sub>
                        <m:r>
                          <a:rPr lang="en-US" altLang="zh-TW" sz="2200" i="1">
                            <a:latin typeface="Cambria Math"/>
                            <a:ea typeface="新細明體" pitchFamily="18" charset="-120"/>
                          </a:rPr>
                          <m:t>0</m:t>
                        </m:r>
                      </m:sub>
                    </m:sSub>
                  </m:oMath>
                </a14:m>
                <a:r>
                  <a:rPr lang="zh-TW" altLang="en-US" sz="2200" dirty="0"/>
                  <a:t> </a:t>
                </a:r>
                <a:r>
                  <a:rPr lang="en-US" altLang="zh-TW" sz="2200" dirty="0"/>
                  <a:t>and the </a:t>
                </a:r>
                <a:r>
                  <a:rPr lang="en-US" altLang="zh-TW" sz="2200" dirty="0" err="1"/>
                  <a:t>contango</a:t>
                </a:r>
                <a:r>
                  <a:rPr lang="en-US" altLang="zh-TW" sz="2200" dirty="0"/>
                  <a:t> means </a:t>
                </a:r>
                <a14:m>
                  <m:oMath xmlns:m="http://schemas.openxmlformats.org/officeDocument/2006/math">
                    <m:sSub>
                      <m:sSubPr>
                        <m:ctrlPr>
                          <a:rPr lang="en-US" altLang="zh-TW" sz="2200" i="1">
                            <a:latin typeface="Cambria Math" panose="02040503050406030204" pitchFamily="18" charset="0"/>
                            <a:ea typeface="新細明體" pitchFamily="18" charset="-120"/>
                          </a:rPr>
                        </m:ctrlPr>
                      </m:sSubPr>
                      <m:e>
                        <m:r>
                          <a:rPr lang="en-US" altLang="zh-TW" sz="2200" i="1">
                            <a:latin typeface="Cambria Math"/>
                            <a:ea typeface="新細明體" pitchFamily="18" charset="-120"/>
                          </a:rPr>
                          <m:t>𝐹</m:t>
                        </m:r>
                      </m:e>
                      <m:sub>
                        <m:r>
                          <a:rPr lang="en-US" altLang="zh-TW" sz="2200" i="1">
                            <a:latin typeface="Cambria Math"/>
                            <a:ea typeface="新細明體" pitchFamily="18" charset="-120"/>
                          </a:rPr>
                          <m:t>0</m:t>
                        </m:r>
                      </m:sub>
                    </m:sSub>
                    <m:r>
                      <a:rPr lang="en-US" altLang="zh-TW" sz="2200" b="0" i="1" smtClean="0">
                        <a:latin typeface="Cambria Math"/>
                        <a:ea typeface="新細明體" pitchFamily="18" charset="-120"/>
                      </a:rPr>
                      <m:t>&gt;</m:t>
                    </m:r>
                    <m:sSub>
                      <m:sSubPr>
                        <m:ctrlPr>
                          <a:rPr lang="en-US" altLang="zh-TW" sz="2200" i="1">
                            <a:latin typeface="Cambria Math" panose="02040503050406030204" pitchFamily="18" charset="0"/>
                            <a:ea typeface="新細明體" pitchFamily="18" charset="-120"/>
                          </a:rPr>
                        </m:ctrlPr>
                      </m:sSubPr>
                      <m:e>
                        <m:r>
                          <a:rPr lang="en-US" altLang="zh-TW" sz="2200" i="1">
                            <a:latin typeface="Cambria Math"/>
                            <a:ea typeface="新細明體" pitchFamily="18" charset="-120"/>
                          </a:rPr>
                          <m:t>𝑆</m:t>
                        </m:r>
                      </m:e>
                      <m:sub>
                        <m:r>
                          <a:rPr lang="en-US" altLang="zh-TW" sz="2200" i="1">
                            <a:latin typeface="Cambria Math"/>
                            <a:ea typeface="新細明體" pitchFamily="18" charset="-120"/>
                          </a:rPr>
                          <m:t>0</m:t>
                        </m:r>
                      </m:sub>
                    </m:sSub>
                  </m:oMath>
                </a14:m>
                <a:endParaRPr lang="zh-TW" altLang="en-US" sz="2200" dirty="0"/>
              </a:p>
            </p:txBody>
          </p:sp>
        </mc:Choice>
        <mc:Fallback xmlns="">
          <p:sp>
            <p:nvSpPr>
              <p:cNvPr id="26630" name="Rectangle 5"/>
              <p:cNvSpPr>
                <a:spLocks noGrp="1" noRot="1" noChangeAspect="1" noMove="1" noResize="1" noEditPoints="1" noAdjustHandles="1" noChangeArrowheads="1" noChangeShapeType="1" noTextEdit="1"/>
              </p:cNvSpPr>
              <p:nvPr>
                <p:ph idx="1"/>
              </p:nvPr>
            </p:nvSpPr>
            <p:spPr>
              <a:xfrm>
                <a:off x="395536" y="1700808"/>
                <a:ext cx="8496944" cy="5040560"/>
              </a:xfrm>
              <a:blipFill>
                <a:blip r:embed="rId3"/>
                <a:stretch>
                  <a:fillRect l="-646" t="-846" r="-287"/>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2662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8274FE59-8C5D-4D09-A3EB-385CADAB7A0A}" type="slidenum">
              <a:rPr lang="en-US" altLang="en-US"/>
              <a:pPr eaLnBrk="1" hangingPunct="1"/>
              <a:t>40</a:t>
            </a:fld>
            <a:endParaRPr lang="en-US" altLang="en-US"/>
          </a:p>
        </p:txBody>
      </p:sp>
      <p:sp>
        <p:nvSpPr>
          <p:cNvPr id="11" name="Rectangle 4"/>
          <p:cNvSpPr>
            <a:spLocks noGrp="1" noChangeArrowheads="1"/>
          </p:cNvSpPr>
          <p:nvPr>
            <p:ph type="title"/>
          </p:nvPr>
        </p:nvSpPr>
        <p:spPr>
          <a:xfrm>
            <a:off x="251520" y="188640"/>
            <a:ext cx="7704856" cy="1296144"/>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sz="3200" dirty="0">
                <a:ea typeface="新細明體" pitchFamily="18" charset="-120"/>
              </a:rPr>
              <a:t>Relationship Between Futures Prices and Expected Spot Prices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1028"/>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Short Selling</a:t>
            </a:r>
          </a:p>
        </p:txBody>
      </p:sp>
      <p:sp>
        <p:nvSpPr>
          <p:cNvPr id="5126" name="Rectangle 1029"/>
          <p:cNvSpPr>
            <a:spLocks noGrp="1" noChangeArrowheads="1"/>
          </p:cNvSpPr>
          <p:nvPr>
            <p:ph idx="1"/>
          </p:nvPr>
        </p:nvSpPr>
        <p:spPr>
          <a:xfrm>
            <a:off x="251520" y="1656184"/>
            <a:ext cx="8712968" cy="5229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5000"/>
              </a:lnSpc>
              <a:spcBef>
                <a:spcPts val="300"/>
              </a:spcBef>
            </a:pPr>
            <a:r>
              <a:rPr lang="en-US" altLang="zh-TW" dirty="0">
                <a:solidFill>
                  <a:schemeClr val="bg1">
                    <a:lumMod val="50000"/>
                  </a:schemeClr>
                </a:solidFill>
                <a:ea typeface="新細明體" pitchFamily="18" charset="-120"/>
              </a:rPr>
              <a:t>Short selling (</a:t>
            </a:r>
            <a:r>
              <a:rPr lang="zh-TW" altLang="en-US" dirty="0">
                <a:solidFill>
                  <a:schemeClr val="bg1">
                    <a:lumMod val="50000"/>
                  </a:schemeClr>
                </a:solidFill>
                <a:ea typeface="新細明體" pitchFamily="18" charset="-120"/>
              </a:rPr>
              <a:t>賣空</a:t>
            </a:r>
            <a:r>
              <a:rPr lang="en-US" altLang="zh-TW" dirty="0">
                <a:solidFill>
                  <a:schemeClr val="bg1">
                    <a:lumMod val="50000"/>
                  </a:schemeClr>
                </a:solidFill>
                <a:ea typeface="新細明體" pitchFamily="18" charset="-120"/>
              </a:rPr>
              <a:t>)</a:t>
            </a:r>
            <a:r>
              <a:rPr lang="zh-TW" altLang="en-US" dirty="0">
                <a:solidFill>
                  <a:schemeClr val="bg1">
                    <a:lumMod val="50000"/>
                  </a:schemeClr>
                </a:solidFill>
                <a:ea typeface="新細明體" pitchFamily="18" charset="-120"/>
              </a:rPr>
              <a:t> </a:t>
            </a:r>
            <a:r>
              <a:rPr lang="en-US" altLang="zh-TW" dirty="0">
                <a:solidFill>
                  <a:schemeClr val="bg1">
                    <a:lumMod val="50000"/>
                  </a:schemeClr>
                </a:solidFill>
                <a:ea typeface="新細明體" pitchFamily="18" charset="-120"/>
              </a:rPr>
              <a:t>involves selling assets you do not own</a:t>
            </a:r>
          </a:p>
          <a:p>
            <a:pPr lvl="1">
              <a:lnSpc>
                <a:spcPct val="95000"/>
              </a:lnSpc>
              <a:spcBef>
                <a:spcPts val="300"/>
              </a:spcBef>
            </a:pPr>
            <a:r>
              <a:rPr lang="en-US" altLang="zh-TW" dirty="0">
                <a:ea typeface="新細明體" pitchFamily="18" charset="-120"/>
              </a:rPr>
              <a:t>Your broker borrows assets from some asset owners and sells them in a market on behalf of you</a:t>
            </a:r>
          </a:p>
          <a:p>
            <a:pPr lvl="1">
              <a:lnSpc>
                <a:spcPct val="95000"/>
              </a:lnSpc>
              <a:spcBef>
                <a:spcPts val="300"/>
              </a:spcBef>
            </a:pPr>
            <a:r>
              <a:rPr lang="en-US" altLang="zh-TW" dirty="0">
                <a:solidFill>
                  <a:schemeClr val="bg1">
                    <a:lumMod val="50000"/>
                  </a:schemeClr>
                </a:solidFill>
                <a:ea typeface="新細明體" pitchFamily="18" charset="-120"/>
              </a:rPr>
              <a:t>Earn positive payoffs if the asset price declines</a:t>
            </a:r>
          </a:p>
          <a:p>
            <a:pPr lvl="1">
              <a:lnSpc>
                <a:spcPct val="95000"/>
              </a:lnSpc>
              <a:spcBef>
                <a:spcPts val="300"/>
              </a:spcBef>
            </a:pPr>
            <a:r>
              <a:rPr lang="en-US" altLang="zh-TW" dirty="0">
                <a:solidFill>
                  <a:schemeClr val="bg1">
                    <a:lumMod val="50000"/>
                  </a:schemeClr>
                </a:solidFill>
                <a:ea typeface="新細明體" pitchFamily="18" charset="-120"/>
              </a:rPr>
              <a:t>At some stage you must buy the assets and return them back to the asset owners</a:t>
            </a:r>
          </a:p>
          <a:p>
            <a:pPr lvl="1">
              <a:lnSpc>
                <a:spcPct val="95000"/>
              </a:lnSpc>
              <a:spcBef>
                <a:spcPts val="300"/>
              </a:spcBef>
            </a:pPr>
            <a:r>
              <a:rPr lang="en-US" altLang="zh-TW" dirty="0">
                <a:ea typeface="新細明體" pitchFamily="18" charset="-120"/>
              </a:rPr>
              <a:t>Make sure that the asset owners feel as if they continuously held these securities</a:t>
            </a:r>
          </a:p>
          <a:p>
            <a:pPr lvl="2">
              <a:lnSpc>
                <a:spcPct val="95000"/>
              </a:lnSpc>
              <a:spcBef>
                <a:spcPts val="300"/>
              </a:spcBef>
            </a:pPr>
            <a:r>
              <a:rPr lang="en-US" altLang="zh-TW" dirty="0">
                <a:ea typeface="新細明體" pitchFamily="18" charset="-120"/>
              </a:rPr>
              <a:t>You must pay any incomes (e.g., dividends) or could receive some cash flows (e.g., storage costs) that the asset owners should receive (pay) in this short selling period</a:t>
            </a:r>
          </a:p>
          <a:p>
            <a:pPr lvl="1">
              <a:lnSpc>
                <a:spcPct val="95000"/>
              </a:lnSpc>
              <a:spcBef>
                <a:spcPts val="300"/>
              </a:spcBef>
            </a:pPr>
            <a:r>
              <a:rPr lang="en-US" altLang="zh-TW" dirty="0">
                <a:solidFill>
                  <a:schemeClr val="bg1">
                    <a:lumMod val="50000"/>
                  </a:schemeClr>
                </a:solidFill>
                <a:ea typeface="新細明體" pitchFamily="18" charset="-120"/>
              </a:rPr>
              <a:t>A fee is paid to the broker for conducting short selling</a:t>
            </a:r>
          </a:p>
        </p:txBody>
      </p:sp>
      <p:sp>
        <p:nvSpPr>
          <p:cNvPr id="512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FF59B3C2-C5C8-4C75-940C-0F9AC0A493B4}" type="slidenum">
              <a:rPr lang="en-US" altLang="en-US"/>
              <a:pPr eaLnBrk="1" hangingPunct="1"/>
              <a:t>5</a:t>
            </a:fld>
            <a:endParaRPr lang="en-US"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1028"/>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pitchFamily="18" charset="-120"/>
              </a:rPr>
              <a:t>Assumptions for Market Participants</a:t>
            </a:r>
          </a:p>
        </p:txBody>
      </p:sp>
      <p:sp>
        <p:nvSpPr>
          <p:cNvPr id="5126" name="Rectangle 1029"/>
          <p:cNvSpPr>
            <a:spLocks noGrp="1" noChangeArrowheads="1"/>
          </p:cNvSpPr>
          <p:nvPr>
            <p:ph idx="1"/>
          </p:nvPr>
        </p:nvSpPr>
        <p:spPr>
          <a:xfrm>
            <a:off x="323528" y="1700808"/>
            <a:ext cx="8496944" cy="4896544"/>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spcBef>
                <a:spcPts val="600"/>
              </a:spcBef>
            </a:pPr>
            <a:r>
              <a:rPr lang="en-US" altLang="zh-TW" dirty="0">
                <a:ea typeface="新細明體" pitchFamily="18" charset="-120"/>
              </a:rPr>
              <a:t>Four assumptions associated with market participants</a:t>
            </a:r>
          </a:p>
          <a:p>
            <a:pPr lvl="1">
              <a:spcBef>
                <a:spcPts val="600"/>
              </a:spcBef>
            </a:pPr>
            <a:r>
              <a:rPr lang="en-US" altLang="zh-TW" dirty="0">
                <a:ea typeface="新細明體" pitchFamily="18" charset="-120"/>
              </a:rPr>
              <a:t>There are no transaction costs when they trade</a:t>
            </a:r>
          </a:p>
          <a:p>
            <a:pPr lvl="1">
              <a:spcBef>
                <a:spcPts val="600"/>
              </a:spcBef>
            </a:pPr>
            <a:r>
              <a:rPr lang="en-US" altLang="zh-TW" dirty="0">
                <a:ea typeface="新細明體" pitchFamily="18" charset="-120"/>
              </a:rPr>
              <a:t>They can borrow or lend money at the risk-free rate with unlimited amounts</a:t>
            </a:r>
          </a:p>
          <a:p>
            <a:pPr lvl="1">
              <a:spcBef>
                <a:spcPts val="600"/>
              </a:spcBef>
            </a:pPr>
            <a:r>
              <a:rPr lang="en-US" altLang="zh-TW" dirty="0">
                <a:ea typeface="新細明體" pitchFamily="18" charset="-120"/>
              </a:rPr>
              <a:t>They take advantage of any arbitrage opportunity as it occurs</a:t>
            </a:r>
          </a:p>
          <a:p>
            <a:pPr lvl="1">
              <a:spcBef>
                <a:spcPts val="600"/>
              </a:spcBef>
            </a:pPr>
            <a:r>
              <a:rPr lang="en-US" altLang="zh-TW" dirty="0">
                <a:ea typeface="新細明體" pitchFamily="18" charset="-120"/>
              </a:rPr>
              <a:t>Ignore taxes on capital gains and ordinary incomes </a:t>
            </a:r>
          </a:p>
        </p:txBody>
      </p:sp>
      <p:sp>
        <p:nvSpPr>
          <p:cNvPr id="512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5.</a:t>
            </a:r>
            <a:fld id="{FF59B3C2-C5C8-4C75-940C-0F9AC0A493B4}" type="slidenum">
              <a:rPr lang="en-US" altLang="en-US"/>
              <a:pPr eaLnBrk="1" hangingPunct="1"/>
              <a:t>6</a:t>
            </a:fld>
            <a:endParaRPr lang="en-US" altLang="en-US"/>
          </a:p>
        </p:txBody>
      </p:sp>
    </p:spTree>
    <p:extLst>
      <p:ext uri="{BB962C8B-B14F-4D97-AF65-F5344CB8AC3E}">
        <p14:creationId xmlns:p14="http://schemas.microsoft.com/office/powerpoint/2010/main" val="30892895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ctrTitle"/>
          </p:nvPr>
        </p:nvSpPr>
        <p:spPr>
          <a:xfrm>
            <a:off x="468313" y="2924175"/>
            <a:ext cx="6781800" cy="1296913"/>
          </a:xfrm>
        </p:spPr>
        <p:txBody>
          <a:bodyPr/>
          <a:lstStyle/>
          <a:p>
            <a:pPr marL="811213" indent="-811213" algn="l"/>
            <a:r>
              <a:rPr lang="en-US" altLang="zh-TW" sz="3800" dirty="0">
                <a:ea typeface="新細明體" charset="-120"/>
              </a:rPr>
              <a:t>5.2 Futures Prices for Investment Assets</a:t>
            </a:r>
            <a:endParaRPr lang="zh-TW" altLang="en-US" sz="3800" dirty="0">
              <a:ea typeface="新細明體" charset="-120"/>
            </a:endParaRPr>
          </a:p>
        </p:txBody>
      </p:sp>
      <p:sp>
        <p:nvSpPr>
          <p:cNvPr id="7170"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5.</a:t>
            </a:r>
            <a:fld id="{318AA49A-4F20-4677-A41A-D5F351D8E433}" type="slidenum">
              <a:rPr lang="en-US" altLang="en-US" smtClean="0"/>
              <a:pPr eaLnBrk="1" hangingPunct="1"/>
              <a:t>7</a:t>
            </a:fld>
            <a:endParaRPr lang="en-US" altLang="en-US" dirty="0"/>
          </a:p>
        </p:txBody>
      </p:sp>
    </p:spTree>
    <p:extLst>
      <p:ext uri="{BB962C8B-B14F-4D97-AF65-F5344CB8AC3E}">
        <p14:creationId xmlns:p14="http://schemas.microsoft.com/office/powerpoint/2010/main" val="236315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5.</a:t>
            </a:r>
            <a:fld id="{FC8A6AF4-CEC1-4089-B25B-6312317759B4}" type="slidenum">
              <a:rPr lang="en-US" altLang="en-US" smtClean="0"/>
              <a:pPr eaLnBrk="1" hangingPunct="1"/>
              <a:t>8</a:t>
            </a:fld>
            <a:endParaRPr lang="en-US" altLang="en-US" dirty="0"/>
          </a:p>
        </p:txBody>
      </p:sp>
      <p:sp>
        <p:nvSpPr>
          <p:cNvPr id="39941" name="Rectangle 4"/>
          <p:cNvSpPr>
            <a:spLocks noGrp="1" noChangeArrowheads="1"/>
          </p:cNvSpPr>
          <p:nvPr>
            <p:ph type="title"/>
          </p:nvPr>
        </p:nvSpPr>
        <p:spPr>
          <a:xfrm>
            <a:off x="539552" y="260648"/>
            <a:ext cx="7416824"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charset="-120"/>
              </a:rPr>
              <a:t>Theoretical Futures Price for Investment Assets</a:t>
            </a:r>
          </a:p>
        </p:txBody>
      </p:sp>
      <mc:AlternateContent xmlns:mc="http://schemas.openxmlformats.org/markup-compatibility/2006" xmlns:a14="http://schemas.microsoft.com/office/drawing/2010/main">
        <mc:Choice Requires="a14">
          <p:sp>
            <p:nvSpPr>
              <p:cNvPr id="39942" name="Rectangle 5"/>
              <p:cNvSpPr>
                <a:spLocks noGrp="1" noChangeArrowheads="1"/>
              </p:cNvSpPr>
              <p:nvPr>
                <p:ph type="body" idx="1"/>
              </p:nvPr>
            </p:nvSpPr>
            <p:spPr>
              <a:xfrm>
                <a:off x="323528" y="1700808"/>
                <a:ext cx="8640960" cy="5040560"/>
              </a:xfrm>
              <a:noFill/>
              <a:extLst>
                <a:ext uri="{91240B29-F687-4F45-9708-019B960494DF}">
                  <a14:hiddenLine w="12700">
                    <a:solidFill>
                      <a:schemeClr val="tx1"/>
                    </a:solidFill>
                    <a:miter lim="800000"/>
                    <a:headEnd/>
                    <a:tailEnd/>
                  </a14:hiddenLine>
                </a:ext>
              </a:extLst>
            </p:spPr>
            <p:txBody>
              <a:bodyPr lIns="90488" tIns="44450" rIns="90488" bIns="44450"/>
              <a:lstStyle/>
              <a:p>
                <a:pPr>
                  <a:spcBef>
                    <a:spcPts val="600"/>
                  </a:spcBef>
                  <a:buClr>
                    <a:srgbClr val="7C1302"/>
                  </a:buClr>
                </a:pPr>
                <a:r>
                  <a:rPr lang="en-US" altLang="zh-TW" dirty="0">
                    <a:ea typeface="新細明體" charset="-120"/>
                  </a:rPr>
                  <a:t>Ignore the daily settlement process for futures and suppose the interest rate is constant</a:t>
                </a:r>
              </a:p>
              <a:p>
                <a:pPr lvl="1">
                  <a:spcBef>
                    <a:spcPts val="600"/>
                  </a:spcBef>
                  <a:buClr>
                    <a:srgbClr val="7C1302"/>
                  </a:buClr>
                </a:pPr>
                <a:r>
                  <a:rPr lang="en-US" altLang="zh-TW" dirty="0">
                    <a:ea typeface="新細明體" charset="-120"/>
                  </a:rPr>
                  <a:t>Under the additional assumptions, the forward and futures prices are identical and used interchangeably</a:t>
                </a:r>
              </a:p>
              <a:p>
                <a:pPr>
                  <a:spcBef>
                    <a:spcPts val="600"/>
                  </a:spcBef>
                  <a:buClr>
                    <a:srgbClr val="7C1302"/>
                  </a:buClr>
                </a:pPr>
                <a:r>
                  <a:rPr lang="en-US" altLang="zh-TW" dirty="0">
                    <a:ea typeface="新細明體" charset="-120"/>
                  </a:rPr>
                  <a:t>If there is no income or storage costs for the underlying asset of futures</a:t>
                </a:r>
              </a:p>
              <a:p>
                <a:pPr lvl="1">
                  <a:spcBef>
                    <a:spcPts val="600"/>
                  </a:spcBef>
                  <a:buClr>
                    <a:srgbClr val="7C1302"/>
                  </a:buClr>
                </a:pPr>
                <a:r>
                  <a:rPr lang="en-US" altLang="zh-TW" dirty="0">
                    <a:ea typeface="新細明體" charset="-120"/>
                  </a:rPr>
                  <a:t>The spot price today is </a:t>
                </a:r>
                <a14:m>
                  <m:oMath xmlns:m="http://schemas.openxmlformats.org/officeDocument/2006/math">
                    <m:sSub>
                      <m:sSubPr>
                        <m:ctrlPr>
                          <a:rPr lang="en-US" altLang="zh-TW" b="0" i="1" smtClean="0">
                            <a:latin typeface="Cambria Math" panose="02040503050406030204" pitchFamily="18" charset="0"/>
                            <a:ea typeface="新細明體" charset="-120"/>
                          </a:rPr>
                        </m:ctrlPr>
                      </m:sSubPr>
                      <m:e>
                        <m:r>
                          <a:rPr lang="en-US" altLang="zh-TW" b="0" i="1" smtClean="0">
                            <a:latin typeface="Cambria Math"/>
                            <a:ea typeface="新細明體" charset="-120"/>
                          </a:rPr>
                          <m:t>𝑆</m:t>
                        </m:r>
                      </m:e>
                      <m:sub>
                        <m:r>
                          <a:rPr lang="en-US" altLang="zh-TW" b="0" i="1" smtClean="0">
                            <a:latin typeface="Cambria Math"/>
                            <a:ea typeface="新細明體" charset="-120"/>
                          </a:rPr>
                          <m:t>0</m:t>
                        </m:r>
                      </m:sub>
                    </m:sSub>
                  </m:oMath>
                </a14:m>
                <a:r>
                  <a:rPr lang="en-US" altLang="zh-TW" dirty="0">
                    <a:ea typeface="新細明體" charset="-120"/>
                  </a:rPr>
                  <a:t>, and the futures price today for delivery in </a:t>
                </a:r>
                <a14:m>
                  <m:oMath xmlns:m="http://schemas.openxmlformats.org/officeDocument/2006/math">
                    <m:r>
                      <a:rPr lang="en-US" altLang="zh-TW" b="0" i="1" dirty="0" smtClean="0">
                        <a:latin typeface="Cambria Math"/>
                        <a:ea typeface="新細明體" charset="-120"/>
                      </a:rPr>
                      <m:t>𝑇</m:t>
                    </m:r>
                  </m:oMath>
                </a14:m>
                <a:r>
                  <a:rPr lang="en-US" altLang="zh-TW" dirty="0">
                    <a:ea typeface="新細明體" charset="-120"/>
                  </a:rPr>
                  <a:t> years is </a:t>
                </a:r>
                <a14:m>
                  <m:oMath xmlns:m="http://schemas.openxmlformats.org/officeDocument/2006/math">
                    <m:sSub>
                      <m:sSubPr>
                        <m:ctrlPr>
                          <a:rPr lang="en-US" altLang="zh-TW" b="0" i="1" dirty="0" smtClean="0">
                            <a:latin typeface="Cambria Math" panose="02040503050406030204" pitchFamily="18" charset="0"/>
                            <a:ea typeface="新細明體" charset="-120"/>
                          </a:rPr>
                        </m:ctrlPr>
                      </m:sSubPr>
                      <m:e>
                        <m:r>
                          <a:rPr lang="en-US" altLang="zh-TW" b="0" i="1" dirty="0" smtClean="0">
                            <a:latin typeface="Cambria Math"/>
                            <a:ea typeface="新細明體" charset="-120"/>
                          </a:rPr>
                          <m:t>𝐹</m:t>
                        </m:r>
                      </m:e>
                      <m:sub>
                        <m:r>
                          <a:rPr lang="en-US" altLang="zh-TW" b="0" i="1" dirty="0" smtClean="0">
                            <a:latin typeface="Cambria Math"/>
                            <a:ea typeface="新細明體" charset="-120"/>
                          </a:rPr>
                          <m:t>0</m:t>
                        </m:r>
                      </m:sub>
                    </m:sSub>
                  </m:oMath>
                </a14:m>
                <a:r>
                  <a:rPr lang="en-US" altLang="zh-TW" dirty="0">
                    <a:ea typeface="新細明體" charset="-120"/>
                  </a:rPr>
                  <a:t>. Chapter 1 shows</a:t>
                </a:r>
              </a:p>
              <a:p>
                <a:pPr algn="ctr">
                  <a:spcBef>
                    <a:spcPts val="600"/>
                  </a:spcBef>
                  <a:buNone/>
                </a:pPr>
                <a14:m>
                  <m:oMath xmlns:m="http://schemas.openxmlformats.org/officeDocument/2006/math">
                    <m:sSub>
                      <m:sSubPr>
                        <m:ctrlPr>
                          <a:rPr lang="en-US" altLang="zh-TW" sz="2600" i="1" dirty="0">
                            <a:latin typeface="Cambria Math" panose="02040503050406030204" pitchFamily="18" charset="0"/>
                            <a:ea typeface="新細明體" charset="-120"/>
                          </a:rPr>
                        </m:ctrlPr>
                      </m:sSubPr>
                      <m:e>
                        <m:r>
                          <a:rPr lang="en-US" altLang="zh-TW" sz="2600" i="1" dirty="0">
                            <a:latin typeface="Cambria Math"/>
                            <a:ea typeface="新細明體" charset="-120"/>
                          </a:rPr>
                          <m:t>𝐹</m:t>
                        </m:r>
                      </m:e>
                      <m:sub>
                        <m:r>
                          <a:rPr lang="en-US" altLang="zh-TW" sz="2600" i="1" dirty="0">
                            <a:latin typeface="Cambria Math"/>
                            <a:ea typeface="新細明體" charset="-120"/>
                          </a:rPr>
                          <m:t>0</m:t>
                        </m:r>
                      </m:sub>
                    </m:sSub>
                    <m:r>
                      <a:rPr lang="en-US" altLang="zh-TW" sz="2600" b="0" i="1" dirty="0" smtClean="0">
                        <a:latin typeface="Cambria Math"/>
                        <a:ea typeface="新細明體" charset="-120"/>
                      </a:rPr>
                      <m:t>=</m:t>
                    </m:r>
                    <m:sSub>
                      <m:sSubPr>
                        <m:ctrlPr>
                          <a:rPr lang="en-US" altLang="zh-TW" sz="2600" i="1">
                            <a:latin typeface="Cambria Math" panose="02040503050406030204" pitchFamily="18" charset="0"/>
                            <a:ea typeface="新細明體" charset="-120"/>
                          </a:rPr>
                        </m:ctrlPr>
                      </m:sSubPr>
                      <m:e>
                        <m:r>
                          <a:rPr lang="en-US" altLang="zh-TW" sz="2600" i="1">
                            <a:latin typeface="Cambria Math"/>
                            <a:ea typeface="新細明體" charset="-120"/>
                          </a:rPr>
                          <m:t>𝑆</m:t>
                        </m:r>
                      </m:e>
                      <m:sub>
                        <m:r>
                          <a:rPr lang="en-US" altLang="zh-TW" sz="2600" i="1">
                            <a:latin typeface="Cambria Math"/>
                            <a:ea typeface="新細明體" charset="-120"/>
                          </a:rPr>
                          <m:t>0</m:t>
                        </m:r>
                      </m:sub>
                    </m:sSub>
                    <m:r>
                      <a:rPr lang="en-US" altLang="zh-TW" sz="2600" b="0" i="1" dirty="0" smtClean="0">
                        <a:latin typeface="Cambria Math"/>
                        <a:ea typeface="新細明體" charset="-120"/>
                      </a:rPr>
                      <m:t>(1+</m:t>
                    </m:r>
                    <m:r>
                      <a:rPr lang="en-US" altLang="zh-TW" sz="2600" b="0" i="1" dirty="0" smtClean="0">
                        <a:latin typeface="Cambria Math"/>
                        <a:ea typeface="新細明體" charset="-120"/>
                      </a:rPr>
                      <m:t>𝑟</m:t>
                    </m:r>
                    <m:r>
                      <a:rPr lang="en-US" altLang="zh-TW" sz="2600" b="0" i="1" dirty="0" smtClean="0">
                        <a:latin typeface="Cambria Math"/>
                        <a:ea typeface="新細明體" charset="-120"/>
                      </a:rPr>
                      <m:t>)</m:t>
                    </m:r>
                    <m:r>
                      <a:rPr lang="en-US" altLang="zh-TW" sz="2600" b="0" i="1" baseline="30000" dirty="0" smtClean="0">
                        <a:latin typeface="Cambria Math"/>
                        <a:ea typeface="新細明體" charset="-120"/>
                      </a:rPr>
                      <m:t>𝑇</m:t>
                    </m:r>
                  </m:oMath>
                </a14:m>
                <a:r>
                  <a:rPr lang="en-US" altLang="zh-TW" sz="2600" dirty="0">
                    <a:ea typeface="新細明體" charset="-120"/>
                  </a:rPr>
                  <a:t>,</a:t>
                </a:r>
              </a:p>
              <a:p>
                <a:pPr marL="628650" indent="0" eaLnBrk="1" hangingPunct="1">
                  <a:spcBef>
                    <a:spcPts val="600"/>
                  </a:spcBef>
                  <a:buFont typeface="Wingdings" pitchFamily="2" charset="2"/>
                  <a:buNone/>
                </a:pPr>
                <a:r>
                  <a:rPr lang="en-US" altLang="zh-TW" sz="2600" dirty="0">
                    <a:ea typeface="新細明體" charset="-120"/>
                  </a:rPr>
                  <a:t>where </a:t>
                </a:r>
                <a14:m>
                  <m:oMath xmlns:m="http://schemas.openxmlformats.org/officeDocument/2006/math">
                    <m:r>
                      <a:rPr lang="en-US" altLang="zh-TW" sz="2600" b="0" i="1" dirty="0" smtClean="0">
                        <a:latin typeface="Cambria Math"/>
                        <a:ea typeface="新細明體" charset="-120"/>
                      </a:rPr>
                      <m:t>𝑟</m:t>
                    </m:r>
                  </m:oMath>
                </a14:m>
                <a:r>
                  <a:rPr lang="en-US" altLang="zh-TW" sz="2600" dirty="0">
                    <a:ea typeface="新細明體" charset="-120"/>
                  </a:rPr>
                  <a:t> is the risk-free interest rate expressed with annual compounding</a:t>
                </a:r>
              </a:p>
            </p:txBody>
          </p:sp>
        </mc:Choice>
        <mc:Fallback xmlns="">
          <p:sp>
            <p:nvSpPr>
              <p:cNvPr id="39942" name="Rectangle 5"/>
              <p:cNvSpPr>
                <a:spLocks noGrp="1" noRot="1" noChangeAspect="1" noMove="1" noResize="1" noEditPoints="1" noAdjustHandles="1" noChangeArrowheads="1" noChangeShapeType="1" noTextEdit="1"/>
              </p:cNvSpPr>
              <p:nvPr>
                <p:ph type="body" idx="1"/>
              </p:nvPr>
            </p:nvSpPr>
            <p:spPr>
              <a:xfrm>
                <a:off x="323528" y="1700808"/>
                <a:ext cx="8640960" cy="5040560"/>
              </a:xfrm>
              <a:blipFill>
                <a:blip r:embed="rId3"/>
                <a:stretch>
                  <a:fillRect l="-705" t="-1572" b="-3628"/>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Tree>
    <p:extLst>
      <p:ext uri="{BB962C8B-B14F-4D97-AF65-F5344CB8AC3E}">
        <p14:creationId xmlns:p14="http://schemas.microsoft.com/office/powerpoint/2010/main" val="42915884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5.</a:t>
            </a:r>
            <a:fld id="{1E164E3C-6DF9-48BF-A2F4-E5B7A79F3ADB}" type="slidenum">
              <a:rPr lang="en-US" altLang="en-US" smtClean="0"/>
              <a:pPr eaLnBrk="1" hangingPunct="1"/>
              <a:t>9</a:t>
            </a:fld>
            <a:endParaRPr lang="en-US" altLang="en-US" dirty="0"/>
          </a:p>
        </p:txBody>
      </p:sp>
      <p:sp>
        <p:nvSpPr>
          <p:cNvPr id="37892" name="Rectangle 4"/>
          <p:cNvSpPr>
            <a:spLocks noGrp="1" noChangeArrowheads="1"/>
          </p:cNvSpPr>
          <p:nvPr>
            <p:ph type="title"/>
          </p:nvPr>
        </p:nvSpPr>
        <p:spPr>
          <a:xfrm>
            <a:off x="457200" y="338485"/>
            <a:ext cx="7543800" cy="9302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dirty="0">
                <a:ea typeface="新細明體" charset="-120"/>
              </a:rPr>
              <a:t>Revisit Arbitrage Example for Gold Futures in Ch. 1</a:t>
            </a:r>
          </a:p>
        </p:txBody>
      </p:sp>
      <p:sp>
        <p:nvSpPr>
          <p:cNvPr id="37893" name="Rectangle 5"/>
          <p:cNvSpPr>
            <a:spLocks noGrp="1" noChangeArrowheads="1"/>
          </p:cNvSpPr>
          <p:nvPr>
            <p:ph type="body" idx="1"/>
          </p:nvPr>
        </p:nvSpPr>
        <p:spPr>
          <a:xfrm>
            <a:off x="251520" y="1700808"/>
            <a:ext cx="8640960" cy="418405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spcBef>
                <a:spcPts val="600"/>
              </a:spcBef>
            </a:pPr>
            <a:r>
              <a:rPr lang="en-US" altLang="zh-TW" dirty="0">
                <a:solidFill>
                  <a:schemeClr val="bg1">
                    <a:lumMod val="50000"/>
                  </a:schemeClr>
                </a:solidFill>
                <a:ea typeface="新細明體" charset="-120"/>
              </a:rPr>
              <a:t>Suppose that</a:t>
            </a:r>
          </a:p>
          <a:p>
            <a:pPr lvl="1" eaLnBrk="1" hangingPunct="1">
              <a:spcBef>
                <a:spcPts val="600"/>
              </a:spcBef>
            </a:pPr>
            <a:r>
              <a:rPr lang="en-US" altLang="zh-TW" dirty="0">
                <a:solidFill>
                  <a:schemeClr val="bg1">
                    <a:lumMod val="50000"/>
                  </a:schemeClr>
                </a:solidFill>
                <a:ea typeface="新細明體" charset="-120"/>
              </a:rPr>
              <a:t>Spot price of gold today is $1000</a:t>
            </a:r>
          </a:p>
          <a:p>
            <a:pPr lvl="1">
              <a:spcBef>
                <a:spcPts val="600"/>
              </a:spcBef>
            </a:pPr>
            <a:r>
              <a:rPr lang="en-US" altLang="zh-TW" dirty="0">
                <a:solidFill>
                  <a:schemeClr val="bg1">
                    <a:lumMod val="50000"/>
                  </a:schemeClr>
                </a:solidFill>
                <a:ea typeface="新細明體" charset="-120"/>
              </a:rPr>
              <a:t>1-year gold futures price today is $1100 ($990)</a:t>
            </a:r>
          </a:p>
          <a:p>
            <a:pPr lvl="1" eaLnBrk="1" hangingPunct="1">
              <a:spcBef>
                <a:spcPts val="600"/>
              </a:spcBef>
            </a:pPr>
            <a:r>
              <a:rPr lang="en-US" altLang="zh-TW" dirty="0">
                <a:solidFill>
                  <a:schemeClr val="bg1">
                    <a:lumMod val="50000"/>
                  </a:schemeClr>
                </a:solidFill>
                <a:ea typeface="新細明體" charset="-120"/>
              </a:rPr>
              <a:t>The interest rate is 5% per annum</a:t>
            </a:r>
          </a:p>
          <a:p>
            <a:pPr lvl="1" eaLnBrk="1" hangingPunct="1">
              <a:spcBef>
                <a:spcPts val="600"/>
              </a:spcBef>
            </a:pPr>
            <a:r>
              <a:rPr lang="en-US" altLang="zh-TW" dirty="0">
                <a:solidFill>
                  <a:schemeClr val="bg1">
                    <a:lumMod val="50000"/>
                  </a:schemeClr>
                </a:solidFill>
                <a:ea typeface="新細明體" charset="-120"/>
              </a:rPr>
              <a:t>No income or storage costs for gold</a:t>
            </a:r>
          </a:p>
          <a:p>
            <a:pPr>
              <a:spcBef>
                <a:spcPts val="600"/>
              </a:spcBef>
            </a:pPr>
            <a:r>
              <a:rPr lang="en-US" altLang="zh-TW" dirty="0">
                <a:solidFill>
                  <a:schemeClr val="bg1">
                    <a:lumMod val="50000"/>
                  </a:schemeClr>
                </a:solidFill>
                <a:ea typeface="新細明體" charset="-120"/>
              </a:rPr>
              <a:t>The theoretical value of the futures price on gold is $1,000×(1+5%)=$1,050</a:t>
            </a:r>
          </a:p>
          <a:p>
            <a:pPr lvl="1">
              <a:spcBef>
                <a:spcPts val="600"/>
              </a:spcBef>
            </a:pPr>
            <a:r>
              <a:rPr lang="en-US" altLang="zh-TW" dirty="0">
                <a:solidFill>
                  <a:schemeClr val="bg1">
                    <a:lumMod val="50000"/>
                  </a:schemeClr>
                </a:solidFill>
                <a:ea typeface="新細明體" charset="-120"/>
              </a:rPr>
              <a:t>Futures price &gt; $1050 </a:t>
            </a:r>
            <a:r>
              <a:rPr lang="en-US" altLang="zh-TW" dirty="0">
                <a:solidFill>
                  <a:schemeClr val="bg1">
                    <a:lumMod val="50000"/>
                  </a:schemeClr>
                </a:solidFill>
                <a:sym typeface="Symbol"/>
              </a:rPr>
              <a:t> </a:t>
            </a:r>
            <a:r>
              <a:rPr lang="en-US" altLang="zh-TW" dirty="0">
                <a:solidFill>
                  <a:schemeClr val="bg1">
                    <a:lumMod val="50000"/>
                  </a:schemeClr>
                </a:solidFill>
                <a:ea typeface="新細明體" charset="-120"/>
              </a:rPr>
              <a:t>Buy the gold spot and take a short position of the 1-year futures on gold</a:t>
            </a:r>
          </a:p>
          <a:p>
            <a:pPr lvl="1">
              <a:spcBef>
                <a:spcPts val="600"/>
              </a:spcBef>
            </a:pPr>
            <a:r>
              <a:rPr lang="en-US" altLang="zh-TW" dirty="0">
                <a:solidFill>
                  <a:schemeClr val="bg1">
                    <a:lumMod val="50000"/>
                  </a:schemeClr>
                </a:solidFill>
                <a:ea typeface="新細明體" charset="-120"/>
              </a:rPr>
              <a:t>Futures price &lt; $1050 </a:t>
            </a:r>
            <a:r>
              <a:rPr lang="en-US" altLang="zh-TW" dirty="0">
                <a:solidFill>
                  <a:schemeClr val="bg1">
                    <a:lumMod val="50000"/>
                  </a:schemeClr>
                </a:solidFill>
                <a:sym typeface="Symbol"/>
              </a:rPr>
              <a:t> (</a:t>
            </a:r>
            <a:r>
              <a:rPr lang="en-US" altLang="zh-TW" dirty="0">
                <a:solidFill>
                  <a:schemeClr val="bg1">
                    <a:lumMod val="50000"/>
                  </a:schemeClr>
                </a:solidFill>
                <a:ea typeface="新細明體" charset="-120"/>
                <a:sym typeface="Symbol"/>
              </a:rPr>
              <a:t>Short) sell</a:t>
            </a:r>
            <a:r>
              <a:rPr lang="en-US" altLang="zh-TW" dirty="0">
                <a:solidFill>
                  <a:schemeClr val="bg1">
                    <a:lumMod val="50000"/>
                  </a:schemeClr>
                </a:solidFill>
                <a:ea typeface="新細明體" charset="-120"/>
              </a:rPr>
              <a:t> the gold spot and take a long position of the 1-year futures on gold</a:t>
            </a:r>
          </a:p>
        </p:txBody>
      </p:sp>
    </p:spTree>
    <p:extLst>
      <p:ext uri="{BB962C8B-B14F-4D97-AF65-F5344CB8AC3E}">
        <p14:creationId xmlns:p14="http://schemas.microsoft.com/office/powerpoint/2010/main" val="1973988612"/>
      </p:ext>
    </p:extLst>
  </p:cSld>
  <p:clrMapOvr>
    <a:masterClrMapping/>
  </p:clrMapOvr>
  <p:transition/>
</p:sld>
</file>

<file path=ppt/theme/theme1.xml><?xml version="1.0" encoding="utf-8"?>
<a:theme xmlns:a="http://schemas.openxmlformats.org/drawingml/2006/main" name="2_Network">
  <a:themeElements>
    <a:clrScheme name="2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2_Network">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2_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2_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2_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2_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2_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2_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2_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2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2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OF_Ch04</Template>
  <TotalTime>5686</TotalTime>
  <Words>4379</Words>
  <Application>Microsoft Office PowerPoint</Application>
  <PresentationFormat>如螢幕大小 (4:3)</PresentationFormat>
  <Paragraphs>332</Paragraphs>
  <Slides>40</Slides>
  <Notes>40</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40</vt:i4>
      </vt:variant>
    </vt:vector>
  </HeadingPairs>
  <TitlesOfParts>
    <vt:vector size="48" baseType="lpstr">
      <vt:lpstr>新細明體</vt:lpstr>
      <vt:lpstr>Arial</vt:lpstr>
      <vt:lpstr>Cambria Math</vt:lpstr>
      <vt:lpstr>Symbol</vt:lpstr>
      <vt:lpstr>Times New Roman</vt:lpstr>
      <vt:lpstr>Wingdings</vt:lpstr>
      <vt:lpstr>2_Network</vt:lpstr>
      <vt:lpstr>Equation</vt:lpstr>
      <vt:lpstr>Determination of Forward and Futures Prices</vt:lpstr>
      <vt:lpstr>The Goals of Chapter 5</vt:lpstr>
      <vt:lpstr>5.1 Background Knowledge</vt:lpstr>
      <vt:lpstr>Consumption vs. Investment Assets</vt:lpstr>
      <vt:lpstr>Short Selling</vt:lpstr>
      <vt:lpstr>Assumptions for Market Participants</vt:lpstr>
      <vt:lpstr>5.2 Futures Prices for Investment Assets</vt:lpstr>
      <vt:lpstr>Theoretical Futures Price for Investment Assets</vt:lpstr>
      <vt:lpstr>Revisit Arbitrage Example for Gold Futures in Ch. 1</vt:lpstr>
      <vt:lpstr>When Interest Rates are Measured with Continuous Compounding</vt:lpstr>
      <vt:lpstr>Consider a Known Dollar Income of Investment Assets</vt:lpstr>
      <vt:lpstr>Consider a Known Dollar Income of Investment Assets</vt:lpstr>
      <vt:lpstr>Consider a Known Dollar Income of Investment Assets</vt:lpstr>
      <vt:lpstr>Consider a Known Dollar Income of Investment Assets</vt:lpstr>
      <vt:lpstr>Consider a Known Yield Income of Investment Assets</vt:lpstr>
      <vt:lpstr>Consider a Known Yield Income of Investment Assets</vt:lpstr>
      <vt:lpstr>Consider a Known Yield Income of Investment Assets</vt:lpstr>
      <vt:lpstr>Consider a Known Yield Income of Investment Assets</vt:lpstr>
      <vt:lpstr>Stock Index Futures</vt:lpstr>
      <vt:lpstr>Index Arbitrage</vt:lpstr>
      <vt:lpstr>Index Arbitrage</vt:lpstr>
      <vt:lpstr>Stock Index Futures</vt:lpstr>
      <vt:lpstr>Futures and Forwards on Currencies</vt:lpstr>
      <vt:lpstr>Why the Relation Must Be True (US$ is the Domestic Currency)</vt:lpstr>
      <vt:lpstr>Forward vs. Futures Prices</vt:lpstr>
      <vt:lpstr>Forward vs. Futures Prices</vt:lpstr>
      <vt:lpstr>Forward vs. Futures Prices</vt:lpstr>
      <vt:lpstr>Valuing a Futures or a Forward Contract</vt:lpstr>
      <vt:lpstr>Valuing a Futures or a Forward Contract (for a long position)</vt:lpstr>
      <vt:lpstr>Theoretical Futures/Forward Prices and Futures Values</vt:lpstr>
      <vt:lpstr>5.3 Futures Prices for Consumption Assets</vt:lpstr>
      <vt:lpstr>Futures Prices for Consumption Assets</vt:lpstr>
      <vt:lpstr>Futures Prices for Consumption Assets</vt:lpstr>
      <vt:lpstr>Futures on Consumption Assets</vt:lpstr>
      <vt:lpstr>Convenience Yield and Cost of Carry</vt:lpstr>
      <vt:lpstr>Convenience Yield and Cost of Carry</vt:lpstr>
      <vt:lpstr>5.4 Futures Price vs. Expected Spot Price</vt:lpstr>
      <vt:lpstr>Relationship Between Futures Prices and Expected Spot Prices</vt:lpstr>
      <vt:lpstr>Relationship Between Futures Prices and Expected Spot Prices</vt:lpstr>
      <vt:lpstr>Relationship Between Futures Prices and Expected Spot Prices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Determination of Forward and Futures Prices</dc:title>
  <dc:subject>Fundamentals of Futures and Options Markets, 5E</dc:subject>
  <dc:creator>JyWang</dc:creator>
  <cp:keywords>Chapter 5</cp:keywords>
  <cp:lastModifiedBy>Jr-Yan</cp:lastModifiedBy>
  <cp:revision>568</cp:revision>
  <cp:lastPrinted>2012-03-15T13:36:31Z</cp:lastPrinted>
  <dcterms:created xsi:type="dcterms:W3CDTF">2001-03-27T17:25:11Z</dcterms:created>
  <dcterms:modified xsi:type="dcterms:W3CDTF">2023-05-30T08:51:07Z</dcterms:modified>
</cp:coreProperties>
</file>