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1"/>
  </p:sldMasterIdLst>
  <p:notesMasterIdLst>
    <p:notesMasterId r:id="rId54"/>
  </p:notesMasterIdLst>
  <p:handoutMasterIdLst>
    <p:handoutMasterId r:id="rId55"/>
  </p:handoutMasterIdLst>
  <p:sldIdLst>
    <p:sldId id="319" r:id="rId2"/>
    <p:sldId id="327" r:id="rId3"/>
    <p:sldId id="328" r:id="rId4"/>
    <p:sldId id="297" r:id="rId5"/>
    <p:sldId id="337" r:id="rId6"/>
    <p:sldId id="356" r:id="rId7"/>
    <p:sldId id="338" r:id="rId8"/>
    <p:sldId id="345" r:id="rId9"/>
    <p:sldId id="349" r:id="rId10"/>
    <p:sldId id="336" r:id="rId11"/>
    <p:sldId id="350" r:id="rId12"/>
    <p:sldId id="351" r:id="rId13"/>
    <p:sldId id="352" r:id="rId14"/>
    <p:sldId id="306" r:id="rId15"/>
    <p:sldId id="353" r:id="rId16"/>
    <p:sldId id="355" r:id="rId17"/>
    <p:sldId id="335" r:id="rId18"/>
    <p:sldId id="320" r:id="rId19"/>
    <p:sldId id="325" r:id="rId20"/>
    <p:sldId id="324" r:id="rId21"/>
    <p:sldId id="321" r:id="rId22"/>
    <p:sldId id="322" r:id="rId23"/>
    <p:sldId id="334" r:id="rId24"/>
    <p:sldId id="298" r:id="rId25"/>
    <p:sldId id="299" r:id="rId26"/>
    <p:sldId id="300" r:id="rId27"/>
    <p:sldId id="301" r:id="rId28"/>
    <p:sldId id="262" r:id="rId29"/>
    <p:sldId id="339" r:id="rId30"/>
    <p:sldId id="304" r:id="rId31"/>
    <p:sldId id="305" r:id="rId32"/>
    <p:sldId id="263" r:id="rId33"/>
    <p:sldId id="354" r:id="rId34"/>
    <p:sldId id="357" r:id="rId35"/>
    <p:sldId id="358" r:id="rId36"/>
    <p:sldId id="333" r:id="rId37"/>
    <p:sldId id="257" r:id="rId38"/>
    <p:sldId id="259" r:id="rId39"/>
    <p:sldId id="343" r:id="rId40"/>
    <p:sldId id="261" r:id="rId41"/>
    <p:sldId id="359" r:id="rId42"/>
    <p:sldId id="265" r:id="rId43"/>
    <p:sldId id="332" r:id="rId44"/>
    <p:sldId id="309" r:id="rId45"/>
    <p:sldId id="346" r:id="rId46"/>
    <p:sldId id="340" r:id="rId47"/>
    <p:sldId id="341" r:id="rId48"/>
    <p:sldId id="342" r:id="rId49"/>
    <p:sldId id="326" r:id="rId50"/>
    <p:sldId id="344" r:id="rId51"/>
    <p:sldId id="347" r:id="rId52"/>
    <p:sldId id="348" r:id="rId53"/>
  </p:sldIdLst>
  <p:sldSz cx="9144000" cy="6858000" type="letter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2" autoAdjust="0"/>
    <p:restoredTop sz="92790" autoAdjust="0"/>
  </p:normalViewPr>
  <p:slideViewPr>
    <p:cSldViewPr>
      <p:cViewPr varScale="1">
        <p:scale>
          <a:sx n="80" d="100"/>
          <a:sy n="80" d="100"/>
        </p:scale>
        <p:origin x="63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notesViewPr>
    <p:cSldViewPr>
      <p:cViewPr varScale="1">
        <p:scale>
          <a:sx n="72" d="100"/>
          <a:sy n="72" d="100"/>
        </p:scale>
        <p:origin x="1524" y="5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3EA62F3E-9494-4DA9-A92F-B41BC054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720" y="9440054"/>
            <a:ext cx="1737421" cy="32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664" tIns="47332" rIns="94664" bIns="4733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400" dirty="0">
                <a:latin typeface="Times New Roman" pitchFamily="18" charset="0"/>
              </a:rPr>
              <a:t>4</a:t>
            </a:r>
            <a:r>
              <a:rPr lang="en-US" altLang="zh-TW" sz="1400">
                <a:latin typeface="Times New Roman" pitchFamily="18" charset="0"/>
              </a:rPr>
              <a:t>-</a:t>
            </a:r>
            <a:fld id="{9F5083B1-B204-4B1B-8374-545B611CE277}" type="slidenum">
              <a:rPr lang="en-US" altLang="zh-TW" sz="1400"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2" tIns="0" rIns="19832" bIns="0" numCol="1" anchor="t" anchorCtr="0" compatLnSpc="1">
            <a:prstTxWarp prst="textNoShape">
              <a:avLst/>
            </a:prstTxWarp>
          </a:bodyPr>
          <a:lstStyle>
            <a:lvl1pPr defTabSz="793461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2" tIns="0" rIns="19832" bIns="0" numCol="1" anchor="t" anchorCtr="0" compatLnSpc="1">
            <a:prstTxWarp prst="textNoShape">
              <a:avLst/>
            </a:prstTxWarp>
          </a:bodyPr>
          <a:lstStyle>
            <a:lvl1pPr algn="r" defTabSz="793461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2" tIns="0" rIns="19832" bIns="0" numCol="1" anchor="b" anchorCtr="0" compatLnSpc="1">
            <a:prstTxWarp prst="textNoShape">
              <a:avLst/>
            </a:prstTxWarp>
          </a:bodyPr>
          <a:lstStyle>
            <a:lvl1pPr defTabSz="793461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2" tIns="0" rIns="19832" bIns="0" numCol="1" anchor="b" anchorCtr="0" compatLnSpc="1">
            <a:prstTxWarp prst="textNoShape">
              <a:avLst/>
            </a:prstTxWarp>
          </a:bodyPr>
          <a:lstStyle>
            <a:lvl1pPr algn="r" defTabSz="793461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F9CA9FB-D1B7-48CC-A358-7F5FE6ABBA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53" tIns="47927" rIns="95853" bIns="47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notes styles</a:t>
            </a:r>
          </a:p>
          <a:p>
            <a:pPr lvl="0"/>
            <a:r>
              <a:rPr lang="en-US" altLang="zh-TW" noProof="0"/>
              <a:t>Second Level</a:t>
            </a:r>
          </a:p>
          <a:p>
            <a:pPr lvl="0"/>
            <a:r>
              <a:rPr lang="en-US" altLang="zh-TW" noProof="0"/>
              <a:t>Third Level</a:t>
            </a:r>
          </a:p>
          <a:p>
            <a:pPr lvl="0"/>
            <a:r>
              <a:rPr lang="en-US" altLang="zh-TW" noProof="0"/>
              <a:t>Fourth Level</a:t>
            </a:r>
          </a:p>
          <a:p>
            <a:pPr lvl="0"/>
            <a:r>
              <a:rPr lang="en-US" altLang="zh-TW" noProof="0"/>
              <a:t>Fifth Level</a:t>
            </a:r>
          </a:p>
        </p:txBody>
      </p:sp>
      <p:sp>
        <p:nvSpPr>
          <p:cNvPr id="2970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579434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9218D8-0CED-4735-9DED-705280C077EB}" type="slidenum">
              <a:rPr lang="zh-TW" altLang="en-US">
                <a:latin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10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11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12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1235">
              <a:spcBef>
                <a:spcPct val="0"/>
              </a:spcBef>
            </a:pPr>
            <a:endParaRPr lang="zh-TW" altLang="en-US" sz="25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13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70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15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178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16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92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FCE7A1-275B-4753-98E5-708549E69E4C}" type="slidenum">
              <a:rPr lang="zh-TW" altLang="en-US">
                <a:latin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9CA9FB-D1B7-48CC-A358-7F5FE6ABBA34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074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230" tIns="44115" rIns="88230" bIns="44115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911" tIns="0" rIns="19911" bIns="0" anchor="b"/>
          <a:lstStyle/>
          <a:p>
            <a:pPr algn="r" defTabSz="796525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230" tIns="44115" rIns="88230" bIns="44115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230" tIns="44115" rIns="88230" bIns="44115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577" tIns="46458" rIns="94577" bIns="46458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1F4F0B-D03A-4275-ADE8-B4732B566FB9}" type="slidenum">
              <a:rPr lang="zh-TW" altLang="en-US">
                <a:latin typeface="Times New Roman" pitchFamily="18" charset="0"/>
              </a:rPr>
              <a:pPr/>
              <a:t>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A05EED-2B90-44E5-8F45-7B7339CF5E03}" type="slidenum">
              <a:rPr lang="zh-TW" altLang="en-US">
                <a:latin typeface="Times New Roman" pitchFamily="18" charset="0"/>
              </a:rPr>
              <a:pPr/>
              <a:t>22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C0F264-2846-4780-9F5C-ED476B99FA4D}" type="slidenum">
              <a:rPr lang="zh-TW" altLang="en-US">
                <a:latin typeface="Times New Roman" pitchFamily="18" charset="0"/>
              </a:rPr>
              <a:pPr/>
              <a:t>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BBE3E6-FF0B-4A5A-BA7E-34FB710FF679}" type="slidenum">
              <a:rPr lang="zh-TW" altLang="en-US">
                <a:latin typeface="Times New Roman" pitchFamily="18" charset="0"/>
              </a:rPr>
              <a:pPr/>
              <a:t>25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59F4D1-A73E-48EE-AD92-8337A7537542}" type="slidenum">
              <a:rPr lang="zh-TW" altLang="en-US">
                <a:latin typeface="Times New Roman" pitchFamily="18" charset="0"/>
              </a:rPr>
              <a:pPr/>
              <a:t>26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572816-26D8-44F7-B4C6-B438D03BBA62}" type="slidenum">
              <a:rPr lang="zh-TW" altLang="en-US">
                <a:latin typeface="Times New Roman" pitchFamily="18" charset="0"/>
              </a:rPr>
              <a:pPr/>
              <a:t>27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8B51BF-C77B-4E15-9CF9-07BFC7D85E0E}" type="slidenum">
              <a:rPr lang="zh-TW" altLang="en-US">
                <a:latin typeface="Times New Roman" pitchFamily="18" charset="0"/>
              </a:rPr>
              <a:pPr/>
              <a:t>28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8B51BF-C77B-4E15-9CF9-07BFC7D85E0E}" type="slidenum">
              <a:rPr lang="zh-TW" altLang="en-US">
                <a:latin typeface="Times New Roman" pitchFamily="18" charset="0"/>
              </a:rPr>
              <a:pPr/>
              <a:t>29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01400E-A5C2-4207-B890-AC5D98B87C2D}" type="slidenum">
              <a:rPr lang="zh-TW" altLang="en-US">
                <a:latin typeface="Times New Roman" pitchFamily="18" charset="0"/>
              </a:rPr>
              <a:pPr/>
              <a:t>30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894710-9DC2-428D-BED2-1CF6E03C5F5F}" type="slidenum">
              <a:rPr lang="zh-TW" altLang="en-US">
                <a:latin typeface="Times New Roman" pitchFamily="18" charset="0"/>
              </a:rPr>
              <a:pPr/>
              <a:t>31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189A2A-FE51-4AA7-BFEF-4E115C592F6A}" type="slidenum">
              <a:rPr lang="zh-TW" altLang="en-US">
                <a:latin typeface="Times New Roman" pitchFamily="18" charset="0"/>
              </a:rPr>
              <a:pPr/>
              <a:t>32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33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522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34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917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35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1795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951204-AA78-457A-9972-11A254E23F7F}" type="slidenum">
              <a:rPr lang="zh-TW" altLang="en-US">
                <a:latin typeface="Times New Roman" pitchFamily="18" charset="0"/>
              </a:rPr>
              <a:pPr/>
              <a:t>37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1235">
              <a:spcBef>
                <a:spcPct val="0"/>
              </a:spcBef>
            </a:pPr>
            <a:endParaRPr lang="zh-TW" altLang="en-US" sz="25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D692FC-8FEE-401F-A85A-A2DD8923298E}" type="slidenum">
              <a:rPr lang="zh-TW" altLang="en-US">
                <a:latin typeface="Times New Roman" pitchFamily="18" charset="0"/>
              </a:rPr>
              <a:pPr/>
              <a:t>38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BB4A57-BF56-482F-85EF-76EC2DD8E21C}" type="slidenum">
              <a:rPr lang="zh-TW" altLang="en-US">
                <a:latin typeface="Times New Roman" pitchFamily="18" charset="0"/>
              </a:rPr>
              <a:pPr/>
              <a:t>39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1235">
              <a:spcBef>
                <a:spcPct val="0"/>
              </a:spcBef>
            </a:pPr>
            <a:endParaRPr lang="zh-TW" altLang="en-US" sz="25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725F34-5E50-4EFD-B57A-8C815670165C}" type="slidenum">
              <a:rPr lang="zh-TW" altLang="en-US">
                <a:latin typeface="Times New Roman" pitchFamily="18" charset="0"/>
              </a:rPr>
              <a:pPr/>
              <a:t>40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1235">
              <a:spcBef>
                <a:spcPct val="0"/>
              </a:spcBef>
            </a:pPr>
            <a:endParaRPr lang="zh-TW" altLang="en-US" sz="25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BB4A57-BF56-482F-85EF-76EC2DD8E21C}" type="slidenum">
              <a:rPr lang="zh-TW" altLang="en-US">
                <a:latin typeface="Times New Roman" pitchFamily="18" charset="0"/>
              </a:rPr>
              <a:pPr/>
              <a:t>41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1235">
              <a:spcBef>
                <a:spcPct val="0"/>
              </a:spcBef>
            </a:pPr>
            <a:endParaRPr lang="zh-TW" altLang="en-US" sz="2500"/>
          </a:p>
        </p:txBody>
      </p:sp>
    </p:spTree>
    <p:extLst>
      <p:ext uri="{BB962C8B-B14F-4D97-AF65-F5344CB8AC3E}">
        <p14:creationId xmlns:p14="http://schemas.microsoft.com/office/powerpoint/2010/main" val="3875532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BB4A57-BF56-482F-85EF-76EC2DD8E21C}" type="slidenum">
              <a:rPr lang="zh-TW" altLang="en-US">
                <a:latin typeface="Times New Roman" pitchFamily="18" charset="0"/>
              </a:rPr>
              <a:pPr/>
              <a:t>42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1235">
              <a:spcBef>
                <a:spcPct val="0"/>
              </a:spcBef>
            </a:pPr>
            <a:endParaRPr lang="zh-TW" altLang="en-US" sz="25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262BAF-2C24-4945-8DCE-FC0B95DC5427}" type="slidenum">
              <a:rPr lang="zh-TW" altLang="en-US">
                <a:latin typeface="Times New Roman" pitchFamily="18" charset="0"/>
              </a:rPr>
              <a:pPr/>
              <a:t>44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262BAF-2C24-4945-8DCE-FC0B95DC5427}" type="slidenum">
              <a:rPr lang="zh-TW" altLang="en-US">
                <a:latin typeface="Times New Roman" pitchFamily="18" charset="0"/>
              </a:rPr>
              <a:pPr/>
              <a:t>45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262BAF-2C24-4945-8DCE-FC0B95DC5427}" type="slidenum">
              <a:rPr lang="zh-TW" altLang="en-US">
                <a:latin typeface="Times New Roman" pitchFamily="18" charset="0"/>
              </a:rPr>
              <a:pPr/>
              <a:t>46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262BAF-2C24-4945-8DCE-FC0B95DC5427}" type="slidenum">
              <a:rPr lang="zh-TW" altLang="en-US">
                <a:latin typeface="Times New Roman" pitchFamily="18" charset="0"/>
              </a:rPr>
              <a:pPr/>
              <a:t>47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262BAF-2C24-4945-8DCE-FC0B95DC5427}" type="slidenum">
              <a:rPr lang="zh-TW" altLang="en-US">
                <a:latin typeface="Times New Roman" pitchFamily="18" charset="0"/>
              </a:rPr>
              <a:pPr/>
              <a:t>48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BB989-CC8B-42B6-B5A6-0B8F06697262}" type="slidenum">
              <a:rPr lang="zh-TW" altLang="en-US">
                <a:latin typeface="Times New Roman" pitchFamily="18" charset="0"/>
              </a:rPr>
              <a:pPr/>
              <a:t>49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BB989-CC8B-42B6-B5A6-0B8F06697262}" type="slidenum">
              <a:rPr lang="zh-TW" altLang="en-US">
                <a:latin typeface="Times New Roman" pitchFamily="18" charset="0"/>
              </a:rPr>
              <a:pPr/>
              <a:t>50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BB989-CC8B-42B6-B5A6-0B8F06697262}" type="slidenum">
              <a:rPr lang="zh-TW" altLang="en-US">
                <a:latin typeface="Times New Roman" pitchFamily="18" charset="0"/>
              </a:rPr>
              <a:pPr/>
              <a:t>51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BB989-CC8B-42B6-B5A6-0B8F06697262}" type="slidenum">
              <a:rPr lang="zh-TW" altLang="en-US">
                <a:latin typeface="Times New Roman" pitchFamily="18" charset="0"/>
              </a:rPr>
              <a:pPr/>
              <a:t>52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9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93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defTabSz="793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defTabSz="793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DF7416-5F65-4835-AD56-8CACE94B8370}" type="slidenum">
              <a:rPr lang="zh-TW" altLang="en-US">
                <a:latin typeface="Times New Roman" pitchFamily="18" charset="0"/>
              </a:rPr>
              <a:pPr/>
              <a:t>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9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en-US" noProof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en-US" noProof="0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47100" y="6524625"/>
            <a:ext cx="596899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4.</a:t>
            </a:r>
            <a:fld id="{86972F56-C68A-4583-B6DE-66FD1DD3CB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5711699B-A3B3-414D-8D67-DE3954576A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A3772F5B-1824-4B5D-ACE9-348CC10853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CD4AC5AD-8C80-4CA2-B08C-9E957BD7FC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46E57C98-490F-4918-81F9-A06121C314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4400" y="6524625"/>
            <a:ext cx="609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ABC97710-1559-4B49-B1C9-7DAA5E62DC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78331F4C-0B2F-43DF-9CC5-EA56F0D3C2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D0903626-1C20-49C4-80FC-8E3BC7DC4D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B0932BAD-A767-4286-B162-D6B46E79EA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7074A7B9-6F99-4C8C-A856-60EAA36B25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6CA1D2DB-73D3-440E-8DC6-59F2326636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80CBFF98-B943-423D-97AF-15A9618310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4.</a:t>
            </a:r>
            <a:fld id="{43C2C8F1-9428-4AAE-BF24-CE426C816E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(30pt)</a:t>
            </a:r>
          </a:p>
          <a:p>
            <a:pPr lvl="1"/>
            <a:r>
              <a:rPr lang="en-US" altLang="en-US"/>
              <a:t>Second level (26pt)</a:t>
            </a:r>
          </a:p>
          <a:p>
            <a:pPr lvl="2"/>
            <a:r>
              <a:rPr lang="en-US" altLang="en-US"/>
              <a:t>Third level (22pt)</a:t>
            </a:r>
          </a:p>
          <a:p>
            <a:pPr lvl="3"/>
            <a:r>
              <a:rPr lang="en-US" altLang="en-US"/>
              <a:t>Fourth level (20pt)</a:t>
            </a:r>
          </a:p>
          <a:p>
            <a:pPr lvl="4"/>
            <a:r>
              <a:rPr lang="en-US" altLang="en-US"/>
              <a:t>Fifth level (18pt)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9468" y="6524625"/>
            <a:ext cx="65453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/>
              <a:t>4.</a:t>
            </a:r>
            <a:fld id="{CD4AC5AD-8C80-4CA2-B08C-9E957BD7FC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Visio___.vsdx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Visio___1.vsdx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__2.vsdx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Interest Rates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3800" dirty="0">
                <a:ea typeface="新細明體" pitchFamily="18" charset="-120"/>
              </a:rPr>
              <a:t>Chapter 4</a:t>
            </a:r>
          </a:p>
        </p:txBody>
      </p:sp>
      <p:sp>
        <p:nvSpPr>
          <p:cNvPr id="4098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2D7009B6-85F4-4932-BB45-9152202456A7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40960" cy="515719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Repo rates 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附買回利率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)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Repurchase agreement (repo) 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附買回合約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): a contract where a trader who owns securities agrees to sell them to a financial institutions now and buy them back at a slightly higher price</a:t>
            </a:r>
          </a:p>
          <a:p>
            <a:pPr lvl="2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Equivalent to borrow funds with securities as collaterals</a:t>
            </a:r>
          </a:p>
          <a:p>
            <a:pPr lvl="2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Thus, the repo loan involves very little credit risk, particularly when Treasury bonds are used as collaterals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Price margins reflect the interest earned by the financial institutions, which is known as the repo rate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Overnight repos are the most common, but there are also longer-term arrangements, known as term repos</a:t>
            </a: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81031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40960" cy="504056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Swap rates (</a:t>
            </a:r>
            <a:r>
              <a:rPr lang="zh-TW" altLang="en-US" sz="32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交換利率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)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(discussed in Ch. 7)</a:t>
            </a:r>
          </a:p>
          <a:p>
            <a:pPr lvl="1"/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The interest rate (IR) swap is an agreement to exchange a series of fixed interest rate for a floating interest rate, or vice versa, on a specified principal at specified future time points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An illustrative example: on Mar. 5 of 2023, Microsoft (MS) agrees to receive 6-month LIBOR and pay a fixed rate of 5% with Intel every 6 months for 3 years on a notional principal of $100 million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8C01FE5-C991-448E-9751-FCBC82569ACB}"/>
              </a:ext>
            </a:extLst>
          </p:cNvPr>
          <p:cNvGrpSpPr/>
          <p:nvPr/>
        </p:nvGrpSpPr>
        <p:grpSpPr>
          <a:xfrm>
            <a:off x="2339752" y="5661248"/>
            <a:ext cx="4227534" cy="1058338"/>
            <a:chOff x="2411760" y="3933056"/>
            <a:chExt cx="4227534" cy="1058338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65FF3DF3-D33D-4B1F-BFFF-92DBBBCF2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4227595"/>
              <a:ext cx="114300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dirty="0">
                  <a:latin typeface="Times New Roman" pitchFamily="18" charset="0"/>
                  <a:ea typeface="新細明體" pitchFamily="18" charset="-120"/>
                </a:rPr>
                <a:t>Intel</a:t>
              </a: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47617BB-8EEE-4D30-B871-B196017D7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9094" y="4203554"/>
              <a:ext cx="160020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dirty="0">
                  <a:latin typeface="Times New Roman" pitchFamily="18" charset="0"/>
                  <a:ea typeface="新細明體" pitchFamily="18" charset="-120"/>
                </a:rPr>
                <a:t>MS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4D38C745-CF18-4726-B379-3F53D16B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926" y="4621420"/>
              <a:ext cx="878446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dirty="0">
                  <a:latin typeface="Times New Roman" pitchFamily="18" charset="0"/>
                  <a:ea typeface="新細明體" pitchFamily="18" charset="-120"/>
                </a:rPr>
                <a:t>LIBOR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3E5EDB6-71EF-4529-8748-A512ADB2D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286" y="3933056"/>
              <a:ext cx="49372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dirty="0">
                  <a:latin typeface="Times New Roman" pitchFamily="18" charset="0"/>
                  <a:ea typeface="新細明體" pitchFamily="18" charset="-120"/>
                </a:rPr>
                <a:t>5%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9221394-3DD9-4C7B-8252-35DBE9D40B4D}"/>
                </a:ext>
              </a:extLst>
            </p:cNvPr>
            <p:cNvSpPr/>
            <p:nvPr/>
          </p:nvSpPr>
          <p:spPr bwMode="auto">
            <a:xfrm>
              <a:off x="5436096" y="3933056"/>
              <a:ext cx="900000" cy="90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6D0CC0B6-193C-4961-85FA-977F70366164}"/>
                </a:ext>
              </a:extLst>
            </p:cNvPr>
            <p:cNvCxnSpPr/>
            <p:nvPr/>
          </p:nvCxnSpPr>
          <p:spPr bwMode="auto">
            <a:xfrm flipH="1">
              <a:off x="3720924" y="4334800"/>
              <a:ext cx="144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D510A025-E869-410E-8925-4043365A88F8}"/>
                </a:ext>
              </a:extLst>
            </p:cNvPr>
            <p:cNvCxnSpPr/>
            <p:nvPr/>
          </p:nvCxnSpPr>
          <p:spPr bwMode="auto">
            <a:xfrm flipH="1">
              <a:off x="3720924" y="4575222"/>
              <a:ext cx="144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97EE0F4-21E9-406E-AEFA-8D9DBA75875C}"/>
                </a:ext>
              </a:extLst>
            </p:cNvPr>
            <p:cNvSpPr/>
            <p:nvPr/>
          </p:nvSpPr>
          <p:spPr bwMode="auto">
            <a:xfrm>
              <a:off x="2555776" y="3974062"/>
              <a:ext cx="900000" cy="90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18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72F695CA-C11D-480D-894C-CE326823999A}" type="slidenum">
              <a:rPr lang="en-US" altLang="en-US" smtClean="0"/>
              <a:pPr eaLnBrk="1" hangingPunct="1"/>
              <a:t>12</a:t>
            </a:fld>
            <a:endParaRPr lang="en-US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331640" y="908720"/>
            <a:ext cx="6187916" cy="3793332"/>
            <a:chOff x="1385362" y="1491362"/>
            <a:chExt cx="6187916" cy="3793332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3788519" y="2708920"/>
              <a:ext cx="57150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3788519" y="3068960"/>
              <a:ext cx="57150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3788519" y="3462144"/>
              <a:ext cx="57150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77" name="Line 6"/>
            <p:cNvSpPr>
              <a:spLocks noChangeShapeType="1"/>
            </p:cNvSpPr>
            <p:nvPr/>
          </p:nvSpPr>
          <p:spPr bwMode="auto">
            <a:xfrm>
              <a:off x="3788519" y="3789040"/>
              <a:ext cx="57150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78" name="Line 7"/>
            <p:cNvSpPr>
              <a:spLocks noChangeShapeType="1"/>
            </p:cNvSpPr>
            <p:nvPr/>
          </p:nvSpPr>
          <p:spPr bwMode="auto">
            <a:xfrm>
              <a:off x="3788519" y="4182224"/>
              <a:ext cx="57150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79" name="Line 8"/>
            <p:cNvSpPr>
              <a:spLocks noChangeShapeType="1"/>
            </p:cNvSpPr>
            <p:nvPr/>
          </p:nvSpPr>
          <p:spPr bwMode="auto">
            <a:xfrm>
              <a:off x="3788519" y="4581128"/>
              <a:ext cx="57150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80" name="Line 9"/>
            <p:cNvSpPr>
              <a:spLocks noChangeShapeType="1"/>
            </p:cNvSpPr>
            <p:nvPr/>
          </p:nvSpPr>
          <p:spPr bwMode="auto">
            <a:xfrm>
              <a:off x="1399649" y="1556792"/>
              <a:ext cx="61736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81" name="Rectangle 10"/>
            <p:cNvSpPr>
              <a:spLocks noChangeArrowheads="1"/>
            </p:cNvSpPr>
            <p:nvPr/>
          </p:nvSpPr>
          <p:spPr bwMode="auto">
            <a:xfrm>
              <a:off x="1399649" y="1491362"/>
              <a:ext cx="6165056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>
                <a:ea typeface="新細明體" pitchFamily="18" charset="-120"/>
              </a:endParaRPr>
            </a:p>
          </p:txBody>
        </p:sp>
        <p:sp>
          <p:nvSpPr>
            <p:cNvPr id="7182" name="Line 11"/>
            <p:cNvSpPr>
              <a:spLocks noChangeShapeType="1"/>
            </p:cNvSpPr>
            <p:nvPr/>
          </p:nvSpPr>
          <p:spPr bwMode="auto">
            <a:xfrm>
              <a:off x="1399649" y="2492896"/>
              <a:ext cx="61736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83" name="Rectangle 12"/>
            <p:cNvSpPr>
              <a:spLocks noChangeArrowheads="1"/>
            </p:cNvSpPr>
            <p:nvPr/>
          </p:nvSpPr>
          <p:spPr bwMode="auto">
            <a:xfrm>
              <a:off x="1399649" y="2630076"/>
              <a:ext cx="6165056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>
                <a:ea typeface="新細明體" pitchFamily="18" charset="-120"/>
              </a:endParaRPr>
            </a:p>
          </p:txBody>
        </p:sp>
        <p:sp>
          <p:nvSpPr>
            <p:cNvPr id="7184" name="Line 13"/>
            <p:cNvSpPr>
              <a:spLocks noChangeShapeType="1"/>
            </p:cNvSpPr>
            <p:nvPr/>
          </p:nvSpPr>
          <p:spPr bwMode="auto">
            <a:xfrm>
              <a:off x="1399649" y="5085184"/>
              <a:ext cx="61736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7185" name="Rectangle 14"/>
            <p:cNvSpPr>
              <a:spLocks noChangeArrowheads="1"/>
            </p:cNvSpPr>
            <p:nvPr/>
          </p:nvSpPr>
          <p:spPr bwMode="auto">
            <a:xfrm>
              <a:off x="1399649" y="5284694"/>
              <a:ext cx="6165056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>
                <a:ea typeface="新細明體" pitchFamily="18" charset="-120"/>
              </a:endParaRPr>
            </a:p>
          </p:txBody>
        </p:sp>
        <p:sp>
          <p:nvSpPr>
            <p:cNvPr id="7187" name="Rectangle 16"/>
            <p:cNvSpPr>
              <a:spLocks noChangeArrowheads="1"/>
            </p:cNvSpPr>
            <p:nvPr/>
          </p:nvSpPr>
          <p:spPr bwMode="auto">
            <a:xfrm>
              <a:off x="3099862" y="1844824"/>
              <a:ext cx="72455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LIBOR</a:t>
              </a:r>
            </a:p>
          </p:txBody>
        </p:sp>
        <p:sp>
          <p:nvSpPr>
            <p:cNvPr id="7188" name="Rectangle 17"/>
            <p:cNvSpPr>
              <a:spLocks noChangeArrowheads="1"/>
            </p:cNvSpPr>
            <p:nvPr/>
          </p:nvSpPr>
          <p:spPr bwMode="auto">
            <a:xfrm>
              <a:off x="4164281" y="1759007"/>
              <a:ext cx="872034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Floating </a:t>
              </a:r>
            </a:p>
          </p:txBody>
        </p:sp>
        <p:sp>
          <p:nvSpPr>
            <p:cNvPr id="7189" name="Rectangle 18"/>
            <p:cNvSpPr>
              <a:spLocks noChangeArrowheads="1"/>
            </p:cNvSpPr>
            <p:nvPr/>
          </p:nvSpPr>
          <p:spPr bwMode="auto">
            <a:xfrm>
              <a:off x="5393006" y="1779394"/>
              <a:ext cx="673261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Fixed </a:t>
              </a:r>
            </a:p>
          </p:txBody>
        </p:sp>
        <p:sp>
          <p:nvSpPr>
            <p:cNvPr id="7190" name="Rectangle 19"/>
            <p:cNvSpPr>
              <a:spLocks noChangeArrowheads="1"/>
            </p:cNvSpPr>
            <p:nvPr/>
          </p:nvSpPr>
          <p:spPr bwMode="auto">
            <a:xfrm>
              <a:off x="6735220" y="1773263"/>
              <a:ext cx="464871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Net</a:t>
              </a:r>
            </a:p>
          </p:txBody>
        </p:sp>
        <p:sp>
          <p:nvSpPr>
            <p:cNvPr id="7191" name="Rectangle 20"/>
            <p:cNvSpPr>
              <a:spLocks noChangeArrowheads="1"/>
            </p:cNvSpPr>
            <p:nvPr/>
          </p:nvSpPr>
          <p:spPr bwMode="auto">
            <a:xfrm>
              <a:off x="1848277" y="2132856"/>
              <a:ext cx="56425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Date</a:t>
              </a:r>
            </a:p>
          </p:txBody>
        </p:sp>
        <p:sp>
          <p:nvSpPr>
            <p:cNvPr id="7192" name="Rectangle 21"/>
            <p:cNvSpPr>
              <a:spLocks noChangeArrowheads="1"/>
            </p:cNvSpPr>
            <p:nvPr/>
          </p:nvSpPr>
          <p:spPr bwMode="auto">
            <a:xfrm>
              <a:off x="3202732" y="2132856"/>
              <a:ext cx="56425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Rate</a:t>
              </a:r>
            </a:p>
          </p:txBody>
        </p:sp>
        <p:sp>
          <p:nvSpPr>
            <p:cNvPr id="7193" name="Rectangle 22"/>
            <p:cNvSpPr>
              <a:spLocks noChangeArrowheads="1"/>
            </p:cNvSpPr>
            <p:nvPr/>
          </p:nvSpPr>
          <p:spPr bwMode="auto">
            <a:xfrm>
              <a:off x="4027121" y="1995418"/>
              <a:ext cx="1032334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Cash Flow</a:t>
              </a:r>
            </a:p>
          </p:txBody>
        </p:sp>
        <p:sp>
          <p:nvSpPr>
            <p:cNvPr id="7194" name="Rectangle 23"/>
            <p:cNvSpPr>
              <a:spLocks noChangeArrowheads="1"/>
            </p:cNvSpPr>
            <p:nvPr/>
          </p:nvSpPr>
          <p:spPr bwMode="auto">
            <a:xfrm>
              <a:off x="5227271" y="1995418"/>
              <a:ext cx="1032334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Cash Flow</a:t>
              </a:r>
            </a:p>
          </p:txBody>
        </p:sp>
        <p:sp>
          <p:nvSpPr>
            <p:cNvPr id="7195" name="Rectangle 24"/>
            <p:cNvSpPr>
              <a:spLocks noChangeArrowheads="1"/>
            </p:cNvSpPr>
            <p:nvPr/>
          </p:nvSpPr>
          <p:spPr bwMode="auto">
            <a:xfrm>
              <a:off x="6399818" y="1975975"/>
              <a:ext cx="1032334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Cash Flow</a:t>
              </a:r>
            </a:p>
          </p:txBody>
        </p:sp>
        <p:sp>
          <p:nvSpPr>
            <p:cNvPr id="7196" name="Rectangle 25"/>
            <p:cNvSpPr>
              <a:spLocks noChangeArrowheads="1"/>
            </p:cNvSpPr>
            <p:nvPr/>
          </p:nvSpPr>
          <p:spPr bwMode="auto">
            <a:xfrm>
              <a:off x="1457370" y="2514322"/>
              <a:ext cx="1179554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Mar. 5, 2023</a:t>
              </a:r>
            </a:p>
          </p:txBody>
        </p:sp>
        <p:sp>
          <p:nvSpPr>
            <p:cNvPr id="7197" name="Rectangle 26"/>
            <p:cNvSpPr>
              <a:spLocks noChangeArrowheads="1"/>
            </p:cNvSpPr>
            <p:nvPr/>
          </p:nvSpPr>
          <p:spPr bwMode="auto">
            <a:xfrm>
              <a:off x="3151297" y="2514322"/>
              <a:ext cx="59471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4.2%</a:t>
              </a:r>
            </a:p>
          </p:txBody>
        </p:sp>
        <p:sp>
          <p:nvSpPr>
            <p:cNvPr id="7198" name="Rectangle 27"/>
            <p:cNvSpPr>
              <a:spLocks noChangeArrowheads="1"/>
            </p:cNvSpPr>
            <p:nvPr/>
          </p:nvSpPr>
          <p:spPr bwMode="auto">
            <a:xfrm>
              <a:off x="1385362" y="2852936"/>
              <a:ext cx="1250342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Sept. 5, 2023</a:t>
              </a:r>
            </a:p>
          </p:txBody>
        </p:sp>
        <p:sp>
          <p:nvSpPr>
            <p:cNvPr id="7199" name="Rectangle 28"/>
            <p:cNvSpPr>
              <a:spLocks noChangeArrowheads="1"/>
            </p:cNvSpPr>
            <p:nvPr/>
          </p:nvSpPr>
          <p:spPr bwMode="auto">
            <a:xfrm>
              <a:off x="3151297" y="2852936"/>
              <a:ext cx="59471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4.8%</a:t>
              </a:r>
            </a:p>
          </p:txBody>
        </p:sp>
        <p:sp>
          <p:nvSpPr>
            <p:cNvPr id="7200" name="Rectangle 29"/>
            <p:cNvSpPr>
              <a:spLocks noChangeArrowheads="1"/>
            </p:cNvSpPr>
            <p:nvPr/>
          </p:nvSpPr>
          <p:spPr bwMode="auto">
            <a:xfrm>
              <a:off x="4355733" y="2852936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+2.10</a:t>
              </a:r>
            </a:p>
          </p:txBody>
        </p:sp>
        <p:sp>
          <p:nvSpPr>
            <p:cNvPr id="7201" name="Rectangle 30"/>
            <p:cNvSpPr>
              <a:spLocks noChangeArrowheads="1"/>
            </p:cNvSpPr>
            <p:nvPr/>
          </p:nvSpPr>
          <p:spPr bwMode="auto">
            <a:xfrm>
              <a:off x="5407293" y="2852936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2.50</a:t>
              </a:r>
            </a:p>
          </p:txBody>
        </p:sp>
        <p:sp>
          <p:nvSpPr>
            <p:cNvPr id="7202" name="Rectangle 31"/>
            <p:cNvSpPr>
              <a:spLocks noChangeArrowheads="1"/>
            </p:cNvSpPr>
            <p:nvPr/>
          </p:nvSpPr>
          <p:spPr bwMode="auto">
            <a:xfrm>
              <a:off x="6564581" y="2852936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0.40</a:t>
              </a:r>
            </a:p>
          </p:txBody>
        </p:sp>
        <p:sp>
          <p:nvSpPr>
            <p:cNvPr id="7203" name="Rectangle 32"/>
            <p:cNvSpPr>
              <a:spLocks noChangeArrowheads="1"/>
            </p:cNvSpPr>
            <p:nvPr/>
          </p:nvSpPr>
          <p:spPr bwMode="auto">
            <a:xfrm>
              <a:off x="1496804" y="3212976"/>
              <a:ext cx="1129861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Mar.5, 2024</a:t>
              </a:r>
            </a:p>
          </p:txBody>
        </p:sp>
        <p:sp>
          <p:nvSpPr>
            <p:cNvPr id="7204" name="Rectangle 33"/>
            <p:cNvSpPr>
              <a:spLocks noChangeArrowheads="1"/>
            </p:cNvSpPr>
            <p:nvPr/>
          </p:nvSpPr>
          <p:spPr bwMode="auto">
            <a:xfrm>
              <a:off x="3151297" y="3212976"/>
              <a:ext cx="59471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5.3%</a:t>
              </a:r>
            </a:p>
          </p:txBody>
        </p:sp>
        <p:sp>
          <p:nvSpPr>
            <p:cNvPr id="7205" name="Rectangle 34"/>
            <p:cNvSpPr>
              <a:spLocks noChangeArrowheads="1"/>
            </p:cNvSpPr>
            <p:nvPr/>
          </p:nvSpPr>
          <p:spPr bwMode="auto">
            <a:xfrm>
              <a:off x="4355733" y="3212976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+2.40</a:t>
              </a:r>
            </a:p>
          </p:txBody>
        </p:sp>
        <p:sp>
          <p:nvSpPr>
            <p:cNvPr id="7206" name="Rectangle 35"/>
            <p:cNvSpPr>
              <a:spLocks noChangeArrowheads="1"/>
            </p:cNvSpPr>
            <p:nvPr/>
          </p:nvSpPr>
          <p:spPr bwMode="auto">
            <a:xfrm>
              <a:off x="5407293" y="3212976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2.50</a:t>
              </a:r>
            </a:p>
          </p:txBody>
        </p:sp>
        <p:sp>
          <p:nvSpPr>
            <p:cNvPr id="7207" name="Rectangle 36"/>
            <p:cNvSpPr>
              <a:spLocks noChangeArrowheads="1"/>
            </p:cNvSpPr>
            <p:nvPr/>
          </p:nvSpPr>
          <p:spPr bwMode="auto">
            <a:xfrm>
              <a:off x="6564581" y="3212976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0.10</a:t>
              </a:r>
            </a:p>
          </p:txBody>
        </p:sp>
        <p:sp>
          <p:nvSpPr>
            <p:cNvPr id="7208" name="Rectangle 37"/>
            <p:cNvSpPr>
              <a:spLocks noChangeArrowheads="1"/>
            </p:cNvSpPr>
            <p:nvPr/>
          </p:nvSpPr>
          <p:spPr bwMode="auto">
            <a:xfrm>
              <a:off x="1385362" y="3573016"/>
              <a:ext cx="1250342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Sept. 5, 2024</a:t>
              </a:r>
            </a:p>
          </p:txBody>
        </p:sp>
        <p:sp>
          <p:nvSpPr>
            <p:cNvPr id="7209" name="Rectangle 38"/>
            <p:cNvSpPr>
              <a:spLocks noChangeArrowheads="1"/>
            </p:cNvSpPr>
            <p:nvPr/>
          </p:nvSpPr>
          <p:spPr bwMode="auto">
            <a:xfrm>
              <a:off x="3151297" y="3573016"/>
              <a:ext cx="59471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5.5%</a:t>
              </a:r>
            </a:p>
          </p:txBody>
        </p:sp>
        <p:sp>
          <p:nvSpPr>
            <p:cNvPr id="7210" name="Rectangle 39"/>
            <p:cNvSpPr>
              <a:spLocks noChangeArrowheads="1"/>
            </p:cNvSpPr>
            <p:nvPr/>
          </p:nvSpPr>
          <p:spPr bwMode="auto">
            <a:xfrm>
              <a:off x="4355733" y="3573016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+2.65</a:t>
              </a:r>
            </a:p>
          </p:txBody>
        </p:sp>
        <p:sp>
          <p:nvSpPr>
            <p:cNvPr id="7211" name="Rectangle 40"/>
            <p:cNvSpPr>
              <a:spLocks noChangeArrowheads="1"/>
            </p:cNvSpPr>
            <p:nvPr/>
          </p:nvSpPr>
          <p:spPr bwMode="auto">
            <a:xfrm>
              <a:off x="5407293" y="3573016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2.50</a:t>
              </a:r>
            </a:p>
          </p:txBody>
        </p:sp>
        <p:sp>
          <p:nvSpPr>
            <p:cNvPr id="7212" name="Rectangle 41"/>
            <p:cNvSpPr>
              <a:spLocks noChangeArrowheads="1"/>
            </p:cNvSpPr>
            <p:nvPr/>
          </p:nvSpPr>
          <p:spPr bwMode="auto">
            <a:xfrm>
              <a:off x="6576011" y="3573016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+0.15</a:t>
              </a:r>
            </a:p>
          </p:txBody>
        </p:sp>
        <p:sp>
          <p:nvSpPr>
            <p:cNvPr id="7213" name="Rectangle 42"/>
            <p:cNvSpPr>
              <a:spLocks noChangeArrowheads="1"/>
            </p:cNvSpPr>
            <p:nvPr/>
          </p:nvSpPr>
          <p:spPr bwMode="auto">
            <a:xfrm>
              <a:off x="1496804" y="3933056"/>
              <a:ext cx="1129861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Mar.5, 2025</a:t>
              </a:r>
            </a:p>
          </p:txBody>
        </p:sp>
        <p:sp>
          <p:nvSpPr>
            <p:cNvPr id="7214" name="Rectangle 43"/>
            <p:cNvSpPr>
              <a:spLocks noChangeArrowheads="1"/>
            </p:cNvSpPr>
            <p:nvPr/>
          </p:nvSpPr>
          <p:spPr bwMode="auto">
            <a:xfrm>
              <a:off x="3151297" y="3933056"/>
              <a:ext cx="59471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5.6%</a:t>
              </a:r>
            </a:p>
          </p:txBody>
        </p:sp>
        <p:sp>
          <p:nvSpPr>
            <p:cNvPr id="7215" name="Rectangle 44"/>
            <p:cNvSpPr>
              <a:spLocks noChangeArrowheads="1"/>
            </p:cNvSpPr>
            <p:nvPr/>
          </p:nvSpPr>
          <p:spPr bwMode="auto">
            <a:xfrm>
              <a:off x="4355733" y="3933056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+2.75</a:t>
              </a:r>
            </a:p>
          </p:txBody>
        </p:sp>
        <p:sp>
          <p:nvSpPr>
            <p:cNvPr id="7216" name="Rectangle 45"/>
            <p:cNvSpPr>
              <a:spLocks noChangeArrowheads="1"/>
            </p:cNvSpPr>
            <p:nvPr/>
          </p:nvSpPr>
          <p:spPr bwMode="auto">
            <a:xfrm>
              <a:off x="5407293" y="3933056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2.50</a:t>
              </a:r>
            </a:p>
          </p:txBody>
        </p:sp>
        <p:sp>
          <p:nvSpPr>
            <p:cNvPr id="7217" name="Rectangle 46"/>
            <p:cNvSpPr>
              <a:spLocks noChangeArrowheads="1"/>
            </p:cNvSpPr>
            <p:nvPr/>
          </p:nvSpPr>
          <p:spPr bwMode="auto">
            <a:xfrm>
              <a:off x="6576011" y="3933056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+0.25</a:t>
              </a:r>
            </a:p>
          </p:txBody>
        </p:sp>
        <p:sp>
          <p:nvSpPr>
            <p:cNvPr id="7218" name="Rectangle 47"/>
            <p:cNvSpPr>
              <a:spLocks noChangeArrowheads="1"/>
            </p:cNvSpPr>
            <p:nvPr/>
          </p:nvSpPr>
          <p:spPr bwMode="auto">
            <a:xfrm>
              <a:off x="1385362" y="4313103"/>
              <a:ext cx="1250342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Sept. 5, 2025</a:t>
              </a:r>
            </a:p>
          </p:txBody>
        </p:sp>
        <p:sp>
          <p:nvSpPr>
            <p:cNvPr id="7219" name="Rectangle 48"/>
            <p:cNvSpPr>
              <a:spLocks noChangeArrowheads="1"/>
            </p:cNvSpPr>
            <p:nvPr/>
          </p:nvSpPr>
          <p:spPr bwMode="auto">
            <a:xfrm>
              <a:off x="3151297" y="4313103"/>
              <a:ext cx="59471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5.9%</a:t>
              </a:r>
            </a:p>
          </p:txBody>
        </p:sp>
        <p:sp>
          <p:nvSpPr>
            <p:cNvPr id="7220" name="Rectangle 49"/>
            <p:cNvSpPr>
              <a:spLocks noChangeArrowheads="1"/>
            </p:cNvSpPr>
            <p:nvPr/>
          </p:nvSpPr>
          <p:spPr bwMode="auto">
            <a:xfrm>
              <a:off x="4355733" y="4313103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+2.80</a:t>
              </a:r>
            </a:p>
          </p:txBody>
        </p:sp>
        <p:sp>
          <p:nvSpPr>
            <p:cNvPr id="7221" name="Rectangle 50"/>
            <p:cNvSpPr>
              <a:spLocks noChangeArrowheads="1"/>
            </p:cNvSpPr>
            <p:nvPr/>
          </p:nvSpPr>
          <p:spPr bwMode="auto">
            <a:xfrm>
              <a:off x="5407293" y="4313103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2.50</a:t>
              </a:r>
            </a:p>
          </p:txBody>
        </p:sp>
        <p:sp>
          <p:nvSpPr>
            <p:cNvPr id="7222" name="Rectangle 51"/>
            <p:cNvSpPr>
              <a:spLocks noChangeArrowheads="1"/>
            </p:cNvSpPr>
            <p:nvPr/>
          </p:nvSpPr>
          <p:spPr bwMode="auto">
            <a:xfrm>
              <a:off x="6576011" y="4313103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+0.30</a:t>
              </a:r>
            </a:p>
          </p:txBody>
        </p:sp>
        <p:sp>
          <p:nvSpPr>
            <p:cNvPr id="7223" name="Rectangle 52"/>
            <p:cNvSpPr>
              <a:spLocks noChangeArrowheads="1"/>
            </p:cNvSpPr>
            <p:nvPr/>
          </p:nvSpPr>
          <p:spPr bwMode="auto">
            <a:xfrm>
              <a:off x="1496804" y="4691722"/>
              <a:ext cx="1179554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Mar. 5, 2026</a:t>
              </a:r>
            </a:p>
          </p:txBody>
        </p:sp>
        <p:sp>
          <p:nvSpPr>
            <p:cNvPr id="7225" name="Rectangle 54"/>
            <p:cNvSpPr>
              <a:spLocks noChangeArrowheads="1"/>
            </p:cNvSpPr>
            <p:nvPr/>
          </p:nvSpPr>
          <p:spPr bwMode="auto">
            <a:xfrm>
              <a:off x="4355733" y="4691722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+2.95</a:t>
              </a:r>
            </a:p>
          </p:txBody>
        </p:sp>
        <p:sp>
          <p:nvSpPr>
            <p:cNvPr id="7226" name="Rectangle 55"/>
            <p:cNvSpPr>
              <a:spLocks noChangeArrowheads="1"/>
            </p:cNvSpPr>
            <p:nvPr/>
          </p:nvSpPr>
          <p:spPr bwMode="auto">
            <a:xfrm>
              <a:off x="5407293" y="4691722"/>
              <a:ext cx="633187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ea typeface="新細明體" pitchFamily="18" charset="-120"/>
                </a:rPr>
                <a:t>–</a:t>
              </a:r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2.50</a:t>
              </a:r>
            </a:p>
          </p:txBody>
        </p:sp>
        <p:sp>
          <p:nvSpPr>
            <p:cNvPr id="7227" name="Rectangle 56"/>
            <p:cNvSpPr>
              <a:spLocks noChangeArrowheads="1"/>
            </p:cNvSpPr>
            <p:nvPr/>
          </p:nvSpPr>
          <p:spPr bwMode="auto">
            <a:xfrm>
              <a:off x="6576011" y="4691722"/>
              <a:ext cx="6379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+0.45</a:t>
              </a:r>
            </a:p>
          </p:txBody>
        </p:sp>
        <p:sp>
          <p:nvSpPr>
            <p:cNvPr id="59" name="Rectangle 22">
              <a:extLst>
                <a:ext uri="{FF2B5EF4-FFF2-40B4-BE49-F238E27FC236}">
                  <a16:creationId xmlns:a16="http://schemas.microsoft.com/office/drawing/2014/main" id="{09B47D0D-CD1B-4EE5-90FC-BF6516DA8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722" y="2211442"/>
              <a:ext cx="732573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(mil. $)</a:t>
              </a:r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61833F99-4614-454A-8825-9132CBD4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674" y="2211442"/>
              <a:ext cx="732573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(mil. $)</a:t>
              </a:r>
            </a:p>
          </p:txBody>
        </p: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FB2D3EFF-6EDB-4CCA-9873-05651DEC4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5626" y="2211442"/>
              <a:ext cx="732573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1400" dirty="0">
                  <a:solidFill>
                    <a:srgbClr val="000000"/>
                  </a:solidFill>
                  <a:ea typeface="新細明體" pitchFamily="18" charset="-120"/>
                </a:rPr>
                <a:t>(mil. $)</a:t>
              </a:r>
            </a:p>
          </p:txBody>
        </p:sp>
      </p:grpSp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7848872" cy="809773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400" dirty="0">
                <a:ea typeface="新細明體" pitchFamily="18" charset="-120"/>
              </a:rPr>
              <a:t>Cash Flows of an Interest Rate Swap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6" y="4581128"/>
            <a:ext cx="84249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新細明體" pitchFamily="18" charset="-120"/>
              <a:buChar char="※"/>
            </a:pPr>
            <a:r>
              <a:rPr lang="en-US" altLang="zh-TW" sz="2000" dirty="0"/>
              <a:t>For each reference period, the 6-month LIBOR in the beginning of the period determines the payment amount at the end of the period</a:t>
            </a:r>
          </a:p>
          <a:p>
            <a:pPr marL="539750" lvl="1" indent="-195263">
              <a:spcBef>
                <a:spcPts val="300"/>
              </a:spcBef>
              <a:buClr>
                <a:schemeClr val="tx1"/>
              </a:buClr>
              <a:buSzPct val="100000"/>
              <a:buFont typeface="Arial" charset="0"/>
              <a:buChar char="–"/>
              <a:tabLst>
                <a:tab pos="539750" algn="l"/>
              </a:tabLst>
            </a:pPr>
            <a:r>
              <a:rPr lang="en-US" altLang="zh-TW" dirty="0"/>
              <a:t>Therefore, there is no uncertainty about the first CF exchange</a:t>
            </a:r>
          </a:p>
          <a:p>
            <a:pPr marL="285750" indent="-285750">
              <a:spcBef>
                <a:spcPts val="600"/>
              </a:spcBef>
              <a:buFont typeface="新細明體" pitchFamily="18" charset="-120"/>
              <a:buChar char="※"/>
            </a:pPr>
            <a:r>
              <a:rPr lang="en-US" altLang="zh-TW" sz="2000" dirty="0"/>
              <a:t>The principal is also known as the </a:t>
            </a:r>
            <a:r>
              <a:rPr lang="en-US" altLang="zh-TW" sz="2000" b="1" i="1" dirty="0"/>
              <a:t>notional principal </a:t>
            </a:r>
            <a:r>
              <a:rPr lang="en-US" altLang="zh-TW" sz="2000" b="1" dirty="0"/>
              <a:t>(</a:t>
            </a:r>
            <a:r>
              <a:rPr lang="zh-TW" altLang="en-US" sz="2000" b="1" dirty="0">
                <a:ea typeface="新細明體" panose="02020500000000000000" pitchFamily="18" charset="-120"/>
              </a:rPr>
              <a:t>名義本金或名目本金</a:t>
            </a:r>
            <a:r>
              <a:rPr lang="en-US" altLang="zh-TW" sz="2000" b="1" dirty="0"/>
              <a:t>)</a:t>
            </a:r>
            <a:r>
              <a:rPr lang="en-US" altLang="zh-TW" sz="2000" dirty="0"/>
              <a:t>, or just the </a:t>
            </a:r>
            <a:r>
              <a:rPr lang="en-US" altLang="zh-TW" sz="2000" b="1" i="1" dirty="0"/>
              <a:t>notional</a:t>
            </a:r>
          </a:p>
          <a:p>
            <a:pPr marL="539750" lvl="1" indent="-195263">
              <a:spcBef>
                <a:spcPts val="3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539750" algn="l"/>
              </a:tabLst>
            </a:pPr>
            <a:r>
              <a:rPr lang="en-US" altLang="zh-TW" dirty="0"/>
              <a:t>Only net CFs change hands </a:t>
            </a:r>
            <a:r>
              <a:rPr lang="en-US" altLang="zh-TW" dirty="0">
                <a:sym typeface="Symbol" panose="05050102010706020507" pitchFamily="18" charset="2"/>
              </a:rPr>
              <a:t></a:t>
            </a:r>
            <a:r>
              <a:rPr lang="en-US" altLang="zh-TW" dirty="0"/>
              <a:t> not necessary to exchange the principal at any time point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84976" cy="5040560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Swap rate: when a swap contract is first negotiated, the swap rate (that is the fixed rate) is determined such that the value of the swap is zero initially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A bank can earn the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(constant) swap rate by</a:t>
            </a:r>
          </a:p>
          <a:p>
            <a:pPr marL="987425" lvl="2" indent="-295275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Lending for the first 6-month loan to an AA-rated borrower and relending it for successive 6-month periods to another AA-rated borrowers, and continue this process for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 years</a:t>
            </a:r>
          </a:p>
          <a:p>
            <a:pPr marL="987425" lvl="2" indent="-295275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Entering into a IR swap to exchange the LIBOR income in the above step for the constant CFs at the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swap rate</a:t>
            </a:r>
          </a:p>
          <a:p>
            <a:pPr marL="538163" marR="0" lvl="0" indent="-269875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新細明體" pitchFamily="18" charset="-120"/>
              <a:buChar char="※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</a:t>
            </a:r>
            <a:r>
              <a:rPr lang="en-US" altLang="zh-TW" sz="2000" kern="1200" dirty="0">
                <a:solidFill>
                  <a:srgbClr val="000000"/>
                </a:solidFill>
                <a:latin typeface="Arial" charset="0"/>
              </a:rPr>
              <a:t>(constant)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 rate that is earned by renewing loans periodically in the above way is referred to as a 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continually refreshed rate</a:t>
            </a:r>
          </a:p>
          <a:p>
            <a:pPr marL="538163" marR="0" lvl="0" indent="-269875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新細明體" pitchFamily="18" charset="-120"/>
              <a:buChar char="※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</a:t>
            </a:r>
            <a:r>
              <a:rPr lang="en-US" altLang="zh-TW" sz="2000" i="1" dirty="0">
                <a:ea typeface="新細明體" pitchFamily="18" charset="-120"/>
              </a:rPr>
              <a:t>n</a:t>
            </a:r>
            <a:r>
              <a:rPr lang="en-US" altLang="zh-TW" sz="2000" dirty="0">
                <a:ea typeface="新細明體" pitchFamily="18" charset="-120"/>
              </a:rPr>
              <a:t>-year swap rate is a </a:t>
            </a:r>
            <a:r>
              <a:rPr lang="en-US" altLang="zh-TW" sz="2000" i="1" dirty="0">
                <a:ea typeface="新細明體" pitchFamily="18" charset="-120"/>
              </a:rPr>
              <a:t>continually refreshed rate</a:t>
            </a:r>
            <a:r>
              <a:rPr lang="en-US" altLang="zh-TW" sz="2000" dirty="0">
                <a:ea typeface="新細明體" pitchFamily="18" charset="-120"/>
              </a:rPr>
              <a:t> lasting </a:t>
            </a:r>
            <a:r>
              <a:rPr lang="en-US" altLang="zh-TW" sz="2000" i="1" dirty="0">
                <a:ea typeface="新細明體" pitchFamily="18" charset="-120"/>
              </a:rPr>
              <a:t>n </a:t>
            </a:r>
            <a:r>
              <a:rPr lang="en-US" altLang="zh-TW" sz="2000" dirty="0">
                <a:ea typeface="新細明體" pitchFamily="18" charset="-120"/>
              </a:rPr>
              <a:t>years and based on 6-month LIBOR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187738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56159"/>
            <a:ext cx="8424863" cy="5085209"/>
          </a:xfrm>
        </p:spPr>
        <p:txBody>
          <a:bodyPr/>
          <a:lstStyle/>
          <a:p>
            <a:pPr lvl="1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Note that the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swap rates are lower than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AA-rating lending rates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(LIBOR)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For the swap rate, the credit rating of the borrower is always AA at the beginning of every 6-month period in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 years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For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lending rates applicated to AA-rated banks, it is only known that the initial credit rating of the borrower is AA at the beginning of the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period</a:t>
            </a:r>
          </a:p>
          <a:p>
            <a:pPr marL="1079500" lvl="2" indent="-385763">
              <a:spcBef>
                <a:spcPts val="5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Credit risk borne for earning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swap rate is smaller than that for earning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AA-rating lending</a:t>
            </a:r>
          </a:p>
          <a:p>
            <a:pPr marL="1079500" lvl="2" indent="-385763">
              <a:spcBef>
                <a:spcPts val="5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IR level comparison: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swap rate &lt; </a:t>
            </a:r>
            <a:r>
              <a:rPr lang="en-US" altLang="zh-TW" i="1" dirty="0"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-year LIBOR</a:t>
            </a:r>
          </a:p>
          <a:p>
            <a:pPr marL="1079500" lvl="2" indent="-385763">
              <a:spcBef>
                <a:spcPts val="5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dirty="0">
                <a:ea typeface="新細明體" pitchFamily="18" charset="-120"/>
              </a:rPr>
              <a:t>Furthermore, it can be inferred that the swap rates are even closer to risk free (compared with LIBORs applicable to AA-rated banks) </a:t>
            </a:r>
          </a:p>
        </p:txBody>
      </p:sp>
      <p:sp>
        <p:nvSpPr>
          <p:cNvPr id="1741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97138B9F-09B8-4005-BBF4-9E7E97720EFB}" type="slidenum">
              <a:rPr lang="en-US" altLang="en-US" smtClean="0"/>
              <a:pPr eaLnBrk="1" hangingPunct="1"/>
              <a:t>14</a:t>
            </a:fld>
            <a:endParaRPr lang="en-US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B73554-04D3-45DD-AC23-E4E1B1997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03931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700808"/>
                <a:ext cx="8640960" cy="5040560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sz="3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OIS (overnight indexed swap) rates (</a:t>
                </a:r>
                <a:r>
                  <a:rPr lang="zh-TW" altLang="en-US" sz="3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隔夜指數交換利率</a:t>
                </a:r>
                <a:r>
                  <a:rPr lang="en-US" altLang="zh-TW" sz="3200" kern="0" dirty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)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An OIS is a swap where a fixed rate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>
                    <a:ea typeface="新細明體" pitchFamily="18" charset="-120"/>
                  </a:rPr>
                  <a:t>) is exchanged for the geometric average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 of the overnight rates (effective federal funds rates) during a period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3-month (supposed to be 92 days) OIS,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/365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92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92/365</m:t>
                        </m:r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will be exchanged at the end of the 3-month period, where the notional principal is assumed to be $1 for simplicity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fixed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referred to as the OIS rate, determined such that an OIS is worth zero initially</a:t>
                </a:r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00808"/>
                <a:ext cx="8640960" cy="5040560"/>
              </a:xfrm>
              <a:blipFill>
                <a:blip r:embed="rId3"/>
                <a:stretch>
                  <a:fillRect l="-776" t="-1693" r="-1693" b="-4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93488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50752"/>
                <a:ext cx="8640960" cy="5040560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bank can earn the OIS rate by</a:t>
                </a:r>
              </a:p>
              <a:p>
                <a:pPr marL="987425" lvl="2" indent="-295275"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+mj-lt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Relending overnight loans by rolling the interest and principal forward every day (to earn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/365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92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marL="987425" lvl="2" indent="-295275"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+mj-lt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Entering into an OIS to exchange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/365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92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92/365</m:t>
                        </m:r>
                      </m:e>
                    </m:d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CA" altLang="en-US" dirty="0">
                    <a:cs typeface="Arial" panose="020B0604020202020204" pitchFamily="34" charset="0"/>
                  </a:rPr>
                  <a:t>OIS rates are now used as a proxy for risk-free rates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CA" altLang="en-US" dirty="0"/>
                  <a:t>OIS rates are </a:t>
                </a:r>
                <a:r>
                  <a:rPr lang="en-CA" altLang="en-US" i="1" dirty="0"/>
                  <a:t>continually refreshed overnight rates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CA" altLang="en-US" dirty="0"/>
                  <a:t>Credit qualities of borrowers are known before daily overnight lending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CA" altLang="en-US" dirty="0"/>
                  <a:t>Compared to LIBOR or swap rates, to earn OIS rates is further like a risk-free investment</a:t>
                </a:r>
              </a:p>
              <a:p>
                <a:pPr marL="987425" lvl="2" indent="-295275">
                  <a:spcBef>
                    <a:spcPts val="600"/>
                  </a:spcBef>
                  <a:buClr>
                    <a:schemeClr val="tx1"/>
                  </a:buClr>
                  <a:buSzPct val="80000"/>
                  <a:buFont typeface="+mj-lt"/>
                  <a:buAutoNum type="arabicPeriod"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50752"/>
                <a:ext cx="8640960" cy="5040560"/>
              </a:xfrm>
              <a:blipFill>
                <a:blip r:embed="rId3"/>
                <a:stretch>
                  <a:fillRect t="-1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61365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179512" y="2852167"/>
            <a:ext cx="7200800" cy="2016993"/>
          </a:xfrm>
        </p:spPr>
        <p:txBody>
          <a:bodyPr/>
          <a:lstStyle/>
          <a:p>
            <a:pPr marL="803275" indent="-803275" algn="l"/>
            <a:r>
              <a:rPr lang="en-US" altLang="zh-TW" sz="3800" dirty="0">
                <a:ea typeface="新細明體" charset="-120"/>
              </a:rPr>
              <a:t>4.2 </a:t>
            </a:r>
            <a:r>
              <a:rPr lang="en-US" altLang="zh-TW" sz="4000" dirty="0">
                <a:ea typeface="新細明體" pitchFamily="18" charset="-120"/>
              </a:rPr>
              <a:t>Compounding Frequency and Continuous Compounding</a:t>
            </a:r>
            <a:endParaRPr lang="en-US" altLang="zh-TW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318AA49A-4F20-4677-A41A-D5F351D8E433}" type="slidenum">
              <a:rPr lang="en-US" altLang="en-US" smtClean="0"/>
              <a:pPr eaLnBrk="1" hangingPunct="1"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28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Compounding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800"/>
                <a:ext cx="8280920" cy="522920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eaLnBrk="1" hangingPunct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There are different compounding frequencies used for an interest rate, for example, quarterly or annually compounding</a:t>
                </a:r>
              </a:p>
              <a:p>
                <a:pPr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terminal value of the investment amount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after </a:t>
                </a:r>
                <a14:m>
                  <m:oMath xmlns:m="http://schemas.openxmlformats.org/officeDocument/2006/math">
                    <m:r>
                      <a:rPr lang="en-US" altLang="zh-TW" sz="3200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years is</a:t>
                </a:r>
              </a:p>
              <a:p>
                <a:pPr marL="0" indent="0">
                  <a:lnSpc>
                    <a:spcPct val="97000"/>
                  </a:lnSpc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>
                          <a:latin typeface="Cambria Math"/>
                          <a:ea typeface="新細明體" pitchFamily="18" charset="-120"/>
                        </a:rPr>
                        <m:t>𝐴</m:t>
                      </m:r>
                      <m:sSup>
                        <m:sSup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/>
                                  <a:ea typeface="新細明體" pitchFamily="18" charset="-12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 dirty="0">
                                      <a:latin typeface="Cambria Math"/>
                                      <a:ea typeface="新細明體" pitchFamily="18" charset="-12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altLang="zh-TW" i="1" dirty="0">
                                      <a:latin typeface="Cambria Math"/>
                                      <a:ea typeface="新細明體" pitchFamily="18" charset="-12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dirty="0" smtClean="0">
                              <a:latin typeface="Cambria Math"/>
                              <a:ea typeface="新細明體" pitchFamily="18" charset="-120"/>
                            </a:rPr>
                            <m:t>𝑚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61950" indent="0">
                  <a:lnSpc>
                    <a:spcPct val="97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600" i="1" dirty="0">
                        <a:latin typeface="Cambria Math"/>
                        <a:ea typeface="新細明體" pitchFamily="18" charset="-120"/>
                      </a:rPr>
                      <m:t>𝑚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= number of compounding frequency per year</a:t>
                </a:r>
                <a:br>
                  <a:rPr lang="en-US" altLang="zh-TW" sz="2600" dirty="0">
                    <a:ea typeface="新細明體" pitchFamily="18" charset="-120"/>
                  </a:rPr>
                </a:br>
                <a14:m>
                  <m:oMath xmlns:m="http://schemas.openxmlformats.org/officeDocument/2006/math">
                    <m:r>
                      <a:rPr lang="en-US" altLang="zh-TW" sz="2600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 = investment horizon in terms of years </a:t>
                </a:r>
                <a:br>
                  <a:rPr lang="en-US" altLang="zh-TW" sz="2600" dirty="0">
                    <a:ea typeface="新細明體" pitchFamily="18" charset="-120"/>
                  </a:rPr>
                </a:br>
                <a14:m>
                  <m:oMath xmlns:m="http://schemas.openxmlformats.org/officeDocument/2006/math">
                    <m:r>
                      <a:rPr lang="en-US" altLang="zh-TW" sz="2600" i="1" dirty="0">
                        <a:latin typeface="Cambria Math"/>
                        <a:ea typeface="新細明體" pitchFamily="18" charset="-120"/>
                      </a:rPr>
                      <m:t>𝑅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 = annual interest rate</a:t>
                </a:r>
              </a:p>
              <a:p>
                <a:pPr marL="719138" indent="-357188">
                  <a:lnSpc>
                    <a:spcPct val="97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Note that it is a market convention that the interest rate is always quoted on an annual basis</a:t>
                </a:r>
              </a:p>
            </p:txBody>
          </p:sp>
        </mc:Choice>
        <mc:Fallback xmlns="">
          <p:sp>
            <p:nvSpPr>
              <p:cNvPr id="615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80920" cy="5229200"/>
              </a:xfrm>
              <a:blipFill>
                <a:blip r:embed="rId3"/>
                <a:stretch>
                  <a:fillRect l="-736" t="-1748" r="-1031" b="-2914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57B96238-6C83-449B-992C-197AEE8146A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/>
              <p:cNvSpPr txBox="1">
                <a:spLocks noChangeArrowheads="1"/>
              </p:cNvSpPr>
              <p:nvPr/>
            </p:nvSpPr>
            <p:spPr bwMode="auto">
              <a:xfrm>
                <a:off x="323528" y="1628800"/>
                <a:ext cx="8496944" cy="1080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𝐴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=$1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year, and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𝑅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=10%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analyze the effect of different compounding frequencies</a:t>
                </a:r>
              </a:p>
            </p:txBody>
          </p:sp>
        </mc:Choice>
        <mc:Fallback xmlns="">
          <p:sp>
            <p:nvSpPr>
              <p:cNvPr id="9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496944" cy="1080120"/>
              </a:xfrm>
              <a:prstGeom prst="rect">
                <a:avLst/>
              </a:prstGeom>
              <a:blipFill>
                <a:blip r:embed="rId3"/>
                <a:stretch>
                  <a:fillRect l="-717" t="-7345" r="-1220" b="-10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089132D-A93C-4DB3-9B26-495774AC63D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Compounding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913391"/>
                  </p:ext>
                </p:extLst>
              </p:nvPr>
            </p:nvGraphicFramePr>
            <p:xfrm>
              <a:off x="827584" y="2636912"/>
              <a:ext cx="7704856" cy="29667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249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98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/>
                            <a:t>Compounding frequency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/>
                            <a:t>Terminal</a:t>
                          </a:r>
                          <a:r>
                            <a:rPr lang="en-US" altLang="zh-TW" baseline="0"/>
                            <a:t> value of $1 at the end of 1 year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1.10000000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1.10250000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1.10381289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1.10471307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=52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1.10506479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=365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1.10515578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新細明體" pitchFamily="18" charset="-120"/>
                                  </a:rPr>
                                  <m:t>=</m:t>
                                </m:r>
                                <m:r>
                                  <a:rPr lang="en-US" altLang="zh-TW" b="0" i="1" dirty="0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1.10517092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2913391"/>
                  </p:ext>
                </p:extLst>
              </p:nvPr>
            </p:nvGraphicFramePr>
            <p:xfrm>
              <a:off x="827584" y="2636912"/>
              <a:ext cx="7704856" cy="29667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249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98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/>
                            <a:t>Compounding frequency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/>
                            <a:t>Terminal</a:t>
                          </a:r>
                          <a:r>
                            <a:rPr lang="en-US" altLang="zh-TW" baseline="0"/>
                            <a:t> value of $1 at the end of 1 year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8" t="-108197" r="-16437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1.10000000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8" t="-208197" r="-16437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1.10250000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8" t="-308197" r="-16437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1.10381289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8" t="-408197" r="-164375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1.10471307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8" t="-508197" r="-16437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1.10506479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8" t="-608197" r="-16437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/>
                            <a:t>1.10515578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8" t="-708197" r="-16437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1.10517092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67544" y="5661248"/>
                <a:ext cx="8208912" cy="1251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1463" indent="-271463">
                  <a:spcBef>
                    <a:spcPts val="400"/>
                  </a:spcBef>
                </a:pPr>
                <a:r>
                  <a:rPr lang="en-US" altLang="zh-TW" dirty="0">
                    <a:latin typeface="Arial" pitchFamily="34" charset="0"/>
                    <a:ea typeface="新細明體" charset="-120"/>
                    <a:cs typeface="Arial" pitchFamily="34" charset="0"/>
                  </a:rPr>
                  <a:t>※ Due to the compounding effect, the terminal value increases with the compounding frequency,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𝑚</m:t>
                    </m:r>
                  </m:oMath>
                </a14:m>
                <a:r>
                  <a:rPr lang="en-US" altLang="zh-TW" dirty="0">
                    <a:latin typeface="Arial" pitchFamily="34" charset="0"/>
                    <a:ea typeface="新細明體" charset="-120"/>
                    <a:cs typeface="Arial" pitchFamily="34" charset="0"/>
                  </a:rPr>
                  <a:t>, although the interest rate for each period is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𝑅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/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𝑚</m:t>
                    </m:r>
                  </m:oMath>
                </a14:m>
                <a:endParaRPr lang="en-US" altLang="zh-TW" dirty="0"/>
              </a:p>
              <a:p>
                <a:pPr marL="271463" indent="-271463">
                  <a:spcBef>
                    <a:spcPts val="400"/>
                  </a:spcBef>
                </a:pPr>
                <a:r>
                  <a:rPr lang="en-US" altLang="zh-TW" dirty="0">
                    <a:latin typeface="Arial" pitchFamily="34" charset="0"/>
                    <a:ea typeface="新細明體" charset="-120"/>
                    <a:cs typeface="Arial" pitchFamily="34" charset="0"/>
                  </a:rPr>
                  <a:t>※ </a:t>
                </a:r>
                <a:r>
                  <a:rPr lang="en-US" altLang="zh-TW" dirty="0">
                    <a:ea typeface="新細明體" charset="-120"/>
                  </a:rPr>
                  <a:t>In the limit as we compound more and more frequently, i.e.,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𝑚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=∞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, we call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𝑅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under this setting to be the continuously compounded interest rate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61248"/>
                <a:ext cx="8208912" cy="1251625"/>
              </a:xfrm>
              <a:prstGeom prst="rect">
                <a:avLst/>
              </a:prstGeom>
              <a:blipFill>
                <a:blip r:embed="rId5"/>
                <a:stretch>
                  <a:fillRect l="-669" t="-2927" b="-7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>
                <a:ea typeface="新細明體" charset="-120"/>
              </a:rPr>
              <a:t>Goals </a:t>
            </a:r>
            <a:r>
              <a:rPr lang="en-US" altLang="zh-TW" dirty="0">
                <a:ea typeface="新細明體" charset="-120"/>
              </a:rPr>
              <a:t>of Chapter 4  </a:t>
            </a:r>
          </a:p>
        </p:txBody>
      </p:sp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  <p:sp>
        <p:nvSpPr>
          <p:cNvPr id="6150" name="Rectangle 5"/>
          <p:cNvSpPr txBox="1">
            <a:spLocks noChangeArrowheads="1"/>
          </p:cNvSpPr>
          <p:nvPr/>
        </p:nvSpPr>
        <p:spPr bwMode="auto">
          <a:xfrm>
            <a:off x="179512" y="1628800"/>
            <a:ext cx="87849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Possible risk-free interest rates</a:t>
            </a:r>
          </a:p>
          <a:p>
            <a:pPr marL="627063" lvl="1" indent="-282575" eaLnBrk="1" hangingPunct="1">
              <a:lnSpc>
                <a:spcPct val="95000"/>
              </a:lnSpc>
              <a:spcBef>
                <a:spcPts val="3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Treasury rates (</a:t>
            </a:r>
            <a:r>
              <a:rPr lang="zh-TW" altLang="en-US" sz="2600" dirty="0">
                <a:ea typeface="新細明體" pitchFamily="18" charset="-120"/>
              </a:rPr>
              <a:t>國庫券利率</a:t>
            </a:r>
            <a:r>
              <a:rPr lang="en-US" altLang="zh-TW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), LIBOR (</a:t>
            </a:r>
            <a:r>
              <a:rPr lang="zh-TW" altLang="en-US" sz="2600" dirty="0">
                <a:ea typeface="新細明體" pitchFamily="18" charset="-120"/>
              </a:rPr>
              <a:t>倫敦銀行間拆款利率</a:t>
            </a:r>
            <a:r>
              <a:rPr lang="en-US" altLang="zh-TW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), federal funds rates (</a:t>
            </a:r>
            <a:r>
              <a:rPr lang="zh-TW" altLang="en-US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聯邦基金利率</a:t>
            </a:r>
            <a:r>
              <a:rPr lang="en-US" altLang="zh-TW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), repo rates (</a:t>
            </a:r>
            <a:r>
              <a:rPr lang="zh-TW" altLang="en-US" sz="2600" dirty="0">
                <a:ea typeface="新細明體" pitchFamily="18" charset="-120"/>
              </a:rPr>
              <a:t>附買回利率</a:t>
            </a:r>
            <a:r>
              <a:rPr lang="en-US" altLang="zh-TW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), swap rates (</a:t>
            </a:r>
            <a:r>
              <a:rPr lang="zh-TW" altLang="en-US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交換利率</a:t>
            </a:r>
            <a:r>
              <a:rPr lang="en-US" altLang="zh-TW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), and OIS (overnight indexed swap) rates (</a:t>
            </a:r>
            <a:r>
              <a:rPr lang="zh-TW" altLang="en-US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隔夜指數交換利率</a:t>
            </a:r>
            <a:r>
              <a:rPr lang="en-US" altLang="zh-TW" sz="26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Discrete and continuous compounding (</a:t>
            </a:r>
            <a:r>
              <a:rPr lang="zh-TW" altLang="en-US" sz="3000" dirty="0">
                <a:ea typeface="新細明體" pitchFamily="18" charset="-120"/>
              </a:rPr>
              <a:t>連續複利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Zero rates (</a:t>
            </a:r>
            <a:r>
              <a:rPr lang="zh-TW" altLang="en-US" sz="3000" dirty="0">
                <a:ea typeface="新細明體" pitchFamily="18" charset="-120"/>
              </a:rPr>
              <a:t>零息利率</a:t>
            </a:r>
            <a:r>
              <a:rPr lang="en-US" altLang="zh-TW" sz="3000" dirty="0">
                <a:ea typeface="新細明體" pitchFamily="18" charset="-120"/>
              </a:rPr>
              <a:t>) and bond prices based on continuous compounding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Forward rates (</a:t>
            </a:r>
            <a:r>
              <a:rPr lang="zh-TW" altLang="en-US" sz="3000" dirty="0">
                <a:ea typeface="新細明體" pitchFamily="18" charset="-120"/>
              </a:rPr>
              <a:t>遠期利率</a:t>
            </a:r>
            <a:r>
              <a:rPr lang="en-US" altLang="zh-TW" sz="3000" dirty="0">
                <a:ea typeface="新細明體" pitchFamily="18" charset="-120"/>
              </a:rPr>
              <a:t>)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and the term structure of interest rates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(</a:t>
            </a:r>
            <a:r>
              <a:rPr lang="zh-TW" altLang="en-US" sz="3000" dirty="0">
                <a:ea typeface="新細明體" pitchFamily="18" charset="-120"/>
              </a:rPr>
              <a:t>利率期間結構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Forward rate agreement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(</a:t>
            </a:r>
            <a:r>
              <a:rPr lang="zh-TW" altLang="en-US" sz="3000" dirty="0">
                <a:ea typeface="新細明體" pitchFamily="18" charset="-120"/>
              </a:rPr>
              <a:t>遠期利率協定</a:t>
            </a:r>
            <a:r>
              <a:rPr lang="en-US" altLang="zh-TW" sz="3000" dirty="0">
                <a:ea typeface="新細明體" pitchFamily="18" charset="-120"/>
              </a:rPr>
              <a:t>), </a:t>
            </a:r>
            <a:r>
              <a:rPr lang="en-US" altLang="zh-TW" sz="30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whose underlying variable is the forward rate</a:t>
            </a:r>
            <a:endParaRPr lang="en-US" altLang="zh-TW" sz="30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991350" y="6524625"/>
            <a:ext cx="2133600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2E5CF435-96E8-4499-9BE0-FDD2A2BD9C1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Compounding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5"/>
              <p:cNvSpPr txBox="1">
                <a:spLocks noChangeArrowheads="1"/>
              </p:cNvSpPr>
              <p:nvPr/>
            </p:nvSpPr>
            <p:spPr bwMode="auto">
              <a:xfrm>
                <a:off x="323528" y="1628800"/>
                <a:ext cx="8640960" cy="5256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With continuous compounding, i.e.,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𝑚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=∞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terminal value for the amount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approches</a:t>
                </a:r>
              </a:p>
              <a:p>
                <a:pPr marL="344488" lvl="1" indent="0">
                  <a:lnSpc>
                    <a:spcPct val="95000"/>
                  </a:lnSpc>
                  <a:spcBef>
                    <a:spcPts val="1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300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3000" i="1" dirty="0" smtClean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000" i="0" dirty="0" smtClean="0">
                                  <a:latin typeface="Cambria Math"/>
                                  <a:ea typeface="新細明體" pitchFamily="18" charset="-12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sz="3000" b="0" i="1" dirty="0" smtClean="0">
                                  <a:latin typeface="Cambria Math"/>
                                  <a:ea typeface="新細明體" pitchFamily="18" charset="-120"/>
                                </a:rPr>
                                <m:t>𝑚</m:t>
                              </m:r>
                              <m:r>
                                <a:rPr lang="en-US" altLang="zh-TW" sz="3000" b="0" i="1" dirty="0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3000" i="1" dirty="0">
                              <a:latin typeface="Cambria Math"/>
                              <a:ea typeface="新細明體" pitchFamily="18" charset="-12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TW" sz="3000" i="1" dirty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3000" i="1" dirty="0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000" i="1" dirty="0">
                                      <a:latin typeface="Cambria Math"/>
                                      <a:ea typeface="新細明體" pitchFamily="18" charset="-12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altLang="zh-TW" sz="3000" i="1" dirty="0">
                                          <a:latin typeface="Cambria Math" panose="02040503050406030204" pitchFamily="18" charset="0"/>
                                          <a:ea typeface="新細明體" pitchFamily="18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3000" i="1" dirty="0">
                                          <a:latin typeface="Cambria Math"/>
                                          <a:ea typeface="新細明體" pitchFamily="18" charset="-12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altLang="zh-TW" sz="3000" i="1" dirty="0">
                                          <a:latin typeface="Cambria Math"/>
                                          <a:ea typeface="新細明體" pitchFamily="18" charset="-12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3000" i="1" dirty="0">
                                  <a:latin typeface="Cambria Math"/>
                                  <a:ea typeface="新細明體" pitchFamily="18" charset="-120"/>
                                </a:rPr>
                                <m:t>𝑚</m:t>
                              </m:r>
                              <m:r>
                                <a:rPr lang="en-US" altLang="zh-TW" sz="3000" b="0" i="1" dirty="0" smtClean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  <m:t>𝑇</m:t>
                              </m:r>
                            </m:sup>
                          </m:sSup>
                        </m:e>
                      </m:func>
                      <m:r>
                        <a:rPr lang="en-US" altLang="zh-TW" sz="3000" b="0" i="1" dirty="0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3000" b="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3000" i="1" dirty="0">
                              <a:latin typeface="Cambria Math"/>
                              <a:ea typeface="新細明體" pitchFamily="18" charset="-120"/>
                            </a:rPr>
                            <m:t>𝐴</m:t>
                          </m:r>
                          <m:r>
                            <a:rPr lang="en-US" altLang="zh-TW" sz="3000" b="0" i="1" dirty="0" smtClean="0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b="0" i="1" dirty="0" smtClean="0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  <m:r>
                            <a:rPr lang="en-US" altLang="zh-TW" sz="3000" b="0" i="1" dirty="0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sz="3000" dirty="0">
                  <a:ea typeface="新細明體" pitchFamily="18" charset="-120"/>
                </a:endParaRPr>
              </a:p>
              <a:p>
                <a:pPr marL="344488" lvl="1" indent="0">
                  <a:lnSpc>
                    <a:spcPct val="95000"/>
                  </a:lnSpc>
                  <a:spcBef>
                    <a:spcPts val="100"/>
                  </a:spcBef>
                  <a:buNone/>
                </a:pPr>
                <a:r>
                  <a:rPr lang="en-US" altLang="zh-TW" sz="3000" dirty="0">
                    <a:ea typeface="新細明體" pitchFamily="18" charset="-12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latin typeface="Cambria Math"/>
                        <a:ea typeface="新細明體" pitchFamily="18" charset="-120"/>
                      </a:rPr>
                      <m:t>𝑒</m:t>
                    </m:r>
                  </m:oMath>
                </a14:m>
                <a:r>
                  <a:rPr lang="en-US" altLang="zh-TW" sz="3000" dirty="0">
                    <a:ea typeface="新細明體" pitchFamily="18" charset="-120"/>
                  </a:rPr>
                  <a:t> is a constant of </a:t>
                </a:r>
                <a:r>
                  <a:rPr lang="en-US" altLang="zh-TW" sz="3000" dirty="0"/>
                  <a:t>2.718281828</a:t>
                </a:r>
              </a:p>
              <a:p>
                <a:pPr lvl="1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exponential function owns some advantages for simplifying algebraic calculation,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1/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𝑥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Thus, it is convenient to employ the continuous compounding to compute PVs and FVs</a:t>
                </a:r>
              </a:p>
              <a:p>
                <a:pPr lvl="2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$100 grows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$100</m:t>
                    </m:r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  <m:t>𝑅𝑇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when invested at a continuously compounded rate</a:t>
                </a:r>
                <a:r>
                  <a:rPr lang="en-US" altLang="zh-TW" i="1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𝑅</m:t>
                    </m:r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for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$100 received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discounts to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$100</m:t>
                    </m:r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 dirty="0">
                            <a:latin typeface="Cambria Math"/>
                            <a:ea typeface="新細明體" pitchFamily="18" charset="-120"/>
                          </a:rPr>
                          <m:t>𝑅𝑇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time 0 when the continuously compounded discount rate is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𝑅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9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628800"/>
                <a:ext cx="8640960" cy="5256188"/>
              </a:xfrm>
              <a:prstGeom prst="rect">
                <a:avLst/>
              </a:prstGeom>
              <a:blipFill>
                <a:blip r:embed="rId2"/>
                <a:stretch>
                  <a:fillRect l="-705" t="-1972" r="-494" b="-32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640960" cy="522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lvl="1" indent="-342900">
              <a:lnSpc>
                <a:spcPct val="95000"/>
              </a:lnSpc>
              <a:spcBef>
                <a:spcPts val="1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/>
            </a:pPr>
            <a:r>
              <a:rPr lang="en-US" altLang="zh-TW" sz="3000" dirty="0">
                <a:ea typeface="新細明體" pitchFamily="18" charset="-120"/>
              </a:rPr>
              <a:t>Compared to daily compounding frequency, the continuous compounding can provide accurate approximation (see Slide 4.19)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en-US" altLang="zh-TW" dirty="0">
                <a:ea typeface="新細明體" pitchFamily="18" charset="-120"/>
              </a:rPr>
              <a:t>It is common to compound interest rates daily, e.g., for deposit accounts or borrowing federal funds</a:t>
            </a:r>
          </a:p>
          <a:p>
            <a:pPr marL="342900" lvl="1" indent="-342900">
              <a:lnSpc>
                <a:spcPct val="95000"/>
              </a:lnSpc>
              <a:spcBef>
                <a:spcPts val="1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/>
            </a:pPr>
            <a:r>
              <a:rPr lang="en-US" altLang="zh-TW" sz="3000" dirty="0">
                <a:ea typeface="新細明體" pitchFamily="18" charset="-120"/>
              </a:rPr>
              <a:t>For pricing derivatives, almost all formulas are expressed with continuous compounding IRs</a:t>
            </a:r>
          </a:p>
          <a:p>
            <a:pPr marL="627063" marR="0" lvl="1" indent="-282575" algn="l" defTabSz="914400" rtl="0" eaLnBrk="1" fontAlgn="base" latinLnBrk="0" hangingPunct="1">
              <a:lnSpc>
                <a:spcPct val="95000"/>
              </a:lnSpc>
              <a:spcBef>
                <a:spcPts val="1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/>
            </a:pPr>
            <a:r>
              <a:rPr kumimoji="0" lang="en-US" altLang="zh-TW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 pitchFamily="18" charset="-120"/>
              </a:rPr>
              <a:t>When trading derivatives, it is usually accompanied with overnight borrowing or lending</a:t>
            </a:r>
          </a:p>
          <a:p>
            <a:pPr marL="627063" marR="0" lvl="1" indent="-282575" algn="l" defTabSz="914400" rtl="0" eaLnBrk="1" fontAlgn="base" latinLnBrk="0" hangingPunct="1">
              <a:lnSpc>
                <a:spcPct val="95000"/>
              </a:lnSpc>
              <a:spcBef>
                <a:spcPts val="1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/>
            </a:pPr>
            <a:r>
              <a:rPr lang="en-US" altLang="zh-TW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Formulas for derivatives are obtained based on the stochastic process (</a:t>
            </a:r>
            <a:r>
              <a:rPr lang="zh-TW" altLang="en-US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隨機過程</a:t>
            </a:r>
            <a:r>
              <a:rPr lang="en-US" altLang="zh-TW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of the underlying variable, which describes the dynamics of price changes in infinitesimal (</a:t>
            </a:r>
            <a:r>
              <a:rPr lang="zh-TW" altLang="en-US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無限小</a:t>
            </a:r>
            <a:r>
              <a:rPr lang="en-US" altLang="zh-TW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time intervals</a:t>
            </a:r>
            <a:endParaRPr lang="en-US" altLang="zh-TW" sz="2600" dirty="0">
              <a:ea typeface="新細明體" pitchFamily="18" charset="-120"/>
            </a:endParaRPr>
          </a:p>
        </p:txBody>
      </p:sp>
      <p:sp>
        <p:nvSpPr>
          <p:cNvPr id="1024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B6418B97-16B5-4077-B117-8E285010FC4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Compounding Frequency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609625"/>
                <a:ext cx="8731696" cy="5059735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>
                  <a:lnSpc>
                    <a:spcPct val="94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 practice, interest rates are not compounded continuously but at a lower frequency:</a:t>
                </a:r>
              </a:p>
              <a:p>
                <a:pPr lvl="1">
                  <a:lnSpc>
                    <a:spcPct val="94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conversion to find the equivalent continuous compounding rate is needed before using formulas</a:t>
                </a:r>
              </a:p>
              <a:p>
                <a:pPr>
                  <a:lnSpc>
                    <a:spcPct val="94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Conversion formula to derive the equivalent continuous compounding rate </a:t>
                </a:r>
              </a:p>
              <a:p>
                <a:pPr>
                  <a:lnSpc>
                    <a:spcPct val="94000"/>
                  </a:lnSpc>
                  <a:spcBef>
                    <a:spcPts val="300"/>
                  </a:spcBef>
                  <a:buNone/>
                </a:pPr>
                <a:r>
                  <a:rPr lang="en-US" altLang="zh-TW" sz="2600" dirty="0">
                    <a:ea typeface="新細明體" pitchFamily="18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: interest rate compounded </a:t>
                </a:r>
                <a14:m>
                  <m:oMath xmlns:m="http://schemas.openxmlformats.org/officeDocument/2006/math">
                    <m:r>
                      <a:rPr lang="en-US" altLang="zh-TW" sz="2600" i="1" dirty="0">
                        <a:latin typeface="Cambria Math"/>
                        <a:ea typeface="新細明體" pitchFamily="18" charset="-120"/>
                      </a:rPr>
                      <m:t>𝑚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times per year</a:t>
                </a:r>
              </a:p>
              <a:p>
                <a:pPr eaLnBrk="1" hangingPunct="1">
                  <a:lnSpc>
                    <a:spcPct val="94000"/>
                  </a:lnSpc>
                  <a:spcBef>
                    <a:spcPts val="300"/>
                  </a:spcBef>
                  <a:buFont typeface="Wingdings" pitchFamily="2" charset="2"/>
                  <a:buNone/>
                </a:pPr>
                <a:r>
                  <a:rPr lang="en-US" altLang="zh-TW" sz="2600" dirty="0">
                    <a:ea typeface="新細明體" pitchFamily="18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: equivalent continuous compounding rate</a:t>
                </a:r>
              </a:p>
              <a:p>
                <a:pPr marL="985838" indent="11113">
                  <a:lnSpc>
                    <a:spcPct val="94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𝐴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𝐴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1400" dirty="0">
                    <a:ea typeface="新細明體" pitchFamily="18" charset="-120"/>
                  </a:rPr>
                  <a:t> (equalize the terminal values for </a:t>
                </a:r>
                <a14:m>
                  <m:oMath xmlns:m="http://schemas.openxmlformats.org/officeDocument/2006/math">
                    <m:r>
                      <a:rPr lang="en-US" altLang="zh-TW" sz="1400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400" dirty="0">
                    <a:ea typeface="新細明體" pitchFamily="18" charset="-120"/>
                  </a:rPr>
                  <a:t> years)</a:t>
                </a:r>
              </a:p>
              <a:p>
                <a:pPr marL="985838" indent="11113">
                  <a:lnSpc>
                    <a:spcPct val="94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新細明體" pitchFamily="18" charset="-120"/>
                                      </a:rPr>
                                      <m:t>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𝑚𝑇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  <a:ea typeface="新細明體" pitchFamily="18" charset="-120"/>
                      </a:rPr>
                      <m:t>ln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1+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</a:t>
                </a:r>
              </a:p>
              <a:p>
                <a:pPr marL="985838" indent="11113">
                  <a:lnSpc>
                    <a:spcPct val="94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𝑚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  <a:ea typeface="新細明體" pitchFamily="18" charset="-120"/>
                      </a:rPr>
                      <m:t>ln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1+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𝑚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/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𝑚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) </a:t>
                </a:r>
              </a:p>
            </p:txBody>
          </p:sp>
        </mc:Choice>
        <mc:Fallback xmlns="">
          <p:sp>
            <p:nvSpPr>
              <p:cNvPr id="112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9625"/>
                <a:ext cx="8731696" cy="5059735"/>
              </a:xfrm>
              <a:blipFill>
                <a:blip r:embed="rId3"/>
                <a:stretch>
                  <a:fillRect l="-698" t="-2169" b="-4819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B4D8276F-721D-4F3A-848E-30D9A8FAE3E5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Compounding Frequency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251520" y="2852167"/>
            <a:ext cx="7056784" cy="1512937"/>
          </a:xfrm>
        </p:spPr>
        <p:txBody>
          <a:bodyPr/>
          <a:lstStyle/>
          <a:p>
            <a:pPr marL="803275" indent="-803275" algn="l"/>
            <a:r>
              <a:rPr lang="en-US" altLang="zh-TW" sz="3800" dirty="0">
                <a:ea typeface="新細明體" charset="-120"/>
              </a:rPr>
              <a:t>4.3 </a:t>
            </a:r>
            <a:r>
              <a:rPr lang="en-US" altLang="zh-TW" sz="4000" dirty="0">
                <a:ea typeface="新細明體" pitchFamily="18" charset="-120"/>
              </a:rPr>
              <a:t>Zero Rates and Bond Prices</a:t>
            </a:r>
            <a:endParaRPr lang="en-US" altLang="zh-TW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318AA49A-4F20-4677-A41A-D5F351D8E433}" type="slidenum">
              <a:rPr lang="en-US" altLang="en-US" smtClean="0"/>
              <a:pPr eaLnBrk="1" hangingPunct="1"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88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8465858"/>
                  </p:ext>
                </p:extLst>
              </p:nvPr>
            </p:nvGraphicFramePr>
            <p:xfrm>
              <a:off x="251520" y="4077072"/>
              <a:ext cx="8640959" cy="267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36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49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823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Maturity</a:t>
                          </a:r>
                          <a:r>
                            <a:rPr lang="en-US" altLang="zh-TW" baseline="0" dirty="0"/>
                            <a:t> (years)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Zero</a:t>
                          </a:r>
                          <a:r>
                            <a:rPr lang="en-US" altLang="zh-TW" baseline="0" dirty="0"/>
                            <a:t> rate (continuous compounding)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Current value of the corresponding zero coupon bond (</a:t>
                          </a:r>
                          <a:r>
                            <a:rPr lang="zh-TW" altLang="en-US" dirty="0"/>
                            <a:t>零息債券</a:t>
                          </a:r>
                          <a:r>
                            <a:rPr lang="en-US" altLang="zh-TW" dirty="0"/>
                            <a:t>) (face value</a:t>
                          </a:r>
                          <a:r>
                            <a:rPr lang="en-US" altLang="zh-TW" baseline="0" dirty="0"/>
                            <a:t> = $1 paid at maturity)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0.5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5.0%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$1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−5.0%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∙0.5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=$0.9753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1.0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5.8%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$1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−5.8%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∙1.0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=$0.9436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1.5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6.4%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$1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−6.4%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∙1.5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=$0.9085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2.0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latin typeface="+mn-lt"/>
                            </a:rPr>
                            <a:t>6.8%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$1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−6.8%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∙2.0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=$0.8728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8465858"/>
                  </p:ext>
                </p:extLst>
              </p:nvPr>
            </p:nvGraphicFramePr>
            <p:xfrm>
              <a:off x="251520" y="4077072"/>
              <a:ext cx="8640959" cy="2676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3608"/>
                    <a:gridCol w="2704996"/>
                    <a:gridCol w="3982355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Maturity</a:t>
                          </a:r>
                          <a:r>
                            <a:rPr lang="en-US" altLang="zh-TW" baseline="0" dirty="0" smtClean="0"/>
                            <a:t> (years)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Zero</a:t>
                          </a:r>
                          <a:r>
                            <a:rPr lang="en-US" altLang="zh-TW" baseline="0" dirty="0" smtClean="0"/>
                            <a:t> rate (continuous compounding)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Current value of the corresponding zero coupon bond (</a:t>
                          </a:r>
                          <a:r>
                            <a:rPr lang="zh-TW" altLang="en-US" dirty="0" smtClean="0"/>
                            <a:t>零息債券</a:t>
                          </a:r>
                          <a:r>
                            <a:rPr lang="en-US" altLang="zh-TW" dirty="0" smtClean="0"/>
                            <a:t>) (face value</a:t>
                          </a:r>
                          <a:r>
                            <a:rPr lang="en-US" altLang="zh-TW" baseline="0" dirty="0" smtClean="0"/>
                            <a:t> = $1 paid at maturity)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0.5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5.0%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6820" t="-327869" b="-324590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1.0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5.8%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6820" t="-427869" b="-224590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1.5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6.4%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6820" t="-527869" b="-124590"/>
                          </a:stretch>
                        </a:blip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2.0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+mn-lt"/>
                            </a:rPr>
                            <a:t>6.8%</a:t>
                          </a:r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6820" t="-627869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Zero Rates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零息利率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640960" cy="5022105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>
                    <a:ea typeface="新細明體" pitchFamily="18" charset="-120"/>
                  </a:rPr>
                  <a:t>A zero rate (also known as a spot rate) for maturity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rate of interest earned on an investment that provides a payoff only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i="1" dirty="0">
                  <a:ea typeface="新細明體" pitchFamily="18" charset="-120"/>
                </a:endParaRPr>
              </a:p>
              <a:p>
                <a:r>
                  <a:rPr lang="en-US" altLang="zh-TW" dirty="0">
                    <a:ea typeface="新細明體" pitchFamily="18" charset="-120"/>
                  </a:rPr>
                  <a:t>An example of zero rates with different times to maturity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zh-TW" altLang="en-US" i="1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640960" cy="5022105"/>
              </a:xfrm>
              <a:blipFill rotWithShape="1">
                <a:blip r:embed="rId4"/>
                <a:stretch>
                  <a:fillRect l="-635" t="-1578" r="-7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5E155A81-D097-4851-BF4A-010DE0BC4423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Bond Pricing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808"/>
                <a:ext cx="8568952" cy="5112568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anose="02020500000000000000" pitchFamily="18" charset="-120"/>
                  </a:rPr>
                  <a:t>The pricing of coupon-bearing bonds (</a:t>
                </a:r>
                <a:r>
                  <a:rPr lang="zh-TW" altLang="en-US" dirty="0">
                    <a:ea typeface="新細明體" panose="02020500000000000000" pitchFamily="18" charset="-120"/>
                  </a:rPr>
                  <a:t>附息債券</a:t>
                </a:r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Each cash payment is discounted at the matched-maturity zero rate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Specifically, to discount a cash payment matured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𝑡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 zero rate with the time to maturity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𝑡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should be employed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Based on zero rates on the previous slide, the theoretical price of a two-year bond providing a 6% coupon paid semiannually is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:endParaRPr lang="en-US" altLang="zh-TW" sz="800" dirty="0">
                  <a:ea typeface="新細明體" pitchFamily="18" charset="-120"/>
                </a:endParaRPr>
              </a:p>
              <a:p>
                <a:pPr marL="622300" lvl="1" indent="0">
                  <a:spcBef>
                    <a:spcPts val="600"/>
                  </a:spcBef>
                  <a:buNone/>
                  <a:tabLst>
                    <a:tab pos="3635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3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−0.05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∙0.5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+3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−0.05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8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3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−0.0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64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.5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+103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−0.0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68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zh-TW" i="1" dirty="0">
                  <a:ea typeface="Cambria Math"/>
                </a:endParaRPr>
              </a:p>
              <a:p>
                <a:pPr marL="271463" lvl="1" indent="0">
                  <a:spcBef>
                    <a:spcPts val="600"/>
                  </a:spcBef>
                  <a:buNone/>
                  <a:tabLst>
                    <a:tab pos="3635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=98.39</m:t>
                      </m:r>
                    </m:oMath>
                  </m:oMathPara>
                </a14:m>
                <a:endParaRPr lang="en-US" altLang="zh-TW" sz="24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568952" cy="5112568"/>
              </a:xfrm>
              <a:blipFill>
                <a:blip r:embed="rId3"/>
                <a:stretch>
                  <a:fillRect l="-711" t="-1669" r="-2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3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291F9F26-6CFB-4B51-972D-7E34E5CEBEAB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8600"/>
            <a:ext cx="7488832" cy="111216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Bond Yield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56184"/>
                <a:ext cx="8424936" cy="5085184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500"/>
                  </a:spcBef>
                </a:pPr>
                <a:r>
                  <a:rPr lang="en-US" altLang="zh-TW" dirty="0">
                    <a:latin typeface="+mn-ea"/>
                  </a:rPr>
                  <a:t>The bond yield or yield to maturity (</a:t>
                </a:r>
                <a:r>
                  <a:rPr lang="zh-TW" altLang="en-US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到期收益率</a:t>
                </a:r>
                <a:r>
                  <a:rPr lang="en-US" altLang="zh-TW" dirty="0">
                    <a:latin typeface="+mn-ea"/>
                  </a:rPr>
                  <a:t>) is a constant discount rate that makes the present value of the cash flows on the bond equal to the market price of the bond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altLang="zh-TW" dirty="0">
                    <a:latin typeface="+mn-ea"/>
                    <a:ea typeface="+mn-ea"/>
                  </a:rPr>
                  <a:t>Given the market price of the bond equals $98.39, the bond yield satisfies the following equation</a:t>
                </a:r>
              </a:p>
              <a:p>
                <a:pPr marL="700087" lvl="2" indent="-342900">
                  <a:spcBef>
                    <a:spcPts val="500"/>
                  </a:spcBef>
                  <a:buClr>
                    <a:schemeClr val="tx2"/>
                  </a:buClr>
                  <a:buNone/>
                </a:pPr>
                <a:r>
                  <a:rPr lang="en-US" altLang="zh-TW" dirty="0">
                    <a:latin typeface="+mn-ea"/>
                    <a:ea typeface="+mn-ea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+mn-ea"/>
                      </a:rPr>
                      <m:t>3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+mn-ea"/>
                          </a:rPr>
                          <m:t>𝑦</m:t>
                        </m:r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∙0.5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+mn-ea"/>
                      </a:rPr>
                      <m:t>+3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+mn-ea"/>
                          </a:rPr>
                          <m:t>𝑦</m:t>
                        </m:r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∙1.0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+mn-ea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3</m:t>
                        </m:r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+mn-ea"/>
                          </a:rPr>
                          <m:t>𝑦</m:t>
                        </m:r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∙1.5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+mn-ea"/>
                      </a:rPr>
                      <m:t>+103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+mn-ea"/>
                          </a:rPr>
                          <m:t>𝑦</m:t>
                        </m:r>
                        <m:r>
                          <a:rPr lang="en-US" altLang="zh-TW" sz="2600" i="1">
                            <a:latin typeface="Cambria Math"/>
                            <a:ea typeface="+mn-ea"/>
                          </a:rPr>
                          <m:t>∙2.0</m:t>
                        </m:r>
                      </m:sup>
                    </m:sSup>
                    <m:r>
                      <a:rPr lang="en-US" altLang="zh-TW" sz="2600" b="0" i="1" smtClean="0">
                        <a:latin typeface="Cambria Math"/>
                        <a:ea typeface="+mn-ea"/>
                      </a:rPr>
                      <m:t>=98.39</m:t>
                    </m:r>
                  </m:oMath>
                </a14:m>
                <a:endParaRPr lang="en-US" altLang="zh-TW" sz="2600" b="0" dirty="0">
                  <a:latin typeface="+mn-ea"/>
                  <a:ea typeface="+mn-ea"/>
                </a:endParaRPr>
              </a:p>
              <a:p>
                <a:pPr lvl="1">
                  <a:spcBef>
                    <a:spcPts val="5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latin typeface=""/>
                    <a:ea typeface="+mn-ea"/>
                  </a:rPr>
                  <a:t>Solve the above equation by the bisection method (</a:t>
                </a:r>
                <a:r>
                  <a:rPr lang="zh-TW" altLang="en-US" dirty="0">
                    <a:solidFill>
                      <a:srgbClr val="000000"/>
                    </a:solidFill>
                    <a:latin typeface=""/>
                    <a:ea typeface="新細明體" panose="02020500000000000000" pitchFamily="18" charset="-120"/>
                  </a:rPr>
                  <a:t>二分逼近法</a:t>
                </a:r>
                <a:r>
                  <a:rPr lang="en-US" altLang="zh-TW" dirty="0">
                    <a:solidFill>
                      <a:srgbClr val="000000"/>
                    </a:solidFill>
                    <a:latin typeface=""/>
                    <a:ea typeface="+mn-ea"/>
                  </a:rPr>
                  <a:t>) to obtain</a:t>
                </a:r>
                <a:r>
                  <a:rPr lang="en-US" altLang="zh-TW" dirty="0">
                    <a:latin typeface="+mn-ea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+mn-ea"/>
                      </a:rPr>
                      <m:t>𝑦</m:t>
                    </m:r>
                    <m:r>
                      <a:rPr lang="en-US" altLang="zh-TW" i="1" dirty="0" smtClean="0">
                        <a:latin typeface="Cambria Math"/>
                        <a:ea typeface="+mn-ea"/>
                      </a:rPr>
                      <m:t>=0.0676</m:t>
                    </m:r>
                  </m:oMath>
                </a14:m>
                <a:r>
                  <a:rPr lang="en-US" altLang="zh-TW" dirty="0">
                    <a:latin typeface="+mn-ea"/>
                    <a:ea typeface="+mn-ea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+mn-ea"/>
                      </a:rPr>
                      <m:t>6.76%</m:t>
                    </m:r>
                  </m:oMath>
                </a14:m>
                <a:endParaRPr lang="en-US" altLang="zh-TW" dirty="0">
                  <a:latin typeface="+mn-ea"/>
                  <a:ea typeface="+mn-ea"/>
                </a:endParaRPr>
              </a:p>
              <a:p>
                <a:pPr marL="627063" marR="0" lvl="1" indent="-282575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Font typeface="Wingdings" pitchFamily="2" charset="2"/>
                  <a:buNone/>
                  <a:tabLst>
                    <a:tab pos="627063" algn="l"/>
                  </a:tabLst>
                  <a:defRPr/>
                </a:pPr>
                <a:r>
                  <a: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rPr>
                  <a:t>※</a:t>
                </a:r>
                <a:r>
                  <a:rPr kumimoji="0" lang="zh-TW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rPr>
                  <a:t> </a:t>
                </a:r>
                <a:r>
                  <a:rPr kumimoji="0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</a:rPr>
                  <a:t>The (bond) yield for two years to maturity is 6.76%</a:t>
                </a:r>
              </a:p>
              <a:p>
                <a:pPr lvl="1">
                  <a:spcBef>
                    <a:spcPts val="500"/>
                  </a:spcBef>
                  <a:buFont typeface="Wingdings" pitchFamily="2" charset="2"/>
                  <a:buNone/>
                </a:pPr>
                <a:r>
                  <a:rPr lang="en-US" altLang="zh-TW" sz="2000" dirty="0">
                    <a:ea typeface="+mn-ea"/>
                  </a:rPr>
                  <a:t>※</a:t>
                </a:r>
                <a:r>
                  <a:rPr lang="zh-TW" altLang="en-US" sz="2000" dirty="0">
                    <a:ea typeface="+mn-ea"/>
                  </a:rPr>
                  <a:t> </a:t>
                </a:r>
                <a:r>
                  <a:rPr lang="en-US" altLang="zh-TW" sz="2000" dirty="0">
                    <a:ea typeface="+mn-ea"/>
                  </a:rPr>
                  <a:t>Financial calculators cannot solve the bond yield correctly based on the continuous-compounding formulas</a:t>
                </a:r>
              </a:p>
              <a:p>
                <a:pPr eaLnBrk="1" hangingPunct="1">
                  <a:spcBef>
                    <a:spcPts val="800"/>
                  </a:spcBef>
                  <a:buFont typeface="Wingdings" pitchFamily="2" charset="2"/>
                  <a:buNone/>
                </a:pPr>
                <a:endParaRPr lang="en-US" altLang="zh-TW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153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56184"/>
                <a:ext cx="8424936" cy="5085184"/>
              </a:xfrm>
              <a:blipFill>
                <a:blip r:embed="rId3"/>
                <a:stretch>
                  <a:fillRect l="-724" t="-1679" r="-3907" b="-3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A17679F0-0AB6-44B6-9C20-D0AAE9A306CA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99176" cy="103596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Par Yield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799"/>
                <a:ext cx="8496944" cy="5040561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par yield (</a:t>
                </a:r>
                <a:r>
                  <a:rPr lang="zh-TW" altLang="en-US" dirty="0">
                    <a:ea typeface="新細明體" pitchFamily="18" charset="-120"/>
                  </a:rPr>
                  <a:t>票面收益率</a:t>
                </a:r>
                <a:r>
                  <a:rPr lang="en-US" altLang="zh-TW" dirty="0">
                    <a:ea typeface="新細明體" pitchFamily="18" charset="-120"/>
                  </a:rPr>
                  <a:t>)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for a certain maturity is the coupon rate that causes the bond price to equal its face value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the same example, we solve</a:t>
                </a:r>
              </a:p>
              <a:p>
                <a:pPr marL="344488" lvl="1" indent="0">
                  <a:spcBef>
                    <a:spcPts val="600"/>
                  </a:spcBef>
                  <a:buClr>
                    <a:srgbClr val="CC3300"/>
                  </a:buClr>
                  <a:buNone/>
                </a:pPr>
                <a:endParaRPr lang="en-US" altLang="zh-TW" sz="400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700087" lvl="2" indent="-342900" algn="ctr">
                  <a:spcBef>
                    <a:spcPts val="600"/>
                  </a:spcBef>
                  <a:buClr>
                    <a:srgbClr val="7C1302"/>
                  </a:buClr>
                  <a:buNone/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0.05</m:t>
                        </m:r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∙0.5</m:t>
                        </m:r>
                      </m:sup>
                    </m:sSup>
                    <m:r>
                      <a:rPr lang="en-US" altLang="zh-TW" sz="26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0.058</m:t>
                        </m:r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∙1.0</m:t>
                        </m:r>
                      </m:sup>
                    </m:sSup>
                    <m:r>
                      <a:rPr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TW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TW" sz="2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0.064</m:t>
                        </m:r>
                        <m:r>
                          <a:rPr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∙1.5</m:t>
                        </m:r>
                      </m:sup>
                    </m:sSup>
                    <m:r>
                      <a:rPr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endParaRPr lang="en-US" altLang="zh-TW" sz="2600" i="1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 marL="1798638" lvl="2" indent="-4763" algn="ctr">
                  <a:spcBef>
                    <a:spcPts val="600"/>
                  </a:spcBef>
                  <a:buClr>
                    <a:srgbClr val="7C130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100+</m:t>
                          </m:r>
                          <m:f>
                            <m:fPr>
                              <m:ctrlPr>
                                <a:rPr lang="en-US" altLang="zh-TW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fPr>
                            <m:num>
                              <m:r>
                                <a:rPr lang="en-US" altLang="zh-TW" sz="26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pitchFamily="18" charset="-12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zh-TW" sz="26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0.068</m:t>
                          </m:r>
                          <m:r>
                            <a:rPr lang="en-US" altLang="zh-TW" sz="26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∙2.0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en-US" altLang="zh-TW" sz="2600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342900" lvl="1" indent="-342900">
                  <a:spcBef>
                    <a:spcPts val="600"/>
                  </a:spcBef>
                  <a:buClr>
                    <a:srgbClr val="7C1302"/>
                  </a:buClr>
                  <a:buSzPct val="70000"/>
                  <a:buNone/>
                  <a:tabLst/>
                </a:pPr>
                <a:endParaRPr lang="en-US" altLang="zh-TW" sz="400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  <a:buClr>
                    <a:srgbClr val="CC3300"/>
                  </a:buClr>
                  <a:buNone/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	to get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 dirty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dirty="0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6.87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285750" marR="0" lvl="0" indent="-1905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新細明體" pitchFamily="18" charset="-120"/>
                  <a:buChar char="※"/>
                  <a:tabLst/>
                  <a:defRPr/>
                </a:pPr>
                <a:r>
                  <a:rPr kumimoji="0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新細明體" charset="-120"/>
                    <a:cs typeface="Arial" pitchFamily="34" charset="0"/>
                  </a:rPr>
                  <a:t> </a:t>
                </a:r>
                <a:r>
                  <a:rPr lang="en-US" altLang="zh-TW" sz="2000" kern="1200" dirty="0">
                    <a:solidFill>
                      <a:srgbClr val="000000"/>
                    </a:solidFill>
                    <a:ea typeface="新細明體" charset="-120"/>
                    <a:cs typeface="Arial" pitchFamily="34" charset="0"/>
                  </a:rPr>
                  <a:t>T</a:t>
                </a:r>
                <a:r>
                  <a:rPr kumimoji="0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新細明體" charset="-120"/>
                    <a:cs typeface="Arial" pitchFamily="34" charset="0"/>
                  </a:rPr>
                  <a:t>he par yield for two years to maturity is 6.87%</a:t>
                </a:r>
              </a:p>
              <a:p>
                <a:pPr marL="538163" marR="0" lvl="0" indent="-271463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 typeface="新細明體" pitchFamily="18" charset="-120"/>
                  <a:buChar char="※"/>
                  <a:tabLst/>
                  <a:defRPr/>
                </a:pPr>
                <a:r>
                  <a:rPr lang="en-US" altLang="zh-TW" sz="2000" kern="1200" dirty="0">
                    <a:solidFill>
                      <a:srgbClr val="000000"/>
                    </a:solidFill>
                    <a:ea typeface="新細明體" charset="-120"/>
                    <a:cs typeface="Arial" pitchFamily="34" charset="0"/>
                  </a:rPr>
                  <a:t> The way to solve swap and OIS rates (discussed in Ch. 7 and on 4.35) is similar to that for solving par yield</a:t>
                </a:r>
                <a:endPara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新細明體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799"/>
                <a:ext cx="8496944" cy="5040561"/>
              </a:xfrm>
              <a:blipFill>
                <a:blip r:embed="rId3"/>
                <a:stretch>
                  <a:fillRect l="-717" t="-1693" b="-25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A2EA59CC-FFE5-44DB-851D-B528109660F1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5764213" cy="3838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1600">
                <a:ea typeface="新細明體" pitchFamily="18" charset="-120"/>
              </a:rPr>
              <a:t> </a:t>
            </a:r>
          </a:p>
        </p:txBody>
      </p:sp>
      <p:sp>
        <p:nvSpPr>
          <p:cNvPr id="1843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DBED858A-6F72-4CAA-9985-C13EDFFF1DE1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The Bootstrap Method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23528" y="1647255"/>
            <a:ext cx="8424936" cy="50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Bootstrap method (</a:t>
            </a:r>
            <a:r>
              <a:rPr lang="zh-TW" altLang="en-US" dirty="0">
                <a:ea typeface="新細明體" pitchFamily="18" charset="-120"/>
              </a:rPr>
              <a:t>拔靴法</a:t>
            </a:r>
            <a:r>
              <a:rPr lang="en-US" altLang="zh-TW" dirty="0">
                <a:ea typeface="新細明體" pitchFamily="18" charset="-120"/>
              </a:rPr>
              <a:t>): to determine treasury zero rates sequentially from the shortest maturity to the longest maturity based on market prices of Treasury bills and bonds</a:t>
            </a:r>
          </a:p>
          <a:p>
            <a:pPr lvl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The sequence must be followed because the information of zero rates with shorter maturities is needed to solve the zero rate with a longer maturity (shown in the following numerical example)</a:t>
            </a:r>
          </a:p>
          <a:p>
            <a:pPr lvl="1">
              <a:spcBef>
                <a:spcPts val="400"/>
              </a:spcBef>
            </a:pPr>
            <a:r>
              <a:rPr lang="en-US" altLang="zh-TW" dirty="0">
                <a:ea typeface="新細明體" pitchFamily="18" charset="-120"/>
              </a:rPr>
              <a:t>The name of “bootstrap”: in order t</a:t>
            </a:r>
            <a:r>
              <a:rPr lang="en-US" altLang="zh-TW" dirty="0"/>
              <a:t>o take off your shoes by unfastening the shoelace, make sure you first loosen the upper part of the shoelace and then loosen the lower part</a:t>
            </a: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5764213" cy="383857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1600">
                <a:ea typeface="新細明體" pitchFamily="18" charset="-120"/>
              </a:rPr>
              <a:t> </a:t>
            </a:r>
          </a:p>
        </p:txBody>
      </p:sp>
      <p:sp>
        <p:nvSpPr>
          <p:cNvPr id="1843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DBED858A-6F72-4CAA-9985-C13EDFFF1DE1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The Bootstrap Method</a:t>
            </a: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46856" y="1719262"/>
            <a:ext cx="8229600" cy="480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Hypothetic data for Treasury bills (the first three quotes) and bonds (the last two quotes)</a:t>
            </a:r>
          </a:p>
          <a:p>
            <a:pPr>
              <a:spcBef>
                <a:spcPts val="600"/>
              </a:spcBef>
            </a:pPr>
            <a:endParaRPr lang="en-US" altLang="zh-TW" dirty="0"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endParaRPr lang="en-US" altLang="zh-TW" dirty="0"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endParaRPr lang="en-US" altLang="zh-TW" dirty="0"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endParaRPr lang="en-US" altLang="zh-TW" dirty="0"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endParaRPr lang="en-US" altLang="zh-TW" dirty="0">
              <a:ea typeface="新細明體" pitchFamily="18" charset="-120"/>
            </a:endParaRPr>
          </a:p>
          <a:p>
            <a:pPr>
              <a:spcBef>
                <a:spcPts val="600"/>
              </a:spcBef>
            </a:pPr>
            <a:endParaRPr lang="en-US" altLang="zh-TW" sz="2000" dirty="0">
              <a:ea typeface="新細明體" pitchFamily="18" charset="-120"/>
            </a:endParaRPr>
          </a:p>
          <a:p>
            <a:pPr marL="358775" indent="0">
              <a:spcBef>
                <a:spcPts val="600"/>
              </a:spcBef>
              <a:buNone/>
            </a:pPr>
            <a:r>
              <a:rPr lang="en-US" altLang="zh-TW" dirty="0">
                <a:ea typeface="新細明體" pitchFamily="18" charset="-120"/>
              </a:rPr>
              <a:t>Find the zero rates corresponding to the time to maturities of 0.25, 0.5, 1, 1.5, and 2 years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68286"/>
              </p:ext>
            </p:extLst>
          </p:nvPr>
        </p:nvGraphicFramePr>
        <p:xfrm>
          <a:off x="853244" y="2852936"/>
          <a:ext cx="7416824" cy="27803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Bond Principal ($)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Time to Maturity (years)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Annual Coupon ($)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Bond Price ($)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97.5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94.9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90.0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96.0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06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2.00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101.6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146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224905"/>
          </a:xfrm>
        </p:spPr>
        <p:txBody>
          <a:bodyPr/>
          <a:lstStyle/>
          <a:p>
            <a:pPr marL="803275" indent="-803275" algn="l"/>
            <a:r>
              <a:rPr lang="en-US" altLang="zh-TW" sz="3800" dirty="0">
                <a:ea typeface="新細明體" charset="-120"/>
              </a:rPr>
              <a:t>4.1 Possible Risk-Free Interest Rates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The Bootstrap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719262"/>
                <a:ext cx="8229600" cy="5138738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Step 1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0.25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For this zero coupon bond, an amount of $2.5 can be earned on the investment of $97.5 in 3 months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The 3-month rate is 4 times $2.5/$97.5 or 10.2564% with quarterly compounding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It is equivalent to 10.1271% with continuous compounding based on the following two methods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Method 1: Exploit the conversion formula on Slide 4.22 to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=4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10.2564%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Method 2: 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0.25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$97.5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0.25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∙0.25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=$100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800" dirty="0">
                    <a:ea typeface="新細明體" pitchFamily="18" charset="-120"/>
                  </a:rPr>
                  <a:t>Step 2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0.5</m:t>
                        </m:r>
                      </m:sub>
                    </m:sSub>
                  </m:oMath>
                </a14:m>
                <a:r>
                  <a:rPr lang="en-US" altLang="zh-TW" sz="28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>
                    <a:ea typeface="新細明體" pitchFamily="18" charset="-120"/>
                  </a:rPr>
                  <a:t>):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sz="2400" dirty="0">
                    <a:ea typeface="新細明體" pitchFamily="18" charset="-120"/>
                  </a:rPr>
                  <a:t>Similarly, the 6-month and 1-year continuous compounding zero rates are 10.4693% and 10.5361%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6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2"/>
                <a:ext cx="8229600" cy="5138738"/>
              </a:xfrm>
              <a:blipFill>
                <a:blip r:embed="rId3"/>
                <a:stretch>
                  <a:fillRect l="-741" t="-2491" r="-1259" b="-24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81E625A8-1841-4B39-A37A-4B06DACA77D5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TW" dirty="0">
                    <a:ea typeface="新細明體" pitchFamily="18" charset="-120"/>
                  </a:rPr>
                  <a:t>Step 3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1.5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):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Solve the following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1.5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4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−0.104693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∙0.5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+4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−0.10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5361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+104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  <m:t>1.5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∙1.5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=96</m:t>
                      </m:r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1.5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=10.6810%</m:t>
                      </m:r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:endParaRPr lang="en-US" altLang="zh-TW" sz="1200" dirty="0">
                  <a:ea typeface="新細明體" pitchFamily="18" charset="-120"/>
                </a:endParaRPr>
              </a:p>
              <a:p>
                <a:r>
                  <a:rPr lang="en-US" altLang="zh-TW" dirty="0">
                    <a:ea typeface="新細明體" pitchFamily="18" charset="-120"/>
                  </a:rPr>
                  <a:t>Step 4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): 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Solve the following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6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−0.104693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∙0.5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6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−0.105361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∙1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+6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−0.10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6810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∙1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.5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10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6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∙2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101.6</m:t>
                      </m:r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=10.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8082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%</m:t>
                      </m:r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2DA4110E-E36A-44DD-8CEC-45578AE4BC15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The Bootstrap Method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Zero Curve Calculated From the Hypothetic Data</a:t>
            </a:r>
          </a:p>
        </p:txBody>
      </p:sp>
      <p:sp>
        <p:nvSpPr>
          <p:cNvPr id="2150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BBDAE2CE-75A5-47F0-9A58-A309283F53C1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971600" y="1700808"/>
            <a:ext cx="7392730" cy="3888432"/>
            <a:chOff x="180078" y="1759732"/>
            <a:chExt cx="9872907" cy="4860540"/>
          </a:xfrm>
        </p:grpSpPr>
        <p:graphicFrame>
          <p:nvGraphicFramePr>
            <p:cNvPr id="3" name="物件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20480746"/>
                </p:ext>
              </p:extLst>
            </p:nvPr>
          </p:nvGraphicFramePr>
          <p:xfrm>
            <a:off x="682608" y="2276872"/>
            <a:ext cx="8001000" cy="434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9" name="Chart" r:id="rId4" imgW="9542520" imgH="7328160" progId="Excel.Chart.8">
                    <p:embed followColorScheme="full"/>
                  </p:oleObj>
                </mc:Choice>
                <mc:Fallback>
                  <p:oleObj name="Chart" r:id="rId4" imgW="9542520" imgH="7328160" progId="Excel.Chart.8">
                    <p:embed followColorScheme="full"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608" y="2276872"/>
                          <a:ext cx="8001000" cy="434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80078" y="1759732"/>
              <a:ext cx="2517823" cy="5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sz="2000" dirty="0">
                  <a:latin typeface="Times New Roman" pitchFamily="18" charset="0"/>
                  <a:ea typeface="新細明體" charset="-120"/>
                </a:rPr>
                <a:t>Zero Rate (%)</a:t>
              </a: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7584850" y="5849302"/>
              <a:ext cx="2468135" cy="50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sz="2000" dirty="0">
                  <a:latin typeface="Times New Roman" pitchFamily="18" charset="0"/>
                  <a:ea typeface="新細明體" charset="-120"/>
                </a:rPr>
                <a:t>Maturity (</a:t>
              </a:r>
              <a:r>
                <a:rPr lang="en-US" altLang="zh-TW" sz="2000" dirty="0" err="1">
                  <a:latin typeface="Times New Roman" pitchFamily="18" charset="0"/>
                  <a:ea typeface="新細明體" charset="-120"/>
                </a:rPr>
                <a:t>yrs</a:t>
              </a:r>
              <a:r>
                <a:rPr lang="en-US" altLang="zh-TW" sz="2000" dirty="0">
                  <a:latin typeface="Times New Roman" pitchFamily="18" charset="0"/>
                  <a:ea typeface="新細明體" charset="-120"/>
                </a:rPr>
                <a:t>)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363620" y="4756150"/>
              <a:ext cx="1124439" cy="3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sz="1400" dirty="0">
                  <a:latin typeface="Times New Roman" pitchFamily="18" charset="0"/>
                  <a:ea typeface="新細明體" charset="-120"/>
                </a:rPr>
                <a:t>10.1271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925841" y="4038600"/>
              <a:ext cx="1056689" cy="3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sz="1400" dirty="0">
                  <a:latin typeface="Times New Roman" pitchFamily="18" charset="0"/>
                  <a:ea typeface="新細明體" charset="-120"/>
                </a:rPr>
                <a:t>10.4693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161220" y="3884538"/>
              <a:ext cx="1153990" cy="3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sz="1400" dirty="0">
                  <a:latin typeface="Times New Roman" pitchFamily="18" charset="0"/>
                  <a:ea typeface="新細明體" charset="-120"/>
                </a:rPr>
                <a:t>10.5316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411376" y="3717032"/>
              <a:ext cx="1153990" cy="3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sz="1400" dirty="0">
                  <a:latin typeface="Times New Roman" pitchFamily="18" charset="0"/>
                  <a:ea typeface="新細明體" charset="-120"/>
                </a:rPr>
                <a:t>10.6810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686872" y="3596506"/>
              <a:ext cx="1027111" cy="3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altLang="zh-TW" sz="1400" dirty="0">
                  <a:latin typeface="Times New Roman" pitchFamily="18" charset="0"/>
                  <a:ea typeface="新細明體" charset="-120"/>
                </a:rPr>
                <a:t>10.8082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67544" y="5589240"/>
            <a:ext cx="82089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新細明體" pitchFamily="18" charset="-120"/>
              <a:buChar char="※"/>
            </a:pPr>
            <a:r>
              <a:rPr lang="en-US" altLang="zh-TW" dirty="0">
                <a:latin typeface="+mn-lt"/>
                <a:ea typeface="新細明體" charset="-120"/>
                <a:cs typeface="Arial" pitchFamily="34" charset="0"/>
              </a:rPr>
              <a:t>The zero curve (</a:t>
            </a:r>
            <a:r>
              <a:rPr lang="zh-TW" altLang="en-US" dirty="0">
                <a:latin typeface="+mn-lt"/>
                <a:ea typeface="新細明體" charset="-120"/>
                <a:cs typeface="Arial" pitchFamily="34" charset="0"/>
              </a:rPr>
              <a:t>零息利率曲線</a:t>
            </a:r>
            <a:r>
              <a:rPr lang="en-US" altLang="zh-TW" dirty="0">
                <a:latin typeface="+mn-lt"/>
                <a:ea typeface="新細明體" charset="-120"/>
                <a:cs typeface="Arial" pitchFamily="34" charset="0"/>
              </a:rPr>
              <a:t>) is a type of the term structure (</a:t>
            </a:r>
            <a:r>
              <a:rPr lang="zh-TW" altLang="en-US" dirty="0">
                <a:latin typeface="+mn-lt"/>
                <a:ea typeface="新細明體" charset="-120"/>
                <a:cs typeface="Arial" pitchFamily="34" charset="0"/>
              </a:rPr>
              <a:t>期間結構</a:t>
            </a:r>
            <a:r>
              <a:rPr lang="en-US" altLang="zh-TW" dirty="0">
                <a:latin typeface="+mn-lt"/>
                <a:ea typeface="新細明體" charset="-120"/>
                <a:cs typeface="Arial" pitchFamily="34" charset="0"/>
              </a:rPr>
              <a:t>)</a:t>
            </a:r>
            <a:r>
              <a:rPr lang="zh-TW" altLang="en-US" dirty="0">
                <a:latin typeface="+mn-lt"/>
                <a:ea typeface="新細明體" charset="-120"/>
                <a:cs typeface="Arial" pitchFamily="34" charset="0"/>
              </a:rPr>
              <a:t> </a:t>
            </a:r>
            <a:r>
              <a:rPr lang="en-US" altLang="zh-TW" dirty="0">
                <a:latin typeface="+mn-lt"/>
                <a:ea typeface="新細明體" charset="-120"/>
                <a:cs typeface="Arial" pitchFamily="34" charset="0"/>
              </a:rPr>
              <a:t>of interest rates, i.e., the zero rate is a function of the time to maturity</a:t>
            </a:r>
          </a:p>
          <a:p>
            <a:pPr marL="285750" indent="-285750">
              <a:spcBef>
                <a:spcPts val="600"/>
              </a:spcBef>
              <a:buFont typeface="新細明體" pitchFamily="18" charset="-120"/>
              <a:buChar char="※"/>
            </a:pPr>
            <a:r>
              <a:rPr lang="en-US" altLang="zh-TW" dirty="0">
                <a:latin typeface="+mn-lt"/>
                <a:ea typeface="新細明體" charset="-120"/>
                <a:cs typeface="Arial" pitchFamily="34" charset="0"/>
              </a:rPr>
              <a:t>Bond prices are determined with the demand and supply </a:t>
            </a:r>
            <a:r>
              <a:rPr lang="en-US" altLang="zh-TW" dirty="0">
                <a:latin typeface="+mn-lt"/>
                <a:sym typeface="Symbol"/>
              </a:rPr>
              <a:t> Bond prices are stochastic</a:t>
            </a:r>
            <a:r>
              <a:rPr lang="zh-TW" altLang="en-US" dirty="0">
                <a:latin typeface="+mn-lt"/>
                <a:sym typeface="Symbol"/>
              </a:rPr>
              <a:t> </a:t>
            </a:r>
            <a:r>
              <a:rPr lang="en-US" altLang="zh-TW" dirty="0">
                <a:latin typeface="+mn-lt"/>
                <a:sym typeface="Symbol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sym typeface="Symbol"/>
              </a:rPr>
              <a:t>債券價格隨機</a:t>
            </a:r>
            <a:r>
              <a:rPr lang="en-US" altLang="zh-TW" dirty="0">
                <a:latin typeface="+mn-lt"/>
                <a:sym typeface="Symbol"/>
              </a:rPr>
              <a:t>)  Interest rates are stochastic</a:t>
            </a:r>
            <a:r>
              <a:rPr lang="zh-TW" altLang="en-US" dirty="0">
                <a:latin typeface="+mn-lt"/>
                <a:sym typeface="Symbol"/>
              </a:rPr>
              <a:t> </a:t>
            </a:r>
            <a:r>
              <a:rPr lang="en-US" altLang="zh-TW" dirty="0">
                <a:latin typeface="+mn-lt"/>
                <a:sym typeface="Symbol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  <a:sym typeface="Symbol"/>
              </a:rPr>
              <a:t>利率隨機</a:t>
            </a:r>
            <a:r>
              <a:rPr lang="en-US" altLang="zh-TW" dirty="0">
                <a:latin typeface="+mn-lt"/>
                <a:sym typeface="Symbol"/>
              </a:rPr>
              <a:t>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240" y="1556792"/>
                <a:ext cx="8640960" cy="5256584"/>
              </a:xfrm>
              <a:noFill/>
            </p:spPr>
            <p:txBody>
              <a:bodyPr lIns="92075" tIns="46038" rIns="92075" bIns="46038"/>
              <a:lstStyle/>
              <a:p>
                <a:pPr marL="342900" marR="0" lvl="1" indent="-342900" defTabSz="914400" latinLnBrk="0">
                  <a:lnSpc>
                    <a:spcPct val="90000"/>
                  </a:lnSpc>
                  <a:spcBef>
                    <a:spcPts val="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tabLst>
                    <a:tab pos="627063" algn="l"/>
                  </a:tabLst>
                  <a:defRPr/>
                </a:pPr>
                <a:r>
                  <a:rPr lang="en-US" altLang="en-US" sz="3000" dirty="0">
                    <a:ea typeface="新細明體" pitchFamily="18" charset="-120"/>
                    <a:cs typeface="+mn-cs"/>
                  </a:rPr>
                  <a:t>How to calculate zero rates based on OIS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CA" altLang="en-US" sz="3000" dirty="0">
                  <a:ea typeface="新細明體" pitchFamily="18" charset="-120"/>
                  <a:cs typeface="+mn-cs"/>
                </a:endParaRPr>
              </a:p>
              <a:p>
                <a:pPr marL="627063" marR="0" lvl="1" indent="-282575" algn="l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/>
                </a:pPr>
                <a:r>
                  <a:rPr kumimoji="0" lang="en-CA" alt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For maturities up to one year, there is a single exchange for an OIS at maturity, e.g., </a:t>
                </a:r>
                <a14:m>
                  <m:oMath xmlns:m="http://schemas.openxmlformats.org/officeDocument/2006/math">
                    <m:r>
                      <a:rPr kumimoji="0" lang="en-CA" alt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CA" alt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= 92 days</a:t>
                </a:r>
              </a:p>
              <a:p>
                <a:pPr marL="344488" marR="0" lvl="1" indent="0" algn="l" defTabSz="914400" rtl="0" eaLnBrk="1" fontAlgn="base" latinLnBrk="0" hangingPunct="1">
                  <a:lnSpc>
                    <a:spcPct val="95000"/>
                  </a:lnSpc>
                  <a:spcBef>
                    <a:spcPts val="1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kumimoji="0" lang="en-CA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4488" marR="0" lvl="1" indent="0" algn="l" defTabSz="914400" rtl="0" eaLnBrk="1" fontAlgn="base" latinLnBrk="0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kumimoji="0" lang="en-CA" alt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4488" marR="0" lvl="1" indent="0" algn="l" defTabSz="914400" rtl="0" eaLnBrk="1" fontAlgn="base" latinLnBrk="0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lang="en-CA" altLang="en-US" dirty="0">
                  <a:solidFill>
                    <a:srgbClr val="000000"/>
                  </a:solidFill>
                  <a:latin typeface="Arial"/>
                </a:endParaRPr>
              </a:p>
              <a:p>
                <a:pPr marL="344488" marR="0" lvl="1" indent="0" algn="l" defTabSz="914400" rtl="0" eaLnBrk="1" fontAlgn="base" latinLnBrk="0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kumimoji="0" lang="en-CA" alt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4488" marR="0" lvl="1" indent="0" algn="l" defTabSz="914400" rtl="0" eaLnBrk="1" fontAlgn="base" latinLnBrk="0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lang="en-CA" altLang="en-US" dirty="0">
                  <a:solidFill>
                    <a:srgbClr val="000000"/>
                  </a:solidFill>
                  <a:latin typeface="Arial"/>
                </a:endParaRPr>
              </a:p>
              <a:p>
                <a:pPr marL="344488" marR="0" lvl="1" indent="0" algn="l" defTabSz="914400" rtl="0" eaLnBrk="1" fontAlgn="base" latinLnBrk="0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kumimoji="0" lang="en-CA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lvl="2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floating-rate side is worth $1 at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𝑡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= 0, since rolling the interest and the principal of $1 forward each day yields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  <m:t>/365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92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Solve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>
                    <a:ea typeface="新細明體" pitchFamily="18" charset="-120"/>
                  </a:rPr>
                  <a:t> such that the present value of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92/365</m:t>
                        </m:r>
                      </m:e>
                    </m:d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also worth $1. In this case, the OIS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>
                    <a:ea typeface="新細明體" pitchFamily="18" charset="-120"/>
                  </a:rPr>
                  <a:t> should equal the prevailing zero rate corresponding to the maturity date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CA" altLang="en-US" dirty="0"/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240" y="1556792"/>
                <a:ext cx="8640960" cy="5256584"/>
              </a:xfrm>
              <a:blipFill>
                <a:blip r:embed="rId4"/>
                <a:stretch>
                  <a:fillRect l="-706" t="-2433" r="-635" b="-37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Zero Curve Calculated From OIS rates</a:t>
            </a:r>
          </a:p>
        </p:txBody>
      </p:sp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05609BB4-EBC9-4652-B822-17A990F71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79626"/>
              </p:ext>
            </p:extLst>
          </p:nvPr>
        </p:nvGraphicFramePr>
        <p:xfrm>
          <a:off x="1619672" y="2780928"/>
          <a:ext cx="5760640" cy="2180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6" name="Visio" r:id="rId5" imgW="6510321" imgH="2467075" progId="Visio.Drawing.15">
                  <p:embed/>
                </p:oleObj>
              </mc:Choice>
              <mc:Fallback>
                <p:oleObj name="Visio" r:id="rId5" imgW="6510321" imgH="246707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2780928"/>
                        <a:ext cx="5760640" cy="2180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454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700808"/>
                <a:ext cx="8640960" cy="5184576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Longer-term, e.g., </a:t>
                </a:r>
                <a14:m>
                  <m:oMath xmlns:m="http://schemas.openxmlformats.org/officeDocument/2006/math">
                    <m:r>
                      <a:rPr kumimoji="0" lang="en-CA" alt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CA" altLang="en-US" sz="2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= 1.25 years, </a:t>
                </a:r>
                <a:r>
                  <a:rPr lang="en-US" altLang="zh-TW" dirty="0">
                    <a:ea typeface="新細明體" pitchFamily="18" charset="-120"/>
                  </a:rPr>
                  <a:t>OISs are typically divided into 3-month sub-periods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At the end of each sub-period, the net of the actual geometric average of the overnight rates during the sub-period and the fixed OIS rate will be exchanged</a:t>
                </a: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Under the above arrangement, supposing the principal of $1 is also exchanged, the floating-rate side is worth $1 (the principal)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=0</m:t>
                    </m:r>
                  </m:oMath>
                </a14:m>
                <a:endParaRPr lang="en-CA" altLang="en-US" dirty="0"/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00808"/>
                <a:ext cx="8640960" cy="5184576"/>
              </a:xfrm>
              <a:blipFill>
                <a:blip r:embed="rId4"/>
                <a:stretch>
                  <a:fillRect t="-1059" r="-1481" b="-1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Zero Curve Calculated From OIS rates</a:t>
            </a:r>
          </a:p>
        </p:txBody>
      </p:sp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F80C7DCF-E0EC-4F84-BF22-024D94A2D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46996"/>
              </p:ext>
            </p:extLst>
          </p:nvPr>
        </p:nvGraphicFramePr>
        <p:xfrm>
          <a:off x="94521" y="3789040"/>
          <a:ext cx="892521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9" name="Visio" r:id="rId5" imgW="6924643" imgH="1452555" progId="Visio.Drawing.15">
                  <p:embed/>
                </p:oleObj>
              </mc:Choice>
              <mc:Fallback>
                <p:oleObj name="Visio" r:id="rId5" imgW="6924643" imgH="145255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521" y="3789040"/>
                        <a:ext cx="8925211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599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8516" y="1628800"/>
                <a:ext cx="8947980" cy="5184576"/>
              </a:xfrm>
              <a:noFill/>
            </p:spPr>
            <p:txBody>
              <a:bodyPr lIns="92075" tIns="46038" rIns="92075" bIns="46038"/>
              <a:lstStyle/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1.25-year OIS contract with the OIS rate to be 4%, it can be regarded as a bond paying a quarterly coupon at a rate of 4% per annum and </a:t>
                </a:r>
                <a:r>
                  <a:rPr lang="en-US" altLang="zh-TW" b="1" i="1" dirty="0">
                    <a:ea typeface="新細明體" pitchFamily="18" charset="-120"/>
                  </a:rPr>
                  <a:t>sold at the principal (at par)</a:t>
                </a:r>
              </a:p>
              <a:p>
                <a:pPr marL="344488" marR="0" lvl="1" indent="0" algn="l" defTabSz="914400" rtl="0" eaLnBrk="1" fontAlgn="base" latinLnBrk="0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lang="en-US" altLang="en-US" noProof="0" dirty="0">
                  <a:ea typeface="新細明體" pitchFamily="18" charset="-120"/>
                </a:endParaRPr>
              </a:p>
              <a:p>
                <a:pPr marL="344488" marR="0" lvl="1" indent="0" algn="l" defTabSz="914400" rtl="0" eaLnBrk="1" fontAlgn="base" latinLnBrk="0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kumimoji="0" lang="en-US" altLang="en-US" sz="26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新細明體" pitchFamily="18" charset="-120"/>
                </a:endParaRPr>
              </a:p>
              <a:p>
                <a:pPr marL="344488" marR="0" lvl="1" indent="0" algn="l" defTabSz="914400" rtl="0" eaLnBrk="1" fontAlgn="base" latinLnBrk="0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CC3300"/>
                  </a:buClr>
                  <a:buSzPct val="100000"/>
                  <a:buNone/>
                  <a:tabLst>
                    <a:tab pos="627063" algn="l"/>
                  </a:tabLst>
                  <a:defRPr/>
                </a:pPr>
                <a:endParaRPr lang="en-US" altLang="en-US" noProof="0" dirty="0">
                  <a:solidFill>
                    <a:srgbClr val="000000"/>
                  </a:solidFill>
                  <a:latin typeface="Arial"/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sz="3200" dirty="0">
                  <a:ea typeface="新細明體" pitchFamily="18" charset="-120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the 3-, 6-, 9-, and 12-month OIS zero rates are 3%, 3.5%, 4%, and 4.5%, respectively, with continuous compounding</a:t>
                </a:r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lvl="3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1.25-year continuous compounding OIS zero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1.25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 is 3.9798% by solving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0.01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−3%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0.25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0.01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 smtClean="0">
                            <a:latin typeface="Cambria Math"/>
                            <a:ea typeface="新細明體" pitchFamily="18" charset="-120"/>
                          </a:rPr>
                          <m:t>3</m:t>
                        </m:r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.5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/>
                      </a:rPr>
                      <m:t>0.01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−4%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0.75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/>
                      </a:rPr>
                      <m:t>0.01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−4.</m:t>
                        </m:r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5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%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+1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.</m:t>
                    </m:r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01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1.25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1.25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CA" altLang="en-US" dirty="0"/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516" y="1628800"/>
                <a:ext cx="8947980" cy="5184576"/>
              </a:xfrm>
              <a:blipFill>
                <a:blip r:embed="rId4"/>
                <a:stretch>
                  <a:fillRect t="-705" r="-1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Zero Curve Calculated From OIS rates</a:t>
            </a:r>
          </a:p>
        </p:txBody>
      </p:sp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2A69A135-E38C-4277-A1EC-04A7C6484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439956"/>
              </p:ext>
            </p:extLst>
          </p:nvPr>
        </p:nvGraphicFramePr>
        <p:xfrm>
          <a:off x="1384660" y="2711103"/>
          <a:ext cx="8947980" cy="309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Visio" r:id="rId5" imgW="8322590" imgH="2878641" progId="Visio.Drawing.15">
                  <p:embed/>
                </p:oleObj>
              </mc:Choice>
              <mc:Fallback>
                <p:oleObj name="Visio" r:id="rId5" imgW="8322590" imgH="287864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4660" y="2711103"/>
                        <a:ext cx="8947980" cy="309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08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251520" y="2852167"/>
            <a:ext cx="7056784" cy="2016993"/>
          </a:xfrm>
        </p:spPr>
        <p:txBody>
          <a:bodyPr/>
          <a:lstStyle/>
          <a:p>
            <a:pPr marL="803275" indent="-803275" algn="l"/>
            <a:r>
              <a:rPr lang="en-US" altLang="zh-TW" sz="3800" dirty="0">
                <a:ea typeface="新細明體" charset="-120"/>
              </a:rPr>
              <a:t>4.4 </a:t>
            </a:r>
            <a:r>
              <a:rPr lang="en-US" altLang="zh-TW" sz="4000" dirty="0">
                <a:ea typeface="新細明體" pitchFamily="18" charset="-120"/>
              </a:rPr>
              <a:t>Forward Rates and Term Structure of Interest Rates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318AA49A-4F20-4677-A41A-D5F351D8E433}" type="slidenum">
              <a:rPr lang="en-US" altLang="en-US" smtClean="0"/>
              <a:pPr eaLnBrk="1" hangingPunct="1"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961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0" y="404664"/>
            <a:ext cx="7384876" cy="864096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Rates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遠期利率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1027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800"/>
                <a:ext cx="8352928" cy="5112568"/>
              </a:xfrm>
              <a:noFill/>
            </p:spPr>
            <p:txBody>
              <a:bodyPr lIns="92075" tIns="46038" rIns="92075" bIns="46038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forward rate is the future zero rate implied by the term structure of interest rates today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Formula to calculate (implied) forward rates: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that the zero rates for time periods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respectively, with both rates continuously compounded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forward rate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</a:t>
                </a:r>
              </a:p>
              <a:p>
                <a:pPr marL="344488" lvl="1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,</a:t>
                </a:r>
              </a:p>
              <a:p>
                <a:pPr lvl="1" indent="0">
                  <a:spcBef>
                    <a:spcPts val="6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which is the expected future zero rate (implied from the current term structure)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with the time to maturity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2532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352928" cy="5112568"/>
              </a:xfrm>
              <a:blipFill>
                <a:blip r:embed="rId3"/>
                <a:stretch>
                  <a:fillRect l="-730" t="-1549" r="-2701" b="-52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63F72438-131A-4996-8C5F-5761945E03FF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Calculation of Forward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556792"/>
                <a:ext cx="8229600" cy="2880320"/>
              </a:xfrm>
              <a:noFill/>
            </p:spPr>
            <p:txBody>
              <a:bodyPr lIns="92075" tIns="46038" rIns="92075" bIns="46038"/>
              <a:lstStyle/>
              <a:p>
                <a:pPr lvl="1"/>
                <a:r>
                  <a:rPr lang="en-US" altLang="zh-TW" dirty="0">
                    <a:ea typeface="新細明體" pitchFamily="18" charset="-120"/>
                  </a:rPr>
                  <a:t>The intuition for the formula is the equality of</a:t>
                </a:r>
              </a:p>
              <a:p>
                <a:pPr lvl="2" indent="-292100">
                  <a:buClr>
                    <a:schemeClr val="tx1"/>
                  </a:buClr>
                  <a:buSzPct val="100000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Cumulative return compounding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 indent="-292100">
                  <a:buClr>
                    <a:schemeClr val="tx1"/>
                  </a:buClr>
                  <a:buSzPct val="100000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Cumulative return compounding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next compounding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692150" lvl="2" indent="0">
                  <a:buClr>
                    <a:schemeClr val="tx1"/>
                  </a:buClr>
                  <a:buSzPct val="100000"/>
                  <a:buNone/>
                </a:pPr>
                <a:endParaRPr lang="en-US" altLang="zh-TW" sz="800" dirty="0">
                  <a:ea typeface="新細明體" pitchFamily="18" charset="-120"/>
                </a:endParaRPr>
              </a:p>
              <a:p>
                <a:pPr marL="1885950" lvl="1" indent="0">
                  <a:buNone/>
                  <a:tabLst/>
                </a:pPr>
                <a:r>
                  <a:rPr lang="en-US" altLang="zh-TW" dirty="0">
                    <a:ea typeface="新細明體" pitchFamily="18" charset="-12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An example of calculation of forward rates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TW" dirty="0">
                  <a:ea typeface="新細明體" pitchFamily="18" charset="-12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zh-TW" altLang="en-US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229600" cy="2880320"/>
              </a:xfrm>
              <a:blipFill>
                <a:blip r:embed="rId4"/>
                <a:stretch>
                  <a:fillRect t="-1903" b="-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77EDEF41-2546-4771-A676-DFC5F06ECC6F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graphicFrame>
        <p:nvGraphicFramePr>
          <p:cNvPr id="24581" name="Object 4"/>
          <p:cNvGraphicFramePr>
            <a:graphicFrameLocks/>
          </p:cNvGraphicFramePr>
          <p:nvPr/>
        </p:nvGraphicFramePr>
        <p:xfrm>
          <a:off x="1376363" y="4805363"/>
          <a:ext cx="1893887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60" name="Equation" r:id="rId5" imgW="1242204" imgH="2208362" progId="Equation.2">
                  <p:embed/>
                </p:oleObj>
              </mc:Choice>
              <mc:Fallback>
                <p:oleObj name="Equation" r:id="rId5" imgW="1242204" imgH="2208362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4805363"/>
                        <a:ext cx="1893887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98051"/>
              </p:ext>
            </p:extLst>
          </p:nvPr>
        </p:nvGraphicFramePr>
        <p:xfrm>
          <a:off x="467544" y="4365104"/>
          <a:ext cx="8424936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8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Years (</a:t>
                      </a:r>
                      <a:r>
                        <a:rPr lang="en-US" altLang="zh-TW" i="1" dirty="0"/>
                        <a:t>T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Zero rate</a:t>
                      </a:r>
                      <a:r>
                        <a:rPr lang="en-US" altLang="zh-TW" baseline="0" dirty="0"/>
                        <a:t> for an </a:t>
                      </a:r>
                      <a:r>
                        <a:rPr lang="en-US" altLang="zh-TW" i="1" baseline="0" dirty="0"/>
                        <a:t>T</a:t>
                      </a:r>
                      <a:r>
                        <a:rPr lang="en-US" altLang="zh-TW" baseline="0" dirty="0"/>
                        <a:t>-year investment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Forward rate for the </a:t>
                      </a:r>
                      <a:r>
                        <a:rPr lang="en-US" altLang="zh-TW" i="1" dirty="0"/>
                        <a:t>T</a:t>
                      </a:r>
                      <a:r>
                        <a:rPr lang="en-US" altLang="zh-TW" dirty="0"/>
                        <a:t>-</a:t>
                      </a:r>
                      <a:r>
                        <a:rPr lang="en-US" altLang="zh-TW" dirty="0" err="1"/>
                        <a:t>th</a:t>
                      </a:r>
                      <a:r>
                        <a:rPr lang="en-US" altLang="zh-TW" dirty="0"/>
                        <a:t> year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5.0%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4.6%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5.8%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6.2%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5.3%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6.5%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7488832" cy="1250801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Three Theories for the Term Structure of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1027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56184"/>
                <a:ext cx="8640960" cy="4868441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Expectations Theory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(</a:t>
                </a:r>
                <a:r>
                  <a:rPr lang="zh-TW" altLang="en-US" dirty="0">
                    <a:ea typeface="新細明體" pitchFamily="18" charset="-120"/>
                  </a:rPr>
                  <a:t>期望理論</a:t>
                </a:r>
                <a:r>
                  <a:rPr lang="en-US" altLang="zh-TW" dirty="0">
                    <a:ea typeface="新細明體" pitchFamily="18" charset="-120"/>
                  </a:rPr>
                  <a:t>):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Forward rates equal expected future zero rates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 addition,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新細明體" pitchFamily="18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+(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dirty="0">
                  <a:ea typeface="新細明體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)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Upward sloping zero curves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) indicate that the market is expecting higher </a:t>
                </a:r>
                <a:r>
                  <a:rPr lang="en-US" altLang="zh-TW" dirty="0">
                    <a:ea typeface="新細明體" pitchFamily="18" charset="-120"/>
                  </a:rPr>
                  <a:t>expected future zero rates (forward rates)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charset="-120"/>
                  </a:rPr>
                  <a:t>Downward sloping zero curves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charset="-120"/>
                  </a:rPr>
                  <a:t>) indicate that the market is expecting lower </a:t>
                </a:r>
                <a:r>
                  <a:rPr lang="en-US" altLang="zh-TW" dirty="0">
                    <a:ea typeface="新細明體" pitchFamily="18" charset="-120"/>
                  </a:rPr>
                  <a:t>expected future zero rates (forward rates)</a:t>
                </a:r>
                <a:endParaRPr lang="en-US" altLang="zh-TW" dirty="0">
                  <a:ea typeface="新細明體" charset="-120"/>
                </a:endParaRPr>
              </a:p>
              <a:p>
                <a:pPr marL="693737" lvl="2" indent="0">
                  <a:spcBef>
                    <a:spcPts val="600"/>
                  </a:spcBef>
                  <a:buNone/>
                </a:pPr>
                <a:endParaRPr lang="en-US" altLang="zh-TW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8676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56184"/>
                <a:ext cx="8640960" cy="4868441"/>
              </a:xfrm>
              <a:blipFill>
                <a:blip r:embed="rId3"/>
                <a:stretch>
                  <a:fillRect l="-705" t="-1754" b="-27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95FD5DEB-1773-4DF0-B239-0293C79DB1BE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150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568952" cy="530120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Why to study the interest rates?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Due to the classical discounted cash flow (DCF) model, the interest rate is a factor in the valuation of virtually all assets (especially derivatives)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theoretical futures and forward prices (will be introduced in Ch. 5) depend on the interest rate during the contract life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ea typeface="新細明體" pitchFamily="18" charset="-120"/>
              </a:rPr>
              <a:t>The interest rates can be underlying variables of derivatives (Ch.6 introduces interest rate futures)</a:t>
            </a:r>
          </a:p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Treasury rates 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國庫券利率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)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The rate of return an investor earns on Treasury bills or Treasury bonds, which are government debts issued in its own currency</a:t>
            </a: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628800"/>
                <a:ext cx="8064896" cy="4968552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Rewrite the formula for the forward rate as</a:t>
                </a:r>
              </a:p>
              <a:p>
                <a:pPr marL="344488" lvl="1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新細明體" pitchFamily="18" charset="-12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新細明體" pitchFamily="18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+(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)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an upward sloping zero curve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(applicable for the interval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(matured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 (see the table on Slide 4.38)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downward sloping zero curve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),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(applicable for the interval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&lt; zero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(matured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According to Expectations Theory,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an upward sloping zero curve,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 (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expected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future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zero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rate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)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downward sloping zero curve,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 (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expected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future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zero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>
                        <a:ea typeface="新細明體" pitchFamily="18" charset="-120"/>
                      </a:rPr>
                      <m:t>rate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)&lt;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56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628800"/>
                <a:ext cx="8064896" cy="4968552"/>
              </a:xfrm>
              <a:blipFill>
                <a:blip r:embed="rId3"/>
                <a:stretch>
                  <a:fillRect t="-1104" b="-69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D16FEB2C-C238-4566-881D-C0592799240C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id="{F792ADA3-4C6E-4F93-B1E9-10515CB1E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7488832" cy="1250801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Three Theories for the Term Structure of Interest Rates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4623"/>
            <a:ext cx="7488832" cy="1250801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Three Theories for the Term Structure of Interest Rates</a:t>
            </a:r>
          </a:p>
        </p:txBody>
      </p:sp>
      <p:sp>
        <p:nvSpPr>
          <p:cNvPr id="28676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656184"/>
            <a:ext cx="8640960" cy="5229200"/>
          </a:xfrm>
          <a:noFill/>
        </p:spPr>
        <p:txBody>
          <a:bodyPr lIns="92075" tIns="46038" rIns="92075" bIns="46038"/>
          <a:lstStyle/>
          <a:p>
            <a:pPr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Liquidity Preference Theory (</a:t>
            </a:r>
            <a:r>
              <a:rPr lang="zh-TW" altLang="en-US" dirty="0">
                <a:ea typeface="新細明體" pitchFamily="18" charset="-120"/>
              </a:rPr>
              <a:t>流動性偏好理論</a:t>
            </a:r>
            <a:r>
              <a:rPr lang="en-US" altLang="zh-TW" dirty="0">
                <a:ea typeface="新細明體" pitchFamily="18" charset="-120"/>
              </a:rPr>
              <a:t>):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Explain that the implied forward rates are greater than the expected future zero rates 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Lenders prefer to preserve their liquidity and invest funds for short periods of time </a:t>
            </a:r>
            <a:r>
              <a:rPr lang="en-US" altLang="zh-TW" dirty="0">
                <a:sym typeface="Symbol"/>
              </a:rPr>
              <a:t> Lenders demand lower (higher) rates for short- (long-) term loans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To avoid the re-borrowing interest rate risk, borrowers prefer to borrow at fixed rates for long periods of time </a:t>
            </a:r>
            <a:r>
              <a:rPr lang="en-US" altLang="zh-TW" dirty="0">
                <a:sym typeface="Symbol"/>
              </a:rPr>
              <a:t> B</a:t>
            </a:r>
            <a:r>
              <a:rPr lang="en-US" altLang="zh-TW" dirty="0">
                <a:ea typeface="新細明體" pitchFamily="18" charset="-120"/>
              </a:rPr>
              <a:t>orrowers</a:t>
            </a:r>
            <a:r>
              <a:rPr lang="en-US" altLang="zh-TW" dirty="0">
                <a:sym typeface="Symbol"/>
              </a:rPr>
              <a:t> would like to pay lower (higher) rates for short- (long-) term loans</a:t>
            </a:r>
            <a:endParaRPr lang="en-US" altLang="zh-TW" dirty="0">
              <a:ea typeface="新細明體" pitchFamily="18" charset="-120"/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Yield curves tend to be more upward sloping and the implied forward rate &gt; expected future zero rate </a:t>
            </a:r>
          </a:p>
        </p:txBody>
      </p:sp>
      <p:sp>
        <p:nvSpPr>
          <p:cNvPr id="2867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95FD5DEB-1773-4DF0-B239-0293C79DB1BE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35643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027"/>
          <p:cNvSpPr>
            <a:spLocks noGrp="1" noChangeArrowheads="1"/>
          </p:cNvSpPr>
          <p:nvPr>
            <p:ph idx="1"/>
          </p:nvPr>
        </p:nvSpPr>
        <p:spPr>
          <a:xfrm>
            <a:off x="395288" y="1628799"/>
            <a:ext cx="8353176" cy="5112569"/>
          </a:xfrm>
          <a:noFill/>
        </p:spPr>
        <p:txBody>
          <a:bodyPr lIns="92075" tIns="46038" rIns="92075" bIns="46038"/>
          <a:lstStyle/>
          <a:p>
            <a:pPr>
              <a:spcBef>
                <a:spcPts val="6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Market Segmentation Theory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市場分割理論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No relationship between short-, medium, and long-term interest rates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The short-term (medium-term) interest rate is determined by supply and demand in the short-term (medium-term) bond market, and so on</a:t>
            </a:r>
          </a:p>
        </p:txBody>
      </p:sp>
      <p:sp>
        <p:nvSpPr>
          <p:cNvPr id="2867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95FD5DEB-1773-4DF0-B239-0293C79DB1BE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4623"/>
            <a:ext cx="7488832" cy="1250801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Three Theories for the Term Structure of Interest Rates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7056784" cy="792088"/>
          </a:xfrm>
        </p:spPr>
        <p:txBody>
          <a:bodyPr/>
          <a:lstStyle/>
          <a:p>
            <a:pPr marL="803275" indent="-803275" algn="l"/>
            <a:r>
              <a:rPr lang="en-US" altLang="zh-TW" sz="3800" dirty="0">
                <a:ea typeface="新細明體" charset="-120"/>
              </a:rPr>
              <a:t>4.5 </a:t>
            </a:r>
            <a:r>
              <a:rPr lang="en-US" altLang="zh-TW" sz="4000" dirty="0">
                <a:ea typeface="新細明體" pitchFamily="18" charset="-120"/>
              </a:rPr>
              <a:t>Forward Rate Agreement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4.</a:t>
            </a:r>
            <a:fld id="{318AA49A-4F20-4677-A41A-D5F351D8E433}" type="slidenum">
              <a:rPr lang="en-US" altLang="en-US" smtClean="0"/>
              <a:pPr eaLnBrk="1" hangingPunct="1"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623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229600" cy="4805362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forward rate agreement (FRA) (</a:t>
                </a:r>
                <a:r>
                  <a:rPr lang="zh-TW" altLang="en-US" dirty="0">
                    <a:ea typeface="新細明體" pitchFamily="18" charset="-120"/>
                  </a:rPr>
                  <a:t>遠期利率協定</a:t>
                </a:r>
                <a:r>
                  <a:rPr lang="en-US" altLang="zh-TW" dirty="0">
                    <a:ea typeface="新細明體" pitchFamily="18" charset="-120"/>
                  </a:rPr>
                  <a:t>) is an agreement made today that a fixed borrowing or lending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will apply to a certain principal during a future time period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Illustration of a FRA from the viewpoint of the lender</a:t>
                </a:r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4805362"/>
              </a:xfrm>
              <a:blipFill rotWithShape="1">
                <a:blip r:embed="rId4"/>
                <a:stretch>
                  <a:fillRect l="-741" t="-1777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85070870-04A5-4303-B819-DF9DFD65C944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graphicFrame>
        <p:nvGraphicFramePr>
          <p:cNvPr id="266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0660"/>
              </p:ext>
            </p:extLst>
          </p:nvPr>
        </p:nvGraphicFramePr>
        <p:xfrm>
          <a:off x="2195736" y="4324176"/>
          <a:ext cx="4513262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7" name="Visio" r:id="rId5" imgW="3466886" imgH="1909980" progId="Visio.Drawing.11">
                  <p:embed/>
                </p:oleObj>
              </mc:Choice>
              <mc:Fallback>
                <p:oleObj name="Visio" r:id="rId5" imgW="3466886" imgH="190998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24176"/>
                        <a:ext cx="4513262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556792"/>
                <a:ext cx="8856984" cy="5157192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Some details of FRAs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Traded in OTC markets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Commonly associated with LIBOR, e.g.,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to fix the 6-month lending or borrowing rate, which is actually the 6-month LIBOR observed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Market conventions for compounding frequency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compounding period for interest rates reflects the length of the FRA period, i.e., the compounding period for the reference interest rate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thus it is compounded once during the FRA period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Specifically, for any interest rate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𝑅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which is applied to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corresponding interest payment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𝑅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 if the principal is $1</a:t>
                </a:r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6792"/>
                <a:ext cx="8856984" cy="5157192"/>
              </a:xfrm>
              <a:blipFill>
                <a:blip r:embed="rId3"/>
                <a:stretch>
                  <a:fillRect l="-688" t="-1537" r="-2271" b="-44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85070870-04A5-4303-B819-DF9DFD65C944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663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496944" cy="5157192"/>
              </a:xfrm>
            </p:spPr>
            <p:txBody>
              <a:bodyPr/>
              <a:lstStyle/>
              <a:p>
                <a:pPr lvl="1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Payoff of the FRA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for the lender is </a:t>
                </a:r>
              </a:p>
              <a:p>
                <a:pPr marL="344488" lvl="1" indent="0">
                  <a:lnSpc>
                    <a:spcPct val="97000"/>
                  </a:lnSpc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𝐹𝑅𝐴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𝐾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𝑀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lnSpc>
                    <a:spcPct val="97000"/>
                  </a:lnSpc>
                  <a:spcBef>
                    <a:spcPts val="3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actual LIBOR rate in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Payoff for the lender if he lends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𝐿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to earn the actual LIBOR rate for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</a:t>
                </a:r>
              </a:p>
              <a:p>
                <a:pPr marL="693737" lvl="2" indent="0">
                  <a:lnSpc>
                    <a:spcPct val="97000"/>
                  </a:lnSpc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net effect for the lender who enters into the FRA is to fixed the earned interest rate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1347788" lvl="2" indent="0">
                  <a:lnSpc>
                    <a:spcPct val="97000"/>
                  </a:lnSpc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𝐾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985838" marR="0" lvl="0" indent="-285750" algn="l" defTabSz="914400" rtl="0" eaLnBrk="1" fontAlgn="base" latinLnBrk="0" hangingPunct="1">
                  <a:lnSpc>
                    <a:spcPct val="97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 typeface="新細明體" pitchFamily="18" charset="-120"/>
                  <a:buChar char="※"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新細明體" charset="-120"/>
                    <a:cs typeface="Arial" pitchFamily="34" charset="0"/>
                  </a:rPr>
                  <a:t>Therefore, using an FRA is equivalent to exchange a floating interest rate for a fixed interest rate</a:t>
                </a:r>
              </a:p>
              <a:p>
                <a:pPr lvl="2">
                  <a:lnSpc>
                    <a:spcPct val="97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In practice, FRAs are usually settled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the present value of the payoff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:r>
                  <a:rPr lang="en-US" altLang="zh-TW" err="1">
                    <a:ea typeface="新細明體" pitchFamily="18" charset="-120"/>
                  </a:rPr>
                  <a:t>i</a:t>
                </a:r>
                <a:r>
                  <a:rPr lang="en-US" altLang="zh-TW">
                    <a:ea typeface="新細明體" pitchFamily="18" charset="-120"/>
                  </a:rPr>
                  <a:t>.e.,</a:t>
                </a:r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 algn="ctr">
                  <a:lnSpc>
                    <a:spcPct val="97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𝐿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  <a:ea typeface="新細明體" pitchFamily="18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marL="693737" lvl="2" indent="0">
                  <a:lnSpc>
                    <a:spcPct val="97000"/>
                  </a:lnSpc>
                  <a:spcBef>
                    <a:spcPts val="3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496944" cy="5157192"/>
              </a:xfrm>
              <a:blipFill>
                <a:blip r:embed="rId3"/>
                <a:stretch>
                  <a:fillRect t="-1300" r="-933" b="-5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85070870-04A5-4303-B819-DF9DFD65C944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844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700808"/>
                <a:ext cx="8208912" cy="5040560"/>
              </a:xfrm>
            </p:spPr>
            <p:txBody>
              <a:bodyPr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There is no cost to lock the interest rate as the forward rate for the period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Zero-cost strategy to 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: Borrow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𝐿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years and invest this amount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𝐿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years </a:t>
                </a:r>
                <a:r>
                  <a:rPr lang="en-US" altLang="zh-TW" dirty="0">
                    <a:sym typeface="Symbol"/>
                  </a:rPr>
                  <a:t> Cash outflow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𝐿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(considered as the initial investment) and cash inflow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𝐿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(considered as the final payoff) </a:t>
                </a:r>
                <a:r>
                  <a:rPr lang="en-US" altLang="zh-TW" dirty="0">
                    <a:sym typeface="Symbol"/>
                  </a:rPr>
                  <a:t> Earn the forward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for the period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(due to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which can satisfy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𝐿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𝐿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Therefore,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set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a FRA, its value today should be zero, i.e., the expected present value for the following payoff is zero</a:t>
                </a:r>
              </a:p>
              <a:p>
                <a:pPr marL="2778125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𝑀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208912" cy="5040560"/>
              </a:xfrm>
              <a:blipFill>
                <a:blip r:embed="rId3"/>
                <a:stretch>
                  <a:fillRect t="-1088" r="-1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85070870-04A5-4303-B819-DF9DFD65C944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810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229600" cy="5040560"/>
              </a:xfrm>
            </p:spPr>
            <p:txBody>
              <a:bodyPr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set to be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excess payoff (could be negative) of a FRA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contributes to its value</a:t>
                </a:r>
              </a:p>
              <a:p>
                <a:pPr marL="1258888" lvl="1" indent="-11113">
                  <a:spcBef>
                    <a:spcPts val="600"/>
                  </a:spcBef>
                  <a:buNone/>
                  <a:tabLst>
                    <a:tab pos="1258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𝑀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892175" lvl="1" indent="0">
                  <a:spcBef>
                    <a:spcPts val="600"/>
                  </a:spcBef>
                  <a:buNone/>
                  <a:tabLst>
                    <a:tab pos="8921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Thus, the present value of the excess payoff reflects the value of the FRA today</a:t>
                </a:r>
              </a:p>
              <a:p>
                <a:pPr marL="344488" lvl="1" indent="0" algn="ctr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𝐹𝑅𝐴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𝐾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692150" lvl="2" indent="-338138">
                  <a:spcBef>
                    <a:spcPts val="600"/>
                  </a:spcBef>
                  <a:buClr>
                    <a:srgbClr val="CC3300"/>
                  </a:buClr>
                  <a:buNone/>
                </a:pPr>
                <a:endParaRPr lang="en-US" altLang="zh-TW" sz="1200" dirty="0">
                  <a:solidFill>
                    <a:srgbClr val="000000"/>
                  </a:solidFill>
                  <a:latin typeface="新細明體"/>
                  <a:ea typeface="新細明體"/>
                </a:endParaRPr>
              </a:p>
              <a:p>
                <a:pPr marL="692150" lvl="2" indent="-338138">
                  <a:spcBef>
                    <a:spcPts val="600"/>
                  </a:spcBef>
                  <a:buClr>
                    <a:srgbClr val="CC3300"/>
                  </a:buClr>
                  <a:buNone/>
                </a:pPr>
                <a:r>
                  <a:rPr lang="en-US" altLang="zh-TW" dirty="0">
                    <a:solidFill>
                      <a:srgbClr val="000000"/>
                    </a:solidFill>
                    <a:latin typeface="新細明體"/>
                    <a:ea typeface="新細明體"/>
                  </a:rPr>
                  <a:t>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, which is the continuous compounding zero rate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, is employed as the discount rate for the </a:t>
                </a:r>
                <a:r>
                  <a:rPr lang="en-US" altLang="zh-TW" dirty="0">
                    <a:ea typeface="新細明體" pitchFamily="18" charset="-120"/>
                  </a:rPr>
                  <a:t>excess</a:t>
                </a: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 payoff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5040560"/>
              </a:xfrm>
              <a:blipFill>
                <a:blip r:embed="rId3"/>
                <a:stretch>
                  <a:fillRect t="-1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85070870-04A5-4303-B819-DF9DFD65C944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757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1628800"/>
                <a:ext cx="9036496" cy="5229200"/>
              </a:xfrm>
            </p:spPr>
            <p:txBody>
              <a:bodyPr/>
              <a:lstStyle/>
              <a:p>
                <a:pPr marL="642938" lvl="1" indent="-358775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Another way to derive the formula for the value of the FRA</a:t>
                </a:r>
              </a:p>
              <a:p>
                <a:pPr marL="1000125" lvl="2" indent="-358775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can be viewed as the expectation of the most likely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based on today’s term structure, i.e.,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985837" lvl="2" indent="-344488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general rule to price a FRA is the present value (discounted at the continuous compounding risk-free rate) of its expected payoff</a:t>
                </a:r>
              </a:p>
              <a:p>
                <a:pPr marL="1617663" lvl="1" indent="0">
                  <a:lnSpc>
                    <a:spcPct val="98000"/>
                  </a:lnSpc>
                  <a:spcBef>
                    <a:spcPts val="300"/>
                  </a:spcBef>
                  <a:buNone/>
                  <a:tabLst>
                    <a:tab pos="16129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𝐹𝑅𝐴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2338388" lvl="1" indent="0">
                  <a:lnSpc>
                    <a:spcPct val="98000"/>
                  </a:lnSpc>
                  <a:spcBef>
                    <a:spcPts val="300"/>
                  </a:spcBef>
                  <a:buNone/>
                  <a:tabLst>
                    <a:tab pos="23336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𝐾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642938" lvl="1" indent="-358775">
                  <a:lnSpc>
                    <a:spcPct val="98000"/>
                  </a:lnSpc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  <a:cs typeface="+mn-cs"/>
                  </a:rPr>
                  <a:t>It is common in practice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 and thus the FRA is worth zero initially</a:t>
                </a:r>
              </a:p>
              <a:p>
                <a:pPr marL="1000125" lvl="2" indent="-358775">
                  <a:lnSpc>
                    <a:spcPct val="98000"/>
                  </a:lnSpc>
                  <a:spcBef>
                    <a:spcPts val="300"/>
                  </a:spcBef>
                  <a:buClr>
                    <a:srgbClr val="CC33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 will change according to the demand and supply of funds in Eurocurrency markets </a:t>
                </a:r>
                <a:r>
                  <a:rPr lang="en-US" altLang="zh-TW" dirty="0">
                    <a:sym typeface="Symbol"/>
                  </a:rPr>
                  <a:t> values of FRAs change randomly</a:t>
                </a:r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9036496" cy="5229200"/>
              </a:xfrm>
              <a:blipFill>
                <a:blip r:embed="rId3"/>
                <a:stretch>
                  <a:fillRect t="-1282" r="-1282" b="-19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93A9D9ED-DD89-4623-8F6C-AC54F6D4311B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28192"/>
            <a:ext cx="8928992" cy="4941168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6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Treasury rates are theoretically risk-free since the government is always able to pay the promised interest and principal payments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in domestic currency</a:t>
            </a:r>
          </a:p>
          <a:p>
            <a:pPr lvl="1">
              <a:lnSpc>
                <a:spcPct val="98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It is believed that Treasury rates are artificially low due to some tax advantage and regulatory issues for financial institutions</a:t>
            </a:r>
          </a:p>
          <a:p>
            <a:pPr lvl="2">
              <a:lnSpc>
                <a:spcPct val="98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Treasury instruments are not taxed at the state level in the U.S.</a:t>
            </a:r>
          </a:p>
          <a:p>
            <a:pPr lvl="2">
              <a:lnSpc>
                <a:spcPct val="98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Capital adequacy (</a:t>
            </a:r>
            <a:r>
              <a:rPr lang="zh-TW" altLang="en-US" dirty="0">
                <a:ea typeface="新細明體" pitchFamily="18" charset="-120"/>
              </a:rPr>
              <a:t>資本適足率</a:t>
            </a:r>
            <a:r>
              <a:rPr lang="en-US" altLang="zh-TW" dirty="0">
                <a:ea typeface="新細明體" pitchFamily="18" charset="-120"/>
              </a:rPr>
              <a:t>) issue: minimal capital requirements for Treasury instruments is lower than those for other fixed-income securities</a:t>
            </a:r>
          </a:p>
          <a:p>
            <a:pPr lvl="2">
              <a:lnSpc>
                <a:spcPct val="98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These extra demands of Treasury instruments bid up their prices </a:t>
            </a:r>
            <a:r>
              <a:rPr lang="en-US" altLang="zh-TW" dirty="0">
                <a:ea typeface="新細明體" pitchFamily="18" charset="-120"/>
                <a:sym typeface="Symbol"/>
              </a:rPr>
              <a:t> The rates of return of investing in Treasury instruments are driven down</a:t>
            </a:r>
            <a:endParaRPr lang="en-US" altLang="zh-TW" dirty="0">
              <a:ea typeface="新細明體" pitchFamily="18" charset="-120"/>
            </a:endParaRPr>
          </a:p>
          <a:p>
            <a:pPr lvl="1">
              <a:spcBef>
                <a:spcPts val="600"/>
              </a:spcBef>
            </a:pPr>
            <a:endParaRPr lang="en-US" altLang="zh-TW" dirty="0">
              <a:solidFill>
                <a:schemeClr val="bg1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304130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808"/>
                <a:ext cx="8568952" cy="4608512"/>
              </a:xfrm>
            </p:spPr>
            <p:txBody>
              <a:bodyPr/>
              <a:lstStyle/>
              <a:p>
                <a:pPr lvl="0">
                  <a:spcBef>
                    <a:spcPts val="1200"/>
                  </a:spcBef>
                  <a:buClr>
                    <a:srgbClr val="7C1302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F</a:t>
                </a:r>
                <a:r>
                  <a:rPr lang="en-US" altLang="zh-TW" dirty="0">
                    <a:ea typeface="新細明體" pitchFamily="18" charset="-120"/>
                  </a:rPr>
                  <a:t>or the trading counterparty, i.e., the borrower of a FRA, </a:t>
                </a:r>
              </a:p>
              <a:p>
                <a:pPr lvl="1">
                  <a:spcBef>
                    <a:spcPts val="1200"/>
                  </a:spcBef>
                  <a:buClr>
                    <a:srgbClr val="7C1302"/>
                  </a:buClr>
                </a:pPr>
                <a:r>
                  <a:rPr lang="en-US" altLang="zh-TW" dirty="0">
                    <a:ea typeface="新細明體" pitchFamily="18" charset="-120"/>
                  </a:rPr>
                  <a:t>Payoff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b="0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1200"/>
                  </a:spcBef>
                  <a:buClr>
                    <a:srgbClr val="7C130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𝑀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𝐾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b="0" dirty="0">
                  <a:ea typeface="新細明體" pitchFamily="18" charset="-120"/>
                </a:endParaRPr>
              </a:p>
              <a:p>
                <a:pPr lvl="1">
                  <a:spcBef>
                    <a:spcPts val="1200"/>
                  </a:spcBef>
                  <a:buClr>
                    <a:srgbClr val="7C1302"/>
                  </a:buClr>
                </a:pPr>
                <a:r>
                  <a:rPr lang="en-US" altLang="zh-TW" dirty="0">
                    <a:ea typeface="新細明體" pitchFamily="18" charset="-120"/>
                  </a:rPr>
                  <a:t>Settlement price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1200"/>
                  </a:spcBef>
                  <a:buClr>
                    <a:srgbClr val="7C130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𝐿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)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1200"/>
                  </a:spcBef>
                  <a:buClr>
                    <a:srgbClr val="7C1302"/>
                  </a:buClr>
                </a:pPr>
                <a:r>
                  <a:rPr lang="en-US" altLang="zh-TW" dirty="0">
                    <a:ea typeface="新細明體" pitchFamily="18" charset="-120"/>
                  </a:rPr>
                  <a:t>Position value today</a:t>
                </a:r>
              </a:p>
              <a:p>
                <a:pPr marL="3175" lvl="1" indent="0">
                  <a:spcBef>
                    <a:spcPts val="1200"/>
                  </a:spcBef>
                  <a:buClr>
                    <a:srgbClr val="7C1302"/>
                  </a:buClr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ea typeface="新細明體" pitchFamily="18" charset="-120"/>
                </a:endParaRPr>
              </a:p>
              <a:p>
                <a:pPr marL="1887538" lvl="1" indent="0">
                  <a:spcBef>
                    <a:spcPts val="1200"/>
                  </a:spcBef>
                  <a:buClr>
                    <a:srgbClr val="7C1302"/>
                  </a:buClr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𝐾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)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568952" cy="4608512"/>
              </a:xfrm>
              <a:blipFill rotWithShape="1">
                <a:blip r:embed="rId3"/>
                <a:stretch>
                  <a:fillRect l="-640" t="-1720" b="-3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93A9D9ED-DD89-4623-8F6C-AC54F6D4311B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</p:spTree>
    <p:extLst>
      <p:ext uri="{BB962C8B-B14F-4D97-AF65-F5344CB8AC3E}">
        <p14:creationId xmlns:p14="http://schemas.microsoft.com/office/powerpoint/2010/main" val="3804651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808"/>
                <a:ext cx="8568952" cy="4823817"/>
              </a:xfrm>
            </p:spPr>
            <p:txBody>
              <a:bodyPr/>
              <a:lstStyle/>
              <a:p>
                <a:pPr lvl="0">
                  <a:spcBef>
                    <a:spcPts val="400"/>
                  </a:spcBef>
                  <a:buClr>
                    <a:srgbClr val="7C1302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Illustrative example for using FRA-related</a:t>
                </a:r>
                <a:r>
                  <a:rPr lang="en-US" altLang="zh-TW" dirty="0">
                    <a:ea typeface="新細明體" pitchFamily="18" charset="-120"/>
                  </a:rPr>
                  <a:t> formulas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company has agreed that it will receive 4% (quarterly compounding)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=</m:t>
                        </m:r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 on $100 million (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𝐿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for 3 months (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 starting after 3 years (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3-year zero rate is 3%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=</m:t>
                        </m:r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), the 3.25-year zero rate is 3.1%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=</m:t>
                        </m:r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), and the forward rate for the period between 3 and 3.25 years is 4.3% (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 (All three rates are continuous compounding rates)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altLang="zh-TW" dirty="0">
                    <a:latin typeface="+mn-ea"/>
                    <a:ea typeface="+mn-ea"/>
                  </a:rPr>
                  <a:t>According to Slide 4.22, the quarterly compounded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>
                    <a:latin typeface="+mn-ea"/>
                    <a:ea typeface="+mn-ea"/>
                  </a:rPr>
                  <a:t> is</a:t>
                </a:r>
              </a:p>
              <a:p>
                <a:pPr marL="344488" lvl="1" indent="0"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𝐹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4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4.3%</m:t>
                              </m:r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−1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=4.3232%</m:t>
                      </m:r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568952" cy="4823817"/>
              </a:xfrm>
              <a:blipFill>
                <a:blip r:embed="rId3"/>
                <a:stretch>
                  <a:fillRect l="-711" t="-1643" r="-3627" b="-63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93A9D9ED-DD89-4623-8F6C-AC54F6D4311B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</p:spTree>
    <p:extLst>
      <p:ext uri="{BB962C8B-B14F-4D97-AF65-F5344CB8AC3E}">
        <p14:creationId xmlns:p14="http://schemas.microsoft.com/office/powerpoint/2010/main" val="1593130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808"/>
                <a:ext cx="8712968" cy="5040560"/>
              </a:xfrm>
            </p:spPr>
            <p:txBody>
              <a:bodyPr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current value of this FRA is </a:t>
                </a:r>
              </a:p>
              <a:p>
                <a:pPr marL="623888" lvl="1" indent="0">
                  <a:spcBef>
                    <a:spcPts val="600"/>
                  </a:spcBef>
                  <a:buClr>
                    <a:srgbClr val="7C1302"/>
                  </a:buClr>
                  <a:buNone/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𝐹𝑅𝐴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400" dirty="0">
                  <a:ea typeface="新細明體" pitchFamily="18" charset="-120"/>
                </a:endParaRPr>
              </a:p>
              <a:p>
                <a:pPr marL="1344613" lvl="1" indent="0" defTabSz="623888">
                  <a:spcBef>
                    <a:spcPts val="600"/>
                  </a:spcBef>
                  <a:buClr>
                    <a:srgbClr val="7C1302"/>
                  </a:buClr>
                  <a:buNone/>
                  <a:tabLst>
                    <a:tab pos="13446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=</m:t>
                          </m:r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−3.1%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∙3.25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$100,000,000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4%−4.3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232</m:t>
                          </m:r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%</m:t>
                          </m:r>
                        </m:e>
                      </m:d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3.25−3</m:t>
                          </m:r>
                        </m:e>
                      </m:d>
                    </m:oMath>
                  </m:oMathPara>
                </a14:m>
                <a:endParaRPr lang="en-US" altLang="zh-TW" sz="2400" dirty="0">
                  <a:ea typeface="新細明體" pitchFamily="18" charset="-120"/>
                </a:endParaRPr>
              </a:p>
              <a:p>
                <a:pPr marL="1344613" lvl="1" indent="0" defTabSz="623888">
                  <a:spcBef>
                    <a:spcPts val="600"/>
                  </a:spcBef>
                  <a:buClr>
                    <a:srgbClr val="7C1302"/>
                  </a:buClr>
                  <a:buNone/>
                  <a:tabLst>
                    <a:tab pos="13446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=−$</m:t>
                      </m:r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73,056.05</m:t>
                      </m:r>
                    </m:oMath>
                  </m:oMathPara>
                </a14:m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Suppose 3-month LIBOR proves to be 4.5%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𝑅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 with quarterly compounding after 3 year</a:t>
                </a:r>
              </a:p>
              <a:p>
                <a:pPr marL="1000125" lvl="2" indent="-358775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At the 3.25-year point (i.e.,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), the payoff is </a:t>
                </a:r>
              </a:p>
              <a:p>
                <a:pPr marL="1162050" lvl="2" indent="4763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𝐹𝑅𝐴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=$100,000,000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4%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4.5%</m:t>
                        </m:r>
                      </m:e>
                    </m:d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3.25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3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=−$125,000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</a:t>
                </a:r>
              </a:p>
              <a:p>
                <a:pPr marL="993775" lvl="2" indent="0">
                  <a:spcBef>
                    <a:spcPts val="6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which is equivalent to a payoff of </a:t>
                </a:r>
                <a:endParaRPr lang="en-US" altLang="zh-TW" i="1" dirty="0">
                  <a:latin typeface="Cambria Math"/>
                  <a:ea typeface="新細明體" pitchFamily="18" charset="-120"/>
                </a:endParaRPr>
              </a:p>
              <a:p>
                <a:pPr marL="2338388" lvl="2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𝐹𝑅𝐴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1+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4.5%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3.25</m:t>
                              </m:r>
                              <m:r>
                                <a:rPr lang="en-US" altLang="zh-TW" i="1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新細明體" pitchFamily="18" charset="-120"/>
                        </a:rPr>
                        <m:t>−$123,609</m:t>
                      </m:r>
                    </m:oMath>
                  </m:oMathPara>
                </a14:m>
                <a:endParaRPr lang="en-US" altLang="zh-TW" i="1" dirty="0">
                  <a:latin typeface="Cambria Math"/>
                  <a:ea typeface="新細明體" pitchFamily="18" charset="-120"/>
                </a:endParaRPr>
              </a:p>
              <a:p>
                <a:pPr marL="993775" lvl="2" indent="0">
                  <a:spcBef>
                    <a:spcPts val="600"/>
                  </a:spcBef>
                  <a:buNone/>
                </a:pPr>
                <a:r>
                  <a:rPr lang="en-US" altLang="zh-TW" dirty="0">
                    <a:ea typeface="新細明體" pitchFamily="18" charset="-120"/>
                  </a:rPr>
                  <a:t>at the </a:t>
                </a:r>
                <a:r>
                  <a:rPr lang="en-US" altLang="zh-TW"/>
                  <a:t>3-year time point </a:t>
                </a:r>
                <a:r>
                  <a:rPr lang="en-US" altLang="zh-TW" dirty="0"/>
                  <a:t>(i.e.,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0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712968" cy="5040560"/>
              </a:xfrm>
              <a:blipFill>
                <a:blip r:embed="rId3"/>
                <a:stretch>
                  <a:fillRect t="-10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93A9D9ED-DD89-4623-8F6C-AC54F6D4311B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7499176" cy="864096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Forward Rate Agreement</a:t>
            </a:r>
          </a:p>
        </p:txBody>
      </p:sp>
    </p:spTree>
    <p:extLst>
      <p:ext uri="{BB962C8B-B14F-4D97-AF65-F5344CB8AC3E}">
        <p14:creationId xmlns:p14="http://schemas.microsoft.com/office/powerpoint/2010/main" val="28296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28192"/>
            <a:ext cx="8784976" cy="4941168"/>
          </a:xfrm>
          <a:noFill/>
        </p:spPr>
        <p:txBody>
          <a:bodyPr lIns="92075" tIns="46038" rIns="92075" bIns="46038"/>
          <a:lstStyle/>
          <a:p>
            <a:pPr>
              <a:spcBef>
                <a:spcPts val="600"/>
              </a:spcBef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LIBOR and LIBID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The abbreviations for London Interbank Offered Rate and London Interbank Bid Rate 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倫敦銀行間拆款利率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)</a:t>
            </a:r>
          </a:p>
          <a:p>
            <a:pPr marL="984250" marR="0" lvl="2" indent="-290513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altLang="zh-TW" sz="2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</a:rPr>
              <a:t>LIBOR is higher than LIBID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A LIBOR (LIBID) quote is the interest rate at which an AA-rated bank is prepared to make (accept) a wholesale lending (deposit) on an unsecured basis with other AA-rated banks</a:t>
            </a:r>
          </a:p>
          <a:p>
            <a:pPr marL="984250" marR="0" lvl="2" indent="-290513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altLang="zh-TW" sz="2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</a:rPr>
              <a:t>Large banks quote LIBOR and LIBID for maturities ranging from 1 day to 12 months in all major currencies every day</a:t>
            </a:r>
          </a:p>
          <a:p>
            <a:pPr lvl="1">
              <a:spcBef>
                <a:spcPts val="600"/>
              </a:spcBef>
            </a:pP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183401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640960" cy="5156870"/>
          </a:xfrm>
          <a:noFill/>
        </p:spPr>
        <p:txBody>
          <a:bodyPr lIns="92075" tIns="46038" rIns="92075" bIns="46038"/>
          <a:lstStyle/>
          <a:p>
            <a:pPr lvl="2">
              <a:spcBef>
                <a:spcPts val="600"/>
              </a:spcBef>
            </a:pPr>
            <a:r>
              <a:rPr lang="en-CA" altLang="en-US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The British Bankers Association calculates the average LIBOR and LIBID rates from submissions of quotes from a number of major banks</a:t>
            </a:r>
            <a:endParaRPr lang="en-US" altLang="zh-TW" dirty="0">
              <a:solidFill>
                <a:schemeClr val="bg1">
                  <a:lumMod val="50000"/>
                </a:schemeClr>
              </a:solidFill>
              <a:ea typeface="新細明體" pitchFamily="18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LIBOR and LIBID trade in the Eurocurrency market, which is outside the control of any government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新細明體" pitchFamily="18" charset="-120"/>
              </a:rPr>
              <a:t>Eurocurrencies indicate the currencies that are traded outside their home markets, e.g., trade US$ with a British bank in London market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Credit risk issue: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credit risk of a AA-rated bank is small for short-term loans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Thus, LIBOR rates are close to risk-free interest rates</a:t>
            </a: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91598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568952" cy="5184576"/>
          </a:xfrm>
          <a:noFill/>
        </p:spPr>
        <p:txBody>
          <a:bodyPr lIns="92075" tIns="46038" rIns="92075" bIns="46038"/>
          <a:lstStyle/>
          <a:p>
            <a:pPr lvl="1">
              <a:lnSpc>
                <a:spcPct val="98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While LIBOR will no longer be used to price new loans starting in 2022, USD LIBOR will cease to quote after June of 2023</a:t>
            </a:r>
          </a:p>
          <a:p>
            <a:pPr lvl="1">
              <a:lnSpc>
                <a:spcPct val="98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Secured Overnight Financing Rate (SOFR) in the U.S. is a secured interbank overnight interest rate established as an alternative to LIBOR</a:t>
            </a:r>
          </a:p>
          <a:p>
            <a:pPr marL="342900" marR="0" lvl="0" indent="-342900" algn="l" defTabSz="914400" rtl="0" eaLnBrk="1" fontAlgn="base" latinLnBrk="0" hangingPunct="1">
              <a:lnSpc>
                <a:spcPct val="98000"/>
              </a:lnSpc>
              <a:spcBef>
                <a:spcPts val="200"/>
              </a:spcBef>
              <a:spcAft>
                <a:spcPct val="0"/>
              </a:spcAft>
              <a:buClr>
                <a:srgbClr val="7C130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+mn-cs"/>
              </a:rPr>
              <a:t>Federal funds rate </a:t>
            </a:r>
            <a:r>
              <a:rPr lang="en-US" altLang="zh-TW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(</a:t>
            </a:r>
            <a:r>
              <a:rPr lang="zh-TW" altLang="en-US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聯邦基金利率</a:t>
            </a:r>
            <a:r>
              <a:rPr lang="en-US" altLang="zh-TW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)</a:t>
            </a:r>
            <a:r>
              <a:rPr kumimoji="0" lang="en-US" altLang="zh-TW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新細明體" pitchFamily="18" charset="-120"/>
                <a:cs typeface="+mn-cs"/>
              </a:rPr>
              <a:t> </a:t>
            </a:r>
          </a:p>
          <a:p>
            <a:pPr lvl="1">
              <a:lnSpc>
                <a:spcPct val="98000"/>
              </a:lnSpc>
              <a:spcBef>
                <a:spcPts val="200"/>
              </a:spcBef>
              <a:defRPr/>
            </a:pPr>
            <a:r>
              <a:rPr lang="en-US" altLang="zh-TW" dirty="0">
                <a:ea typeface="新細明體" pitchFamily="18" charset="-120"/>
              </a:rPr>
              <a:t>A depository institution in the U.S. is required to deposit part of its fund, e.g., 2%, in the Federal Reserve Bank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美國聯邦儲備銀行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 lvl="1">
              <a:lnSpc>
                <a:spcPct val="98000"/>
              </a:lnSpc>
              <a:spcBef>
                <a:spcPts val="200"/>
              </a:spcBef>
            </a:pPr>
            <a:r>
              <a:rPr lang="en-US" altLang="zh-TW" dirty="0">
                <a:ea typeface="新細明體" pitchFamily="18" charset="-120"/>
              </a:rPr>
              <a:t>Funds in that reserve account are called federal funds, which can generate interest income for depository institutions </a:t>
            </a:r>
          </a:p>
          <a:p>
            <a:pPr lvl="1">
              <a:lnSpc>
                <a:spcPct val="98000"/>
              </a:lnSpc>
              <a:spcBef>
                <a:spcPts val="200"/>
              </a:spcBef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15663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712968" cy="5229200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100"/>
              </a:spcBef>
              <a:defRPr/>
            </a:pPr>
            <a:r>
              <a:rPr lang="en-US" altLang="zh-TW" dirty="0">
                <a:ea typeface="新細明體" pitchFamily="18" charset="-120"/>
              </a:rPr>
              <a:t>Federal funds are prepared for the liquidity of withdrawal</a:t>
            </a:r>
          </a:p>
          <a:p>
            <a:pPr lvl="1">
              <a:spcBef>
                <a:spcPts val="100"/>
              </a:spcBef>
              <a:defRPr/>
            </a:pPr>
            <a:r>
              <a:rPr lang="en-US" altLang="zh-TW" dirty="0">
                <a:ea typeface="新細明體" pitchFamily="18" charset="-120"/>
              </a:rPr>
              <a:t>In the federal funds market, banks with excess funds can lend to those with a shortage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新細明體" pitchFamily="18" charset="-120"/>
              </a:rPr>
              <a:t>on an unsecured basis</a:t>
            </a:r>
            <a:r>
              <a:rPr lang="en-US" altLang="zh-TW" dirty="0">
                <a:ea typeface="新細明體" pitchFamily="18" charset="-120"/>
              </a:rPr>
              <a:t>. These loans, which are usually overnight transactions, are arranged at a rate called </a:t>
            </a:r>
            <a:r>
              <a:rPr lang="en-US" altLang="zh-TW" i="1" dirty="0">
                <a:ea typeface="新細明體" pitchFamily="18" charset="-120"/>
              </a:rPr>
              <a:t>federal funds rate</a:t>
            </a:r>
            <a:r>
              <a:rPr lang="en-US" altLang="zh-TW" dirty="0">
                <a:ea typeface="新細明體" pitchFamily="18" charset="-120"/>
              </a:rPr>
              <a:t> (</a:t>
            </a:r>
            <a:r>
              <a:rPr lang="zh-TW" altLang="en-US" dirty="0">
                <a:ea typeface="新細明體" pitchFamily="18" charset="-120"/>
              </a:rPr>
              <a:t>聯邦基金利率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 lvl="1">
              <a:spcBef>
                <a:spcPts val="100"/>
              </a:spcBef>
              <a:defRPr/>
            </a:pPr>
            <a:r>
              <a:rPr lang="en-US" altLang="zh-TW" dirty="0">
                <a:ea typeface="新細明體" pitchFamily="18" charset="-120"/>
              </a:rPr>
              <a:t>The </a:t>
            </a:r>
            <a:r>
              <a:rPr lang="en-US" altLang="zh-TW" i="1" dirty="0">
                <a:ea typeface="新細明體" pitchFamily="18" charset="-120"/>
              </a:rPr>
              <a:t>effective federal funds rate</a:t>
            </a:r>
            <a:r>
              <a:rPr lang="en-US" altLang="zh-TW" dirty="0">
                <a:ea typeface="新細明體" pitchFamily="18" charset="-120"/>
              </a:rPr>
              <a:t> is the size-weighted average rates of these loans</a:t>
            </a:r>
          </a:p>
          <a:p>
            <a:pPr lvl="1">
              <a:spcBef>
                <a:spcPts val="100"/>
              </a:spcBef>
              <a:defRPr/>
            </a:pPr>
            <a:r>
              <a:rPr lang="en-US" altLang="zh-TW" dirty="0">
                <a:ea typeface="新細明體" pitchFamily="18" charset="-120"/>
              </a:rPr>
              <a:t>The Federal Reserve may intervene by trading Treasury instruments in an attempt to raise or lower the </a:t>
            </a:r>
            <a:r>
              <a:rPr lang="en-US" altLang="zh-TW" i="1" dirty="0">
                <a:ea typeface="新細明體" pitchFamily="18" charset="-120"/>
              </a:rPr>
              <a:t>effective federal funds rate</a:t>
            </a:r>
            <a:r>
              <a:rPr lang="en-US" altLang="zh-TW" dirty="0">
                <a:ea typeface="新細明體" pitchFamily="18" charset="-120"/>
              </a:rPr>
              <a:t> (This is what we say raising or lower interest rates by the Fed in the news)</a:t>
            </a:r>
          </a:p>
        </p:txBody>
      </p:sp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</a:t>
            </a:r>
            <a:fld id="{07440244-999E-4253-95A5-A011CC823028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Possible Risk-Free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200614545"/>
      </p:ext>
    </p:extLst>
  </p:cSld>
  <p:clrMapOvr>
    <a:masterClrMapping/>
  </p:clrMapOvr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OF_Ch03</Template>
  <TotalTime>6383</TotalTime>
  <Pages>18</Pages>
  <Words>4899</Words>
  <Application>Microsoft Office PowerPoint</Application>
  <PresentationFormat>Letter 紙張 (8.5x11 英吋)</PresentationFormat>
  <Paragraphs>551</Paragraphs>
  <Slides>52</Slides>
  <Notes>51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52</vt:i4>
      </vt:variant>
    </vt:vector>
  </HeadingPairs>
  <TitlesOfParts>
    <vt:vector size="61" baseType="lpstr">
      <vt:lpstr>新細明體</vt:lpstr>
      <vt:lpstr>Arial</vt:lpstr>
      <vt:lpstr>Cambria Math</vt:lpstr>
      <vt:lpstr>Times New Roman</vt:lpstr>
      <vt:lpstr>Wingdings</vt:lpstr>
      <vt:lpstr>2_Network</vt:lpstr>
      <vt:lpstr>Chart</vt:lpstr>
      <vt:lpstr>Visio</vt:lpstr>
      <vt:lpstr>Equation</vt:lpstr>
      <vt:lpstr>Interest Rates</vt:lpstr>
      <vt:lpstr>Goals of Chapter 4  </vt:lpstr>
      <vt:lpstr>4.1 Possible Risk-Free Interest Rates</vt:lpstr>
      <vt:lpstr>Possible Risk-Free Interest Rates</vt:lpstr>
      <vt:lpstr>Possible Risk-Free Interest Rates</vt:lpstr>
      <vt:lpstr>Possible Risk-Free Interest Rates</vt:lpstr>
      <vt:lpstr>Possible Risk-Free Interest Rates</vt:lpstr>
      <vt:lpstr>Possible Risk-Free Interest Rates</vt:lpstr>
      <vt:lpstr>Possible Risk-Free Interest Rates</vt:lpstr>
      <vt:lpstr>Possible Risk-Free Interest Rates</vt:lpstr>
      <vt:lpstr>Possible Risk-Free Interest Rates</vt:lpstr>
      <vt:lpstr>Cash Flows of an Interest Rate Swap</vt:lpstr>
      <vt:lpstr>Possible Risk-Free Interest Rates</vt:lpstr>
      <vt:lpstr>Possible Risk-Free Interest Rates</vt:lpstr>
      <vt:lpstr>Possible Risk-Free Interest Rates</vt:lpstr>
      <vt:lpstr>Possible Risk-Free Interest Rates</vt:lpstr>
      <vt:lpstr>4.2 Compounding Frequency and Continuous Compounding</vt:lpstr>
      <vt:lpstr>Compounding Frequency</vt:lpstr>
      <vt:lpstr>Compounding Frequency</vt:lpstr>
      <vt:lpstr>Compounding Frequency</vt:lpstr>
      <vt:lpstr>Compounding Frequency</vt:lpstr>
      <vt:lpstr>Compounding Frequency</vt:lpstr>
      <vt:lpstr>4.3 Zero Rates and Bond Prices</vt:lpstr>
      <vt:lpstr>Zero Rates (零息利率)</vt:lpstr>
      <vt:lpstr>Bond Pricing</vt:lpstr>
      <vt:lpstr>Bond Yield</vt:lpstr>
      <vt:lpstr>Par Yield</vt:lpstr>
      <vt:lpstr>The Bootstrap Method</vt:lpstr>
      <vt:lpstr>The Bootstrap Method</vt:lpstr>
      <vt:lpstr>The Bootstrap Method</vt:lpstr>
      <vt:lpstr>The Bootstrap Method</vt:lpstr>
      <vt:lpstr>Zero Curve Calculated From the Hypothetic Data</vt:lpstr>
      <vt:lpstr>Zero Curve Calculated From OIS rates</vt:lpstr>
      <vt:lpstr>Zero Curve Calculated From OIS rates</vt:lpstr>
      <vt:lpstr>Zero Curve Calculated From OIS rates</vt:lpstr>
      <vt:lpstr>4.4 Forward Rates and Term Structure of Interest Rates</vt:lpstr>
      <vt:lpstr>Forward Rates (遠期利率)</vt:lpstr>
      <vt:lpstr>Calculation of Forward Rates</vt:lpstr>
      <vt:lpstr>Three Theories for the Term Structure of Interest Rates</vt:lpstr>
      <vt:lpstr>Three Theories for the Term Structure of Interest Rates</vt:lpstr>
      <vt:lpstr>Three Theories for the Term Structure of Interest Rates</vt:lpstr>
      <vt:lpstr>Three Theories for the Term Structure of Interest Rates</vt:lpstr>
      <vt:lpstr>4.5 Forward Rate Agreement</vt:lpstr>
      <vt:lpstr>Forward Rate Agreement</vt:lpstr>
      <vt:lpstr>Forward Rate Agreement</vt:lpstr>
      <vt:lpstr>Forward Rate Agreement</vt:lpstr>
      <vt:lpstr>Forward Rate Agreement</vt:lpstr>
      <vt:lpstr>Forward Rate Agreement</vt:lpstr>
      <vt:lpstr>Forward Rate Agreement</vt:lpstr>
      <vt:lpstr>Forward Rate Agreement</vt:lpstr>
      <vt:lpstr>Forward Rate Agreement</vt:lpstr>
      <vt:lpstr>Forward Rate Agreement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Rates</dc:title>
  <dc:subject>Fundamentals of Futures and Options Markets, 5E</dc:subject>
  <dc:creator>JyWang</dc:creator>
  <cp:keywords>Chapter 4</cp:keywords>
  <cp:lastModifiedBy>Jr-Yan</cp:lastModifiedBy>
  <cp:revision>743</cp:revision>
  <cp:lastPrinted>2023-03-26T06:21:42Z</cp:lastPrinted>
  <dcterms:created xsi:type="dcterms:W3CDTF">1997-05-25T01:13:38Z</dcterms:created>
  <dcterms:modified xsi:type="dcterms:W3CDTF">2023-05-30T08:30:24Z</dcterms:modified>
</cp:coreProperties>
</file>