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4"/>
  </p:notesMasterIdLst>
  <p:handoutMasterIdLst>
    <p:handoutMasterId r:id="rId45"/>
  </p:handoutMasterIdLst>
  <p:sldIdLst>
    <p:sldId id="275" r:id="rId2"/>
    <p:sldId id="279" r:id="rId3"/>
    <p:sldId id="280" r:id="rId4"/>
    <p:sldId id="258" r:id="rId5"/>
    <p:sldId id="285" r:id="rId6"/>
    <p:sldId id="307" r:id="rId7"/>
    <p:sldId id="259" r:id="rId8"/>
    <p:sldId id="260" r:id="rId9"/>
    <p:sldId id="284" r:id="rId10"/>
    <p:sldId id="281" r:id="rId11"/>
    <p:sldId id="300" r:id="rId12"/>
    <p:sldId id="304" r:id="rId13"/>
    <p:sldId id="261" r:id="rId14"/>
    <p:sldId id="277" r:id="rId15"/>
    <p:sldId id="286" r:id="rId16"/>
    <p:sldId id="299" r:id="rId17"/>
    <p:sldId id="306" r:id="rId18"/>
    <p:sldId id="301" r:id="rId19"/>
    <p:sldId id="265" r:id="rId20"/>
    <p:sldId id="295" r:id="rId21"/>
    <p:sldId id="296" r:id="rId22"/>
    <p:sldId id="297" r:id="rId23"/>
    <p:sldId id="302" r:id="rId24"/>
    <p:sldId id="282" r:id="rId25"/>
    <p:sldId id="287" r:id="rId26"/>
    <p:sldId id="274" r:id="rId27"/>
    <p:sldId id="303" r:id="rId28"/>
    <p:sldId id="276" r:id="rId29"/>
    <p:sldId id="288" r:id="rId30"/>
    <p:sldId id="289" r:id="rId31"/>
    <p:sldId id="291" r:id="rId32"/>
    <p:sldId id="308" r:id="rId33"/>
    <p:sldId id="292" r:id="rId34"/>
    <p:sldId id="290" r:id="rId35"/>
    <p:sldId id="283" r:id="rId36"/>
    <p:sldId id="272" r:id="rId37"/>
    <p:sldId id="269" r:id="rId38"/>
    <p:sldId id="294" r:id="rId39"/>
    <p:sldId id="271" r:id="rId40"/>
    <p:sldId id="270" r:id="rId41"/>
    <p:sldId id="293" r:id="rId42"/>
    <p:sldId id="305" r:id="rId4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5" autoAdjust="0"/>
    <p:restoredTop sz="94581" autoAdjust="0"/>
  </p:normalViewPr>
  <p:slideViewPr>
    <p:cSldViewPr>
      <p:cViewPr varScale="1">
        <p:scale>
          <a:sx n="66" d="100"/>
          <a:sy n="66" d="100"/>
        </p:scale>
        <p:origin x="63" y="6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94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2355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0" hangingPunct="0">
              <a:defRPr sz="1300" smtClean="0">
                <a:latin typeface="Times New Roman" pitchFamily="18" charset="0"/>
              </a:defRPr>
            </a:lvl1pPr>
          </a:lstStyle>
          <a:p>
            <a:pPr>
              <a:defRPr/>
            </a:pPr>
            <a:endParaRPr lang="en-US" altLang="zh-TW"/>
          </a:p>
        </p:txBody>
      </p:sp>
      <p:sp>
        <p:nvSpPr>
          <p:cNvPr id="2355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5" name="Text Box 6">
            <a:extLst>
              <a:ext uri="{FF2B5EF4-FFF2-40B4-BE49-F238E27FC236}">
                <a16:creationId xmlns:a16="http://schemas.microsoft.com/office/drawing/2014/main" id="{F5A7499B-9699-4EC7-BACE-C1E6AB385B50}"/>
              </a:ext>
            </a:extLst>
          </p:cNvPr>
          <p:cNvSpPr txBox="1">
            <a:spLocks noChangeArrowheads="1"/>
          </p:cNvSpPr>
          <p:nvPr/>
        </p:nvSpPr>
        <p:spPr bwMode="auto">
          <a:xfrm>
            <a:off x="5994401" y="9731376"/>
            <a:ext cx="1814513" cy="329899"/>
          </a:xfrm>
          <a:prstGeom prst="rect">
            <a:avLst/>
          </a:prstGeom>
          <a:noFill/>
          <a:ln w="9525">
            <a:noFill/>
            <a:miter lim="800000"/>
            <a:headEnd/>
            <a:tailEnd/>
          </a:ln>
          <a:effectLst/>
        </p:spPr>
        <p:txBody>
          <a:bodyPr lIns="98108" tIns="49054" rIns="98108" bIns="49054">
            <a:spAutoFit/>
          </a:bodyPr>
          <a:lstStyle/>
          <a:p>
            <a:pPr>
              <a:spcBef>
                <a:spcPct val="50000"/>
              </a:spcBef>
              <a:defRPr/>
            </a:pPr>
            <a:r>
              <a:rPr lang="en-US" altLang="zh-TW" sz="1500" dirty="0">
                <a:latin typeface="Times New Roman" pitchFamily="18" charset="0"/>
              </a:rPr>
              <a:t>3</a:t>
            </a:r>
            <a:r>
              <a:rPr lang="en-US" altLang="zh-TW" sz="1500">
                <a:latin typeface="Times New Roman" pitchFamily="18" charset="0"/>
              </a:rPr>
              <a:t>-</a:t>
            </a:r>
            <a:fld id="{9F5083B1-B204-4B1B-8374-545B611CE277}" type="slidenum">
              <a:rPr lang="en-US" altLang="zh-TW" sz="1500" smtClean="0">
                <a:latin typeface="Times New Roman" pitchFamily="18" charset="0"/>
              </a:rPr>
              <a:pPr>
                <a:spcBef>
                  <a:spcPct val="50000"/>
                </a:spcBef>
                <a:defRPr/>
              </a:pPr>
              <a:t>‹#›</a:t>
            </a:fld>
            <a:endParaRPr lang="en-US" altLang="zh-TW" sz="1500" dirty="0">
              <a:latin typeface="Times New Roman" pitchFamily="18" charset="0"/>
            </a:endParaRPr>
          </a:p>
        </p:txBody>
      </p:sp>
    </p:spTree>
    <p:extLst>
      <p:ext uri="{BB962C8B-B14F-4D97-AF65-F5344CB8AC3E}">
        <p14:creationId xmlns:p14="http://schemas.microsoft.com/office/powerpoint/2010/main" val="134546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4099"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0" hangingPunct="0">
              <a:defRPr sz="1300" smtClean="0">
                <a:latin typeface="Times New Roman" pitchFamily="18" charset="0"/>
              </a:defRPr>
            </a:lvl1pPr>
          </a:lstStyle>
          <a:p>
            <a:pPr>
              <a:defRPr/>
            </a:pPr>
            <a:endParaRPr lang="en-US" altLang="zh-TW"/>
          </a:p>
        </p:txBody>
      </p:sp>
      <p:sp>
        <p:nvSpPr>
          <p:cNvPr id="2048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0" hangingPunct="0">
              <a:defRPr sz="1300" smtClean="0">
                <a:latin typeface="Times New Roman" pitchFamily="18" charset="0"/>
              </a:defRPr>
            </a:lvl1pPr>
          </a:lstStyle>
          <a:p>
            <a:pPr>
              <a:defRPr/>
            </a:pPr>
            <a:fld id="{1CE28652-88C6-462A-8B1D-8DDE545C36AE}" type="slidenum">
              <a:rPr lang="zh-TW" altLang="en-US"/>
              <a:pPr>
                <a:defRPr/>
              </a:pPr>
              <a:t>‹#›</a:t>
            </a:fld>
            <a:endParaRPr lang="en-US" altLang="zh-TW"/>
          </a:p>
        </p:txBody>
      </p:sp>
    </p:spTree>
    <p:extLst>
      <p:ext uri="{BB962C8B-B14F-4D97-AF65-F5344CB8AC3E}">
        <p14:creationId xmlns:p14="http://schemas.microsoft.com/office/powerpoint/2010/main" val="346840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92188" y="768350"/>
            <a:ext cx="5114925" cy="3836988"/>
          </a:xfrm>
          <a:ln/>
        </p:spPr>
      </p:sp>
      <p:sp>
        <p:nvSpPr>
          <p:cNvPr id="2150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2188" y="768350"/>
            <a:ext cx="5114925" cy="3836988"/>
          </a:xfrm>
          <a:ln/>
        </p:spPr>
      </p:sp>
      <p:sp>
        <p:nvSpPr>
          <p:cNvPr id="25603"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2188" y="768350"/>
            <a:ext cx="5114925" cy="3836988"/>
          </a:xfrm>
          <a:ln/>
        </p:spPr>
      </p:sp>
      <p:sp>
        <p:nvSpPr>
          <p:cNvPr id="2560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992188" y="768350"/>
            <a:ext cx="5114925" cy="3836988"/>
          </a:xfrm>
          <a:ln/>
        </p:spPr>
      </p:sp>
      <p:sp>
        <p:nvSpPr>
          <p:cNvPr id="2662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92188" y="768350"/>
            <a:ext cx="5114925" cy="3836988"/>
          </a:xfrm>
          <a:ln/>
        </p:spPr>
      </p:sp>
      <p:sp>
        <p:nvSpPr>
          <p:cNvPr id="27651" name="Rectangle 3"/>
          <p:cNvSpPr>
            <a:spLocks noGrp="1" noChangeArrowheads="1"/>
          </p:cNvSpPr>
          <p:nvPr>
            <p:ph type="body" idx="1"/>
          </p:nvPr>
        </p:nvSpPr>
        <p:spPr>
          <a:noFill/>
        </p:spPr>
        <p:txBody>
          <a:bodyPr/>
          <a:lstStyle/>
          <a:p>
            <a:pPr eaLnBrk="1" hangingPunct="1"/>
            <a:endParaRPr lang="en-CA"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92188" y="768350"/>
            <a:ext cx="5114925" cy="3836988"/>
          </a:xfrm>
          <a:ln/>
        </p:spPr>
      </p:sp>
      <p:sp>
        <p:nvSpPr>
          <p:cNvPr id="27651" name="Rectangle 3"/>
          <p:cNvSpPr>
            <a:spLocks noGrp="1" noChangeArrowheads="1"/>
          </p:cNvSpPr>
          <p:nvPr>
            <p:ph type="body" idx="1"/>
          </p:nvPr>
        </p:nvSpPr>
        <p:spPr>
          <a:noFill/>
        </p:spPr>
        <p:txBody>
          <a:bodyPr/>
          <a:lstStyle/>
          <a:p>
            <a:pPr eaLnBrk="1" hangingPunct="1"/>
            <a:endParaRPr lang="en-CA"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2188" y="768350"/>
            <a:ext cx="5114925" cy="3836988"/>
          </a:xfrm>
          <a:ln/>
        </p:spPr>
      </p:sp>
      <p:sp>
        <p:nvSpPr>
          <p:cNvPr id="2560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2188" y="768350"/>
            <a:ext cx="5114925" cy="3836988"/>
          </a:xfrm>
          <a:ln/>
        </p:spPr>
      </p:sp>
      <p:sp>
        <p:nvSpPr>
          <p:cNvPr id="2560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38917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2188" y="768350"/>
            <a:ext cx="5114925" cy="3836988"/>
          </a:xfrm>
          <a:ln/>
        </p:spPr>
      </p:sp>
      <p:sp>
        <p:nvSpPr>
          <p:cNvPr id="2560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92188" y="768350"/>
            <a:ext cx="5114925" cy="3836988"/>
          </a:xfrm>
          <a:ln/>
        </p:spPr>
      </p:sp>
      <p:sp>
        <p:nvSpPr>
          <p:cNvPr id="2969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7" name="Rectangle 3"/>
          <p:cNvSpPr>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635" tIns="0" rIns="20635" bIns="0" anchor="b"/>
          <a:lstStyle/>
          <a:p>
            <a:pPr algn="r" defTabSz="825500" eaLnBrk="0" hangingPunct="0"/>
            <a:r>
              <a:rPr lang="en-US" altLang="zh-TW" sz="1100" i="1">
                <a:latin typeface="Times New Roman" pitchFamily="18" charset="0"/>
              </a:rPr>
              <a:t>2</a:t>
            </a:r>
          </a:p>
        </p:txBody>
      </p:sp>
      <p:sp>
        <p:nvSpPr>
          <p:cNvPr id="47108" name="Rectangle 4"/>
          <p:cNvSpPr>
            <a:spLocks noChangeArrowheads="1"/>
          </p:cNvSpPr>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9" name="Rectangle 5"/>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0" name="Rectangle 6"/>
          <p:cNvSpPr>
            <a:spLocks noGrp="1" noRot="1" noChangeAspect="1" noChangeArrowheads="1" noTextEdit="1"/>
          </p:cNvSpPr>
          <p:nvPr>
            <p:ph type="sldImg"/>
          </p:nvPr>
        </p:nvSpPr>
        <p:spPr>
          <a:xfrm>
            <a:off x="1000125" y="774700"/>
            <a:ext cx="5099050" cy="3824288"/>
          </a:xfrm>
          <a:ln w="12700" cap="flat">
            <a:solidFill>
              <a:schemeClr val="tx1"/>
            </a:solidFill>
          </a:ln>
        </p:spPr>
      </p:sp>
      <p:sp>
        <p:nvSpPr>
          <p:cNvPr id="47111"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8017" tIns="48148" rIns="98017" bIns="48148"/>
          <a:lstStyle/>
          <a:p>
            <a:pPr eaLnBrk="1" hangingPunct="1"/>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2188" y="768350"/>
            <a:ext cx="5114925" cy="3836988"/>
          </a:xfrm>
          <a:ln/>
        </p:spPr>
      </p:sp>
      <p:sp>
        <p:nvSpPr>
          <p:cNvPr id="3686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2188" y="768350"/>
            <a:ext cx="5114925" cy="3836988"/>
          </a:xfrm>
          <a:ln/>
        </p:spPr>
      </p:sp>
      <p:sp>
        <p:nvSpPr>
          <p:cNvPr id="3686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2188" y="768350"/>
            <a:ext cx="5114925" cy="3836988"/>
          </a:xfrm>
          <a:ln/>
        </p:spPr>
      </p:sp>
      <p:sp>
        <p:nvSpPr>
          <p:cNvPr id="3686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2188" y="768350"/>
            <a:ext cx="5114925" cy="3836988"/>
          </a:xfrm>
          <a:ln/>
        </p:spPr>
      </p:sp>
      <p:sp>
        <p:nvSpPr>
          <p:cNvPr id="3686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92188" y="768350"/>
            <a:ext cx="5114925" cy="3836988"/>
          </a:xfrm>
          <a:ln/>
        </p:spPr>
      </p:sp>
      <p:sp>
        <p:nvSpPr>
          <p:cNvPr id="2969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000125" y="774700"/>
            <a:ext cx="5099050" cy="3824288"/>
          </a:xfrm>
          <a:ln/>
        </p:spPr>
      </p:sp>
      <p:sp>
        <p:nvSpPr>
          <p:cNvPr id="3072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000125" y="774700"/>
            <a:ext cx="5099050" cy="3824288"/>
          </a:xfrm>
          <a:ln/>
        </p:spPr>
      </p:sp>
      <p:sp>
        <p:nvSpPr>
          <p:cNvPr id="3072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000125" y="774700"/>
            <a:ext cx="5099050" cy="3824288"/>
          </a:xfrm>
          <a:ln/>
        </p:spPr>
      </p:sp>
      <p:sp>
        <p:nvSpPr>
          <p:cNvPr id="3174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000125" y="774700"/>
            <a:ext cx="5099050" cy="3824288"/>
          </a:xfrm>
          <a:ln/>
        </p:spPr>
      </p:sp>
      <p:sp>
        <p:nvSpPr>
          <p:cNvPr id="3072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000125" y="774700"/>
            <a:ext cx="5099050" cy="3824288"/>
          </a:xfrm>
          <a:ln/>
        </p:spPr>
      </p:sp>
      <p:sp>
        <p:nvSpPr>
          <p:cNvPr id="3072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92188" y="768350"/>
            <a:ext cx="5114925" cy="383698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fld id="{CF323E63-1C80-441E-8C7B-E16358BB5E08}" type="slidenum">
              <a:rPr lang="en-US" altLang="zh-TW">
                <a:latin typeface="Times New Roman" pitchFamily="18" charset="0"/>
              </a:rPr>
              <a:pPr/>
              <a:t>31</a:t>
            </a:fld>
            <a:endParaRPr lang="en-US" altLang="zh-TW">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92188" y="768350"/>
            <a:ext cx="5114925" cy="383698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fld id="{CF323E63-1C80-441E-8C7B-E16358BB5E08}" type="slidenum">
              <a:rPr lang="en-US" altLang="zh-TW">
                <a:latin typeface="Times New Roman" pitchFamily="18" charset="0"/>
              </a:rPr>
              <a:pPr/>
              <a:t>32</a:t>
            </a:fld>
            <a:endParaRPr lang="en-US" altLang="zh-TW">
              <a:latin typeface="Times New Roman" pitchFamily="18" charset="0"/>
            </a:endParaRPr>
          </a:p>
        </p:txBody>
      </p:sp>
    </p:spTree>
    <p:extLst>
      <p:ext uri="{BB962C8B-B14F-4D97-AF65-F5344CB8AC3E}">
        <p14:creationId xmlns:p14="http://schemas.microsoft.com/office/powerpoint/2010/main" val="3157176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92188" y="768350"/>
            <a:ext cx="5114925" cy="383698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fld id="{CF323E63-1C80-441E-8C7B-E16358BB5E08}" type="slidenum">
              <a:rPr lang="en-US" altLang="zh-TW">
                <a:latin typeface="Times New Roman" pitchFamily="18" charset="0"/>
              </a:rPr>
              <a:pPr/>
              <a:t>33</a:t>
            </a:fld>
            <a:endParaRPr lang="en-US" altLang="zh-TW">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92188" y="768350"/>
            <a:ext cx="5114925" cy="383698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4763" indent="-309524" eaLnBrk="0" hangingPunct="0">
              <a:defRPr>
                <a:solidFill>
                  <a:schemeClr val="tx1"/>
                </a:solidFill>
                <a:latin typeface="Arial" charset="0"/>
              </a:defRPr>
            </a:lvl2pPr>
            <a:lvl3pPr marL="1238098" indent="-247620" eaLnBrk="0" hangingPunct="0">
              <a:defRPr>
                <a:solidFill>
                  <a:schemeClr val="tx1"/>
                </a:solidFill>
                <a:latin typeface="Arial" charset="0"/>
              </a:defRPr>
            </a:lvl3pPr>
            <a:lvl4pPr marL="1733337" indent="-247620" eaLnBrk="0" hangingPunct="0">
              <a:defRPr>
                <a:solidFill>
                  <a:schemeClr val="tx1"/>
                </a:solidFill>
                <a:latin typeface="Arial" charset="0"/>
              </a:defRPr>
            </a:lvl4pPr>
            <a:lvl5pPr marL="2228576" indent="-247620" eaLnBrk="0" hangingPunct="0">
              <a:defRPr>
                <a:solidFill>
                  <a:schemeClr val="tx1"/>
                </a:solidFill>
                <a:latin typeface="Arial" charset="0"/>
              </a:defRPr>
            </a:lvl5pPr>
            <a:lvl6pPr marL="2723815" indent="-247620" eaLnBrk="0" fontAlgn="base" hangingPunct="0">
              <a:spcBef>
                <a:spcPct val="0"/>
              </a:spcBef>
              <a:spcAft>
                <a:spcPct val="0"/>
              </a:spcAft>
              <a:defRPr>
                <a:solidFill>
                  <a:schemeClr val="tx1"/>
                </a:solidFill>
                <a:latin typeface="Arial" charset="0"/>
              </a:defRPr>
            </a:lvl6pPr>
            <a:lvl7pPr marL="3219054" indent="-247620" eaLnBrk="0" fontAlgn="base" hangingPunct="0">
              <a:spcBef>
                <a:spcPct val="0"/>
              </a:spcBef>
              <a:spcAft>
                <a:spcPct val="0"/>
              </a:spcAft>
              <a:defRPr>
                <a:solidFill>
                  <a:schemeClr val="tx1"/>
                </a:solidFill>
                <a:latin typeface="Arial" charset="0"/>
              </a:defRPr>
            </a:lvl7pPr>
            <a:lvl8pPr marL="3714293" indent="-247620" eaLnBrk="0" fontAlgn="base" hangingPunct="0">
              <a:spcBef>
                <a:spcPct val="0"/>
              </a:spcBef>
              <a:spcAft>
                <a:spcPct val="0"/>
              </a:spcAft>
              <a:defRPr>
                <a:solidFill>
                  <a:schemeClr val="tx1"/>
                </a:solidFill>
                <a:latin typeface="Arial" charset="0"/>
              </a:defRPr>
            </a:lvl8pPr>
            <a:lvl9pPr marL="4209532" indent="-247620" eaLnBrk="0" fontAlgn="base" hangingPunct="0">
              <a:spcBef>
                <a:spcPct val="0"/>
              </a:spcBef>
              <a:spcAft>
                <a:spcPct val="0"/>
              </a:spcAft>
              <a:defRPr>
                <a:solidFill>
                  <a:schemeClr val="tx1"/>
                </a:solidFill>
                <a:latin typeface="Arial" charset="0"/>
              </a:defRPr>
            </a:lvl9pPr>
          </a:lstStyle>
          <a:p>
            <a:fld id="{CF323E63-1C80-441E-8C7B-E16358BB5E08}" type="slidenum">
              <a:rPr lang="en-US" altLang="zh-TW">
                <a:latin typeface="Times New Roman" pitchFamily="18" charset="0"/>
              </a:rPr>
              <a:pPr/>
              <a:t>34</a:t>
            </a:fld>
            <a:endParaRPr lang="en-US" altLang="zh-TW">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768350"/>
            <a:ext cx="5114925" cy="3836988"/>
          </a:xfrm>
          <a:ln/>
        </p:spPr>
      </p:sp>
      <p:sp>
        <p:nvSpPr>
          <p:cNvPr id="3379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4925" cy="3836988"/>
          </a:xfrm>
          <a:ln/>
        </p:spPr>
      </p:sp>
      <p:sp>
        <p:nvSpPr>
          <p:cNvPr id="3277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4925" cy="3836988"/>
          </a:xfrm>
          <a:ln/>
        </p:spPr>
      </p:sp>
      <p:sp>
        <p:nvSpPr>
          <p:cNvPr id="3277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2188" y="768350"/>
            <a:ext cx="5114925" cy="3836988"/>
          </a:xfrm>
          <a:ln/>
        </p:spPr>
      </p:sp>
      <p:sp>
        <p:nvSpPr>
          <p:cNvPr id="3481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Rot="1" noChangeAspect="1" noChangeArrowheads="1" noTextEdit="1"/>
          </p:cNvSpPr>
          <p:nvPr>
            <p:ph type="sldImg"/>
          </p:nvPr>
        </p:nvSpPr>
        <p:spPr>
          <a:xfrm>
            <a:off x="992188" y="768350"/>
            <a:ext cx="5114925" cy="3836988"/>
          </a:xfrm>
          <a:ln/>
        </p:spPr>
      </p:sp>
      <p:sp>
        <p:nvSpPr>
          <p:cNvPr id="22531" name="Rectangle 1027"/>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92188" y="768350"/>
            <a:ext cx="5114925" cy="3836988"/>
          </a:xfrm>
          <a:ln/>
        </p:spPr>
      </p:sp>
      <p:sp>
        <p:nvSpPr>
          <p:cNvPr id="3584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768350"/>
            <a:ext cx="5114925" cy="3836988"/>
          </a:xfrm>
          <a:ln/>
        </p:spPr>
      </p:sp>
      <p:sp>
        <p:nvSpPr>
          <p:cNvPr id="3379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768350"/>
            <a:ext cx="5114925" cy="3836988"/>
          </a:xfrm>
          <a:ln/>
        </p:spPr>
      </p:sp>
      <p:sp>
        <p:nvSpPr>
          <p:cNvPr id="3379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Rot="1" noChangeAspect="1" noChangeArrowheads="1" noTextEdit="1"/>
          </p:cNvSpPr>
          <p:nvPr>
            <p:ph type="sldImg"/>
          </p:nvPr>
        </p:nvSpPr>
        <p:spPr>
          <a:xfrm>
            <a:off x="992188" y="768350"/>
            <a:ext cx="5114925" cy="3836988"/>
          </a:xfrm>
          <a:ln/>
        </p:spPr>
      </p:sp>
      <p:sp>
        <p:nvSpPr>
          <p:cNvPr id="22531" name="Rectangle 1027"/>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Rot="1" noChangeAspect="1" noChangeArrowheads="1" noTextEdit="1"/>
          </p:cNvSpPr>
          <p:nvPr>
            <p:ph type="sldImg"/>
          </p:nvPr>
        </p:nvSpPr>
        <p:spPr>
          <a:xfrm>
            <a:off x="992188" y="768350"/>
            <a:ext cx="5114925" cy="3836988"/>
          </a:xfrm>
          <a:ln/>
        </p:spPr>
      </p:sp>
      <p:sp>
        <p:nvSpPr>
          <p:cNvPr id="22531" name="Rectangle 1027"/>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66837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92188" y="768350"/>
            <a:ext cx="5114925" cy="3836988"/>
          </a:xfrm>
          <a:ln/>
        </p:spPr>
      </p:sp>
      <p:sp>
        <p:nvSpPr>
          <p:cNvPr id="2355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92188" y="768350"/>
            <a:ext cx="5114925" cy="3836988"/>
          </a:xfrm>
          <a:ln/>
        </p:spPr>
      </p:sp>
      <p:sp>
        <p:nvSpPr>
          <p:cNvPr id="24579"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92188" y="768350"/>
            <a:ext cx="5114925" cy="3836988"/>
          </a:xfrm>
          <a:ln/>
        </p:spPr>
      </p:sp>
      <p:sp>
        <p:nvSpPr>
          <p:cNvPr id="2457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09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zh-TW" altLang="en-US" noProof="0"/>
              <a:t>按一下以編輯母片標題樣式</a:t>
            </a:r>
            <a:endParaRPr lang="en-US" altLang="en-US" noProof="0"/>
          </a:p>
        </p:txBody>
      </p:sp>
      <p:sp>
        <p:nvSpPr>
          <p:cNvPr id="2109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400"/>
            </a:lvl1pPr>
          </a:lstStyle>
          <a:p>
            <a:pPr lvl="0"/>
            <a:r>
              <a:rPr lang="zh-TW" altLang="en-US" noProof="0"/>
              <a:t>按一下以編輯母片副標題樣式</a:t>
            </a:r>
            <a:endParaRPr lang="en-US" altLang="en-US" noProof="0"/>
          </a:p>
        </p:txBody>
      </p:sp>
      <p:sp>
        <p:nvSpPr>
          <p:cNvPr id="39" name="Rectangle 7"/>
          <p:cNvSpPr>
            <a:spLocks noGrp="1" noChangeArrowheads="1"/>
          </p:cNvSpPr>
          <p:nvPr>
            <p:ph type="sldNum" sz="quarter" idx="11"/>
          </p:nvPr>
        </p:nvSpPr>
        <p:spPr>
          <a:xfrm>
            <a:off x="8547100" y="6524625"/>
            <a:ext cx="596899" cy="317500"/>
          </a:xfrm>
        </p:spPr>
        <p:txBody>
          <a:bodyPr/>
          <a:lstStyle>
            <a:lvl1pPr>
              <a:defRPr sz="1400"/>
            </a:lvl1pPr>
          </a:lstStyle>
          <a:p>
            <a:pPr>
              <a:defRPr/>
            </a:pPr>
            <a:r>
              <a:rPr lang="en-US" altLang="en-US"/>
              <a:t>3.</a:t>
            </a:r>
            <a:fld id="{23033BE8-C97C-46D2-92B5-5F114EEED335}" type="slidenum">
              <a:rPr lang="en-US" altLang="en-US" smtClean="0"/>
              <a:pPr>
                <a:defRPr/>
              </a:pPr>
              <a:t>‹#›</a:t>
            </a:fld>
            <a:endParaRPr lang="en-US" altLang="en-US"/>
          </a:p>
        </p:txBody>
      </p:sp>
    </p:spTree>
    <p:extLst>
      <p:ext uri="{BB962C8B-B14F-4D97-AF65-F5344CB8AC3E}">
        <p14:creationId xmlns:p14="http://schemas.microsoft.com/office/powerpoint/2010/main" val="33983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3.</a:t>
            </a:r>
            <a:fld id="{D3B03D47-8A09-4298-AA0C-7BE6E04A68B0}" type="slidenum">
              <a:rPr lang="en-US" altLang="en-US" smtClean="0"/>
              <a:pPr>
                <a:defRPr/>
              </a:pPr>
              <a:t>‹#›</a:t>
            </a:fld>
            <a:endParaRPr lang="en-US" altLang="en-US"/>
          </a:p>
        </p:txBody>
      </p:sp>
    </p:spTree>
    <p:extLst>
      <p:ext uri="{BB962C8B-B14F-4D97-AF65-F5344CB8AC3E}">
        <p14:creationId xmlns:p14="http://schemas.microsoft.com/office/powerpoint/2010/main" val="21059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3.</a:t>
            </a:r>
            <a:fld id="{A062CED3-24D0-4FBD-809D-D4F7A61B48FF}" type="slidenum">
              <a:rPr lang="en-US" altLang="en-US" smtClean="0"/>
              <a:pPr>
                <a:defRPr/>
              </a:pPr>
              <a:t>‹#›</a:t>
            </a:fld>
            <a:endParaRPr lang="en-US" altLang="en-US"/>
          </a:p>
        </p:txBody>
      </p:sp>
    </p:spTree>
    <p:extLst>
      <p:ext uri="{BB962C8B-B14F-4D97-AF65-F5344CB8AC3E}">
        <p14:creationId xmlns:p14="http://schemas.microsoft.com/office/powerpoint/2010/main" val="91133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719263"/>
            <a:ext cx="4038600" cy="21288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000500"/>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en-US" altLang="en-US"/>
          </a:p>
        </p:txBody>
      </p:sp>
      <p:sp>
        <p:nvSpPr>
          <p:cNvPr id="7" name="投影片編號版面配置區 6"/>
          <p:cNvSpPr>
            <a:spLocks noGrp="1"/>
          </p:cNvSpPr>
          <p:nvPr>
            <p:ph type="sldNum" sz="quarter" idx="11"/>
          </p:nvPr>
        </p:nvSpPr>
        <p:spPr>
          <a:xfrm>
            <a:off x="6553200" y="6248400"/>
            <a:ext cx="2133600" cy="457200"/>
          </a:xfrm>
        </p:spPr>
        <p:txBody>
          <a:bodyPr/>
          <a:lstStyle>
            <a:lvl1pPr>
              <a:defRPr/>
            </a:lvl1pPr>
          </a:lstStyle>
          <a:p>
            <a:pPr>
              <a:defRPr/>
            </a:pPr>
            <a:r>
              <a:rPr lang="en-US" altLang="en-US"/>
              <a:t>3.</a:t>
            </a:r>
            <a:fld id="{19BA1BDA-08E0-443E-A741-F4B1AA5A92E4}" type="slidenum">
              <a:rPr lang="en-US" altLang="en-US" smtClean="0"/>
              <a:pPr>
                <a:defRPr/>
              </a:pPr>
              <a:t>‹#›</a:t>
            </a:fld>
            <a:endParaRPr lang="en-US" altLang="en-US"/>
          </a:p>
        </p:txBody>
      </p:sp>
    </p:spTree>
    <p:extLst>
      <p:ext uri="{BB962C8B-B14F-4D97-AF65-F5344CB8AC3E}">
        <p14:creationId xmlns:p14="http://schemas.microsoft.com/office/powerpoint/2010/main" val="4614705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en-US" altLang="en-US"/>
          </a:p>
        </p:txBody>
      </p:sp>
      <p:sp>
        <p:nvSpPr>
          <p:cNvPr id="6" name="投影片編號版面配置區 5"/>
          <p:cNvSpPr>
            <a:spLocks noGrp="1"/>
          </p:cNvSpPr>
          <p:nvPr>
            <p:ph type="sldNum" sz="quarter" idx="11"/>
          </p:nvPr>
        </p:nvSpPr>
        <p:spPr>
          <a:xfrm>
            <a:off x="6553200" y="6248400"/>
            <a:ext cx="2133600" cy="457200"/>
          </a:xfrm>
        </p:spPr>
        <p:txBody>
          <a:bodyPr/>
          <a:lstStyle>
            <a:lvl1pPr>
              <a:defRPr/>
            </a:lvl1pPr>
          </a:lstStyle>
          <a:p>
            <a:pPr>
              <a:defRPr/>
            </a:pPr>
            <a:r>
              <a:rPr lang="en-US" altLang="en-US"/>
              <a:t>3.</a:t>
            </a:r>
            <a:fld id="{312FECCD-8242-48F4-B68A-F0135C788D4E}" type="slidenum">
              <a:rPr lang="en-US" altLang="en-US" smtClean="0"/>
              <a:pPr>
                <a:defRPr/>
              </a:pPr>
              <a:t>‹#›</a:t>
            </a:fld>
            <a:endParaRPr lang="en-US" altLang="en-US"/>
          </a:p>
        </p:txBody>
      </p:sp>
    </p:spTree>
    <p:extLst>
      <p:ext uri="{BB962C8B-B14F-4D97-AF65-F5344CB8AC3E}">
        <p14:creationId xmlns:p14="http://schemas.microsoft.com/office/powerpoint/2010/main" val="290579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499176" cy="930498"/>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lvl2pPr marL="627063" indent="-282575">
              <a:tabLst>
                <a:tab pos="627063" algn="l"/>
              </a:tabLst>
              <a:defRPr/>
            </a:lvl2pPr>
            <a:lvl3pPr marL="984250" indent="-290513">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7"/>
          <p:cNvSpPr>
            <a:spLocks noGrp="1" noChangeArrowheads="1"/>
          </p:cNvSpPr>
          <p:nvPr>
            <p:ph type="sldNum" sz="quarter" idx="11"/>
          </p:nvPr>
        </p:nvSpPr>
        <p:spPr>
          <a:xfrm>
            <a:off x="8534400" y="6524625"/>
            <a:ext cx="609600" cy="333375"/>
          </a:xfrm>
          <a:ln/>
        </p:spPr>
        <p:txBody>
          <a:bodyPr/>
          <a:lstStyle>
            <a:lvl1pPr>
              <a:defRPr/>
            </a:lvl1pPr>
          </a:lstStyle>
          <a:p>
            <a:pPr>
              <a:defRPr/>
            </a:pPr>
            <a:r>
              <a:rPr lang="en-US" altLang="en-US"/>
              <a:t>3.</a:t>
            </a:r>
            <a:fld id="{FACB4CCD-5641-4CB0-9320-C1BFAE992A2E}" type="slidenum">
              <a:rPr lang="en-US" altLang="en-US" smtClean="0"/>
              <a:pPr>
                <a:defRPr/>
              </a:pPr>
              <a:t>‹#›</a:t>
            </a:fld>
            <a:endParaRPr lang="en-US" altLang="en-US"/>
          </a:p>
        </p:txBody>
      </p:sp>
    </p:spTree>
    <p:extLst>
      <p:ext uri="{BB962C8B-B14F-4D97-AF65-F5344CB8AC3E}">
        <p14:creationId xmlns:p14="http://schemas.microsoft.com/office/powerpoint/2010/main" val="28411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3.</a:t>
            </a:r>
            <a:fld id="{EB7DA969-6E13-4DE3-B6D2-33ACD9CC7E3E}" type="slidenum">
              <a:rPr lang="en-US" altLang="en-US" smtClean="0"/>
              <a:pPr>
                <a:defRPr/>
              </a:pPr>
              <a:t>‹#›</a:t>
            </a:fld>
            <a:endParaRPr lang="en-US" altLang="en-US"/>
          </a:p>
        </p:txBody>
      </p:sp>
    </p:spTree>
    <p:extLst>
      <p:ext uri="{BB962C8B-B14F-4D97-AF65-F5344CB8AC3E}">
        <p14:creationId xmlns:p14="http://schemas.microsoft.com/office/powerpoint/2010/main" val="351958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3.</a:t>
            </a:r>
            <a:fld id="{66021D41-170E-4873-8982-8AB2F75CBA70}" type="slidenum">
              <a:rPr lang="en-US" altLang="en-US" smtClean="0"/>
              <a:pPr>
                <a:defRPr/>
              </a:pPr>
              <a:t>‹#›</a:t>
            </a:fld>
            <a:endParaRPr lang="en-US" altLang="en-US"/>
          </a:p>
        </p:txBody>
      </p:sp>
    </p:spTree>
    <p:extLst>
      <p:ext uri="{BB962C8B-B14F-4D97-AF65-F5344CB8AC3E}">
        <p14:creationId xmlns:p14="http://schemas.microsoft.com/office/powerpoint/2010/main" val="2501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8" name="Rectangle 7"/>
          <p:cNvSpPr>
            <a:spLocks noGrp="1" noChangeArrowheads="1"/>
          </p:cNvSpPr>
          <p:nvPr>
            <p:ph type="sldNum" sz="quarter" idx="11"/>
          </p:nvPr>
        </p:nvSpPr>
        <p:spPr>
          <a:ln/>
        </p:spPr>
        <p:txBody>
          <a:bodyPr/>
          <a:lstStyle>
            <a:lvl1pPr>
              <a:defRPr/>
            </a:lvl1pPr>
          </a:lstStyle>
          <a:p>
            <a:pPr>
              <a:defRPr/>
            </a:pPr>
            <a:r>
              <a:rPr lang="en-US" altLang="en-US"/>
              <a:t>3.</a:t>
            </a:r>
            <a:fld id="{20DB7930-15E9-4804-9BA3-77AFB1CC76E4}" type="slidenum">
              <a:rPr lang="en-US" altLang="en-US" smtClean="0"/>
              <a:pPr>
                <a:defRPr/>
              </a:pPr>
              <a:t>‹#›</a:t>
            </a:fld>
            <a:endParaRPr lang="en-US" altLang="en-US"/>
          </a:p>
        </p:txBody>
      </p:sp>
    </p:spTree>
    <p:extLst>
      <p:ext uri="{BB962C8B-B14F-4D97-AF65-F5344CB8AC3E}">
        <p14:creationId xmlns:p14="http://schemas.microsoft.com/office/powerpoint/2010/main" val="40633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t>3.</a:t>
            </a:r>
            <a:fld id="{B87AC1C5-455E-48C9-BE4E-1A33A6C1C67C}" type="slidenum">
              <a:rPr lang="en-US" altLang="en-US" smtClean="0"/>
              <a:pPr>
                <a:defRPr/>
              </a:pPr>
              <a:t>‹#›</a:t>
            </a:fld>
            <a:endParaRPr lang="en-US" altLang="en-US"/>
          </a:p>
        </p:txBody>
      </p:sp>
    </p:spTree>
    <p:extLst>
      <p:ext uri="{BB962C8B-B14F-4D97-AF65-F5344CB8AC3E}">
        <p14:creationId xmlns:p14="http://schemas.microsoft.com/office/powerpoint/2010/main" val="73777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3" name="Rectangle 7"/>
          <p:cNvSpPr>
            <a:spLocks noGrp="1" noChangeArrowheads="1"/>
          </p:cNvSpPr>
          <p:nvPr>
            <p:ph type="sldNum" sz="quarter" idx="11"/>
          </p:nvPr>
        </p:nvSpPr>
        <p:spPr>
          <a:ln/>
        </p:spPr>
        <p:txBody>
          <a:bodyPr/>
          <a:lstStyle>
            <a:lvl1pPr>
              <a:defRPr/>
            </a:lvl1pPr>
          </a:lstStyle>
          <a:p>
            <a:pPr>
              <a:defRPr/>
            </a:pPr>
            <a:r>
              <a:rPr lang="en-US" altLang="en-US"/>
              <a:t>3.</a:t>
            </a:r>
            <a:fld id="{6BD06825-5830-40E3-A4EB-A26D772C5979}" type="slidenum">
              <a:rPr lang="en-US" altLang="en-US" smtClean="0"/>
              <a:pPr>
                <a:defRPr/>
              </a:pPr>
              <a:t>‹#›</a:t>
            </a:fld>
            <a:endParaRPr lang="en-US" altLang="en-US"/>
          </a:p>
        </p:txBody>
      </p:sp>
    </p:spTree>
    <p:extLst>
      <p:ext uri="{BB962C8B-B14F-4D97-AF65-F5344CB8AC3E}">
        <p14:creationId xmlns:p14="http://schemas.microsoft.com/office/powerpoint/2010/main" val="213884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3.</a:t>
            </a:r>
            <a:fld id="{297BC32E-C064-4D7F-A030-DB9D84A75A1B}" type="slidenum">
              <a:rPr lang="en-US" altLang="en-US" smtClean="0"/>
              <a:pPr>
                <a:defRPr/>
              </a:pPr>
              <a:t>‹#›</a:t>
            </a:fld>
            <a:endParaRPr lang="en-US" altLang="en-US"/>
          </a:p>
        </p:txBody>
      </p:sp>
    </p:spTree>
    <p:extLst>
      <p:ext uri="{BB962C8B-B14F-4D97-AF65-F5344CB8AC3E}">
        <p14:creationId xmlns:p14="http://schemas.microsoft.com/office/powerpoint/2010/main" val="20903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3.</a:t>
            </a:r>
            <a:fld id="{621EC748-BEF4-41EE-B3A5-FBD03436CCB1}" type="slidenum">
              <a:rPr lang="en-US" altLang="en-US" smtClean="0"/>
              <a:pPr>
                <a:defRPr/>
              </a:pPr>
              <a:t>‹#›</a:t>
            </a:fld>
            <a:endParaRPr lang="en-US" altLang="en-US"/>
          </a:p>
        </p:txBody>
      </p:sp>
    </p:spTree>
    <p:extLst>
      <p:ext uri="{BB962C8B-B14F-4D97-AF65-F5344CB8AC3E}">
        <p14:creationId xmlns:p14="http://schemas.microsoft.com/office/powerpoint/2010/main" val="415563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27" name="Rectangle 3"/>
          <p:cNvSpPr>
            <a:spLocks noGrp="1" noChangeArrowheads="1"/>
          </p:cNvSpPr>
          <p:nvPr>
            <p:ph type="title"/>
          </p:nvPr>
        </p:nvSpPr>
        <p:spPr bwMode="auto">
          <a:xfrm>
            <a:off x="457200" y="212725"/>
            <a:ext cx="75057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endParaRPr lang="en-US" altLang="en-US"/>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 (30pt)</a:t>
            </a:r>
          </a:p>
          <a:p>
            <a:pPr lvl="1"/>
            <a:r>
              <a:rPr lang="en-US" altLang="en-US"/>
              <a:t>Second level (26pt)</a:t>
            </a:r>
          </a:p>
          <a:p>
            <a:pPr lvl="2"/>
            <a:r>
              <a:rPr lang="en-US" altLang="en-US"/>
              <a:t>Third level (22pt)</a:t>
            </a:r>
          </a:p>
          <a:p>
            <a:pPr lvl="3"/>
            <a:r>
              <a:rPr lang="en-US" altLang="en-US"/>
              <a:t>Fourth level (20pt)</a:t>
            </a:r>
          </a:p>
          <a:p>
            <a:pPr lvl="4"/>
            <a:r>
              <a:rPr lang="en-US" altLang="en-US"/>
              <a:t>Fifth level (18pt)</a:t>
            </a:r>
          </a:p>
        </p:txBody>
      </p:sp>
      <p:sp>
        <p:nvSpPr>
          <p:cNvPr id="209927" name="Rectangle 7"/>
          <p:cNvSpPr>
            <a:spLocks noGrp="1" noChangeArrowheads="1"/>
          </p:cNvSpPr>
          <p:nvPr>
            <p:ph type="sldNum" sz="quarter" idx="4"/>
          </p:nvPr>
        </p:nvSpPr>
        <p:spPr bwMode="auto">
          <a:xfrm>
            <a:off x="8489468" y="6524625"/>
            <a:ext cx="65453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pPr>
              <a:defRPr/>
            </a:pPr>
            <a:r>
              <a:rPr lang="en-US" altLang="en-US"/>
              <a:t>3.</a:t>
            </a:r>
            <a:fld id="{19BA1BDA-08E0-443E-A741-F4B1AA5A92E4}" type="slidenum">
              <a:rPr lang="en-US" altLang="en-US" smtClean="0"/>
              <a:pPr>
                <a:defRPr/>
              </a:pPr>
              <a:t>‹#›</a:t>
            </a:fld>
            <a:endParaRPr lang="en-US" altLang="en-US"/>
          </a:p>
        </p:txBody>
      </p:sp>
      <p:grpSp>
        <p:nvGrpSpPr>
          <p:cNvPr id="1031" name="Group 8"/>
          <p:cNvGrpSpPr>
            <a:grpSpLocks/>
          </p:cNvGrpSpPr>
          <p:nvPr/>
        </p:nvGrpSpPr>
        <p:grpSpPr bwMode="auto">
          <a:xfrm>
            <a:off x="8153400" y="152400"/>
            <a:ext cx="792163" cy="1295400"/>
            <a:chOff x="5136" y="960"/>
            <a:chExt cx="528" cy="864"/>
          </a:xfrm>
        </p:grpSpPr>
        <p:sp>
          <p:nvSpPr>
            <p:cNvPr id="1032"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3"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4"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5"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6"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7"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8"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9"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0"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1"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2"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3"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4"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5"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6"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7"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8"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9"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0"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1"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2"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3"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4"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5"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6"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7"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8"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9"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0"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1"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2"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l" rtl="0" eaLnBrk="1" fontAlgn="base" hangingPunct="1">
        <a:spcBef>
          <a:spcPct val="0"/>
        </a:spcBef>
        <a:spcAft>
          <a:spcPct val="0"/>
        </a:spcAft>
        <a:defRPr sz="3800" b="1">
          <a:solidFill>
            <a:schemeClr val="tx2"/>
          </a:solidFill>
          <a:latin typeface="+mn-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Times New Roman" pitchFamily="18" charset="0"/>
        </a:defRPr>
      </a:lvl6pPr>
      <a:lvl7pPr marL="914400" algn="l" rtl="0" eaLnBrk="1" fontAlgn="base" hangingPunct="1">
        <a:spcBef>
          <a:spcPct val="0"/>
        </a:spcBef>
        <a:spcAft>
          <a:spcPct val="0"/>
        </a:spcAft>
        <a:defRPr sz="3900" b="1">
          <a:solidFill>
            <a:schemeClr val="tx2"/>
          </a:solidFill>
          <a:latin typeface="Times New Roman" pitchFamily="18" charset="0"/>
        </a:defRPr>
      </a:lvl7pPr>
      <a:lvl8pPr marL="1371600" algn="l" rtl="0" eaLnBrk="1" fontAlgn="base" hangingPunct="1">
        <a:spcBef>
          <a:spcPct val="0"/>
        </a:spcBef>
        <a:spcAft>
          <a:spcPct val="0"/>
        </a:spcAft>
        <a:defRPr sz="3900" b="1">
          <a:solidFill>
            <a:schemeClr val="tx2"/>
          </a:solidFill>
          <a:latin typeface="Times New Roman" pitchFamily="18" charset="0"/>
        </a:defRPr>
      </a:lvl8pPr>
      <a:lvl9pPr marL="1828800" algn="l" rtl="0" eaLnBrk="1" fontAlgn="base" hangingPunct="1">
        <a:spcBef>
          <a:spcPct val="0"/>
        </a:spcBef>
        <a:spcAft>
          <a:spcPct val="0"/>
        </a:spcAft>
        <a:defRPr sz="39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7425" indent="-293688"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Visio___.vsd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Visio___1.vsdx"/></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ctrTitle"/>
          </p:nvPr>
        </p:nvSpPr>
        <p:spPr/>
        <p:txBody>
          <a:bodyPr/>
          <a:lstStyle/>
          <a:p>
            <a:pPr eaLnBrk="1" hangingPunct="1"/>
            <a:r>
              <a:rPr lang="en-US" altLang="zh-TW" dirty="0">
                <a:ea typeface="新細明體" pitchFamily="18" charset="-120"/>
              </a:rPr>
              <a:t>Hedging Strategies Using Futures</a:t>
            </a:r>
          </a:p>
        </p:txBody>
      </p:sp>
      <p:sp>
        <p:nvSpPr>
          <p:cNvPr id="4100" name="Rectangle 5"/>
          <p:cNvSpPr>
            <a:spLocks noGrp="1" noChangeArrowheads="1"/>
          </p:cNvSpPr>
          <p:nvPr>
            <p:ph type="subTitle" idx="1"/>
          </p:nvPr>
        </p:nvSpPr>
        <p:spPr/>
        <p:txBody>
          <a:bodyPr/>
          <a:lstStyle/>
          <a:p>
            <a:pPr eaLnBrk="1" hangingPunct="1"/>
            <a:r>
              <a:rPr lang="en-US" altLang="zh-TW" sz="3800" dirty="0">
                <a:ea typeface="新細明體" pitchFamily="18" charset="-120"/>
              </a:rPr>
              <a:t>Chapter 3</a:t>
            </a:r>
          </a:p>
        </p:txBody>
      </p:sp>
      <p:sp>
        <p:nvSpPr>
          <p:cNvPr id="4098"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820D1A92-0227-4A4B-8297-F6C0F493F81F}" type="slidenum">
              <a:rPr lang="en-US" altLang="en-US"/>
              <a:pPr eaLnBrk="1" hangingPunct="1"/>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71801"/>
            <a:ext cx="6781800" cy="10667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811213" indent="-811213" algn="l"/>
            <a:r>
              <a:rPr lang="en-US" altLang="zh-TW" sz="3800" dirty="0">
                <a:ea typeface="新細明體" charset="-120"/>
              </a:rPr>
              <a:t>3.2 Three Types of Basis Risk (</a:t>
            </a:r>
            <a:r>
              <a:rPr lang="zh-TW" altLang="en-US" sz="3800" dirty="0">
                <a:ea typeface="新細明體" charset="-120"/>
              </a:rPr>
              <a:t>基差風險</a:t>
            </a:r>
            <a:r>
              <a:rPr lang="en-US" altLang="zh-TW" sz="3800" dirty="0">
                <a:ea typeface="新細明體" charset="-120"/>
              </a:rPr>
              <a:t>)</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318AA49A-4F20-4677-A41A-D5F351D8E433}" type="slidenum">
              <a:rPr lang="en-US" altLang="en-US" smtClean="0"/>
              <a:pPr eaLnBrk="1" hangingPunct="1"/>
              <a:t>10</a:t>
            </a:fld>
            <a:endParaRPr lang="en-US" altLang="en-US" dirty="0"/>
          </a:p>
        </p:txBody>
      </p:sp>
    </p:spTree>
    <p:extLst>
      <p:ext uri="{BB962C8B-B14F-4D97-AF65-F5344CB8AC3E}">
        <p14:creationId xmlns:p14="http://schemas.microsoft.com/office/powerpoint/2010/main" val="375756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pitchFamily="18" charset="-120"/>
              </a:rPr>
              <a:t>Basis Risk</a:t>
            </a:r>
          </a:p>
        </p:txBody>
      </p:sp>
      <p:sp>
        <p:nvSpPr>
          <p:cNvPr id="8196" name="Rectangle 3"/>
          <p:cNvSpPr>
            <a:spLocks noGrp="1" noChangeArrowheads="1"/>
          </p:cNvSpPr>
          <p:nvPr>
            <p:ph idx="1"/>
          </p:nvPr>
        </p:nvSpPr>
        <p:spPr>
          <a:xfrm>
            <a:off x="228600" y="1600200"/>
            <a:ext cx="8839200" cy="5029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lvl="1" indent="-342900">
              <a:lnSpc>
                <a:spcPct val="95000"/>
              </a:lnSpc>
              <a:spcBef>
                <a:spcPts val="200"/>
              </a:spcBef>
              <a:buClr>
                <a:schemeClr val="tx2"/>
              </a:buClr>
              <a:buSzPct val="70000"/>
              <a:buFont typeface="Wingdings" pitchFamily="2" charset="2"/>
              <a:buChar char="l"/>
              <a:tabLst/>
            </a:pPr>
            <a:r>
              <a:rPr lang="en-US" altLang="zh-TW" sz="3000" dirty="0">
                <a:ea typeface="新細明體" pitchFamily="18" charset="-120"/>
              </a:rPr>
              <a:t>The first type of basis risk is d</a:t>
            </a:r>
            <a:r>
              <a:rPr lang="en-US" altLang="zh-TW" sz="3000" dirty="0"/>
              <a:t>ue to a mismatch between the expiration date of the futures and the actual trading date of the asset</a:t>
            </a:r>
          </a:p>
        </p:txBody>
      </p:sp>
      <p:sp>
        <p:nvSpPr>
          <p:cNvPr id="819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526CD7AB-02D5-49FD-A053-1296EF599EBA}" type="slidenum">
              <a:rPr lang="en-US" altLang="en-US"/>
              <a:pPr eaLnBrk="1" hangingPunct="1"/>
              <a:t>11</a:t>
            </a:fld>
            <a:endParaRPr lang="en-US" altLang="en-US"/>
          </a:p>
        </p:txBody>
      </p:sp>
      <p:pic>
        <p:nvPicPr>
          <p:cNvPr id="3" name="圖片 2">
            <a:extLst>
              <a:ext uri="{FF2B5EF4-FFF2-40B4-BE49-F238E27FC236}">
                <a16:creationId xmlns:a16="http://schemas.microsoft.com/office/drawing/2014/main" id="{736225F3-08E4-4CD8-BDAE-EEF68EABEF2B}"/>
              </a:ext>
            </a:extLst>
          </p:cNvPr>
          <p:cNvPicPr>
            <a:picLocks noChangeAspect="1"/>
          </p:cNvPicPr>
          <p:nvPr/>
        </p:nvPicPr>
        <p:blipFill>
          <a:blip r:embed="rId3"/>
          <a:stretch>
            <a:fillRect/>
          </a:stretch>
        </p:blipFill>
        <p:spPr>
          <a:xfrm>
            <a:off x="76200" y="3276600"/>
            <a:ext cx="12039601" cy="4010668"/>
          </a:xfrm>
          <a:prstGeom prst="rect">
            <a:avLst/>
          </a:prstGeom>
        </p:spPr>
      </p:pic>
    </p:spTree>
    <p:extLst>
      <p:ext uri="{BB962C8B-B14F-4D97-AF65-F5344CB8AC3E}">
        <p14:creationId xmlns:p14="http://schemas.microsoft.com/office/powerpoint/2010/main" val="34796842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pitchFamily="18" charset="-120"/>
              </a:rPr>
              <a:t>Basis Risk</a:t>
            </a:r>
          </a:p>
        </p:txBody>
      </p:sp>
      <mc:AlternateContent xmlns:mc="http://schemas.openxmlformats.org/markup-compatibility/2006" xmlns:a14="http://schemas.microsoft.com/office/drawing/2010/main">
        <mc:Choice Requires="a14">
          <p:sp>
            <p:nvSpPr>
              <p:cNvPr id="8196" name="Rectangle 3"/>
              <p:cNvSpPr>
                <a:spLocks noGrp="1" noChangeArrowheads="1"/>
              </p:cNvSpPr>
              <p:nvPr>
                <p:ph idx="1"/>
              </p:nvPr>
            </p:nvSpPr>
            <p:spPr>
              <a:xfrm>
                <a:off x="304800" y="1676400"/>
                <a:ext cx="8610600" cy="5029200"/>
              </a:xfrm>
              <a:noFill/>
              <a:extLst>
                <a:ext uri="{91240B29-F687-4F45-9708-019B960494DF}">
                  <a14:hiddenLine w="12700">
                    <a:solidFill>
                      <a:schemeClr val="tx1"/>
                    </a:solidFill>
                    <a:miter lim="800000"/>
                    <a:headEnd/>
                    <a:tailEnd/>
                  </a14:hiddenLine>
                </a:ext>
              </a:extLst>
            </p:spPr>
            <p:txBody>
              <a:bodyPr lIns="90488" tIns="44450" rIns="90488" bIns="44450"/>
              <a:lstStyle/>
              <a:p>
                <a:pPr lvl="1">
                  <a:spcBef>
                    <a:spcPts val="600"/>
                  </a:spcBef>
                  <a:buClr>
                    <a:srgbClr val="CC3300"/>
                  </a:buClr>
                </a:pPr>
                <a:r>
                  <a:rPr lang="en-US" altLang="zh-TW" dirty="0">
                    <a:solidFill>
                      <a:srgbClr val="000000"/>
                    </a:solidFill>
                    <a:ea typeface="+mn-ea"/>
                    <a:cs typeface="+mn-cs"/>
                  </a:rPr>
                  <a:t>At </a:t>
                </a:r>
                <a14:m>
                  <m:oMath xmlns:m="http://schemas.openxmlformats.org/officeDocument/2006/math">
                    <m:sSub>
                      <m:sSubPr>
                        <m:ctrlPr>
                          <a:rPr lang="en-US" altLang="zh-TW" b="0" i="1" smtClean="0">
                            <a:solidFill>
                              <a:srgbClr val="000000"/>
                            </a:solidFill>
                            <a:latin typeface="Cambria Math" panose="02040503050406030204" pitchFamily="18" charset="0"/>
                            <a:ea typeface="+mn-ea"/>
                            <a:cs typeface="+mn-cs"/>
                          </a:rPr>
                        </m:ctrlPr>
                      </m:sSubPr>
                      <m:e>
                        <m:r>
                          <a:rPr lang="en-US" altLang="zh-TW" b="0" i="1" smtClean="0">
                            <a:solidFill>
                              <a:srgbClr val="000000"/>
                            </a:solidFill>
                            <a:latin typeface="Cambria Math"/>
                            <a:ea typeface="+mn-ea"/>
                            <a:cs typeface="+mn-cs"/>
                          </a:rPr>
                          <m:t>𝑡</m:t>
                        </m:r>
                      </m:e>
                      <m:sub>
                        <m:r>
                          <a:rPr lang="en-US" altLang="zh-TW" b="0" i="1" smtClean="0">
                            <a:solidFill>
                              <a:srgbClr val="000000"/>
                            </a:solidFill>
                            <a:latin typeface="Cambria Math"/>
                            <a:ea typeface="+mn-ea"/>
                            <a:cs typeface="+mn-cs"/>
                          </a:rPr>
                          <m:t>2</m:t>
                        </m:r>
                      </m:sub>
                    </m:sSub>
                  </m:oMath>
                </a14:m>
                <a:r>
                  <a:rPr lang="en-US" altLang="zh-TW" dirty="0">
                    <a:solidFill>
                      <a:srgbClr val="000000"/>
                    </a:solidFill>
                    <a:ea typeface="+mn-ea"/>
                    <a:cs typeface="+mn-cs"/>
                  </a:rPr>
                  <a:t> (</a:t>
                </a:r>
                <a:r>
                  <a:rPr lang="en-US" altLang="zh-TW" dirty="0">
                    <a:solidFill>
                      <a:srgbClr val="000000"/>
                    </a:solidFill>
                  </a:rPr>
                  <a:t>the actual trading date)</a:t>
                </a:r>
                <a:r>
                  <a:rPr lang="en-US" altLang="zh-TW" dirty="0">
                    <a:solidFill>
                      <a:srgbClr val="000000"/>
                    </a:solidFill>
                    <a:ea typeface="+mn-ea"/>
                    <a:cs typeface="+mn-cs"/>
                  </a:rPr>
                  <a:t>, the spot and futures prices may not converge (see Slide 3.13) and therefore the price risk cannot be eliminated perfectly (see Slides 3.14 and 3.15 for examples)</a:t>
                </a:r>
                <a:endParaRPr lang="en-US" altLang="zh-TW" dirty="0"/>
              </a:p>
              <a:p>
                <a:pPr lvl="1">
                  <a:spcBef>
                    <a:spcPts val="600"/>
                  </a:spcBef>
                </a:pPr>
                <a:r>
                  <a:rPr lang="en-US" altLang="zh-TW" dirty="0">
                    <a:ea typeface="新細明體" pitchFamily="18" charset="-120"/>
                  </a:rPr>
                  <a:t>Basis risk arises because of the uncertainty about the difference between the spot and futures prices when the hedge is closed out a</a:t>
                </a:r>
                <a:r>
                  <a:rPr lang="en-US" altLang="zh-TW" dirty="0">
                    <a:solidFill>
                      <a:srgbClr val="000000"/>
                    </a:solidFill>
                  </a:rPr>
                  <a:t>t </a:t>
                </a:r>
                <a14:m>
                  <m:oMath xmlns:m="http://schemas.openxmlformats.org/officeDocument/2006/math">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a:rPr>
                          <m:t>𝑡</m:t>
                        </m:r>
                      </m:e>
                      <m:sub>
                        <m:r>
                          <a:rPr lang="en-US" altLang="zh-TW" i="1">
                            <a:solidFill>
                              <a:srgbClr val="000000"/>
                            </a:solidFill>
                            <a:latin typeface="Cambria Math"/>
                          </a:rPr>
                          <m:t>2</m:t>
                        </m:r>
                      </m:sub>
                    </m:sSub>
                    <m:r>
                      <a:rPr lang="en-US" altLang="zh-TW" i="1">
                        <a:solidFill>
                          <a:srgbClr val="000000"/>
                        </a:solidFill>
                        <a:latin typeface="Cambria Math"/>
                      </a:rPr>
                      <m:t> </m:t>
                    </m:r>
                  </m:oMath>
                </a14:m>
                <a:r>
                  <a:rPr lang="en-US" altLang="zh-TW" dirty="0">
                    <a:ea typeface="新細明體" pitchFamily="18" charset="-120"/>
                  </a:rPr>
                  <a:t>(the actual trading date)</a:t>
                </a:r>
              </a:p>
              <a:p>
                <a:pPr lvl="1">
                  <a:spcBef>
                    <a:spcPts val="600"/>
                  </a:spcBef>
                </a:pPr>
                <a:r>
                  <a:rPr lang="en-US" altLang="zh-TW" dirty="0">
                    <a:ea typeface="新細明體" pitchFamily="18" charset="-120"/>
                  </a:rPr>
                  <a:t>For this type of basis risk, the basis is defined as the difference between the prices of spot and futures, i.e., basis = spot price – futures price (</a:t>
                </a:r>
                <a14:m>
                  <m:oMath xmlns:m="http://schemas.openxmlformats.org/officeDocument/2006/math">
                    <m:r>
                      <a:rPr lang="en-US" altLang="zh-TW" b="0" i="0" smtClean="0">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𝑆</m:t>
                        </m:r>
                      </m:e>
                      <m:sub>
                        <m:r>
                          <a:rPr lang="en-US" altLang="zh-TW" i="1">
                            <a:solidFill>
                              <a:srgbClr val="000000"/>
                            </a:solidFill>
                            <a:latin typeface="Cambria Math"/>
                          </a:rPr>
                          <m:t>2</m:t>
                        </m:r>
                      </m:sub>
                    </m:sSub>
                    <m:r>
                      <a:rPr lang="en-US" altLang="zh-TW" b="0" i="1" smtClean="0">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𝐹</m:t>
                        </m:r>
                      </m:e>
                      <m:sub>
                        <m:r>
                          <a:rPr lang="en-US" altLang="zh-TW" b="0" i="1" smtClean="0">
                            <a:solidFill>
                              <a:srgbClr val="000000"/>
                            </a:solidFill>
                            <a:latin typeface="Cambria Math" panose="02040503050406030204" pitchFamily="18" charset="0"/>
                          </a:rPr>
                          <m:t>2</m:t>
                        </m:r>
                      </m:sub>
                    </m:sSub>
                  </m:oMath>
                </a14:m>
                <a:r>
                  <a:rPr lang="en-US" altLang="zh-TW" dirty="0"/>
                  <a:t>) </a:t>
                </a:r>
                <a:r>
                  <a:rPr lang="en-US" altLang="zh-TW" dirty="0">
                    <a:ea typeface="新細明體" pitchFamily="18" charset="-120"/>
                  </a:rPr>
                  <a:t>a</a:t>
                </a:r>
                <a:r>
                  <a:rPr lang="en-US" altLang="zh-TW" dirty="0">
                    <a:solidFill>
                      <a:srgbClr val="000000"/>
                    </a:solidFill>
                  </a:rPr>
                  <a:t>t </a:t>
                </a:r>
                <a14:m>
                  <m:oMath xmlns:m="http://schemas.openxmlformats.org/officeDocument/2006/math">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a:rPr>
                          <m:t>𝑡</m:t>
                        </m:r>
                      </m:e>
                      <m:sub>
                        <m:r>
                          <a:rPr lang="en-US" altLang="zh-TW" i="1">
                            <a:solidFill>
                              <a:srgbClr val="000000"/>
                            </a:solidFill>
                            <a:latin typeface="Cambria Math"/>
                          </a:rPr>
                          <m:t>2</m:t>
                        </m:r>
                      </m:sub>
                    </m:sSub>
                  </m:oMath>
                </a14:m>
                <a:endParaRPr lang="en-US" altLang="zh-TW" dirty="0"/>
              </a:p>
            </p:txBody>
          </p:sp>
        </mc:Choice>
        <mc:Fallback xmlns="">
          <p:sp>
            <p:nvSpPr>
              <p:cNvPr id="8196" name="Rectangle 3"/>
              <p:cNvSpPr>
                <a:spLocks noGrp="1" noRot="1" noChangeAspect="1" noMove="1" noResize="1" noEditPoints="1" noAdjustHandles="1" noChangeArrowheads="1" noChangeShapeType="1" noTextEdit="1"/>
              </p:cNvSpPr>
              <p:nvPr>
                <p:ph idx="1"/>
              </p:nvPr>
            </p:nvSpPr>
            <p:spPr>
              <a:xfrm>
                <a:off x="304800" y="1676400"/>
                <a:ext cx="8610600" cy="5029200"/>
              </a:xfrm>
              <a:blipFill>
                <a:blip r:embed="rId3"/>
                <a:stretch>
                  <a:fillRect t="-1091" r="-3185"/>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819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526CD7AB-02D5-49FD-A053-1296EF599EBA}" type="slidenum">
              <a:rPr lang="en-US" altLang="en-US"/>
              <a:pPr eaLnBrk="1" hangingPunct="1"/>
              <a:t>12</a:t>
            </a:fld>
            <a:endParaRPr lang="en-US" altLang="en-US"/>
          </a:p>
        </p:txBody>
      </p:sp>
    </p:spTree>
    <p:extLst>
      <p:ext uri="{BB962C8B-B14F-4D97-AF65-F5344CB8AC3E}">
        <p14:creationId xmlns:p14="http://schemas.microsoft.com/office/powerpoint/2010/main" val="17138498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364902"/>
            <a:ext cx="7727776" cy="93049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Convergence of Futures to Spot</a:t>
            </a:r>
            <a:br>
              <a:rPr lang="en-US" altLang="zh-TW" dirty="0">
                <a:ea typeface="新細明體" pitchFamily="18" charset="-120"/>
              </a:rPr>
            </a:br>
            <a:r>
              <a:rPr lang="en-US" altLang="zh-TW" sz="2400" dirty="0">
                <a:ea typeface="新細明體" pitchFamily="18" charset="-120"/>
              </a:rPr>
              <a:t>(Hedge initiated at time </a:t>
            </a:r>
            <a:r>
              <a:rPr lang="en-US" altLang="zh-TW" sz="2400" i="1" dirty="0">
                <a:ea typeface="新細明體" pitchFamily="18" charset="-120"/>
              </a:rPr>
              <a:t>t</a:t>
            </a:r>
            <a:r>
              <a:rPr lang="en-US" altLang="zh-TW" sz="2400" baseline="-25000" dirty="0">
                <a:ea typeface="新細明體" pitchFamily="18" charset="-120"/>
              </a:rPr>
              <a:t>1</a:t>
            </a:r>
            <a:r>
              <a:rPr lang="en-US" altLang="zh-TW" sz="2400" dirty="0">
                <a:ea typeface="新細明體" pitchFamily="18" charset="-120"/>
              </a:rPr>
              <a:t> and closed out at time </a:t>
            </a:r>
            <a:r>
              <a:rPr lang="en-US" altLang="zh-TW" sz="2400" i="1" dirty="0">
                <a:ea typeface="新細明體" pitchFamily="18" charset="-120"/>
              </a:rPr>
              <a:t>t</a:t>
            </a:r>
            <a:r>
              <a:rPr lang="en-US" altLang="zh-TW" sz="2400" baseline="-25000" dirty="0">
                <a:ea typeface="新細明體" pitchFamily="18" charset="-120"/>
              </a:rPr>
              <a:t>2</a:t>
            </a:r>
            <a:r>
              <a:rPr lang="en-US" altLang="zh-TW" sz="2400" dirty="0">
                <a:ea typeface="新細明體" pitchFamily="18" charset="-120"/>
              </a:rPr>
              <a:t>)</a:t>
            </a:r>
          </a:p>
        </p:txBody>
      </p:sp>
      <p:sp>
        <p:nvSpPr>
          <p:cNvPr id="9220" name="Rectangle 3"/>
          <p:cNvSpPr>
            <a:spLocks noGrp="1" noChangeArrowheads="1"/>
          </p:cNvSpPr>
          <p:nvPr>
            <p:ph idx="1"/>
          </p:nvPr>
        </p:nvSpPr>
        <p:spPr>
          <a:xfrm>
            <a:off x="304800" y="1828800"/>
            <a:ext cx="8229600" cy="441166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 typeface="Wingdings" pitchFamily="2" charset="2"/>
              <a:buNone/>
            </a:pPr>
            <a:r>
              <a:rPr lang="zh-TW" altLang="en-US">
                <a:ea typeface="新細明體" pitchFamily="18" charset="-120"/>
              </a:rPr>
              <a:t> </a:t>
            </a:r>
          </a:p>
        </p:txBody>
      </p:sp>
      <p:sp>
        <p:nvSpPr>
          <p:cNvPr id="921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5FB09CB3-6746-4B57-9733-636BBDD8201A}" type="slidenum">
              <a:rPr lang="en-US" altLang="en-US"/>
              <a:pPr eaLnBrk="1" hangingPunct="1"/>
              <a:t>13</a:t>
            </a:fld>
            <a:endParaRPr lang="en-US" altLang="en-US"/>
          </a:p>
        </p:txBody>
      </p:sp>
      <p:sp>
        <p:nvSpPr>
          <p:cNvPr id="9221" name="Line 4"/>
          <p:cNvSpPr>
            <a:spLocks noChangeShapeType="1"/>
          </p:cNvSpPr>
          <p:nvPr/>
        </p:nvSpPr>
        <p:spPr bwMode="auto">
          <a:xfrm>
            <a:off x="762000" y="1905000"/>
            <a:ext cx="1588" cy="304482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22" name="Line 5"/>
          <p:cNvSpPr>
            <a:spLocks noChangeShapeType="1"/>
          </p:cNvSpPr>
          <p:nvPr/>
        </p:nvSpPr>
        <p:spPr bwMode="auto">
          <a:xfrm>
            <a:off x="762000" y="4953000"/>
            <a:ext cx="3679825"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23" name="Rectangle 6"/>
          <p:cNvSpPr>
            <a:spLocks noChangeArrowheads="1"/>
          </p:cNvSpPr>
          <p:nvPr/>
        </p:nvSpPr>
        <p:spPr bwMode="auto">
          <a:xfrm>
            <a:off x="3609975" y="4549775"/>
            <a:ext cx="688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zh-TW">
                <a:ea typeface="新細明體" pitchFamily="18" charset="-120"/>
              </a:rPr>
              <a:t>Time</a:t>
            </a:r>
          </a:p>
        </p:txBody>
      </p:sp>
      <p:grpSp>
        <p:nvGrpSpPr>
          <p:cNvPr id="9224" name="Group 7"/>
          <p:cNvGrpSpPr>
            <a:grpSpLocks/>
          </p:cNvGrpSpPr>
          <p:nvPr/>
        </p:nvGrpSpPr>
        <p:grpSpPr bwMode="auto">
          <a:xfrm>
            <a:off x="1093788" y="2592388"/>
            <a:ext cx="2716212" cy="1563687"/>
            <a:chOff x="625" y="2041"/>
            <a:chExt cx="1666" cy="987"/>
          </a:xfrm>
        </p:grpSpPr>
        <p:grpSp>
          <p:nvGrpSpPr>
            <p:cNvPr id="9253" name="Group 8"/>
            <p:cNvGrpSpPr>
              <a:grpSpLocks/>
            </p:cNvGrpSpPr>
            <p:nvPr/>
          </p:nvGrpSpPr>
          <p:grpSpPr bwMode="auto">
            <a:xfrm>
              <a:off x="766" y="2041"/>
              <a:ext cx="1521" cy="680"/>
              <a:chOff x="766" y="2041"/>
              <a:chExt cx="1521" cy="680"/>
            </a:xfrm>
          </p:grpSpPr>
          <p:sp>
            <p:nvSpPr>
              <p:cNvPr id="9259" name="Arc 9"/>
              <p:cNvSpPr>
                <a:spLocks/>
              </p:cNvSpPr>
              <p:nvPr/>
            </p:nvSpPr>
            <p:spPr bwMode="auto">
              <a:xfrm rot="-2820000">
                <a:off x="766" y="2041"/>
                <a:ext cx="672" cy="672"/>
              </a:xfrm>
              <a:custGeom>
                <a:avLst/>
                <a:gdLst>
                  <a:gd name="T0" fmla="*/ 0 w 21600"/>
                  <a:gd name="T1" fmla="*/ 0 h 21600"/>
                  <a:gd name="T2" fmla="*/ 672 w 21600"/>
                  <a:gd name="T3" fmla="*/ 672 h 21600"/>
                  <a:gd name="T4" fmla="*/ 0 w 21600"/>
                  <a:gd name="T5" fmla="*/ 6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60" name="Arc 10"/>
              <p:cNvSpPr>
                <a:spLocks/>
              </p:cNvSpPr>
              <p:nvPr/>
            </p:nvSpPr>
            <p:spPr bwMode="auto">
              <a:xfrm rot="2820000">
                <a:off x="1759" y="2193"/>
                <a:ext cx="528" cy="528"/>
              </a:xfrm>
              <a:custGeom>
                <a:avLst/>
                <a:gdLst>
                  <a:gd name="T0" fmla="*/ 528 w 21600"/>
                  <a:gd name="T1" fmla="*/ 0 h 21600"/>
                  <a:gd name="T2" fmla="*/ 0 w 21600"/>
                  <a:gd name="T3" fmla="*/ 5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61" name="Line 11"/>
              <p:cNvSpPr>
                <a:spLocks noChangeShapeType="1"/>
              </p:cNvSpPr>
              <p:nvPr/>
            </p:nvSpPr>
            <p:spPr bwMode="auto">
              <a:xfrm>
                <a:off x="1579" y="2364"/>
                <a:ext cx="75" cy="7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9254" name="Group 12"/>
            <p:cNvGrpSpPr>
              <a:grpSpLocks/>
            </p:cNvGrpSpPr>
            <p:nvPr/>
          </p:nvGrpSpPr>
          <p:grpSpPr bwMode="auto">
            <a:xfrm>
              <a:off x="778" y="2283"/>
              <a:ext cx="1513" cy="745"/>
              <a:chOff x="778" y="2283"/>
              <a:chExt cx="1513" cy="745"/>
            </a:xfrm>
          </p:grpSpPr>
          <p:sp>
            <p:nvSpPr>
              <p:cNvPr id="9256" name="Arc 13"/>
              <p:cNvSpPr>
                <a:spLocks/>
              </p:cNvSpPr>
              <p:nvPr/>
            </p:nvSpPr>
            <p:spPr bwMode="auto">
              <a:xfrm rot="-3660000">
                <a:off x="778" y="2356"/>
                <a:ext cx="672" cy="672"/>
              </a:xfrm>
              <a:custGeom>
                <a:avLst/>
                <a:gdLst>
                  <a:gd name="T0" fmla="*/ 0 w 21600"/>
                  <a:gd name="T1" fmla="*/ 0 h 21600"/>
                  <a:gd name="T2" fmla="*/ 672 w 21600"/>
                  <a:gd name="T3" fmla="*/ 672 h 21600"/>
                  <a:gd name="T4" fmla="*/ 0 w 21600"/>
                  <a:gd name="T5" fmla="*/ 6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57" name="Arc 14"/>
              <p:cNvSpPr>
                <a:spLocks/>
              </p:cNvSpPr>
              <p:nvPr/>
            </p:nvSpPr>
            <p:spPr bwMode="auto">
              <a:xfrm rot="1980000">
                <a:off x="1763" y="2283"/>
                <a:ext cx="528" cy="528"/>
              </a:xfrm>
              <a:custGeom>
                <a:avLst/>
                <a:gdLst>
                  <a:gd name="T0" fmla="*/ 528 w 21600"/>
                  <a:gd name="T1" fmla="*/ 0 h 21600"/>
                  <a:gd name="T2" fmla="*/ 0 w 21600"/>
                  <a:gd name="T3" fmla="*/ 5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58" name="Line 15"/>
              <p:cNvSpPr>
                <a:spLocks noChangeShapeType="1"/>
              </p:cNvSpPr>
              <p:nvPr/>
            </p:nvSpPr>
            <p:spPr bwMode="auto">
              <a:xfrm>
                <a:off x="1573" y="2563"/>
                <a:ext cx="92"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9255" name="Line 16"/>
            <p:cNvSpPr>
              <a:spLocks noChangeShapeType="1"/>
            </p:cNvSpPr>
            <p:nvPr/>
          </p:nvSpPr>
          <p:spPr bwMode="auto">
            <a:xfrm flipH="1">
              <a:off x="625" y="2826"/>
              <a:ext cx="39" cy="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9225" name="Rectangle 34"/>
          <p:cNvSpPr>
            <a:spLocks noChangeArrowheads="1"/>
          </p:cNvSpPr>
          <p:nvPr/>
        </p:nvSpPr>
        <p:spPr bwMode="auto">
          <a:xfrm>
            <a:off x="1447800" y="3505200"/>
            <a:ext cx="15240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zh-TW">
                <a:ea typeface="新細明體" pitchFamily="18" charset="-120"/>
              </a:rPr>
              <a:t>Spot Price</a:t>
            </a:r>
          </a:p>
        </p:txBody>
      </p:sp>
      <p:sp>
        <p:nvSpPr>
          <p:cNvPr id="9226" name="Rectangle 38"/>
          <p:cNvSpPr>
            <a:spLocks noChangeArrowheads="1"/>
          </p:cNvSpPr>
          <p:nvPr/>
        </p:nvSpPr>
        <p:spPr bwMode="auto">
          <a:xfrm>
            <a:off x="1143000" y="2286000"/>
            <a:ext cx="3292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zh-TW">
                <a:ea typeface="新細明體" pitchFamily="18" charset="-120"/>
              </a:rPr>
              <a:t>Futures Price</a:t>
            </a:r>
          </a:p>
        </p:txBody>
      </p:sp>
      <p:sp>
        <p:nvSpPr>
          <p:cNvPr id="9227" name="Line 39"/>
          <p:cNvSpPr>
            <a:spLocks noChangeShapeType="1"/>
          </p:cNvSpPr>
          <p:nvPr/>
        </p:nvSpPr>
        <p:spPr bwMode="auto">
          <a:xfrm flipV="1">
            <a:off x="1447800" y="4876800"/>
            <a:ext cx="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zh-TW" altLang="en-US"/>
          </a:p>
        </p:txBody>
      </p:sp>
      <p:sp>
        <p:nvSpPr>
          <p:cNvPr id="9228" name="Line 40"/>
          <p:cNvSpPr>
            <a:spLocks noChangeShapeType="1"/>
          </p:cNvSpPr>
          <p:nvPr/>
        </p:nvSpPr>
        <p:spPr bwMode="auto">
          <a:xfrm flipV="1">
            <a:off x="3124200" y="3505200"/>
            <a:ext cx="0" cy="14478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TW" altLang="en-US"/>
          </a:p>
        </p:txBody>
      </p:sp>
      <p:sp>
        <p:nvSpPr>
          <p:cNvPr id="9229" name="Text Box 41"/>
          <p:cNvSpPr txBox="1">
            <a:spLocks noChangeArrowheads="1"/>
          </p:cNvSpPr>
          <p:nvPr/>
        </p:nvSpPr>
        <p:spPr bwMode="auto">
          <a:xfrm>
            <a:off x="1371600" y="5029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TW" i="1">
                <a:latin typeface="Times New Roman" pitchFamily="18" charset="0"/>
                <a:ea typeface="新細明體" pitchFamily="18" charset="-120"/>
              </a:rPr>
              <a:t>t</a:t>
            </a:r>
            <a:r>
              <a:rPr lang="en-US" altLang="zh-TW" baseline="-25000">
                <a:ea typeface="新細明體" pitchFamily="18" charset="-120"/>
              </a:rPr>
              <a:t>1</a:t>
            </a:r>
            <a:endParaRPr lang="en-US" altLang="zh-TW">
              <a:ea typeface="新細明體" pitchFamily="18" charset="-120"/>
            </a:endParaRPr>
          </a:p>
        </p:txBody>
      </p:sp>
      <p:sp>
        <p:nvSpPr>
          <p:cNvPr id="9230" name="Text Box 42"/>
          <p:cNvSpPr txBox="1">
            <a:spLocks noChangeArrowheads="1"/>
          </p:cNvSpPr>
          <p:nvPr/>
        </p:nvSpPr>
        <p:spPr bwMode="auto">
          <a:xfrm>
            <a:off x="2971800" y="5029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TW" i="1">
                <a:latin typeface="Times New Roman" pitchFamily="18" charset="0"/>
                <a:ea typeface="新細明體" pitchFamily="18" charset="-120"/>
              </a:rPr>
              <a:t>t</a:t>
            </a:r>
            <a:r>
              <a:rPr lang="en-US" altLang="zh-TW" baseline="-25000">
                <a:ea typeface="新細明體" pitchFamily="18" charset="-120"/>
              </a:rPr>
              <a:t>2</a:t>
            </a:r>
            <a:endParaRPr lang="en-US" altLang="zh-TW">
              <a:ea typeface="新細明體" pitchFamily="18" charset="-120"/>
            </a:endParaRPr>
          </a:p>
        </p:txBody>
      </p:sp>
      <p:sp>
        <p:nvSpPr>
          <p:cNvPr id="9231" name="Line 43"/>
          <p:cNvSpPr>
            <a:spLocks noChangeShapeType="1"/>
          </p:cNvSpPr>
          <p:nvPr/>
        </p:nvSpPr>
        <p:spPr bwMode="auto">
          <a:xfrm flipV="1">
            <a:off x="1447800" y="2895600"/>
            <a:ext cx="0" cy="20574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zh-TW" altLang="en-US"/>
          </a:p>
        </p:txBody>
      </p:sp>
      <p:sp>
        <p:nvSpPr>
          <p:cNvPr id="9232" name="Line 44"/>
          <p:cNvSpPr>
            <a:spLocks noChangeShapeType="1"/>
          </p:cNvSpPr>
          <p:nvPr/>
        </p:nvSpPr>
        <p:spPr bwMode="auto">
          <a:xfrm>
            <a:off x="5067300" y="1905000"/>
            <a:ext cx="0" cy="30480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233" name="Line 45"/>
          <p:cNvSpPr>
            <a:spLocks noChangeShapeType="1"/>
          </p:cNvSpPr>
          <p:nvPr/>
        </p:nvSpPr>
        <p:spPr bwMode="auto">
          <a:xfrm>
            <a:off x="5067300" y="4953000"/>
            <a:ext cx="33528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234" name="Rectangle 46"/>
          <p:cNvSpPr>
            <a:spLocks noChangeArrowheads="1"/>
          </p:cNvSpPr>
          <p:nvPr/>
        </p:nvSpPr>
        <p:spPr bwMode="auto">
          <a:xfrm>
            <a:off x="7794625" y="45481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a:ea typeface="新細明體" pitchFamily="18" charset="-120"/>
              </a:rPr>
              <a:t>Time</a:t>
            </a:r>
          </a:p>
        </p:txBody>
      </p:sp>
      <p:grpSp>
        <p:nvGrpSpPr>
          <p:cNvPr id="9235" name="Group 47"/>
          <p:cNvGrpSpPr>
            <a:grpSpLocks/>
          </p:cNvGrpSpPr>
          <p:nvPr/>
        </p:nvGrpSpPr>
        <p:grpSpPr bwMode="auto">
          <a:xfrm>
            <a:off x="5319713" y="2592388"/>
            <a:ext cx="2644775" cy="1566862"/>
            <a:chOff x="3351" y="2041"/>
            <a:chExt cx="1666" cy="987"/>
          </a:xfrm>
        </p:grpSpPr>
        <p:grpSp>
          <p:nvGrpSpPr>
            <p:cNvPr id="9244" name="Group 48"/>
            <p:cNvGrpSpPr>
              <a:grpSpLocks/>
            </p:cNvGrpSpPr>
            <p:nvPr/>
          </p:nvGrpSpPr>
          <p:grpSpPr bwMode="auto">
            <a:xfrm>
              <a:off x="3492" y="2041"/>
              <a:ext cx="1521" cy="680"/>
              <a:chOff x="3492" y="2041"/>
              <a:chExt cx="1521" cy="680"/>
            </a:xfrm>
          </p:grpSpPr>
          <p:sp>
            <p:nvSpPr>
              <p:cNvPr id="9250" name="Arc 49"/>
              <p:cNvSpPr>
                <a:spLocks/>
              </p:cNvSpPr>
              <p:nvPr/>
            </p:nvSpPr>
            <p:spPr bwMode="auto">
              <a:xfrm rot="-2820000">
                <a:off x="3492" y="2041"/>
                <a:ext cx="672" cy="672"/>
              </a:xfrm>
              <a:custGeom>
                <a:avLst/>
                <a:gdLst>
                  <a:gd name="T0" fmla="*/ 0 w 21600"/>
                  <a:gd name="T1" fmla="*/ 0 h 21600"/>
                  <a:gd name="T2" fmla="*/ 672 w 21600"/>
                  <a:gd name="T3" fmla="*/ 672 h 21600"/>
                  <a:gd name="T4" fmla="*/ 0 w 21600"/>
                  <a:gd name="T5" fmla="*/ 6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251" name="Arc 50"/>
              <p:cNvSpPr>
                <a:spLocks/>
              </p:cNvSpPr>
              <p:nvPr/>
            </p:nvSpPr>
            <p:spPr bwMode="auto">
              <a:xfrm rot="2820000">
                <a:off x="4485" y="2193"/>
                <a:ext cx="528" cy="528"/>
              </a:xfrm>
              <a:custGeom>
                <a:avLst/>
                <a:gdLst>
                  <a:gd name="T0" fmla="*/ 528 w 21600"/>
                  <a:gd name="T1" fmla="*/ 0 h 21600"/>
                  <a:gd name="T2" fmla="*/ 0 w 21600"/>
                  <a:gd name="T3" fmla="*/ 5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252" name="Line 51"/>
              <p:cNvSpPr>
                <a:spLocks noChangeShapeType="1"/>
              </p:cNvSpPr>
              <p:nvPr/>
            </p:nvSpPr>
            <p:spPr bwMode="auto">
              <a:xfrm>
                <a:off x="4305" y="2364"/>
                <a:ext cx="75" cy="7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245" name="Group 52"/>
            <p:cNvGrpSpPr>
              <a:grpSpLocks/>
            </p:cNvGrpSpPr>
            <p:nvPr/>
          </p:nvGrpSpPr>
          <p:grpSpPr bwMode="auto">
            <a:xfrm>
              <a:off x="3504" y="2283"/>
              <a:ext cx="1513" cy="745"/>
              <a:chOff x="3504" y="2283"/>
              <a:chExt cx="1513" cy="745"/>
            </a:xfrm>
          </p:grpSpPr>
          <p:sp>
            <p:nvSpPr>
              <p:cNvPr id="9247" name="Arc 53"/>
              <p:cNvSpPr>
                <a:spLocks/>
              </p:cNvSpPr>
              <p:nvPr/>
            </p:nvSpPr>
            <p:spPr bwMode="auto">
              <a:xfrm rot="-3660000">
                <a:off x="3504" y="2356"/>
                <a:ext cx="672" cy="672"/>
              </a:xfrm>
              <a:custGeom>
                <a:avLst/>
                <a:gdLst>
                  <a:gd name="T0" fmla="*/ 0 w 21600"/>
                  <a:gd name="T1" fmla="*/ 0 h 21600"/>
                  <a:gd name="T2" fmla="*/ 672 w 21600"/>
                  <a:gd name="T3" fmla="*/ 672 h 21600"/>
                  <a:gd name="T4" fmla="*/ 0 w 21600"/>
                  <a:gd name="T5" fmla="*/ 6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248" name="Arc 54"/>
              <p:cNvSpPr>
                <a:spLocks/>
              </p:cNvSpPr>
              <p:nvPr/>
            </p:nvSpPr>
            <p:spPr bwMode="auto">
              <a:xfrm rot="1980000">
                <a:off x="4489" y="2283"/>
                <a:ext cx="528" cy="528"/>
              </a:xfrm>
              <a:custGeom>
                <a:avLst/>
                <a:gdLst>
                  <a:gd name="T0" fmla="*/ 528 w 21600"/>
                  <a:gd name="T1" fmla="*/ 0 h 21600"/>
                  <a:gd name="T2" fmla="*/ 0 w 21600"/>
                  <a:gd name="T3" fmla="*/ 5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249" name="Line 55"/>
              <p:cNvSpPr>
                <a:spLocks noChangeShapeType="1"/>
              </p:cNvSpPr>
              <p:nvPr/>
            </p:nvSpPr>
            <p:spPr bwMode="auto">
              <a:xfrm>
                <a:off x="4299" y="2563"/>
                <a:ext cx="92" cy="5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9246" name="Line 56"/>
            <p:cNvSpPr>
              <a:spLocks noChangeShapeType="1"/>
            </p:cNvSpPr>
            <p:nvPr/>
          </p:nvSpPr>
          <p:spPr bwMode="auto">
            <a:xfrm flipH="1">
              <a:off x="3351" y="2826"/>
              <a:ext cx="39" cy="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9236" name="Rectangle 57"/>
          <p:cNvSpPr>
            <a:spLocks noChangeArrowheads="1"/>
          </p:cNvSpPr>
          <p:nvPr/>
        </p:nvSpPr>
        <p:spPr bwMode="auto">
          <a:xfrm>
            <a:off x="5715000" y="3581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zh-TW">
                <a:ea typeface="新細明體" pitchFamily="18" charset="-120"/>
              </a:rPr>
              <a:t>Futures Price</a:t>
            </a:r>
          </a:p>
        </p:txBody>
      </p:sp>
      <p:sp>
        <p:nvSpPr>
          <p:cNvPr id="9237" name="Rectangle 58"/>
          <p:cNvSpPr>
            <a:spLocks noChangeArrowheads="1"/>
          </p:cNvSpPr>
          <p:nvPr/>
        </p:nvSpPr>
        <p:spPr bwMode="auto">
          <a:xfrm>
            <a:off x="6477000" y="25146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a:ea typeface="新細明體" pitchFamily="18" charset="-120"/>
              </a:rPr>
              <a:t>Spot Price</a:t>
            </a:r>
          </a:p>
        </p:txBody>
      </p:sp>
      <p:sp>
        <p:nvSpPr>
          <p:cNvPr id="9238" name="Line 59"/>
          <p:cNvSpPr>
            <a:spLocks noChangeShapeType="1"/>
          </p:cNvSpPr>
          <p:nvPr/>
        </p:nvSpPr>
        <p:spPr bwMode="auto">
          <a:xfrm flipV="1">
            <a:off x="7467600" y="3505200"/>
            <a:ext cx="0" cy="14478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TW" altLang="en-US"/>
          </a:p>
        </p:txBody>
      </p:sp>
      <p:sp>
        <p:nvSpPr>
          <p:cNvPr id="9239" name="Text Box 60"/>
          <p:cNvSpPr txBox="1">
            <a:spLocks noChangeArrowheads="1"/>
          </p:cNvSpPr>
          <p:nvPr/>
        </p:nvSpPr>
        <p:spPr bwMode="auto">
          <a:xfrm>
            <a:off x="5715000" y="5029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TW" i="1">
                <a:latin typeface="Times New Roman" pitchFamily="18" charset="0"/>
                <a:ea typeface="新細明體" pitchFamily="18" charset="-120"/>
              </a:rPr>
              <a:t>t</a:t>
            </a:r>
            <a:r>
              <a:rPr lang="en-US" altLang="zh-TW" baseline="-25000">
                <a:ea typeface="新細明體" pitchFamily="18" charset="-120"/>
              </a:rPr>
              <a:t>1</a:t>
            </a:r>
            <a:endParaRPr lang="en-US" altLang="zh-TW">
              <a:ea typeface="新細明體" pitchFamily="18" charset="-120"/>
            </a:endParaRPr>
          </a:p>
        </p:txBody>
      </p:sp>
      <p:sp>
        <p:nvSpPr>
          <p:cNvPr id="9240" name="Text Box 61"/>
          <p:cNvSpPr txBox="1">
            <a:spLocks noChangeArrowheads="1"/>
          </p:cNvSpPr>
          <p:nvPr/>
        </p:nvSpPr>
        <p:spPr bwMode="auto">
          <a:xfrm>
            <a:off x="7315200" y="5029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TW" i="1">
                <a:latin typeface="Times New Roman" pitchFamily="18" charset="0"/>
                <a:ea typeface="新細明體" pitchFamily="18" charset="-120"/>
              </a:rPr>
              <a:t>t</a:t>
            </a:r>
            <a:r>
              <a:rPr lang="en-US" altLang="zh-TW" baseline="-25000">
                <a:ea typeface="新細明體" pitchFamily="18" charset="-120"/>
              </a:rPr>
              <a:t>2</a:t>
            </a:r>
            <a:endParaRPr lang="en-US" altLang="zh-TW">
              <a:ea typeface="新細明體" pitchFamily="18" charset="-120"/>
            </a:endParaRPr>
          </a:p>
        </p:txBody>
      </p:sp>
      <p:sp>
        <p:nvSpPr>
          <p:cNvPr id="9241" name="Line 62"/>
          <p:cNvSpPr>
            <a:spLocks noChangeShapeType="1"/>
          </p:cNvSpPr>
          <p:nvPr/>
        </p:nvSpPr>
        <p:spPr bwMode="auto">
          <a:xfrm flipV="1">
            <a:off x="5791200" y="2895600"/>
            <a:ext cx="0" cy="20574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zh-TW" altLang="en-US"/>
          </a:p>
        </p:txBody>
      </p:sp>
      <p:sp>
        <p:nvSpPr>
          <p:cNvPr id="9242" name="Text Box 64"/>
          <p:cNvSpPr txBox="1">
            <a:spLocks noChangeArrowheads="1"/>
          </p:cNvSpPr>
          <p:nvPr/>
        </p:nvSpPr>
        <p:spPr bwMode="auto">
          <a:xfrm>
            <a:off x="1676400" y="54102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TW">
                <a:ea typeface="新細明體" pitchFamily="18" charset="-120"/>
              </a:rPr>
              <a:t>Basis &lt; 0</a:t>
            </a:r>
          </a:p>
        </p:txBody>
      </p:sp>
      <p:sp>
        <p:nvSpPr>
          <p:cNvPr id="9243" name="Text Box 65"/>
          <p:cNvSpPr txBox="1">
            <a:spLocks noChangeArrowheads="1"/>
          </p:cNvSpPr>
          <p:nvPr/>
        </p:nvSpPr>
        <p:spPr bwMode="auto">
          <a:xfrm>
            <a:off x="6019800" y="54244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TW">
                <a:ea typeface="新細明體" pitchFamily="18" charset="-120"/>
              </a:rPr>
              <a:t>Basis &gt; 0</a:t>
            </a:r>
          </a:p>
        </p:txBody>
      </p:sp>
      <p:sp>
        <p:nvSpPr>
          <p:cNvPr id="2" name="矩形 1"/>
          <p:cNvSpPr/>
          <p:nvPr/>
        </p:nvSpPr>
        <p:spPr>
          <a:xfrm>
            <a:off x="685800" y="5867400"/>
            <a:ext cx="7543800" cy="923330"/>
          </a:xfrm>
          <a:prstGeom prst="rect">
            <a:avLst/>
          </a:prstGeom>
        </p:spPr>
        <p:txBody>
          <a:bodyPr wrap="square">
            <a:spAutoFit/>
          </a:bodyPr>
          <a:lstStyle/>
          <a:p>
            <a:pPr marL="271463" indent="-271463"/>
            <a:r>
              <a:rPr lang="en-US" altLang="zh-TW" dirty="0">
                <a:latin typeface="Arial" pitchFamily="34" charset="0"/>
                <a:ea typeface="新細明體" charset="-120"/>
                <a:cs typeface="Arial" pitchFamily="34" charset="0"/>
              </a:rPr>
              <a:t>※ Basis = </a:t>
            </a:r>
            <a:r>
              <a:rPr lang="en-US" altLang="zh-TW" dirty="0">
                <a:ea typeface="新細明體" pitchFamily="18" charset="-120"/>
              </a:rPr>
              <a:t>spot price – futures price</a:t>
            </a:r>
          </a:p>
          <a:p>
            <a:pPr marL="271463" indent="-271463"/>
            <a:r>
              <a:rPr lang="en-US" altLang="zh-TW" dirty="0">
                <a:latin typeface="Arial" pitchFamily="34" charset="0"/>
                <a:ea typeface="新細明體" charset="-120"/>
                <a:cs typeface="Arial" pitchFamily="34" charset="0"/>
              </a:rPr>
              <a:t>※ As long as the basis is not zero, no matter positive or negative, there is a basis risk</a:t>
            </a:r>
            <a:endParaRPr lang="zh-TW"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Basis Risk for Long Hedge </a:t>
            </a:r>
          </a:p>
        </p:txBody>
      </p:sp>
      <p:sp>
        <p:nvSpPr>
          <p:cNvPr id="10244" name="Rectangle 3"/>
          <p:cNvSpPr>
            <a:spLocks noGrp="1" noChangeArrowheads="1"/>
          </p:cNvSpPr>
          <p:nvPr>
            <p:ph idx="1"/>
          </p:nvPr>
        </p:nvSpPr>
        <p:spPr>
          <a:xfrm>
            <a:off x="457200" y="1600200"/>
            <a:ext cx="83058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lvl="2" indent="-342900">
              <a:lnSpc>
                <a:spcPct val="98000"/>
              </a:lnSpc>
              <a:spcBef>
                <a:spcPts val="300"/>
              </a:spcBef>
              <a:buClr>
                <a:schemeClr val="tx2"/>
              </a:buClr>
              <a:buFont typeface="Wingdings" pitchFamily="2" charset="2"/>
              <a:buChar char="l"/>
            </a:pPr>
            <a:r>
              <a:rPr lang="en-US" altLang="zh-TW" sz="2800" dirty="0">
                <a:ea typeface="新細明體" pitchFamily="18" charset="-120"/>
              </a:rPr>
              <a:t>At </a:t>
            </a:r>
            <a:r>
              <a:rPr lang="en-US" altLang="zh-TW" sz="2800" i="1" dirty="0">
                <a:ea typeface="新細明體" pitchFamily="18" charset="-120"/>
              </a:rPr>
              <a:t>t</a:t>
            </a:r>
            <a:r>
              <a:rPr lang="en-US" altLang="zh-TW" sz="2800" baseline="-25000" dirty="0">
                <a:ea typeface="新細明體" pitchFamily="18" charset="-120"/>
              </a:rPr>
              <a:t>1</a:t>
            </a:r>
            <a:r>
              <a:rPr lang="en-US" altLang="zh-TW" sz="2800" dirty="0">
                <a:ea typeface="新細明體" pitchFamily="18" charset="-120"/>
              </a:rPr>
              <a:t>, consider to purchase gold at </a:t>
            </a:r>
            <a:r>
              <a:rPr lang="en-US" altLang="zh-TW" sz="2800" i="1" dirty="0">
                <a:ea typeface="新細明體" pitchFamily="18" charset="-120"/>
              </a:rPr>
              <a:t>t</a:t>
            </a:r>
            <a:r>
              <a:rPr lang="en-US" altLang="zh-TW" sz="2800" baseline="-25000" dirty="0">
                <a:ea typeface="新細明體" pitchFamily="18" charset="-120"/>
              </a:rPr>
              <a:t>2</a:t>
            </a:r>
            <a:r>
              <a:rPr lang="en-US" altLang="zh-TW" sz="2800" dirty="0">
                <a:ea typeface="新細明體" pitchFamily="18" charset="-120"/>
              </a:rPr>
              <a:t>, but the delivery date of considered long-position futures is slightly later than </a:t>
            </a:r>
            <a:r>
              <a:rPr lang="en-US" altLang="zh-TW" sz="2800" i="1" dirty="0">
                <a:ea typeface="新細明體" pitchFamily="18" charset="-120"/>
              </a:rPr>
              <a:t>t</a:t>
            </a:r>
            <a:r>
              <a:rPr lang="en-US" altLang="zh-TW" sz="2800" baseline="-25000" dirty="0">
                <a:ea typeface="新細明體" pitchFamily="18" charset="-120"/>
              </a:rPr>
              <a:t>2</a:t>
            </a:r>
            <a:endParaRPr lang="en-US" altLang="zh-TW" sz="2800" dirty="0">
              <a:ea typeface="新細明體" pitchFamily="18" charset="-120"/>
            </a:endParaRPr>
          </a:p>
          <a:p>
            <a:pPr lvl="2" eaLnBrk="1" hangingPunct="1">
              <a:lnSpc>
                <a:spcPct val="98000"/>
              </a:lnSpc>
              <a:spcBef>
                <a:spcPts val="300"/>
              </a:spcBef>
              <a:buFont typeface="Wingdings" pitchFamily="2" charset="2"/>
              <a:buNone/>
            </a:pPr>
            <a:r>
              <a:rPr lang="en-US" altLang="zh-TW" sz="2400" i="1" dirty="0">
                <a:ea typeface="新細明體" pitchFamily="18" charset="-120"/>
              </a:rPr>
              <a:t>F</a:t>
            </a:r>
            <a:r>
              <a:rPr lang="en-US" altLang="zh-TW" sz="2400" baseline="-25000" dirty="0">
                <a:ea typeface="新細明體" pitchFamily="18" charset="-120"/>
              </a:rPr>
              <a:t>1</a:t>
            </a:r>
            <a:r>
              <a:rPr lang="en-US" altLang="zh-TW" sz="2400" dirty="0">
                <a:ea typeface="新細明體" pitchFamily="18" charset="-120"/>
              </a:rPr>
              <a:t>: futures price at </a:t>
            </a:r>
            <a:r>
              <a:rPr lang="en-US" altLang="zh-TW" sz="2400" i="1" dirty="0">
                <a:ea typeface="新細明體" pitchFamily="18" charset="-120"/>
              </a:rPr>
              <a:t>t</a:t>
            </a:r>
            <a:r>
              <a:rPr lang="en-US" altLang="zh-TW" sz="2400" baseline="-25000" dirty="0">
                <a:ea typeface="新細明體" pitchFamily="18" charset="-120"/>
              </a:rPr>
              <a:t>1</a:t>
            </a:r>
            <a:endParaRPr lang="en-US" altLang="zh-TW" sz="2400" dirty="0">
              <a:ea typeface="新細明體" pitchFamily="18" charset="-120"/>
            </a:endParaRPr>
          </a:p>
          <a:p>
            <a:pPr lvl="2">
              <a:lnSpc>
                <a:spcPct val="98000"/>
              </a:lnSpc>
              <a:spcBef>
                <a:spcPts val="300"/>
              </a:spcBef>
              <a:buNone/>
            </a:pPr>
            <a:r>
              <a:rPr lang="en-US" altLang="zh-TW" sz="2400" i="1" dirty="0">
                <a:ea typeface="新細明體" pitchFamily="18" charset="-120"/>
              </a:rPr>
              <a:t>F</a:t>
            </a:r>
            <a:r>
              <a:rPr lang="en-US" altLang="zh-TW" sz="2400" baseline="-25000" dirty="0">
                <a:ea typeface="新細明體" pitchFamily="18" charset="-120"/>
              </a:rPr>
              <a:t>2</a:t>
            </a:r>
            <a:r>
              <a:rPr lang="en-US" altLang="zh-TW" sz="2400" dirty="0">
                <a:ea typeface="新細明體" pitchFamily="18" charset="-120"/>
              </a:rPr>
              <a:t> and </a:t>
            </a:r>
            <a:r>
              <a:rPr lang="en-US" altLang="zh-TW" sz="2400" i="1"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 futures and spot prices at </a:t>
            </a:r>
            <a:r>
              <a:rPr lang="en-US" altLang="zh-TW" sz="2400" i="1" dirty="0">
                <a:ea typeface="新細明體" pitchFamily="18" charset="-120"/>
              </a:rPr>
              <a:t>t</a:t>
            </a:r>
            <a:r>
              <a:rPr lang="en-US" altLang="zh-TW" sz="2400" baseline="-25000" dirty="0">
                <a:ea typeface="新細明體" pitchFamily="18" charset="-120"/>
              </a:rPr>
              <a:t>2</a:t>
            </a:r>
            <a:endParaRPr lang="en-US" altLang="zh-TW" sz="2400" dirty="0">
              <a:ea typeface="新細明體" pitchFamily="18" charset="-120"/>
            </a:endParaRPr>
          </a:p>
          <a:p>
            <a:pPr>
              <a:lnSpc>
                <a:spcPct val="98000"/>
              </a:lnSpc>
              <a:spcBef>
                <a:spcPts val="300"/>
              </a:spcBef>
            </a:pPr>
            <a:r>
              <a:rPr lang="en-US" altLang="zh-TW" sz="2800" dirty="0">
                <a:ea typeface="新細明體" pitchFamily="18" charset="-120"/>
              </a:rPr>
              <a:t>Cost of acquiring gold:</a:t>
            </a:r>
          </a:p>
          <a:p>
            <a:pPr marL="0" indent="0" algn="ctr">
              <a:lnSpc>
                <a:spcPct val="98000"/>
              </a:lnSpc>
              <a:spcBef>
                <a:spcPts val="300"/>
              </a:spcBef>
              <a:buNone/>
            </a:pPr>
            <a:r>
              <a:rPr lang="en-US" altLang="zh-TW" sz="2400" i="1" dirty="0">
                <a:ea typeface="新細明體" pitchFamily="18" charset="-120"/>
              </a:rPr>
              <a:t>S</a:t>
            </a:r>
            <a:r>
              <a:rPr lang="en-US" altLang="zh-TW" sz="2400" baseline="-25000" dirty="0">
                <a:ea typeface="新細明體" pitchFamily="18" charset="-120"/>
              </a:rPr>
              <a:t>2</a:t>
            </a:r>
            <a:r>
              <a:rPr lang="en-US" altLang="zh-TW" sz="2400" i="1" baseline="-25000" dirty="0">
                <a:ea typeface="新細明體" pitchFamily="18" charset="-120"/>
              </a:rPr>
              <a:t> </a:t>
            </a:r>
            <a:r>
              <a:rPr lang="en-US" altLang="zh-TW" sz="2400" dirty="0">
                <a:ea typeface="新細明體" pitchFamily="18" charset="-120"/>
              </a:rPr>
              <a:t>–</a:t>
            </a:r>
            <a:r>
              <a:rPr lang="en-US" altLang="zh-TW" sz="2400" i="1" dirty="0">
                <a:ea typeface="新細明體" pitchFamily="18" charset="-120"/>
              </a:rPr>
              <a:t> </a:t>
            </a:r>
            <a:r>
              <a:rPr lang="en-US" altLang="zh-TW" sz="2400" dirty="0">
                <a:ea typeface="新細明體" pitchFamily="18" charset="-120"/>
              </a:rPr>
              <a:t>(</a:t>
            </a:r>
            <a:r>
              <a:rPr lang="en-US" altLang="zh-TW" sz="2400" i="1" dirty="0">
                <a:ea typeface="新細明體" pitchFamily="18" charset="-120"/>
              </a:rPr>
              <a:t>F</a:t>
            </a:r>
            <a:r>
              <a:rPr lang="en-US" altLang="zh-TW" sz="2400" baseline="-25000" dirty="0">
                <a:ea typeface="新細明體" pitchFamily="18" charset="-120"/>
              </a:rPr>
              <a:t>2</a:t>
            </a:r>
            <a:r>
              <a:rPr lang="en-US" altLang="zh-TW" sz="2400" i="1" baseline="-25000" dirty="0">
                <a:ea typeface="新細明體" pitchFamily="18" charset="-120"/>
              </a:rPr>
              <a:t> </a:t>
            </a:r>
            <a:r>
              <a:rPr lang="en-US" altLang="zh-TW" sz="2400" dirty="0">
                <a:ea typeface="新細明體" pitchFamily="18" charset="-120"/>
              </a:rPr>
              <a:t>–</a:t>
            </a:r>
            <a:r>
              <a:rPr lang="en-US" altLang="zh-TW" sz="2400" i="1" dirty="0">
                <a:ea typeface="新細明體" pitchFamily="18" charset="-120"/>
              </a:rPr>
              <a:t> F</a:t>
            </a:r>
            <a:r>
              <a:rPr lang="en-US" altLang="zh-TW" sz="2400" baseline="-25000" dirty="0">
                <a:ea typeface="新細明體" pitchFamily="18" charset="-120"/>
              </a:rPr>
              <a:t>1</a:t>
            </a:r>
            <a:r>
              <a:rPr lang="en-US" altLang="zh-TW" sz="2400" dirty="0">
                <a:ea typeface="新細明體" pitchFamily="18" charset="-120"/>
              </a:rPr>
              <a:t>)</a:t>
            </a:r>
            <a:r>
              <a:rPr lang="en-US" altLang="zh-TW" sz="2400" i="1" dirty="0">
                <a:ea typeface="新細明體" pitchFamily="18" charset="-120"/>
              </a:rPr>
              <a:t> </a:t>
            </a:r>
            <a:r>
              <a:rPr lang="en-US" altLang="zh-TW" sz="2400" dirty="0">
                <a:ea typeface="新細明體" pitchFamily="18" charset="-120"/>
              </a:rPr>
              <a:t>= </a:t>
            </a:r>
            <a:r>
              <a:rPr lang="en-US" altLang="zh-TW" sz="2400" i="1" dirty="0">
                <a:ea typeface="新細明體" pitchFamily="18" charset="-120"/>
              </a:rPr>
              <a:t>F</a:t>
            </a:r>
            <a:r>
              <a:rPr lang="en-US" altLang="zh-TW" sz="2400" baseline="-25000" dirty="0">
                <a:ea typeface="新細明體" pitchFamily="18" charset="-120"/>
              </a:rPr>
              <a:t>1</a:t>
            </a:r>
            <a:r>
              <a:rPr lang="en-US" altLang="zh-TW" sz="2400" i="1" baseline="-25000" dirty="0">
                <a:ea typeface="新細明體" pitchFamily="18" charset="-120"/>
              </a:rPr>
              <a:t> </a:t>
            </a:r>
            <a:r>
              <a:rPr lang="en-US" altLang="zh-TW" sz="2400" dirty="0">
                <a:ea typeface="新細明體" pitchFamily="18" charset="-120"/>
              </a:rPr>
              <a:t>+ (</a:t>
            </a:r>
            <a:r>
              <a:rPr lang="en-US" altLang="zh-TW" sz="2400" i="1" dirty="0">
                <a:ea typeface="新細明體" pitchFamily="18" charset="-120"/>
              </a:rPr>
              <a:t>S</a:t>
            </a:r>
            <a:r>
              <a:rPr lang="en-US" altLang="zh-TW" sz="2400" baseline="-25000" dirty="0">
                <a:ea typeface="新細明體" pitchFamily="18" charset="-120"/>
              </a:rPr>
              <a:t>2</a:t>
            </a:r>
            <a:r>
              <a:rPr lang="en-US" altLang="zh-TW" sz="2400" i="1" dirty="0">
                <a:ea typeface="新細明體" pitchFamily="18" charset="-120"/>
              </a:rPr>
              <a:t> </a:t>
            </a:r>
            <a:r>
              <a:rPr lang="en-US" altLang="zh-TW" sz="2400" dirty="0">
                <a:ea typeface="新細明體" pitchFamily="18" charset="-120"/>
              </a:rPr>
              <a:t>– </a:t>
            </a:r>
            <a:r>
              <a:rPr lang="en-US" altLang="zh-TW" sz="2400" i="1" dirty="0">
                <a:ea typeface="新細明體" pitchFamily="18" charset="-120"/>
              </a:rPr>
              <a:t>F</a:t>
            </a:r>
            <a:r>
              <a:rPr lang="en-US" altLang="zh-TW" sz="2400" baseline="-25000" dirty="0">
                <a:ea typeface="新細明體" pitchFamily="18" charset="-120"/>
              </a:rPr>
              <a:t>2</a:t>
            </a:r>
            <a:r>
              <a:rPr lang="en-US" altLang="zh-TW" sz="2400" dirty="0">
                <a:ea typeface="新細明體" pitchFamily="18" charset="-120"/>
              </a:rPr>
              <a:t>) = </a:t>
            </a:r>
            <a:r>
              <a:rPr lang="en-US" altLang="zh-TW" sz="2400" i="1" dirty="0">
                <a:ea typeface="新細明體" pitchFamily="18" charset="-120"/>
              </a:rPr>
              <a:t>F</a:t>
            </a:r>
            <a:r>
              <a:rPr lang="en-US" altLang="zh-TW" sz="2400" baseline="-25000" dirty="0">
                <a:ea typeface="新細明體" pitchFamily="18" charset="-120"/>
              </a:rPr>
              <a:t>1</a:t>
            </a:r>
            <a:r>
              <a:rPr lang="en-US" altLang="zh-TW" sz="2400" i="1" baseline="-25000" dirty="0">
                <a:ea typeface="新細明體" pitchFamily="18" charset="-120"/>
              </a:rPr>
              <a:t> </a:t>
            </a:r>
            <a:r>
              <a:rPr lang="en-US" altLang="zh-TW" sz="2400" dirty="0">
                <a:ea typeface="新細明體" pitchFamily="18" charset="-120"/>
              </a:rPr>
              <a:t>+ Basis</a:t>
            </a:r>
          </a:p>
          <a:p>
            <a:pPr marL="539750" lvl="1" indent="-342900">
              <a:lnSpc>
                <a:spcPct val="98000"/>
              </a:lnSpc>
              <a:spcBef>
                <a:spcPts val="300"/>
              </a:spcBef>
              <a:buClr>
                <a:schemeClr val="tx1"/>
              </a:buClr>
              <a:buFont typeface="新細明體" pitchFamily="18" charset="-120"/>
              <a:buChar char="※"/>
              <a:tabLst>
                <a:tab pos="533400" algn="l"/>
              </a:tabLst>
            </a:pPr>
            <a:r>
              <a:rPr lang="en-US" altLang="zh-TW" sz="2400" i="1"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 is the price to purchase gold in the market, and (</a:t>
            </a:r>
            <a:r>
              <a:rPr lang="en-US" altLang="zh-TW" sz="2400" i="1" dirty="0">
                <a:ea typeface="新細明體" pitchFamily="18" charset="-120"/>
              </a:rPr>
              <a:t>F</a:t>
            </a:r>
            <a:r>
              <a:rPr lang="en-US" altLang="zh-TW" sz="2400" baseline="-25000" dirty="0">
                <a:ea typeface="新細明體" pitchFamily="18" charset="-120"/>
              </a:rPr>
              <a:t>2</a:t>
            </a:r>
            <a:r>
              <a:rPr lang="en-US" altLang="zh-TW" sz="2400" i="1" baseline="-25000" dirty="0">
                <a:ea typeface="新細明體" pitchFamily="18" charset="-120"/>
              </a:rPr>
              <a:t> </a:t>
            </a:r>
            <a:r>
              <a:rPr lang="en-US" altLang="zh-TW" sz="2400" dirty="0">
                <a:ea typeface="新細明體" pitchFamily="18" charset="-120"/>
              </a:rPr>
              <a:t>–</a:t>
            </a:r>
            <a:r>
              <a:rPr lang="en-US" altLang="zh-TW" sz="2400" i="1" dirty="0">
                <a:ea typeface="新細明體" pitchFamily="18" charset="-120"/>
              </a:rPr>
              <a:t> F</a:t>
            </a:r>
            <a:r>
              <a:rPr lang="en-US" altLang="zh-TW" sz="2400" baseline="-25000" dirty="0">
                <a:ea typeface="新細明體" pitchFamily="18" charset="-120"/>
              </a:rPr>
              <a:t>1</a:t>
            </a:r>
            <a:r>
              <a:rPr lang="en-US" altLang="zh-TW" sz="2400" dirty="0">
                <a:ea typeface="新細明體" pitchFamily="18" charset="-120"/>
              </a:rPr>
              <a:t>) is the profit from the long position of the futures</a:t>
            </a:r>
          </a:p>
          <a:p>
            <a:pPr marL="539750" lvl="1" indent="-342900">
              <a:lnSpc>
                <a:spcPct val="98000"/>
              </a:lnSpc>
              <a:spcBef>
                <a:spcPts val="300"/>
              </a:spcBef>
              <a:buClr>
                <a:schemeClr val="tx1"/>
              </a:buClr>
              <a:buFont typeface="新細明體" pitchFamily="18" charset="-120"/>
              <a:buChar char="※"/>
              <a:tabLst>
                <a:tab pos="533400" algn="l"/>
              </a:tabLst>
            </a:pPr>
            <a:r>
              <a:rPr lang="en-US" altLang="zh-TW" sz="2400" dirty="0">
                <a:ea typeface="新細明體" pitchFamily="18" charset="-120"/>
              </a:rPr>
              <a:t>If </a:t>
            </a:r>
            <a:r>
              <a:rPr lang="en-US" altLang="zh-TW" sz="2400" i="1" dirty="0">
                <a:ea typeface="新細明體" pitchFamily="18" charset="-120"/>
              </a:rPr>
              <a:t>F</a:t>
            </a:r>
            <a:r>
              <a:rPr lang="en-US" altLang="zh-TW" sz="2400" baseline="-25000" dirty="0">
                <a:ea typeface="新細明體" pitchFamily="18" charset="-120"/>
              </a:rPr>
              <a:t>1</a:t>
            </a:r>
            <a:r>
              <a:rPr lang="en-US" altLang="zh-TW" sz="2400" dirty="0">
                <a:ea typeface="新細明體" pitchFamily="18" charset="-120"/>
              </a:rPr>
              <a:t> = 1000, </a:t>
            </a:r>
            <a:r>
              <a:rPr lang="en-US" altLang="zh-TW" sz="2400" i="1" dirty="0">
                <a:ea typeface="新細明體" pitchFamily="18" charset="-120"/>
              </a:rPr>
              <a:t>F</a:t>
            </a:r>
            <a:r>
              <a:rPr lang="en-US" altLang="zh-TW" sz="2400" baseline="-25000" dirty="0">
                <a:ea typeface="新細明體" pitchFamily="18" charset="-120"/>
              </a:rPr>
              <a:t>2</a:t>
            </a:r>
            <a:r>
              <a:rPr lang="en-US" altLang="zh-TW" sz="2400" dirty="0">
                <a:ea typeface="新細明體" pitchFamily="18" charset="-120"/>
              </a:rPr>
              <a:t> = 1005, </a:t>
            </a:r>
            <a:r>
              <a:rPr lang="en-US" altLang="zh-TW" sz="2400" i="1"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 = 1004, the cost of acquiring gold is 999</a:t>
            </a:r>
          </a:p>
          <a:p>
            <a:pPr marL="539750" lvl="1" indent="-342900">
              <a:lnSpc>
                <a:spcPct val="98000"/>
              </a:lnSpc>
              <a:spcBef>
                <a:spcPts val="300"/>
              </a:spcBef>
              <a:buClr>
                <a:schemeClr val="tx1"/>
              </a:buClr>
              <a:buFont typeface="新細明體" pitchFamily="18" charset="-120"/>
              <a:buChar char="※"/>
              <a:tabLst>
                <a:tab pos="533400" algn="l"/>
              </a:tabLst>
            </a:pPr>
            <a:r>
              <a:rPr lang="en-US" altLang="zh-TW" sz="2400" dirty="0">
                <a:ea typeface="新細明體" pitchFamily="18" charset="-120"/>
              </a:rPr>
              <a:t>Since the basis cannot be known until </a:t>
            </a:r>
            <a:r>
              <a:rPr lang="en-US" altLang="zh-TW" sz="2400" i="1" dirty="0">
                <a:ea typeface="新細明體" pitchFamily="18" charset="-120"/>
              </a:rPr>
              <a:t>t</a:t>
            </a:r>
            <a:r>
              <a:rPr lang="en-US" altLang="zh-TW" sz="2400" baseline="-25000" dirty="0">
                <a:ea typeface="新細明體" pitchFamily="18" charset="-120"/>
              </a:rPr>
              <a:t>2</a:t>
            </a:r>
            <a:r>
              <a:rPr lang="en-US" altLang="zh-TW" sz="2400" dirty="0">
                <a:ea typeface="新細明體" pitchFamily="18" charset="-120"/>
              </a:rPr>
              <a:t>, the cost of acquiring gold is uncertain (not perfectly hedged)</a:t>
            </a:r>
          </a:p>
        </p:txBody>
      </p:sp>
      <p:sp>
        <p:nvSpPr>
          <p:cNvPr id="1024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E870DE76-13BA-4BCC-B533-F0E093C1254A}" type="slidenum">
              <a:rPr lang="en-US" altLang="en-US"/>
              <a:pPr eaLnBrk="1" hangingPunct="1"/>
              <a:t>14</a:t>
            </a:fld>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Basis Risk for Short Hedge </a:t>
            </a:r>
          </a:p>
        </p:txBody>
      </p:sp>
      <p:sp>
        <p:nvSpPr>
          <p:cNvPr id="10244" name="Rectangle 3"/>
          <p:cNvSpPr>
            <a:spLocks noGrp="1" noChangeArrowheads="1"/>
          </p:cNvSpPr>
          <p:nvPr>
            <p:ph idx="1"/>
          </p:nvPr>
        </p:nvSpPr>
        <p:spPr>
          <a:xfrm>
            <a:off x="381000" y="1600200"/>
            <a:ext cx="8382000" cy="5105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lvl="2" indent="-342900">
              <a:lnSpc>
                <a:spcPct val="98000"/>
              </a:lnSpc>
              <a:spcBef>
                <a:spcPts val="300"/>
              </a:spcBef>
              <a:buClr>
                <a:schemeClr val="tx2"/>
              </a:buClr>
              <a:buFont typeface="Wingdings" pitchFamily="2" charset="2"/>
              <a:buChar char="l"/>
            </a:pPr>
            <a:r>
              <a:rPr lang="en-US" altLang="zh-TW" sz="2800" dirty="0">
                <a:ea typeface="新細明體" pitchFamily="18" charset="-120"/>
              </a:rPr>
              <a:t>At </a:t>
            </a:r>
            <a:r>
              <a:rPr lang="en-US" altLang="zh-TW" sz="2800" i="1" dirty="0">
                <a:ea typeface="新細明體" pitchFamily="18" charset="-120"/>
              </a:rPr>
              <a:t>t</a:t>
            </a:r>
            <a:r>
              <a:rPr lang="en-US" altLang="zh-TW" sz="2800" baseline="-25000" dirty="0">
                <a:ea typeface="新細明體" pitchFamily="18" charset="-120"/>
              </a:rPr>
              <a:t>1</a:t>
            </a:r>
            <a:r>
              <a:rPr lang="en-US" altLang="zh-TW" sz="2800" dirty="0">
                <a:ea typeface="新細明體" pitchFamily="18" charset="-120"/>
              </a:rPr>
              <a:t>, consider to sell gold at </a:t>
            </a:r>
            <a:r>
              <a:rPr lang="en-US" altLang="zh-TW" sz="2800" i="1" dirty="0">
                <a:ea typeface="新細明體" pitchFamily="18" charset="-120"/>
              </a:rPr>
              <a:t>t</a:t>
            </a:r>
            <a:r>
              <a:rPr lang="en-US" altLang="zh-TW" sz="2800" baseline="-25000" dirty="0">
                <a:ea typeface="新細明體" pitchFamily="18" charset="-120"/>
              </a:rPr>
              <a:t>2</a:t>
            </a:r>
            <a:r>
              <a:rPr lang="en-US" altLang="zh-TW" sz="2800" dirty="0">
                <a:ea typeface="新細明體" pitchFamily="18" charset="-120"/>
              </a:rPr>
              <a:t>, but the delivery date of considered short-position futures is slightly later than </a:t>
            </a:r>
            <a:r>
              <a:rPr lang="en-US" altLang="zh-TW" sz="2800" i="1" dirty="0">
                <a:ea typeface="新細明體" pitchFamily="18" charset="-120"/>
              </a:rPr>
              <a:t>t</a:t>
            </a:r>
            <a:r>
              <a:rPr lang="en-US" altLang="zh-TW" sz="2800" baseline="-25000" dirty="0">
                <a:ea typeface="新細明體" pitchFamily="18" charset="-120"/>
              </a:rPr>
              <a:t>2</a:t>
            </a:r>
            <a:endParaRPr lang="en-US" altLang="zh-TW" sz="2800" dirty="0">
              <a:ea typeface="新細明體" pitchFamily="18" charset="-120"/>
            </a:endParaRPr>
          </a:p>
          <a:p>
            <a:pPr lvl="2" eaLnBrk="1" hangingPunct="1">
              <a:lnSpc>
                <a:spcPct val="98000"/>
              </a:lnSpc>
              <a:spcBef>
                <a:spcPts val="300"/>
              </a:spcBef>
              <a:buFont typeface="Wingdings" pitchFamily="2" charset="2"/>
              <a:buNone/>
            </a:pPr>
            <a:r>
              <a:rPr lang="en-US" altLang="zh-TW" sz="2400" i="1" dirty="0">
                <a:ea typeface="新細明體" pitchFamily="18" charset="-120"/>
              </a:rPr>
              <a:t>F</a:t>
            </a:r>
            <a:r>
              <a:rPr lang="en-US" altLang="zh-TW" sz="2400" baseline="-25000" dirty="0">
                <a:ea typeface="新細明體" pitchFamily="18" charset="-120"/>
              </a:rPr>
              <a:t>1</a:t>
            </a:r>
            <a:r>
              <a:rPr lang="en-US" altLang="zh-TW" sz="2400" dirty="0">
                <a:ea typeface="新細明體" pitchFamily="18" charset="-120"/>
              </a:rPr>
              <a:t>: futures price at </a:t>
            </a:r>
            <a:r>
              <a:rPr lang="en-US" altLang="zh-TW" sz="2400" i="1" dirty="0">
                <a:ea typeface="新細明體" pitchFamily="18" charset="-120"/>
              </a:rPr>
              <a:t>t</a:t>
            </a:r>
            <a:r>
              <a:rPr lang="en-US" altLang="zh-TW" sz="2400" baseline="-25000" dirty="0">
                <a:ea typeface="新細明體" pitchFamily="18" charset="-120"/>
              </a:rPr>
              <a:t>1</a:t>
            </a:r>
            <a:endParaRPr lang="en-US" altLang="zh-TW" sz="2400" dirty="0">
              <a:ea typeface="新細明體" pitchFamily="18" charset="-120"/>
            </a:endParaRPr>
          </a:p>
          <a:p>
            <a:pPr lvl="2">
              <a:lnSpc>
                <a:spcPct val="98000"/>
              </a:lnSpc>
              <a:spcBef>
                <a:spcPts val="300"/>
              </a:spcBef>
              <a:buNone/>
            </a:pPr>
            <a:r>
              <a:rPr lang="en-US" altLang="zh-TW" sz="2400" i="1" dirty="0">
                <a:ea typeface="新細明體" pitchFamily="18" charset="-120"/>
              </a:rPr>
              <a:t>F</a:t>
            </a:r>
            <a:r>
              <a:rPr lang="en-US" altLang="zh-TW" sz="2400" baseline="-25000" dirty="0">
                <a:ea typeface="新細明體" pitchFamily="18" charset="-120"/>
              </a:rPr>
              <a:t>2</a:t>
            </a:r>
            <a:r>
              <a:rPr lang="en-US" altLang="zh-TW" sz="2400" dirty="0">
                <a:ea typeface="新細明體" pitchFamily="18" charset="-120"/>
              </a:rPr>
              <a:t> and </a:t>
            </a:r>
            <a:r>
              <a:rPr lang="en-US" altLang="zh-TW" sz="2400" i="1"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 futures and spot price at </a:t>
            </a:r>
            <a:r>
              <a:rPr lang="en-US" altLang="zh-TW" sz="2400" i="1" dirty="0">
                <a:ea typeface="新細明體" pitchFamily="18" charset="-120"/>
              </a:rPr>
              <a:t>t</a:t>
            </a:r>
            <a:r>
              <a:rPr lang="en-US" altLang="zh-TW" sz="2400" baseline="-25000" dirty="0">
                <a:ea typeface="新細明體" pitchFamily="18" charset="-120"/>
              </a:rPr>
              <a:t>2</a:t>
            </a:r>
            <a:endParaRPr lang="en-US" altLang="zh-TW" sz="2400" dirty="0">
              <a:ea typeface="新細明體" pitchFamily="18" charset="-120"/>
            </a:endParaRPr>
          </a:p>
          <a:p>
            <a:pPr>
              <a:lnSpc>
                <a:spcPct val="98000"/>
              </a:lnSpc>
              <a:spcBef>
                <a:spcPts val="300"/>
              </a:spcBef>
            </a:pPr>
            <a:r>
              <a:rPr lang="en-US" altLang="zh-TW" sz="2800" dirty="0">
                <a:ea typeface="新細明體" pitchFamily="18" charset="-120"/>
              </a:rPr>
              <a:t>Income from selling gold:</a:t>
            </a:r>
          </a:p>
          <a:p>
            <a:pPr marL="0" indent="0" algn="ctr">
              <a:lnSpc>
                <a:spcPct val="98000"/>
              </a:lnSpc>
              <a:spcBef>
                <a:spcPts val="300"/>
              </a:spcBef>
              <a:buNone/>
            </a:pPr>
            <a:r>
              <a:rPr lang="en-US" altLang="zh-TW" sz="2400" i="1"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 + (</a:t>
            </a:r>
            <a:r>
              <a:rPr lang="en-US" altLang="zh-TW" sz="2400" i="1" dirty="0">
                <a:ea typeface="新細明體" pitchFamily="18" charset="-120"/>
              </a:rPr>
              <a:t>F</a:t>
            </a:r>
            <a:r>
              <a:rPr lang="en-US" altLang="zh-TW" sz="2400" baseline="-25000" dirty="0">
                <a:ea typeface="新細明體" pitchFamily="18" charset="-120"/>
              </a:rPr>
              <a:t>1</a:t>
            </a:r>
            <a:r>
              <a:rPr lang="en-US" altLang="zh-TW" sz="2400" i="1" baseline="-25000" dirty="0">
                <a:ea typeface="新細明體" pitchFamily="18" charset="-120"/>
              </a:rPr>
              <a:t> </a:t>
            </a:r>
            <a:r>
              <a:rPr lang="en-US" altLang="zh-TW" sz="2400" dirty="0">
                <a:ea typeface="新細明體" pitchFamily="18" charset="-120"/>
              </a:rPr>
              <a:t>–</a:t>
            </a:r>
            <a:r>
              <a:rPr lang="en-US" altLang="zh-TW" sz="2400" i="1" dirty="0">
                <a:ea typeface="新細明體" pitchFamily="18" charset="-120"/>
              </a:rPr>
              <a:t> F</a:t>
            </a:r>
            <a:r>
              <a:rPr lang="en-US" altLang="zh-TW" sz="2400" baseline="-25000" dirty="0">
                <a:ea typeface="新細明體" pitchFamily="18" charset="-120"/>
              </a:rPr>
              <a:t>2</a:t>
            </a:r>
            <a:r>
              <a:rPr lang="en-US" altLang="zh-TW" sz="2400" dirty="0">
                <a:ea typeface="新細明體" pitchFamily="18" charset="-120"/>
              </a:rPr>
              <a:t>)</a:t>
            </a:r>
            <a:r>
              <a:rPr lang="en-US" altLang="zh-TW" sz="2400" i="1" dirty="0">
                <a:ea typeface="新細明體" pitchFamily="18" charset="-120"/>
              </a:rPr>
              <a:t> </a:t>
            </a:r>
            <a:r>
              <a:rPr lang="en-US" altLang="zh-TW" sz="2400" dirty="0">
                <a:ea typeface="新細明體" pitchFamily="18" charset="-120"/>
              </a:rPr>
              <a:t>= </a:t>
            </a:r>
            <a:r>
              <a:rPr lang="en-US" altLang="zh-TW" sz="2400" i="1" dirty="0">
                <a:ea typeface="新細明體" pitchFamily="18" charset="-120"/>
              </a:rPr>
              <a:t>F</a:t>
            </a:r>
            <a:r>
              <a:rPr lang="en-US" altLang="zh-TW" sz="2400" baseline="-25000" dirty="0">
                <a:ea typeface="新細明體" pitchFamily="18" charset="-120"/>
              </a:rPr>
              <a:t>1</a:t>
            </a:r>
            <a:r>
              <a:rPr lang="en-US" altLang="zh-TW" sz="2400" i="1" baseline="-25000" dirty="0">
                <a:ea typeface="新細明體" pitchFamily="18" charset="-120"/>
              </a:rPr>
              <a:t> </a:t>
            </a:r>
            <a:r>
              <a:rPr lang="en-US" altLang="zh-TW" sz="2400" dirty="0">
                <a:ea typeface="新細明體" pitchFamily="18" charset="-120"/>
              </a:rPr>
              <a:t>+ (</a:t>
            </a:r>
            <a:r>
              <a:rPr lang="en-US" altLang="zh-TW" sz="2400" i="1" dirty="0">
                <a:ea typeface="新細明體" pitchFamily="18" charset="-120"/>
              </a:rPr>
              <a:t>S</a:t>
            </a:r>
            <a:r>
              <a:rPr lang="en-US" altLang="zh-TW" sz="2400" baseline="-25000" dirty="0">
                <a:ea typeface="新細明體" pitchFamily="18" charset="-120"/>
              </a:rPr>
              <a:t>2</a:t>
            </a:r>
            <a:r>
              <a:rPr lang="en-US" altLang="zh-TW" sz="2400" i="1" dirty="0">
                <a:ea typeface="新細明體" pitchFamily="18" charset="-120"/>
              </a:rPr>
              <a:t> </a:t>
            </a:r>
            <a:r>
              <a:rPr lang="en-US" altLang="zh-TW" sz="2400" dirty="0">
                <a:ea typeface="新細明體" pitchFamily="18" charset="-120"/>
              </a:rPr>
              <a:t>– </a:t>
            </a:r>
            <a:r>
              <a:rPr lang="en-US" altLang="zh-TW" sz="2400" i="1" dirty="0">
                <a:ea typeface="新細明體" pitchFamily="18" charset="-120"/>
              </a:rPr>
              <a:t>F</a:t>
            </a:r>
            <a:r>
              <a:rPr lang="en-US" altLang="zh-TW" sz="2400" baseline="-25000" dirty="0">
                <a:ea typeface="新細明體" pitchFamily="18" charset="-120"/>
              </a:rPr>
              <a:t>2</a:t>
            </a:r>
            <a:r>
              <a:rPr lang="en-US" altLang="zh-TW" sz="2400" dirty="0">
                <a:ea typeface="新細明體" pitchFamily="18" charset="-120"/>
              </a:rPr>
              <a:t>) = </a:t>
            </a:r>
            <a:r>
              <a:rPr lang="en-US" altLang="zh-TW" sz="2400" i="1" dirty="0">
                <a:ea typeface="新細明體" pitchFamily="18" charset="-120"/>
              </a:rPr>
              <a:t>F</a:t>
            </a:r>
            <a:r>
              <a:rPr lang="en-US" altLang="zh-TW" sz="2400" baseline="-25000" dirty="0">
                <a:ea typeface="新細明體" pitchFamily="18" charset="-120"/>
              </a:rPr>
              <a:t>1</a:t>
            </a:r>
            <a:r>
              <a:rPr lang="en-US" altLang="zh-TW" sz="2400" i="1" baseline="-25000" dirty="0">
                <a:ea typeface="新細明體" pitchFamily="18" charset="-120"/>
              </a:rPr>
              <a:t> </a:t>
            </a:r>
            <a:r>
              <a:rPr lang="en-US" altLang="zh-TW" sz="2400" dirty="0">
                <a:ea typeface="新細明體" pitchFamily="18" charset="-120"/>
              </a:rPr>
              <a:t>+ Basis</a:t>
            </a:r>
          </a:p>
          <a:p>
            <a:pPr marL="539750" lvl="1" indent="-342900">
              <a:lnSpc>
                <a:spcPct val="98000"/>
              </a:lnSpc>
              <a:spcBef>
                <a:spcPts val="300"/>
              </a:spcBef>
              <a:buClr>
                <a:schemeClr val="tx1"/>
              </a:buClr>
              <a:buFont typeface="新細明體" pitchFamily="18" charset="-120"/>
              <a:buChar char="※"/>
              <a:tabLst>
                <a:tab pos="533400" algn="l"/>
              </a:tabLst>
            </a:pPr>
            <a:r>
              <a:rPr lang="en-US" altLang="zh-TW" sz="2400" i="1"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 is the price to sell gold in the market, and (</a:t>
            </a:r>
            <a:r>
              <a:rPr lang="en-US" altLang="zh-TW" sz="2400" i="1" dirty="0">
                <a:ea typeface="新細明體" pitchFamily="18" charset="-120"/>
              </a:rPr>
              <a:t>F</a:t>
            </a:r>
            <a:r>
              <a:rPr lang="en-US" altLang="zh-TW" sz="2400" baseline="-25000" dirty="0">
                <a:ea typeface="新細明體" pitchFamily="18" charset="-120"/>
              </a:rPr>
              <a:t>1</a:t>
            </a:r>
            <a:r>
              <a:rPr lang="en-US" altLang="zh-TW" sz="2400" i="1" baseline="-25000" dirty="0">
                <a:ea typeface="新細明體" pitchFamily="18" charset="-120"/>
              </a:rPr>
              <a:t> </a:t>
            </a:r>
            <a:r>
              <a:rPr lang="en-US" altLang="zh-TW" sz="2400" dirty="0">
                <a:ea typeface="新細明體" pitchFamily="18" charset="-120"/>
              </a:rPr>
              <a:t>–</a:t>
            </a:r>
            <a:r>
              <a:rPr lang="en-US" altLang="zh-TW" sz="2400" i="1" dirty="0">
                <a:ea typeface="新細明體" pitchFamily="18" charset="-120"/>
              </a:rPr>
              <a:t> F</a:t>
            </a:r>
            <a:r>
              <a:rPr lang="en-US" altLang="zh-TW" sz="2400" baseline="-25000" dirty="0">
                <a:ea typeface="新細明體" pitchFamily="18" charset="-120"/>
              </a:rPr>
              <a:t>2</a:t>
            </a:r>
            <a:r>
              <a:rPr lang="en-US" altLang="zh-TW" sz="2400" dirty="0">
                <a:ea typeface="新細明體" pitchFamily="18" charset="-120"/>
              </a:rPr>
              <a:t>) is the profit from the short position of the futures</a:t>
            </a:r>
          </a:p>
          <a:p>
            <a:pPr marL="539750" lvl="1" indent="-342900">
              <a:lnSpc>
                <a:spcPct val="98000"/>
              </a:lnSpc>
              <a:spcBef>
                <a:spcPts val="300"/>
              </a:spcBef>
              <a:buClr>
                <a:schemeClr val="tx1"/>
              </a:buClr>
              <a:buFont typeface="新細明體" pitchFamily="18" charset="-120"/>
              <a:buChar char="※"/>
              <a:tabLst>
                <a:tab pos="533400" algn="l"/>
              </a:tabLst>
            </a:pPr>
            <a:r>
              <a:rPr lang="en-US" altLang="zh-TW" sz="2400" dirty="0">
                <a:ea typeface="新細明體" pitchFamily="18" charset="-120"/>
              </a:rPr>
              <a:t>If </a:t>
            </a:r>
            <a:r>
              <a:rPr lang="en-US" altLang="zh-TW" sz="2400" i="1" dirty="0">
                <a:ea typeface="新細明體" pitchFamily="18" charset="-120"/>
              </a:rPr>
              <a:t>F</a:t>
            </a:r>
            <a:r>
              <a:rPr lang="en-US" altLang="zh-TW" sz="2400" baseline="-25000" dirty="0">
                <a:ea typeface="新細明體" pitchFamily="18" charset="-120"/>
              </a:rPr>
              <a:t>1</a:t>
            </a:r>
            <a:r>
              <a:rPr lang="en-US" altLang="zh-TW" sz="2400" dirty="0">
                <a:ea typeface="新細明體" pitchFamily="18" charset="-120"/>
              </a:rPr>
              <a:t> = 1000, </a:t>
            </a:r>
            <a:r>
              <a:rPr lang="en-US" altLang="zh-TW" sz="2400" i="1" dirty="0">
                <a:ea typeface="新細明體" pitchFamily="18" charset="-120"/>
              </a:rPr>
              <a:t>F</a:t>
            </a:r>
            <a:r>
              <a:rPr lang="en-US" altLang="zh-TW" sz="2400" baseline="-25000" dirty="0">
                <a:ea typeface="新細明體" pitchFamily="18" charset="-120"/>
              </a:rPr>
              <a:t>2</a:t>
            </a:r>
            <a:r>
              <a:rPr lang="en-US" altLang="zh-TW" sz="2400" dirty="0">
                <a:ea typeface="新細明體" pitchFamily="18" charset="-120"/>
              </a:rPr>
              <a:t> = 1005, </a:t>
            </a:r>
            <a:r>
              <a:rPr lang="en-US" altLang="zh-TW" sz="2400" i="1"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 = 1004, the income of selling gold is 999</a:t>
            </a:r>
          </a:p>
          <a:p>
            <a:pPr marL="539750" lvl="1" indent="-342900">
              <a:lnSpc>
                <a:spcPct val="98000"/>
              </a:lnSpc>
              <a:spcBef>
                <a:spcPts val="300"/>
              </a:spcBef>
              <a:buClr>
                <a:schemeClr val="tx1"/>
              </a:buClr>
              <a:buFont typeface="新細明體" pitchFamily="18" charset="-120"/>
              <a:buChar char="※"/>
              <a:tabLst>
                <a:tab pos="533400" algn="l"/>
              </a:tabLst>
            </a:pPr>
            <a:r>
              <a:rPr lang="en-US" altLang="zh-TW" sz="2400" dirty="0">
                <a:ea typeface="新細明體" pitchFamily="18" charset="-120"/>
              </a:rPr>
              <a:t>Since the basis cannot be known until </a:t>
            </a:r>
            <a:r>
              <a:rPr lang="en-US" altLang="zh-TW" sz="2400" i="1" dirty="0">
                <a:ea typeface="新細明體" pitchFamily="18" charset="-120"/>
              </a:rPr>
              <a:t>t</a:t>
            </a:r>
            <a:r>
              <a:rPr lang="en-US" altLang="zh-TW" sz="2400" baseline="-25000" dirty="0">
                <a:ea typeface="新細明體" pitchFamily="18" charset="-120"/>
              </a:rPr>
              <a:t>2</a:t>
            </a:r>
            <a:r>
              <a:rPr lang="en-US" altLang="zh-TW" sz="2400" dirty="0">
                <a:ea typeface="新細明體" pitchFamily="18" charset="-120"/>
              </a:rPr>
              <a:t>, the income of selling gold is uncertain (not perfectly hedged)</a:t>
            </a:r>
          </a:p>
        </p:txBody>
      </p:sp>
      <p:sp>
        <p:nvSpPr>
          <p:cNvPr id="1024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E870DE76-13BA-4BCC-B533-F0E093C1254A}" type="slidenum">
              <a:rPr lang="en-US" altLang="en-US"/>
              <a:pPr eaLnBrk="1" hangingPunct="1"/>
              <a:t>15</a:t>
            </a:fld>
            <a:endParaRPr lang="en-US" altLang="en-US"/>
          </a:p>
        </p:txBody>
      </p:sp>
    </p:spTree>
    <p:extLst>
      <p:ext uri="{BB962C8B-B14F-4D97-AF65-F5344CB8AC3E}">
        <p14:creationId xmlns:p14="http://schemas.microsoft.com/office/powerpoint/2010/main" val="3987064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pitchFamily="18" charset="-120"/>
              </a:rPr>
              <a:t>Basis Risk</a:t>
            </a:r>
          </a:p>
        </p:txBody>
      </p:sp>
      <p:sp>
        <p:nvSpPr>
          <p:cNvPr id="8196" name="Rectangle 3"/>
          <p:cNvSpPr>
            <a:spLocks noGrp="1" noChangeArrowheads="1"/>
          </p:cNvSpPr>
          <p:nvPr>
            <p:ph idx="1"/>
          </p:nvPr>
        </p:nvSpPr>
        <p:spPr>
          <a:xfrm>
            <a:off x="304800" y="1600200"/>
            <a:ext cx="86106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lvl="1" indent="-342900">
              <a:lnSpc>
                <a:spcPct val="98000"/>
              </a:lnSpc>
              <a:spcBef>
                <a:spcPts val="200"/>
              </a:spcBef>
              <a:buClr>
                <a:schemeClr val="tx2"/>
              </a:buClr>
              <a:buSzPct val="70000"/>
              <a:buFont typeface="Wingdings" pitchFamily="2" charset="2"/>
              <a:buChar char="l"/>
              <a:tabLst/>
            </a:pPr>
            <a:r>
              <a:rPr lang="en-US" altLang="zh-TW" sz="3000" dirty="0">
                <a:ea typeface="新細明體" pitchFamily="18" charset="-120"/>
              </a:rPr>
              <a:t>The second type of basis risk: the asset being hedged is different from the asset underlying futures, e.g.,</a:t>
            </a:r>
            <a:r>
              <a:rPr lang="en-US" altLang="zh-TW" sz="3000" dirty="0"/>
              <a:t> jet fuel price vs. heating oil futures</a:t>
            </a:r>
            <a:endParaRPr lang="en-US" altLang="zh-TW" sz="3000" dirty="0">
              <a:ea typeface="新細明體" pitchFamily="18" charset="-120"/>
            </a:endParaRPr>
          </a:p>
          <a:p>
            <a:pPr lvl="1">
              <a:lnSpc>
                <a:spcPct val="98000"/>
              </a:lnSpc>
              <a:spcBef>
                <a:spcPts val="200"/>
              </a:spcBef>
              <a:buClr>
                <a:srgbClr val="CC3300"/>
              </a:buClr>
            </a:pPr>
            <a:r>
              <a:rPr lang="en-US" altLang="zh-TW" i="1" dirty="0">
                <a:ea typeface="新細明體" pitchFamily="18" charset="-120"/>
              </a:rPr>
              <a:t>t</a:t>
            </a:r>
            <a:r>
              <a:rPr lang="en-US" altLang="zh-TW" baseline="-25000" dirty="0">
                <a:ea typeface="新細明體" pitchFamily="18" charset="-120"/>
              </a:rPr>
              <a:t>2</a:t>
            </a:r>
            <a:r>
              <a:rPr lang="en-US" altLang="zh-TW" dirty="0">
                <a:ea typeface="新細明體" pitchFamily="18" charset="-120"/>
              </a:rPr>
              <a:t> (actually trading date) </a:t>
            </a:r>
            <a:r>
              <a:rPr lang="en-US" altLang="zh-TW" dirty="0"/>
              <a:t>is the delivery date: Basis risk is the uncertain difference between the price changes for jet fuel and heating oil</a:t>
            </a:r>
            <a:endParaRPr lang="en-US" altLang="zh-TW" dirty="0">
              <a:ea typeface="新細明體" pitchFamily="18" charset="-120"/>
            </a:endParaRPr>
          </a:p>
          <a:p>
            <a:pPr lvl="1">
              <a:lnSpc>
                <a:spcPct val="98000"/>
              </a:lnSpc>
              <a:spcBef>
                <a:spcPts val="200"/>
              </a:spcBef>
              <a:buClr>
                <a:srgbClr val="CC3300"/>
              </a:buClr>
            </a:pPr>
            <a:endParaRPr lang="en-US" altLang="zh-TW" dirty="0">
              <a:ea typeface="新細明體" pitchFamily="18" charset="-120"/>
            </a:endParaRPr>
          </a:p>
          <a:p>
            <a:pPr lvl="1">
              <a:lnSpc>
                <a:spcPct val="98000"/>
              </a:lnSpc>
              <a:spcBef>
                <a:spcPts val="200"/>
              </a:spcBef>
              <a:buClr>
                <a:srgbClr val="CC3300"/>
              </a:buClr>
            </a:pPr>
            <a:endParaRPr lang="en-US" altLang="zh-TW" dirty="0">
              <a:ea typeface="新細明體" pitchFamily="18" charset="-120"/>
            </a:endParaRPr>
          </a:p>
          <a:p>
            <a:pPr lvl="1">
              <a:lnSpc>
                <a:spcPct val="98000"/>
              </a:lnSpc>
              <a:spcBef>
                <a:spcPts val="200"/>
              </a:spcBef>
              <a:buClr>
                <a:srgbClr val="CC3300"/>
              </a:buClr>
            </a:pPr>
            <a:endParaRPr lang="en-US" altLang="zh-TW" dirty="0">
              <a:ea typeface="新細明體" pitchFamily="18" charset="-120"/>
            </a:endParaRPr>
          </a:p>
          <a:p>
            <a:pPr lvl="1">
              <a:lnSpc>
                <a:spcPct val="98000"/>
              </a:lnSpc>
              <a:spcBef>
                <a:spcPts val="200"/>
              </a:spcBef>
              <a:buClr>
                <a:srgbClr val="CC3300"/>
              </a:buClr>
            </a:pPr>
            <a:endParaRPr lang="en-US" altLang="zh-TW" dirty="0">
              <a:ea typeface="新細明體" pitchFamily="18" charset="-120"/>
            </a:endParaRPr>
          </a:p>
          <a:p>
            <a:pPr lvl="1">
              <a:lnSpc>
                <a:spcPct val="98000"/>
              </a:lnSpc>
              <a:spcBef>
                <a:spcPts val="200"/>
              </a:spcBef>
              <a:buClr>
                <a:srgbClr val="CC3300"/>
              </a:buClr>
            </a:pPr>
            <a:endParaRPr lang="en-US" altLang="zh-TW" sz="1200" dirty="0">
              <a:ea typeface="新細明體" pitchFamily="18" charset="-120"/>
            </a:endParaRPr>
          </a:p>
        </p:txBody>
      </p:sp>
      <p:sp>
        <p:nvSpPr>
          <p:cNvPr id="819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526CD7AB-02D5-49FD-A053-1296EF599EBA}" type="slidenum">
              <a:rPr lang="en-US" altLang="en-US"/>
              <a:pPr eaLnBrk="1" hangingPunct="1"/>
              <a:t>16</a:t>
            </a:fld>
            <a:endParaRPr lang="en-US"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466265006"/>
              </p:ext>
            </p:extLst>
          </p:nvPr>
        </p:nvGraphicFramePr>
        <p:xfrm>
          <a:off x="266700" y="4362450"/>
          <a:ext cx="8532812" cy="2571750"/>
        </p:xfrm>
        <a:graphic>
          <a:graphicData uri="http://schemas.openxmlformats.org/presentationml/2006/ole">
            <mc:AlternateContent xmlns:mc="http://schemas.openxmlformats.org/markup-compatibility/2006">
              <mc:Choice xmlns:v="urn:schemas-microsoft-com:vml" Requires="v">
                <p:oleObj spid="_x0000_s2457" name="Visio" r:id="rId4" imgW="6095898" imgH="1838189" progId="Visio.Drawing.15">
                  <p:embed/>
                </p:oleObj>
              </mc:Choice>
              <mc:Fallback>
                <p:oleObj name="Visio" r:id="rId4" imgW="6095898" imgH="1838189" progId="Visio.Drawing.15">
                  <p:embed/>
                  <p:pic>
                    <p:nvPicPr>
                      <p:cNvPr id="0" name=""/>
                      <p:cNvPicPr/>
                      <p:nvPr/>
                    </p:nvPicPr>
                    <p:blipFill>
                      <a:blip r:embed="rId5"/>
                      <a:stretch>
                        <a:fillRect/>
                      </a:stretch>
                    </p:blipFill>
                    <p:spPr>
                      <a:xfrm>
                        <a:off x="266700" y="4362450"/>
                        <a:ext cx="8532812" cy="2571750"/>
                      </a:xfrm>
                      <a:prstGeom prst="rect">
                        <a:avLst/>
                      </a:prstGeom>
                    </p:spPr>
                  </p:pic>
                </p:oleObj>
              </mc:Fallback>
            </mc:AlternateContent>
          </a:graphicData>
        </a:graphic>
      </p:graphicFrame>
    </p:spTree>
    <p:extLst>
      <p:ext uri="{BB962C8B-B14F-4D97-AF65-F5344CB8AC3E}">
        <p14:creationId xmlns:p14="http://schemas.microsoft.com/office/powerpoint/2010/main" val="31023887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Basis Risk</a:t>
            </a:r>
          </a:p>
        </p:txBody>
      </p:sp>
      <p:sp>
        <p:nvSpPr>
          <p:cNvPr id="8196" name="Rectangle 3"/>
          <p:cNvSpPr>
            <a:spLocks noGrp="1" noChangeArrowheads="1"/>
          </p:cNvSpPr>
          <p:nvPr>
            <p:ph idx="1"/>
          </p:nvPr>
        </p:nvSpPr>
        <p:spPr>
          <a:xfrm>
            <a:off x="304800" y="1600200"/>
            <a:ext cx="86106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lvl="1">
              <a:lnSpc>
                <a:spcPct val="99000"/>
              </a:lnSpc>
              <a:spcBef>
                <a:spcPts val="200"/>
              </a:spcBef>
              <a:buClr>
                <a:srgbClr val="CC3300"/>
              </a:buClr>
            </a:pPr>
            <a:r>
              <a:rPr lang="en-US" altLang="zh-TW" i="1" dirty="0">
                <a:ea typeface="新細明體" pitchFamily="18" charset="-120"/>
              </a:rPr>
              <a:t>t</a:t>
            </a:r>
            <a:r>
              <a:rPr lang="en-US" altLang="zh-TW" baseline="-25000" dirty="0">
                <a:ea typeface="新細明體" pitchFamily="18" charset="-120"/>
              </a:rPr>
              <a:t>2</a:t>
            </a:r>
            <a:r>
              <a:rPr lang="en-US" altLang="zh-TW" dirty="0">
                <a:ea typeface="新細明體" pitchFamily="18" charset="-120"/>
              </a:rPr>
              <a:t> (actual trading date) </a:t>
            </a:r>
            <a:r>
              <a:rPr lang="en-US" altLang="zh-TW" dirty="0"/>
              <a:t>is not the delivery date: Basis risk is the uncertain difference between the price changes for jet fuel and heating oil futures (more generalized case and common in practice)</a:t>
            </a:r>
          </a:p>
          <a:p>
            <a:pPr lvl="1">
              <a:lnSpc>
                <a:spcPct val="99000"/>
              </a:lnSpc>
              <a:spcBef>
                <a:spcPts val="200"/>
              </a:spcBef>
              <a:buClr>
                <a:srgbClr val="CC3300"/>
              </a:buClr>
            </a:pPr>
            <a:endParaRPr lang="en-US" altLang="zh-TW" dirty="0"/>
          </a:p>
          <a:p>
            <a:pPr lvl="1">
              <a:lnSpc>
                <a:spcPct val="99000"/>
              </a:lnSpc>
              <a:spcBef>
                <a:spcPts val="200"/>
              </a:spcBef>
              <a:buClr>
                <a:srgbClr val="CC3300"/>
              </a:buClr>
            </a:pPr>
            <a:endParaRPr lang="en-US" altLang="zh-TW" sz="2500" dirty="0"/>
          </a:p>
          <a:p>
            <a:pPr lvl="1">
              <a:lnSpc>
                <a:spcPct val="99000"/>
              </a:lnSpc>
              <a:spcBef>
                <a:spcPts val="200"/>
              </a:spcBef>
              <a:buClr>
                <a:srgbClr val="CC3300"/>
              </a:buClr>
            </a:pPr>
            <a:endParaRPr lang="en-US" altLang="zh-TW" dirty="0">
              <a:ea typeface="新細明體" pitchFamily="18" charset="-120"/>
            </a:endParaRPr>
          </a:p>
          <a:p>
            <a:pPr lvl="1">
              <a:lnSpc>
                <a:spcPct val="99000"/>
              </a:lnSpc>
              <a:spcBef>
                <a:spcPts val="200"/>
              </a:spcBef>
              <a:buClr>
                <a:srgbClr val="CC3300"/>
              </a:buClr>
            </a:pPr>
            <a:endParaRPr lang="en-US" altLang="zh-TW" dirty="0">
              <a:ea typeface="新細明體" pitchFamily="18" charset="-120"/>
            </a:endParaRPr>
          </a:p>
          <a:p>
            <a:pPr lvl="1">
              <a:lnSpc>
                <a:spcPct val="99000"/>
              </a:lnSpc>
              <a:spcBef>
                <a:spcPts val="200"/>
              </a:spcBef>
              <a:buClr>
                <a:srgbClr val="CC3300"/>
              </a:buClr>
            </a:pPr>
            <a:endParaRPr lang="en-US" altLang="zh-TW" dirty="0">
              <a:ea typeface="新細明體" pitchFamily="18" charset="-120"/>
            </a:endParaRPr>
          </a:p>
          <a:p>
            <a:pPr lvl="1">
              <a:lnSpc>
                <a:spcPct val="99000"/>
              </a:lnSpc>
              <a:spcBef>
                <a:spcPts val="200"/>
              </a:spcBef>
              <a:buClr>
                <a:srgbClr val="CC3300"/>
              </a:buClr>
            </a:pPr>
            <a:endParaRPr lang="en-US" altLang="zh-TW" dirty="0">
              <a:ea typeface="新細明體" pitchFamily="18" charset="-120"/>
            </a:endParaRPr>
          </a:p>
          <a:p>
            <a:pPr lvl="1">
              <a:lnSpc>
                <a:spcPct val="99000"/>
              </a:lnSpc>
              <a:spcBef>
                <a:spcPts val="200"/>
              </a:spcBef>
              <a:buClr>
                <a:srgbClr val="CC3300"/>
              </a:buClr>
            </a:pPr>
            <a:endParaRPr lang="en-US" altLang="zh-TW" sz="1200" dirty="0">
              <a:ea typeface="新細明體" pitchFamily="18" charset="-120"/>
            </a:endParaRPr>
          </a:p>
          <a:p>
            <a:pPr lvl="1">
              <a:lnSpc>
                <a:spcPct val="99000"/>
              </a:lnSpc>
              <a:spcBef>
                <a:spcPts val="200"/>
              </a:spcBef>
              <a:buClr>
                <a:srgbClr val="CC3300"/>
              </a:buClr>
            </a:pPr>
            <a:r>
              <a:rPr lang="en-US" altLang="zh-TW" sz="2500" dirty="0">
                <a:ea typeface="新細明體" pitchFamily="18" charset="-120"/>
              </a:rPr>
              <a:t>The optimal hedge ratio of the cross hedge introduced in Section 3.3 can minimize this type of basis risk</a:t>
            </a:r>
            <a:endParaRPr lang="en-US" altLang="zh-TW" dirty="0"/>
          </a:p>
        </p:txBody>
      </p:sp>
      <p:sp>
        <p:nvSpPr>
          <p:cNvPr id="819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526CD7AB-02D5-49FD-A053-1296EF599EBA}" type="slidenum">
              <a:rPr lang="en-US" altLang="en-US"/>
              <a:pPr eaLnBrk="1" hangingPunct="1"/>
              <a:t>17</a:t>
            </a:fld>
            <a:endParaRPr lang="en-US"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924193664"/>
              </p:ext>
            </p:extLst>
          </p:nvPr>
        </p:nvGraphicFramePr>
        <p:xfrm>
          <a:off x="412900" y="3500781"/>
          <a:ext cx="8502500" cy="2442819"/>
        </p:xfrm>
        <a:graphic>
          <a:graphicData uri="http://schemas.openxmlformats.org/presentationml/2006/ole">
            <mc:AlternateContent xmlns:mc="http://schemas.openxmlformats.org/markup-compatibility/2006">
              <mc:Choice xmlns:v="urn:schemas-microsoft-com:vml" Requires="v">
                <p:oleObj spid="_x0000_s4296" name="Visio" r:id="rId4" imgW="6095898" imgH="1686027" progId="Visio.Drawing.15">
                  <p:embed/>
                </p:oleObj>
              </mc:Choice>
              <mc:Fallback>
                <p:oleObj name="Visio" r:id="rId4" imgW="6095898" imgH="1686027" progId="Visio.Drawing.15">
                  <p:embed/>
                  <p:pic>
                    <p:nvPicPr>
                      <p:cNvPr id="0" name=""/>
                      <p:cNvPicPr/>
                      <p:nvPr/>
                    </p:nvPicPr>
                    <p:blipFill>
                      <a:blip r:embed="rId5"/>
                      <a:stretch>
                        <a:fillRect/>
                      </a:stretch>
                    </p:blipFill>
                    <p:spPr>
                      <a:xfrm>
                        <a:off x="412900" y="3500781"/>
                        <a:ext cx="8502500" cy="2442819"/>
                      </a:xfrm>
                      <a:prstGeom prst="rect">
                        <a:avLst/>
                      </a:prstGeom>
                    </p:spPr>
                  </p:pic>
                </p:oleObj>
              </mc:Fallback>
            </mc:AlternateContent>
          </a:graphicData>
        </a:graphic>
      </p:graphicFrame>
    </p:spTree>
    <p:extLst>
      <p:ext uri="{BB962C8B-B14F-4D97-AF65-F5344CB8AC3E}">
        <p14:creationId xmlns:p14="http://schemas.microsoft.com/office/powerpoint/2010/main" val="13050561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Three Types of Basis Risk</a:t>
            </a:r>
          </a:p>
        </p:txBody>
      </p:sp>
      <mc:AlternateContent xmlns:mc="http://schemas.openxmlformats.org/markup-compatibility/2006" xmlns:a14="http://schemas.microsoft.com/office/drawing/2010/main">
        <mc:Choice Requires="a14">
          <p:sp>
            <p:nvSpPr>
              <p:cNvPr id="8196" name="Rectangle 3"/>
              <p:cNvSpPr>
                <a:spLocks noGrp="1" noChangeArrowheads="1"/>
              </p:cNvSpPr>
              <p:nvPr>
                <p:ph idx="1"/>
              </p:nvPr>
            </p:nvSpPr>
            <p:spPr>
              <a:xfrm>
                <a:off x="228600" y="1524000"/>
                <a:ext cx="8763000" cy="5334000"/>
              </a:xfrm>
              <a:noFill/>
              <a:extLst>
                <a:ext uri="{91240B29-F687-4F45-9708-019B960494DF}">
                  <a14:hiddenLine w="12700">
                    <a:solidFill>
                      <a:schemeClr val="tx1"/>
                    </a:solidFill>
                    <a:miter lim="800000"/>
                    <a:headEnd/>
                    <a:tailEnd/>
                  </a14:hiddenLine>
                </a:ext>
              </a:extLst>
            </p:spPr>
            <p:txBody>
              <a:bodyPr lIns="90488" tIns="44450" rIns="90488" bIns="44450"/>
              <a:lstStyle/>
              <a:p>
                <a:pPr marL="342900" lvl="1" indent="-342900">
                  <a:lnSpc>
                    <a:spcPct val="92000"/>
                  </a:lnSpc>
                  <a:spcBef>
                    <a:spcPts val="100"/>
                  </a:spcBef>
                  <a:buClr>
                    <a:srgbClr val="7C1302"/>
                  </a:buClr>
                  <a:buSzPct val="70000"/>
                  <a:buFont typeface="Wingdings" pitchFamily="2" charset="2"/>
                  <a:buChar char="l"/>
                  <a:tabLst/>
                </a:pPr>
                <a:r>
                  <a:rPr lang="en-US" altLang="zh-TW" sz="3000" dirty="0"/>
                  <a:t>Basis risk is a risk arising from the uncertainty of the difference of two highly, but not perfectly, correlated variables</a:t>
                </a:r>
              </a:p>
              <a:p>
                <a:pPr marL="1524000" lvl="1" indent="-1179513">
                  <a:lnSpc>
                    <a:spcPct val="92000"/>
                  </a:lnSpc>
                  <a:spcBef>
                    <a:spcPts val="100"/>
                  </a:spcBef>
                  <a:buClr>
                    <a:srgbClr val="CC3300"/>
                  </a:buClr>
                  <a:buNone/>
                </a:pPr>
                <a:r>
                  <a:rPr lang="en-US" altLang="zh-TW" dirty="0">
                    <a:solidFill>
                      <a:srgbClr val="000000"/>
                    </a:solidFill>
                    <a:ea typeface="新細明體" pitchFamily="18" charset="-120"/>
                  </a:rPr>
                  <a:t>Type 1: The spot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2</m:t>
                        </m:r>
                      </m:sub>
                    </m:sSub>
                  </m:oMath>
                </a14:m>
                <a:r>
                  <a:rPr lang="en-US" altLang="zh-TW" dirty="0">
                    <a:solidFill>
                      <a:srgbClr val="000000"/>
                    </a:solidFill>
                    <a:ea typeface="新細明體" pitchFamily="18" charset="-120"/>
                  </a:rPr>
                  <a:t>) and futures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2</m:t>
                        </m:r>
                      </m:sub>
                    </m:sSub>
                  </m:oMath>
                </a14:m>
                <a:r>
                  <a:rPr lang="en-US" altLang="zh-TW" dirty="0">
                    <a:solidFill>
                      <a:srgbClr val="000000"/>
                    </a:solidFill>
                    <a:ea typeface="新細明體" pitchFamily="18" charset="-120"/>
                  </a:rPr>
                  <a:t>) prices on the actual trading date, see Slides 3.14-3.15</a:t>
                </a:r>
              </a:p>
              <a:p>
                <a:pPr marL="1524000" lvl="1" indent="-1179513">
                  <a:lnSpc>
                    <a:spcPct val="92000"/>
                  </a:lnSpc>
                  <a:spcBef>
                    <a:spcPts val="100"/>
                  </a:spcBef>
                  <a:buClr>
                    <a:srgbClr val="CC3300"/>
                  </a:buClr>
                  <a:buNone/>
                </a:pPr>
                <a:r>
                  <a:rPr lang="en-US" altLang="zh-TW" dirty="0">
                    <a:solidFill>
                      <a:srgbClr val="000000"/>
                    </a:solidFill>
                    <a:ea typeface="新細明體" pitchFamily="18" charset="-120"/>
                  </a:rPr>
                  <a:t>Type 2: The changes of the jet fuel price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Cambria Math"/>
                          </a:rPr>
                          <m:t>∆</m:t>
                        </m:r>
                        <m:r>
                          <a:rPr lang="en-US" altLang="zh-TW" i="1">
                            <a:solidFill>
                              <a:srgbClr val="000000"/>
                            </a:solidFill>
                            <a:latin typeface="Cambria Math"/>
                            <a:ea typeface="新細明體" pitchFamily="18" charset="-120"/>
                          </a:rPr>
                          <m:t>𝑆</m:t>
                        </m:r>
                      </m:e>
                      <m:sub>
                        <m:r>
                          <a:rPr lang="en-US" altLang="zh-TW" i="1">
                            <a:solidFill>
                              <a:srgbClr val="000000"/>
                            </a:solidFill>
                            <a:latin typeface="Cambria Math" panose="02040503050406030204" pitchFamily="18" charset="0"/>
                            <a:ea typeface="新細明體" pitchFamily="18" charset="-120"/>
                          </a:rPr>
                          <m:t>𝑗</m:t>
                        </m:r>
                      </m:sub>
                    </m:sSub>
                  </m:oMath>
                </a14:m>
                <a:r>
                  <a:rPr lang="en-US" altLang="zh-TW" dirty="0">
                    <a:solidFill>
                      <a:srgbClr val="000000"/>
                    </a:solidFill>
                    <a:ea typeface="新細明體" pitchFamily="18" charset="-120"/>
                  </a:rPr>
                  <a:t>) and heating oil futures price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Cambria Math"/>
                          </a:rPr>
                          <m:t>∆</m:t>
                        </m:r>
                        <m:r>
                          <a:rPr lang="en-US" altLang="zh-TW" i="1">
                            <a:solidFill>
                              <a:srgbClr val="000000"/>
                            </a:solidFill>
                            <a:latin typeface="Cambria Math" panose="02040503050406030204" pitchFamily="18" charset="0"/>
                            <a:ea typeface="Cambria Math"/>
                          </a:rPr>
                          <m:t>𝐹</m:t>
                        </m:r>
                      </m:e>
                      <m:sub>
                        <m:r>
                          <a:rPr lang="en-US" altLang="zh-TW" i="1">
                            <a:solidFill>
                              <a:srgbClr val="000000"/>
                            </a:solidFill>
                            <a:latin typeface="Cambria Math" panose="02040503050406030204" pitchFamily="18" charset="0"/>
                            <a:ea typeface="新細明體" pitchFamily="18" charset="-120"/>
                          </a:rPr>
                          <m:t>h</m:t>
                        </m:r>
                      </m:sub>
                    </m:sSub>
                  </m:oMath>
                </a14:m>
                <a:r>
                  <a:rPr lang="en-US" altLang="zh-TW" dirty="0">
                    <a:solidFill>
                      <a:srgbClr val="000000"/>
                    </a:solidFill>
                    <a:ea typeface="新細明體" pitchFamily="18" charset="-120"/>
                  </a:rPr>
                  <a:t>) (spot price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Cambria Math"/>
                          </a:rPr>
                          <m:t>∆</m:t>
                        </m:r>
                        <m:r>
                          <a:rPr lang="en-US" altLang="zh-TW" i="1">
                            <a:solidFill>
                              <a:srgbClr val="000000"/>
                            </a:solidFill>
                            <a:latin typeface="Cambria Math"/>
                            <a:ea typeface="新細明體" pitchFamily="18" charset="-120"/>
                          </a:rPr>
                          <m:t>𝑆</m:t>
                        </m:r>
                      </m:e>
                      <m:sub>
                        <m:r>
                          <a:rPr lang="en-US" altLang="zh-TW" b="0" i="1" smtClean="0">
                            <a:solidFill>
                              <a:srgbClr val="000000"/>
                            </a:solidFill>
                            <a:latin typeface="Cambria Math" panose="02040503050406030204" pitchFamily="18" charset="0"/>
                            <a:ea typeface="新細明體" pitchFamily="18" charset="-120"/>
                          </a:rPr>
                          <m:t>h</m:t>
                        </m:r>
                      </m:sub>
                    </m:sSub>
                  </m:oMath>
                </a14:m>
                <a:r>
                  <a:rPr lang="en-US" altLang="zh-TW" dirty="0">
                    <a:solidFill>
                      <a:srgbClr val="000000"/>
                    </a:solidFill>
                    <a:ea typeface="新細明體" pitchFamily="18" charset="-120"/>
                  </a:rPr>
                  <a:t>) from today until the actual trading date, see Slides 3.16 and 3.17</a:t>
                </a:r>
              </a:p>
              <a:p>
                <a:pPr marL="1524000" lvl="1" indent="-1179513">
                  <a:lnSpc>
                    <a:spcPct val="92000"/>
                  </a:lnSpc>
                  <a:spcBef>
                    <a:spcPts val="100"/>
                  </a:spcBef>
                  <a:buClr>
                    <a:srgbClr val="CC3300"/>
                  </a:buClr>
                  <a:buNone/>
                </a:pPr>
                <a:r>
                  <a:rPr lang="en-US" altLang="zh-TW" dirty="0">
                    <a:solidFill>
                      <a:srgbClr val="000000"/>
                    </a:solidFill>
                    <a:ea typeface="新細明體" pitchFamily="18" charset="-120"/>
                  </a:rPr>
                  <a:t>Type 3: The futures prices for a distant and a near delivery dates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b="0" i="1" smtClean="0">
                            <a:solidFill>
                              <a:srgbClr val="000000"/>
                            </a:solidFill>
                            <a:latin typeface="Cambria Math" panose="02040503050406030204" pitchFamily="18" charset="0"/>
                            <a:ea typeface="新細明體" pitchFamily="18" charset="-120"/>
                          </a:rPr>
                          <m:t>2</m:t>
                        </m:r>
                        <m:r>
                          <a:rPr lang="en-US" altLang="zh-TW" i="1">
                            <a:solidFill>
                              <a:srgbClr val="000000"/>
                            </a:solidFill>
                            <a:latin typeface="Cambria Math" panose="02040503050406030204" pitchFamily="18" charset="0"/>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panose="02040503050406030204" pitchFamily="18" charset="0"/>
                                <a:ea typeface="新細明體" pitchFamily="18" charset="-120"/>
                              </a:rPr>
                              <m:t>𝑇</m:t>
                            </m:r>
                          </m:e>
                          <m:sub>
                            <m:r>
                              <a:rPr lang="en-US" altLang="zh-TW" b="0" i="1" smtClean="0">
                                <a:solidFill>
                                  <a:srgbClr val="000000"/>
                                </a:solidFill>
                                <a:latin typeface="Cambria Math" panose="02040503050406030204" pitchFamily="18" charset="0"/>
                                <a:ea typeface="新細明體" pitchFamily="18" charset="-120"/>
                              </a:rPr>
                              <m:t>2</m:t>
                            </m:r>
                          </m:sub>
                        </m:sSub>
                      </m:sub>
                    </m:sSub>
                  </m:oMath>
                </a14:m>
                <a:r>
                  <a:rPr lang="en-US" altLang="zh-TW" dirty="0">
                    <a:solidFill>
                      <a:srgbClr val="000000"/>
                    </a:solidFill>
                    <a:ea typeface="新細明體" pitchFamily="18" charset="-120"/>
                  </a:rPr>
                  <a:t> vs.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panose="02040503050406030204" pitchFamily="18" charset="0"/>
                            <a:ea typeface="新細明體" pitchFamily="18" charset="-120"/>
                          </a:rPr>
                          <m:t>2,</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panose="02040503050406030204" pitchFamily="18" charset="0"/>
                                <a:ea typeface="新細明體" pitchFamily="18" charset="-120"/>
                              </a:rPr>
                              <m:t>𝑇</m:t>
                            </m:r>
                          </m:e>
                          <m:sub>
                            <m:r>
                              <a:rPr lang="en-US" altLang="zh-TW" i="1">
                                <a:solidFill>
                                  <a:srgbClr val="000000"/>
                                </a:solidFill>
                                <a:latin typeface="Cambria Math" panose="02040503050406030204" pitchFamily="18" charset="0"/>
                                <a:ea typeface="新細明體" pitchFamily="18" charset="-120"/>
                              </a:rPr>
                              <m:t>1</m:t>
                            </m:r>
                          </m:sub>
                        </m:sSub>
                      </m:sub>
                    </m:sSub>
                  </m:oMath>
                </a14:m>
                <a:r>
                  <a:rPr lang="en-US" altLang="zh-TW" dirty="0">
                    <a:solidFill>
                      <a:srgbClr val="000000"/>
                    </a:solidFill>
                    <a:ea typeface="新細明體" pitchFamily="18" charset="-120"/>
                  </a:rPr>
                  <a:t>) at the rolling over date </a:t>
                </a:r>
                <a14:m>
                  <m:oMath xmlns:m="http://schemas.openxmlformats.org/officeDocument/2006/math">
                    <m:sSub>
                      <m:sSubPr>
                        <m:ctrlPr>
                          <a:rPr lang="en-US" altLang="zh-TW" b="0" i="1" smtClean="0">
                            <a:solidFill>
                              <a:srgbClr val="000000"/>
                            </a:solidFill>
                            <a:latin typeface="Cambria Math" panose="02040503050406030204" pitchFamily="18" charset="0"/>
                            <a:ea typeface="新細明體" pitchFamily="18" charset="-120"/>
                          </a:rPr>
                        </m:ctrlPr>
                      </m:sSubPr>
                      <m:e>
                        <m:r>
                          <a:rPr lang="en-US" altLang="zh-TW" b="0" i="1" smtClean="0">
                            <a:solidFill>
                              <a:srgbClr val="000000"/>
                            </a:solidFill>
                            <a:latin typeface="Cambria Math" panose="02040503050406030204" pitchFamily="18" charset="0"/>
                            <a:ea typeface="新細明體" pitchFamily="18" charset="-120"/>
                          </a:rPr>
                          <m:t>𝑡</m:t>
                        </m:r>
                      </m:e>
                      <m:sub>
                        <m:r>
                          <a:rPr lang="en-US" altLang="zh-TW" b="0" i="1" smtClean="0">
                            <a:solidFill>
                              <a:srgbClr val="000000"/>
                            </a:solidFill>
                            <a:latin typeface="Cambria Math" panose="02040503050406030204" pitchFamily="18" charset="0"/>
                            <a:ea typeface="新細明體" pitchFamily="18" charset="-120"/>
                          </a:rPr>
                          <m:t>2</m:t>
                        </m:r>
                      </m:sub>
                    </m:sSub>
                  </m:oMath>
                </a14:m>
                <a:r>
                  <a:rPr lang="en-US" altLang="zh-TW" dirty="0">
                    <a:solidFill>
                      <a:srgbClr val="000000"/>
                    </a:solidFill>
                    <a:ea typeface="新細明體" pitchFamily="18" charset="-120"/>
                  </a:rPr>
                  <a:t> (rolling the hedge on Slides 3.20-3.23)</a:t>
                </a:r>
              </a:p>
              <a:p>
                <a:pPr marL="712788" lvl="2">
                  <a:lnSpc>
                    <a:spcPct val="92000"/>
                  </a:lnSpc>
                  <a:spcBef>
                    <a:spcPts val="100"/>
                  </a:spcBef>
                  <a:buClr>
                    <a:srgbClr val="CC3300"/>
                  </a:buClr>
                </a:pPr>
                <a:r>
                  <a:rPr lang="en-US" altLang="zh-TW" dirty="0">
                    <a:solidFill>
                      <a:srgbClr val="000000"/>
                    </a:solidFill>
                    <a:ea typeface="新細明體" pitchFamily="18" charset="-120"/>
                  </a:rPr>
                  <a:t>The futures prices for a near and a distant months are highly correlated due to </a:t>
                </a:r>
                <a14:m>
                  <m:oMath xmlns:m="http://schemas.openxmlformats.org/officeDocument/2006/math">
                    <m:r>
                      <m:rPr>
                        <m:sty m:val="p"/>
                      </m:rPr>
                      <a:rPr lang="en-US" altLang="zh-TW" dirty="0">
                        <a:latin typeface="Cambria Math"/>
                      </a:rPr>
                      <m:t>futures</m:t>
                    </m:r>
                    <m:r>
                      <a:rPr lang="en-US" altLang="zh-TW" dirty="0">
                        <a:latin typeface="Cambria Math"/>
                      </a:rPr>
                      <m:t> </m:t>
                    </m:r>
                    <m:r>
                      <m:rPr>
                        <m:sty m:val="p"/>
                      </m:rPr>
                      <a:rPr lang="en-US" altLang="zh-TW" dirty="0">
                        <a:latin typeface="Cambria Math"/>
                      </a:rPr>
                      <m:t>price</m:t>
                    </m:r>
                    <m:r>
                      <a:rPr lang="en-US" altLang="zh-TW" i="1" dirty="0">
                        <a:latin typeface="Cambria Math"/>
                      </a:rPr>
                      <m:t>=</m:t>
                    </m:r>
                    <m:r>
                      <m:rPr>
                        <m:sty m:val="p"/>
                      </m:rPr>
                      <a:rPr lang="en-US" altLang="zh-TW" dirty="0">
                        <a:latin typeface="Cambria Math"/>
                      </a:rPr>
                      <m:t>spot</m:t>
                    </m:r>
                    <m:r>
                      <a:rPr lang="en-US" altLang="zh-TW" dirty="0">
                        <a:latin typeface="Cambria Math"/>
                      </a:rPr>
                      <m:t> </m:t>
                    </m:r>
                    <m:r>
                      <m:rPr>
                        <m:sty m:val="p"/>
                      </m:rPr>
                      <a:rPr lang="en-US" altLang="zh-TW" dirty="0">
                        <a:latin typeface="Cambria Math"/>
                      </a:rPr>
                      <m:t>price</m:t>
                    </m:r>
                    <m:sSup>
                      <m:sSupPr>
                        <m:ctrlPr>
                          <a:rPr lang="en-US" altLang="zh-TW" i="1" dirty="0">
                            <a:latin typeface="Cambria Math" panose="02040503050406030204" pitchFamily="18" charset="0"/>
                          </a:rPr>
                        </m:ctrlPr>
                      </m:sSupPr>
                      <m:e>
                        <m:r>
                          <a:rPr lang="en-US" altLang="zh-TW" i="1" dirty="0">
                            <a:latin typeface="Cambria Math"/>
                          </a:rPr>
                          <m:t>(1+</m:t>
                        </m:r>
                        <m:r>
                          <a:rPr lang="en-US" altLang="zh-TW" i="1" dirty="0">
                            <a:latin typeface="Cambria Math"/>
                          </a:rPr>
                          <m:t>𝑟</m:t>
                        </m:r>
                        <m:r>
                          <a:rPr lang="en-US" altLang="zh-TW" i="1" dirty="0">
                            <a:latin typeface="Cambria Math"/>
                          </a:rPr>
                          <m:t>)</m:t>
                        </m:r>
                      </m:e>
                      <m:sup>
                        <m:r>
                          <a:rPr lang="en-US" altLang="zh-TW" i="1" dirty="0">
                            <a:latin typeface="Cambria Math"/>
                          </a:rPr>
                          <m:t>𝑇</m:t>
                        </m:r>
                      </m:sup>
                    </m:sSup>
                  </m:oMath>
                </a14:m>
                <a:endParaRPr lang="en-US" altLang="zh-TW" dirty="0">
                  <a:solidFill>
                    <a:srgbClr val="000000"/>
                  </a:solidFill>
                  <a:ea typeface="新細明體" pitchFamily="18" charset="-120"/>
                </a:endParaRPr>
              </a:p>
              <a:p>
                <a:pPr marL="700087" lvl="2" indent="-342900">
                  <a:lnSpc>
                    <a:spcPct val="92000"/>
                  </a:lnSpc>
                  <a:spcBef>
                    <a:spcPts val="100"/>
                  </a:spcBef>
                  <a:buClr>
                    <a:srgbClr val="7C1302"/>
                  </a:buClr>
                  <a:buFont typeface="Wingdings" pitchFamily="2" charset="2"/>
                  <a:buChar char="l"/>
                </a:pPr>
                <a:endParaRPr lang="en-US" altLang="zh-TW" dirty="0">
                  <a:ea typeface="新細明體" pitchFamily="18" charset="-120"/>
                </a:endParaRPr>
              </a:p>
            </p:txBody>
          </p:sp>
        </mc:Choice>
        <mc:Fallback xmlns="">
          <p:sp>
            <p:nvSpPr>
              <p:cNvPr id="8196" name="Rectangle 3"/>
              <p:cNvSpPr>
                <a:spLocks noGrp="1" noRot="1" noChangeAspect="1" noMove="1" noResize="1" noEditPoints="1" noAdjustHandles="1" noChangeArrowheads="1" noChangeShapeType="1" noTextEdit="1"/>
              </p:cNvSpPr>
              <p:nvPr>
                <p:ph idx="1"/>
              </p:nvPr>
            </p:nvSpPr>
            <p:spPr>
              <a:xfrm>
                <a:off x="228600" y="1524000"/>
                <a:ext cx="8763000" cy="5334000"/>
              </a:xfrm>
              <a:blipFill>
                <a:blip r:embed="rId3"/>
                <a:stretch>
                  <a:fillRect l="-765" t="-2171" r="-1809" b="-2857"/>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819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526CD7AB-02D5-49FD-A053-1296EF599EBA}" type="slidenum">
              <a:rPr lang="en-US" altLang="en-US"/>
              <a:pPr eaLnBrk="1" hangingPunct="1"/>
              <a:t>18</a:t>
            </a:fld>
            <a:endParaRPr lang="en-US" altLang="en-US"/>
          </a:p>
        </p:txBody>
      </p:sp>
    </p:spTree>
    <p:extLst>
      <p:ext uri="{BB962C8B-B14F-4D97-AF65-F5344CB8AC3E}">
        <p14:creationId xmlns:p14="http://schemas.microsoft.com/office/powerpoint/2010/main" val="2574125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Basis Risk Minimization</a:t>
            </a:r>
          </a:p>
        </p:txBody>
      </p:sp>
      <p:sp>
        <p:nvSpPr>
          <p:cNvPr id="12292" name="Rectangle 3"/>
          <p:cNvSpPr>
            <a:spLocks noGrp="1" noChangeArrowheads="1"/>
          </p:cNvSpPr>
          <p:nvPr>
            <p:ph idx="1"/>
          </p:nvPr>
        </p:nvSpPr>
        <p:spPr>
          <a:xfrm>
            <a:off x="457200" y="1524000"/>
            <a:ext cx="82296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spcBef>
                <a:spcPts val="500"/>
              </a:spcBef>
            </a:pPr>
            <a:r>
              <a:rPr lang="en-US" altLang="zh-TW" dirty="0">
                <a:ea typeface="新細明體" pitchFamily="18" charset="-120"/>
              </a:rPr>
              <a:t>Two criteria for choosing contracts to minimize the basis risk</a:t>
            </a:r>
          </a:p>
          <a:p>
            <a:pPr lvl="1">
              <a:spcBef>
                <a:spcPts val="500"/>
              </a:spcBef>
            </a:pPr>
            <a:r>
              <a:rPr lang="en-US" altLang="zh-TW" dirty="0">
                <a:ea typeface="新細明體" pitchFamily="18" charset="-120"/>
              </a:rPr>
              <a:t>Choose a delivery date that is as close as possible to, but later than, the end of the life of the hedge</a:t>
            </a:r>
          </a:p>
          <a:p>
            <a:pPr lvl="2">
              <a:spcBef>
                <a:spcPts val="500"/>
              </a:spcBef>
            </a:pPr>
            <a:r>
              <a:rPr lang="en-US" altLang="zh-TW" dirty="0">
                <a:ea typeface="新細明體" pitchFamily="18" charset="-120"/>
              </a:rPr>
              <a:t>The basis risk increases with the distance between the actual trading date and the delivery date</a:t>
            </a:r>
          </a:p>
          <a:p>
            <a:pPr lvl="2">
              <a:spcBef>
                <a:spcPts val="500"/>
              </a:spcBef>
            </a:pPr>
            <a:r>
              <a:rPr lang="en-US" altLang="zh-TW" dirty="0">
                <a:ea typeface="新細明體" pitchFamily="18" charset="-120"/>
              </a:rPr>
              <a:t>If the delivery date is earlier than the hedging expiration date, the extreme price movement in the </a:t>
            </a:r>
            <a:r>
              <a:rPr lang="en-US" altLang="zh-TW" dirty="0" err="1">
                <a:ea typeface="新細明體" pitchFamily="18" charset="-120"/>
              </a:rPr>
              <a:t>unhedged</a:t>
            </a:r>
            <a:r>
              <a:rPr lang="en-US" altLang="zh-TW" dirty="0">
                <a:ea typeface="新細明體" pitchFamily="18" charset="-120"/>
              </a:rPr>
              <a:t> period could result in a huge loss</a:t>
            </a:r>
          </a:p>
          <a:p>
            <a:pPr lvl="1">
              <a:spcBef>
                <a:spcPts val="500"/>
              </a:spcBef>
            </a:pPr>
            <a:r>
              <a:rPr lang="en-US" altLang="zh-TW" dirty="0">
                <a:ea typeface="新細明體" pitchFamily="18" charset="-120"/>
              </a:rPr>
              <a:t>When there is no futures contract on the asset to be hedged, choose the contract whose futures price is most highly correlated with the asset price (introduced in Section 3.3)</a:t>
            </a:r>
          </a:p>
        </p:txBody>
      </p:sp>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08EC5126-C5CA-4C88-A130-ED0CC2112628}" type="slidenum">
              <a:rPr lang="en-US" altLang="en-US"/>
              <a:pPr eaLnBrk="1" hangingPunct="1"/>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charset="-120"/>
              </a:rPr>
              <a:t>Goals </a:t>
            </a:r>
            <a:r>
              <a:rPr lang="en-US" altLang="zh-TW" dirty="0">
                <a:ea typeface="新細明體" charset="-120"/>
              </a:rPr>
              <a:t>of Chapter 3</a:t>
            </a:r>
          </a:p>
        </p:txBody>
      </p:sp>
      <p:sp>
        <p:nvSpPr>
          <p:cNvPr id="614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6459F47D-D016-4E99-B4CA-0BA973F17661}" type="slidenum">
              <a:rPr lang="en-US" altLang="en-US" smtClean="0"/>
              <a:pPr eaLnBrk="1" hangingPunct="1"/>
              <a:t>2</a:t>
            </a:fld>
            <a:endParaRPr lang="en-US" altLang="en-US" dirty="0"/>
          </a:p>
        </p:txBody>
      </p:sp>
      <p:sp>
        <p:nvSpPr>
          <p:cNvPr id="6147"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6148"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6150" name="Rectangle 5"/>
          <p:cNvSpPr txBox="1">
            <a:spLocks noChangeArrowheads="1"/>
          </p:cNvSpPr>
          <p:nvPr/>
        </p:nvSpPr>
        <p:spPr bwMode="auto">
          <a:xfrm>
            <a:off x="457200" y="1600200"/>
            <a:ext cx="8458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ts val="300"/>
              </a:spcBef>
              <a:buClr>
                <a:schemeClr val="tx2"/>
              </a:buClr>
              <a:buSzPct val="70000"/>
              <a:buFont typeface="Wingdings" pitchFamily="2" charset="2"/>
              <a:buChar char="l"/>
              <a:defRPr/>
            </a:pPr>
            <a:r>
              <a:rPr lang="en-US" altLang="zh-TW" sz="3000" dirty="0">
                <a:ea typeface="新細明體" pitchFamily="18" charset="-120"/>
              </a:rPr>
              <a:t>Basic principles and reasons of hedge (</a:t>
            </a:r>
            <a:r>
              <a:rPr lang="zh-TW" altLang="en-US" sz="3000" dirty="0">
                <a:ea typeface="新細明體" pitchFamily="18" charset="-120"/>
              </a:rPr>
              <a:t>避險</a:t>
            </a:r>
            <a:r>
              <a:rPr lang="en-US" altLang="zh-TW" sz="3000" dirty="0">
                <a:ea typeface="新細明體" pitchFamily="18" charset="-120"/>
              </a:rPr>
              <a:t>) using futures</a:t>
            </a:r>
          </a:p>
          <a:p>
            <a:pPr eaLnBrk="1" hangingPunct="1">
              <a:lnSpc>
                <a:spcPct val="95000"/>
              </a:lnSpc>
              <a:spcBef>
                <a:spcPts val="300"/>
              </a:spcBef>
              <a:buClr>
                <a:schemeClr val="tx2"/>
              </a:buClr>
              <a:buSzPct val="70000"/>
              <a:buFont typeface="Wingdings" pitchFamily="2" charset="2"/>
              <a:buChar char="l"/>
              <a:defRPr/>
            </a:pPr>
            <a:r>
              <a:rPr lang="en-US" altLang="zh-TW" sz="3000" dirty="0">
                <a:ea typeface="新細明體" pitchFamily="18" charset="-120"/>
              </a:rPr>
              <a:t>Discuss three types of basis risk (</a:t>
            </a:r>
            <a:r>
              <a:rPr lang="zh-TW" altLang="en-US" sz="3000" dirty="0">
                <a:ea typeface="新細明體" pitchFamily="18" charset="-120"/>
              </a:rPr>
              <a:t>基差風險</a:t>
            </a:r>
            <a:r>
              <a:rPr lang="en-US" altLang="zh-TW" sz="3000" dirty="0">
                <a:ea typeface="新細明體" pitchFamily="18" charset="-120"/>
              </a:rPr>
              <a:t>), which causes hedge imperfectly</a:t>
            </a:r>
          </a:p>
          <a:p>
            <a:pPr eaLnBrk="1" hangingPunct="1">
              <a:lnSpc>
                <a:spcPct val="95000"/>
              </a:lnSpc>
              <a:spcBef>
                <a:spcPts val="300"/>
              </a:spcBef>
              <a:buClr>
                <a:schemeClr val="tx2"/>
              </a:buClr>
              <a:buSzPct val="70000"/>
              <a:buFont typeface="Wingdings" pitchFamily="2" charset="2"/>
              <a:buChar char="l"/>
              <a:defRPr/>
            </a:pPr>
            <a:r>
              <a:rPr lang="en-US" altLang="zh-TW" sz="3000" dirty="0">
                <a:ea typeface="新細明體" pitchFamily="18" charset="-120"/>
              </a:rPr>
              <a:t>Derive optimal hedge ratio for cross hedging (</a:t>
            </a:r>
            <a:r>
              <a:rPr lang="zh-TW" altLang="en-US" sz="3000" dirty="0">
                <a:ea typeface="新細明體" pitchFamily="18" charset="-120"/>
              </a:rPr>
              <a:t>交叉避險</a:t>
            </a:r>
            <a:r>
              <a:rPr lang="en-US" altLang="zh-TW" sz="3000" dirty="0">
                <a:ea typeface="新細明體" pitchFamily="18" charset="-120"/>
              </a:rPr>
              <a:t>)</a:t>
            </a:r>
          </a:p>
          <a:p>
            <a:pPr marL="627063" lvl="1" indent="-282575" eaLnBrk="1" hangingPunct="1">
              <a:lnSpc>
                <a:spcPct val="95000"/>
              </a:lnSpc>
              <a:spcBef>
                <a:spcPts val="300"/>
              </a:spcBef>
              <a:buClr>
                <a:srgbClr val="CC3300"/>
              </a:buClr>
              <a:buSzPct val="100000"/>
              <a:buFont typeface="Arial" charset="0"/>
              <a:buChar char="–"/>
              <a:tabLst>
                <a:tab pos="627063" algn="l"/>
              </a:tabLst>
            </a:pPr>
            <a:r>
              <a:rPr lang="en-US" altLang="zh-TW" sz="2600" kern="0" dirty="0">
                <a:solidFill>
                  <a:srgbClr val="000000"/>
                </a:solidFill>
                <a:latin typeface="Arial"/>
                <a:ea typeface="新細明體" pitchFamily="18" charset="-120"/>
              </a:rPr>
              <a:t>The asset being hedged is not the same as the underlying asset of futures, but these two assets share some common sources of risk</a:t>
            </a:r>
          </a:p>
          <a:p>
            <a:pPr marL="355600" lvl="0" indent="-355600" eaLnBrk="1" hangingPunct="1">
              <a:lnSpc>
                <a:spcPct val="95000"/>
              </a:lnSpc>
              <a:spcBef>
                <a:spcPts val="300"/>
              </a:spcBef>
              <a:buClr>
                <a:srgbClr val="7C1302"/>
              </a:buClr>
              <a:buSzPct val="70000"/>
              <a:buFont typeface="Wingdings" pitchFamily="2" charset="2"/>
              <a:buChar char="l"/>
              <a:defRPr/>
            </a:pPr>
            <a:r>
              <a:rPr lang="en-US" altLang="zh-TW" sz="3000" dirty="0">
                <a:ea typeface="新細明體" charset="-120"/>
              </a:rPr>
              <a:t>Introduce stock index futures (</a:t>
            </a:r>
            <a:r>
              <a:rPr lang="zh-TW" altLang="en-US" sz="3000" dirty="0">
                <a:ea typeface="新細明體" charset="-120"/>
              </a:rPr>
              <a:t>股價指數期貨</a:t>
            </a:r>
            <a:r>
              <a:rPr lang="en-US" altLang="zh-TW" sz="3000" dirty="0">
                <a:ea typeface="新細明體" charset="-120"/>
              </a:rPr>
              <a:t>)</a:t>
            </a:r>
            <a:r>
              <a:rPr lang="zh-TW" altLang="en-US" sz="3000" dirty="0">
                <a:ea typeface="新細明體" charset="-120"/>
              </a:rPr>
              <a:t> </a:t>
            </a:r>
            <a:r>
              <a:rPr lang="en-US" altLang="zh-TW" sz="3000" dirty="0">
                <a:ea typeface="新細明體" charset="-120"/>
              </a:rPr>
              <a:t>and how to hedge equity portfolios with stock index futures</a:t>
            </a:r>
            <a:endParaRPr lang="en-US" altLang="zh-TW" sz="3000" dirty="0">
              <a:ea typeface="新細明體" pitchFamily="18" charset="-120"/>
            </a:endParaRPr>
          </a:p>
        </p:txBody>
      </p:sp>
    </p:spTree>
    <p:extLst>
      <p:ext uri="{BB962C8B-B14F-4D97-AF65-F5344CB8AC3E}">
        <p14:creationId xmlns:p14="http://schemas.microsoft.com/office/powerpoint/2010/main" val="9246730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Rolling The Hedge Forward</a:t>
            </a:r>
          </a:p>
        </p:txBody>
      </p:sp>
      <p:sp>
        <p:nvSpPr>
          <p:cNvPr id="19460" name="Rectangle 3"/>
          <p:cNvSpPr>
            <a:spLocks noGrp="1" noChangeArrowheads="1"/>
          </p:cNvSpPr>
          <p:nvPr>
            <p:ph idx="1"/>
          </p:nvPr>
        </p:nvSpPr>
        <p:spPr>
          <a:xfrm>
            <a:off x="304800" y="1600200"/>
            <a:ext cx="8610600" cy="5105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6000"/>
              </a:lnSpc>
              <a:spcBef>
                <a:spcPts val="200"/>
              </a:spcBef>
            </a:pPr>
            <a:r>
              <a:rPr lang="en-US" altLang="zh-TW" dirty="0">
                <a:ea typeface="新細明體" pitchFamily="18" charset="-120"/>
              </a:rPr>
              <a:t>Sometimes the required hedge period is longer than the lives of all available futures contracts</a:t>
            </a:r>
          </a:p>
          <a:p>
            <a:pPr lvl="1">
              <a:lnSpc>
                <a:spcPct val="96000"/>
              </a:lnSpc>
              <a:spcBef>
                <a:spcPts val="200"/>
              </a:spcBef>
            </a:pPr>
            <a:r>
              <a:rPr lang="en-US" altLang="zh-TW" dirty="0">
                <a:ea typeface="新細明體" pitchFamily="18" charset="-120"/>
              </a:rPr>
              <a:t>One can use a series of futures contracts to increase the life of a hedge</a:t>
            </a:r>
          </a:p>
          <a:p>
            <a:pPr lvl="1">
              <a:lnSpc>
                <a:spcPct val="96000"/>
              </a:lnSpc>
              <a:spcBef>
                <a:spcPts val="200"/>
              </a:spcBef>
            </a:pPr>
            <a:r>
              <a:rPr lang="en-US" altLang="zh-TW" dirty="0">
                <a:ea typeface="新細明體" pitchFamily="18" charset="-120"/>
              </a:rPr>
              <a:t>Each time when switching from a near-maturity futures contract to another</a:t>
            </a:r>
            <a:r>
              <a:rPr lang="zh-TW" altLang="en-US" dirty="0">
                <a:ea typeface="新細明體" pitchFamily="18" charset="-120"/>
              </a:rPr>
              <a:t> </a:t>
            </a:r>
            <a:r>
              <a:rPr lang="en-US" altLang="zh-TW" dirty="0">
                <a:ea typeface="新細明體" pitchFamily="18" charset="-120"/>
              </a:rPr>
              <a:t>(entering into the new one and closing out the old one), a basis risk is incurred</a:t>
            </a:r>
          </a:p>
          <a:p>
            <a:pPr marL="719138" lvl="1" indent="-374650">
              <a:lnSpc>
                <a:spcPct val="96000"/>
              </a:lnSpc>
              <a:spcBef>
                <a:spcPts val="200"/>
              </a:spcBef>
              <a:buNone/>
            </a:pPr>
            <a:r>
              <a:rPr lang="en-US" altLang="zh-TW" dirty="0">
                <a:ea typeface="新細明體" charset="-120"/>
                <a:cs typeface="Arial" pitchFamily="34" charset="0"/>
              </a:rPr>
              <a:t>※ This method is called rolling the hedge forward</a:t>
            </a:r>
          </a:p>
          <a:p>
            <a:pPr marL="719138" lvl="1" indent="-374650">
              <a:lnSpc>
                <a:spcPct val="96000"/>
              </a:lnSpc>
              <a:spcBef>
                <a:spcPts val="200"/>
              </a:spcBef>
              <a:buNone/>
            </a:pPr>
            <a:r>
              <a:rPr lang="en-US" altLang="zh-TW" dirty="0">
                <a:ea typeface="新細明體" charset="-120"/>
                <a:cs typeface="Arial" pitchFamily="34" charset="0"/>
              </a:rPr>
              <a:t>※ R</a:t>
            </a:r>
            <a:r>
              <a:rPr lang="en-US" altLang="zh-TW" dirty="0"/>
              <a:t>olling futures contracts (</a:t>
            </a:r>
            <a:r>
              <a:rPr lang="zh-TW" altLang="en-US" dirty="0">
                <a:ea typeface="新細明體" charset="-120"/>
                <a:cs typeface="Arial" pitchFamily="34" charset="0"/>
              </a:rPr>
              <a:t>期貨合約轉倉</a:t>
            </a:r>
            <a:r>
              <a:rPr lang="en-US" altLang="zh-TW" dirty="0">
                <a:ea typeface="新細明體" charset="-120"/>
                <a:cs typeface="Arial" pitchFamily="34" charset="0"/>
              </a:rPr>
              <a:t>) </a:t>
            </a:r>
            <a:r>
              <a:rPr lang="en-US" altLang="zh-TW" dirty="0"/>
              <a:t>refers to extending the maturity of a futures position forward by simultaneously closing out the </a:t>
            </a:r>
            <a:r>
              <a:rPr lang="en-US" altLang="zh-TW" sz="2800" dirty="0"/>
              <a:t>in-hand</a:t>
            </a:r>
            <a:r>
              <a:rPr lang="en-US" altLang="zh-TW" dirty="0"/>
              <a:t> contract and entering a new contract for the same underlying asset at the then-prevailing futures prices</a:t>
            </a:r>
            <a:endParaRPr lang="en-US" altLang="zh-TW" dirty="0">
              <a:ea typeface="新細明體" pitchFamily="18" charset="-120"/>
            </a:endParaRPr>
          </a:p>
        </p:txBody>
      </p:sp>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24F1AF5C-4FFB-4859-B32E-2EFCFAD95366}" type="slidenum">
              <a:rPr lang="en-US" altLang="en-US"/>
              <a:pPr eaLnBrk="1" hangingPunct="1"/>
              <a:t>20</a:t>
            </a:fld>
            <a:endParaRPr lang="en-US" altLang="en-US" dirty="0"/>
          </a:p>
        </p:txBody>
      </p:sp>
    </p:spTree>
    <p:extLst>
      <p:ext uri="{BB962C8B-B14F-4D97-AF65-F5344CB8AC3E}">
        <p14:creationId xmlns:p14="http://schemas.microsoft.com/office/powerpoint/2010/main" val="31239859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Rolling The Hedge Forward</a:t>
            </a:r>
          </a:p>
        </p:txBody>
      </p:sp>
      <p:sp>
        <p:nvSpPr>
          <p:cNvPr id="19460" name="Rectangle 3"/>
          <p:cNvSpPr>
            <a:spLocks noGrp="1" noChangeArrowheads="1"/>
          </p:cNvSpPr>
          <p:nvPr>
            <p:ph idx="1"/>
          </p:nvPr>
        </p:nvSpPr>
        <p:spPr>
          <a:xfrm>
            <a:off x="152400" y="1600200"/>
            <a:ext cx="87630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8000"/>
              </a:lnSpc>
              <a:spcBef>
                <a:spcPts val="300"/>
              </a:spcBef>
            </a:pPr>
            <a:r>
              <a:rPr lang="en-US" altLang="zh-TW" dirty="0">
                <a:ea typeface="新細明體" pitchFamily="18" charset="-120"/>
              </a:rPr>
              <a:t>On 1</a:t>
            </a:r>
            <a:r>
              <a:rPr lang="en-US" altLang="zh-TW" baseline="30000" dirty="0">
                <a:ea typeface="新細明體" pitchFamily="18" charset="-120"/>
              </a:rPr>
              <a:t>st</a:t>
            </a:r>
            <a:r>
              <a:rPr lang="en-US" altLang="zh-TW" dirty="0">
                <a:ea typeface="新細明體" pitchFamily="18" charset="-120"/>
              </a:rPr>
              <a:t> April 2022, a company realizes that it will have 100,000 bbl. of oil to sell on 30</a:t>
            </a:r>
            <a:r>
              <a:rPr lang="en-US" altLang="zh-TW" baseline="30000" dirty="0">
                <a:ea typeface="新細明體" pitchFamily="18" charset="-120"/>
              </a:rPr>
              <a:t>th</a:t>
            </a:r>
            <a:r>
              <a:rPr lang="en-US" altLang="zh-TW" dirty="0">
                <a:ea typeface="新細明體" pitchFamily="18" charset="-120"/>
              </a:rPr>
              <a:t> June 2023</a:t>
            </a:r>
          </a:p>
          <a:p>
            <a:pPr lvl="1">
              <a:lnSpc>
                <a:spcPct val="98000"/>
              </a:lnSpc>
              <a:spcBef>
                <a:spcPts val="300"/>
              </a:spcBef>
            </a:pPr>
            <a:r>
              <a:rPr lang="en-US" altLang="zh-TW" dirty="0">
                <a:ea typeface="新細明體" pitchFamily="18" charset="-120"/>
              </a:rPr>
              <a:t>Suppose that only the futures contracts within six delivery months have sufficient liquidity to meet the company’s need</a:t>
            </a:r>
          </a:p>
          <a:p>
            <a:pPr marL="625475" lvl="1" indent="-280988">
              <a:lnSpc>
                <a:spcPct val="98000"/>
              </a:lnSpc>
              <a:spcBef>
                <a:spcPts val="300"/>
              </a:spcBef>
              <a:buNone/>
              <a:tabLst>
                <a:tab pos="625475" algn="l"/>
              </a:tabLst>
            </a:pPr>
            <a:r>
              <a:rPr lang="en-US" altLang="zh-TW" sz="2200" dirty="0">
                <a:sym typeface="Symbol"/>
              </a:rPr>
              <a:t>1. Short 100 Oct. 2022 futures contracts (with 6-month time to maturity) today</a:t>
            </a:r>
          </a:p>
          <a:p>
            <a:pPr marL="625475" lvl="1" indent="-280988">
              <a:lnSpc>
                <a:spcPct val="98000"/>
              </a:lnSpc>
              <a:spcBef>
                <a:spcPts val="300"/>
              </a:spcBef>
              <a:buNone/>
              <a:tabLst>
                <a:tab pos="625475" algn="l"/>
              </a:tabLst>
            </a:pPr>
            <a:r>
              <a:rPr lang="en-US" altLang="zh-TW" sz="2200" dirty="0">
                <a:sym typeface="Symbol"/>
              </a:rPr>
              <a:t>2. Roll the hedge into the Mar. 2023 futures contracts (with 6-month time to maturity) in Sept. 2022</a:t>
            </a:r>
            <a:endParaRPr lang="en-US" altLang="zh-TW" sz="2000" dirty="0">
              <a:solidFill>
                <a:srgbClr val="000000"/>
              </a:solidFill>
              <a:sym typeface="Symbol"/>
            </a:endParaRPr>
          </a:p>
          <a:p>
            <a:pPr marL="625475" lvl="1" indent="-280988">
              <a:lnSpc>
                <a:spcPct val="98000"/>
              </a:lnSpc>
              <a:spcBef>
                <a:spcPts val="300"/>
              </a:spcBef>
              <a:buNone/>
              <a:tabLst>
                <a:tab pos="625475" algn="l"/>
              </a:tabLst>
            </a:pPr>
            <a:r>
              <a:rPr lang="en-US" altLang="zh-TW" sz="2200" dirty="0">
                <a:sym typeface="Symbol"/>
              </a:rPr>
              <a:t>3. Roll the hedge into the July 2023 futures contracts (with 5-month time to maturity) in Feb. 2022</a:t>
            </a:r>
          </a:p>
          <a:p>
            <a:pPr marL="625475" lvl="1" indent="-280988">
              <a:lnSpc>
                <a:spcPct val="98000"/>
              </a:lnSpc>
              <a:spcBef>
                <a:spcPts val="300"/>
              </a:spcBef>
              <a:buNone/>
              <a:tabLst>
                <a:tab pos="625475" algn="l"/>
              </a:tabLst>
            </a:pPr>
            <a:r>
              <a:rPr lang="en-US" altLang="zh-TW" sz="2200" dirty="0"/>
              <a:t>※ The switch usually occurs near, but before the delivery date of the in-hand futures (not necessarily one-month before). A favorable basis risk could trigger an early switch</a:t>
            </a:r>
            <a:endParaRPr lang="en-US" altLang="zh-TW" sz="2200" dirty="0">
              <a:sym typeface="Symbol"/>
            </a:endParaRPr>
          </a:p>
        </p:txBody>
      </p:sp>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24F1AF5C-4FFB-4859-B32E-2EFCFAD95366}" type="slidenum">
              <a:rPr lang="en-US" altLang="en-US"/>
              <a:pPr eaLnBrk="1" hangingPunct="1"/>
              <a:t>21</a:t>
            </a:fld>
            <a:endParaRPr lang="en-US" altLang="en-US"/>
          </a:p>
        </p:txBody>
      </p:sp>
    </p:spTree>
    <p:extLst>
      <p:ext uri="{BB962C8B-B14F-4D97-AF65-F5344CB8AC3E}">
        <p14:creationId xmlns:p14="http://schemas.microsoft.com/office/powerpoint/2010/main" val="11299202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Rolling The Hedge Forward</a:t>
            </a:r>
          </a:p>
        </p:txBody>
      </p:sp>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24F1AF5C-4FFB-4859-B32E-2EFCFAD95366}" type="slidenum">
              <a:rPr lang="en-US" altLang="en-US"/>
              <a:pPr eaLnBrk="1" hangingPunct="1"/>
              <a:t>22</a:t>
            </a:fld>
            <a:endParaRPr lang="en-US" altLang="en-US"/>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675233310"/>
                  </p:ext>
                </p:extLst>
              </p:nvPr>
            </p:nvGraphicFramePr>
            <p:xfrm>
              <a:off x="152401" y="2092643"/>
              <a:ext cx="8839199" cy="2661920"/>
            </p:xfrm>
            <a:graphic>
              <a:graphicData uri="http://schemas.openxmlformats.org/drawingml/2006/table">
                <a:tbl>
                  <a:tblPr firstRow="1" bandRow="1">
                    <a:tableStyleId>{073A0DAA-6AF3-43AB-8588-CEC1D06C72B9}</a:tableStyleId>
                  </a:tblPr>
                  <a:tblGrid>
                    <a:gridCol w="2743199">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370840">
                    <a:tc>
                      <a:txBody>
                        <a:bodyPr/>
                        <a:lstStyle/>
                        <a:p>
                          <a:r>
                            <a:rPr lang="en-US" altLang="zh-TW" dirty="0"/>
                            <a:t>Futures Contracts\Date</a:t>
                          </a:r>
                          <a:endParaRPr lang="zh-TW" altLang="en-US" dirty="0"/>
                        </a:p>
                      </a:txBody>
                      <a:tcPr/>
                    </a:tc>
                    <a:tc>
                      <a:txBody>
                        <a:bodyPr/>
                        <a:lstStyle/>
                        <a:p>
                          <a:r>
                            <a:rPr lang="en-US" altLang="zh-TW" dirty="0"/>
                            <a:t>Apr.</a:t>
                          </a:r>
                          <a:r>
                            <a:rPr lang="en-US" altLang="zh-TW" baseline="0" dirty="0"/>
                            <a:t> 2022</a:t>
                          </a:r>
                          <a:endParaRPr lang="zh-TW" altLang="en-US" dirty="0"/>
                        </a:p>
                      </a:txBody>
                      <a:tcPr/>
                    </a:tc>
                    <a:tc>
                      <a:txBody>
                        <a:bodyPr/>
                        <a:lstStyle/>
                        <a:p>
                          <a:r>
                            <a:rPr lang="en-US" altLang="zh-TW" dirty="0"/>
                            <a:t>Sept. 2022</a:t>
                          </a:r>
                          <a:endParaRPr lang="zh-TW" altLang="en-US" dirty="0"/>
                        </a:p>
                      </a:txBody>
                      <a:tcPr/>
                    </a:tc>
                    <a:tc>
                      <a:txBody>
                        <a:bodyPr/>
                        <a:lstStyle/>
                        <a:p>
                          <a:r>
                            <a:rPr lang="en-US" altLang="zh-TW" dirty="0"/>
                            <a:t>Feb. 2023</a:t>
                          </a:r>
                          <a:endParaRPr lang="zh-TW" altLang="en-US" dirty="0"/>
                        </a:p>
                      </a:txBody>
                      <a:tcPr/>
                    </a:tc>
                    <a:tc>
                      <a:txBody>
                        <a:bodyPr/>
                        <a:lstStyle/>
                        <a:p>
                          <a:r>
                            <a:rPr lang="en-US" altLang="zh-TW" dirty="0"/>
                            <a:t>June 2023</a:t>
                          </a:r>
                          <a:endParaRPr lang="zh-TW" altLang="en-US" dirty="0"/>
                        </a:p>
                      </a:txBody>
                      <a:tcPr/>
                    </a:tc>
                    <a:extLst>
                      <a:ext uri="{0D108BD9-81ED-4DB2-BD59-A6C34878D82A}">
                        <a16:rowId xmlns:a16="http://schemas.microsoft.com/office/drawing/2014/main" val="10000"/>
                      </a:ext>
                    </a:extLst>
                  </a:tr>
                  <a:tr h="370840">
                    <a:tc>
                      <a:txBody>
                        <a:bodyPr/>
                        <a:lstStyle/>
                        <a:p>
                          <a:r>
                            <a:rPr lang="en-US" altLang="zh-TW" dirty="0"/>
                            <a:t>Oct.</a:t>
                          </a:r>
                          <a:r>
                            <a:rPr lang="en-US" altLang="zh-TW" baseline="0" dirty="0"/>
                            <a:t> 2022 futures price</a:t>
                          </a:r>
                          <a:endParaRPr lang="zh-TW" altLang="en-US" dirty="0"/>
                        </a:p>
                      </a:txBody>
                      <a:tcPr/>
                    </a:tc>
                    <a:tc>
                      <a:txBody>
                        <a:bodyPr/>
                        <a:lstStyle/>
                        <a:p>
                          <a:pPr algn="ctr"/>
                          <a:r>
                            <a:rPr lang="en-US" altLang="zh-TW" dirty="0"/>
                            <a:t>88.20 (short)</a:t>
                          </a:r>
                          <a:endParaRPr lang="zh-TW" altLang="en-US" dirty="0"/>
                        </a:p>
                      </a:txBody>
                      <a:tcPr/>
                    </a:tc>
                    <a:tc>
                      <a:txBody>
                        <a:bodyPr/>
                        <a:lstStyle/>
                        <a:p>
                          <a:pPr algn="ctr"/>
                          <a:r>
                            <a:rPr lang="en-US" altLang="zh-TW" dirty="0"/>
                            <a:t>87.40 (long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t> close</a:t>
                          </a:r>
                          <a:r>
                            <a:rPr lang="en-US" altLang="zh-TW" baseline="0" dirty="0"/>
                            <a:t> out)</a:t>
                          </a:r>
                          <a:endParaRPr lang="zh-TW" altLang="en-US" dirty="0"/>
                        </a:p>
                      </a:txBody>
                      <a:tcPr/>
                    </a:tc>
                    <a:tc>
                      <a:txBody>
                        <a:bodyPr/>
                        <a:lstStyle/>
                        <a:p>
                          <a:pPr algn="ctr"/>
                          <a:endParaRPr lang="zh-TW" altLang="en-US" dirty="0"/>
                        </a:p>
                      </a:txBody>
                      <a:tcPr/>
                    </a:tc>
                    <a:tc>
                      <a:txBody>
                        <a:bodyPr/>
                        <a:lstStyle/>
                        <a:p>
                          <a:pPr algn="ctr"/>
                          <a:endParaRPr lang="zh-TW" altLang="en-US"/>
                        </a:p>
                      </a:txBody>
                      <a:tcPr/>
                    </a:tc>
                    <a:extLst>
                      <a:ext uri="{0D108BD9-81ED-4DB2-BD59-A6C34878D82A}">
                        <a16:rowId xmlns:a16="http://schemas.microsoft.com/office/drawing/2014/main" val="10001"/>
                      </a:ext>
                    </a:extLst>
                  </a:tr>
                  <a:tr h="370840">
                    <a:tc>
                      <a:txBody>
                        <a:bodyPr/>
                        <a:lstStyle/>
                        <a:p>
                          <a:r>
                            <a:rPr lang="en-US" altLang="zh-TW" dirty="0"/>
                            <a:t>Mar.</a:t>
                          </a:r>
                          <a:r>
                            <a:rPr lang="en-US" altLang="zh-TW" baseline="0" dirty="0"/>
                            <a:t> 2023 futures price</a:t>
                          </a:r>
                          <a:endParaRPr lang="zh-TW" altLang="en-US" dirty="0"/>
                        </a:p>
                      </a:txBody>
                      <a:tcPr/>
                    </a:tc>
                    <a:tc>
                      <a:txBody>
                        <a:bodyPr/>
                        <a:lstStyle/>
                        <a:p>
                          <a:pPr algn="ctr"/>
                          <a:endParaRPr lang="zh-TW" altLang="en-US" dirty="0"/>
                        </a:p>
                      </a:txBody>
                      <a:tcPr/>
                    </a:tc>
                    <a:tc>
                      <a:txBody>
                        <a:bodyPr/>
                        <a:lstStyle/>
                        <a:p>
                          <a:pPr algn="ctr"/>
                          <a:r>
                            <a:rPr lang="en-US" altLang="zh-TW" dirty="0"/>
                            <a:t>87.00 (short)</a:t>
                          </a:r>
                          <a:endParaRPr lang="zh-TW" altLang="en-US" dirty="0"/>
                        </a:p>
                      </a:txBody>
                      <a:tcPr/>
                    </a:tc>
                    <a:tc>
                      <a:txBody>
                        <a:bodyPr/>
                        <a:lstStyle/>
                        <a:p>
                          <a:pPr algn="ctr"/>
                          <a:r>
                            <a:rPr lang="en-US" altLang="zh-TW" dirty="0"/>
                            <a:t>86.50 (long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t> close out)</a:t>
                          </a:r>
                          <a:endParaRPr lang="zh-TW" altLang="en-US" dirty="0"/>
                        </a:p>
                      </a:txBody>
                      <a:tcPr/>
                    </a:tc>
                    <a:tc>
                      <a:txBody>
                        <a:bodyPr/>
                        <a:lstStyle/>
                        <a:p>
                          <a:pPr algn="ctr"/>
                          <a:endParaRPr lang="zh-TW" altLang="en-US" dirty="0"/>
                        </a:p>
                      </a:txBody>
                      <a:tcPr/>
                    </a:tc>
                    <a:extLst>
                      <a:ext uri="{0D108BD9-81ED-4DB2-BD59-A6C34878D82A}">
                        <a16:rowId xmlns:a16="http://schemas.microsoft.com/office/drawing/2014/main" val="10002"/>
                      </a:ext>
                    </a:extLst>
                  </a:tr>
                  <a:tr h="370840">
                    <a:tc>
                      <a:txBody>
                        <a:bodyPr/>
                        <a:lstStyle/>
                        <a:p>
                          <a:r>
                            <a:rPr lang="en-US" altLang="zh-TW" dirty="0"/>
                            <a:t>July 2023</a:t>
                          </a:r>
                          <a:r>
                            <a:rPr lang="en-US" altLang="zh-TW" baseline="0" dirty="0"/>
                            <a:t> futures price</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r>
                            <a:rPr lang="en-US" altLang="zh-TW" dirty="0"/>
                            <a:t>86.30 (short)</a:t>
                          </a:r>
                          <a:endParaRPr lang="zh-TW" altLang="en-US" dirty="0"/>
                        </a:p>
                      </a:txBody>
                      <a:tcPr/>
                    </a:tc>
                    <a:tc>
                      <a:txBody>
                        <a:bodyPr/>
                        <a:lstStyle/>
                        <a:p>
                          <a:pPr algn="ctr"/>
                          <a:r>
                            <a:rPr lang="en-US" altLang="zh-TW" dirty="0"/>
                            <a:t>85.90 (long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t> close out)</a:t>
                          </a:r>
                          <a:endParaRPr lang="zh-TW" altLang="en-US" dirty="0"/>
                        </a:p>
                      </a:txBody>
                      <a:tcPr/>
                    </a:tc>
                    <a:extLst>
                      <a:ext uri="{0D108BD9-81ED-4DB2-BD59-A6C34878D82A}">
                        <a16:rowId xmlns:a16="http://schemas.microsoft.com/office/drawing/2014/main" val="10003"/>
                      </a:ext>
                    </a:extLst>
                  </a:tr>
                  <a:tr h="370840">
                    <a:tc>
                      <a:txBody>
                        <a:bodyPr/>
                        <a:lstStyle/>
                        <a:p>
                          <a:r>
                            <a:rPr lang="en-US" altLang="zh-TW" dirty="0"/>
                            <a:t>Spot price</a:t>
                          </a:r>
                          <a:endParaRPr lang="zh-TW" altLang="en-US" dirty="0"/>
                        </a:p>
                      </a:txBody>
                      <a:tcPr/>
                    </a:tc>
                    <a:tc>
                      <a:txBody>
                        <a:bodyPr/>
                        <a:lstStyle/>
                        <a:p>
                          <a:pPr algn="ctr"/>
                          <a:r>
                            <a:rPr lang="en-US" altLang="zh-TW" dirty="0"/>
                            <a:t>89.00</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r>
                            <a:rPr lang="en-US" altLang="zh-TW" dirty="0"/>
                            <a:t>86.00</a:t>
                          </a:r>
                          <a:endParaRPr lang="zh-TW" altLang="en-US" dirty="0"/>
                        </a:p>
                      </a:txBody>
                      <a:tcPr/>
                    </a:tc>
                    <a:extLst>
                      <a:ext uri="{0D108BD9-81ED-4DB2-BD59-A6C34878D82A}">
                        <a16:rowId xmlns:a16="http://schemas.microsoft.com/office/drawing/2014/main" val="10004"/>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675233310"/>
                  </p:ext>
                </p:extLst>
              </p:nvPr>
            </p:nvGraphicFramePr>
            <p:xfrm>
              <a:off x="152401" y="2092643"/>
              <a:ext cx="8839199" cy="2661920"/>
            </p:xfrm>
            <a:graphic>
              <a:graphicData uri="http://schemas.openxmlformats.org/drawingml/2006/table">
                <a:tbl>
                  <a:tblPr firstRow="1" bandRow="1">
                    <a:tableStyleId>{073A0DAA-6AF3-43AB-8588-CEC1D06C72B9}</a:tableStyleId>
                  </a:tblPr>
                  <a:tblGrid>
                    <a:gridCol w="2743199">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370840">
                    <a:tc>
                      <a:txBody>
                        <a:bodyPr/>
                        <a:lstStyle/>
                        <a:p>
                          <a:r>
                            <a:rPr lang="en-US" altLang="zh-TW" dirty="0"/>
                            <a:t>Futures Contracts\Date</a:t>
                          </a:r>
                          <a:endParaRPr lang="zh-TW" altLang="en-US" dirty="0"/>
                        </a:p>
                      </a:txBody>
                      <a:tcPr/>
                    </a:tc>
                    <a:tc>
                      <a:txBody>
                        <a:bodyPr/>
                        <a:lstStyle/>
                        <a:p>
                          <a:r>
                            <a:rPr lang="en-US" altLang="zh-TW" dirty="0"/>
                            <a:t>Apr.</a:t>
                          </a:r>
                          <a:r>
                            <a:rPr lang="en-US" altLang="zh-TW" baseline="0" dirty="0"/>
                            <a:t> 2022</a:t>
                          </a:r>
                          <a:endParaRPr lang="zh-TW" altLang="en-US" dirty="0"/>
                        </a:p>
                      </a:txBody>
                      <a:tcPr/>
                    </a:tc>
                    <a:tc>
                      <a:txBody>
                        <a:bodyPr/>
                        <a:lstStyle/>
                        <a:p>
                          <a:r>
                            <a:rPr lang="en-US" altLang="zh-TW" dirty="0"/>
                            <a:t>Sept. 2022</a:t>
                          </a:r>
                          <a:endParaRPr lang="zh-TW" altLang="en-US" dirty="0"/>
                        </a:p>
                      </a:txBody>
                      <a:tcPr/>
                    </a:tc>
                    <a:tc>
                      <a:txBody>
                        <a:bodyPr/>
                        <a:lstStyle/>
                        <a:p>
                          <a:r>
                            <a:rPr lang="en-US" altLang="zh-TW" dirty="0"/>
                            <a:t>Feb. 2023</a:t>
                          </a:r>
                          <a:endParaRPr lang="zh-TW" altLang="en-US" dirty="0"/>
                        </a:p>
                      </a:txBody>
                      <a:tcPr/>
                    </a:tc>
                    <a:tc>
                      <a:txBody>
                        <a:bodyPr/>
                        <a:lstStyle/>
                        <a:p>
                          <a:r>
                            <a:rPr lang="en-US" altLang="zh-TW" dirty="0"/>
                            <a:t>June 2023</a:t>
                          </a:r>
                          <a:endParaRPr lang="zh-TW" altLang="en-US" dirty="0"/>
                        </a:p>
                      </a:txBody>
                      <a:tcPr/>
                    </a:tc>
                    <a:extLst>
                      <a:ext uri="{0D108BD9-81ED-4DB2-BD59-A6C34878D82A}">
                        <a16:rowId xmlns:a16="http://schemas.microsoft.com/office/drawing/2014/main" val="10000"/>
                      </a:ext>
                    </a:extLst>
                  </a:tr>
                  <a:tr h="640080">
                    <a:tc>
                      <a:txBody>
                        <a:bodyPr/>
                        <a:lstStyle/>
                        <a:p>
                          <a:r>
                            <a:rPr lang="en-US" altLang="zh-TW" dirty="0"/>
                            <a:t>Oct.</a:t>
                          </a:r>
                          <a:r>
                            <a:rPr lang="en-US" altLang="zh-TW" baseline="0" dirty="0"/>
                            <a:t> 2022 futures price</a:t>
                          </a:r>
                          <a:endParaRPr lang="zh-TW" altLang="en-US" dirty="0"/>
                        </a:p>
                      </a:txBody>
                      <a:tcPr/>
                    </a:tc>
                    <a:tc>
                      <a:txBody>
                        <a:bodyPr/>
                        <a:lstStyle/>
                        <a:p>
                          <a:pPr algn="ctr"/>
                          <a:r>
                            <a:rPr lang="en-US" altLang="zh-TW" dirty="0"/>
                            <a:t>88.20 (short)</a:t>
                          </a:r>
                          <a:endParaRPr lang="zh-TW" altLang="en-US" dirty="0"/>
                        </a:p>
                      </a:txBody>
                      <a:tcPr/>
                    </a:tc>
                    <a:tc>
                      <a:txBody>
                        <a:bodyPr/>
                        <a:lstStyle/>
                        <a:p>
                          <a:endParaRPr lang="zh-TW"/>
                        </a:p>
                      </a:txBody>
                      <a:tcPr>
                        <a:blipFill>
                          <a:blip r:embed="rId3"/>
                          <a:stretch>
                            <a:fillRect l="-280800" t="-62857" r="-202000" b="-272381"/>
                          </a:stretch>
                        </a:blipFill>
                      </a:tcPr>
                    </a:tc>
                    <a:tc>
                      <a:txBody>
                        <a:bodyPr/>
                        <a:lstStyle/>
                        <a:p>
                          <a:pPr algn="ctr"/>
                          <a:endParaRPr lang="zh-TW" altLang="en-US" dirty="0"/>
                        </a:p>
                      </a:txBody>
                      <a:tcPr/>
                    </a:tc>
                    <a:tc>
                      <a:txBody>
                        <a:bodyPr/>
                        <a:lstStyle/>
                        <a:p>
                          <a:pPr algn="ctr"/>
                          <a:endParaRPr lang="zh-TW" altLang="en-US"/>
                        </a:p>
                      </a:txBody>
                      <a:tcPr/>
                    </a:tc>
                    <a:extLst>
                      <a:ext uri="{0D108BD9-81ED-4DB2-BD59-A6C34878D82A}">
                        <a16:rowId xmlns:a16="http://schemas.microsoft.com/office/drawing/2014/main" val="10001"/>
                      </a:ext>
                    </a:extLst>
                  </a:tr>
                  <a:tr h="640080">
                    <a:tc>
                      <a:txBody>
                        <a:bodyPr/>
                        <a:lstStyle/>
                        <a:p>
                          <a:r>
                            <a:rPr lang="en-US" altLang="zh-TW" dirty="0"/>
                            <a:t>Mar.</a:t>
                          </a:r>
                          <a:r>
                            <a:rPr lang="en-US" altLang="zh-TW" baseline="0" dirty="0"/>
                            <a:t> 2023 futures price</a:t>
                          </a:r>
                          <a:endParaRPr lang="zh-TW" altLang="en-US" dirty="0"/>
                        </a:p>
                      </a:txBody>
                      <a:tcPr/>
                    </a:tc>
                    <a:tc>
                      <a:txBody>
                        <a:bodyPr/>
                        <a:lstStyle/>
                        <a:p>
                          <a:pPr algn="ctr"/>
                          <a:endParaRPr lang="zh-TW" altLang="en-US" dirty="0"/>
                        </a:p>
                      </a:txBody>
                      <a:tcPr/>
                    </a:tc>
                    <a:tc>
                      <a:txBody>
                        <a:bodyPr/>
                        <a:lstStyle/>
                        <a:p>
                          <a:pPr algn="ctr"/>
                          <a:r>
                            <a:rPr lang="en-US" altLang="zh-TW" dirty="0"/>
                            <a:t>87.00 (short)</a:t>
                          </a:r>
                          <a:endParaRPr lang="zh-TW" altLang="en-US" dirty="0"/>
                        </a:p>
                      </a:txBody>
                      <a:tcPr/>
                    </a:tc>
                    <a:tc>
                      <a:txBody>
                        <a:bodyPr/>
                        <a:lstStyle/>
                        <a:p>
                          <a:endParaRPr lang="zh-TW"/>
                        </a:p>
                      </a:txBody>
                      <a:tcPr>
                        <a:blipFill>
                          <a:blip r:embed="rId3"/>
                          <a:stretch>
                            <a:fillRect l="-380800" t="-162857" r="-102000" b="-172381"/>
                          </a:stretch>
                        </a:blipFill>
                      </a:tcPr>
                    </a:tc>
                    <a:tc>
                      <a:txBody>
                        <a:bodyPr/>
                        <a:lstStyle/>
                        <a:p>
                          <a:pPr algn="ctr"/>
                          <a:endParaRPr lang="zh-TW" altLang="en-US" dirty="0"/>
                        </a:p>
                      </a:txBody>
                      <a:tcPr/>
                    </a:tc>
                    <a:extLst>
                      <a:ext uri="{0D108BD9-81ED-4DB2-BD59-A6C34878D82A}">
                        <a16:rowId xmlns:a16="http://schemas.microsoft.com/office/drawing/2014/main" val="10002"/>
                      </a:ext>
                    </a:extLst>
                  </a:tr>
                  <a:tr h="640080">
                    <a:tc>
                      <a:txBody>
                        <a:bodyPr/>
                        <a:lstStyle/>
                        <a:p>
                          <a:r>
                            <a:rPr lang="en-US" altLang="zh-TW" dirty="0"/>
                            <a:t>July 2023</a:t>
                          </a:r>
                          <a:r>
                            <a:rPr lang="en-US" altLang="zh-TW" baseline="0" dirty="0"/>
                            <a:t> futures price</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r>
                            <a:rPr lang="en-US" altLang="zh-TW" dirty="0"/>
                            <a:t>86.30 (short)</a:t>
                          </a:r>
                          <a:endParaRPr lang="zh-TW" altLang="en-US" dirty="0"/>
                        </a:p>
                      </a:txBody>
                      <a:tcPr/>
                    </a:tc>
                    <a:tc>
                      <a:txBody>
                        <a:bodyPr/>
                        <a:lstStyle/>
                        <a:p>
                          <a:endParaRPr lang="zh-TW"/>
                        </a:p>
                      </a:txBody>
                      <a:tcPr>
                        <a:blipFill>
                          <a:blip r:embed="rId3"/>
                          <a:stretch>
                            <a:fillRect l="-480800" t="-262857" r="-2000" b="-72381"/>
                          </a:stretch>
                        </a:blipFill>
                      </a:tcPr>
                    </a:tc>
                    <a:extLst>
                      <a:ext uri="{0D108BD9-81ED-4DB2-BD59-A6C34878D82A}">
                        <a16:rowId xmlns:a16="http://schemas.microsoft.com/office/drawing/2014/main" val="10003"/>
                      </a:ext>
                    </a:extLst>
                  </a:tr>
                  <a:tr h="370840">
                    <a:tc>
                      <a:txBody>
                        <a:bodyPr/>
                        <a:lstStyle/>
                        <a:p>
                          <a:r>
                            <a:rPr lang="en-US" altLang="zh-TW" dirty="0"/>
                            <a:t>Spot price</a:t>
                          </a:r>
                          <a:endParaRPr lang="zh-TW" altLang="en-US" dirty="0"/>
                        </a:p>
                      </a:txBody>
                      <a:tcPr/>
                    </a:tc>
                    <a:tc>
                      <a:txBody>
                        <a:bodyPr/>
                        <a:lstStyle/>
                        <a:p>
                          <a:pPr algn="ctr"/>
                          <a:r>
                            <a:rPr lang="en-US" altLang="zh-TW" dirty="0"/>
                            <a:t>89.00</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r>
                            <a:rPr lang="en-US" altLang="zh-TW" dirty="0"/>
                            <a:t>86.00</a:t>
                          </a:r>
                          <a:endParaRPr lang="zh-TW" altLang="en-US" dirty="0"/>
                        </a:p>
                      </a:txBody>
                      <a:tcPr/>
                    </a:tc>
                    <a:extLst>
                      <a:ext uri="{0D108BD9-81ED-4DB2-BD59-A6C34878D82A}">
                        <a16:rowId xmlns:a16="http://schemas.microsoft.com/office/drawing/2014/main" val="10004"/>
                      </a:ext>
                    </a:extLst>
                  </a:tr>
                </a:tbl>
              </a:graphicData>
            </a:graphic>
          </p:graphicFrame>
        </mc:Fallback>
      </mc:AlternateContent>
      <p:sp>
        <p:nvSpPr>
          <p:cNvPr id="6" name="矩形 5"/>
          <p:cNvSpPr/>
          <p:nvPr/>
        </p:nvSpPr>
        <p:spPr>
          <a:xfrm>
            <a:off x="609600" y="4920496"/>
            <a:ext cx="8077200" cy="1785104"/>
          </a:xfrm>
          <a:prstGeom prst="rect">
            <a:avLst/>
          </a:prstGeom>
        </p:spPr>
        <p:txBody>
          <a:bodyPr wrap="square">
            <a:spAutoFit/>
          </a:bodyPr>
          <a:lstStyle/>
          <a:p>
            <a:pPr marL="360363" indent="-360363">
              <a:spcBef>
                <a:spcPts val="600"/>
              </a:spcBef>
              <a:tabLst>
                <a:tab pos="360363" algn="l"/>
              </a:tabLst>
            </a:pPr>
            <a:r>
              <a:rPr lang="en-US" altLang="zh-TW" sz="2000" dirty="0">
                <a:latin typeface="Arial" pitchFamily="34" charset="0"/>
                <a:ea typeface="新細明體" charset="-120"/>
                <a:cs typeface="Arial" pitchFamily="34" charset="0"/>
              </a:rPr>
              <a:t>※ The payoff from rolling the short positions of futures is</a:t>
            </a:r>
          </a:p>
          <a:p>
            <a:pPr marL="360363" indent="-360363" algn="ctr">
              <a:spcBef>
                <a:spcPts val="600"/>
              </a:spcBef>
              <a:tabLst>
                <a:tab pos="360363" algn="l"/>
              </a:tabLst>
            </a:pPr>
            <a:r>
              <a:rPr lang="en-US" altLang="zh-TW" sz="2000" dirty="0"/>
              <a:t>(88.20 – 87.40) + (87.00 – 86.50) + (86.30 – 85.90) = 1.70</a:t>
            </a:r>
          </a:p>
          <a:p>
            <a:pPr marL="360363" indent="-360363">
              <a:spcBef>
                <a:spcPts val="600"/>
              </a:spcBef>
              <a:tabLst>
                <a:tab pos="360363" algn="l"/>
              </a:tabLst>
            </a:pPr>
            <a:r>
              <a:rPr lang="en-US" altLang="zh-TW" sz="2000" dirty="0">
                <a:latin typeface="Arial" pitchFamily="34" charset="0"/>
                <a:ea typeface="新細明體" charset="-120"/>
                <a:cs typeface="Arial" pitchFamily="34" charset="0"/>
              </a:rPr>
              <a:t>※ The selling price in June 2023 (86.00) plus the profit from futures (1.70) equals 87.70, which is lower than the original futures price expired in Oct. 2022 (88.20)</a:t>
            </a:r>
            <a:endParaRPr lang="zh-TW" altLang="en-US" sz="2000" dirty="0"/>
          </a:p>
        </p:txBody>
      </p:sp>
      <p:sp>
        <p:nvSpPr>
          <p:cNvPr id="3" name="矩形 2"/>
          <p:cNvSpPr/>
          <p:nvPr/>
        </p:nvSpPr>
        <p:spPr>
          <a:xfrm>
            <a:off x="533400" y="1600200"/>
            <a:ext cx="7443384" cy="492443"/>
          </a:xfrm>
          <a:prstGeom prst="rect">
            <a:avLst/>
          </a:prstGeom>
        </p:spPr>
        <p:txBody>
          <a:bodyPr wrap="none">
            <a:spAutoFit/>
          </a:bodyPr>
          <a:lstStyle/>
          <a:p>
            <a:pPr marL="627063" lvl="1" indent="-282575">
              <a:spcBef>
                <a:spcPts val="600"/>
              </a:spcBef>
              <a:buClr>
                <a:srgbClr val="CC3300"/>
              </a:buClr>
              <a:buSzPct val="100000"/>
              <a:buFont typeface="Arial" charset="0"/>
              <a:buChar char="–"/>
              <a:tabLst>
                <a:tab pos="627063" algn="l"/>
              </a:tabLst>
            </a:pPr>
            <a:r>
              <a:rPr lang="en-US" altLang="zh-TW" sz="2600" dirty="0">
                <a:solidFill>
                  <a:srgbClr val="000000"/>
                </a:solidFill>
                <a:ea typeface="新細明體" pitchFamily="18" charset="-120"/>
              </a:rPr>
              <a:t>One possible scenario is analyzed as follows</a:t>
            </a:r>
          </a:p>
        </p:txBody>
      </p:sp>
    </p:spTree>
    <p:extLst>
      <p:ext uri="{BB962C8B-B14F-4D97-AF65-F5344CB8AC3E}">
        <p14:creationId xmlns:p14="http://schemas.microsoft.com/office/powerpoint/2010/main" val="25802656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Rolling The Hedge Forward</a:t>
            </a:r>
          </a:p>
        </p:txBody>
      </p:sp>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24F1AF5C-4FFB-4859-B32E-2EFCFAD95366}" type="slidenum">
              <a:rPr lang="en-US" altLang="en-US"/>
              <a:pPr eaLnBrk="1" hangingPunct="1"/>
              <a:t>23</a:t>
            </a:fld>
            <a:endParaRPr lang="en-US" altLang="en-US"/>
          </a:p>
        </p:txBody>
      </p:sp>
      <p:sp>
        <p:nvSpPr>
          <p:cNvPr id="3" name="矩形 2"/>
          <p:cNvSpPr/>
          <p:nvPr/>
        </p:nvSpPr>
        <p:spPr>
          <a:xfrm>
            <a:off x="304800" y="1676400"/>
            <a:ext cx="8534400" cy="5188600"/>
          </a:xfrm>
          <a:prstGeom prst="rect">
            <a:avLst/>
          </a:prstGeom>
        </p:spPr>
        <p:txBody>
          <a:bodyPr wrap="square">
            <a:spAutoFit/>
          </a:bodyPr>
          <a:lstStyle/>
          <a:p>
            <a:pPr marL="627063" lvl="1" indent="-282575">
              <a:spcBef>
                <a:spcPts val="600"/>
              </a:spcBef>
              <a:buClr>
                <a:srgbClr val="CC3300"/>
              </a:buClr>
              <a:buSzPct val="100000"/>
              <a:buFont typeface="Arial" charset="0"/>
              <a:buChar char="–"/>
              <a:tabLst>
                <a:tab pos="627063" algn="l"/>
              </a:tabLst>
            </a:pPr>
            <a:r>
              <a:rPr lang="en-US" altLang="zh-TW" sz="2600" dirty="0">
                <a:solidFill>
                  <a:srgbClr val="000000"/>
                </a:solidFill>
                <a:ea typeface="新細明體" pitchFamily="18" charset="-120"/>
              </a:rPr>
              <a:t>Basis risk</a:t>
            </a:r>
          </a:p>
          <a:p>
            <a:pPr marL="987425" lvl="2" indent="-295275">
              <a:spcBef>
                <a:spcPts val="400"/>
              </a:spcBef>
              <a:buClr>
                <a:schemeClr val="tx1"/>
              </a:buClr>
              <a:buSzPct val="100000"/>
              <a:buFont typeface="+mj-lt"/>
              <a:buAutoNum type="arabicPeriod"/>
            </a:pPr>
            <a:r>
              <a:rPr lang="en-US" altLang="zh-TW" sz="2200" dirty="0">
                <a:solidFill>
                  <a:srgbClr val="000000"/>
                </a:solidFill>
                <a:latin typeface="Arial" pitchFamily="34" charset="0"/>
                <a:ea typeface="新細明體" charset="-120"/>
                <a:cs typeface="Arial" pitchFamily="34" charset="0"/>
              </a:rPr>
              <a:t>In Sept. 2022, the futures price for Oct. 2022 (</a:t>
            </a:r>
            <a:r>
              <a:rPr lang="en-US" altLang="zh-TW" sz="2200" dirty="0"/>
              <a:t>87.40) is different from the futures prices for </a:t>
            </a:r>
            <a:r>
              <a:rPr lang="en-US" altLang="zh-TW" sz="2200" dirty="0">
                <a:solidFill>
                  <a:srgbClr val="000000"/>
                </a:solidFill>
                <a:latin typeface="Arial" pitchFamily="34" charset="0"/>
                <a:ea typeface="新細明體" charset="-120"/>
                <a:cs typeface="Arial" pitchFamily="34" charset="0"/>
              </a:rPr>
              <a:t>Mar. 2023 (87.00) (Type 3 basis risk)</a:t>
            </a:r>
          </a:p>
          <a:p>
            <a:pPr marL="987425" lvl="2" indent="-295275">
              <a:spcBef>
                <a:spcPts val="400"/>
              </a:spcBef>
              <a:buClr>
                <a:schemeClr val="tx1"/>
              </a:buClr>
              <a:buSzPct val="100000"/>
              <a:buFont typeface="+mj-lt"/>
              <a:buAutoNum type="arabicPeriod"/>
            </a:pPr>
            <a:r>
              <a:rPr lang="en-US" altLang="zh-TW" sz="2200" dirty="0">
                <a:solidFill>
                  <a:srgbClr val="000000"/>
                </a:solidFill>
                <a:latin typeface="Arial" pitchFamily="34" charset="0"/>
                <a:ea typeface="新細明體" charset="-120"/>
                <a:cs typeface="Arial" pitchFamily="34" charset="0"/>
              </a:rPr>
              <a:t>In Feb. 2023, the futures price for Mar. 2023 (86.50) is different from the futures prices for July 2023 (86.30) (Type 3 basis risk)</a:t>
            </a:r>
          </a:p>
          <a:p>
            <a:pPr marL="987425" lvl="2" indent="-295275">
              <a:spcBef>
                <a:spcPts val="400"/>
              </a:spcBef>
              <a:buClr>
                <a:schemeClr val="tx1"/>
              </a:buClr>
              <a:buSzPct val="100000"/>
              <a:buFont typeface="+mj-lt"/>
              <a:buAutoNum type="arabicPeriod"/>
            </a:pPr>
            <a:r>
              <a:rPr lang="en-US" altLang="zh-TW" sz="2200" dirty="0">
                <a:solidFill>
                  <a:srgbClr val="000000"/>
                </a:solidFill>
                <a:latin typeface="Arial" pitchFamily="34" charset="0"/>
                <a:ea typeface="新細明體" charset="-120"/>
                <a:cs typeface="Arial" pitchFamily="34" charset="0"/>
              </a:rPr>
              <a:t>In June 2023, the futures price for July 2023 (85.90) is different from the spot price (86.00) (Type 1 basis risk)</a:t>
            </a:r>
          </a:p>
          <a:p>
            <a:pPr marL="1035050" lvl="2" indent="-342900">
              <a:spcBef>
                <a:spcPts val="400"/>
              </a:spcBef>
              <a:buClr>
                <a:schemeClr val="tx1"/>
              </a:buClr>
              <a:buSzPct val="100000"/>
              <a:buFont typeface="新細明體" pitchFamily="18" charset="-120"/>
              <a:buChar char="※"/>
            </a:pPr>
            <a:r>
              <a:rPr lang="en-US" altLang="zh-TW" sz="2200" dirty="0">
                <a:solidFill>
                  <a:srgbClr val="000000"/>
                </a:solidFill>
                <a:latin typeface="Arial" pitchFamily="34" charset="0"/>
                <a:ea typeface="新細明體" charset="-120"/>
                <a:cs typeface="Arial" pitchFamily="34" charset="0"/>
              </a:rPr>
              <a:t>The total payoff from the basis risk in this scenario</a:t>
            </a:r>
          </a:p>
          <a:p>
            <a:pPr marL="989013" lvl="0" defTabSz="989013">
              <a:spcBef>
                <a:spcPts val="300"/>
              </a:spcBef>
              <a:tabLst>
                <a:tab pos="989013" algn="l"/>
              </a:tabLst>
            </a:pPr>
            <a:r>
              <a:rPr lang="en-US" altLang="zh-TW" sz="2200" dirty="0">
                <a:solidFill>
                  <a:srgbClr val="000000"/>
                </a:solidFill>
                <a:latin typeface="Arial" pitchFamily="34" charset="0"/>
                <a:ea typeface="新細明體" charset="-120"/>
                <a:cs typeface="Arial" pitchFamily="34" charset="0"/>
              </a:rPr>
              <a:t>(87.00 – 87.40) + (86.30 – 86.50) + (86.00 – 85.90) = –0.5,</a:t>
            </a:r>
          </a:p>
          <a:p>
            <a:pPr marL="984250" lvl="2">
              <a:spcBef>
                <a:spcPts val="400"/>
              </a:spcBef>
              <a:buClr>
                <a:srgbClr val="000000"/>
              </a:buClr>
              <a:buSzPct val="100000"/>
            </a:pPr>
            <a:r>
              <a:rPr lang="en-US" altLang="zh-TW" sz="2200" dirty="0">
                <a:solidFill>
                  <a:srgbClr val="000000"/>
                </a:solidFill>
                <a:latin typeface="Arial" pitchFamily="34" charset="0"/>
                <a:ea typeface="新細明體" charset="-120"/>
                <a:cs typeface="Arial" pitchFamily="34" charset="0"/>
              </a:rPr>
              <a:t>which reflects the difference between the original futures price (8</a:t>
            </a:r>
            <a:r>
              <a:rPr lang="en-US" altLang="zh-TW" sz="2200" dirty="0">
                <a:latin typeface="Arial" pitchFamily="34" charset="0"/>
                <a:ea typeface="新細明體" charset="-120"/>
                <a:cs typeface="Arial" pitchFamily="34" charset="0"/>
              </a:rPr>
              <a:t>8.20) and the final payoff when the rolling hedge strategy is considered (87.70)</a:t>
            </a:r>
            <a:endParaRPr lang="en-US" altLang="zh-TW" sz="2600" dirty="0">
              <a:solidFill>
                <a:srgbClr val="000000"/>
              </a:solidFill>
              <a:ea typeface="新細明體" pitchFamily="18" charset="-120"/>
            </a:endParaRPr>
          </a:p>
        </p:txBody>
      </p:sp>
    </p:spTree>
    <p:extLst>
      <p:ext uri="{BB962C8B-B14F-4D97-AF65-F5344CB8AC3E}">
        <p14:creationId xmlns:p14="http://schemas.microsoft.com/office/powerpoint/2010/main" val="25764650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895600"/>
            <a:ext cx="6781800" cy="13715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811213" indent="-811213" algn="l"/>
            <a:r>
              <a:rPr lang="en-US" altLang="zh-TW" sz="3800" dirty="0">
                <a:ea typeface="新細明體" charset="-120"/>
              </a:rPr>
              <a:t>3.3 Cross Hedge and Optimal Hedge Ratio</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318AA49A-4F20-4677-A41A-D5F351D8E433}" type="slidenum">
              <a:rPr lang="en-US" altLang="en-US" smtClean="0"/>
              <a:pPr eaLnBrk="1" hangingPunct="1"/>
              <a:t>24</a:t>
            </a:fld>
            <a:endParaRPr lang="en-US" altLang="en-US" dirty="0"/>
          </a:p>
        </p:txBody>
      </p:sp>
    </p:spTree>
    <p:extLst>
      <p:ext uri="{BB962C8B-B14F-4D97-AF65-F5344CB8AC3E}">
        <p14:creationId xmlns:p14="http://schemas.microsoft.com/office/powerpoint/2010/main" val="332685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Cross Hedge and Optimal Hedge Ratio</a:t>
            </a:r>
          </a:p>
        </p:txBody>
      </p:sp>
      <p:sp>
        <p:nvSpPr>
          <p:cNvPr id="12292" name="Rectangle 3"/>
          <p:cNvSpPr>
            <a:spLocks noGrp="1" noChangeArrowheads="1"/>
          </p:cNvSpPr>
          <p:nvPr>
            <p:ph idx="1"/>
          </p:nvPr>
        </p:nvSpPr>
        <p:spPr>
          <a:xfrm>
            <a:off x="304800" y="1600200"/>
            <a:ext cx="83820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7000"/>
              </a:lnSpc>
              <a:spcBef>
                <a:spcPts val="300"/>
              </a:spcBef>
            </a:pPr>
            <a:r>
              <a:rPr lang="en-US" altLang="zh-TW" dirty="0">
                <a:ea typeface="新細明體" pitchFamily="18" charset="-120"/>
              </a:rPr>
              <a:t>Cross hedge (</a:t>
            </a:r>
            <a:r>
              <a:rPr lang="zh-TW" altLang="en-US" dirty="0">
                <a:ea typeface="新細明體" pitchFamily="18" charset="-120"/>
              </a:rPr>
              <a:t>交叉避險</a:t>
            </a:r>
            <a:r>
              <a:rPr lang="en-US" altLang="zh-TW" dirty="0">
                <a:ea typeface="新細明體" pitchFamily="18" charset="-120"/>
              </a:rPr>
              <a:t>)</a:t>
            </a:r>
            <a:r>
              <a:rPr lang="zh-TW" altLang="en-US" dirty="0">
                <a:ea typeface="新細明體" pitchFamily="18" charset="-120"/>
              </a:rPr>
              <a:t> </a:t>
            </a:r>
            <a:r>
              <a:rPr lang="en-US" altLang="zh-TW" dirty="0">
                <a:ea typeface="新細明體" pitchFamily="18" charset="-120"/>
              </a:rPr>
              <a:t>example:</a:t>
            </a:r>
          </a:p>
          <a:p>
            <a:pPr lvl="1">
              <a:lnSpc>
                <a:spcPct val="97000"/>
              </a:lnSpc>
              <a:spcBef>
                <a:spcPts val="300"/>
              </a:spcBef>
            </a:pPr>
            <a:r>
              <a:rPr lang="en-US" altLang="zh-TW" dirty="0">
                <a:ea typeface="新細明體" pitchFamily="18" charset="-120"/>
              </a:rPr>
              <a:t>An airline that concerns about the future price of jet fuel</a:t>
            </a:r>
          </a:p>
          <a:p>
            <a:pPr lvl="1">
              <a:lnSpc>
                <a:spcPct val="97000"/>
              </a:lnSpc>
              <a:spcBef>
                <a:spcPts val="300"/>
              </a:spcBef>
            </a:pPr>
            <a:r>
              <a:rPr lang="en-US" altLang="zh-TW" dirty="0">
                <a:ea typeface="新細明體" pitchFamily="18" charset="-120"/>
              </a:rPr>
              <a:t>Since the jet fuel futures are not actively traded, it might choose heating oil futures contracts to hedge its exposure</a:t>
            </a:r>
          </a:p>
          <a:p>
            <a:pPr>
              <a:lnSpc>
                <a:spcPct val="97000"/>
              </a:lnSpc>
              <a:spcBef>
                <a:spcPts val="300"/>
              </a:spcBef>
            </a:pPr>
            <a:r>
              <a:rPr lang="en-US" altLang="zh-TW" dirty="0">
                <a:ea typeface="新細明體" pitchFamily="18" charset="-120"/>
              </a:rPr>
              <a:t>When the asset underlying the futures is the same as the asset being hedged, it is natural to use a hedge ratio of 1.0 (Slides 3.4 and 3.5)</a:t>
            </a:r>
          </a:p>
          <a:p>
            <a:pPr>
              <a:lnSpc>
                <a:spcPct val="97000"/>
              </a:lnSpc>
              <a:spcBef>
                <a:spcPts val="300"/>
              </a:spcBef>
            </a:pPr>
            <a:r>
              <a:rPr lang="en-US" altLang="zh-TW" dirty="0">
                <a:ea typeface="新細明體" pitchFamily="18" charset="-120"/>
              </a:rPr>
              <a:t>For the cross hedge, an optimal hedge ratio to minimize the net variance of sum of the hedged and hedging positions can be derived</a:t>
            </a:r>
          </a:p>
        </p:txBody>
      </p:sp>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08EC5126-C5CA-4C88-A130-ED0CC2112628}" type="slidenum">
              <a:rPr lang="en-US" altLang="en-US"/>
              <a:pPr eaLnBrk="1" hangingPunct="1"/>
              <a:t>25</a:t>
            </a:fld>
            <a:endParaRPr lang="en-US" altLang="en-US"/>
          </a:p>
        </p:txBody>
      </p:sp>
    </p:spTree>
    <p:extLst>
      <p:ext uri="{BB962C8B-B14F-4D97-AF65-F5344CB8AC3E}">
        <p14:creationId xmlns:p14="http://schemas.microsoft.com/office/powerpoint/2010/main" val="32169945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p:spPr>
        <p:txBody>
          <a:bodyPr lIns="92075" tIns="46038" rIns="92075" bIns="46038" anchor="ctr"/>
          <a:lstStyle/>
          <a:p>
            <a:r>
              <a:rPr lang="en-US" altLang="zh-TW" dirty="0">
                <a:ea typeface="新細明體" pitchFamily="18" charset="-120"/>
              </a:rPr>
              <a:t>Cross Hedge and Optimal Hedge Ratio</a:t>
            </a:r>
          </a:p>
        </p:txBody>
      </p:sp>
      <mc:AlternateContent xmlns:mc="http://schemas.openxmlformats.org/markup-compatibility/2006" xmlns:a14="http://schemas.microsoft.com/office/drawing/2010/main">
        <mc:Choice Requires="a14">
          <p:sp>
            <p:nvSpPr>
              <p:cNvPr id="13316" name="Rectangle 3"/>
              <p:cNvSpPr>
                <a:spLocks noGrp="1" noChangeArrowheads="1"/>
              </p:cNvSpPr>
              <p:nvPr>
                <p:ph idx="1"/>
              </p:nvPr>
            </p:nvSpPr>
            <p:spPr>
              <a:xfrm>
                <a:off x="152400" y="1676400"/>
                <a:ext cx="8686800" cy="5029200"/>
              </a:xfrm>
              <a:noFill/>
            </p:spPr>
            <p:txBody>
              <a:bodyPr lIns="92075" tIns="46038" rIns="92075" bIns="46038"/>
              <a:lstStyle/>
              <a:p>
                <a:pPr>
                  <a:spcBef>
                    <a:spcPts val="500"/>
                  </a:spcBef>
                </a:pPr>
                <a:r>
                  <a:rPr lang="en-US" altLang="zh-TW" dirty="0">
                    <a:ea typeface="新細明體" charset="-120"/>
                    <a:cs typeface="Arial" pitchFamily="34" charset="0"/>
                  </a:rPr>
                  <a:t>For one unit of an asset being hedged, </a:t>
                </a:r>
                <a14:m>
                  <m:oMath xmlns:m="http://schemas.openxmlformats.org/officeDocument/2006/math">
                    <m:sSup>
                      <m:sSupPr>
                        <m:ctrlPr>
                          <a:rPr lang="en-US" altLang="zh-TW" i="1" dirty="0">
                            <a:latin typeface="Cambria Math" panose="02040503050406030204" pitchFamily="18" charset="0"/>
                            <a:ea typeface="新細明體" pitchFamily="18" charset="-120"/>
                          </a:rPr>
                        </m:ctrlPr>
                      </m:sSupPr>
                      <m:e>
                        <m:r>
                          <a:rPr lang="en-US" altLang="zh-TW" i="1" dirty="0">
                            <a:latin typeface="Cambria Math"/>
                            <a:ea typeface="新細明體" pitchFamily="18" charset="-120"/>
                          </a:rPr>
                          <m:t>h</m:t>
                        </m:r>
                      </m:e>
                      <m:sup>
                        <m:r>
                          <a:rPr lang="en-US" altLang="zh-TW" i="1" dirty="0">
                            <a:latin typeface="Cambria Math"/>
                            <a:ea typeface="新細明體" pitchFamily="18" charset="-120"/>
                          </a:rPr>
                          <m:t>∗</m:t>
                        </m:r>
                      </m:sup>
                    </m:sSup>
                  </m:oMath>
                </a14:m>
                <a:r>
                  <a:rPr lang="en-US" altLang="zh-TW" i="1" dirty="0">
                    <a:ea typeface="新細明體" pitchFamily="18" charset="-120"/>
                  </a:rPr>
                  <a:t> </a:t>
                </a:r>
                <a:r>
                  <a:rPr lang="en-US" altLang="zh-TW" dirty="0">
                    <a:ea typeface="新細明體" pitchFamily="18" charset="-120"/>
                  </a:rPr>
                  <a:t>units of the asset underlying the futures (may not be the same as the asset being hedged) is needed</a:t>
                </a:r>
              </a:p>
              <a:p>
                <a:pPr algn="ctr">
                  <a:spcBef>
                    <a:spcPts val="500"/>
                  </a:spcBef>
                  <a:buNone/>
                </a:pPr>
                <a14:m>
                  <m:oMath xmlns:m="http://schemas.openxmlformats.org/officeDocument/2006/math">
                    <m:sSup>
                      <m:sSupPr>
                        <m:ctrlPr>
                          <a:rPr lang="en-US" altLang="zh-TW" i="1" dirty="0">
                            <a:latin typeface="Cambria Math" panose="02040503050406030204" pitchFamily="18" charset="0"/>
                            <a:ea typeface="新細明體" pitchFamily="18" charset="-120"/>
                          </a:rPr>
                        </m:ctrlPr>
                      </m:sSupPr>
                      <m:e>
                        <m:r>
                          <a:rPr lang="en-US" altLang="zh-TW" i="1" dirty="0">
                            <a:latin typeface="Cambria Math"/>
                            <a:ea typeface="新細明體" pitchFamily="18" charset="-120"/>
                          </a:rPr>
                          <m:t>h</m:t>
                        </m:r>
                      </m:e>
                      <m:sup>
                        <m:r>
                          <a:rPr lang="en-US" altLang="zh-TW" i="1" dirty="0">
                            <a:latin typeface="Cambria Math"/>
                            <a:ea typeface="新細明體" pitchFamily="18" charset="-120"/>
                          </a:rPr>
                          <m:t>∗</m:t>
                        </m:r>
                      </m:sup>
                    </m:sSup>
                    <m:r>
                      <a:rPr lang="en-US" altLang="zh-TW" b="0" i="1" dirty="0" smtClean="0">
                        <a:latin typeface="Cambria Math"/>
                        <a:ea typeface="新細明體" pitchFamily="18" charset="-120"/>
                      </a:rPr>
                      <m:t>=</m:t>
                    </m:r>
                    <m:sSub>
                      <m:sSubPr>
                        <m:ctrlPr>
                          <a:rPr lang="en-US" altLang="zh-TW" b="0" i="1" dirty="0" smtClean="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𝜌</m:t>
                        </m:r>
                      </m:e>
                      <m:sub>
                        <m:r>
                          <a:rPr lang="en-US" altLang="zh-TW" b="0" i="1" dirty="0" smtClean="0">
                            <a:latin typeface="Cambria Math"/>
                            <a:ea typeface="新細明體" pitchFamily="18" charset="-120"/>
                          </a:rPr>
                          <m:t>𝑆𝐹</m:t>
                        </m:r>
                      </m:sub>
                    </m:sSub>
                    <m:f>
                      <m:fPr>
                        <m:ctrlPr>
                          <a:rPr lang="en-US" altLang="zh-TW" b="0" i="1" dirty="0" smtClean="0">
                            <a:latin typeface="Cambria Math" panose="02040503050406030204" pitchFamily="18" charset="0"/>
                            <a:ea typeface="新細明體" pitchFamily="18" charset="-120"/>
                          </a:rPr>
                        </m:ctrlPr>
                      </m:fPr>
                      <m:num>
                        <m:sSub>
                          <m:sSubPr>
                            <m:ctrlPr>
                              <a:rPr lang="en-US" altLang="zh-TW" b="0" i="1" dirty="0" smtClean="0">
                                <a:latin typeface="Cambria Math" panose="02040503050406030204" pitchFamily="18" charset="0"/>
                                <a:ea typeface="新細明體" pitchFamily="18" charset="-120"/>
                              </a:rPr>
                            </m:ctrlPr>
                          </m:sSubPr>
                          <m:e>
                            <m:r>
                              <a:rPr lang="en-US" altLang="zh-TW" b="0" i="1" dirty="0" smtClean="0">
                                <a:latin typeface="Cambria Math"/>
                                <a:ea typeface="新細明體" pitchFamily="18" charset="-120"/>
                              </a:rPr>
                              <m:t>𝜎</m:t>
                            </m:r>
                          </m:e>
                          <m:sub>
                            <m:r>
                              <a:rPr lang="en-US" altLang="zh-TW" b="0" i="1" dirty="0" smtClean="0">
                                <a:latin typeface="Cambria Math"/>
                                <a:ea typeface="新細明體" pitchFamily="18" charset="-120"/>
                              </a:rPr>
                              <m:t>𝑆</m:t>
                            </m:r>
                          </m:sub>
                        </m:sSub>
                      </m:num>
                      <m:den>
                        <m:sSub>
                          <m:sSubPr>
                            <m:ctrlPr>
                              <a:rPr lang="en-US" altLang="zh-TW" b="0" i="1" dirty="0" smtClean="0">
                                <a:latin typeface="Cambria Math" panose="02040503050406030204" pitchFamily="18" charset="0"/>
                                <a:ea typeface="新細明體" pitchFamily="18" charset="-120"/>
                              </a:rPr>
                            </m:ctrlPr>
                          </m:sSubPr>
                          <m:e>
                            <m:r>
                              <a:rPr lang="en-US" altLang="zh-TW" b="0" i="1" dirty="0" smtClean="0">
                                <a:latin typeface="Cambria Math"/>
                                <a:ea typeface="新細明體" pitchFamily="18" charset="-120"/>
                              </a:rPr>
                              <m:t>𝜎</m:t>
                            </m:r>
                          </m:e>
                          <m:sub>
                            <m:r>
                              <a:rPr lang="en-US" altLang="zh-TW" b="0" i="1" dirty="0" smtClean="0">
                                <a:latin typeface="Cambria Math"/>
                                <a:ea typeface="新細明體" pitchFamily="18" charset="-120"/>
                              </a:rPr>
                              <m:t>𝐹</m:t>
                            </m:r>
                          </m:sub>
                        </m:sSub>
                      </m:den>
                    </m:f>
                  </m:oMath>
                </a14:m>
                <a:r>
                  <a:rPr lang="en-US" altLang="zh-TW" i="1" dirty="0">
                    <a:ea typeface="新細明體" pitchFamily="18" charset="-120"/>
                  </a:rPr>
                  <a:t> </a:t>
                </a:r>
              </a:p>
              <a:p>
                <a:pPr marL="804863" indent="-446088">
                  <a:spcBef>
                    <a:spcPts val="500"/>
                  </a:spcBef>
                  <a:buNone/>
                </a:pPr>
                <a14:m>
                  <m:oMath xmlns:m="http://schemas.openxmlformats.org/officeDocument/2006/math">
                    <m:sSub>
                      <m:sSubPr>
                        <m:ctrlPr>
                          <a:rPr lang="en-US" altLang="zh-TW" sz="2400" i="1" dirty="0">
                            <a:latin typeface="Cambria Math" panose="02040503050406030204" pitchFamily="18" charset="0"/>
                            <a:ea typeface="新細明體" pitchFamily="18" charset="-120"/>
                          </a:rPr>
                        </m:ctrlPr>
                      </m:sSubPr>
                      <m:e>
                        <m:r>
                          <a:rPr lang="en-US" altLang="zh-TW" sz="2400" i="1" dirty="0">
                            <a:latin typeface="Cambria Math"/>
                            <a:ea typeface="新細明體" pitchFamily="18" charset="-120"/>
                          </a:rPr>
                          <m:t>𝜎</m:t>
                        </m:r>
                      </m:e>
                      <m:sub>
                        <m:r>
                          <a:rPr lang="en-US" altLang="zh-TW" sz="2400" i="1" dirty="0">
                            <a:latin typeface="Cambria Math"/>
                            <a:ea typeface="新細明體" pitchFamily="18" charset="-120"/>
                          </a:rPr>
                          <m:t>𝑆</m:t>
                        </m:r>
                      </m:sub>
                    </m:sSub>
                  </m:oMath>
                </a14:m>
                <a:r>
                  <a:rPr lang="en-US" altLang="zh-TW" sz="2400" dirty="0">
                    <a:ea typeface="新細明體" pitchFamily="18" charset="-120"/>
                  </a:rPr>
                  <a:t> is the standard deviation of </a:t>
                </a:r>
                <a14:m>
                  <m:oMath xmlns:m="http://schemas.openxmlformats.org/officeDocument/2006/math">
                    <m:r>
                      <m:rPr>
                        <m:sty m:val="p"/>
                      </m:rPr>
                      <a:rPr lang="en-US" altLang="zh-TW" sz="2400" b="0" i="0" dirty="0" smtClean="0">
                        <a:latin typeface="Cambria Math"/>
                        <a:ea typeface="新細明體" pitchFamily="18" charset="-120"/>
                      </a:rPr>
                      <m:t>Δ</m:t>
                    </m:r>
                    <m:r>
                      <a:rPr lang="en-US" altLang="zh-TW" sz="2400" i="1" dirty="0" smtClean="0">
                        <a:latin typeface="Cambria Math"/>
                        <a:ea typeface="新細明體" pitchFamily="18" charset="-120"/>
                      </a:rPr>
                      <m:t>𝑆</m:t>
                    </m:r>
                  </m:oMath>
                </a14:m>
                <a:r>
                  <a:rPr lang="en-US" altLang="zh-TW" sz="2400" dirty="0">
                    <a:ea typeface="新細明體" pitchFamily="18" charset="-120"/>
                  </a:rPr>
                  <a:t>, the change in the spot price of the asset being hedged in the hedging period</a:t>
                </a:r>
              </a:p>
              <a:p>
                <a:pPr marL="804863" indent="-446088">
                  <a:spcBef>
                    <a:spcPts val="500"/>
                  </a:spcBef>
                  <a:buNone/>
                </a:pPr>
                <a14:m>
                  <m:oMath xmlns:m="http://schemas.openxmlformats.org/officeDocument/2006/math">
                    <m:sSub>
                      <m:sSubPr>
                        <m:ctrlPr>
                          <a:rPr lang="en-US" altLang="zh-TW" sz="2400" i="1" dirty="0">
                            <a:latin typeface="Cambria Math" panose="02040503050406030204" pitchFamily="18" charset="0"/>
                            <a:ea typeface="新細明體" pitchFamily="18" charset="-120"/>
                          </a:rPr>
                        </m:ctrlPr>
                      </m:sSubPr>
                      <m:e>
                        <m:r>
                          <a:rPr lang="en-US" altLang="zh-TW" sz="2400" i="1" dirty="0">
                            <a:latin typeface="Cambria Math"/>
                            <a:ea typeface="新細明體" pitchFamily="18" charset="-120"/>
                          </a:rPr>
                          <m:t>𝜎</m:t>
                        </m:r>
                      </m:e>
                      <m:sub>
                        <m:r>
                          <a:rPr lang="en-US" altLang="zh-TW" sz="2400" i="1" dirty="0">
                            <a:latin typeface="Cambria Math"/>
                            <a:ea typeface="新細明體" pitchFamily="18" charset="-120"/>
                          </a:rPr>
                          <m:t>𝐹</m:t>
                        </m:r>
                      </m:sub>
                    </m:sSub>
                  </m:oMath>
                </a14:m>
                <a:r>
                  <a:rPr lang="en-US" altLang="zh-TW" sz="2400" dirty="0">
                    <a:ea typeface="新細明體" pitchFamily="18" charset="-120"/>
                  </a:rPr>
                  <a:t> is the standard deviation of </a:t>
                </a:r>
                <a14:m>
                  <m:oMath xmlns:m="http://schemas.openxmlformats.org/officeDocument/2006/math">
                    <m:r>
                      <m:rPr>
                        <m:sty m:val="p"/>
                      </m:rPr>
                      <a:rPr lang="en-US" altLang="zh-TW" sz="2400" dirty="0">
                        <a:latin typeface="Cambria Math"/>
                        <a:ea typeface="新細明體" pitchFamily="18" charset="-120"/>
                      </a:rPr>
                      <m:t>Δ</m:t>
                    </m:r>
                    <m:r>
                      <a:rPr lang="en-US" altLang="zh-TW" sz="2400" b="0" i="1" dirty="0" smtClean="0">
                        <a:latin typeface="Cambria Math"/>
                        <a:ea typeface="新細明體" pitchFamily="18" charset="-120"/>
                      </a:rPr>
                      <m:t>𝐹</m:t>
                    </m:r>
                  </m:oMath>
                </a14:m>
                <a:r>
                  <a:rPr lang="en-US" altLang="zh-TW" sz="2400" dirty="0">
                    <a:ea typeface="新細明體" pitchFamily="18" charset="-120"/>
                  </a:rPr>
                  <a:t>, the change in the futures price during the hedging period</a:t>
                </a:r>
              </a:p>
              <a:p>
                <a:pPr marL="804863" indent="-446088">
                  <a:spcBef>
                    <a:spcPts val="500"/>
                  </a:spcBef>
                  <a:buNone/>
                </a:pPr>
                <a14:m>
                  <m:oMath xmlns:m="http://schemas.openxmlformats.org/officeDocument/2006/math">
                    <m:sSub>
                      <m:sSubPr>
                        <m:ctrlPr>
                          <a:rPr lang="en-US" altLang="zh-TW" sz="2400" i="1" dirty="0">
                            <a:latin typeface="Cambria Math" panose="02040503050406030204" pitchFamily="18" charset="0"/>
                            <a:ea typeface="新細明體" pitchFamily="18" charset="-120"/>
                          </a:rPr>
                        </m:ctrlPr>
                      </m:sSubPr>
                      <m:e>
                        <m:r>
                          <a:rPr lang="en-US" altLang="zh-TW" sz="2400" i="1" dirty="0">
                            <a:latin typeface="Cambria Math"/>
                            <a:ea typeface="新細明體" pitchFamily="18" charset="-120"/>
                          </a:rPr>
                          <m:t>𝜌</m:t>
                        </m:r>
                      </m:e>
                      <m:sub>
                        <m:r>
                          <a:rPr lang="en-US" altLang="zh-TW" sz="2400" i="1" dirty="0">
                            <a:latin typeface="Cambria Math"/>
                            <a:ea typeface="新細明體" pitchFamily="18" charset="-120"/>
                          </a:rPr>
                          <m:t>𝑆𝐹</m:t>
                        </m:r>
                      </m:sub>
                    </m:sSub>
                  </m:oMath>
                </a14:m>
                <a:r>
                  <a:rPr lang="en-US" altLang="zh-TW" sz="2400" dirty="0">
                    <a:ea typeface="新細明體" pitchFamily="18" charset="-120"/>
                  </a:rPr>
                  <a:t> is the correlation coefficient between </a:t>
                </a:r>
                <a14:m>
                  <m:oMath xmlns:m="http://schemas.openxmlformats.org/officeDocument/2006/math">
                    <m:r>
                      <m:rPr>
                        <m:sty m:val="p"/>
                      </m:rPr>
                      <a:rPr lang="en-US" altLang="zh-TW" sz="2400" dirty="0">
                        <a:latin typeface="Cambria Math"/>
                        <a:ea typeface="新細明體" pitchFamily="18" charset="-120"/>
                      </a:rPr>
                      <m:t>Δ</m:t>
                    </m:r>
                    <m:r>
                      <a:rPr lang="en-US" altLang="zh-TW" sz="2400" i="1" dirty="0">
                        <a:latin typeface="Cambria Math"/>
                        <a:ea typeface="新細明體" pitchFamily="18" charset="-120"/>
                      </a:rPr>
                      <m:t>𝑆</m:t>
                    </m:r>
                  </m:oMath>
                </a14:m>
                <a:r>
                  <a:rPr lang="en-US" altLang="zh-TW" sz="2400" dirty="0">
                    <a:ea typeface="新細明體" pitchFamily="18" charset="-120"/>
                  </a:rPr>
                  <a:t> and </a:t>
                </a:r>
                <a14:m>
                  <m:oMath xmlns:m="http://schemas.openxmlformats.org/officeDocument/2006/math">
                    <m:r>
                      <m:rPr>
                        <m:sty m:val="p"/>
                      </m:rPr>
                      <a:rPr lang="en-US" altLang="zh-TW" sz="2400" dirty="0">
                        <a:latin typeface="Cambria Math"/>
                        <a:ea typeface="新細明體" pitchFamily="18" charset="-120"/>
                      </a:rPr>
                      <m:t>Δ</m:t>
                    </m:r>
                    <m:r>
                      <a:rPr lang="en-US" altLang="zh-TW" sz="2400" i="1" dirty="0">
                        <a:latin typeface="Cambria Math"/>
                        <a:ea typeface="新細明體" pitchFamily="18" charset="-120"/>
                      </a:rPr>
                      <m:t>𝐹</m:t>
                    </m:r>
                  </m:oMath>
                </a14:m>
                <a:endParaRPr lang="en-US" altLang="zh-TW" sz="2400" i="1" dirty="0">
                  <a:ea typeface="新細明體" pitchFamily="18" charset="-120"/>
                </a:endParaRPr>
              </a:p>
              <a:p>
                <a:pPr marL="701675">
                  <a:spcBef>
                    <a:spcPts val="1200"/>
                  </a:spcBef>
                  <a:buClr>
                    <a:schemeClr val="tx1"/>
                  </a:buClr>
                  <a:buSzPct val="100000"/>
                  <a:buFont typeface="新細明體" pitchFamily="18" charset="-120"/>
                  <a:buChar char="※"/>
                </a:pPr>
                <a:r>
                  <a:rPr lang="en-US" altLang="zh-TW" sz="2200" dirty="0">
                    <a:ea typeface="新細明體" charset="-120"/>
                    <a:cs typeface="Arial" pitchFamily="34" charset="0"/>
                  </a:rPr>
                  <a:t>Refer to the appendix of Ch. 3 for the background knowledge about the standard deviation and the correlation </a:t>
                </a:r>
                <a:endParaRPr lang="en-US" altLang="zh-TW" sz="2200" i="1" dirty="0">
                  <a:ea typeface="新細明體" pitchFamily="18" charset="-120"/>
                </a:endParaRPr>
              </a:p>
              <a:p>
                <a:pPr marL="804863" indent="-446088">
                  <a:spcBef>
                    <a:spcPts val="500"/>
                  </a:spcBef>
                  <a:buNone/>
                </a:pPr>
                <a:endParaRPr lang="en-US" altLang="zh-TW" sz="2400" i="1" dirty="0">
                  <a:ea typeface="新細明體" pitchFamily="18" charset="-120"/>
                </a:endParaRPr>
              </a:p>
            </p:txBody>
          </p:sp>
        </mc:Choice>
        <mc:Fallback xmlns="">
          <p:sp>
            <p:nvSpPr>
              <p:cNvPr id="13316" name="Rectangle 3"/>
              <p:cNvSpPr>
                <a:spLocks noGrp="1" noRot="1" noChangeAspect="1" noMove="1" noResize="1" noEditPoints="1" noAdjustHandles="1" noChangeArrowheads="1" noChangeShapeType="1" noTextEdit="1"/>
              </p:cNvSpPr>
              <p:nvPr>
                <p:ph idx="1"/>
              </p:nvPr>
            </p:nvSpPr>
            <p:spPr>
              <a:xfrm>
                <a:off x="152400" y="1676400"/>
                <a:ext cx="8686800" cy="5029200"/>
              </a:xfrm>
              <a:blipFill>
                <a:blip r:embed="rId3"/>
                <a:stretch>
                  <a:fillRect l="-702" t="-1576" r="-772" b="-2667"/>
                </a:stretch>
              </a:blipFill>
            </p:spPr>
            <p:txBody>
              <a:bodyPr/>
              <a:lstStyle/>
              <a:p>
                <a:r>
                  <a:rPr lang="zh-TW" altLang="en-US">
                    <a:noFill/>
                  </a:rPr>
                  <a:t> </a:t>
                </a:r>
              </a:p>
            </p:txBody>
          </p:sp>
        </mc:Fallback>
      </mc:AlternateContent>
      <p:sp>
        <p:nvSpPr>
          <p:cNvPr id="1331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3DC47BF7-5A39-45C2-A9EA-40689447864C}" type="slidenum">
              <a:rPr lang="en-US" altLang="en-US"/>
              <a:pPr eaLnBrk="1" hangingPunct="1"/>
              <a:t>26</a:t>
            </a:fld>
            <a:endParaRPr lang="en-US"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p:spPr>
        <p:txBody>
          <a:bodyPr lIns="92075" tIns="46038" rIns="92075" bIns="46038" anchor="ctr"/>
          <a:lstStyle/>
          <a:p>
            <a:r>
              <a:rPr lang="en-US" altLang="zh-TW" dirty="0">
                <a:ea typeface="新細明體" pitchFamily="18" charset="-120"/>
              </a:rPr>
              <a:t>Cross Hedge and Optimal Hedge Ratio</a:t>
            </a:r>
          </a:p>
        </p:txBody>
      </p:sp>
      <mc:AlternateContent xmlns:mc="http://schemas.openxmlformats.org/markup-compatibility/2006" xmlns:a14="http://schemas.microsoft.com/office/drawing/2010/main">
        <mc:Choice Requires="a14">
          <p:sp>
            <p:nvSpPr>
              <p:cNvPr id="13316" name="Rectangle 3"/>
              <p:cNvSpPr>
                <a:spLocks noGrp="1" noChangeArrowheads="1"/>
              </p:cNvSpPr>
              <p:nvPr>
                <p:ph idx="1"/>
              </p:nvPr>
            </p:nvSpPr>
            <p:spPr>
              <a:xfrm>
                <a:off x="457200" y="1524000"/>
                <a:ext cx="8229600" cy="5029200"/>
              </a:xfrm>
              <a:noFill/>
            </p:spPr>
            <p:txBody>
              <a:bodyPr lIns="92075" tIns="46038" rIns="92075" bIns="46038"/>
              <a:lstStyle/>
              <a:p>
                <a:pPr>
                  <a:spcBef>
                    <a:spcPts val="500"/>
                  </a:spcBef>
                </a:pPr>
                <a:r>
                  <a:rPr lang="en-US" altLang="zh-TW" dirty="0">
                    <a:ea typeface="新細明體" charset="-120"/>
                    <a:cs typeface="Arial" pitchFamily="34" charset="0"/>
                  </a:rPr>
                  <a:t>Solve </a:t>
                </a:r>
                <a14:m>
                  <m:oMath xmlns:m="http://schemas.openxmlformats.org/officeDocument/2006/math">
                    <m:sSup>
                      <m:sSupPr>
                        <m:ctrlPr>
                          <a:rPr lang="en-US" altLang="zh-TW" i="1" dirty="0">
                            <a:latin typeface="Cambria Math" panose="02040503050406030204" pitchFamily="18" charset="0"/>
                            <a:ea typeface="新細明體" pitchFamily="18" charset="-120"/>
                          </a:rPr>
                        </m:ctrlPr>
                      </m:sSupPr>
                      <m:e>
                        <m:r>
                          <a:rPr lang="en-US" altLang="zh-TW" i="1" dirty="0">
                            <a:latin typeface="Cambria Math"/>
                            <a:ea typeface="新細明體" pitchFamily="18" charset="-120"/>
                          </a:rPr>
                          <m:t>h</m:t>
                        </m:r>
                      </m:e>
                      <m:sup>
                        <m:r>
                          <a:rPr lang="en-US" altLang="zh-TW" i="1" dirty="0">
                            <a:latin typeface="Cambria Math"/>
                            <a:ea typeface="新細明體" pitchFamily="18" charset="-120"/>
                          </a:rPr>
                          <m:t>∗</m:t>
                        </m:r>
                      </m:sup>
                    </m:sSup>
                  </m:oMath>
                </a14:m>
                <a:r>
                  <a:rPr lang="en-US" altLang="zh-TW" dirty="0">
                    <a:ea typeface="新細明體" charset="-120"/>
                    <a:cs typeface="Arial" pitchFamily="34" charset="0"/>
                  </a:rPr>
                  <a:t> from </a:t>
                </a:r>
                <a14:m>
                  <m:oMath xmlns:m="http://schemas.openxmlformats.org/officeDocument/2006/math">
                    <m:func>
                      <m:funcPr>
                        <m:ctrlPr>
                          <a:rPr lang="en-US" altLang="zh-TW" i="1">
                            <a:latin typeface="Cambria Math" panose="02040503050406030204" pitchFamily="18" charset="0"/>
                          </a:rPr>
                        </m:ctrlPr>
                      </m:funcPr>
                      <m:fName>
                        <m:limLow>
                          <m:limLowPr>
                            <m:ctrlPr>
                              <a:rPr lang="en-US" altLang="zh-TW" i="1">
                                <a:latin typeface="Cambria Math" panose="02040503050406030204" pitchFamily="18" charset="0"/>
                              </a:rPr>
                            </m:ctrlPr>
                          </m:limLowPr>
                          <m:e>
                            <m:r>
                              <m:rPr>
                                <m:sty m:val="p"/>
                              </m:rPr>
                              <a:rPr lang="en-US" altLang="zh-TW">
                                <a:latin typeface="Cambria Math"/>
                              </a:rPr>
                              <m:t>min</m:t>
                            </m:r>
                          </m:e>
                          <m:lim>
                            <m:r>
                              <a:rPr lang="en-US" altLang="zh-TW" i="1">
                                <a:latin typeface="Cambria Math"/>
                              </a:rPr>
                              <m:t>h</m:t>
                            </m:r>
                          </m:lim>
                        </m:limLow>
                      </m:fName>
                      <m:e>
                        <m:r>
                          <m:rPr>
                            <m:sty m:val="p"/>
                          </m:rPr>
                          <a:rPr lang="en-US" altLang="zh-TW">
                            <a:latin typeface="Cambria Math"/>
                          </a:rPr>
                          <m:t>var</m:t>
                        </m:r>
                        <m:d>
                          <m:dPr>
                            <m:ctrlPr>
                              <a:rPr lang="en-US" altLang="zh-TW" i="1">
                                <a:latin typeface="Cambria Math" panose="02040503050406030204" pitchFamily="18" charset="0"/>
                              </a:rPr>
                            </m:ctrlPr>
                          </m:dPr>
                          <m:e>
                            <m:r>
                              <m:rPr>
                                <m:sty m:val="p"/>
                              </m:rPr>
                              <a:rPr lang="en-US" altLang="zh-TW">
                                <a:latin typeface="Cambria Math"/>
                              </a:rPr>
                              <m:t>Δ</m:t>
                            </m:r>
                            <m:r>
                              <a:rPr lang="en-US" altLang="zh-TW" i="1">
                                <a:latin typeface="Cambria Math"/>
                              </a:rPr>
                              <m:t>𝑆</m:t>
                            </m:r>
                            <m:r>
                              <a:rPr lang="en-US" altLang="zh-TW" i="1">
                                <a:latin typeface="Cambria Math"/>
                              </a:rPr>
                              <m:t>−</m:t>
                            </m:r>
                            <m:r>
                              <a:rPr lang="en-US" altLang="zh-TW" i="1">
                                <a:latin typeface="Cambria Math"/>
                              </a:rPr>
                              <m:t>h</m:t>
                            </m:r>
                            <m:r>
                              <m:rPr>
                                <m:sty m:val="p"/>
                              </m:rPr>
                              <a:rPr lang="en-US" altLang="zh-TW">
                                <a:latin typeface="Cambria Math"/>
                              </a:rPr>
                              <m:t>Δ</m:t>
                            </m:r>
                            <m:r>
                              <a:rPr lang="en-US" altLang="zh-TW" i="1">
                                <a:latin typeface="Cambria Math"/>
                              </a:rPr>
                              <m:t>𝐹</m:t>
                            </m:r>
                          </m:e>
                        </m:d>
                      </m:e>
                    </m:func>
                  </m:oMath>
                </a14:m>
                <a:endParaRPr lang="en-US" altLang="zh-TW" i="1" dirty="0">
                  <a:ea typeface="新細明體" pitchFamily="18" charset="-120"/>
                </a:endParaRPr>
              </a:p>
            </p:txBody>
          </p:sp>
        </mc:Choice>
        <mc:Fallback xmlns="">
          <p:sp>
            <p:nvSpPr>
              <p:cNvPr id="13316" name="Rectangle 3"/>
              <p:cNvSpPr>
                <a:spLocks noGrp="1" noRot="1" noChangeAspect="1" noMove="1" noResize="1" noEditPoints="1" noAdjustHandles="1" noChangeArrowheads="1" noChangeShapeType="1" noTextEdit="1"/>
              </p:cNvSpPr>
              <p:nvPr>
                <p:ph idx="1"/>
              </p:nvPr>
            </p:nvSpPr>
            <p:spPr>
              <a:xfrm>
                <a:off x="457200" y="1524000"/>
                <a:ext cx="8229600" cy="5029200"/>
              </a:xfrm>
              <a:blipFill rotWithShape="1">
                <a:blip r:embed="rId4"/>
                <a:stretch>
                  <a:fillRect l="-667" t="-1697"/>
                </a:stretch>
              </a:blipFill>
            </p:spPr>
            <p:txBody>
              <a:bodyPr/>
              <a:lstStyle/>
              <a:p>
                <a:r>
                  <a:rPr lang="zh-TW" altLang="en-US">
                    <a:noFill/>
                  </a:rPr>
                  <a:t> </a:t>
                </a:r>
              </a:p>
            </p:txBody>
          </p:sp>
        </mc:Fallback>
      </mc:AlternateContent>
      <p:sp>
        <p:nvSpPr>
          <p:cNvPr id="1331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3DC47BF7-5A39-45C2-A9EA-40689447864C}" type="slidenum">
              <a:rPr lang="en-US" altLang="en-US"/>
              <a:pPr eaLnBrk="1" hangingPunct="1"/>
              <a:t>27</a:t>
            </a:fld>
            <a:endParaRPr lang="en-US" altLang="en-US"/>
          </a:p>
        </p:txBody>
      </p:sp>
      <p:graphicFrame>
        <p:nvGraphicFramePr>
          <p:cNvPr id="2" name="物件 1"/>
          <p:cNvGraphicFramePr>
            <a:graphicFrameLocks noChangeAspect="1"/>
          </p:cNvGraphicFramePr>
          <p:nvPr>
            <p:extLst>
              <p:ext uri="{D42A27DB-BD31-4B8C-83A1-F6EECF244321}">
                <p14:modId xmlns:p14="http://schemas.microsoft.com/office/powerpoint/2010/main" val="3960214869"/>
              </p:ext>
            </p:extLst>
          </p:nvPr>
        </p:nvGraphicFramePr>
        <p:xfrm>
          <a:off x="1027819" y="2340232"/>
          <a:ext cx="7582781" cy="4441568"/>
        </p:xfrm>
        <a:graphic>
          <a:graphicData uri="http://schemas.openxmlformats.org/presentationml/2006/ole">
            <mc:AlternateContent xmlns:mc="http://schemas.openxmlformats.org/markup-compatibility/2006">
              <mc:Choice xmlns:v="urn:schemas-microsoft-com:vml" Requires="v">
                <p:oleObj spid="_x0000_s3477" name="Visio" r:id="rId5" imgW="5288286" imgH="3063209" progId="Visio.Drawing.11">
                  <p:embed/>
                </p:oleObj>
              </mc:Choice>
              <mc:Fallback>
                <p:oleObj name="Visio" r:id="rId5" imgW="5288286" imgH="3063209" progId="Visio.Drawing.11">
                  <p:embed/>
                  <p:pic>
                    <p:nvPicPr>
                      <p:cNvPr id="0" name=""/>
                      <p:cNvPicPr/>
                      <p:nvPr/>
                    </p:nvPicPr>
                    <p:blipFill>
                      <a:blip r:embed="rId6"/>
                      <a:stretch>
                        <a:fillRect/>
                      </a:stretch>
                    </p:blipFill>
                    <p:spPr>
                      <a:xfrm>
                        <a:off x="1027819" y="2340232"/>
                        <a:ext cx="7582781" cy="4441568"/>
                      </a:xfrm>
                      <a:prstGeom prst="rect">
                        <a:avLst/>
                      </a:prstGeom>
                    </p:spPr>
                  </p:pic>
                </p:oleObj>
              </mc:Fallback>
            </mc:AlternateContent>
          </a:graphicData>
        </a:graphic>
      </p:graphicFrame>
    </p:spTree>
    <p:extLst>
      <p:ext uri="{BB962C8B-B14F-4D97-AF65-F5344CB8AC3E}">
        <p14:creationId xmlns:p14="http://schemas.microsoft.com/office/powerpoint/2010/main" val="35116247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版面配置區 1"/>
              <p:cNvSpPr>
                <a:spLocks noGrp="1"/>
              </p:cNvSpPr>
              <p:nvPr>
                <p:ph type="body" sz="half" idx="1"/>
              </p:nvPr>
            </p:nvSpPr>
            <p:spPr>
              <a:xfrm>
                <a:off x="381000" y="1719263"/>
                <a:ext cx="8458200" cy="4411662"/>
              </a:xfrm>
            </p:spPr>
            <p:txBody>
              <a:bodyPr/>
              <a:lstStyle/>
              <a:p>
                <a:pPr marL="358775" indent="0" algn="ctr">
                  <a:spcBef>
                    <a:spcPts val="300"/>
                  </a:spcBef>
                  <a:buNone/>
                </a:pPr>
                <a14:m>
                  <m:oMathPara xmlns:m="http://schemas.openxmlformats.org/officeDocument/2006/math">
                    <m:oMathParaPr>
                      <m:jc m:val="left"/>
                    </m:oMathParaPr>
                    <m:oMath xmlns:m="http://schemas.openxmlformats.org/officeDocument/2006/math">
                      <m:func>
                        <m:funcPr>
                          <m:ctrlPr>
                            <a:rPr lang="en-US" altLang="zh-TW" sz="2800" i="1" smtClean="0">
                              <a:latin typeface="Cambria Math" panose="02040503050406030204" pitchFamily="18" charset="0"/>
                            </a:rPr>
                          </m:ctrlPr>
                        </m:funcPr>
                        <m:fName>
                          <m:limLow>
                            <m:limLowPr>
                              <m:ctrlPr>
                                <a:rPr lang="en-US" altLang="zh-TW" sz="2800" i="1" smtClean="0">
                                  <a:latin typeface="Cambria Math" panose="02040503050406030204" pitchFamily="18" charset="0"/>
                                </a:rPr>
                              </m:ctrlPr>
                            </m:limLowPr>
                            <m:e>
                              <m:r>
                                <m:rPr>
                                  <m:sty m:val="p"/>
                                </m:rPr>
                                <a:rPr lang="en-US" altLang="zh-TW" sz="2800" i="0" smtClean="0">
                                  <a:latin typeface="Cambria Math"/>
                                </a:rPr>
                                <m:t>min</m:t>
                              </m:r>
                            </m:e>
                            <m:lim>
                              <m:r>
                                <a:rPr lang="en-US" altLang="zh-TW" sz="2800" b="0" i="1" smtClean="0">
                                  <a:latin typeface="Cambria Math"/>
                                </a:rPr>
                                <m:t>h</m:t>
                              </m:r>
                            </m:lim>
                          </m:limLow>
                        </m:fName>
                        <m:e>
                          <m:r>
                            <m:rPr>
                              <m:sty m:val="p"/>
                            </m:rPr>
                            <a:rPr lang="en-US" altLang="zh-TW" sz="2800" b="0" i="0" smtClean="0">
                              <a:latin typeface="Cambria Math"/>
                            </a:rPr>
                            <m:t>var</m:t>
                          </m:r>
                          <m:d>
                            <m:dPr>
                              <m:ctrlPr>
                                <a:rPr lang="en-US" altLang="zh-TW" sz="2800" b="0" i="1" smtClean="0">
                                  <a:latin typeface="Cambria Math" panose="02040503050406030204" pitchFamily="18" charset="0"/>
                                </a:rPr>
                              </m:ctrlPr>
                            </m:dPr>
                            <m:e>
                              <m:r>
                                <m:rPr>
                                  <m:sty m:val="p"/>
                                </m:rPr>
                                <a:rPr lang="en-US" altLang="zh-TW" sz="2800" b="0" i="0" smtClean="0">
                                  <a:latin typeface="Cambria Math"/>
                                </a:rPr>
                                <m:t>Δ</m:t>
                              </m:r>
                              <m:r>
                                <a:rPr lang="en-US" altLang="zh-TW" sz="2800" b="0" i="1" smtClean="0">
                                  <a:latin typeface="Cambria Math"/>
                                </a:rPr>
                                <m:t>𝑆</m:t>
                              </m:r>
                              <m:r>
                                <a:rPr lang="en-US" altLang="zh-TW" sz="2800" b="0" i="1" smtClean="0">
                                  <a:latin typeface="Cambria Math"/>
                                </a:rPr>
                                <m:t>−</m:t>
                              </m:r>
                              <m:r>
                                <a:rPr lang="en-US" altLang="zh-TW" sz="2800" b="0" i="1" smtClean="0">
                                  <a:latin typeface="Cambria Math"/>
                                </a:rPr>
                                <m:t>h</m:t>
                              </m:r>
                              <m:r>
                                <m:rPr>
                                  <m:sty m:val="p"/>
                                </m:rPr>
                                <a:rPr lang="en-US" altLang="zh-TW" sz="2800" b="0" i="0" smtClean="0">
                                  <a:latin typeface="Cambria Math"/>
                                </a:rPr>
                                <m:t>Δ</m:t>
                              </m:r>
                              <m:r>
                                <a:rPr lang="en-US" altLang="zh-TW" sz="2800" b="0" i="1" smtClean="0">
                                  <a:latin typeface="Cambria Math"/>
                                </a:rPr>
                                <m:t>𝐹</m:t>
                              </m:r>
                            </m:e>
                          </m:d>
                          <m:r>
                            <a:rPr lang="en-US" altLang="zh-TW" sz="2800" b="0" i="1" smtClean="0">
                              <a:latin typeface="Cambria Math"/>
                            </a:rPr>
                            <m:t>=</m:t>
                          </m:r>
                          <m:sSubSup>
                            <m:sSubSupPr>
                              <m:ctrlPr>
                                <a:rPr lang="zh-TW" altLang="zh-TW" sz="2800" i="1">
                                  <a:latin typeface="Cambria Math" panose="02040503050406030204" pitchFamily="18" charset="0"/>
                                </a:rPr>
                              </m:ctrlPr>
                            </m:sSubSupPr>
                            <m:e>
                              <m:r>
                                <a:rPr lang="en-US" altLang="zh-TW" sz="2800" i="1">
                                  <a:latin typeface="Cambria Math"/>
                                </a:rPr>
                                <m:t>𝜎</m:t>
                              </m:r>
                            </m:e>
                            <m:sub>
                              <m:r>
                                <a:rPr lang="en-US" altLang="zh-TW" sz="2800" i="1">
                                  <a:latin typeface="Cambria Math"/>
                                </a:rPr>
                                <m:t>𝑆</m:t>
                              </m:r>
                            </m:sub>
                            <m:sup>
                              <m:r>
                                <a:rPr lang="en-US" altLang="zh-TW" sz="2800" i="1">
                                  <a:latin typeface="Cambria Math"/>
                                </a:rPr>
                                <m:t>2</m:t>
                              </m:r>
                            </m:sup>
                          </m:sSubSup>
                          <m:r>
                            <a:rPr lang="en-US" altLang="zh-TW" sz="2800" b="0" i="1" smtClean="0">
                              <a:latin typeface="Cambria Math"/>
                            </a:rPr>
                            <m:t>−2</m:t>
                          </m:r>
                          <m:r>
                            <a:rPr lang="en-US" altLang="zh-TW" sz="2800" b="0" i="1" smtClean="0">
                              <a:latin typeface="Cambria Math"/>
                            </a:rPr>
                            <m:t>h</m:t>
                          </m:r>
                          <m:sSub>
                            <m:sSubPr>
                              <m:ctrlPr>
                                <a:rPr lang="en-US" altLang="zh-TW" sz="2800" i="1" dirty="0">
                                  <a:latin typeface="Cambria Math" panose="02040503050406030204" pitchFamily="18" charset="0"/>
                                  <a:ea typeface="新細明體" pitchFamily="18" charset="-120"/>
                                </a:rPr>
                              </m:ctrlPr>
                            </m:sSubPr>
                            <m:e>
                              <m:r>
                                <a:rPr lang="en-US" altLang="zh-TW" sz="2800" i="1" dirty="0">
                                  <a:latin typeface="Cambria Math"/>
                                  <a:ea typeface="新細明體" pitchFamily="18" charset="-120"/>
                                </a:rPr>
                                <m:t>𝜌</m:t>
                              </m:r>
                            </m:e>
                            <m:sub>
                              <m:r>
                                <a:rPr lang="en-US" altLang="zh-TW" sz="2800" i="1" dirty="0">
                                  <a:latin typeface="Cambria Math"/>
                                  <a:ea typeface="新細明體" pitchFamily="18" charset="-120"/>
                                </a:rPr>
                                <m:t>𝑆𝐹</m:t>
                              </m:r>
                            </m:sub>
                          </m:sSub>
                          <m:sSub>
                            <m:sSubPr>
                              <m:ctrlPr>
                                <a:rPr lang="en-US" altLang="zh-TW" sz="2800" b="0" i="1" smtClean="0">
                                  <a:latin typeface="Cambria Math" panose="02040503050406030204" pitchFamily="18" charset="0"/>
                                </a:rPr>
                              </m:ctrlPr>
                            </m:sSubPr>
                            <m:e>
                              <m:r>
                                <a:rPr lang="en-US" altLang="zh-TW" sz="2800" b="0" i="1" smtClean="0">
                                  <a:latin typeface="Cambria Math"/>
                                </a:rPr>
                                <m:t>𝜎</m:t>
                              </m:r>
                            </m:e>
                            <m:sub>
                              <m:r>
                                <a:rPr lang="en-US" altLang="zh-TW" sz="2800" b="0" i="1" smtClean="0">
                                  <a:latin typeface="Cambria Math"/>
                                </a:rPr>
                                <m:t>𝑆</m:t>
                              </m:r>
                            </m:sub>
                          </m:sSub>
                          <m:sSub>
                            <m:sSubPr>
                              <m:ctrlPr>
                                <a:rPr lang="en-US" altLang="zh-TW" sz="2800" b="0" i="1" smtClean="0">
                                  <a:latin typeface="Cambria Math" panose="02040503050406030204" pitchFamily="18" charset="0"/>
                                </a:rPr>
                              </m:ctrlPr>
                            </m:sSubPr>
                            <m:e>
                              <m:r>
                                <a:rPr lang="en-US" altLang="zh-TW" sz="2800" b="0" i="1" smtClean="0">
                                  <a:latin typeface="Cambria Math"/>
                                </a:rPr>
                                <m:t>𝜎</m:t>
                              </m:r>
                            </m:e>
                            <m:sub>
                              <m:r>
                                <a:rPr lang="en-US" altLang="zh-TW" sz="2800" b="0" i="1" smtClean="0">
                                  <a:latin typeface="Cambria Math"/>
                                </a:rPr>
                                <m:t>𝐹</m:t>
                              </m:r>
                            </m:sub>
                          </m:sSub>
                          <m:r>
                            <a:rPr lang="en-US" altLang="zh-TW" sz="2800" b="0" i="1" smtClean="0">
                              <a:latin typeface="Cambria Math"/>
                            </a:rPr>
                            <m:t>+</m:t>
                          </m:r>
                          <m:sSup>
                            <m:sSupPr>
                              <m:ctrlPr>
                                <a:rPr lang="en-US" altLang="zh-TW" sz="2800" b="0" i="1" smtClean="0">
                                  <a:latin typeface="Cambria Math" panose="02040503050406030204" pitchFamily="18" charset="0"/>
                                </a:rPr>
                              </m:ctrlPr>
                            </m:sSupPr>
                            <m:e>
                              <m:r>
                                <a:rPr lang="en-US" altLang="zh-TW" sz="2800" b="0" i="1" smtClean="0">
                                  <a:latin typeface="Cambria Math"/>
                                </a:rPr>
                                <m:t>h</m:t>
                              </m:r>
                            </m:e>
                            <m:sup>
                              <m:r>
                                <a:rPr lang="en-US" altLang="zh-TW" sz="2800" b="0" i="1" smtClean="0">
                                  <a:latin typeface="Cambria Math"/>
                                </a:rPr>
                                <m:t>2</m:t>
                              </m:r>
                            </m:sup>
                          </m:sSup>
                          <m:sSubSup>
                            <m:sSubSupPr>
                              <m:ctrlPr>
                                <a:rPr lang="zh-TW" altLang="zh-TW" sz="2800" i="1">
                                  <a:latin typeface="Cambria Math" panose="02040503050406030204" pitchFamily="18" charset="0"/>
                                </a:rPr>
                              </m:ctrlPr>
                            </m:sSubSupPr>
                            <m:e>
                              <m:r>
                                <a:rPr lang="en-US" altLang="zh-TW" sz="2800" i="1">
                                  <a:latin typeface="Cambria Math"/>
                                </a:rPr>
                                <m:t>𝜎</m:t>
                              </m:r>
                            </m:e>
                            <m:sub>
                              <m:r>
                                <a:rPr lang="en-US" altLang="zh-TW" sz="2800" b="0" i="1" smtClean="0">
                                  <a:latin typeface="Cambria Math"/>
                                </a:rPr>
                                <m:t>𝐹</m:t>
                              </m:r>
                            </m:sub>
                            <m:sup>
                              <m:r>
                                <a:rPr lang="en-US" altLang="zh-TW" sz="2800" i="1">
                                  <a:latin typeface="Cambria Math"/>
                                </a:rPr>
                                <m:t>2</m:t>
                              </m:r>
                            </m:sup>
                          </m:sSubSup>
                        </m:e>
                      </m:func>
                    </m:oMath>
                  </m:oMathPara>
                </a14:m>
                <a:endParaRPr lang="en-US" altLang="zh-TW" sz="2800" dirty="0"/>
              </a:p>
              <a:p>
                <a:pPr marL="358775" indent="0">
                  <a:spcBef>
                    <a:spcPts val="300"/>
                  </a:spcBef>
                  <a:buNone/>
                </a:pPr>
                <a:endParaRPr lang="en-US" altLang="zh-TW" sz="1600" dirty="0"/>
              </a:p>
              <a:p>
                <a:pPr marL="358775" indent="0">
                  <a:spcBef>
                    <a:spcPts val="300"/>
                  </a:spcBef>
                  <a:buNone/>
                </a:pPr>
                <a:r>
                  <a:rPr lang="en-US" altLang="zh-TW" sz="2800" dirty="0"/>
                  <a:t>Solution 1: First order condition w.r.t. </a:t>
                </a:r>
                <a14:m>
                  <m:oMath xmlns:m="http://schemas.openxmlformats.org/officeDocument/2006/math">
                    <m:r>
                      <a:rPr lang="en-US" altLang="zh-TW" sz="2800" i="1">
                        <a:latin typeface="Cambria Math"/>
                      </a:rPr>
                      <m:t>h</m:t>
                    </m:r>
                  </m:oMath>
                </a14:m>
                <a:r>
                  <a:rPr lang="en-US" altLang="zh-TW" sz="2800" dirty="0"/>
                  <a:t> </a:t>
                </a:r>
              </a:p>
              <a:p>
                <a:pPr marL="2155825" indent="0">
                  <a:spcBef>
                    <a:spcPts val="300"/>
                  </a:spcBef>
                  <a:buNone/>
                </a:pPr>
                <a14:m>
                  <m:oMathPara xmlns:m="http://schemas.openxmlformats.org/officeDocument/2006/math">
                    <m:oMathParaPr>
                      <m:jc m:val="centerGroup"/>
                    </m:oMathParaPr>
                    <m:oMath xmlns:m="http://schemas.openxmlformats.org/officeDocument/2006/math">
                      <m:r>
                        <a:rPr lang="zh-TW" altLang="en-US" sz="2800" i="1" smtClean="0">
                          <a:latin typeface="Cambria Math"/>
                        </a:rPr>
                        <m:t>⇒</m:t>
                      </m:r>
                      <m:sSubSup>
                        <m:sSubSupPr>
                          <m:ctrlPr>
                            <a:rPr lang="zh-TW" altLang="zh-TW" sz="2800" i="1">
                              <a:latin typeface="Cambria Math" panose="02040503050406030204" pitchFamily="18" charset="0"/>
                            </a:rPr>
                          </m:ctrlPr>
                        </m:sSubSupPr>
                        <m:e>
                          <m:r>
                            <a:rPr lang="en-US" altLang="zh-TW" sz="2800" b="0" i="1" smtClean="0">
                              <a:latin typeface="Cambria Math"/>
                            </a:rPr>
                            <m:t>−2</m:t>
                          </m:r>
                          <m:sSub>
                            <m:sSubPr>
                              <m:ctrlPr>
                                <a:rPr lang="en-US" altLang="zh-TW" sz="2800" i="1" dirty="0">
                                  <a:latin typeface="Cambria Math" panose="02040503050406030204" pitchFamily="18" charset="0"/>
                                  <a:ea typeface="新細明體" pitchFamily="18" charset="-120"/>
                                </a:rPr>
                              </m:ctrlPr>
                            </m:sSubPr>
                            <m:e>
                              <m:r>
                                <a:rPr lang="en-US" altLang="zh-TW" sz="2800" i="1" dirty="0">
                                  <a:latin typeface="Cambria Math"/>
                                  <a:ea typeface="新細明體" pitchFamily="18" charset="-120"/>
                                </a:rPr>
                                <m:t>𝜌</m:t>
                              </m:r>
                            </m:e>
                            <m:sub>
                              <m:r>
                                <a:rPr lang="en-US" altLang="zh-TW" sz="2800" i="1" dirty="0">
                                  <a:latin typeface="Cambria Math"/>
                                  <a:ea typeface="新細明體" pitchFamily="18" charset="-120"/>
                                </a:rPr>
                                <m:t>𝑆𝐹</m:t>
                              </m:r>
                            </m:sub>
                          </m:sSub>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𝑆</m:t>
                              </m:r>
                            </m:sub>
                          </m:sSub>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𝐹</m:t>
                              </m:r>
                            </m:sub>
                          </m:sSub>
                          <m:r>
                            <a:rPr lang="en-US" altLang="zh-TW" sz="2800" b="0" i="1" smtClean="0">
                              <a:latin typeface="Cambria Math"/>
                            </a:rPr>
                            <m:t>+2</m:t>
                          </m:r>
                          <m:r>
                            <a:rPr lang="en-US" altLang="zh-TW" sz="2800" b="0" i="1" smtClean="0">
                              <a:latin typeface="Cambria Math"/>
                            </a:rPr>
                            <m:t>h</m:t>
                          </m:r>
                          <m:r>
                            <a:rPr lang="en-US" altLang="zh-TW" sz="2800" i="1">
                              <a:latin typeface="Cambria Math"/>
                            </a:rPr>
                            <m:t>𝜎</m:t>
                          </m:r>
                        </m:e>
                        <m:sub>
                          <m:r>
                            <a:rPr lang="en-US" altLang="zh-TW" sz="2800" i="1">
                              <a:latin typeface="Cambria Math"/>
                            </a:rPr>
                            <m:t>𝐹</m:t>
                          </m:r>
                        </m:sub>
                        <m:sup>
                          <m:r>
                            <a:rPr lang="en-US" altLang="zh-TW" sz="2800" i="1">
                              <a:latin typeface="Cambria Math"/>
                            </a:rPr>
                            <m:t>2</m:t>
                          </m:r>
                        </m:sup>
                      </m:sSubSup>
                      <m:r>
                        <a:rPr lang="en-US" altLang="zh-TW" sz="2800" b="0" i="1" smtClean="0">
                          <a:latin typeface="Cambria Math"/>
                        </a:rPr>
                        <m:t>=0</m:t>
                      </m:r>
                    </m:oMath>
                  </m:oMathPara>
                </a14:m>
                <a:endParaRPr lang="en-US" altLang="zh-TW" sz="2800" b="0" dirty="0"/>
              </a:p>
              <a:p>
                <a:pPr marL="2155825" indent="0">
                  <a:spcBef>
                    <a:spcPts val="300"/>
                  </a:spcBef>
                  <a:buNone/>
                </a:pPr>
                <a14:m>
                  <m:oMath xmlns:m="http://schemas.openxmlformats.org/officeDocument/2006/math">
                    <m:r>
                      <a:rPr lang="zh-TW" altLang="en-US" sz="2800" i="1">
                        <a:latin typeface="Cambria Math"/>
                      </a:rPr>
                      <m:t>⇒</m:t>
                    </m:r>
                    <m:sSup>
                      <m:sSupPr>
                        <m:ctrlPr>
                          <a:rPr lang="en-US" altLang="zh-TW" sz="2800" i="1" smtClean="0">
                            <a:latin typeface="Cambria Math" panose="02040503050406030204" pitchFamily="18" charset="0"/>
                          </a:rPr>
                        </m:ctrlPr>
                      </m:sSupPr>
                      <m:e>
                        <m:r>
                          <a:rPr lang="en-US" altLang="zh-TW" sz="2800" b="0" i="1" smtClean="0">
                            <a:latin typeface="Cambria Math"/>
                          </a:rPr>
                          <m:t>h</m:t>
                        </m:r>
                      </m:e>
                      <m:sup>
                        <m:r>
                          <a:rPr lang="en-US" altLang="zh-TW" sz="2800" b="0" i="1" smtClean="0">
                            <a:latin typeface="Cambria Math"/>
                          </a:rPr>
                          <m:t>∗</m:t>
                        </m:r>
                      </m:sup>
                    </m:sSup>
                    <m:r>
                      <a:rPr lang="en-US" altLang="zh-TW" sz="2800" i="1">
                        <a:latin typeface="Cambria Math"/>
                      </a:rPr>
                      <m:t>=</m:t>
                    </m:r>
                    <m:sSub>
                      <m:sSubPr>
                        <m:ctrlPr>
                          <a:rPr lang="en-US" altLang="zh-TW" sz="2800" i="1" dirty="0">
                            <a:latin typeface="Cambria Math" panose="02040503050406030204" pitchFamily="18" charset="0"/>
                            <a:ea typeface="新細明體" pitchFamily="18" charset="-120"/>
                          </a:rPr>
                        </m:ctrlPr>
                      </m:sSubPr>
                      <m:e>
                        <m:r>
                          <a:rPr lang="en-US" altLang="zh-TW" sz="2800" i="1" dirty="0">
                            <a:latin typeface="Cambria Math"/>
                            <a:ea typeface="新細明體" pitchFamily="18" charset="-120"/>
                          </a:rPr>
                          <m:t>𝜌</m:t>
                        </m:r>
                      </m:e>
                      <m:sub>
                        <m:r>
                          <a:rPr lang="en-US" altLang="zh-TW" sz="2800" i="1" dirty="0">
                            <a:latin typeface="Cambria Math"/>
                            <a:ea typeface="新細明體" pitchFamily="18" charset="-120"/>
                          </a:rPr>
                          <m:t>𝑆𝐹</m:t>
                        </m:r>
                      </m:sub>
                    </m:sSub>
                    <m:f>
                      <m:fPr>
                        <m:ctrlPr>
                          <a:rPr lang="en-US" altLang="zh-TW" sz="2800" i="1" smtClean="0">
                            <a:latin typeface="Cambria Math" panose="02040503050406030204" pitchFamily="18" charset="0"/>
                          </a:rPr>
                        </m:ctrlPr>
                      </m:fPr>
                      <m:num>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𝑆</m:t>
                            </m:r>
                          </m:sub>
                        </m:sSub>
                      </m:num>
                      <m:den>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𝐹</m:t>
                            </m:r>
                          </m:sub>
                        </m:sSub>
                      </m:den>
                    </m:f>
                  </m:oMath>
                </a14:m>
                <a:r>
                  <a:rPr lang="en-US" altLang="zh-TW" sz="2800" dirty="0"/>
                  <a:t>  can minimize the variance</a:t>
                </a:r>
              </a:p>
              <a:p>
                <a:pPr marL="2155825" indent="0">
                  <a:spcBef>
                    <a:spcPts val="300"/>
                  </a:spcBef>
                  <a:buNone/>
                </a:pPr>
                <a:endParaRPr lang="en-US" altLang="zh-TW" sz="1600" dirty="0"/>
              </a:p>
              <a:p>
                <a:pPr marL="358775" indent="0">
                  <a:spcBef>
                    <a:spcPts val="300"/>
                  </a:spcBef>
                  <a:buNone/>
                </a:pPr>
                <a:r>
                  <a:rPr lang="en-US" altLang="zh-TW" sz="2800" dirty="0"/>
                  <a:t>Solution 2: Completing the square</a:t>
                </a:r>
              </a:p>
              <a:p>
                <a:pPr marL="2155825" indent="0">
                  <a:spcBef>
                    <a:spcPts val="300"/>
                  </a:spcBef>
                  <a:buNone/>
                </a:pPr>
                <a14:m>
                  <m:oMathPara xmlns:m="http://schemas.openxmlformats.org/officeDocument/2006/math">
                    <m:oMathParaPr>
                      <m:jc m:val="centerGroup"/>
                    </m:oMathParaPr>
                    <m:oMath xmlns:m="http://schemas.openxmlformats.org/officeDocument/2006/math">
                      <m:r>
                        <a:rPr lang="zh-TW" altLang="en-US" sz="2800" i="1">
                          <a:latin typeface="Cambria Math"/>
                        </a:rPr>
                        <m:t>⇒</m:t>
                      </m:r>
                      <m:sSup>
                        <m:sSupPr>
                          <m:ctrlPr>
                            <a:rPr lang="en-US" altLang="zh-TW" sz="2800" i="1" smtClean="0">
                              <a:latin typeface="Cambria Math" panose="02040503050406030204" pitchFamily="18" charset="0"/>
                            </a:rPr>
                          </m:ctrlPr>
                        </m:sSupPr>
                        <m:e>
                          <m:r>
                            <a:rPr lang="en-US" altLang="zh-TW" sz="2800" b="0" i="1" smtClean="0">
                              <a:latin typeface="Cambria Math"/>
                            </a:rPr>
                            <m:t>(</m:t>
                          </m:r>
                          <m:r>
                            <a:rPr lang="en-US" altLang="zh-TW" sz="2800" b="0" i="1" smtClean="0">
                              <a:latin typeface="Cambria Math"/>
                            </a:rPr>
                            <m:t>h</m:t>
                          </m:r>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𝐹</m:t>
                              </m:r>
                            </m:sub>
                          </m:sSub>
                          <m:r>
                            <a:rPr lang="en-US" altLang="zh-TW" sz="2800" b="0" i="1" smtClean="0">
                              <a:latin typeface="Cambria Math"/>
                            </a:rPr>
                            <m:t>−</m:t>
                          </m:r>
                          <m:sSub>
                            <m:sSubPr>
                              <m:ctrlPr>
                                <a:rPr lang="en-US" altLang="zh-TW" sz="2800" i="1" dirty="0">
                                  <a:latin typeface="Cambria Math" panose="02040503050406030204" pitchFamily="18" charset="0"/>
                                  <a:ea typeface="新細明體" pitchFamily="18" charset="-120"/>
                                </a:rPr>
                              </m:ctrlPr>
                            </m:sSubPr>
                            <m:e>
                              <m:r>
                                <a:rPr lang="en-US" altLang="zh-TW" sz="2800" i="1" dirty="0">
                                  <a:latin typeface="Cambria Math"/>
                                  <a:ea typeface="新細明體" pitchFamily="18" charset="-120"/>
                                </a:rPr>
                                <m:t>𝜌</m:t>
                              </m:r>
                            </m:e>
                            <m:sub>
                              <m:r>
                                <a:rPr lang="en-US" altLang="zh-TW" sz="2800" i="1" dirty="0">
                                  <a:latin typeface="Cambria Math"/>
                                  <a:ea typeface="新細明體" pitchFamily="18" charset="-120"/>
                                </a:rPr>
                                <m:t>𝑆𝐹</m:t>
                              </m:r>
                            </m:sub>
                          </m:sSub>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𝑆</m:t>
                              </m:r>
                            </m:sub>
                          </m:sSub>
                          <m:r>
                            <a:rPr lang="en-US" altLang="zh-TW" sz="2800" b="0" i="1" smtClean="0">
                              <a:latin typeface="Cambria Math"/>
                            </a:rPr>
                            <m:t>)</m:t>
                          </m:r>
                        </m:e>
                        <m:sup>
                          <m:r>
                            <a:rPr lang="en-US" altLang="zh-TW" sz="2800" b="0" i="1" smtClean="0">
                              <a:latin typeface="Cambria Math"/>
                            </a:rPr>
                            <m:t>2</m:t>
                          </m:r>
                        </m:sup>
                      </m:sSup>
                      <m:r>
                        <a:rPr lang="en-US" altLang="zh-TW" sz="2800" b="0" i="1" smtClean="0">
                          <a:latin typeface="Cambria Math"/>
                        </a:rPr>
                        <m:t>+</m:t>
                      </m:r>
                      <m:sSubSup>
                        <m:sSubSupPr>
                          <m:ctrlPr>
                            <a:rPr lang="zh-TW" altLang="zh-TW" sz="2800" i="1">
                              <a:latin typeface="Cambria Math" panose="02040503050406030204" pitchFamily="18" charset="0"/>
                            </a:rPr>
                          </m:ctrlPr>
                        </m:sSubSupPr>
                        <m:e>
                          <m:r>
                            <a:rPr lang="en-US" altLang="zh-TW" sz="2800" i="1">
                              <a:latin typeface="Cambria Math"/>
                            </a:rPr>
                            <m:t>𝜎</m:t>
                          </m:r>
                        </m:e>
                        <m:sub>
                          <m:r>
                            <a:rPr lang="en-US" altLang="zh-TW" sz="2800" i="1">
                              <a:latin typeface="Cambria Math"/>
                            </a:rPr>
                            <m:t>𝑆</m:t>
                          </m:r>
                        </m:sub>
                        <m:sup>
                          <m:r>
                            <a:rPr lang="en-US" altLang="zh-TW" sz="2800" i="1">
                              <a:latin typeface="Cambria Math"/>
                            </a:rPr>
                            <m:t>2</m:t>
                          </m:r>
                        </m:sup>
                      </m:sSubSup>
                      <m:r>
                        <a:rPr lang="en-US" altLang="zh-TW" sz="2800" b="0" i="1" smtClean="0">
                          <a:latin typeface="Cambria Math"/>
                        </a:rPr>
                        <m:t>−</m:t>
                      </m:r>
                      <m:sSup>
                        <m:sSupPr>
                          <m:ctrlPr>
                            <a:rPr lang="en-US" altLang="zh-TW" sz="2800" b="0" i="1" smtClean="0">
                              <a:latin typeface="Cambria Math" panose="02040503050406030204" pitchFamily="18" charset="0"/>
                            </a:rPr>
                          </m:ctrlPr>
                        </m:sSupPr>
                        <m:e>
                          <m:r>
                            <a:rPr lang="en-US" altLang="zh-TW" sz="2800" b="0" i="1" smtClean="0">
                              <a:latin typeface="Cambria Math"/>
                            </a:rPr>
                            <m:t>𝜌</m:t>
                          </m:r>
                        </m:e>
                        <m:sup>
                          <m:r>
                            <a:rPr lang="en-US" altLang="zh-TW" sz="2800" b="0" i="1" smtClean="0">
                              <a:latin typeface="Cambria Math"/>
                            </a:rPr>
                            <m:t>2</m:t>
                          </m:r>
                        </m:sup>
                      </m:sSup>
                      <m:sSubSup>
                        <m:sSubSupPr>
                          <m:ctrlPr>
                            <a:rPr lang="zh-TW" altLang="zh-TW" sz="2800" i="1">
                              <a:latin typeface="Cambria Math" panose="02040503050406030204" pitchFamily="18" charset="0"/>
                            </a:rPr>
                          </m:ctrlPr>
                        </m:sSubSupPr>
                        <m:e>
                          <m:r>
                            <a:rPr lang="en-US" altLang="zh-TW" sz="2800" i="1">
                              <a:latin typeface="Cambria Math"/>
                            </a:rPr>
                            <m:t>𝜎</m:t>
                          </m:r>
                        </m:e>
                        <m:sub>
                          <m:r>
                            <a:rPr lang="en-US" altLang="zh-TW" sz="2800" i="1">
                              <a:latin typeface="Cambria Math"/>
                            </a:rPr>
                            <m:t>𝑆</m:t>
                          </m:r>
                        </m:sub>
                        <m:sup>
                          <m:r>
                            <a:rPr lang="en-US" altLang="zh-TW" sz="2800" i="1">
                              <a:latin typeface="Cambria Math"/>
                            </a:rPr>
                            <m:t>2</m:t>
                          </m:r>
                        </m:sup>
                      </m:sSubSup>
                    </m:oMath>
                  </m:oMathPara>
                </a14:m>
                <a:endParaRPr lang="en-US" altLang="zh-TW" sz="2800" dirty="0"/>
              </a:p>
              <a:p>
                <a:pPr marL="2155825" indent="0">
                  <a:spcBef>
                    <a:spcPts val="300"/>
                  </a:spcBef>
                  <a:buNone/>
                </a:pPr>
                <a14:m>
                  <m:oMath xmlns:m="http://schemas.openxmlformats.org/officeDocument/2006/math">
                    <m:r>
                      <a:rPr lang="zh-TW" altLang="en-US" sz="2800" i="1">
                        <a:latin typeface="Cambria Math"/>
                      </a:rPr>
                      <m:t>⇒</m:t>
                    </m:r>
                    <m:sSup>
                      <m:sSupPr>
                        <m:ctrlPr>
                          <a:rPr lang="en-US" altLang="zh-TW" sz="2800" i="1">
                            <a:latin typeface="Cambria Math" panose="02040503050406030204" pitchFamily="18" charset="0"/>
                          </a:rPr>
                        </m:ctrlPr>
                      </m:sSupPr>
                      <m:e>
                        <m:r>
                          <a:rPr lang="en-US" altLang="zh-TW" sz="2800" i="1">
                            <a:latin typeface="Cambria Math"/>
                          </a:rPr>
                          <m:t>h</m:t>
                        </m:r>
                      </m:e>
                      <m:sup>
                        <m:r>
                          <a:rPr lang="en-US" altLang="zh-TW" sz="2800" i="1">
                            <a:latin typeface="Cambria Math"/>
                          </a:rPr>
                          <m:t>∗</m:t>
                        </m:r>
                      </m:sup>
                    </m:sSup>
                    <m:r>
                      <a:rPr lang="en-US" altLang="zh-TW" sz="2800" i="1">
                        <a:latin typeface="Cambria Math"/>
                      </a:rPr>
                      <m:t>=</m:t>
                    </m:r>
                    <m:sSub>
                      <m:sSubPr>
                        <m:ctrlPr>
                          <a:rPr lang="en-US" altLang="zh-TW" sz="2800" i="1" dirty="0">
                            <a:latin typeface="Cambria Math" panose="02040503050406030204" pitchFamily="18" charset="0"/>
                            <a:ea typeface="新細明體" pitchFamily="18" charset="-120"/>
                          </a:rPr>
                        </m:ctrlPr>
                      </m:sSubPr>
                      <m:e>
                        <m:r>
                          <a:rPr lang="en-US" altLang="zh-TW" sz="2800" i="1" dirty="0">
                            <a:latin typeface="Cambria Math"/>
                            <a:ea typeface="新細明體" pitchFamily="18" charset="-120"/>
                          </a:rPr>
                          <m:t>𝜌</m:t>
                        </m:r>
                      </m:e>
                      <m:sub>
                        <m:r>
                          <a:rPr lang="en-US" altLang="zh-TW" sz="2800" i="1" dirty="0">
                            <a:latin typeface="Cambria Math"/>
                            <a:ea typeface="新細明體" pitchFamily="18" charset="-120"/>
                          </a:rPr>
                          <m:t>𝑆𝐹</m:t>
                        </m:r>
                      </m:sub>
                    </m:sSub>
                    <m:f>
                      <m:fPr>
                        <m:ctrlPr>
                          <a:rPr lang="en-US" altLang="zh-TW" sz="2800" i="1">
                            <a:latin typeface="Cambria Math" panose="02040503050406030204" pitchFamily="18" charset="0"/>
                          </a:rPr>
                        </m:ctrlPr>
                      </m:fPr>
                      <m:num>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𝑆</m:t>
                            </m:r>
                          </m:sub>
                        </m:sSub>
                      </m:num>
                      <m:den>
                        <m:sSub>
                          <m:sSubPr>
                            <m:ctrlPr>
                              <a:rPr lang="en-US" altLang="zh-TW" sz="2800" i="1">
                                <a:latin typeface="Cambria Math" panose="02040503050406030204" pitchFamily="18" charset="0"/>
                              </a:rPr>
                            </m:ctrlPr>
                          </m:sSubPr>
                          <m:e>
                            <m:r>
                              <a:rPr lang="en-US" altLang="zh-TW" sz="2800" i="1">
                                <a:latin typeface="Cambria Math"/>
                              </a:rPr>
                              <m:t>𝜎</m:t>
                            </m:r>
                          </m:e>
                          <m:sub>
                            <m:r>
                              <a:rPr lang="en-US" altLang="zh-TW" sz="2800" i="1">
                                <a:latin typeface="Cambria Math"/>
                              </a:rPr>
                              <m:t>𝐹</m:t>
                            </m:r>
                          </m:sub>
                        </m:sSub>
                      </m:den>
                    </m:f>
                  </m:oMath>
                </a14:m>
                <a:r>
                  <a:rPr lang="en-US" altLang="zh-TW" sz="2800" dirty="0"/>
                  <a:t>  can minimize the variance</a:t>
                </a:r>
              </a:p>
            </p:txBody>
          </p:sp>
        </mc:Choice>
        <mc:Fallback xmlns="">
          <p:sp>
            <p:nvSpPr>
              <p:cNvPr id="2" name="文字版面配置區 1"/>
              <p:cNvSpPr>
                <a:spLocks noGrp="1" noRot="1" noChangeAspect="1" noMove="1" noResize="1" noEditPoints="1" noAdjustHandles="1" noChangeArrowheads="1" noChangeShapeType="1" noTextEdit="1"/>
              </p:cNvSpPr>
              <p:nvPr>
                <p:ph type="body" sz="half" idx="1"/>
              </p:nvPr>
            </p:nvSpPr>
            <p:spPr>
              <a:xfrm>
                <a:off x="381000" y="1719263"/>
                <a:ext cx="8458200" cy="4411662"/>
              </a:xfrm>
              <a:blipFill rotWithShape="1">
                <a:blip r:embed="rId3"/>
                <a:stretch>
                  <a:fillRect b="-21547"/>
                </a:stretch>
              </a:blipFill>
            </p:spPr>
            <p:txBody>
              <a:bodyPr/>
              <a:lstStyle/>
              <a:p>
                <a:r>
                  <a:rPr lang="zh-TW" altLang="en-US">
                    <a:noFill/>
                  </a:rPr>
                  <a:t> </a:t>
                </a:r>
              </a:p>
            </p:txBody>
          </p:sp>
        </mc:Fallback>
      </mc:AlternateContent>
      <p:sp>
        <p:nvSpPr>
          <p:cNvPr id="14339" name="Rectangle 2"/>
          <p:cNvSpPr>
            <a:spLocks noGrp="1" noChangeArrowheads="1"/>
          </p:cNvSpPr>
          <p:nvPr>
            <p:ph type="title"/>
          </p:nvPr>
        </p:nvSpPr>
        <p:spPr>
          <a:noFill/>
        </p:spPr>
        <p:txBody>
          <a:bodyPr lIns="92075" tIns="46038" rIns="92075" bIns="46038" anchor="ctr"/>
          <a:lstStyle/>
          <a:p>
            <a:r>
              <a:rPr lang="en-US" altLang="zh-TW" dirty="0">
                <a:ea typeface="新細明體" pitchFamily="18" charset="-120"/>
              </a:rPr>
              <a:t>Cross Hedge and Optimal Hedge Ratio</a:t>
            </a:r>
          </a:p>
        </p:txBody>
      </p:sp>
      <p:sp>
        <p:nvSpPr>
          <p:cNvPr id="14338" name="投影片編號版面配置區 5"/>
          <p:cNvSpPr>
            <a:spLocks noGrp="1"/>
          </p:cNvSpPr>
          <p:nvPr>
            <p:ph type="sldNum" sz="quarter" idx="11"/>
          </p:nvPr>
        </p:nvSpPr>
        <p:spPr>
          <a:xfrm>
            <a:off x="7010400" y="6477000"/>
            <a:ext cx="2133600" cy="3048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ED5042BC-0F49-4B40-9B58-E160EDA2ADF9}" type="slidenum">
              <a:rPr lang="en-US" altLang="en-US"/>
              <a:pPr eaLnBrk="1" hangingPunct="1"/>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p:spPr>
        <p:txBody>
          <a:bodyPr lIns="92075" tIns="46038" rIns="92075" bIns="46038" anchor="ctr"/>
          <a:lstStyle/>
          <a:p>
            <a:r>
              <a:rPr lang="en-US" altLang="zh-TW" dirty="0">
                <a:ea typeface="新細明體" pitchFamily="18" charset="-120"/>
              </a:rPr>
              <a:t>Cross Hedge and Optimal Hedge Ratio</a:t>
            </a:r>
          </a:p>
        </p:txBody>
      </p:sp>
      <mc:AlternateContent xmlns:mc="http://schemas.openxmlformats.org/markup-compatibility/2006" xmlns:a14="http://schemas.microsoft.com/office/drawing/2010/main">
        <mc:Choice Requires="a14">
          <p:sp>
            <p:nvSpPr>
              <p:cNvPr id="13316" name="Rectangle 3"/>
              <p:cNvSpPr>
                <a:spLocks noGrp="1" noChangeArrowheads="1"/>
              </p:cNvSpPr>
              <p:nvPr>
                <p:ph idx="1"/>
              </p:nvPr>
            </p:nvSpPr>
            <p:spPr>
              <a:xfrm>
                <a:off x="457200" y="1676400"/>
                <a:ext cx="8153400" cy="4572000"/>
              </a:xfrm>
              <a:noFill/>
            </p:spPr>
            <p:txBody>
              <a:bodyPr lIns="92075" tIns="46038" rIns="92075" bIns="46038"/>
              <a:lstStyle/>
              <a:p>
                <a:pPr>
                  <a:spcBef>
                    <a:spcPts val="300"/>
                  </a:spcBef>
                </a:pPr>
                <a:r>
                  <a:rPr lang="en-US" altLang="zh-TW" dirty="0">
                    <a:ea typeface="新細明體" pitchFamily="18" charset="-120"/>
                  </a:rPr>
                  <a:t>Optimal number of futures contracts should be used in the cross hedge:</a:t>
                </a:r>
              </a:p>
              <a:p>
                <a:pPr algn="ctr">
                  <a:spcBef>
                    <a:spcPts val="300"/>
                  </a:spcBef>
                  <a:buNone/>
                </a:pPr>
                <a14:m>
                  <m:oMath xmlns:m="http://schemas.openxmlformats.org/officeDocument/2006/math">
                    <m:sSubSup>
                      <m:sSubSupPr>
                        <m:ctrlPr>
                          <a:rPr lang="zh-TW" altLang="zh-TW" i="1">
                            <a:latin typeface="Cambria Math" panose="02040503050406030204" pitchFamily="18" charset="0"/>
                          </a:rPr>
                        </m:ctrlPr>
                      </m:sSubSupPr>
                      <m:e>
                        <m:r>
                          <a:rPr lang="en-US" altLang="zh-TW" b="0" i="1" smtClean="0">
                            <a:latin typeface="Cambria Math"/>
                          </a:rPr>
                          <m:t>𝑁</m:t>
                        </m:r>
                      </m:e>
                      <m:sub>
                        <m:r>
                          <a:rPr lang="en-US" altLang="zh-TW" b="0" i="1" smtClean="0">
                            <a:latin typeface="Cambria Math"/>
                          </a:rPr>
                          <m:t>𝑄</m:t>
                        </m:r>
                      </m:sub>
                      <m:sup>
                        <m:r>
                          <a:rPr lang="en-US" altLang="zh-TW" b="0" i="1" smtClean="0">
                            <a:latin typeface="Cambria Math"/>
                          </a:rPr>
                          <m:t>∗</m:t>
                        </m:r>
                      </m:sup>
                    </m:sSubSup>
                    <m:r>
                      <a:rPr lang="en-US" altLang="zh-TW" b="0" i="1" dirty="0" smtClean="0">
                        <a:latin typeface="Cambria Math"/>
                        <a:ea typeface="新細明體" pitchFamily="18" charset="-120"/>
                      </a:rPr>
                      <m:t>=</m:t>
                    </m:r>
                    <m:sSup>
                      <m:sSupPr>
                        <m:ctrlPr>
                          <a:rPr lang="en-US" altLang="zh-TW" i="1" dirty="0">
                            <a:latin typeface="Cambria Math" panose="02040503050406030204" pitchFamily="18" charset="0"/>
                            <a:ea typeface="新細明體" pitchFamily="18" charset="-120"/>
                          </a:rPr>
                        </m:ctrlPr>
                      </m:sSupPr>
                      <m:e>
                        <m:r>
                          <a:rPr lang="en-US" altLang="zh-TW" i="1" dirty="0">
                            <a:latin typeface="Cambria Math"/>
                            <a:ea typeface="新細明體" pitchFamily="18" charset="-120"/>
                          </a:rPr>
                          <m:t>h</m:t>
                        </m:r>
                      </m:e>
                      <m:sup>
                        <m:r>
                          <a:rPr lang="en-US" altLang="zh-TW" i="1" dirty="0">
                            <a:latin typeface="Cambria Math"/>
                            <a:ea typeface="新細明體" pitchFamily="18" charset="-120"/>
                          </a:rPr>
                          <m:t>∗</m:t>
                        </m:r>
                      </m:sup>
                    </m:sSup>
                    <m:f>
                      <m:fPr>
                        <m:ctrlPr>
                          <a:rPr lang="en-US" altLang="zh-TW" b="0" i="1" dirty="0" smtClean="0">
                            <a:latin typeface="Cambria Math" panose="02040503050406030204" pitchFamily="18" charset="0"/>
                            <a:ea typeface="新細明體" pitchFamily="18" charset="-120"/>
                          </a:rPr>
                        </m:ctrlPr>
                      </m:fPr>
                      <m:num>
                        <m:sSub>
                          <m:sSubPr>
                            <m:ctrlPr>
                              <a:rPr lang="en-US" altLang="zh-TW" b="0" i="1" dirty="0" smtClean="0">
                                <a:latin typeface="Cambria Math" panose="02040503050406030204" pitchFamily="18" charset="0"/>
                                <a:ea typeface="新細明體" pitchFamily="18" charset="-120"/>
                              </a:rPr>
                            </m:ctrlPr>
                          </m:sSubPr>
                          <m:e>
                            <m:r>
                              <a:rPr lang="en-US" altLang="zh-TW" b="0" i="1" dirty="0" smtClean="0">
                                <a:latin typeface="Cambria Math"/>
                                <a:ea typeface="新細明體" pitchFamily="18" charset="-120"/>
                              </a:rPr>
                              <m:t>𝑄</m:t>
                            </m:r>
                          </m:e>
                          <m:sub>
                            <m:r>
                              <a:rPr lang="en-US" altLang="zh-TW" b="0" i="1" dirty="0" smtClean="0">
                                <a:latin typeface="Cambria Math"/>
                                <a:ea typeface="新細明體" pitchFamily="18" charset="-120"/>
                              </a:rPr>
                              <m:t>𝐴</m:t>
                            </m:r>
                          </m:sub>
                        </m:sSub>
                      </m:num>
                      <m:den>
                        <m:sSub>
                          <m:sSubPr>
                            <m:ctrlPr>
                              <a:rPr lang="en-US" altLang="zh-TW" b="0" i="1" dirty="0" smtClean="0">
                                <a:latin typeface="Cambria Math" panose="02040503050406030204" pitchFamily="18" charset="0"/>
                                <a:ea typeface="新細明體" pitchFamily="18" charset="-120"/>
                              </a:rPr>
                            </m:ctrlPr>
                          </m:sSubPr>
                          <m:e>
                            <m:r>
                              <a:rPr lang="en-US" altLang="zh-TW" b="0" i="1" dirty="0" smtClean="0">
                                <a:latin typeface="Cambria Math"/>
                                <a:ea typeface="新細明體" pitchFamily="18" charset="-120"/>
                              </a:rPr>
                              <m:t>𝑄</m:t>
                            </m:r>
                          </m:e>
                          <m:sub>
                            <m:r>
                              <a:rPr lang="en-US" altLang="zh-TW" b="0" i="1" dirty="0" smtClean="0">
                                <a:latin typeface="Cambria Math"/>
                                <a:ea typeface="新細明體" pitchFamily="18" charset="-120"/>
                              </a:rPr>
                              <m:t>𝐹</m:t>
                            </m:r>
                          </m:sub>
                        </m:sSub>
                      </m:den>
                    </m:f>
                  </m:oMath>
                </a14:m>
                <a:r>
                  <a:rPr lang="en-US" altLang="zh-TW" i="1" dirty="0">
                    <a:ea typeface="新細明體" pitchFamily="18" charset="-120"/>
                  </a:rPr>
                  <a:t> </a:t>
                </a:r>
              </a:p>
              <a:p>
                <a:pPr marL="804863" indent="-446088">
                  <a:spcBef>
                    <a:spcPts val="300"/>
                  </a:spcBef>
                  <a:buNone/>
                </a:pPr>
                <a14:m>
                  <m:oMath xmlns:m="http://schemas.openxmlformats.org/officeDocument/2006/math">
                    <m:sSub>
                      <m:sSubPr>
                        <m:ctrlPr>
                          <a:rPr lang="en-US" altLang="zh-TW" sz="2400" i="1" dirty="0">
                            <a:latin typeface="Cambria Math" panose="02040503050406030204" pitchFamily="18" charset="0"/>
                            <a:ea typeface="新細明體" pitchFamily="18" charset="-120"/>
                          </a:rPr>
                        </m:ctrlPr>
                      </m:sSubPr>
                      <m:e>
                        <m:r>
                          <a:rPr lang="en-US" altLang="zh-TW" sz="2400" b="0" i="1" dirty="0" smtClean="0">
                            <a:latin typeface="Cambria Math"/>
                            <a:ea typeface="新細明體" pitchFamily="18" charset="-120"/>
                          </a:rPr>
                          <m:t>𝑄</m:t>
                        </m:r>
                      </m:e>
                      <m:sub>
                        <m:r>
                          <a:rPr lang="en-US" altLang="zh-TW" sz="2400" b="0" i="1" dirty="0" smtClean="0">
                            <a:latin typeface="Cambria Math"/>
                            <a:ea typeface="新細明體" pitchFamily="18" charset="-120"/>
                          </a:rPr>
                          <m:t>𝐴</m:t>
                        </m:r>
                      </m:sub>
                    </m:sSub>
                  </m:oMath>
                </a14:m>
                <a:r>
                  <a:rPr lang="en-US" altLang="zh-TW" sz="2400" dirty="0">
                    <a:ea typeface="新細明體" pitchFamily="18" charset="-120"/>
                  </a:rPr>
                  <a:t> is the size of position being hedged (units of the asset to be hedged)</a:t>
                </a:r>
              </a:p>
              <a:p>
                <a:pPr marL="804863" indent="-446088">
                  <a:spcBef>
                    <a:spcPts val="300"/>
                  </a:spcBef>
                  <a:buNone/>
                </a:pPr>
                <a14:m>
                  <m:oMath xmlns:m="http://schemas.openxmlformats.org/officeDocument/2006/math">
                    <m:sSub>
                      <m:sSubPr>
                        <m:ctrlPr>
                          <a:rPr lang="en-US" altLang="zh-TW" sz="2400" i="1" dirty="0">
                            <a:latin typeface="Cambria Math" panose="02040503050406030204" pitchFamily="18" charset="0"/>
                            <a:ea typeface="新細明體" pitchFamily="18" charset="-120"/>
                          </a:rPr>
                        </m:ctrlPr>
                      </m:sSubPr>
                      <m:e>
                        <m:r>
                          <a:rPr lang="en-US" altLang="zh-TW" sz="2400" b="0" i="1" dirty="0" smtClean="0">
                            <a:latin typeface="Cambria Math"/>
                            <a:ea typeface="新細明體" pitchFamily="18" charset="-120"/>
                          </a:rPr>
                          <m:t>𝑄</m:t>
                        </m:r>
                      </m:e>
                      <m:sub>
                        <m:r>
                          <a:rPr lang="en-US" altLang="zh-TW" sz="2400" i="1" dirty="0">
                            <a:latin typeface="Cambria Math"/>
                            <a:ea typeface="新細明體" pitchFamily="18" charset="-120"/>
                          </a:rPr>
                          <m:t>𝐹</m:t>
                        </m:r>
                      </m:sub>
                    </m:sSub>
                  </m:oMath>
                </a14:m>
                <a:r>
                  <a:rPr lang="en-US" altLang="zh-TW" sz="2400" dirty="0">
                    <a:ea typeface="新細明體" pitchFamily="18" charset="-120"/>
                  </a:rPr>
                  <a:t> is the size of one futures contact (units of the asset underlying futures)</a:t>
                </a:r>
              </a:p>
              <a:p>
                <a:pPr marL="804863" indent="-446088">
                  <a:spcBef>
                    <a:spcPts val="300"/>
                  </a:spcBef>
                  <a:buNone/>
                </a:pPr>
                <a14:m>
                  <m:oMath xmlns:m="http://schemas.openxmlformats.org/officeDocument/2006/math">
                    <m:sSup>
                      <m:sSupPr>
                        <m:ctrlPr>
                          <a:rPr lang="en-US" altLang="zh-TW" sz="2400" i="1" dirty="0">
                            <a:latin typeface="Cambria Math" panose="02040503050406030204" pitchFamily="18" charset="0"/>
                            <a:ea typeface="新細明體" pitchFamily="18" charset="-120"/>
                          </a:rPr>
                        </m:ctrlPr>
                      </m:sSupPr>
                      <m:e>
                        <m:r>
                          <a:rPr lang="en-US" altLang="zh-TW" sz="2400" i="1" dirty="0">
                            <a:latin typeface="Cambria Math"/>
                            <a:ea typeface="新細明體" pitchFamily="18" charset="-120"/>
                          </a:rPr>
                          <m:t>h</m:t>
                        </m:r>
                      </m:e>
                      <m:sup>
                        <m:r>
                          <a:rPr lang="en-US" altLang="zh-TW" sz="2400" i="1" dirty="0">
                            <a:latin typeface="Cambria Math"/>
                            <a:ea typeface="新細明體" pitchFamily="18" charset="-120"/>
                          </a:rPr>
                          <m:t>∗</m:t>
                        </m:r>
                      </m:sup>
                    </m:sSup>
                  </m:oMath>
                </a14:m>
                <a:r>
                  <a:rPr lang="en-US" altLang="zh-TW" sz="2400" dirty="0">
                    <a:ea typeface="新細明體" pitchFamily="18" charset="-120"/>
                  </a:rPr>
                  <a:t> is the optimal hedge ratio for one unit of the asset to be hedged</a:t>
                </a:r>
                <a:endParaRPr lang="en-US" altLang="zh-TW" sz="2400" i="1" dirty="0">
                  <a:ea typeface="新細明體" pitchFamily="18" charset="-120"/>
                </a:endParaRPr>
              </a:p>
            </p:txBody>
          </p:sp>
        </mc:Choice>
        <mc:Fallback xmlns="">
          <p:sp>
            <p:nvSpPr>
              <p:cNvPr id="13316" name="Rectangle 3"/>
              <p:cNvSpPr>
                <a:spLocks noGrp="1" noRot="1" noChangeAspect="1" noMove="1" noResize="1" noEditPoints="1" noAdjustHandles="1" noChangeArrowheads="1" noChangeShapeType="1" noTextEdit="1"/>
              </p:cNvSpPr>
              <p:nvPr>
                <p:ph idx="1"/>
              </p:nvPr>
            </p:nvSpPr>
            <p:spPr>
              <a:xfrm>
                <a:off x="457200" y="1676400"/>
                <a:ext cx="8153400" cy="4572000"/>
              </a:xfrm>
              <a:blipFill>
                <a:blip r:embed="rId3"/>
                <a:stretch>
                  <a:fillRect l="-747" t="-1733"/>
                </a:stretch>
              </a:blipFill>
            </p:spPr>
            <p:txBody>
              <a:bodyPr/>
              <a:lstStyle/>
              <a:p>
                <a:r>
                  <a:rPr lang="zh-TW" altLang="en-US">
                    <a:noFill/>
                  </a:rPr>
                  <a:t> </a:t>
                </a:r>
              </a:p>
            </p:txBody>
          </p:sp>
        </mc:Fallback>
      </mc:AlternateContent>
      <p:sp>
        <p:nvSpPr>
          <p:cNvPr id="1331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3DC47BF7-5A39-45C2-A9EA-40689447864C}" type="slidenum">
              <a:rPr lang="en-US" altLang="en-US"/>
              <a:pPr eaLnBrk="1" hangingPunct="1"/>
              <a:t>29</a:t>
            </a:fld>
            <a:endParaRPr lang="en-US" altLang="en-US"/>
          </a:p>
        </p:txBody>
      </p:sp>
    </p:spTree>
    <p:extLst>
      <p:ext uri="{BB962C8B-B14F-4D97-AF65-F5344CB8AC3E}">
        <p14:creationId xmlns:p14="http://schemas.microsoft.com/office/powerpoint/2010/main" val="9435058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71800"/>
            <a:ext cx="6781800" cy="17525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811213" indent="-811213" algn="l"/>
            <a:r>
              <a:rPr lang="en-US" altLang="zh-TW" sz="3800" dirty="0">
                <a:ea typeface="新細明體" charset="-120"/>
              </a:rPr>
              <a:t>3.1 Basic Principles of and Reasons of Hedge Using Futures</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318AA49A-4F20-4677-A41A-D5F351D8E433}" type="slidenum">
              <a:rPr lang="en-US" altLang="en-US" smtClean="0"/>
              <a:pPr eaLnBrk="1" hangingPunct="1"/>
              <a:t>3</a:t>
            </a:fld>
            <a:endParaRPr lang="en-US" altLang="en-US" dirty="0"/>
          </a:p>
        </p:txBody>
      </p:sp>
    </p:spTree>
    <p:extLst>
      <p:ext uri="{BB962C8B-B14F-4D97-AF65-F5344CB8AC3E}">
        <p14:creationId xmlns:p14="http://schemas.microsoft.com/office/powerpoint/2010/main" val="100858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p:spPr>
        <p:txBody>
          <a:bodyPr lIns="92075" tIns="46038" rIns="92075" bIns="46038" anchor="ctr"/>
          <a:lstStyle/>
          <a:p>
            <a:r>
              <a:rPr lang="en-US" altLang="zh-TW" dirty="0">
                <a:ea typeface="新細明體" pitchFamily="18" charset="-120"/>
              </a:rPr>
              <a:t>Cross Hedge and Optimal Hedge Ratio</a:t>
            </a:r>
          </a:p>
        </p:txBody>
      </p:sp>
      <mc:AlternateContent xmlns:mc="http://schemas.openxmlformats.org/markup-compatibility/2006" xmlns:a14="http://schemas.microsoft.com/office/drawing/2010/main">
        <mc:Choice Requires="a14">
          <p:sp>
            <p:nvSpPr>
              <p:cNvPr id="13316" name="Rectangle 3"/>
              <p:cNvSpPr>
                <a:spLocks noGrp="1" noChangeArrowheads="1"/>
              </p:cNvSpPr>
              <p:nvPr>
                <p:ph idx="1"/>
              </p:nvPr>
            </p:nvSpPr>
            <p:spPr>
              <a:xfrm>
                <a:off x="381000" y="1676400"/>
                <a:ext cx="8382000" cy="5105400"/>
              </a:xfrm>
              <a:noFill/>
            </p:spPr>
            <p:txBody>
              <a:bodyPr lIns="92075" tIns="46038" rIns="92075" bIns="46038"/>
              <a:lstStyle/>
              <a:p>
                <a:pPr>
                  <a:spcBef>
                    <a:spcPts val="600"/>
                  </a:spcBef>
                </a:pPr>
                <a:r>
                  <a:rPr lang="en-US" altLang="zh-TW" dirty="0">
                    <a:ea typeface="新細明體" pitchFamily="18" charset="-120"/>
                  </a:rPr>
                  <a:t>An airline company uses the heating oil futures (</a:t>
                </a:r>
                <a:r>
                  <a:rPr lang="en-US" altLang="zh-TW" i="1" dirty="0">
                    <a:ea typeface="新細明體" pitchFamily="18" charset="-120"/>
                  </a:rPr>
                  <a:t>F</a:t>
                </a:r>
                <a:r>
                  <a:rPr lang="en-US" altLang="zh-TW" dirty="0">
                    <a:ea typeface="新細明體" pitchFamily="18" charset="-120"/>
                  </a:rPr>
                  <a:t>) to hedge the risk of the purchasing price of the jet fuel (</a:t>
                </a:r>
                <a:r>
                  <a:rPr lang="en-US" altLang="zh-TW" i="1" dirty="0">
                    <a:ea typeface="新細明體" pitchFamily="18" charset="-120"/>
                  </a:rPr>
                  <a:t>S</a:t>
                </a:r>
                <a:r>
                  <a:rPr lang="en-US" altLang="zh-TW" dirty="0">
                    <a:ea typeface="新細明體" pitchFamily="18" charset="-120"/>
                  </a:rPr>
                  <a:t>)</a:t>
                </a:r>
              </a:p>
              <a:p>
                <a:pPr lvl="1">
                  <a:spcBef>
                    <a:spcPts val="600"/>
                  </a:spcBef>
                </a:pPr>
                <a14:m>
                  <m:oMath xmlns:m="http://schemas.openxmlformats.org/officeDocument/2006/math">
                    <m:sSub>
                      <m:sSubPr>
                        <m:ctrlPr>
                          <a:rPr lang="en-US" altLang="zh-TW" i="1" dirty="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𝜎</m:t>
                        </m:r>
                      </m:e>
                      <m:sub>
                        <m:r>
                          <a:rPr lang="en-US" altLang="zh-TW" i="1" dirty="0">
                            <a:latin typeface="Cambria Math"/>
                            <a:ea typeface="新細明體" pitchFamily="18" charset="-120"/>
                          </a:rPr>
                          <m:t>𝑆</m:t>
                        </m:r>
                      </m:sub>
                    </m:sSub>
                    <m:r>
                      <a:rPr lang="en-US" altLang="zh-TW" b="0" i="1" dirty="0" smtClean="0">
                        <a:latin typeface="Cambria Math"/>
                        <a:ea typeface="新細明體" pitchFamily="18" charset="-120"/>
                      </a:rPr>
                      <m:t>=0.0263</m:t>
                    </m:r>
                  </m:oMath>
                </a14:m>
                <a:r>
                  <a:rPr lang="en-US" altLang="zh-TW" i="1" dirty="0">
                    <a:ea typeface="新細明體" pitchFamily="18" charset="-120"/>
                  </a:rPr>
                  <a:t>, </a:t>
                </a:r>
                <a14:m>
                  <m:oMath xmlns:m="http://schemas.openxmlformats.org/officeDocument/2006/math">
                    <m:sSub>
                      <m:sSubPr>
                        <m:ctrlPr>
                          <a:rPr lang="en-US" altLang="zh-TW" i="1" dirty="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𝜎</m:t>
                        </m:r>
                      </m:e>
                      <m:sub>
                        <m:r>
                          <a:rPr lang="en-US" altLang="zh-TW" b="0" i="1" dirty="0" smtClean="0">
                            <a:latin typeface="Cambria Math"/>
                            <a:ea typeface="新細明體" pitchFamily="18" charset="-120"/>
                          </a:rPr>
                          <m:t>𝐹</m:t>
                        </m:r>
                      </m:sub>
                    </m:sSub>
                    <m:r>
                      <a:rPr lang="en-US" altLang="zh-TW" i="1" dirty="0">
                        <a:latin typeface="Cambria Math"/>
                        <a:ea typeface="新細明體" pitchFamily="18" charset="-120"/>
                      </a:rPr>
                      <m:t>=0.0</m:t>
                    </m:r>
                    <m:r>
                      <a:rPr lang="en-US" altLang="zh-TW" b="0" i="1" dirty="0" smtClean="0">
                        <a:latin typeface="Cambria Math"/>
                        <a:ea typeface="新細明體" pitchFamily="18" charset="-120"/>
                      </a:rPr>
                      <m:t>313</m:t>
                    </m:r>
                  </m:oMath>
                </a14:m>
                <a:r>
                  <a:rPr lang="en-US" altLang="zh-TW" i="1" dirty="0">
                    <a:ea typeface="新細明體" pitchFamily="18" charset="-120"/>
                  </a:rPr>
                  <a:t>, </a:t>
                </a:r>
                <a14:m>
                  <m:oMath xmlns:m="http://schemas.openxmlformats.org/officeDocument/2006/math">
                    <m:sSub>
                      <m:sSubPr>
                        <m:ctrlPr>
                          <a:rPr lang="en-US" altLang="zh-TW" b="0" i="1" dirty="0" smtClean="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𝜌</m:t>
                        </m:r>
                      </m:e>
                      <m:sub>
                        <m:r>
                          <a:rPr lang="en-US" altLang="zh-TW" b="0" i="1" dirty="0" smtClean="0">
                            <a:latin typeface="Cambria Math"/>
                            <a:ea typeface="新細明體" pitchFamily="18" charset="-120"/>
                          </a:rPr>
                          <m:t>𝑆𝐹</m:t>
                        </m:r>
                      </m:sub>
                    </m:sSub>
                    <m:r>
                      <a:rPr lang="en-US" altLang="zh-TW" i="1" dirty="0">
                        <a:latin typeface="Cambria Math"/>
                        <a:ea typeface="新細明體" pitchFamily="18" charset="-120"/>
                      </a:rPr>
                      <m:t>=0.</m:t>
                    </m:r>
                    <m:r>
                      <a:rPr lang="en-US" altLang="zh-TW" b="0" i="1" dirty="0" smtClean="0">
                        <a:latin typeface="Cambria Math"/>
                        <a:ea typeface="新細明體" pitchFamily="18" charset="-120"/>
                      </a:rPr>
                      <m:t>928</m:t>
                    </m:r>
                  </m:oMath>
                </a14:m>
                <a:endParaRPr lang="en-US" altLang="zh-TW" i="1" dirty="0">
                  <a:ea typeface="新細明體" pitchFamily="18" charset="-120"/>
                </a:endParaRPr>
              </a:p>
              <a:p>
                <a:pPr marL="344488" lvl="1" indent="0" algn="ctr">
                  <a:spcBef>
                    <a:spcPts val="600"/>
                  </a:spcBef>
                  <a:buNone/>
                </a:pPr>
                <a14:m>
                  <m:oMath xmlns:m="http://schemas.openxmlformats.org/officeDocument/2006/math">
                    <m:r>
                      <a:rPr lang="zh-TW" altLang="en-US" i="1">
                        <a:latin typeface="Cambria Math"/>
                      </a:rPr>
                      <m:t>⇒</m:t>
                    </m:r>
                    <m:sSup>
                      <m:sSupPr>
                        <m:ctrlPr>
                          <a:rPr lang="en-US" altLang="zh-TW" i="1" smtClean="0">
                            <a:latin typeface="Cambria Math" panose="02040503050406030204" pitchFamily="18" charset="0"/>
                          </a:rPr>
                        </m:ctrlPr>
                      </m:sSupPr>
                      <m:e>
                        <m:r>
                          <a:rPr lang="en-US" altLang="zh-TW" b="0" i="1" smtClean="0">
                            <a:latin typeface="Cambria Math"/>
                          </a:rPr>
                          <m:t>h</m:t>
                        </m:r>
                      </m:e>
                      <m:sup>
                        <m:r>
                          <a:rPr lang="en-US" altLang="zh-TW" b="0" i="1" smtClean="0">
                            <a:latin typeface="Cambria Math"/>
                          </a:rPr>
                          <m:t>∗</m:t>
                        </m:r>
                      </m:sup>
                    </m:sSup>
                    <m:r>
                      <a:rPr lang="en-US" altLang="zh-TW" i="1">
                        <a:latin typeface="Cambria Math"/>
                      </a:rPr>
                      <m:t>=</m:t>
                    </m:r>
                    <m:sSub>
                      <m:sSubPr>
                        <m:ctrlPr>
                          <a:rPr lang="en-US" altLang="zh-TW" i="1" dirty="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𝜌</m:t>
                        </m:r>
                      </m:e>
                      <m:sub>
                        <m:r>
                          <a:rPr lang="en-US" altLang="zh-TW" i="1" dirty="0">
                            <a:latin typeface="Cambria Math"/>
                            <a:ea typeface="新細明體" pitchFamily="18" charset="-120"/>
                          </a:rPr>
                          <m:t>𝑆𝐹</m:t>
                        </m:r>
                      </m:sub>
                    </m:sSub>
                    <m:f>
                      <m:fPr>
                        <m:ctrlPr>
                          <a:rPr lang="en-US" altLang="zh-TW" i="1">
                            <a:latin typeface="Cambria Math" panose="02040503050406030204" pitchFamily="18" charset="0"/>
                          </a:rPr>
                        </m:ctrlPr>
                      </m:fPr>
                      <m:num>
                        <m:sSub>
                          <m:sSubPr>
                            <m:ctrlPr>
                              <a:rPr lang="en-US" altLang="zh-TW" i="1">
                                <a:latin typeface="Cambria Math" panose="02040503050406030204" pitchFamily="18" charset="0"/>
                              </a:rPr>
                            </m:ctrlPr>
                          </m:sSubPr>
                          <m:e>
                            <m:r>
                              <a:rPr lang="en-US" altLang="zh-TW" i="1">
                                <a:latin typeface="Cambria Math"/>
                              </a:rPr>
                              <m:t>𝜎</m:t>
                            </m:r>
                          </m:e>
                          <m:sub>
                            <m:r>
                              <a:rPr lang="en-US" altLang="zh-TW" i="1">
                                <a:latin typeface="Cambria Math"/>
                              </a:rPr>
                              <m:t>𝑆</m:t>
                            </m:r>
                          </m:sub>
                        </m:sSub>
                      </m:num>
                      <m:den>
                        <m:sSub>
                          <m:sSubPr>
                            <m:ctrlPr>
                              <a:rPr lang="en-US" altLang="zh-TW" i="1">
                                <a:latin typeface="Cambria Math" panose="02040503050406030204" pitchFamily="18" charset="0"/>
                              </a:rPr>
                            </m:ctrlPr>
                          </m:sSubPr>
                          <m:e>
                            <m:r>
                              <a:rPr lang="en-US" altLang="zh-TW" i="1">
                                <a:latin typeface="Cambria Math"/>
                              </a:rPr>
                              <m:t>𝜎</m:t>
                            </m:r>
                          </m:e>
                          <m:sub>
                            <m:r>
                              <a:rPr lang="en-US" altLang="zh-TW" i="1">
                                <a:latin typeface="Cambria Math"/>
                              </a:rPr>
                              <m:t>𝐹</m:t>
                            </m:r>
                          </m:sub>
                        </m:sSub>
                      </m:den>
                    </m:f>
                    <m:r>
                      <a:rPr lang="en-US" altLang="zh-TW" b="0" i="1" smtClean="0">
                        <a:latin typeface="Cambria Math"/>
                      </a:rPr>
                      <m:t>=0.928</m:t>
                    </m:r>
                    <m:r>
                      <a:rPr lang="en-US" altLang="zh-TW" i="1">
                        <a:latin typeface="Cambria Math"/>
                        <a:ea typeface="Cambria Math"/>
                      </a:rPr>
                      <m:t>×</m:t>
                    </m:r>
                    <m:f>
                      <m:fPr>
                        <m:ctrlPr>
                          <a:rPr lang="en-US" altLang="zh-TW" i="1">
                            <a:latin typeface="Cambria Math" panose="02040503050406030204" pitchFamily="18" charset="0"/>
                          </a:rPr>
                        </m:ctrlPr>
                      </m:fPr>
                      <m:num>
                        <m:r>
                          <a:rPr lang="en-US" altLang="zh-TW" b="0" i="1" smtClean="0">
                            <a:latin typeface="Cambria Math"/>
                          </a:rPr>
                          <m:t>0.0263</m:t>
                        </m:r>
                      </m:num>
                      <m:den>
                        <m:r>
                          <a:rPr lang="en-US" altLang="zh-TW" b="0" i="1" smtClean="0">
                            <a:latin typeface="Cambria Math"/>
                          </a:rPr>
                          <m:t>0.0313</m:t>
                        </m:r>
                      </m:den>
                    </m:f>
                    <m:r>
                      <a:rPr lang="en-US" altLang="zh-TW" b="0" i="1" smtClean="0">
                        <a:latin typeface="Cambria Math"/>
                      </a:rPr>
                      <m:t>=0.778</m:t>
                    </m:r>
                  </m:oMath>
                </a14:m>
                <a:r>
                  <a:rPr lang="en-US" altLang="zh-TW" i="1" dirty="0">
                    <a:ea typeface="新細明體" pitchFamily="18" charset="-120"/>
                  </a:rPr>
                  <a:t> </a:t>
                </a:r>
              </a:p>
              <a:p>
                <a:pPr lvl="1">
                  <a:spcBef>
                    <a:spcPts val="600"/>
                  </a:spcBef>
                  <a:buClr>
                    <a:srgbClr val="CC3300"/>
                  </a:buClr>
                </a:pPr>
                <a:r>
                  <a:rPr lang="en-US" altLang="zh-TW" dirty="0">
                    <a:ea typeface="新細明體" pitchFamily="18" charset="-120"/>
                  </a:rPr>
                  <a:t>Each heating oil contract traded on NYMEX is for 42,000 gallons of heating oil and the airline has an exposure to the price of 2 million gallons of jet fuel</a:t>
                </a:r>
              </a:p>
              <a:p>
                <a:pPr marL="344488" lvl="1" indent="0" algn="ctr">
                  <a:spcBef>
                    <a:spcPts val="600"/>
                  </a:spcBef>
                  <a:buClr>
                    <a:srgbClr val="CC3300"/>
                  </a:buClr>
                  <a:buNone/>
                </a:pPr>
                <a14:m>
                  <m:oMath xmlns:m="http://schemas.openxmlformats.org/officeDocument/2006/math">
                    <m:r>
                      <a:rPr lang="zh-TW" altLang="en-US" i="1">
                        <a:latin typeface="Cambria Math"/>
                      </a:rPr>
                      <m:t>⇒</m:t>
                    </m:r>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𝑄</m:t>
                        </m:r>
                      </m:sub>
                      <m:sup>
                        <m:r>
                          <a:rPr lang="en-US" altLang="zh-TW" sz="2000" i="1">
                            <a:latin typeface="Cambria Math"/>
                          </a:rPr>
                          <m:t>∗</m:t>
                        </m:r>
                      </m:sup>
                    </m:sSubSup>
                    <m:r>
                      <a:rPr lang="en-US" altLang="zh-TW" i="1" dirty="0">
                        <a:latin typeface="Cambria Math"/>
                        <a:ea typeface="新細明體" pitchFamily="18" charset="-120"/>
                      </a:rPr>
                      <m:t>=</m:t>
                    </m:r>
                    <m:sSup>
                      <m:sSupPr>
                        <m:ctrlPr>
                          <a:rPr lang="en-US" altLang="zh-TW" i="1" dirty="0">
                            <a:latin typeface="Cambria Math" panose="02040503050406030204" pitchFamily="18" charset="0"/>
                            <a:ea typeface="新細明體" pitchFamily="18" charset="-120"/>
                          </a:rPr>
                        </m:ctrlPr>
                      </m:sSupPr>
                      <m:e>
                        <m:r>
                          <a:rPr lang="en-US" altLang="zh-TW" i="1" dirty="0">
                            <a:latin typeface="Cambria Math"/>
                            <a:ea typeface="新細明體" pitchFamily="18" charset="-120"/>
                          </a:rPr>
                          <m:t>h</m:t>
                        </m:r>
                      </m:e>
                      <m:sup>
                        <m:r>
                          <a:rPr lang="en-US" altLang="zh-TW" i="1" dirty="0">
                            <a:latin typeface="Cambria Math"/>
                            <a:ea typeface="新細明體" pitchFamily="18" charset="-120"/>
                          </a:rPr>
                          <m:t>∗</m:t>
                        </m:r>
                      </m:sup>
                    </m:sSup>
                    <m:f>
                      <m:fPr>
                        <m:ctrlPr>
                          <a:rPr lang="en-US" altLang="zh-TW" i="1" dirty="0">
                            <a:latin typeface="Cambria Math" panose="02040503050406030204" pitchFamily="18" charset="0"/>
                            <a:ea typeface="新細明體" pitchFamily="18" charset="-120"/>
                          </a:rPr>
                        </m:ctrlPr>
                      </m:fPr>
                      <m:num>
                        <m:sSub>
                          <m:sSubPr>
                            <m:ctrlPr>
                              <a:rPr lang="en-US" altLang="zh-TW" i="1" dirty="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𝑄</m:t>
                            </m:r>
                          </m:e>
                          <m:sub>
                            <m:r>
                              <a:rPr lang="en-US" altLang="zh-TW" i="1" dirty="0">
                                <a:latin typeface="Cambria Math"/>
                                <a:ea typeface="新細明體" pitchFamily="18" charset="-120"/>
                              </a:rPr>
                              <m:t>𝐴</m:t>
                            </m:r>
                          </m:sub>
                        </m:sSub>
                      </m:num>
                      <m:den>
                        <m:sSub>
                          <m:sSubPr>
                            <m:ctrlPr>
                              <a:rPr lang="en-US" altLang="zh-TW" i="1" dirty="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𝑄</m:t>
                            </m:r>
                          </m:e>
                          <m:sub>
                            <m:r>
                              <a:rPr lang="en-US" altLang="zh-TW" i="1" dirty="0">
                                <a:latin typeface="Cambria Math"/>
                                <a:ea typeface="新細明體" pitchFamily="18" charset="-120"/>
                              </a:rPr>
                              <m:t>𝐹</m:t>
                            </m:r>
                          </m:sub>
                        </m:sSub>
                      </m:den>
                    </m:f>
                    <m:r>
                      <a:rPr lang="en-US" altLang="zh-TW" b="0" i="1" dirty="0" smtClean="0">
                        <a:latin typeface="Cambria Math"/>
                        <a:ea typeface="新細明體" pitchFamily="18" charset="-120"/>
                      </a:rPr>
                      <m:t>=0.778</m:t>
                    </m:r>
                    <m:r>
                      <a:rPr lang="en-US" altLang="zh-TW" i="1">
                        <a:latin typeface="Cambria Math"/>
                        <a:ea typeface="Cambria Math"/>
                      </a:rPr>
                      <m:t>×</m:t>
                    </m:r>
                    <m:f>
                      <m:fPr>
                        <m:ctrlPr>
                          <a:rPr lang="en-US" altLang="zh-TW" i="1">
                            <a:latin typeface="Cambria Math" panose="02040503050406030204" pitchFamily="18" charset="0"/>
                          </a:rPr>
                        </m:ctrlPr>
                      </m:fPr>
                      <m:num>
                        <m:r>
                          <a:rPr lang="en-US" altLang="zh-TW" b="0" i="1" smtClean="0">
                            <a:latin typeface="Cambria Math"/>
                          </a:rPr>
                          <m:t>2,000,000</m:t>
                        </m:r>
                      </m:num>
                      <m:den>
                        <m:r>
                          <a:rPr lang="en-US" altLang="zh-TW" b="0" i="1" smtClean="0">
                            <a:latin typeface="Cambria Math"/>
                          </a:rPr>
                          <m:t>42,000</m:t>
                        </m:r>
                      </m:den>
                    </m:f>
                    <m:r>
                      <a:rPr lang="en-US" altLang="zh-TW" b="0" i="1" smtClean="0">
                        <a:latin typeface="Cambria Math"/>
                      </a:rPr>
                      <m:t>=37.03</m:t>
                    </m:r>
                  </m:oMath>
                </a14:m>
                <a:r>
                  <a:rPr lang="en-US" altLang="zh-TW" dirty="0">
                    <a:ea typeface="新細明體" pitchFamily="18" charset="-120"/>
                  </a:rPr>
                  <a:t> </a:t>
                </a:r>
              </a:p>
              <a:p>
                <a:pPr marL="344488" lvl="1" indent="0">
                  <a:spcBef>
                    <a:spcPts val="600"/>
                  </a:spcBef>
                  <a:buClr>
                    <a:srgbClr val="CC3300"/>
                  </a:buClr>
                  <a:buNone/>
                </a:pPr>
                <a:r>
                  <a:rPr lang="en-US" altLang="zh-TW" sz="2400" dirty="0">
                    <a:ea typeface="新細明體" charset="-120"/>
                    <a:cs typeface="Arial" pitchFamily="34" charset="0"/>
                  </a:rPr>
                  <a:t>※ Take 37 long positions of heating oil futures for hedging</a:t>
                </a:r>
                <a:endParaRPr lang="en-US" altLang="zh-TW" sz="2400" i="1" dirty="0">
                  <a:solidFill>
                    <a:srgbClr val="000000"/>
                  </a:solidFill>
                  <a:ea typeface="新細明體" pitchFamily="18" charset="-120"/>
                </a:endParaRPr>
              </a:p>
            </p:txBody>
          </p:sp>
        </mc:Choice>
        <mc:Fallback xmlns="">
          <p:sp>
            <p:nvSpPr>
              <p:cNvPr id="13316" name="Rectangle 3"/>
              <p:cNvSpPr>
                <a:spLocks noGrp="1" noRot="1" noChangeAspect="1" noMove="1" noResize="1" noEditPoints="1" noAdjustHandles="1" noChangeArrowheads="1" noChangeShapeType="1" noTextEdit="1"/>
              </p:cNvSpPr>
              <p:nvPr>
                <p:ph idx="1"/>
              </p:nvPr>
            </p:nvSpPr>
            <p:spPr>
              <a:xfrm>
                <a:off x="381000" y="1676400"/>
                <a:ext cx="8382000" cy="5105400"/>
              </a:xfrm>
              <a:blipFill>
                <a:blip r:embed="rId3"/>
                <a:stretch>
                  <a:fillRect l="-727" t="-1551" r="-1091" b="-955"/>
                </a:stretch>
              </a:blipFill>
            </p:spPr>
            <p:txBody>
              <a:bodyPr/>
              <a:lstStyle/>
              <a:p>
                <a:r>
                  <a:rPr lang="zh-TW" altLang="en-US">
                    <a:noFill/>
                  </a:rPr>
                  <a:t> </a:t>
                </a:r>
              </a:p>
            </p:txBody>
          </p:sp>
        </mc:Fallback>
      </mc:AlternateContent>
      <p:sp>
        <p:nvSpPr>
          <p:cNvPr id="1331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3DC47BF7-5A39-45C2-A9EA-40689447864C}" type="slidenum">
              <a:rPr lang="en-US" altLang="en-US"/>
              <a:pPr eaLnBrk="1" hangingPunct="1"/>
              <a:t>30</a:t>
            </a:fld>
            <a:endParaRPr lang="en-US" altLang="en-US"/>
          </a:p>
        </p:txBody>
      </p:sp>
    </p:spTree>
    <p:extLst>
      <p:ext uri="{BB962C8B-B14F-4D97-AF65-F5344CB8AC3E}">
        <p14:creationId xmlns:p14="http://schemas.microsoft.com/office/powerpoint/2010/main" val="422863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41102"/>
            <a:ext cx="7499176" cy="930498"/>
          </a:xfrm>
        </p:spPr>
        <p:txBody>
          <a:bodyPr/>
          <a:lstStyle/>
          <a:p>
            <a:r>
              <a:rPr lang="en-US" altLang="zh-TW" dirty="0">
                <a:ea typeface="新細明體" pitchFamily="18" charset="-120"/>
              </a:rPr>
              <a:t>Cross Hedge and Optimal Hedge Ratio</a:t>
            </a:r>
            <a:endParaRPr lang="en-US" altLang="zh-TW" dirty="0">
              <a:ea typeface="新細明體" charset="-120"/>
            </a:endParaRPr>
          </a:p>
        </p:txBody>
      </p:sp>
      <mc:AlternateContent xmlns:mc="http://schemas.openxmlformats.org/markup-compatibility/2006" xmlns:a14="http://schemas.microsoft.com/office/drawing/2010/main">
        <mc:Choice Requires="a14">
          <p:sp>
            <p:nvSpPr>
              <p:cNvPr id="24579" name="Content Placeholder 2"/>
              <p:cNvSpPr>
                <a:spLocks noGrp="1"/>
              </p:cNvSpPr>
              <p:nvPr>
                <p:ph idx="1"/>
              </p:nvPr>
            </p:nvSpPr>
            <p:spPr>
              <a:xfrm>
                <a:off x="228600" y="1524000"/>
                <a:ext cx="8686800" cy="5257800"/>
              </a:xfrm>
            </p:spPr>
            <p:txBody>
              <a:bodyPr/>
              <a:lstStyle/>
              <a:p>
                <a:pPr>
                  <a:lnSpc>
                    <a:spcPct val="95000"/>
                  </a:lnSpc>
                  <a:spcBef>
                    <a:spcPts val="0"/>
                  </a:spcBef>
                  <a:spcAft>
                    <a:spcPts val="0"/>
                  </a:spcAft>
                </a:pPr>
                <a:r>
                  <a:rPr lang="en-CA" dirty="0"/>
                  <a:t>Alternative way to determine the optimal number of futures contracts</a:t>
                </a:r>
              </a:p>
              <a:p>
                <a:pPr lvl="1">
                  <a:lnSpc>
                    <a:spcPct val="95000"/>
                  </a:lnSpc>
                  <a:spcBef>
                    <a:spcPts val="0"/>
                  </a:spcBef>
                  <a:spcAft>
                    <a:spcPts val="0"/>
                  </a:spcAft>
                </a:pPr>
                <a:r>
                  <a:rPr lang="en-CA" altLang="zh-TW" dirty="0"/>
                  <a:t>The values of assets to be hedged and for hedging are used alternatively to calculate the optimal number of contracts</a:t>
                </a:r>
              </a:p>
              <a:p>
                <a:pPr marL="344488" lvl="1" indent="0" algn="ctr">
                  <a:lnSpc>
                    <a:spcPct val="95000"/>
                  </a:lnSpc>
                  <a:spcBef>
                    <a:spcPts val="0"/>
                  </a:spcBef>
                  <a:spcAft>
                    <a:spcPts val="0"/>
                  </a:spcAft>
                  <a:buNone/>
                </a:pPr>
                <a14:m>
                  <m:oMath xmlns:m="http://schemas.openxmlformats.org/officeDocument/2006/math">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b="0" i="1" smtClean="0">
                            <a:latin typeface="Cambria Math"/>
                          </a:rPr>
                          <m:t>𝑉</m:t>
                        </m:r>
                      </m:sub>
                      <m:sup>
                        <m:r>
                          <a:rPr lang="en-US" altLang="zh-TW" sz="2000" i="1">
                            <a:latin typeface="Cambria Math"/>
                          </a:rPr>
                          <m:t>∗</m:t>
                        </m:r>
                      </m:sup>
                    </m:sSubSup>
                    <m:r>
                      <a:rPr lang="en-US" altLang="zh-TW" i="1" dirty="0">
                        <a:latin typeface="Cambria Math"/>
                        <a:ea typeface="新細明體" pitchFamily="18" charset="-120"/>
                      </a:rPr>
                      <m:t>=</m:t>
                    </m:r>
                    <m:acc>
                      <m:accPr>
                        <m:chr m:val="̂"/>
                        <m:ctrlPr>
                          <a:rPr lang="en-US" altLang="zh-TW" i="1" dirty="0">
                            <a:latin typeface="Cambria Math" panose="02040503050406030204" pitchFamily="18" charset="0"/>
                            <a:ea typeface="新細明體" pitchFamily="18" charset="-120"/>
                          </a:rPr>
                        </m:ctrlPr>
                      </m:accPr>
                      <m:e>
                        <m:r>
                          <a:rPr lang="en-US" altLang="zh-TW" i="1" dirty="0">
                            <a:latin typeface="Cambria Math" panose="02040503050406030204" pitchFamily="18" charset="0"/>
                            <a:ea typeface="新細明體" pitchFamily="18" charset="-120"/>
                          </a:rPr>
                          <m:t>h</m:t>
                        </m:r>
                      </m:e>
                    </m:acc>
                    <m:f>
                      <m:fPr>
                        <m:ctrlPr>
                          <a:rPr lang="en-US" altLang="zh-TW" i="1" dirty="0">
                            <a:latin typeface="Cambria Math" panose="02040503050406030204" pitchFamily="18" charset="0"/>
                            <a:ea typeface="新細明體" pitchFamily="18" charset="-120"/>
                          </a:rPr>
                        </m:ctrlPr>
                      </m:fPr>
                      <m:num>
                        <m:sSub>
                          <m:sSubPr>
                            <m:ctrlPr>
                              <a:rPr lang="en-US" altLang="zh-TW" i="1" dirty="0">
                                <a:latin typeface="Cambria Math" panose="02040503050406030204" pitchFamily="18" charset="0"/>
                                <a:ea typeface="新細明體" pitchFamily="18" charset="-120"/>
                              </a:rPr>
                            </m:ctrlPr>
                          </m:sSubPr>
                          <m:e>
                            <m:r>
                              <a:rPr lang="en-US" altLang="zh-TW" b="0" i="1" dirty="0" smtClean="0">
                                <a:latin typeface="Cambria Math"/>
                                <a:ea typeface="新細明體" pitchFamily="18" charset="-120"/>
                              </a:rPr>
                              <m:t>𝑉</m:t>
                            </m:r>
                          </m:e>
                          <m:sub>
                            <m:r>
                              <a:rPr lang="en-US" altLang="zh-TW" i="1" dirty="0">
                                <a:latin typeface="Cambria Math"/>
                                <a:ea typeface="新細明體" pitchFamily="18" charset="-120"/>
                              </a:rPr>
                              <m:t>𝐴</m:t>
                            </m:r>
                          </m:sub>
                        </m:sSub>
                      </m:num>
                      <m:den>
                        <m:sSub>
                          <m:sSubPr>
                            <m:ctrlPr>
                              <a:rPr lang="en-US" altLang="zh-TW" i="1" dirty="0">
                                <a:latin typeface="Cambria Math" panose="02040503050406030204" pitchFamily="18" charset="0"/>
                                <a:ea typeface="新細明體" pitchFamily="18" charset="-120"/>
                              </a:rPr>
                            </m:ctrlPr>
                          </m:sSubPr>
                          <m:e>
                            <m:r>
                              <a:rPr lang="en-US" altLang="zh-TW" b="0" i="1" dirty="0" smtClean="0">
                                <a:latin typeface="Cambria Math"/>
                                <a:ea typeface="新細明體" pitchFamily="18" charset="-120"/>
                              </a:rPr>
                              <m:t>𝑉</m:t>
                            </m:r>
                          </m:e>
                          <m:sub>
                            <m:r>
                              <a:rPr lang="en-US" altLang="zh-TW" i="1" dirty="0">
                                <a:latin typeface="Cambria Math"/>
                                <a:ea typeface="新細明體" pitchFamily="18" charset="-120"/>
                              </a:rPr>
                              <m:t>𝐹</m:t>
                            </m:r>
                          </m:sub>
                        </m:sSub>
                      </m:den>
                    </m:f>
                  </m:oMath>
                </a14:m>
                <a:r>
                  <a:rPr lang="en-CA" altLang="zh-TW" dirty="0"/>
                  <a:t> </a:t>
                </a:r>
              </a:p>
              <a:p>
                <a:pPr marL="984250" marR="0" lvl="2" indent="-290513" algn="l" defTabSz="914400" rtl="0" eaLnBrk="1" fontAlgn="base" latinLnBrk="0" hangingPunct="1">
                  <a:lnSpc>
                    <a:spcPct val="95000"/>
                  </a:lnSpc>
                  <a:spcBef>
                    <a:spcPts val="0"/>
                  </a:spcBef>
                  <a:spcAft>
                    <a:spcPts val="0"/>
                  </a:spcAft>
                  <a:buClr>
                    <a:srgbClr val="CC3300"/>
                  </a:buClr>
                  <a:buSzPct val="70000"/>
                  <a:buFont typeface="Wingdings" pitchFamily="2" charset="2"/>
                  <a:buChar char="n"/>
                  <a:tabLst/>
                  <a:defRPr/>
                </a:pPr>
                <a14:m>
                  <m:oMath xmlns:m="http://schemas.openxmlformats.org/officeDocument/2006/math">
                    <m:sSub>
                      <m:sSubPr>
                        <m:ctrlPr>
                          <a:rPr lang="en-US" altLang="zh-TW" i="1" dirty="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𝑉</m:t>
                        </m:r>
                      </m:e>
                      <m:sub>
                        <m:r>
                          <a:rPr lang="en-US" altLang="zh-TW" i="1" dirty="0">
                            <a:latin typeface="Cambria Math"/>
                            <a:ea typeface="新細明體" pitchFamily="18" charset="-120"/>
                          </a:rPr>
                          <m:t>𝐴</m:t>
                        </m:r>
                      </m:sub>
                    </m:sSub>
                  </m:oMath>
                </a14:m>
                <a:r>
                  <a:rPr lang="en-CA" altLang="zh-TW" dirty="0"/>
                  <a:t> and </a:t>
                </a:r>
                <a14:m>
                  <m:oMath xmlns:m="http://schemas.openxmlformats.org/officeDocument/2006/math">
                    <m:sSub>
                      <m:sSubPr>
                        <m:ctrlPr>
                          <a:rPr lang="en-US" altLang="zh-TW" i="1" dirty="0">
                            <a:latin typeface="Cambria Math" panose="02040503050406030204" pitchFamily="18" charset="0"/>
                            <a:ea typeface="新細明體" pitchFamily="18" charset="-120"/>
                          </a:rPr>
                        </m:ctrlPr>
                      </m:sSubPr>
                      <m:e>
                        <m:r>
                          <a:rPr lang="en-US" altLang="zh-TW" i="1" dirty="0">
                            <a:latin typeface="Cambria Math"/>
                            <a:ea typeface="新細明體" pitchFamily="18" charset="-120"/>
                          </a:rPr>
                          <m:t>𝑉</m:t>
                        </m:r>
                      </m:e>
                      <m:sub>
                        <m:r>
                          <a:rPr lang="en-US" altLang="zh-TW" i="1" dirty="0">
                            <a:latin typeface="Cambria Math"/>
                            <a:ea typeface="新細明體" pitchFamily="18" charset="-120"/>
                          </a:rPr>
                          <m:t>𝐹</m:t>
                        </m:r>
                      </m:sub>
                    </m:sSub>
                  </m:oMath>
                </a14:m>
                <a:r>
                  <a:rPr lang="en-CA" altLang="zh-TW" dirty="0"/>
                  <a:t> are the dollar values of the position to be hedged and one futures contract, respectively</a:t>
                </a:r>
              </a:p>
              <a:p>
                <a:pPr marL="984250" marR="0" lvl="2" indent="-290513" algn="l" defTabSz="914400" rtl="0" eaLnBrk="1" fontAlgn="base" latinLnBrk="0" hangingPunct="1">
                  <a:lnSpc>
                    <a:spcPct val="95000"/>
                  </a:lnSpc>
                  <a:spcBef>
                    <a:spcPts val="0"/>
                  </a:spcBef>
                  <a:spcAft>
                    <a:spcPts val="0"/>
                  </a:spcAft>
                  <a:buClr>
                    <a:srgbClr val="CC3300"/>
                  </a:buClr>
                  <a:buSzPct val="70000"/>
                  <a:buFont typeface="Wingdings" pitchFamily="2" charset="2"/>
                  <a:buChar char="n"/>
                  <a:tabLst/>
                  <a:defRPr/>
                </a:pPr>
                <a14:m>
                  <m:oMath xmlns:m="http://schemas.openxmlformats.org/officeDocument/2006/math">
                    <m:acc>
                      <m:accPr>
                        <m:chr m:val="̂"/>
                        <m:ctrlPr>
                          <a:rPr lang="en-US" altLang="zh-TW" b="0" i="1" dirty="0" smtClean="0">
                            <a:latin typeface="Cambria Math" panose="02040503050406030204" pitchFamily="18" charset="0"/>
                            <a:ea typeface="新細明體" pitchFamily="18" charset="-120"/>
                          </a:rPr>
                        </m:ctrlPr>
                      </m:accPr>
                      <m:e>
                        <m:r>
                          <a:rPr lang="en-US" altLang="zh-TW" b="0" i="1" dirty="0" smtClean="0">
                            <a:latin typeface="Cambria Math" panose="02040503050406030204" pitchFamily="18" charset="0"/>
                            <a:ea typeface="新細明體" pitchFamily="18" charset="-120"/>
                          </a:rPr>
                          <m:t>h</m:t>
                        </m:r>
                      </m:e>
                    </m:acc>
                    <m:r>
                      <a:rPr lang="en-US" altLang="zh-TW" b="0" i="1" dirty="0" smtClean="0">
                        <a:latin typeface="Cambria Math"/>
                        <a:ea typeface="新細明體" pitchFamily="18" charset="-120"/>
                      </a:rPr>
                      <m:t>=</m:t>
                    </m:r>
                    <m:sSub>
                      <m:sSubPr>
                        <m:ctrlPr>
                          <a:rPr lang="en-US" altLang="zh-TW" b="0" i="1" dirty="0" smtClean="0">
                            <a:latin typeface="Cambria Math" panose="02040503050406030204" pitchFamily="18" charset="0"/>
                            <a:ea typeface="新細明體" pitchFamily="18" charset="-120"/>
                          </a:rPr>
                        </m:ctrlPr>
                      </m:sSubPr>
                      <m:e>
                        <m:acc>
                          <m:accPr>
                            <m:chr m:val="̂"/>
                            <m:ctrlPr>
                              <a:rPr lang="en-US" altLang="zh-TW" b="0" i="1" dirty="0" smtClean="0">
                                <a:latin typeface="Cambria Math" panose="02040503050406030204" pitchFamily="18" charset="0"/>
                                <a:ea typeface="新細明體" pitchFamily="18" charset="-120"/>
                              </a:rPr>
                            </m:ctrlPr>
                          </m:accPr>
                          <m:e>
                            <m:r>
                              <a:rPr lang="en-US" altLang="zh-TW" i="1" dirty="0">
                                <a:latin typeface="Cambria Math"/>
                                <a:ea typeface="新細明體" pitchFamily="18" charset="-120"/>
                              </a:rPr>
                              <m:t>𝜌</m:t>
                            </m:r>
                          </m:e>
                        </m:acc>
                      </m:e>
                      <m:sub>
                        <m:r>
                          <a:rPr lang="en-US" altLang="zh-TW" b="0" i="1" dirty="0" smtClean="0">
                            <a:latin typeface="Cambria Math"/>
                            <a:ea typeface="新細明體" pitchFamily="18" charset="-120"/>
                          </a:rPr>
                          <m:t>𝑆𝐹</m:t>
                        </m:r>
                      </m:sub>
                    </m:sSub>
                    <m:f>
                      <m:fPr>
                        <m:ctrlPr>
                          <a:rPr lang="en-US" altLang="zh-TW" b="0" i="1" dirty="0" smtClean="0">
                            <a:latin typeface="Cambria Math" panose="02040503050406030204" pitchFamily="18" charset="0"/>
                            <a:ea typeface="新細明體" pitchFamily="18" charset="-120"/>
                          </a:rPr>
                        </m:ctrlPr>
                      </m:fPr>
                      <m:num>
                        <m:sSub>
                          <m:sSubPr>
                            <m:ctrlPr>
                              <a:rPr lang="en-US" altLang="zh-TW" b="0" i="1" dirty="0" smtClean="0">
                                <a:latin typeface="Cambria Math" panose="02040503050406030204" pitchFamily="18" charset="0"/>
                                <a:ea typeface="新細明體" pitchFamily="18" charset="-120"/>
                              </a:rPr>
                            </m:ctrlPr>
                          </m:sSubPr>
                          <m:e>
                            <m:acc>
                              <m:accPr>
                                <m:chr m:val="̂"/>
                                <m:ctrlPr>
                                  <a:rPr lang="en-US" altLang="zh-TW" b="0" i="1" dirty="0" smtClean="0">
                                    <a:latin typeface="Cambria Math" panose="02040503050406030204" pitchFamily="18" charset="0"/>
                                    <a:ea typeface="新細明體" pitchFamily="18" charset="-120"/>
                                  </a:rPr>
                                </m:ctrlPr>
                              </m:accPr>
                              <m:e>
                                <m:r>
                                  <a:rPr lang="en-US" altLang="zh-TW" i="1" dirty="0">
                                    <a:latin typeface="Cambria Math"/>
                                    <a:ea typeface="新細明體" pitchFamily="18" charset="-120"/>
                                  </a:rPr>
                                  <m:t>𝜎</m:t>
                                </m:r>
                              </m:e>
                            </m:acc>
                          </m:e>
                          <m:sub>
                            <m:r>
                              <a:rPr lang="en-US" altLang="zh-TW" b="0" i="1" dirty="0" smtClean="0">
                                <a:latin typeface="Cambria Math"/>
                                <a:ea typeface="新細明體" pitchFamily="18" charset="-120"/>
                              </a:rPr>
                              <m:t>𝑆</m:t>
                            </m:r>
                          </m:sub>
                        </m:sSub>
                      </m:num>
                      <m:den>
                        <m:sSub>
                          <m:sSubPr>
                            <m:ctrlPr>
                              <a:rPr lang="en-US" altLang="zh-TW" b="0" i="1" dirty="0" smtClean="0">
                                <a:latin typeface="Cambria Math" panose="02040503050406030204" pitchFamily="18" charset="0"/>
                                <a:ea typeface="新細明體" pitchFamily="18" charset="-120"/>
                              </a:rPr>
                            </m:ctrlPr>
                          </m:sSubPr>
                          <m:e>
                            <m:acc>
                              <m:accPr>
                                <m:chr m:val="̂"/>
                                <m:ctrlPr>
                                  <a:rPr lang="en-US" altLang="zh-TW" b="0" i="1" dirty="0" smtClean="0">
                                    <a:latin typeface="Cambria Math" panose="02040503050406030204" pitchFamily="18" charset="0"/>
                                    <a:ea typeface="新細明體" pitchFamily="18" charset="-120"/>
                                  </a:rPr>
                                </m:ctrlPr>
                              </m:accPr>
                              <m:e>
                                <m:r>
                                  <a:rPr lang="en-US" altLang="zh-TW" i="1" dirty="0">
                                    <a:latin typeface="Cambria Math"/>
                                    <a:ea typeface="新細明體" pitchFamily="18" charset="-120"/>
                                  </a:rPr>
                                  <m:t>𝜎</m:t>
                                </m:r>
                              </m:e>
                            </m:acc>
                          </m:e>
                          <m:sub>
                            <m:r>
                              <a:rPr lang="en-US" altLang="zh-TW" b="0" i="1" dirty="0" smtClean="0">
                                <a:latin typeface="Cambria Math"/>
                                <a:ea typeface="新細明體" pitchFamily="18" charset="-120"/>
                              </a:rPr>
                              <m:t>𝐹</m:t>
                            </m:r>
                          </m:sub>
                        </m:sSub>
                      </m:den>
                    </m:f>
                  </m:oMath>
                </a14:m>
                <a:r>
                  <a:rPr lang="en-CA" altLang="zh-TW" dirty="0"/>
                  <a:t> is the o</a:t>
                </a:r>
                <a:r>
                  <a:rPr lang="en-CA" dirty="0"/>
                  <a:t>ptimal hedge ratio, where</a:t>
                </a:r>
              </a:p>
              <a:p>
                <a:pPr marL="984250" lvl="1" indent="-341313">
                  <a:lnSpc>
                    <a:spcPct val="95000"/>
                  </a:lnSpc>
                  <a:spcBef>
                    <a:spcPts val="0"/>
                  </a:spcBef>
                  <a:spcAft>
                    <a:spcPts val="0"/>
                  </a:spcAft>
                  <a:buNone/>
                </a:pPr>
                <a14:m>
                  <m:oMath xmlns:m="http://schemas.openxmlformats.org/officeDocument/2006/math">
                    <m:sSub>
                      <m:sSubPr>
                        <m:ctrlPr>
                          <a:rPr lang="en-US" altLang="zh-TW" sz="1800" i="1" dirty="0">
                            <a:latin typeface="Cambria Math" panose="02040503050406030204" pitchFamily="18" charset="0"/>
                            <a:ea typeface="新細明體" pitchFamily="18" charset="-120"/>
                          </a:rPr>
                        </m:ctrlPr>
                      </m:sSubPr>
                      <m:e>
                        <m:acc>
                          <m:accPr>
                            <m:chr m:val="̂"/>
                            <m:ctrlPr>
                              <a:rPr lang="en-US" altLang="zh-TW" sz="1800" i="1" dirty="0">
                                <a:latin typeface="Cambria Math" panose="02040503050406030204" pitchFamily="18" charset="0"/>
                                <a:ea typeface="新細明體" pitchFamily="18" charset="-120"/>
                              </a:rPr>
                            </m:ctrlPr>
                          </m:accPr>
                          <m:e>
                            <m:r>
                              <a:rPr lang="en-US" altLang="zh-TW" sz="1800" i="1" dirty="0">
                                <a:latin typeface="Cambria Math"/>
                                <a:ea typeface="新細明體" pitchFamily="18" charset="-120"/>
                              </a:rPr>
                              <m:t>𝜎</m:t>
                            </m:r>
                          </m:e>
                        </m:acc>
                      </m:e>
                      <m:sub>
                        <m:r>
                          <a:rPr lang="en-US" altLang="zh-TW" sz="1800" i="1" dirty="0">
                            <a:latin typeface="Cambria Math"/>
                            <a:ea typeface="新細明體" pitchFamily="18" charset="-120"/>
                          </a:rPr>
                          <m:t>𝑆</m:t>
                        </m:r>
                      </m:sub>
                    </m:sSub>
                  </m:oMath>
                </a14:m>
                <a:r>
                  <a:rPr lang="en-US" altLang="zh-TW" sz="1800" dirty="0">
                    <a:ea typeface="新細明體" pitchFamily="18" charset="-120"/>
                  </a:rPr>
                  <a:t> is the standard deviation of </a:t>
                </a:r>
                <a:r>
                  <a:rPr lang="en-US" altLang="zh-TW" sz="1800" b="1" i="1" dirty="0">
                    <a:ea typeface="新細明體" pitchFamily="18" charset="-120"/>
                  </a:rPr>
                  <a:t>percentage changes in the spot price</a:t>
                </a:r>
                <a:r>
                  <a:rPr lang="en-US" altLang="zh-TW" sz="1800" dirty="0">
                    <a:ea typeface="新細明體" pitchFamily="18" charset="-120"/>
                  </a:rPr>
                  <a:t> of the asset being hedged in the hedging period</a:t>
                </a:r>
              </a:p>
              <a:p>
                <a:pPr marL="984250" lvl="1" indent="-341313">
                  <a:lnSpc>
                    <a:spcPct val="95000"/>
                  </a:lnSpc>
                  <a:spcBef>
                    <a:spcPts val="0"/>
                  </a:spcBef>
                  <a:spcAft>
                    <a:spcPts val="0"/>
                  </a:spcAft>
                  <a:buNone/>
                </a:pPr>
                <a14:m>
                  <m:oMath xmlns:m="http://schemas.openxmlformats.org/officeDocument/2006/math">
                    <m:sSub>
                      <m:sSubPr>
                        <m:ctrlPr>
                          <a:rPr lang="en-US" altLang="zh-TW" sz="1800" i="1" dirty="0">
                            <a:latin typeface="Cambria Math" panose="02040503050406030204" pitchFamily="18" charset="0"/>
                            <a:ea typeface="新細明體" pitchFamily="18" charset="-120"/>
                          </a:rPr>
                        </m:ctrlPr>
                      </m:sSubPr>
                      <m:e>
                        <m:acc>
                          <m:accPr>
                            <m:chr m:val="̂"/>
                            <m:ctrlPr>
                              <a:rPr lang="en-US" altLang="zh-TW" sz="1800" i="1" dirty="0">
                                <a:latin typeface="Cambria Math" panose="02040503050406030204" pitchFamily="18" charset="0"/>
                                <a:ea typeface="新細明體" pitchFamily="18" charset="-120"/>
                              </a:rPr>
                            </m:ctrlPr>
                          </m:accPr>
                          <m:e>
                            <m:r>
                              <a:rPr lang="en-US" altLang="zh-TW" sz="1800" i="1" dirty="0">
                                <a:latin typeface="Cambria Math"/>
                                <a:ea typeface="新細明體" pitchFamily="18" charset="-120"/>
                              </a:rPr>
                              <m:t>𝜎</m:t>
                            </m:r>
                          </m:e>
                        </m:acc>
                      </m:e>
                      <m:sub>
                        <m:r>
                          <a:rPr lang="en-US" altLang="zh-TW" sz="1800" i="1" dirty="0">
                            <a:latin typeface="Cambria Math"/>
                            <a:ea typeface="新細明體" pitchFamily="18" charset="-120"/>
                          </a:rPr>
                          <m:t>𝐹</m:t>
                        </m:r>
                      </m:sub>
                    </m:sSub>
                  </m:oMath>
                </a14:m>
                <a:r>
                  <a:rPr lang="en-US" altLang="zh-TW" sz="1800" dirty="0">
                    <a:ea typeface="新細明體" pitchFamily="18" charset="-120"/>
                  </a:rPr>
                  <a:t> is the standard deviation of </a:t>
                </a:r>
                <a:r>
                  <a:rPr lang="en-US" altLang="zh-TW" sz="1800" b="1" i="1" dirty="0">
                    <a:ea typeface="新細明體" pitchFamily="18" charset="-120"/>
                  </a:rPr>
                  <a:t>percentage changes in the futures price </a:t>
                </a:r>
                <a:r>
                  <a:rPr lang="en-US" altLang="zh-TW" sz="1800" dirty="0">
                    <a:ea typeface="新細明體" pitchFamily="18" charset="-120"/>
                  </a:rPr>
                  <a:t>during the hedging period</a:t>
                </a:r>
              </a:p>
              <a:p>
                <a:pPr marL="984250" lvl="1" indent="-341313">
                  <a:lnSpc>
                    <a:spcPct val="95000"/>
                  </a:lnSpc>
                  <a:spcBef>
                    <a:spcPts val="0"/>
                  </a:spcBef>
                  <a:spcAft>
                    <a:spcPts val="0"/>
                  </a:spcAft>
                  <a:buNone/>
                </a:pPr>
                <a14:m>
                  <m:oMath xmlns:m="http://schemas.openxmlformats.org/officeDocument/2006/math">
                    <m:sSub>
                      <m:sSubPr>
                        <m:ctrlPr>
                          <a:rPr lang="en-US" altLang="zh-TW" sz="1800" i="1" dirty="0">
                            <a:latin typeface="Cambria Math" panose="02040503050406030204" pitchFamily="18" charset="0"/>
                            <a:ea typeface="新細明體" pitchFamily="18" charset="-120"/>
                          </a:rPr>
                        </m:ctrlPr>
                      </m:sSubPr>
                      <m:e>
                        <m:acc>
                          <m:accPr>
                            <m:chr m:val="̂"/>
                            <m:ctrlPr>
                              <a:rPr lang="en-US" altLang="zh-TW" sz="1800" i="1" dirty="0">
                                <a:latin typeface="Cambria Math" panose="02040503050406030204" pitchFamily="18" charset="0"/>
                                <a:ea typeface="新細明體" pitchFamily="18" charset="-120"/>
                              </a:rPr>
                            </m:ctrlPr>
                          </m:accPr>
                          <m:e>
                            <m:r>
                              <a:rPr lang="en-US" altLang="zh-TW" sz="1800" i="1" dirty="0">
                                <a:latin typeface="Cambria Math"/>
                                <a:ea typeface="新細明體" pitchFamily="18" charset="-120"/>
                              </a:rPr>
                              <m:t>𝜌</m:t>
                            </m:r>
                          </m:e>
                        </m:acc>
                      </m:e>
                      <m:sub>
                        <m:r>
                          <a:rPr lang="en-US" altLang="zh-TW" sz="1800" i="1" dirty="0">
                            <a:latin typeface="Cambria Math"/>
                            <a:ea typeface="新細明體" pitchFamily="18" charset="-120"/>
                          </a:rPr>
                          <m:t>𝑆𝐹</m:t>
                        </m:r>
                      </m:sub>
                    </m:sSub>
                  </m:oMath>
                </a14:m>
                <a:r>
                  <a:rPr lang="en-US" altLang="zh-TW" sz="1800" dirty="0">
                    <a:ea typeface="新細明體" pitchFamily="18" charset="-120"/>
                  </a:rPr>
                  <a:t> is the correlation coefficient between </a:t>
                </a:r>
                <a:r>
                  <a:rPr lang="en-US" altLang="zh-TW" sz="1800" b="1" i="1" dirty="0">
                    <a:ea typeface="新細明體" pitchFamily="18" charset="-120"/>
                  </a:rPr>
                  <a:t>percentage changes for the spot and futures prices</a:t>
                </a:r>
              </a:p>
            </p:txBody>
          </p:sp>
        </mc:Choice>
        <mc:Fallback xmlns="">
          <p:sp>
            <p:nvSpPr>
              <p:cNvPr id="24579" name="Content Placeholder 2"/>
              <p:cNvSpPr>
                <a:spLocks noGrp="1" noRot="1" noChangeAspect="1" noMove="1" noResize="1" noEditPoints="1" noAdjustHandles="1" noChangeArrowheads="1" noChangeShapeType="1" noTextEdit="1"/>
              </p:cNvSpPr>
              <p:nvPr>
                <p:ph idx="1"/>
              </p:nvPr>
            </p:nvSpPr>
            <p:spPr>
              <a:xfrm>
                <a:off x="228600" y="1524000"/>
                <a:ext cx="8686800" cy="5257800"/>
              </a:xfrm>
              <a:blipFill>
                <a:blip r:embed="rId3"/>
                <a:stretch>
                  <a:fillRect l="-702" t="-1970" r="-1754" b="-3244"/>
                </a:stretch>
              </a:blipFill>
            </p:spPr>
            <p:txBody>
              <a:bodyPr/>
              <a:lstStyle/>
              <a:p>
                <a:r>
                  <a:rPr lang="zh-TW" altLang="en-US">
                    <a:noFill/>
                  </a:rPr>
                  <a:t> </a:t>
                </a:r>
              </a:p>
            </p:txBody>
          </p:sp>
        </mc:Fallback>
      </mc:AlternateContent>
      <p:sp>
        <p:nvSpPr>
          <p:cNvPr id="6" name="投影片編號版面配置區 4"/>
          <p:cNvSpPr>
            <a:spLocks noGrp="1"/>
          </p:cNvSpPr>
          <p:nvPr>
            <p:ph type="sldNum" sz="quarter" idx="11"/>
          </p:nvPr>
        </p:nvSpPr>
        <p:spPr>
          <a:xfrm>
            <a:off x="7010400" y="6524625"/>
            <a:ext cx="2133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3.29</a:t>
            </a:r>
          </a:p>
        </p:txBody>
      </p:sp>
    </p:spTree>
    <p:extLst>
      <p:ext uri="{BB962C8B-B14F-4D97-AF65-F5344CB8AC3E}">
        <p14:creationId xmlns:p14="http://schemas.microsoft.com/office/powerpoint/2010/main" val="991892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41102"/>
            <a:ext cx="7499176" cy="930498"/>
          </a:xfrm>
        </p:spPr>
        <p:txBody>
          <a:bodyPr/>
          <a:lstStyle/>
          <a:p>
            <a:r>
              <a:rPr lang="en-US" altLang="zh-TW" dirty="0">
                <a:ea typeface="新細明體" pitchFamily="18" charset="-120"/>
              </a:rPr>
              <a:t>Cross Hedge and Optimal Hedge Ratio</a:t>
            </a:r>
            <a:endParaRPr lang="en-US" altLang="zh-TW" dirty="0">
              <a:ea typeface="新細明體" charset="-120"/>
            </a:endParaRPr>
          </a:p>
        </p:txBody>
      </p:sp>
      <mc:AlternateContent xmlns:mc="http://schemas.openxmlformats.org/markup-compatibility/2006" xmlns:a14="http://schemas.microsoft.com/office/drawing/2010/main">
        <mc:Choice Requires="a14">
          <p:sp>
            <p:nvSpPr>
              <p:cNvPr id="24579" name="Content Placeholder 2"/>
              <p:cNvSpPr>
                <a:spLocks noGrp="1"/>
              </p:cNvSpPr>
              <p:nvPr>
                <p:ph idx="1"/>
              </p:nvPr>
            </p:nvSpPr>
            <p:spPr>
              <a:xfrm>
                <a:off x="266700" y="1600200"/>
                <a:ext cx="8610600" cy="3352800"/>
              </a:xfrm>
            </p:spPr>
            <p:txBody>
              <a:bodyPr/>
              <a:lstStyle/>
              <a:p>
                <a:pPr lvl="1">
                  <a:spcBef>
                    <a:spcPts val="600"/>
                  </a:spcBef>
                </a:pPr>
                <a14:m>
                  <m:oMath xmlns:m="http://schemas.openxmlformats.org/officeDocument/2006/math">
                    <m:sSubSup>
                      <m:sSubSupPr>
                        <m:ctrlPr>
                          <a:rPr lang="zh-TW" altLang="zh-TW" sz="2800" i="1" smtClean="0">
                            <a:latin typeface="Cambria Math" panose="02040503050406030204" pitchFamily="18" charset="0"/>
                          </a:rPr>
                        </m:ctrlPr>
                      </m:sSubSupPr>
                      <m:e>
                        <m:r>
                          <a:rPr lang="en-US" altLang="zh-TW" sz="2800" i="1">
                            <a:latin typeface="Cambria Math"/>
                          </a:rPr>
                          <m:t>𝑁</m:t>
                        </m:r>
                      </m:e>
                      <m:sub>
                        <m:r>
                          <a:rPr lang="en-US" altLang="zh-TW" sz="2800" b="0" i="1" smtClean="0">
                            <a:latin typeface="Cambria Math"/>
                          </a:rPr>
                          <m:t>𝑉</m:t>
                        </m:r>
                      </m:sub>
                      <m:sup>
                        <m:r>
                          <a:rPr lang="en-US" altLang="zh-TW" sz="2800" i="1">
                            <a:latin typeface="Cambria Math"/>
                          </a:rPr>
                          <m:t>∗</m:t>
                        </m:r>
                      </m:sup>
                    </m:sSubSup>
                  </m:oMath>
                </a14:m>
                <a:r>
                  <a:rPr lang="zh-TW" altLang="en-US" dirty="0">
                    <a:latin typeface="Arial" pitchFamily="34" charset="0"/>
                    <a:ea typeface="新細明體" charset="-120"/>
                    <a:cs typeface="Arial" pitchFamily="34" charset="0"/>
                  </a:rPr>
                  <a:t> </a:t>
                </a:r>
                <a:r>
                  <a:rPr lang="en-US" altLang="zh-TW" dirty="0">
                    <a:latin typeface="Arial" pitchFamily="34" charset="0"/>
                    <a:ea typeface="新細明體" charset="-120"/>
                    <a:cs typeface="Arial" pitchFamily="34" charset="0"/>
                  </a:rPr>
                  <a:t>is used particularly when the asset to be hedged or the asset underlying the futures cannot be counted in units, e.g., stock indexes or temperature degrees, which can be underlying variables but cannot be counted in units</a:t>
                </a:r>
              </a:p>
              <a:p>
                <a:pPr lvl="1">
                  <a:spcBef>
                    <a:spcPts val="600"/>
                  </a:spcBef>
                </a:pPr>
                <a:r>
                  <a:rPr lang="en-US" altLang="zh-TW" dirty="0">
                    <a:latin typeface="Arial" pitchFamily="34" charset="0"/>
                    <a:ea typeface="新細明體" charset="-120"/>
                    <a:cs typeface="Arial" pitchFamily="34" charset="0"/>
                  </a:rPr>
                  <a:t> </a:t>
                </a:r>
                <a:endParaRPr lang="en-CA" altLang="zh-TW" dirty="0"/>
              </a:p>
            </p:txBody>
          </p:sp>
        </mc:Choice>
        <mc:Fallback xmlns="">
          <p:sp>
            <p:nvSpPr>
              <p:cNvPr id="24579" name="Content Placeholder 2"/>
              <p:cNvSpPr>
                <a:spLocks noGrp="1" noRot="1" noChangeAspect="1" noMove="1" noResize="1" noEditPoints="1" noAdjustHandles="1" noChangeArrowheads="1" noChangeShapeType="1" noTextEdit="1"/>
              </p:cNvSpPr>
              <p:nvPr>
                <p:ph idx="1"/>
              </p:nvPr>
            </p:nvSpPr>
            <p:spPr>
              <a:xfrm>
                <a:off x="266700" y="1600200"/>
                <a:ext cx="8610600" cy="3352800"/>
              </a:xfrm>
              <a:blipFill>
                <a:blip r:embed="rId3"/>
                <a:stretch>
                  <a:fillRect t="-1455"/>
                </a:stretch>
              </a:blipFill>
            </p:spPr>
            <p:txBody>
              <a:bodyPr/>
              <a:lstStyle/>
              <a:p>
                <a:r>
                  <a:rPr lang="zh-TW" altLang="en-US">
                    <a:noFill/>
                  </a:rPr>
                  <a:t> </a:t>
                </a:r>
              </a:p>
            </p:txBody>
          </p:sp>
        </mc:Fallback>
      </mc:AlternateContent>
      <p:sp>
        <p:nvSpPr>
          <p:cNvPr id="6" name="投影片編號版面配置區 4"/>
          <p:cNvSpPr>
            <a:spLocks noGrp="1"/>
          </p:cNvSpPr>
          <p:nvPr>
            <p:ph type="sldNum" sz="quarter" idx="11"/>
          </p:nvPr>
        </p:nvSpPr>
        <p:spPr>
          <a:xfrm>
            <a:off x="7010400" y="6524625"/>
            <a:ext cx="2133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3.29</a:t>
            </a:r>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34FDE81C-7A88-41D5-A7FE-8C19545785BE}"/>
                  </a:ext>
                </a:extLst>
              </p:cNvPr>
              <p:cNvSpPr txBox="1"/>
              <p:nvPr/>
            </p:nvSpPr>
            <p:spPr>
              <a:xfrm>
                <a:off x="685800" y="3559531"/>
                <a:ext cx="8267700" cy="783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TW" sz="2000" i="1" smtClean="0">
                              <a:latin typeface="Cambria Math" panose="02040503050406030204" pitchFamily="18" charset="0"/>
                            </a:rPr>
                          </m:ctrlPr>
                        </m:funcPr>
                        <m:fName>
                          <m:limLow>
                            <m:limLowPr>
                              <m:ctrlPr>
                                <a:rPr lang="en-US" altLang="zh-TW" sz="2000" i="1" smtClean="0">
                                  <a:latin typeface="Cambria Math" panose="02040503050406030204" pitchFamily="18" charset="0"/>
                                </a:rPr>
                              </m:ctrlPr>
                            </m:limLowPr>
                            <m:e>
                              <m:r>
                                <m:rPr>
                                  <m:sty m:val="p"/>
                                </m:rPr>
                                <a:rPr lang="en-US" altLang="zh-TW" sz="2000" i="0" smtClean="0">
                                  <a:latin typeface="Cambria Math"/>
                                </a:rPr>
                                <m:t>min</m:t>
                              </m:r>
                            </m:e>
                            <m:lim>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lim>
                          </m:limLow>
                        </m:fName>
                        <m:e>
                          <m:r>
                            <m:rPr>
                              <m:sty m:val="p"/>
                            </m:rPr>
                            <a:rPr lang="en-US" altLang="zh-TW" sz="2000" b="0" i="0" smtClean="0">
                              <a:latin typeface="Cambria Math"/>
                            </a:rPr>
                            <m:t>var</m:t>
                          </m:r>
                          <m:d>
                            <m:dPr>
                              <m:ctrlPr>
                                <a:rPr lang="en-US" altLang="zh-TW" sz="2000" b="0" i="1" smtClean="0">
                                  <a:latin typeface="Cambria Math" panose="02040503050406030204" pitchFamily="18" charset="0"/>
                                </a:rPr>
                              </m:ctrlPr>
                            </m:dPr>
                            <m:e>
                              <m:sSub>
                                <m:sSubPr>
                                  <m:ctrlPr>
                                    <a:rPr lang="en-US" altLang="zh-TW" sz="2000" i="1" dirty="0">
                                      <a:latin typeface="Cambria Math" panose="02040503050406030204" pitchFamily="18" charset="0"/>
                                      <a:ea typeface="新細明體" pitchFamily="18" charset="-120"/>
                                    </a:rPr>
                                  </m:ctrlPr>
                                </m:sSubPr>
                                <m:e>
                                  <m:r>
                                    <a:rPr lang="en-US" altLang="zh-TW" sz="2000" i="1" dirty="0">
                                      <a:latin typeface="Cambria Math"/>
                                      <a:ea typeface="新細明體" pitchFamily="18" charset="-120"/>
                                    </a:rPr>
                                    <m:t>𝑉</m:t>
                                  </m:r>
                                </m:e>
                                <m:sub>
                                  <m:r>
                                    <a:rPr lang="en-US" altLang="zh-TW" sz="2000" i="1" dirty="0">
                                      <a:latin typeface="Cambria Math"/>
                                      <a:ea typeface="新細明體" pitchFamily="18" charset="-120"/>
                                    </a:rPr>
                                    <m:t>𝐴</m:t>
                                  </m:r>
                                </m:sub>
                              </m:sSub>
                              <m:f>
                                <m:fPr>
                                  <m:ctrlPr>
                                    <a:rPr lang="en-US" altLang="zh-TW" sz="2000" i="1" dirty="0" smtClean="0">
                                      <a:latin typeface="Cambria Math" panose="02040503050406030204" pitchFamily="18" charset="0"/>
                                      <a:ea typeface="新細明體" pitchFamily="18" charset="-120"/>
                                    </a:rPr>
                                  </m:ctrlPr>
                                </m:fPr>
                                <m:num>
                                  <m:r>
                                    <m:rPr>
                                      <m:sty m:val="p"/>
                                    </m:rPr>
                                    <a:rPr lang="en-US" altLang="zh-TW" sz="2000">
                                      <a:latin typeface="Cambria Math"/>
                                    </a:rPr>
                                    <m:t>Δ</m:t>
                                  </m:r>
                                  <m:r>
                                    <a:rPr lang="en-US" altLang="zh-TW" sz="2000" i="1">
                                      <a:latin typeface="Cambria Math"/>
                                    </a:rPr>
                                    <m:t>𝑆</m:t>
                                  </m:r>
                                </m:num>
                                <m:den>
                                  <m:r>
                                    <a:rPr lang="en-US" altLang="zh-TW" sz="2000" b="0" i="1" dirty="0" smtClean="0">
                                      <a:latin typeface="Cambria Math" panose="02040503050406030204" pitchFamily="18" charset="0"/>
                                      <a:ea typeface="新細明體" pitchFamily="18" charset="-120"/>
                                    </a:rPr>
                                    <m:t>𝑆</m:t>
                                  </m:r>
                                </m:den>
                              </m:f>
                              <m:r>
                                <a:rPr lang="en-US" altLang="zh-TW" sz="2000" b="0" i="1" smtClean="0">
                                  <a:latin typeface="Cambria Math"/>
                                </a:rPr>
                                <m:t>−</m:t>
                              </m:r>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𝑉</m:t>
                                  </m:r>
                                </m:e>
                                <m:sub>
                                  <m:r>
                                    <a:rPr lang="en-US" altLang="zh-TW" sz="2000" b="0" i="1" smtClean="0">
                                      <a:latin typeface="Cambria Math" panose="02040503050406030204" pitchFamily="18" charset="0"/>
                                    </a:rPr>
                                    <m:t>𝐹</m:t>
                                  </m:r>
                                </m:sub>
                              </m:sSub>
                              <m:f>
                                <m:fPr>
                                  <m:ctrlPr>
                                    <a:rPr lang="en-US" altLang="zh-TW" sz="2000" i="1" dirty="0">
                                      <a:latin typeface="Cambria Math" panose="02040503050406030204" pitchFamily="18" charset="0"/>
                                      <a:ea typeface="新細明體" pitchFamily="18" charset="-120"/>
                                    </a:rPr>
                                  </m:ctrlPr>
                                </m:fPr>
                                <m:num>
                                  <m:r>
                                    <m:rPr>
                                      <m:sty m:val="p"/>
                                    </m:rPr>
                                    <a:rPr lang="en-US" altLang="zh-TW" sz="2000">
                                      <a:latin typeface="Cambria Math"/>
                                    </a:rPr>
                                    <m:t>Δ</m:t>
                                  </m:r>
                                  <m:r>
                                    <a:rPr lang="en-US" altLang="zh-TW" sz="2000" b="0" i="1" smtClean="0">
                                      <a:latin typeface="Cambria Math" panose="02040503050406030204" pitchFamily="18" charset="0"/>
                                    </a:rPr>
                                    <m:t>𝐹</m:t>
                                  </m:r>
                                </m:num>
                                <m:den>
                                  <m:r>
                                    <a:rPr lang="en-US" altLang="zh-TW" sz="2000" b="0" i="1" dirty="0" smtClean="0">
                                      <a:latin typeface="Cambria Math" panose="02040503050406030204" pitchFamily="18" charset="0"/>
                                      <a:ea typeface="新細明體" pitchFamily="18" charset="-120"/>
                                    </a:rPr>
                                    <m:t>𝐹</m:t>
                                  </m:r>
                                </m:den>
                              </m:f>
                            </m:e>
                          </m:d>
                          <m:r>
                            <a:rPr lang="en-US" altLang="zh-TW" sz="2000" b="0" i="1" smtClean="0">
                              <a:latin typeface="Cambria Math"/>
                            </a:rPr>
                            <m:t>=</m:t>
                          </m:r>
                          <m:sSubSup>
                            <m:sSubSupPr>
                              <m:ctrlPr>
                                <a:rPr lang="en-US" altLang="zh-TW" sz="2000" b="0" i="1" smtClean="0">
                                  <a:latin typeface="Cambria Math" panose="02040503050406030204" pitchFamily="18" charset="0"/>
                                </a:rPr>
                              </m:ctrlPr>
                            </m:sSubSupPr>
                            <m:e>
                              <m:r>
                                <a:rPr lang="en-US" altLang="zh-TW" sz="2000" b="0" i="1" smtClean="0">
                                  <a:latin typeface="Cambria Math" panose="02040503050406030204" pitchFamily="18" charset="0"/>
                                </a:rPr>
                                <m:t>𝑉</m:t>
                              </m:r>
                            </m:e>
                            <m:sub>
                              <m:r>
                                <a:rPr lang="en-US" altLang="zh-TW" sz="2000" b="0" i="1" smtClean="0">
                                  <a:latin typeface="Cambria Math" panose="02040503050406030204" pitchFamily="18" charset="0"/>
                                </a:rPr>
                                <m:t>𝐴</m:t>
                              </m:r>
                            </m:sub>
                            <m:sup>
                              <m:r>
                                <a:rPr lang="en-US" altLang="zh-TW" sz="2000" b="0" i="1" smtClean="0">
                                  <a:latin typeface="Cambria Math" panose="02040503050406030204" pitchFamily="18" charset="0"/>
                                </a:rPr>
                                <m:t>2</m:t>
                              </m:r>
                            </m:sup>
                          </m:sSubSup>
                          <m:sSubSup>
                            <m:sSubSupPr>
                              <m:ctrlPr>
                                <a:rPr lang="en-US" altLang="zh-TW" sz="2000" i="1" dirty="0" smtClean="0">
                                  <a:latin typeface="Cambria Math" panose="02040503050406030204" pitchFamily="18" charset="0"/>
                                  <a:ea typeface="新細明體" pitchFamily="18" charset="-120"/>
                                </a:rPr>
                              </m:ctrlPr>
                            </m:sSubSup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b="0" i="1" dirty="0" smtClean="0">
                                  <a:latin typeface="Cambria Math" panose="02040503050406030204" pitchFamily="18" charset="0"/>
                                  <a:ea typeface="新細明體" pitchFamily="18" charset="-120"/>
                                </a:rPr>
                                <m:t>𝑆</m:t>
                              </m:r>
                            </m:sub>
                            <m:sup>
                              <m:r>
                                <a:rPr lang="en-US" altLang="zh-TW" sz="2000" b="0" i="1" dirty="0" smtClean="0">
                                  <a:latin typeface="Cambria Math" panose="02040503050406030204" pitchFamily="18" charset="0"/>
                                  <a:ea typeface="新細明體" pitchFamily="18" charset="-120"/>
                                </a:rPr>
                                <m:t>2</m:t>
                              </m:r>
                            </m:sup>
                          </m:sSubSup>
                          <m:r>
                            <a:rPr lang="en-US" altLang="zh-TW" sz="2000" b="0" i="1" smtClean="0">
                              <a:latin typeface="Cambria Math"/>
                            </a:rPr>
                            <m:t>−2</m:t>
                          </m:r>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𝜌</m:t>
                                  </m:r>
                                </m:e>
                              </m:acc>
                            </m:e>
                            <m:sub>
                              <m:r>
                                <a:rPr lang="en-US" altLang="zh-TW" sz="2000" i="1" dirty="0">
                                  <a:latin typeface="Cambria Math"/>
                                  <a:ea typeface="新細明體" pitchFamily="18" charset="-120"/>
                                </a:rPr>
                                <m:t>𝑆𝐹</m:t>
                              </m:r>
                            </m:sub>
                          </m:sSub>
                          <m:sSub>
                            <m:sSubPr>
                              <m:ctrlPr>
                                <a:rPr lang="en-US" altLang="zh-TW" sz="2000" i="1" dirty="0">
                                  <a:latin typeface="Cambria Math" panose="02040503050406030204" pitchFamily="18" charset="0"/>
                                  <a:ea typeface="新細明體" pitchFamily="18" charset="-120"/>
                                </a:rPr>
                              </m:ctrlPr>
                            </m:sSubPr>
                            <m:e>
                              <m:r>
                                <a:rPr lang="en-US" altLang="zh-TW" sz="2000" i="1" dirty="0">
                                  <a:latin typeface="Cambria Math"/>
                                  <a:ea typeface="新細明體" pitchFamily="18" charset="-120"/>
                                </a:rPr>
                                <m:t>𝑉</m:t>
                              </m:r>
                            </m:e>
                            <m:sub>
                              <m:r>
                                <a:rPr lang="en-US" altLang="zh-TW" sz="2000" i="1" dirty="0">
                                  <a:latin typeface="Cambria Math"/>
                                  <a:ea typeface="新細明體" pitchFamily="18" charset="-120"/>
                                </a:rPr>
                                <m:t>𝐴</m:t>
                              </m:r>
                            </m:sub>
                          </m:sSub>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𝑉</m:t>
                              </m:r>
                            </m:e>
                            <m:sub>
                              <m:r>
                                <a:rPr lang="en-US" altLang="zh-TW" sz="2000" i="1">
                                  <a:latin typeface="Cambria Math" panose="02040503050406030204" pitchFamily="18" charset="0"/>
                                </a:rPr>
                                <m:t>𝐹</m:t>
                              </m:r>
                            </m:sub>
                          </m:sSub>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i="1" dirty="0">
                                  <a:latin typeface="Cambria Math"/>
                                  <a:ea typeface="新細明體" pitchFamily="18" charset="-120"/>
                                </a:rPr>
                                <m:t>𝑆</m:t>
                              </m:r>
                            </m:sub>
                          </m:sSub>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i="1" dirty="0">
                                  <a:latin typeface="Cambria Math"/>
                                  <a:ea typeface="新細明體" pitchFamily="18" charset="-120"/>
                                </a:rPr>
                                <m:t>𝐹</m:t>
                              </m:r>
                            </m:sub>
                          </m:sSub>
                          <m:r>
                            <a:rPr lang="en-US" altLang="zh-TW" sz="2000" b="0" i="1" smtClean="0">
                              <a:latin typeface="Cambria Math"/>
                            </a:rPr>
                            <m:t>+</m:t>
                          </m:r>
                          <m:sSup>
                            <m:sSupPr>
                              <m:ctrlPr>
                                <a:rPr lang="en-US" altLang="zh-TW" sz="2000" b="0" i="1" smtClean="0">
                                  <a:latin typeface="Cambria Math" panose="02040503050406030204" pitchFamily="18" charset="0"/>
                                </a:rPr>
                              </m:ctrlPr>
                            </m:sSupPr>
                            <m:e>
                              <m:d>
                                <m:dPr>
                                  <m:ctrlPr>
                                    <a:rPr lang="en-US" altLang="zh-TW" sz="2000" b="0" i="1" smtClean="0">
                                      <a:latin typeface="Cambria Math" panose="02040503050406030204" pitchFamily="18" charset="0"/>
                                    </a:rPr>
                                  </m:ctrlPr>
                                </m:dPr>
                                <m:e>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e>
                              </m:d>
                            </m:e>
                            <m:sup>
                              <m:r>
                                <a:rPr lang="en-US" altLang="zh-TW" sz="2000" b="0" i="1" smtClean="0">
                                  <a:latin typeface="Cambria Math" panose="02040503050406030204" pitchFamily="18" charset="0"/>
                                </a:rPr>
                                <m:t>2</m:t>
                              </m:r>
                            </m:sup>
                          </m:sSup>
                          <m:sSubSup>
                            <m:sSubSupPr>
                              <m:ctrlPr>
                                <a:rPr lang="en-US" altLang="zh-TW" sz="2000" b="0" i="1" smtClean="0">
                                  <a:latin typeface="Cambria Math" panose="02040503050406030204" pitchFamily="18" charset="0"/>
                                </a:rPr>
                              </m:ctrlPr>
                            </m:sSubSupPr>
                            <m:e>
                              <m:r>
                                <a:rPr lang="en-US" altLang="zh-TW" sz="2000" b="0" i="1" smtClean="0">
                                  <a:latin typeface="Cambria Math" panose="02040503050406030204" pitchFamily="18" charset="0"/>
                                </a:rPr>
                                <m:t>𝑉</m:t>
                              </m:r>
                            </m:e>
                            <m:sub>
                              <m:r>
                                <a:rPr lang="en-US" altLang="zh-TW" sz="2000" b="0" i="1" smtClean="0">
                                  <a:latin typeface="Cambria Math" panose="02040503050406030204" pitchFamily="18" charset="0"/>
                                </a:rPr>
                                <m:t>𝐹</m:t>
                              </m:r>
                            </m:sub>
                            <m:sup>
                              <m:r>
                                <a:rPr lang="en-US" altLang="zh-TW" sz="2000" b="0" i="1" smtClean="0">
                                  <a:latin typeface="Cambria Math" panose="02040503050406030204" pitchFamily="18" charset="0"/>
                                </a:rPr>
                                <m:t>2</m:t>
                              </m:r>
                            </m:sup>
                          </m:sSubSup>
                          <m:sSubSup>
                            <m:sSubSupPr>
                              <m:ctrlPr>
                                <a:rPr lang="en-US" altLang="zh-TW" sz="2000" i="1" dirty="0">
                                  <a:latin typeface="Cambria Math" panose="02040503050406030204" pitchFamily="18" charset="0"/>
                                  <a:ea typeface="新細明體" pitchFamily="18" charset="-120"/>
                                </a:rPr>
                              </m:ctrlPr>
                            </m:sSubSup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b="0" i="1" dirty="0" smtClean="0">
                                  <a:latin typeface="Cambria Math" panose="02040503050406030204" pitchFamily="18" charset="0"/>
                                  <a:ea typeface="新細明體" pitchFamily="18" charset="-120"/>
                                </a:rPr>
                                <m:t>𝐹</m:t>
                              </m:r>
                            </m:sub>
                            <m:sup>
                              <m:r>
                                <a:rPr lang="en-US" altLang="zh-TW" sz="2000" i="1" dirty="0">
                                  <a:latin typeface="Cambria Math" panose="02040503050406030204" pitchFamily="18" charset="0"/>
                                  <a:ea typeface="新細明體" pitchFamily="18" charset="-120"/>
                                </a:rPr>
                                <m:t>2</m:t>
                              </m:r>
                            </m:sup>
                          </m:sSubSup>
                        </m:e>
                      </m:func>
                    </m:oMath>
                  </m:oMathPara>
                </a14:m>
                <a:endParaRPr lang="zh-TW" altLang="en-US" sz="2000" dirty="0"/>
              </a:p>
            </p:txBody>
          </p:sp>
        </mc:Choice>
        <mc:Fallback xmlns="">
          <p:sp>
            <p:nvSpPr>
              <p:cNvPr id="7" name="文字方塊 6">
                <a:extLst>
                  <a:ext uri="{FF2B5EF4-FFF2-40B4-BE49-F238E27FC236}">
                    <a16:creationId xmlns:a16="http://schemas.microsoft.com/office/drawing/2014/main" id="{34FDE81C-7A88-41D5-A7FE-8C19545785BE}"/>
                  </a:ext>
                </a:extLst>
              </p:cNvPr>
              <p:cNvSpPr txBox="1">
                <a:spLocks noRot="1" noChangeAspect="1" noMove="1" noResize="1" noEditPoints="1" noAdjustHandles="1" noChangeArrowheads="1" noChangeShapeType="1" noTextEdit="1"/>
              </p:cNvSpPr>
              <p:nvPr/>
            </p:nvSpPr>
            <p:spPr>
              <a:xfrm>
                <a:off x="685800" y="3559531"/>
                <a:ext cx="8267700" cy="783869"/>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D948CC76-5A47-441C-B5A2-1935ADF59021}"/>
                  </a:ext>
                </a:extLst>
              </p:cNvPr>
              <p:cNvSpPr txBox="1"/>
              <p:nvPr/>
            </p:nvSpPr>
            <p:spPr>
              <a:xfrm>
                <a:off x="685800" y="4331964"/>
                <a:ext cx="8191500" cy="1242071"/>
              </a:xfrm>
              <a:prstGeom prst="rect">
                <a:avLst/>
              </a:prstGeom>
              <a:noFill/>
            </p:spPr>
            <p:txBody>
              <a:bodyPr wrap="square">
                <a:spAutoFit/>
              </a:bodyPr>
              <a:lstStyle/>
              <a:p>
                <a:pPr marL="358775" indent="0">
                  <a:spcBef>
                    <a:spcPts val="300"/>
                  </a:spcBef>
                  <a:buNone/>
                </a:pPr>
                <a:r>
                  <a:rPr lang="en-US" altLang="zh-TW" sz="2000" dirty="0"/>
                  <a:t>First order condition w.r.t. </a:t>
                </a:r>
                <a14:m>
                  <m:oMath xmlns:m="http://schemas.openxmlformats.org/officeDocument/2006/math">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oMath>
                </a14:m>
                <a:endParaRPr lang="en-US" altLang="zh-TW" sz="2000" dirty="0"/>
              </a:p>
              <a:p>
                <a:pPr marL="1435100">
                  <a:spcBef>
                    <a:spcPts val="300"/>
                  </a:spcBef>
                  <a:buNone/>
                </a:pPr>
                <a14:m>
                  <m:oMathPara xmlns:m="http://schemas.openxmlformats.org/officeDocument/2006/math">
                    <m:oMathParaPr>
                      <m:jc m:val="centerGroup"/>
                    </m:oMathParaPr>
                    <m:oMath xmlns:m="http://schemas.openxmlformats.org/officeDocument/2006/math">
                      <m:r>
                        <a:rPr lang="zh-TW" altLang="en-US" sz="2000" i="1" smtClean="0">
                          <a:latin typeface="Cambria Math"/>
                        </a:rPr>
                        <m:t>⇒</m:t>
                      </m:r>
                      <m:r>
                        <a:rPr lang="en-US" altLang="zh-TW" sz="2000" i="1">
                          <a:latin typeface="Cambria Math"/>
                        </a:rPr>
                        <m:t>−2</m:t>
                      </m:r>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𝜌</m:t>
                              </m:r>
                            </m:e>
                          </m:acc>
                        </m:e>
                        <m:sub>
                          <m:r>
                            <a:rPr lang="en-US" altLang="zh-TW" sz="2000" i="1" dirty="0">
                              <a:latin typeface="Cambria Math"/>
                              <a:ea typeface="新細明體" pitchFamily="18" charset="-120"/>
                            </a:rPr>
                            <m:t>𝑆𝐹</m:t>
                          </m:r>
                        </m:sub>
                      </m:sSub>
                      <m:sSub>
                        <m:sSubPr>
                          <m:ctrlPr>
                            <a:rPr lang="en-US" altLang="zh-TW" sz="2000" i="1" dirty="0">
                              <a:latin typeface="Cambria Math" panose="02040503050406030204" pitchFamily="18" charset="0"/>
                              <a:ea typeface="新細明體" pitchFamily="18" charset="-120"/>
                            </a:rPr>
                          </m:ctrlPr>
                        </m:sSubPr>
                        <m:e>
                          <m:r>
                            <a:rPr lang="en-US" altLang="zh-TW" sz="2000" i="1" dirty="0">
                              <a:latin typeface="Cambria Math"/>
                              <a:ea typeface="新細明體" pitchFamily="18" charset="-120"/>
                            </a:rPr>
                            <m:t>𝑉</m:t>
                          </m:r>
                        </m:e>
                        <m:sub>
                          <m:r>
                            <a:rPr lang="en-US" altLang="zh-TW" sz="2000" i="1" dirty="0">
                              <a:latin typeface="Cambria Math"/>
                              <a:ea typeface="新細明體" pitchFamily="18" charset="-120"/>
                            </a:rPr>
                            <m:t>𝐴</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𝑉</m:t>
                          </m:r>
                        </m:e>
                        <m:sub>
                          <m:r>
                            <a:rPr lang="en-US" altLang="zh-TW" sz="2000" i="1">
                              <a:latin typeface="Cambria Math" panose="02040503050406030204" pitchFamily="18" charset="0"/>
                            </a:rPr>
                            <m:t>𝐹</m:t>
                          </m:r>
                        </m:sub>
                      </m:sSub>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i="1" dirty="0">
                              <a:latin typeface="Cambria Math"/>
                              <a:ea typeface="新細明體" pitchFamily="18" charset="-120"/>
                            </a:rPr>
                            <m:t>𝑆</m:t>
                          </m:r>
                        </m:sub>
                      </m:sSub>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i="1" dirty="0">
                              <a:latin typeface="Cambria Math"/>
                              <a:ea typeface="新細明體" pitchFamily="18" charset="-120"/>
                            </a:rPr>
                            <m:t>𝐹</m:t>
                          </m:r>
                        </m:sub>
                      </m:sSub>
                      <m:r>
                        <a:rPr lang="en-US" altLang="zh-TW" sz="2000" i="1">
                          <a:latin typeface="Cambria Math"/>
                        </a:rPr>
                        <m:t>+2</m:t>
                      </m:r>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𝑉</m:t>
                          </m:r>
                        </m:e>
                        <m:sub>
                          <m:r>
                            <a:rPr lang="en-US" altLang="zh-TW" sz="2000" i="1">
                              <a:latin typeface="Cambria Math" panose="02040503050406030204" pitchFamily="18" charset="0"/>
                            </a:rPr>
                            <m:t>𝐹</m:t>
                          </m:r>
                        </m:sub>
                        <m:sup>
                          <m:r>
                            <a:rPr lang="en-US" altLang="zh-TW" sz="2000" i="1">
                              <a:latin typeface="Cambria Math" panose="02040503050406030204" pitchFamily="18" charset="0"/>
                            </a:rPr>
                            <m:t>2</m:t>
                          </m:r>
                        </m:sup>
                      </m:sSubSup>
                      <m:sSubSup>
                        <m:sSubSupPr>
                          <m:ctrlPr>
                            <a:rPr lang="en-US" altLang="zh-TW" sz="2000" i="1" dirty="0">
                              <a:latin typeface="Cambria Math" panose="02040503050406030204" pitchFamily="18" charset="0"/>
                              <a:ea typeface="新細明體" pitchFamily="18" charset="-120"/>
                            </a:rPr>
                          </m:ctrlPr>
                        </m:sSubSup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i="1" dirty="0">
                              <a:latin typeface="Cambria Math" panose="02040503050406030204" pitchFamily="18" charset="0"/>
                              <a:ea typeface="新細明體" pitchFamily="18" charset="-120"/>
                            </a:rPr>
                            <m:t>𝐹</m:t>
                          </m:r>
                        </m:sub>
                        <m:sup>
                          <m:r>
                            <a:rPr lang="en-US" altLang="zh-TW" sz="2000" i="1" dirty="0">
                              <a:latin typeface="Cambria Math" panose="02040503050406030204" pitchFamily="18" charset="0"/>
                              <a:ea typeface="新細明體" pitchFamily="18" charset="-120"/>
                            </a:rPr>
                            <m:t>2</m:t>
                          </m:r>
                        </m:sup>
                      </m:sSubSup>
                      <m:r>
                        <a:rPr lang="en-US" altLang="zh-TW" sz="2000" b="0" i="1" smtClean="0">
                          <a:latin typeface="Cambria Math"/>
                        </a:rPr>
                        <m:t>=0</m:t>
                      </m:r>
                    </m:oMath>
                  </m:oMathPara>
                </a14:m>
                <a:endParaRPr lang="en-US" altLang="zh-TW" sz="2000" b="0" dirty="0"/>
              </a:p>
              <a:p>
                <a:pPr marL="1435100">
                  <a:spcBef>
                    <a:spcPts val="300"/>
                  </a:spcBef>
                  <a:buNone/>
                </a:pPr>
                <a14:m>
                  <m:oMath xmlns:m="http://schemas.openxmlformats.org/officeDocument/2006/math">
                    <m:r>
                      <a:rPr lang="zh-TW" altLang="en-US" sz="2000" i="1">
                        <a:latin typeface="Cambria Math"/>
                      </a:rPr>
                      <m:t>⇒</m:t>
                    </m:r>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r>
                      <a:rPr lang="en-US" altLang="zh-TW" sz="2000" i="1">
                        <a:latin typeface="Cambria Math"/>
                      </a:rPr>
                      <m:t>=</m:t>
                    </m:r>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𝜌</m:t>
                            </m:r>
                          </m:e>
                        </m:acc>
                      </m:e>
                      <m:sub>
                        <m:r>
                          <a:rPr lang="en-US" altLang="zh-TW" sz="2000" i="1" dirty="0">
                            <a:latin typeface="Cambria Math"/>
                            <a:ea typeface="新細明體" pitchFamily="18" charset="-120"/>
                          </a:rPr>
                          <m:t>𝑆𝐹</m:t>
                        </m:r>
                      </m:sub>
                    </m:sSub>
                    <m:f>
                      <m:fPr>
                        <m:ctrlPr>
                          <a:rPr lang="en-US" altLang="zh-TW" sz="2000" i="1" smtClean="0">
                            <a:latin typeface="Cambria Math" panose="02040503050406030204" pitchFamily="18" charset="0"/>
                          </a:rPr>
                        </m:ctrlPr>
                      </m:fPr>
                      <m:num>
                        <m:sSub>
                          <m:sSubPr>
                            <m:ctrlPr>
                              <a:rPr lang="en-US" altLang="zh-TW" sz="2000" i="1" dirty="0">
                                <a:latin typeface="Cambria Math" panose="02040503050406030204" pitchFamily="18" charset="0"/>
                                <a:ea typeface="新細明體" pitchFamily="18" charset="-120"/>
                              </a:rPr>
                            </m:ctrlPr>
                          </m:sSubPr>
                          <m:e>
                            <m:r>
                              <a:rPr lang="en-US" altLang="zh-TW" sz="2000" i="1" dirty="0">
                                <a:latin typeface="Cambria Math"/>
                                <a:ea typeface="新細明體" pitchFamily="18" charset="-120"/>
                              </a:rPr>
                              <m:t>𝑉</m:t>
                            </m:r>
                          </m:e>
                          <m:sub>
                            <m:r>
                              <a:rPr lang="en-US" altLang="zh-TW" sz="2000" i="1" dirty="0">
                                <a:latin typeface="Cambria Math"/>
                                <a:ea typeface="新細明體" pitchFamily="18" charset="-120"/>
                              </a:rPr>
                              <m:t>𝐴</m:t>
                            </m:r>
                          </m:sub>
                        </m:sSub>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i="1" dirty="0">
                                <a:latin typeface="Cambria Math"/>
                                <a:ea typeface="新細明體" pitchFamily="18" charset="-120"/>
                              </a:rPr>
                              <m:t>𝑆</m:t>
                            </m:r>
                          </m:sub>
                        </m:sSub>
                      </m:num>
                      <m:den>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𝑉</m:t>
                            </m:r>
                          </m:e>
                          <m:sub>
                            <m:r>
                              <a:rPr lang="en-US" altLang="zh-TW" sz="2000" i="1">
                                <a:latin typeface="Cambria Math" panose="02040503050406030204" pitchFamily="18" charset="0"/>
                              </a:rPr>
                              <m:t>𝐹</m:t>
                            </m:r>
                          </m:sub>
                        </m:sSub>
                        <m:sSub>
                          <m:sSubPr>
                            <m:ctrlPr>
                              <a:rPr lang="en-US" altLang="zh-TW" sz="2000" i="1" dirty="0">
                                <a:latin typeface="Cambria Math" panose="02040503050406030204" pitchFamily="18" charset="0"/>
                                <a:ea typeface="新細明體" pitchFamily="18" charset="-120"/>
                              </a:rPr>
                            </m:ctrlPr>
                          </m:sSubPr>
                          <m:e>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a:ea typeface="新細明體" pitchFamily="18" charset="-120"/>
                                  </a:rPr>
                                  <m:t>𝜎</m:t>
                                </m:r>
                              </m:e>
                            </m:acc>
                          </m:e>
                          <m:sub>
                            <m:r>
                              <a:rPr lang="en-US" altLang="zh-TW" sz="2000" i="1" dirty="0">
                                <a:latin typeface="Cambria Math"/>
                                <a:ea typeface="新細明體" pitchFamily="18" charset="-120"/>
                              </a:rPr>
                              <m:t>𝐹</m:t>
                            </m:r>
                          </m:sub>
                        </m:sSub>
                      </m:den>
                    </m:f>
                    <m:r>
                      <a:rPr lang="en-US" altLang="zh-TW" sz="2000" i="1">
                        <a:latin typeface="Cambria Math" panose="02040503050406030204" pitchFamily="18" charset="0"/>
                      </a:rPr>
                      <m:t>=</m:t>
                    </m:r>
                    <m:acc>
                      <m:accPr>
                        <m:chr m:val="̂"/>
                        <m:ctrlPr>
                          <a:rPr lang="en-US" altLang="zh-TW" sz="2000" i="1" dirty="0">
                            <a:latin typeface="Cambria Math" panose="02040503050406030204" pitchFamily="18" charset="0"/>
                            <a:ea typeface="新細明體" pitchFamily="18" charset="-120"/>
                          </a:rPr>
                        </m:ctrlPr>
                      </m:accPr>
                      <m:e>
                        <m:r>
                          <a:rPr lang="en-US" altLang="zh-TW" sz="2000" i="1" dirty="0">
                            <a:latin typeface="Cambria Math" panose="02040503050406030204" pitchFamily="18" charset="0"/>
                            <a:ea typeface="新細明體" pitchFamily="18" charset="-120"/>
                          </a:rPr>
                          <m:t>h</m:t>
                        </m:r>
                      </m:e>
                    </m:acc>
                    <m:f>
                      <m:fPr>
                        <m:ctrlPr>
                          <a:rPr lang="en-US" altLang="zh-TW" sz="2000" i="1">
                            <a:latin typeface="Cambria Math" panose="02040503050406030204" pitchFamily="18" charset="0"/>
                          </a:rPr>
                        </m:ctrlPr>
                      </m:fPr>
                      <m:num>
                        <m:sSub>
                          <m:sSubPr>
                            <m:ctrlPr>
                              <a:rPr lang="en-US" altLang="zh-TW" sz="2000" i="1" dirty="0">
                                <a:latin typeface="Cambria Math" panose="02040503050406030204" pitchFamily="18" charset="0"/>
                                <a:ea typeface="新細明體" pitchFamily="18" charset="-120"/>
                              </a:rPr>
                            </m:ctrlPr>
                          </m:sSubPr>
                          <m:e>
                            <m:r>
                              <a:rPr lang="en-US" altLang="zh-TW" sz="2000" i="1" dirty="0">
                                <a:latin typeface="Cambria Math"/>
                                <a:ea typeface="新細明體" pitchFamily="18" charset="-120"/>
                              </a:rPr>
                              <m:t>𝑉</m:t>
                            </m:r>
                          </m:e>
                          <m:sub>
                            <m:r>
                              <a:rPr lang="en-US" altLang="zh-TW" sz="2000" i="1" dirty="0">
                                <a:latin typeface="Cambria Math"/>
                                <a:ea typeface="新細明體" pitchFamily="18" charset="-120"/>
                              </a:rPr>
                              <m:t>𝐴</m:t>
                            </m:r>
                          </m:sub>
                        </m:sSub>
                      </m:num>
                      <m:den>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𝑉</m:t>
                            </m:r>
                          </m:e>
                          <m:sub>
                            <m:r>
                              <a:rPr lang="en-US" altLang="zh-TW" sz="2000" i="1">
                                <a:latin typeface="Cambria Math" panose="02040503050406030204" pitchFamily="18" charset="0"/>
                              </a:rPr>
                              <m:t>𝐹</m:t>
                            </m:r>
                          </m:sub>
                        </m:sSub>
                      </m:den>
                    </m:f>
                  </m:oMath>
                </a14:m>
                <a:r>
                  <a:rPr lang="zh-TW" altLang="en-US" sz="2000" dirty="0"/>
                  <a:t> </a:t>
                </a:r>
                <a:r>
                  <a:rPr lang="en-US" altLang="zh-TW" sz="2000" dirty="0"/>
                  <a:t>can minimize the variance</a:t>
                </a:r>
              </a:p>
            </p:txBody>
          </p:sp>
        </mc:Choice>
        <mc:Fallback xmlns="">
          <p:sp>
            <p:nvSpPr>
              <p:cNvPr id="9" name="文字方塊 8">
                <a:extLst>
                  <a:ext uri="{FF2B5EF4-FFF2-40B4-BE49-F238E27FC236}">
                    <a16:creationId xmlns:a16="http://schemas.microsoft.com/office/drawing/2014/main" id="{D948CC76-5A47-441C-B5A2-1935ADF59021}"/>
                  </a:ext>
                </a:extLst>
              </p:cNvPr>
              <p:cNvSpPr txBox="1">
                <a:spLocks noRot="1" noChangeAspect="1" noMove="1" noResize="1" noEditPoints="1" noAdjustHandles="1" noChangeArrowheads="1" noChangeShapeType="1" noTextEdit="1"/>
              </p:cNvSpPr>
              <p:nvPr/>
            </p:nvSpPr>
            <p:spPr>
              <a:xfrm>
                <a:off x="685800" y="4331964"/>
                <a:ext cx="8191500" cy="1242071"/>
              </a:xfrm>
              <a:prstGeom prst="rect">
                <a:avLst/>
              </a:prstGeom>
              <a:blipFill>
                <a:blip r:embed="rId5"/>
                <a:stretch>
                  <a:fillRect t="-295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629E4B27-AC40-4A25-B90D-BA5D77FBB793}"/>
                  </a:ext>
                </a:extLst>
              </p:cNvPr>
              <p:cNvSpPr txBox="1"/>
              <p:nvPr/>
            </p:nvSpPr>
            <p:spPr>
              <a:xfrm>
                <a:off x="698500" y="5769114"/>
                <a:ext cx="8369300" cy="707886"/>
              </a:xfrm>
              <a:prstGeom prst="rect">
                <a:avLst/>
              </a:prstGeom>
              <a:noFill/>
            </p:spPr>
            <p:txBody>
              <a:bodyPr wrap="square">
                <a:spAutoFit/>
              </a:bodyPr>
              <a:lstStyle/>
              <a:p>
                <a:pPr marL="266700" lvl="1" indent="-266700">
                  <a:spcBef>
                    <a:spcPts val="600"/>
                  </a:spcBef>
                  <a:buClr>
                    <a:srgbClr val="CC3300"/>
                  </a:buClr>
                  <a:buNone/>
                </a:pPr>
                <a:r>
                  <a:rPr lang="en-US" altLang="zh-TW" sz="2000" dirty="0">
                    <a:ea typeface="新細明體" charset="-120"/>
                    <a:cs typeface="Arial" pitchFamily="34" charset="0"/>
                  </a:rPr>
                  <a:t>※ In theory, </a:t>
                </a:r>
                <a14:m>
                  <m:oMath xmlns:m="http://schemas.openxmlformats.org/officeDocument/2006/math">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oMath>
                </a14:m>
                <a:r>
                  <a:rPr lang="en-US" altLang="zh-TW" sz="2000" dirty="0">
                    <a:ea typeface="新細明體" charset="-120"/>
                    <a:cs typeface="Arial" pitchFamily="34" charset="0"/>
                  </a:rPr>
                  <a:t> </a:t>
                </a:r>
                <a:r>
                  <a:rPr lang="en-US" altLang="zh-TW" sz="2000" dirty="0" err="1">
                    <a:ea typeface="新細明體" charset="-120"/>
                    <a:cs typeface="Arial" pitchFamily="34" charset="0"/>
                  </a:rPr>
                  <a:t>cou</a:t>
                </a:r>
                <a:r>
                  <a:rPr lang="en-US" altLang="zh-TW" sz="2000" dirty="0">
                    <a:ea typeface="新細明體" charset="-120"/>
                    <a:cs typeface="Arial" pitchFamily="34" charset="0"/>
                  </a:rPr>
                  <a:t>ld change due to the changes in </a:t>
                </a:r>
                <a14:m>
                  <m:oMath xmlns:m="http://schemas.openxmlformats.org/officeDocument/2006/math">
                    <m:sSub>
                      <m:sSubPr>
                        <m:ctrlPr>
                          <a:rPr lang="en-US" altLang="zh-TW" sz="2000" i="1" dirty="0" smtClean="0">
                            <a:latin typeface="Cambria Math" panose="02040503050406030204" pitchFamily="18" charset="0"/>
                            <a:ea typeface="新細明體" pitchFamily="18" charset="-120"/>
                          </a:rPr>
                        </m:ctrlPr>
                      </m:sSubPr>
                      <m:e>
                        <m:r>
                          <a:rPr lang="en-US" altLang="zh-TW" sz="2000" i="1" dirty="0">
                            <a:latin typeface="Cambria Math"/>
                            <a:ea typeface="新細明體" pitchFamily="18" charset="-120"/>
                          </a:rPr>
                          <m:t>𝑉</m:t>
                        </m:r>
                      </m:e>
                      <m:sub>
                        <m:r>
                          <a:rPr lang="en-US" altLang="zh-TW" sz="2000" i="1" dirty="0">
                            <a:latin typeface="Cambria Math"/>
                            <a:ea typeface="新細明體" pitchFamily="18" charset="-120"/>
                          </a:rPr>
                          <m:t>𝐴</m:t>
                        </m:r>
                      </m:sub>
                    </m:sSub>
                  </m:oMath>
                </a14:m>
                <a:r>
                  <a:rPr lang="en-US" altLang="zh-TW" sz="2000" dirty="0">
                    <a:ea typeface="新細明體" charset="-120"/>
                    <a:cs typeface="Arial" pitchFamily="34" charset="0"/>
                  </a:rPr>
                  <a:t> and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𝑉</m:t>
                        </m:r>
                      </m:e>
                      <m:sub>
                        <m:r>
                          <a:rPr lang="en-US" altLang="zh-TW" sz="2000" i="1">
                            <a:latin typeface="Cambria Math" panose="02040503050406030204" pitchFamily="18" charset="0"/>
                          </a:rPr>
                          <m:t>𝐹</m:t>
                        </m:r>
                      </m:sub>
                    </m:sSub>
                  </m:oMath>
                </a14:m>
                <a:r>
                  <a:rPr lang="en-US" altLang="zh-TW" sz="2000" dirty="0">
                    <a:ea typeface="新細明體" charset="-120"/>
                    <a:cs typeface="Arial" pitchFamily="34" charset="0"/>
                  </a:rPr>
                  <a:t>. In practice, day-to-day changes in </a:t>
                </a:r>
                <a14:m>
                  <m:oMath xmlns:m="http://schemas.openxmlformats.org/officeDocument/2006/math">
                    <m:sSubSup>
                      <m:sSubSupPr>
                        <m:ctrlPr>
                          <a:rPr lang="zh-TW" altLang="zh-TW" sz="2000" i="1">
                            <a:latin typeface="Cambria Math" panose="02040503050406030204" pitchFamily="18" charset="0"/>
                          </a:rPr>
                        </m:ctrlPr>
                      </m:sSubSupPr>
                      <m:e>
                        <m:r>
                          <a:rPr lang="en-US" altLang="zh-TW" sz="2000" i="1">
                            <a:latin typeface="Cambria Math"/>
                          </a:rPr>
                          <m:t>𝑁</m:t>
                        </m:r>
                      </m:e>
                      <m:sub>
                        <m:r>
                          <a:rPr lang="en-US" altLang="zh-TW" sz="2000" i="1">
                            <a:latin typeface="Cambria Math"/>
                          </a:rPr>
                          <m:t>𝑉</m:t>
                        </m:r>
                      </m:sub>
                      <m:sup>
                        <m:r>
                          <a:rPr lang="en-US" altLang="zh-TW" sz="2000" i="1">
                            <a:latin typeface="Cambria Math"/>
                          </a:rPr>
                          <m:t>∗</m:t>
                        </m:r>
                      </m:sup>
                    </m:sSubSup>
                  </m:oMath>
                </a14:m>
                <a:r>
                  <a:rPr lang="en-US" altLang="zh-TW" sz="2000" dirty="0">
                    <a:solidFill>
                      <a:srgbClr val="000000"/>
                    </a:solidFill>
                    <a:ea typeface="新細明體" pitchFamily="18" charset="-120"/>
                  </a:rPr>
                  <a:t> are small and often ignored</a:t>
                </a:r>
              </a:p>
            </p:txBody>
          </p:sp>
        </mc:Choice>
        <mc:Fallback xmlns="">
          <p:sp>
            <p:nvSpPr>
              <p:cNvPr id="11" name="文字方塊 10">
                <a:extLst>
                  <a:ext uri="{FF2B5EF4-FFF2-40B4-BE49-F238E27FC236}">
                    <a16:creationId xmlns:a16="http://schemas.microsoft.com/office/drawing/2014/main" id="{629E4B27-AC40-4A25-B90D-BA5D77FBB793}"/>
                  </a:ext>
                </a:extLst>
              </p:cNvPr>
              <p:cNvSpPr txBox="1">
                <a:spLocks noRot="1" noChangeAspect="1" noMove="1" noResize="1" noEditPoints="1" noAdjustHandles="1" noChangeArrowheads="1" noChangeShapeType="1" noTextEdit="1"/>
              </p:cNvSpPr>
              <p:nvPr/>
            </p:nvSpPr>
            <p:spPr>
              <a:xfrm>
                <a:off x="698500" y="5769114"/>
                <a:ext cx="8369300" cy="707886"/>
              </a:xfrm>
              <a:prstGeom prst="rect">
                <a:avLst/>
              </a:prstGeom>
              <a:blipFill>
                <a:blip r:embed="rId6"/>
                <a:stretch>
                  <a:fillRect l="-801" t="-4274" b="-136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3096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41102"/>
            <a:ext cx="7499176" cy="930498"/>
          </a:xfrm>
        </p:spPr>
        <p:txBody>
          <a:bodyPr/>
          <a:lstStyle/>
          <a:p>
            <a:r>
              <a:rPr lang="en-US" altLang="zh-TW" dirty="0">
                <a:ea typeface="新細明體" pitchFamily="18" charset="-120"/>
              </a:rPr>
              <a:t>Cross Hedge and Optimal Hedge Ratio</a:t>
            </a:r>
            <a:endParaRPr lang="en-US" altLang="zh-TW" dirty="0">
              <a:ea typeface="新細明體" charset="-120"/>
            </a:endParaRPr>
          </a:p>
        </p:txBody>
      </p:sp>
      <mc:AlternateContent xmlns:mc="http://schemas.openxmlformats.org/markup-compatibility/2006" xmlns:a14="http://schemas.microsoft.com/office/drawing/2010/main">
        <mc:Choice Requires="a14">
          <p:sp>
            <p:nvSpPr>
              <p:cNvPr id="24579" name="Content Placeholder 2"/>
              <p:cNvSpPr>
                <a:spLocks noGrp="1"/>
              </p:cNvSpPr>
              <p:nvPr>
                <p:ph idx="1"/>
              </p:nvPr>
            </p:nvSpPr>
            <p:spPr>
              <a:xfrm>
                <a:off x="381000" y="1600200"/>
                <a:ext cx="8305800" cy="5105400"/>
              </a:xfrm>
            </p:spPr>
            <p:txBody>
              <a:bodyPr/>
              <a:lstStyle/>
              <a:p>
                <a:pPr>
                  <a:spcBef>
                    <a:spcPts val="600"/>
                  </a:spcBef>
                </a:pPr>
                <a:r>
                  <a:rPr lang="en-CA" dirty="0"/>
                  <a:t>Tailing the hedge</a:t>
                </a:r>
              </a:p>
              <a:p>
                <a:pPr lvl="1" eaLnBrk="1" hangingPunct="1">
                  <a:spcBef>
                    <a:spcPts val="600"/>
                  </a:spcBef>
                </a:pPr>
                <a:r>
                  <a:rPr lang="en-CA" dirty="0"/>
                  <a:t>The trader slightly adjusts the hedge ratio </a:t>
                </a:r>
                <a14:m>
                  <m:oMath xmlns:m="http://schemas.openxmlformats.org/officeDocument/2006/math">
                    <m:sSubSup>
                      <m:sSubSupPr>
                        <m:ctrlPr>
                          <a:rPr lang="zh-TW" altLang="zh-TW" i="1" smtClean="0">
                            <a:latin typeface="Cambria Math" panose="02040503050406030204" pitchFamily="18" charset="0"/>
                          </a:rPr>
                        </m:ctrlPr>
                      </m:sSubSupPr>
                      <m:e>
                        <m:r>
                          <a:rPr lang="en-US" altLang="zh-TW" b="0" i="1" smtClean="0">
                            <a:latin typeface="Cambria Math"/>
                          </a:rPr>
                          <m:t>𝑁</m:t>
                        </m:r>
                      </m:e>
                      <m:sub>
                        <m:r>
                          <a:rPr lang="en-US" altLang="zh-TW" b="0" i="1" smtClean="0">
                            <a:latin typeface="Cambria Math"/>
                          </a:rPr>
                          <m:t>𝑄</m:t>
                        </m:r>
                      </m:sub>
                      <m:sup>
                        <m:r>
                          <a:rPr lang="en-US" altLang="zh-TW" b="0" i="1" smtClean="0">
                            <a:latin typeface="Cambria Math"/>
                          </a:rPr>
                          <m:t>∗</m:t>
                        </m:r>
                      </m:sup>
                    </m:sSubSup>
                  </m:oMath>
                </a14:m>
                <a:r>
                  <a:rPr lang="zh-TW" altLang="en-US" dirty="0"/>
                  <a:t> </a:t>
                </a:r>
                <a:r>
                  <a:rPr lang="en-CA" dirty="0"/>
                  <a:t>to offset the interest that can be earned from daily settlement profits or paid on daily settlement losses from his margin account</a:t>
                </a:r>
              </a:p>
              <a:p>
                <a:pPr lvl="1">
                  <a:spcBef>
                    <a:spcPts val="600"/>
                  </a:spcBef>
                </a:pPr>
                <a:r>
                  <a:rPr lang="en-CA" dirty="0"/>
                  <a:t>The alternative </a:t>
                </a:r>
                <a:r>
                  <a:rPr lang="en-CA" altLang="zh-TW" dirty="0"/>
                  <a:t>approach to use </a:t>
                </a:r>
                <a14:m>
                  <m:oMath xmlns:m="http://schemas.openxmlformats.org/officeDocument/2006/math">
                    <m:sSubSup>
                      <m:sSubSupPr>
                        <m:ctrlPr>
                          <a:rPr lang="zh-TW" altLang="zh-TW" i="1">
                            <a:latin typeface="Cambria Math" panose="02040503050406030204" pitchFamily="18" charset="0"/>
                          </a:rPr>
                        </m:ctrlPr>
                      </m:sSubSupPr>
                      <m:e>
                        <m:r>
                          <a:rPr lang="en-US" altLang="zh-TW" i="1">
                            <a:latin typeface="Cambria Math"/>
                          </a:rPr>
                          <m:t>𝑁</m:t>
                        </m:r>
                      </m:e>
                      <m:sub>
                        <m:r>
                          <a:rPr lang="en-US" altLang="zh-TW" i="1">
                            <a:latin typeface="Cambria Math"/>
                          </a:rPr>
                          <m:t>𝑉</m:t>
                        </m:r>
                      </m:sub>
                      <m:sup>
                        <m:r>
                          <a:rPr lang="en-US" altLang="zh-TW" i="1">
                            <a:latin typeface="Cambria Math"/>
                          </a:rPr>
                          <m:t>∗</m:t>
                        </m:r>
                      </m:sup>
                    </m:sSubSup>
                  </m:oMath>
                </a14:m>
                <a:r>
                  <a:rPr lang="en-CA" altLang="zh-TW" dirty="0"/>
                  <a:t> can reflect the tailing adjustment for futures</a:t>
                </a:r>
                <a:endParaRPr lang="en-US" altLang="zh-TW" dirty="0">
                  <a:ea typeface="新細明體" charset="-120"/>
                </a:endParaRPr>
              </a:p>
              <a:p>
                <a:pPr marL="344488" lvl="1" indent="0" algn="ctr">
                  <a:spcBef>
                    <a:spcPts val="600"/>
                  </a:spcBef>
                  <a:buNone/>
                </a:pPr>
                <a14:m>
                  <m:oMath xmlns:m="http://schemas.openxmlformats.org/officeDocument/2006/math">
                    <m:sSubSup>
                      <m:sSubSupPr>
                        <m:ctrlPr>
                          <a:rPr lang="zh-TW" altLang="zh-TW" sz="2200" i="1">
                            <a:latin typeface="Cambria Math" panose="02040503050406030204" pitchFamily="18" charset="0"/>
                          </a:rPr>
                        </m:ctrlPr>
                      </m:sSubSupPr>
                      <m:e>
                        <m:r>
                          <a:rPr lang="en-US" altLang="zh-TW" sz="2200" i="1">
                            <a:latin typeface="Cambria Math"/>
                          </a:rPr>
                          <m:t>𝑁</m:t>
                        </m:r>
                      </m:e>
                      <m:sub>
                        <m:r>
                          <a:rPr lang="en-US" altLang="zh-TW" sz="2200" b="0" i="1" smtClean="0">
                            <a:latin typeface="Cambria Math"/>
                          </a:rPr>
                          <m:t>𝑉</m:t>
                        </m:r>
                      </m:sub>
                      <m:sup>
                        <m:r>
                          <a:rPr lang="en-US" altLang="zh-TW" sz="2200" i="1">
                            <a:latin typeface="Cambria Math"/>
                          </a:rPr>
                          <m:t>∗</m:t>
                        </m:r>
                      </m:sup>
                    </m:sSubSup>
                    <m:r>
                      <a:rPr lang="en-US" altLang="zh-TW" sz="2200" i="1" dirty="0">
                        <a:latin typeface="Cambria Math"/>
                        <a:ea typeface="新細明體" pitchFamily="18" charset="-120"/>
                      </a:rPr>
                      <m:t>=</m:t>
                    </m:r>
                    <m:acc>
                      <m:accPr>
                        <m:chr m:val="̂"/>
                        <m:ctrlPr>
                          <a:rPr lang="en-US" altLang="zh-TW" sz="2200" i="1" dirty="0">
                            <a:latin typeface="Cambria Math" panose="02040503050406030204" pitchFamily="18" charset="0"/>
                            <a:ea typeface="新細明體" pitchFamily="18" charset="-120"/>
                          </a:rPr>
                        </m:ctrlPr>
                      </m:accPr>
                      <m:e>
                        <m:r>
                          <a:rPr lang="en-US" altLang="zh-TW" sz="2200" i="1" dirty="0">
                            <a:latin typeface="Cambria Math" panose="02040503050406030204" pitchFamily="18" charset="0"/>
                            <a:ea typeface="新細明體" pitchFamily="18" charset="-120"/>
                          </a:rPr>
                          <m:t>h</m:t>
                        </m:r>
                      </m:e>
                    </m:acc>
                    <m:f>
                      <m:fPr>
                        <m:ctrlPr>
                          <a:rPr lang="en-US" altLang="zh-TW" sz="2200" i="1" dirty="0">
                            <a:latin typeface="Cambria Math" panose="02040503050406030204" pitchFamily="18" charset="0"/>
                            <a:ea typeface="新細明體" pitchFamily="18" charset="-120"/>
                          </a:rPr>
                        </m:ctrlPr>
                      </m:fPr>
                      <m:num>
                        <m:sSub>
                          <m:sSubPr>
                            <m:ctrlPr>
                              <a:rPr lang="en-US" altLang="zh-TW" sz="2200" i="1" dirty="0">
                                <a:latin typeface="Cambria Math" panose="02040503050406030204" pitchFamily="18" charset="0"/>
                                <a:ea typeface="新細明體" pitchFamily="18" charset="-120"/>
                              </a:rPr>
                            </m:ctrlPr>
                          </m:sSubPr>
                          <m:e>
                            <m:r>
                              <a:rPr lang="en-US" altLang="zh-TW" sz="2200" b="0" i="1" dirty="0" smtClean="0">
                                <a:latin typeface="Cambria Math"/>
                                <a:ea typeface="新細明體" pitchFamily="18" charset="-120"/>
                              </a:rPr>
                              <m:t>𝑉</m:t>
                            </m:r>
                          </m:e>
                          <m:sub>
                            <m:r>
                              <a:rPr lang="en-US" altLang="zh-TW" sz="2200" i="1" dirty="0">
                                <a:latin typeface="Cambria Math"/>
                                <a:ea typeface="新細明體" pitchFamily="18" charset="-120"/>
                              </a:rPr>
                              <m:t>𝐴</m:t>
                            </m:r>
                          </m:sub>
                        </m:sSub>
                      </m:num>
                      <m:den>
                        <m:sSub>
                          <m:sSubPr>
                            <m:ctrlPr>
                              <a:rPr lang="en-US" altLang="zh-TW" sz="2200" i="1" dirty="0">
                                <a:latin typeface="Cambria Math" panose="02040503050406030204" pitchFamily="18" charset="0"/>
                                <a:ea typeface="新細明體" pitchFamily="18" charset="-120"/>
                              </a:rPr>
                            </m:ctrlPr>
                          </m:sSubPr>
                          <m:e>
                            <m:r>
                              <a:rPr lang="en-US" altLang="zh-TW" sz="2200" b="0" i="1" dirty="0" smtClean="0">
                                <a:latin typeface="Cambria Math"/>
                                <a:ea typeface="新細明體" pitchFamily="18" charset="-120"/>
                              </a:rPr>
                              <m:t>𝑉</m:t>
                            </m:r>
                          </m:e>
                          <m:sub>
                            <m:r>
                              <a:rPr lang="en-US" altLang="zh-TW" sz="2200" i="1" dirty="0">
                                <a:latin typeface="Cambria Math"/>
                                <a:ea typeface="新細明體" pitchFamily="18" charset="-120"/>
                              </a:rPr>
                              <m:t>𝐹</m:t>
                            </m:r>
                          </m:sub>
                        </m:sSub>
                      </m:den>
                    </m:f>
                    <m:r>
                      <a:rPr lang="en-US" altLang="zh-TW" sz="2200" b="0" i="1" dirty="0" smtClean="0">
                        <a:latin typeface="Cambria Math"/>
                        <a:ea typeface="新細明體" pitchFamily="18" charset="-120"/>
                      </a:rPr>
                      <m:t>=</m:t>
                    </m:r>
                    <m:acc>
                      <m:accPr>
                        <m:chr m:val="̂"/>
                        <m:ctrlPr>
                          <a:rPr lang="en-US" altLang="zh-TW" sz="2200" i="1" dirty="0">
                            <a:latin typeface="Cambria Math" panose="02040503050406030204" pitchFamily="18" charset="0"/>
                            <a:ea typeface="新細明體" pitchFamily="18" charset="-120"/>
                          </a:rPr>
                        </m:ctrlPr>
                      </m:accPr>
                      <m:e>
                        <m:r>
                          <a:rPr lang="en-US" altLang="zh-TW" sz="2200" i="1" dirty="0">
                            <a:latin typeface="Cambria Math" panose="02040503050406030204" pitchFamily="18" charset="0"/>
                            <a:ea typeface="新細明體" pitchFamily="18" charset="-120"/>
                          </a:rPr>
                          <m:t>h</m:t>
                        </m:r>
                      </m:e>
                    </m:acc>
                    <m:f>
                      <m:fPr>
                        <m:ctrlPr>
                          <a:rPr lang="en-US" altLang="zh-TW" sz="2200" i="1" dirty="0">
                            <a:latin typeface="Cambria Math" panose="02040503050406030204" pitchFamily="18" charset="0"/>
                            <a:ea typeface="新細明體" pitchFamily="18" charset="-120"/>
                          </a:rPr>
                        </m:ctrlPr>
                      </m:fPr>
                      <m:num>
                        <m:sSub>
                          <m:sSubPr>
                            <m:ctrlPr>
                              <a:rPr lang="en-US" altLang="zh-TW" sz="2200" i="1" dirty="0" smtClean="0">
                                <a:latin typeface="Cambria Math" panose="02040503050406030204" pitchFamily="18" charset="0"/>
                                <a:ea typeface="新細明體" pitchFamily="18" charset="-120"/>
                              </a:rPr>
                            </m:ctrlPr>
                          </m:sSubPr>
                          <m:e>
                            <m:r>
                              <a:rPr lang="en-US" altLang="zh-TW" sz="2200" b="0" i="1" dirty="0" smtClean="0">
                                <a:latin typeface="Cambria Math"/>
                                <a:ea typeface="新細明體" pitchFamily="18" charset="-120"/>
                              </a:rPr>
                              <m:t>𝑄</m:t>
                            </m:r>
                          </m:e>
                          <m:sub>
                            <m:r>
                              <a:rPr lang="en-US" altLang="zh-TW" sz="2200" i="1" dirty="0">
                                <a:latin typeface="Cambria Math"/>
                                <a:ea typeface="新細明體" pitchFamily="18" charset="-120"/>
                              </a:rPr>
                              <m:t>𝐴</m:t>
                            </m:r>
                          </m:sub>
                        </m:sSub>
                        <m:r>
                          <a:rPr lang="en-US" altLang="zh-TW" sz="2200" b="0" i="1" dirty="0" smtClean="0">
                            <a:latin typeface="Cambria Math"/>
                            <a:ea typeface="新細明體" pitchFamily="18" charset="-120"/>
                          </a:rPr>
                          <m:t> </m:t>
                        </m:r>
                        <m:r>
                          <m:rPr>
                            <m:nor/>
                          </m:rPr>
                          <a:rPr lang="zh-TW" altLang="zh-TW" sz="2200" dirty="0"/>
                          <m:t>× </m:t>
                        </m:r>
                        <m:r>
                          <m:rPr>
                            <m:nor/>
                          </m:rPr>
                          <a:rPr lang="en-US" altLang="zh-TW" sz="2200" dirty="0"/>
                          <m:t>spot</m:t>
                        </m:r>
                        <m:r>
                          <m:rPr>
                            <m:nor/>
                          </m:rPr>
                          <a:rPr lang="en-US" altLang="zh-TW" sz="2200" dirty="0"/>
                          <m:t> </m:t>
                        </m:r>
                        <m:r>
                          <m:rPr>
                            <m:nor/>
                          </m:rPr>
                          <a:rPr lang="en-US" altLang="zh-TW" sz="2200" dirty="0"/>
                          <m:t>price</m:t>
                        </m:r>
                      </m:num>
                      <m:den>
                        <m:sSub>
                          <m:sSubPr>
                            <m:ctrlPr>
                              <a:rPr lang="en-US" altLang="zh-TW" sz="2200" i="1" dirty="0">
                                <a:latin typeface="Cambria Math" panose="02040503050406030204" pitchFamily="18" charset="0"/>
                                <a:ea typeface="新細明體" pitchFamily="18" charset="-120"/>
                              </a:rPr>
                            </m:ctrlPr>
                          </m:sSubPr>
                          <m:e>
                            <m:r>
                              <a:rPr lang="en-US" altLang="zh-TW" sz="2200" b="0" i="1" dirty="0" smtClean="0">
                                <a:latin typeface="Cambria Math"/>
                                <a:ea typeface="新細明體" pitchFamily="18" charset="-120"/>
                              </a:rPr>
                              <m:t>𝑄</m:t>
                            </m:r>
                          </m:e>
                          <m:sub>
                            <m:r>
                              <a:rPr lang="en-US" altLang="zh-TW" sz="2200" i="1" dirty="0">
                                <a:latin typeface="Cambria Math"/>
                                <a:ea typeface="新細明體" pitchFamily="18" charset="-120"/>
                              </a:rPr>
                              <m:t>𝐹</m:t>
                            </m:r>
                          </m:sub>
                        </m:sSub>
                        <m:r>
                          <a:rPr lang="en-US" altLang="zh-TW" sz="2200" b="0" i="1" dirty="0" smtClean="0">
                            <a:latin typeface="Cambria Math"/>
                            <a:ea typeface="新細明體" pitchFamily="18" charset="-120"/>
                          </a:rPr>
                          <m:t> </m:t>
                        </m:r>
                        <m:r>
                          <m:rPr>
                            <m:nor/>
                          </m:rPr>
                          <a:rPr lang="zh-TW" altLang="zh-TW" sz="2200" dirty="0"/>
                          <m:t>× </m:t>
                        </m:r>
                        <m:r>
                          <m:rPr>
                            <m:nor/>
                          </m:rPr>
                          <a:rPr lang="en-US" altLang="zh-TW" sz="2200" dirty="0"/>
                          <m:t>futures</m:t>
                        </m:r>
                        <m:r>
                          <m:rPr>
                            <m:nor/>
                          </m:rPr>
                          <a:rPr lang="en-US" altLang="zh-TW" sz="2200" dirty="0"/>
                          <m:t> </m:t>
                        </m:r>
                        <m:r>
                          <m:rPr>
                            <m:nor/>
                          </m:rPr>
                          <a:rPr lang="en-US" altLang="zh-TW" sz="2200" dirty="0"/>
                          <m:t>price</m:t>
                        </m:r>
                      </m:den>
                    </m:f>
                    <m:r>
                      <a:rPr lang="en-US" altLang="zh-TW" sz="2200" b="0" i="1" dirty="0" smtClean="0">
                        <a:latin typeface="Cambria Math"/>
                        <a:ea typeface="新細明體" pitchFamily="18" charset="-120"/>
                      </a:rPr>
                      <m:t>=</m:t>
                    </m:r>
                    <m:acc>
                      <m:accPr>
                        <m:chr m:val="̂"/>
                        <m:ctrlPr>
                          <a:rPr lang="en-US" altLang="zh-TW" sz="2200" i="1" dirty="0">
                            <a:latin typeface="Cambria Math" panose="02040503050406030204" pitchFamily="18" charset="0"/>
                            <a:ea typeface="新細明體" pitchFamily="18" charset="-120"/>
                          </a:rPr>
                        </m:ctrlPr>
                      </m:accPr>
                      <m:e>
                        <m:r>
                          <a:rPr lang="en-US" altLang="zh-TW" sz="2200" i="1" dirty="0">
                            <a:latin typeface="Cambria Math" panose="02040503050406030204" pitchFamily="18" charset="0"/>
                            <a:ea typeface="新細明體" pitchFamily="18" charset="-120"/>
                          </a:rPr>
                          <m:t>h</m:t>
                        </m:r>
                      </m:e>
                    </m:acc>
                    <m:f>
                      <m:fPr>
                        <m:ctrlPr>
                          <a:rPr lang="en-US" altLang="zh-TW" sz="2200" i="1" dirty="0">
                            <a:latin typeface="Cambria Math" panose="02040503050406030204" pitchFamily="18" charset="0"/>
                            <a:ea typeface="新細明體" pitchFamily="18" charset="-120"/>
                          </a:rPr>
                        </m:ctrlPr>
                      </m:fPr>
                      <m:num>
                        <m:sSub>
                          <m:sSubPr>
                            <m:ctrlPr>
                              <a:rPr lang="en-US" altLang="zh-TW" sz="2200" i="1" dirty="0">
                                <a:latin typeface="Cambria Math" panose="02040503050406030204" pitchFamily="18" charset="0"/>
                                <a:ea typeface="新細明體" pitchFamily="18" charset="-120"/>
                              </a:rPr>
                            </m:ctrlPr>
                          </m:sSubPr>
                          <m:e>
                            <m:r>
                              <a:rPr lang="en-US" altLang="zh-TW" sz="2200" i="1" dirty="0">
                                <a:latin typeface="Cambria Math"/>
                                <a:ea typeface="新細明體" pitchFamily="18" charset="-120"/>
                              </a:rPr>
                              <m:t>𝑄</m:t>
                            </m:r>
                          </m:e>
                          <m:sub>
                            <m:r>
                              <a:rPr lang="en-US" altLang="zh-TW" sz="2200" i="1" dirty="0">
                                <a:latin typeface="Cambria Math"/>
                                <a:ea typeface="新細明體" pitchFamily="18" charset="-120"/>
                              </a:rPr>
                              <m:t>𝐴</m:t>
                            </m:r>
                          </m:sub>
                        </m:sSub>
                      </m:num>
                      <m:den>
                        <m:sSub>
                          <m:sSubPr>
                            <m:ctrlPr>
                              <a:rPr lang="en-US" altLang="zh-TW" sz="2200" i="1" dirty="0">
                                <a:latin typeface="Cambria Math" panose="02040503050406030204" pitchFamily="18" charset="0"/>
                                <a:ea typeface="新細明體" pitchFamily="18" charset="-120"/>
                              </a:rPr>
                            </m:ctrlPr>
                          </m:sSubPr>
                          <m:e>
                            <m:r>
                              <a:rPr lang="en-US" altLang="zh-TW" sz="2200" i="1" dirty="0">
                                <a:latin typeface="Cambria Math"/>
                                <a:ea typeface="新細明體" pitchFamily="18" charset="-120"/>
                              </a:rPr>
                              <m:t>𝑄</m:t>
                            </m:r>
                          </m:e>
                          <m:sub>
                            <m:r>
                              <a:rPr lang="en-US" altLang="zh-TW" sz="2200" i="1" dirty="0">
                                <a:latin typeface="Cambria Math"/>
                                <a:ea typeface="新細明體" pitchFamily="18" charset="-120"/>
                              </a:rPr>
                              <m:t>𝐹</m:t>
                            </m:r>
                          </m:sub>
                        </m:sSub>
                      </m:den>
                    </m:f>
                    <m:f>
                      <m:fPr>
                        <m:ctrlPr>
                          <a:rPr lang="en-US" altLang="zh-TW" sz="2200" i="1" dirty="0">
                            <a:solidFill>
                              <a:srgbClr val="000000"/>
                            </a:solidFill>
                            <a:latin typeface="Cambria Math" panose="02040503050406030204" pitchFamily="18" charset="0"/>
                            <a:ea typeface="新細明體" pitchFamily="18" charset="-120"/>
                            <a:cs typeface="+mn-cs"/>
                          </a:rPr>
                        </m:ctrlPr>
                      </m:fPr>
                      <m:num>
                        <m:r>
                          <m:rPr>
                            <m:nor/>
                          </m:rPr>
                          <a:rPr lang="en-US" altLang="zh-TW" sz="2200" b="0" i="0" dirty="0" smtClean="0">
                            <a:solidFill>
                              <a:srgbClr val="000000"/>
                            </a:solidFill>
                            <a:ea typeface="+mn-ea"/>
                            <a:cs typeface="+mn-cs"/>
                          </a:rPr>
                          <m:t>1</m:t>
                        </m:r>
                      </m:num>
                      <m:den>
                        <m:sSup>
                          <m:sSupPr>
                            <m:ctrlPr>
                              <a:rPr lang="en-US" altLang="zh-TW" sz="2200" i="1" dirty="0" smtClean="0">
                                <a:solidFill>
                                  <a:srgbClr val="000000"/>
                                </a:solidFill>
                                <a:latin typeface="Cambria Math" panose="02040503050406030204" pitchFamily="18" charset="0"/>
                                <a:ea typeface="+mn-ea"/>
                                <a:cs typeface="+mn-cs"/>
                              </a:rPr>
                            </m:ctrlPr>
                          </m:sSupPr>
                          <m:e>
                            <m:r>
                              <a:rPr lang="en-US" altLang="zh-TW" sz="2200" b="0" i="1" dirty="0" smtClean="0">
                                <a:solidFill>
                                  <a:srgbClr val="000000"/>
                                </a:solidFill>
                                <a:latin typeface="Cambria Math"/>
                                <a:ea typeface="+mn-ea"/>
                                <a:cs typeface="+mn-cs"/>
                              </a:rPr>
                              <m:t>(1+</m:t>
                            </m:r>
                            <m:r>
                              <a:rPr lang="en-US" altLang="zh-TW" sz="2200" b="0" i="1" dirty="0" smtClean="0">
                                <a:solidFill>
                                  <a:srgbClr val="000000"/>
                                </a:solidFill>
                                <a:latin typeface="Cambria Math"/>
                                <a:ea typeface="+mn-ea"/>
                                <a:cs typeface="+mn-cs"/>
                              </a:rPr>
                              <m:t>𝑟</m:t>
                            </m:r>
                            <m:r>
                              <a:rPr lang="en-US" altLang="zh-TW" sz="2200" b="0" i="1" dirty="0" smtClean="0">
                                <a:solidFill>
                                  <a:srgbClr val="000000"/>
                                </a:solidFill>
                                <a:latin typeface="Cambria Math"/>
                                <a:ea typeface="+mn-ea"/>
                                <a:cs typeface="+mn-cs"/>
                              </a:rPr>
                              <m:t>)</m:t>
                            </m:r>
                          </m:e>
                          <m:sup>
                            <m:r>
                              <a:rPr lang="en-US" altLang="zh-TW" sz="2200" b="0" i="1" dirty="0" smtClean="0">
                                <a:solidFill>
                                  <a:srgbClr val="000000"/>
                                </a:solidFill>
                                <a:latin typeface="Cambria Math"/>
                                <a:ea typeface="+mn-ea"/>
                                <a:cs typeface="+mn-cs"/>
                              </a:rPr>
                              <m:t>𝑇</m:t>
                            </m:r>
                          </m:sup>
                        </m:sSup>
                      </m:den>
                    </m:f>
                    <m:r>
                      <a:rPr lang="en-US" altLang="zh-TW" sz="2200" b="0" i="1" dirty="0" smtClean="0">
                        <a:solidFill>
                          <a:srgbClr val="000000"/>
                        </a:solidFill>
                        <a:latin typeface="Cambria Math" panose="02040503050406030204" pitchFamily="18" charset="0"/>
                        <a:ea typeface="Cambria Math" panose="02040503050406030204" pitchFamily="18" charset="0"/>
                        <a:cs typeface="+mn-cs"/>
                      </a:rPr>
                      <m:t>≈</m:t>
                    </m:r>
                    <m:sSubSup>
                      <m:sSubSupPr>
                        <m:ctrlPr>
                          <a:rPr lang="zh-TW" altLang="zh-TW" sz="2200" i="1">
                            <a:latin typeface="Cambria Math" panose="02040503050406030204" pitchFamily="18" charset="0"/>
                          </a:rPr>
                        </m:ctrlPr>
                      </m:sSubSupPr>
                      <m:e>
                        <m:r>
                          <a:rPr lang="en-US" altLang="zh-TW" sz="2200" i="1">
                            <a:latin typeface="Cambria Math"/>
                          </a:rPr>
                          <m:t>𝑁</m:t>
                        </m:r>
                      </m:e>
                      <m:sub>
                        <m:r>
                          <a:rPr lang="en-US" altLang="zh-TW" sz="2200" i="1">
                            <a:latin typeface="Cambria Math"/>
                          </a:rPr>
                          <m:t>𝑄</m:t>
                        </m:r>
                      </m:sub>
                      <m:sup>
                        <m:r>
                          <a:rPr lang="en-US" altLang="zh-TW" sz="2200" i="1">
                            <a:latin typeface="Cambria Math"/>
                          </a:rPr>
                          <m:t>∗</m:t>
                        </m:r>
                      </m:sup>
                    </m:sSubSup>
                    <m:f>
                      <m:fPr>
                        <m:ctrlPr>
                          <a:rPr lang="en-US" altLang="zh-TW" sz="2200" i="1" dirty="0">
                            <a:solidFill>
                              <a:srgbClr val="000000"/>
                            </a:solidFill>
                            <a:latin typeface="Cambria Math" panose="02040503050406030204" pitchFamily="18" charset="0"/>
                            <a:ea typeface="新細明體" pitchFamily="18" charset="-120"/>
                          </a:rPr>
                        </m:ctrlPr>
                      </m:fPr>
                      <m:num>
                        <m:r>
                          <m:rPr>
                            <m:nor/>
                          </m:rPr>
                          <a:rPr lang="en-US" altLang="zh-TW" sz="2200" dirty="0">
                            <a:solidFill>
                              <a:srgbClr val="000000"/>
                            </a:solidFill>
                          </a:rPr>
                          <m:t>1</m:t>
                        </m:r>
                      </m:num>
                      <m:den>
                        <m:sSup>
                          <m:sSupPr>
                            <m:ctrlPr>
                              <a:rPr lang="en-US" altLang="zh-TW" sz="2200" i="1" dirty="0">
                                <a:solidFill>
                                  <a:srgbClr val="000000"/>
                                </a:solidFill>
                                <a:latin typeface="Cambria Math" panose="02040503050406030204" pitchFamily="18" charset="0"/>
                              </a:rPr>
                            </m:ctrlPr>
                          </m:sSupPr>
                          <m:e>
                            <m:r>
                              <a:rPr lang="en-US" altLang="zh-TW" sz="2200" i="1" dirty="0">
                                <a:solidFill>
                                  <a:srgbClr val="000000"/>
                                </a:solidFill>
                                <a:latin typeface="Cambria Math"/>
                              </a:rPr>
                              <m:t>(1+</m:t>
                            </m:r>
                            <m:r>
                              <a:rPr lang="en-US" altLang="zh-TW" sz="2200" i="1" dirty="0">
                                <a:solidFill>
                                  <a:srgbClr val="000000"/>
                                </a:solidFill>
                                <a:latin typeface="Cambria Math"/>
                              </a:rPr>
                              <m:t>𝑟</m:t>
                            </m:r>
                            <m:r>
                              <a:rPr lang="en-US" altLang="zh-TW" sz="2200" i="1" dirty="0">
                                <a:solidFill>
                                  <a:srgbClr val="000000"/>
                                </a:solidFill>
                                <a:latin typeface="Cambria Math"/>
                              </a:rPr>
                              <m:t>)</m:t>
                            </m:r>
                          </m:e>
                          <m:sup>
                            <m:r>
                              <a:rPr lang="en-US" altLang="zh-TW" sz="2200" i="1" dirty="0">
                                <a:solidFill>
                                  <a:srgbClr val="000000"/>
                                </a:solidFill>
                                <a:latin typeface="Cambria Math"/>
                              </a:rPr>
                              <m:t>𝑇</m:t>
                            </m:r>
                          </m:sup>
                        </m:sSup>
                      </m:den>
                    </m:f>
                  </m:oMath>
                </a14:m>
                <a:r>
                  <a:rPr lang="en-CA" altLang="zh-TW" dirty="0"/>
                  <a:t>,</a:t>
                </a:r>
              </a:p>
              <a:p>
                <a:pPr marL="631825" lvl="1" indent="0">
                  <a:spcBef>
                    <a:spcPts val="600"/>
                  </a:spcBef>
                  <a:buNone/>
                </a:pPr>
                <a:r>
                  <a:rPr lang="en-CA" altLang="zh-TW" dirty="0"/>
                  <a:t>where </a:t>
                </a:r>
                <a14:m>
                  <m:oMath xmlns:m="http://schemas.openxmlformats.org/officeDocument/2006/math">
                    <m:r>
                      <a:rPr lang="en-US" altLang="zh-TW" b="0" i="1" dirty="0" smtClean="0">
                        <a:solidFill>
                          <a:srgbClr val="000000"/>
                        </a:solidFill>
                        <a:latin typeface="Cambria Math"/>
                        <a:ea typeface="新細明體" pitchFamily="18" charset="-120"/>
                      </a:rPr>
                      <m:t>1/</m:t>
                    </m:r>
                    <m:sSup>
                      <m:sSupPr>
                        <m:ctrlPr>
                          <a:rPr lang="en-US" altLang="zh-TW" b="0" i="1" dirty="0" smtClean="0">
                            <a:solidFill>
                              <a:srgbClr val="000000"/>
                            </a:solidFill>
                            <a:latin typeface="Cambria Math" panose="02040503050406030204" pitchFamily="18" charset="0"/>
                            <a:ea typeface="新細明體" pitchFamily="18" charset="-120"/>
                          </a:rPr>
                        </m:ctrlPr>
                      </m:sSupPr>
                      <m:e>
                        <m:r>
                          <a:rPr lang="en-US" altLang="zh-TW" b="0" i="1" dirty="0" smtClean="0">
                            <a:solidFill>
                              <a:srgbClr val="000000"/>
                            </a:solidFill>
                            <a:latin typeface="Cambria Math"/>
                            <a:ea typeface="新細明體" pitchFamily="18" charset="-120"/>
                          </a:rPr>
                          <m:t>(1+</m:t>
                        </m:r>
                        <m:r>
                          <a:rPr lang="en-US" altLang="zh-TW" b="0" i="1" dirty="0" smtClean="0">
                            <a:solidFill>
                              <a:srgbClr val="000000"/>
                            </a:solidFill>
                            <a:latin typeface="Cambria Math"/>
                            <a:ea typeface="新細明體" pitchFamily="18" charset="-120"/>
                          </a:rPr>
                          <m:t>𝑟</m:t>
                        </m:r>
                        <m:r>
                          <a:rPr lang="en-US" altLang="zh-TW" b="0" i="1" dirty="0" smtClean="0">
                            <a:solidFill>
                              <a:srgbClr val="000000"/>
                            </a:solidFill>
                            <a:latin typeface="Cambria Math"/>
                            <a:ea typeface="新細明體" pitchFamily="18" charset="-120"/>
                          </a:rPr>
                          <m:t>)</m:t>
                        </m:r>
                      </m:e>
                      <m:sup>
                        <m:r>
                          <a:rPr lang="en-US" altLang="zh-TW" b="0" i="1" dirty="0" smtClean="0">
                            <a:solidFill>
                              <a:srgbClr val="000000"/>
                            </a:solidFill>
                            <a:latin typeface="Cambria Math"/>
                            <a:ea typeface="新細明體" pitchFamily="18" charset="-120"/>
                          </a:rPr>
                          <m:t>𝑇</m:t>
                        </m:r>
                      </m:sup>
                    </m:sSup>
                  </m:oMath>
                </a14:m>
                <a:r>
                  <a:rPr lang="en-CA" altLang="zh-TW" dirty="0"/>
                  <a:t> is the tailing factor and smaller than 1, which reflects that </a:t>
                </a:r>
                <a:r>
                  <a:rPr lang="en-US" altLang="zh-TW" dirty="0"/>
                  <a:t>the tailing adjustment involves a reduction in the futures position</a:t>
                </a:r>
                <a:endParaRPr lang="en-CA" altLang="zh-TW" dirty="0"/>
              </a:p>
              <a:p>
                <a:pPr marL="625475" lvl="1" indent="-280988">
                  <a:spcBef>
                    <a:spcPts val="600"/>
                  </a:spcBef>
                  <a:buNone/>
                </a:pPr>
                <a:r>
                  <a:rPr lang="en-CA" altLang="zh-TW" dirty="0"/>
                  <a:t>	</a:t>
                </a:r>
              </a:p>
            </p:txBody>
          </p:sp>
        </mc:Choice>
        <mc:Fallback xmlns="">
          <p:sp>
            <p:nvSpPr>
              <p:cNvPr id="24579" name="Content Placeholder 2"/>
              <p:cNvSpPr>
                <a:spLocks noGrp="1" noRot="1" noChangeAspect="1" noMove="1" noResize="1" noEditPoints="1" noAdjustHandles="1" noChangeArrowheads="1" noChangeShapeType="1" noTextEdit="1"/>
              </p:cNvSpPr>
              <p:nvPr>
                <p:ph idx="1"/>
              </p:nvPr>
            </p:nvSpPr>
            <p:spPr>
              <a:xfrm>
                <a:off x="381000" y="1600200"/>
                <a:ext cx="8305800" cy="5105400"/>
              </a:xfrm>
              <a:blipFill>
                <a:blip r:embed="rId3"/>
                <a:stretch>
                  <a:fillRect l="-734" t="-1553" r="-73" b="-2270"/>
                </a:stretch>
              </a:blipFill>
            </p:spPr>
            <p:txBody>
              <a:bodyPr/>
              <a:lstStyle/>
              <a:p>
                <a:r>
                  <a:rPr lang="zh-TW" altLang="en-US">
                    <a:noFill/>
                  </a:rPr>
                  <a:t> </a:t>
                </a:r>
              </a:p>
            </p:txBody>
          </p:sp>
        </mc:Fallback>
      </mc:AlternateContent>
      <p:sp>
        <p:nvSpPr>
          <p:cNvPr id="6" name="投影片編號版面配置區 4"/>
          <p:cNvSpPr>
            <a:spLocks noGrp="1"/>
          </p:cNvSpPr>
          <p:nvPr>
            <p:ph type="sldNum" sz="quarter" idx="11"/>
          </p:nvPr>
        </p:nvSpPr>
        <p:spPr>
          <a:xfrm>
            <a:off x="7010400" y="6524625"/>
            <a:ext cx="2133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3.30</a:t>
            </a:r>
          </a:p>
        </p:txBody>
      </p:sp>
    </p:spTree>
    <p:extLst>
      <p:ext uri="{BB962C8B-B14F-4D97-AF65-F5344CB8AC3E}">
        <p14:creationId xmlns:p14="http://schemas.microsoft.com/office/powerpoint/2010/main" val="3100360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41102"/>
            <a:ext cx="7499176" cy="930498"/>
          </a:xfrm>
        </p:spPr>
        <p:txBody>
          <a:bodyPr/>
          <a:lstStyle/>
          <a:p>
            <a:r>
              <a:rPr lang="en-US" altLang="zh-TW" dirty="0">
                <a:ea typeface="新細明體" pitchFamily="18" charset="-120"/>
              </a:rPr>
              <a:t>Cross Hedge and Optimal Hedge Ratio</a:t>
            </a:r>
            <a:endParaRPr lang="en-US" altLang="zh-TW" dirty="0">
              <a:ea typeface="新細明體" charset="-120"/>
            </a:endParaRPr>
          </a:p>
        </p:txBody>
      </p:sp>
      <mc:AlternateContent xmlns:mc="http://schemas.openxmlformats.org/markup-compatibility/2006" xmlns:a14="http://schemas.microsoft.com/office/drawing/2010/main">
        <mc:Choice Requires="a14">
          <p:sp>
            <p:nvSpPr>
              <p:cNvPr id="24579" name="Content Placeholder 2"/>
              <p:cNvSpPr>
                <a:spLocks noGrp="1"/>
              </p:cNvSpPr>
              <p:nvPr>
                <p:ph idx="1"/>
              </p:nvPr>
            </p:nvSpPr>
            <p:spPr>
              <a:xfrm>
                <a:off x="381000" y="1684338"/>
                <a:ext cx="8305800" cy="5173662"/>
              </a:xfrm>
            </p:spPr>
            <p:txBody>
              <a:bodyPr/>
              <a:lstStyle/>
              <a:p>
                <a:pPr lvl="1">
                  <a:spcBef>
                    <a:spcPts val="400"/>
                  </a:spcBef>
                </a:pPr>
                <a:r>
                  <a:rPr lang="en-US" dirty="0"/>
                  <a:t>Intuition for the reduction adjustment in the futures position</a:t>
                </a:r>
                <a:endParaRPr lang="en-CA" dirty="0"/>
              </a:p>
              <a:p>
                <a:pPr marL="1077912" lvl="2" indent="-376238">
                  <a:spcBef>
                    <a:spcPts val="400"/>
                  </a:spcBef>
                  <a:buClr>
                    <a:schemeClr val="tx1"/>
                  </a:buClr>
                  <a:buSzPct val="100000"/>
                  <a:buFont typeface="+mj-lt"/>
                  <a:buAutoNum type="arabicPeriod"/>
                  <a:tabLst>
                    <a:tab pos="720725" algn="l"/>
                  </a:tabLst>
                </a:pPr>
                <a:r>
                  <a:rPr lang="en-US" altLang="zh-TW" dirty="0"/>
                  <a:t>The essence of a hedge is to match a spot position with an offsetting position in futures</a:t>
                </a:r>
              </a:p>
              <a:p>
                <a:pPr marL="1077912" lvl="2" indent="-376238">
                  <a:spcBef>
                    <a:spcPts val="400"/>
                  </a:spcBef>
                  <a:buClr>
                    <a:schemeClr val="tx1"/>
                  </a:buClr>
                  <a:buSzPct val="100000"/>
                  <a:buFont typeface="+mj-lt"/>
                  <a:buAutoNum type="arabicPeriod"/>
                  <a:tabLst>
                    <a:tab pos="720725" algn="l"/>
                  </a:tabLst>
                </a:pPr>
                <a:r>
                  <a:rPr lang="en-US" altLang="zh-TW" dirty="0"/>
                  <a:t>Futures prices are more volatile than spot prices (due to </a:t>
                </a:r>
                <a14:m>
                  <m:oMath xmlns:m="http://schemas.openxmlformats.org/officeDocument/2006/math">
                    <m:r>
                      <m:rPr>
                        <m:sty m:val="p"/>
                      </m:rPr>
                      <a:rPr lang="en-US" altLang="zh-TW" b="0" i="0" dirty="0" smtClean="0">
                        <a:latin typeface="Cambria Math"/>
                      </a:rPr>
                      <m:t>futures</m:t>
                    </m:r>
                    <m:r>
                      <a:rPr lang="en-US" altLang="zh-TW" b="0" i="0" dirty="0" smtClean="0">
                        <a:latin typeface="Cambria Math"/>
                      </a:rPr>
                      <m:t> </m:t>
                    </m:r>
                    <m:r>
                      <m:rPr>
                        <m:sty m:val="p"/>
                      </m:rPr>
                      <a:rPr lang="en-US" altLang="zh-TW" b="0" i="0" dirty="0" smtClean="0">
                        <a:latin typeface="Cambria Math"/>
                      </a:rPr>
                      <m:t>price</m:t>
                    </m:r>
                    <m:r>
                      <a:rPr lang="en-US" altLang="zh-TW" b="0" i="1" dirty="0" smtClean="0">
                        <a:latin typeface="Cambria Math"/>
                      </a:rPr>
                      <m:t>=</m:t>
                    </m:r>
                    <m:r>
                      <m:rPr>
                        <m:sty m:val="p"/>
                      </m:rPr>
                      <a:rPr lang="en-US" altLang="zh-TW" b="0" i="0" dirty="0" smtClean="0">
                        <a:latin typeface="Cambria Math"/>
                      </a:rPr>
                      <m:t>spot</m:t>
                    </m:r>
                    <m:r>
                      <a:rPr lang="en-US" altLang="zh-TW" b="0" i="0" dirty="0" smtClean="0">
                        <a:latin typeface="Cambria Math"/>
                      </a:rPr>
                      <m:t> </m:t>
                    </m:r>
                    <m:r>
                      <m:rPr>
                        <m:sty m:val="p"/>
                      </m:rPr>
                      <a:rPr lang="en-US" altLang="zh-TW" b="0" i="0" dirty="0" smtClean="0">
                        <a:latin typeface="Cambria Math"/>
                      </a:rPr>
                      <m:t>price</m:t>
                    </m:r>
                    <m:sSup>
                      <m:sSupPr>
                        <m:ctrlPr>
                          <a:rPr lang="en-US" altLang="zh-TW" b="0" i="1" dirty="0" smtClean="0">
                            <a:latin typeface="Cambria Math" panose="02040503050406030204" pitchFamily="18" charset="0"/>
                          </a:rPr>
                        </m:ctrlPr>
                      </m:sSupPr>
                      <m:e>
                        <m:r>
                          <a:rPr lang="en-US" altLang="zh-TW" i="1" dirty="0">
                            <a:latin typeface="Cambria Math"/>
                          </a:rPr>
                          <m:t>(1+</m:t>
                        </m:r>
                        <m:r>
                          <a:rPr lang="en-US" altLang="zh-TW" i="1" dirty="0">
                            <a:latin typeface="Cambria Math"/>
                          </a:rPr>
                          <m:t>𝑟</m:t>
                        </m:r>
                        <m:r>
                          <a:rPr lang="en-US" altLang="zh-TW" i="1" dirty="0">
                            <a:latin typeface="Cambria Math"/>
                          </a:rPr>
                          <m:t>)</m:t>
                        </m:r>
                      </m:e>
                      <m:sup>
                        <m:r>
                          <a:rPr lang="en-US" altLang="zh-TW" b="0" i="1" dirty="0" smtClean="0">
                            <a:latin typeface="Cambria Math"/>
                          </a:rPr>
                          <m:t>𝑇</m:t>
                        </m:r>
                      </m:sup>
                    </m:sSup>
                  </m:oMath>
                </a14:m>
                <a:r>
                  <a:rPr lang="en-US" altLang="zh-TW" dirty="0"/>
                  <a:t>)</a:t>
                </a:r>
              </a:p>
              <a:p>
                <a:pPr marL="1077912" lvl="2" indent="-376238">
                  <a:spcBef>
                    <a:spcPts val="400"/>
                  </a:spcBef>
                  <a:buClr>
                    <a:schemeClr val="tx1"/>
                  </a:buClr>
                  <a:buSzPct val="100000"/>
                  <a:buFont typeface="+mj-lt"/>
                  <a:buAutoNum type="arabicPeriod"/>
                  <a:tabLst>
                    <a:tab pos="720725" algn="l"/>
                  </a:tabLst>
                </a:pPr>
                <a:r>
                  <a:rPr lang="en-US" altLang="zh-TW" dirty="0"/>
                  <a:t>In the process of daily settlement, the excess movements in futures prices will generate the interest gains or losses in excess of the needed amounts to offset the spot position</a:t>
                </a:r>
              </a:p>
              <a:p>
                <a:pPr marL="1076325" lvl="2" indent="-358775">
                  <a:spcBef>
                    <a:spcPts val="400"/>
                  </a:spcBef>
                  <a:buClr>
                    <a:schemeClr val="tx1"/>
                  </a:buClr>
                  <a:buSzPct val="100000"/>
                  <a:buFont typeface="Symbol" pitchFamily="18" charset="2"/>
                  <a:buChar char="Þ"/>
                  <a:tabLst>
                    <a:tab pos="720725" algn="l"/>
                  </a:tabLst>
                </a:pPr>
                <a:r>
                  <a:rPr lang="en-US" altLang="zh-TW" dirty="0"/>
                  <a:t>The optimal number of futures contracts should reduce if the daily settlement is considered</a:t>
                </a:r>
              </a:p>
              <a:p>
                <a:pPr marL="1060450" lvl="2" indent="-342900">
                  <a:spcBef>
                    <a:spcPts val="400"/>
                  </a:spcBef>
                  <a:buClr>
                    <a:schemeClr val="tx1"/>
                  </a:buClr>
                  <a:buSzPct val="100000"/>
                  <a:buFont typeface="新細明體" pitchFamily="18" charset="-120"/>
                  <a:buChar char="※"/>
                  <a:tabLst>
                    <a:tab pos="720725" algn="l"/>
                  </a:tabLst>
                </a:pPr>
                <a:r>
                  <a:rPr lang="en-US" altLang="zh-TW" sz="2000" dirty="0"/>
                  <a:t>Note that for forwards, since there is no daily settlement, the tailing adjustment is not necessary</a:t>
                </a:r>
              </a:p>
              <a:p>
                <a:pPr marL="344488" lvl="1" indent="0" eaLnBrk="1" hangingPunct="1">
                  <a:spcBef>
                    <a:spcPts val="400"/>
                  </a:spcBef>
                  <a:buNone/>
                </a:pPr>
                <a:endParaRPr lang="en-CA" altLang="zh-TW" dirty="0"/>
              </a:p>
            </p:txBody>
          </p:sp>
        </mc:Choice>
        <mc:Fallback xmlns="">
          <p:sp>
            <p:nvSpPr>
              <p:cNvPr id="24579" name="Content Placeholder 2"/>
              <p:cNvSpPr>
                <a:spLocks noGrp="1" noRot="1" noChangeAspect="1" noMove="1" noResize="1" noEditPoints="1" noAdjustHandles="1" noChangeArrowheads="1" noChangeShapeType="1" noTextEdit="1"/>
              </p:cNvSpPr>
              <p:nvPr>
                <p:ph idx="1"/>
              </p:nvPr>
            </p:nvSpPr>
            <p:spPr>
              <a:xfrm>
                <a:off x="381000" y="1684338"/>
                <a:ext cx="8305800" cy="5173662"/>
              </a:xfrm>
              <a:blipFill>
                <a:blip r:embed="rId3"/>
                <a:stretch>
                  <a:fillRect t="-1060" r="-1322" b="-707"/>
                </a:stretch>
              </a:blipFill>
            </p:spPr>
            <p:txBody>
              <a:bodyPr/>
              <a:lstStyle/>
              <a:p>
                <a:r>
                  <a:rPr lang="zh-TW" altLang="en-US">
                    <a:noFill/>
                  </a:rPr>
                  <a:t> </a:t>
                </a:r>
              </a:p>
            </p:txBody>
          </p:sp>
        </mc:Fallback>
      </mc:AlternateContent>
      <p:sp>
        <p:nvSpPr>
          <p:cNvPr id="6" name="投影片編號版面配置區 4"/>
          <p:cNvSpPr>
            <a:spLocks noGrp="1"/>
          </p:cNvSpPr>
          <p:nvPr>
            <p:ph type="sldNum" sz="quarter" idx="11"/>
          </p:nvPr>
        </p:nvSpPr>
        <p:spPr>
          <a:xfrm>
            <a:off x="7010400" y="6524625"/>
            <a:ext cx="2133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3.31</a:t>
            </a:r>
          </a:p>
        </p:txBody>
      </p:sp>
    </p:spTree>
    <p:extLst>
      <p:ext uri="{BB962C8B-B14F-4D97-AF65-F5344CB8AC3E}">
        <p14:creationId xmlns:p14="http://schemas.microsoft.com/office/powerpoint/2010/main" val="2258461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895600"/>
            <a:ext cx="6781800" cy="13715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811213" indent="-811213" algn="l"/>
            <a:r>
              <a:rPr lang="en-US" altLang="zh-TW" sz="3800" dirty="0">
                <a:ea typeface="新細明體" charset="-120"/>
              </a:rPr>
              <a:t>3.4 Stock Index Futures and Hedge Equity Portfolios</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318AA49A-4F20-4677-A41A-D5F351D8E433}" type="slidenum">
              <a:rPr lang="en-US" altLang="en-US" smtClean="0"/>
              <a:pPr eaLnBrk="1" hangingPunct="1"/>
              <a:t>35</a:t>
            </a:fld>
            <a:endParaRPr lang="en-US" altLang="en-US" dirty="0"/>
          </a:p>
        </p:txBody>
      </p:sp>
    </p:spTree>
    <p:extLst>
      <p:ext uri="{BB962C8B-B14F-4D97-AF65-F5344CB8AC3E}">
        <p14:creationId xmlns:p14="http://schemas.microsoft.com/office/powerpoint/2010/main" val="1165665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260648"/>
            <a:ext cx="7727776" cy="930498"/>
          </a:xfrm>
        </p:spPr>
        <p:txBody>
          <a:bodyPr/>
          <a:lstStyle/>
          <a:p>
            <a:pPr eaLnBrk="1" hangingPunct="1"/>
            <a:r>
              <a:rPr lang="en-US" altLang="zh-TW" sz="3600" dirty="0">
                <a:ea typeface="新細明體" pitchFamily="18" charset="-120"/>
              </a:rPr>
              <a:t>Stock Index Futures</a:t>
            </a:r>
            <a:r>
              <a:rPr lang="zh-TW" altLang="en-US" sz="3600" dirty="0">
                <a:ea typeface="新細明體" pitchFamily="18" charset="-120"/>
              </a:rPr>
              <a:t> </a:t>
            </a:r>
            <a:r>
              <a:rPr lang="en-US" altLang="zh-TW" sz="3600" dirty="0">
                <a:ea typeface="新細明體" pitchFamily="18" charset="-120"/>
              </a:rPr>
              <a:t>(</a:t>
            </a:r>
            <a:r>
              <a:rPr lang="zh-TW" altLang="en-US" sz="3600" dirty="0">
                <a:ea typeface="新細明體" pitchFamily="18" charset="-120"/>
              </a:rPr>
              <a:t>股票指數期貨</a:t>
            </a:r>
            <a:r>
              <a:rPr lang="en-US" altLang="zh-TW" sz="3600" dirty="0">
                <a:ea typeface="新細明體" pitchFamily="18" charset="-120"/>
              </a:rPr>
              <a:t>)</a:t>
            </a:r>
          </a:p>
        </p:txBody>
      </p:sp>
      <p:sp>
        <p:nvSpPr>
          <p:cNvPr id="16388" name="Rectangle 3"/>
          <p:cNvSpPr>
            <a:spLocks noGrp="1" noChangeArrowheads="1"/>
          </p:cNvSpPr>
          <p:nvPr>
            <p:ph idx="1"/>
          </p:nvPr>
        </p:nvSpPr>
        <p:spPr>
          <a:xfrm>
            <a:off x="228600" y="1600200"/>
            <a:ext cx="8686800" cy="5257800"/>
          </a:xfrm>
        </p:spPr>
        <p:txBody>
          <a:bodyPr/>
          <a:lstStyle/>
          <a:p>
            <a:pPr eaLnBrk="1" hangingPunct="1">
              <a:lnSpc>
                <a:spcPct val="95000"/>
              </a:lnSpc>
              <a:spcBef>
                <a:spcPts val="100"/>
              </a:spcBef>
            </a:pPr>
            <a:r>
              <a:rPr lang="en-US" altLang="zh-TW" dirty="0">
                <a:ea typeface="新細明體" pitchFamily="18" charset="-120"/>
              </a:rPr>
              <a:t>A stock index tracks percentage changes in the value of a virtual portfolio of stocks</a:t>
            </a:r>
          </a:p>
          <a:p>
            <a:pPr lvl="1">
              <a:lnSpc>
                <a:spcPct val="95000"/>
              </a:lnSpc>
              <a:spcBef>
                <a:spcPts val="100"/>
              </a:spcBef>
            </a:pPr>
            <a:r>
              <a:rPr lang="en-US" altLang="zh-TW" dirty="0">
                <a:ea typeface="新細明體" pitchFamily="18" charset="-120"/>
              </a:rPr>
              <a:t>S&amp;P 500 index</a:t>
            </a:r>
          </a:p>
          <a:p>
            <a:pPr lvl="2">
              <a:lnSpc>
                <a:spcPct val="95000"/>
              </a:lnSpc>
              <a:spcBef>
                <a:spcPts val="100"/>
              </a:spcBef>
            </a:pPr>
            <a:r>
              <a:rPr lang="en-US" altLang="zh-TW" dirty="0">
                <a:ea typeface="新細明體" pitchFamily="18" charset="-120"/>
              </a:rPr>
              <a:t>Based on a virtual portfolio of 500 largest-cap stocks</a:t>
            </a:r>
          </a:p>
          <a:p>
            <a:pPr lvl="2">
              <a:lnSpc>
                <a:spcPct val="95000"/>
              </a:lnSpc>
              <a:spcBef>
                <a:spcPts val="100"/>
              </a:spcBef>
            </a:pPr>
            <a:r>
              <a:rPr lang="en-US" altLang="zh-TW" dirty="0">
                <a:ea typeface="新細明體" pitchFamily="18" charset="-120"/>
              </a:rPr>
              <a:t>The weights of individual stocks in the portfolio are proportional to their market capitalization (</a:t>
            </a:r>
            <a:r>
              <a:rPr lang="zh-TW" altLang="en-US" dirty="0">
                <a:ea typeface="新細明體" pitchFamily="18" charset="-120"/>
              </a:rPr>
              <a:t>市值</a:t>
            </a:r>
            <a:r>
              <a:rPr lang="en-US" altLang="zh-TW" dirty="0">
                <a:ea typeface="新細明體" pitchFamily="18" charset="-120"/>
              </a:rPr>
              <a:t>)</a:t>
            </a:r>
          </a:p>
          <a:p>
            <a:pPr lvl="1">
              <a:lnSpc>
                <a:spcPct val="95000"/>
              </a:lnSpc>
              <a:spcBef>
                <a:spcPts val="100"/>
              </a:spcBef>
            </a:pPr>
            <a:r>
              <a:rPr lang="en-US" altLang="zh-TW" dirty="0">
                <a:ea typeface="新細明體" pitchFamily="18" charset="-120"/>
              </a:rPr>
              <a:t>E-mini S&amp;P 500 futures contract on CME is on $50 times the index</a:t>
            </a:r>
          </a:p>
          <a:p>
            <a:pPr lvl="2">
              <a:lnSpc>
                <a:spcPct val="95000"/>
              </a:lnSpc>
              <a:spcBef>
                <a:spcPts val="100"/>
              </a:spcBef>
            </a:pPr>
            <a:r>
              <a:rPr lang="en-US" altLang="zh-TW" dirty="0">
                <a:ea typeface="新細明體" pitchFamily="18" charset="-120"/>
              </a:rPr>
              <a:t>Standard-size S&amp;P 500 index futures ($250 times the index) is delisted since Sept. 17, 2021</a:t>
            </a:r>
          </a:p>
          <a:p>
            <a:pPr lvl="2">
              <a:lnSpc>
                <a:spcPct val="95000"/>
              </a:lnSpc>
              <a:spcBef>
                <a:spcPts val="100"/>
              </a:spcBef>
            </a:pPr>
            <a:r>
              <a:rPr lang="en-US" altLang="zh-TW" dirty="0">
                <a:ea typeface="新細明體" pitchFamily="18" charset="-120"/>
              </a:rPr>
              <a:t>For a long position of S&amp;P 500 index futures with </a:t>
            </a:r>
            <a:r>
              <a:rPr lang="en-US" altLang="zh-TW" i="1" dirty="0">
                <a:ea typeface="新細明體" pitchFamily="18" charset="-120"/>
              </a:rPr>
              <a:t>F</a:t>
            </a:r>
            <a:r>
              <a:rPr lang="en-US" altLang="zh-TW" dirty="0">
                <a:ea typeface="新細明體" pitchFamily="18" charset="-120"/>
              </a:rPr>
              <a:t> = 1300, if the S&amp;P 500 index level on the settlement date is 1400, its payoff is (1400 – 1300) </a:t>
            </a:r>
            <a:r>
              <a:rPr lang="zh-TW" altLang="zh-TW" dirty="0"/>
              <a:t>×</a:t>
            </a:r>
            <a:r>
              <a:rPr lang="en-US" altLang="zh-TW" dirty="0"/>
              <a:t> $50</a:t>
            </a:r>
          </a:p>
          <a:p>
            <a:pPr marL="630238" lvl="1" indent="-285750">
              <a:lnSpc>
                <a:spcPct val="95000"/>
              </a:lnSpc>
              <a:spcBef>
                <a:spcPts val="100"/>
              </a:spcBef>
              <a:buNone/>
              <a:tabLst>
                <a:tab pos="630238" algn="l"/>
              </a:tabLst>
            </a:pPr>
            <a:r>
              <a:rPr lang="en-US" altLang="zh-TW" sz="2000" dirty="0">
                <a:latin typeface="PMingLiU" panose="02020500000000000000" pitchFamily="18" charset="-120"/>
                <a:ea typeface="PMingLiU" panose="02020500000000000000" pitchFamily="18" charset="-120"/>
              </a:rPr>
              <a:t>※ </a:t>
            </a:r>
            <a:r>
              <a:rPr lang="en-US" altLang="zh-TW" sz="2000" dirty="0">
                <a:ea typeface="新細明體" pitchFamily="18" charset="-120"/>
              </a:rPr>
              <a:t>For Taiwan Weighted Stock Index futures listed on TAIFEX, one index point is worth NT$200</a:t>
            </a:r>
          </a:p>
        </p:txBody>
      </p:sp>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3D13F682-6FE1-4D3A-A0A6-80F20B7698A3}" type="slidenum">
              <a:rPr lang="en-US" altLang="en-US"/>
              <a:pPr eaLnBrk="1" hangingPunct="1"/>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12502"/>
            <a:ext cx="7499176" cy="930498"/>
          </a:xfrm>
        </p:spPr>
        <p:txBody>
          <a:bodyPr/>
          <a:lstStyle/>
          <a:p>
            <a:pPr eaLnBrk="1" hangingPunct="1"/>
            <a:r>
              <a:rPr lang="en-US" altLang="zh-TW" dirty="0">
                <a:ea typeface="新細明體" pitchFamily="18" charset="-120"/>
              </a:rPr>
              <a:t>Hedging Using Index Futures</a:t>
            </a:r>
          </a:p>
        </p:txBody>
      </p:sp>
      <mc:AlternateContent xmlns:mc="http://schemas.openxmlformats.org/markup-compatibility/2006" xmlns:a14="http://schemas.microsoft.com/office/drawing/2010/main">
        <mc:Choice Requires="a14">
          <p:sp>
            <p:nvSpPr>
              <p:cNvPr id="15364" name="Rectangle 3"/>
              <p:cNvSpPr>
                <a:spLocks noGrp="1" noChangeArrowheads="1"/>
              </p:cNvSpPr>
              <p:nvPr>
                <p:ph idx="1"/>
              </p:nvPr>
            </p:nvSpPr>
            <p:spPr>
              <a:xfrm>
                <a:off x="304800" y="1524000"/>
                <a:ext cx="8458200" cy="4343400"/>
              </a:xfrm>
            </p:spPr>
            <p:txBody>
              <a:bodyPr/>
              <a:lstStyle/>
              <a:p>
                <a:pPr>
                  <a:lnSpc>
                    <a:spcPct val="95000"/>
                  </a:lnSpc>
                  <a:spcBef>
                    <a:spcPts val="100"/>
                  </a:spcBef>
                </a:pPr>
                <a:r>
                  <a:rPr lang="en-US" altLang="zh-TW" dirty="0">
                    <a:ea typeface="新細明體" pitchFamily="18" charset="-120"/>
                  </a:rPr>
                  <a:t>To hedge the value of an equity portfolio (</a:t>
                </a:r>
                <a:r>
                  <a:rPr lang="en-US" altLang="zh-TW" sz="3200" dirty="0">
                    <a:ea typeface="新細明體" charset="-120"/>
                    <a:cs typeface="Arial" pitchFamily="34" charset="0"/>
                  </a:rPr>
                  <a:t>sufficiently large such that the firm-specific risk can be ignored)</a:t>
                </a:r>
                <a:r>
                  <a:rPr lang="en-US" altLang="zh-TW" dirty="0">
                    <a:ea typeface="新細明體" pitchFamily="18" charset="-120"/>
                  </a:rPr>
                  <a:t>, the number of index futures contracts that should be shorted is</a:t>
                </a:r>
              </a:p>
              <a:p>
                <a:pPr marL="0" indent="0" algn="ctr">
                  <a:lnSpc>
                    <a:spcPct val="95000"/>
                  </a:lnSpc>
                  <a:spcBef>
                    <a:spcPts val="100"/>
                  </a:spcBef>
                  <a:buNone/>
                </a:pPr>
                <a14:m>
                  <m:oMath xmlns:m="http://schemas.openxmlformats.org/officeDocument/2006/math">
                    <m:r>
                      <a:rPr lang="en-US" altLang="zh-TW" b="0" i="1" smtClean="0">
                        <a:latin typeface="Cambria Math"/>
                        <a:ea typeface="新細明體" pitchFamily="18" charset="-120"/>
                      </a:rPr>
                      <m:t>𝛽</m:t>
                    </m:r>
                    <m:f>
                      <m:fPr>
                        <m:ctrlPr>
                          <a:rPr lang="en-US" altLang="zh-TW" b="0" i="1" smtClean="0">
                            <a:latin typeface="Cambria Math" panose="02040503050406030204" pitchFamily="18" charset="0"/>
                            <a:ea typeface="新細明體" pitchFamily="18" charset="-120"/>
                          </a:rPr>
                        </m:ctrlPr>
                      </m:fPr>
                      <m:num>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𝑉</m:t>
                            </m:r>
                          </m:e>
                          <m:sub>
                            <m:r>
                              <a:rPr lang="en-US" altLang="zh-TW" b="0" i="1" smtClean="0">
                                <a:latin typeface="Cambria Math"/>
                                <a:ea typeface="新細明體" pitchFamily="18" charset="-120"/>
                              </a:rPr>
                              <m:t>𝐴</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b="0" i="1" smtClean="0">
                                <a:latin typeface="Cambria Math"/>
                                <a:ea typeface="新細明體" pitchFamily="18" charset="-120"/>
                              </a:rPr>
                              <m:t>𝐹</m:t>
                            </m:r>
                          </m:sub>
                        </m:sSub>
                      </m:den>
                    </m:f>
                  </m:oMath>
                </a14:m>
                <a:r>
                  <a:rPr lang="en-US" altLang="zh-TW" dirty="0">
                    <a:ea typeface="新細明體" pitchFamily="18" charset="-120"/>
                  </a:rPr>
                  <a:t>,</a:t>
                </a:r>
              </a:p>
              <a:p>
                <a:pPr>
                  <a:lnSpc>
                    <a:spcPct val="95000"/>
                  </a:lnSpc>
                  <a:spcBef>
                    <a:spcPts val="100"/>
                  </a:spcBef>
                  <a:buNone/>
                </a:pPr>
                <a:r>
                  <a:rPr lang="en-US" altLang="zh-TW" dirty="0">
                    <a:ea typeface="新細明體" pitchFamily="18" charset="-120"/>
                  </a:rPr>
                  <a:t>	where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𝐴</m:t>
                        </m:r>
                      </m:sub>
                    </m:sSub>
                  </m:oMath>
                </a14:m>
                <a:r>
                  <a:rPr lang="en-US" altLang="zh-TW" dirty="0">
                    <a:ea typeface="新細明體" pitchFamily="18" charset="-120"/>
                  </a:rPr>
                  <a:t> is the dollar value of the equity portfolio,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𝐹</m:t>
                        </m:r>
                      </m:sub>
                    </m:sSub>
                  </m:oMath>
                </a14:m>
                <a:r>
                  <a:rPr lang="en-US" altLang="zh-TW" dirty="0">
                    <a:ea typeface="新細明體" pitchFamily="18" charset="-120"/>
                  </a:rPr>
                  <a:t> is the dollar value of the assets underlying one index futures contract, and </a:t>
                </a:r>
                <a14:m>
                  <m:oMath xmlns:m="http://schemas.openxmlformats.org/officeDocument/2006/math">
                    <m:r>
                      <a:rPr lang="en-US" altLang="zh-TW" i="1">
                        <a:latin typeface="Cambria Math"/>
                        <a:ea typeface="新細明體" pitchFamily="18" charset="-120"/>
                      </a:rPr>
                      <m:t>𝛽</m:t>
                    </m:r>
                  </m:oMath>
                </a14:m>
                <a:r>
                  <a:rPr lang="en-US" altLang="zh-TW" dirty="0">
                    <a:latin typeface="Symbol" pitchFamily="18" charset="2"/>
                    <a:ea typeface="新細明體" pitchFamily="18" charset="-120"/>
                  </a:rPr>
                  <a:t> </a:t>
                </a:r>
                <a:r>
                  <a:rPr lang="en-US" altLang="zh-TW" dirty="0">
                    <a:ea typeface="新細明體" pitchFamily="18" charset="-120"/>
                  </a:rPr>
                  <a:t>is the CAPM beta of the equity portfolio</a:t>
                </a:r>
              </a:p>
            </p:txBody>
          </p:sp>
        </mc:Choice>
        <mc:Fallback xmlns="">
          <p:sp>
            <p:nvSpPr>
              <p:cNvPr id="15364" name="Rectangle 3"/>
              <p:cNvSpPr>
                <a:spLocks noGrp="1" noRot="1" noChangeAspect="1" noMove="1" noResize="1" noEditPoints="1" noAdjustHandles="1" noChangeArrowheads="1" noChangeShapeType="1" noTextEdit="1"/>
              </p:cNvSpPr>
              <p:nvPr>
                <p:ph idx="1"/>
              </p:nvPr>
            </p:nvSpPr>
            <p:spPr>
              <a:xfrm>
                <a:off x="304800" y="1524000"/>
                <a:ext cx="8458200" cy="4343400"/>
              </a:xfrm>
              <a:blipFill>
                <a:blip r:embed="rId3"/>
                <a:stretch>
                  <a:fillRect l="-720" t="-2384" r="-1369" b="-3647"/>
                </a:stretch>
              </a:blipFill>
            </p:spPr>
            <p:txBody>
              <a:bodyPr/>
              <a:lstStyle/>
              <a:p>
                <a:r>
                  <a:rPr lang="zh-TW" altLang="en-US">
                    <a:noFill/>
                  </a:rPr>
                  <a:t> </a:t>
                </a:r>
              </a:p>
            </p:txBody>
          </p:sp>
        </mc:Fallback>
      </mc:AlternateContent>
      <p:sp>
        <p:nvSpPr>
          <p:cNvPr id="1536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08BA5F32-788C-49AC-8830-A61C064FD73F}" type="slidenum">
              <a:rPr lang="en-US" altLang="en-US"/>
              <a:pPr eaLnBrk="1" hangingPunct="1"/>
              <a:t>37</a:t>
            </a:fld>
            <a:endParaRPr lang="en-US" altLang="en-US"/>
          </a:p>
        </p:txBody>
      </p:sp>
      <mc:AlternateContent xmlns:mc="http://schemas.openxmlformats.org/markup-compatibility/2006" xmlns:a14="http://schemas.microsoft.com/office/drawing/2010/main">
        <mc:Choice Requires="a14">
          <p:sp>
            <p:nvSpPr>
              <p:cNvPr id="2" name="矩形 1"/>
              <p:cNvSpPr/>
              <p:nvPr/>
            </p:nvSpPr>
            <p:spPr>
              <a:xfrm>
                <a:off x="228600" y="5875680"/>
                <a:ext cx="8686800" cy="982320"/>
              </a:xfrm>
              <a:prstGeom prst="rect">
                <a:avLst/>
              </a:prstGeom>
            </p:spPr>
            <p:txBody>
              <a:bodyPr wrap="square">
                <a:spAutoFit/>
              </a:bodyPr>
              <a:lstStyle/>
              <a:p>
                <a:pPr marL="360363" indent="-350838">
                  <a:lnSpc>
                    <a:spcPct val="95000"/>
                  </a:lnSpc>
                  <a:spcBef>
                    <a:spcPts val="100"/>
                  </a:spcBef>
                  <a:buFont typeface="新細明體" pitchFamily="18" charset="-120"/>
                  <a:buChar char="※"/>
                </a:pPr>
                <a:r>
                  <a:rPr lang="en-US" altLang="zh-TW" sz="2000" dirty="0">
                    <a:ea typeface="新細明體" charset="-120"/>
                    <a:cs typeface="Arial" pitchFamily="34" charset="0"/>
                  </a:rPr>
                  <a:t>Refer to the appendix of Ch. 3 for the knowledge of the CAPM and beta</a:t>
                </a:r>
              </a:p>
              <a:p>
                <a:pPr marL="360363" indent="-350838">
                  <a:lnSpc>
                    <a:spcPct val="95000"/>
                  </a:lnSpc>
                  <a:spcBef>
                    <a:spcPts val="100"/>
                  </a:spcBef>
                  <a:buFont typeface="新細明體" pitchFamily="18" charset="-120"/>
                  <a:buChar char="※"/>
                </a:pPr>
                <a:r>
                  <a:rPr lang="en-US" altLang="zh-TW" sz="2000" dirty="0">
                    <a:ea typeface="新細明體" pitchFamily="18" charset="-120"/>
                  </a:rPr>
                  <a:t>For the previous-slide example, </a:t>
                </a:r>
                <a14:m>
                  <m:oMath xmlns:m="http://schemas.openxmlformats.org/officeDocument/2006/math">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𝑉</m:t>
                        </m:r>
                      </m:e>
                      <m:sub>
                        <m:r>
                          <a:rPr lang="en-US" altLang="zh-TW" sz="2000" i="1">
                            <a:latin typeface="Cambria Math"/>
                            <a:ea typeface="新細明體" pitchFamily="18" charset="-120"/>
                          </a:rPr>
                          <m:t>𝐹</m:t>
                        </m:r>
                      </m:sub>
                    </m:sSub>
                  </m:oMath>
                </a14:m>
                <a:r>
                  <a:rPr lang="en-US" altLang="zh-TW" sz="2000" dirty="0">
                    <a:ea typeface="新細明體" pitchFamily="18" charset="-120"/>
                  </a:rPr>
                  <a:t> of the standard-size S&amp;P 500 index futures is $250 </a:t>
                </a:r>
                <a:r>
                  <a:rPr lang="en-US" altLang="zh-TW" sz="2000" dirty="0"/>
                  <a:t>× </a:t>
                </a:r>
                <a:r>
                  <a:rPr lang="en-US" altLang="zh-TW" sz="2000" dirty="0">
                    <a:ea typeface="新細明體" pitchFamily="18" charset="-120"/>
                  </a:rPr>
                  <a:t>1300 = $325,000 (at most a long-side trader could lose)</a:t>
                </a:r>
              </a:p>
            </p:txBody>
          </p:sp>
        </mc:Choice>
        <mc:Fallback xmlns="">
          <p:sp>
            <p:nvSpPr>
              <p:cNvPr id="2" name="矩形 1"/>
              <p:cNvSpPr>
                <a:spLocks noRot="1" noChangeAspect="1" noMove="1" noResize="1" noEditPoints="1" noAdjustHandles="1" noChangeArrowheads="1" noChangeShapeType="1" noTextEdit="1"/>
              </p:cNvSpPr>
              <p:nvPr/>
            </p:nvSpPr>
            <p:spPr>
              <a:xfrm>
                <a:off x="228600" y="5875680"/>
                <a:ext cx="8686800" cy="982320"/>
              </a:xfrm>
              <a:prstGeom prst="rect">
                <a:avLst/>
              </a:prstGeom>
              <a:blipFill>
                <a:blip r:embed="rId4"/>
                <a:stretch>
                  <a:fillRect l="-351" t="-4969" r="-1263" b="-10559"/>
                </a:stretch>
              </a:blipFill>
            </p:spPr>
            <p:txBody>
              <a:bodyPr/>
              <a:lstStyle/>
              <a:p>
                <a:r>
                  <a:rPr lang="zh-TW" alt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12502"/>
            <a:ext cx="7499176" cy="930498"/>
          </a:xfrm>
        </p:spPr>
        <p:txBody>
          <a:bodyPr/>
          <a:lstStyle/>
          <a:p>
            <a:pPr eaLnBrk="1" hangingPunct="1"/>
            <a:r>
              <a:rPr lang="en-US" altLang="zh-TW" dirty="0">
                <a:ea typeface="新細明體" pitchFamily="18" charset="-120"/>
              </a:rPr>
              <a:t>Hedging Using Index Futures</a:t>
            </a:r>
          </a:p>
        </p:txBody>
      </p:sp>
      <mc:AlternateContent xmlns:mc="http://schemas.openxmlformats.org/markup-compatibility/2006" xmlns:a14="http://schemas.microsoft.com/office/drawing/2010/main">
        <mc:Choice Requires="a14">
          <p:sp>
            <p:nvSpPr>
              <p:cNvPr id="15364" name="Rectangle 3"/>
              <p:cNvSpPr>
                <a:spLocks noGrp="1" noChangeArrowheads="1"/>
              </p:cNvSpPr>
              <p:nvPr>
                <p:ph idx="1"/>
              </p:nvPr>
            </p:nvSpPr>
            <p:spPr>
              <a:xfrm>
                <a:off x="304800" y="1676400"/>
                <a:ext cx="8610600" cy="5181600"/>
              </a:xfrm>
            </p:spPr>
            <p:txBody>
              <a:bodyPr/>
              <a:lstStyle/>
              <a:p>
                <a:pPr>
                  <a:spcBef>
                    <a:spcPts val="600"/>
                  </a:spcBef>
                </a:pPr>
                <a:r>
                  <a:rPr lang="en-US" altLang="zh-TW" dirty="0"/>
                  <a:t>The formula </a:t>
                </a:r>
                <a14:m>
                  <m:oMath xmlns:m="http://schemas.openxmlformats.org/officeDocument/2006/math">
                    <m:r>
                      <a:rPr lang="en-US" altLang="zh-TW" i="1">
                        <a:latin typeface="Cambria Math"/>
                        <a:ea typeface="新細明體" pitchFamily="18" charset="-120"/>
                      </a:rPr>
                      <m:t>𝛽</m:t>
                    </m:r>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𝐴</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𝐹</m:t>
                        </m:r>
                      </m:sub>
                    </m:sSub>
                    <m:r>
                      <a:rPr lang="en-US" altLang="zh-TW" b="0" i="1" smtClean="0">
                        <a:latin typeface="Cambria Math"/>
                        <a:ea typeface="新細明體" pitchFamily="18" charset="-120"/>
                      </a:rPr>
                      <m:t>)</m:t>
                    </m:r>
                  </m:oMath>
                </a14:m>
                <a:r>
                  <a:rPr lang="en-US" altLang="zh-TW" dirty="0"/>
                  <a:t> is according to the formula </a:t>
                </a:r>
                <a14:m>
                  <m:oMath xmlns:m="http://schemas.openxmlformats.org/officeDocument/2006/math">
                    <m:sSubSup>
                      <m:sSubSupPr>
                        <m:ctrlPr>
                          <a:rPr lang="zh-TW" altLang="zh-TW" i="1">
                            <a:latin typeface="Cambria Math" panose="02040503050406030204" pitchFamily="18" charset="0"/>
                          </a:rPr>
                        </m:ctrlPr>
                      </m:sSubSupPr>
                      <m:e>
                        <m:r>
                          <a:rPr lang="en-US" altLang="zh-TW" i="1">
                            <a:latin typeface="Cambria Math"/>
                          </a:rPr>
                          <m:t>𝑁</m:t>
                        </m:r>
                      </m:e>
                      <m:sub>
                        <m:r>
                          <a:rPr lang="en-US" altLang="zh-TW" i="1">
                            <a:latin typeface="Cambria Math"/>
                          </a:rPr>
                          <m:t>𝑉</m:t>
                        </m:r>
                      </m:sub>
                      <m:sup>
                        <m:r>
                          <a:rPr lang="en-US" altLang="zh-TW" i="1">
                            <a:latin typeface="Cambria Math"/>
                          </a:rPr>
                          <m:t>∗</m:t>
                        </m:r>
                      </m:sup>
                    </m:sSubSup>
                    <m:r>
                      <a:rPr lang="en-US" altLang="zh-TW" i="1" dirty="0">
                        <a:latin typeface="Cambria Math"/>
                        <a:ea typeface="新細明體" pitchFamily="18" charset="-120"/>
                      </a:rPr>
                      <m:t>=</m:t>
                    </m:r>
                    <m:acc>
                      <m:accPr>
                        <m:chr m:val="̂"/>
                        <m:ctrlPr>
                          <a:rPr lang="en-US" altLang="zh-TW" sz="3200" i="1" dirty="0">
                            <a:latin typeface="Cambria Math" panose="02040503050406030204" pitchFamily="18" charset="0"/>
                            <a:ea typeface="新細明體" pitchFamily="18" charset="-120"/>
                          </a:rPr>
                        </m:ctrlPr>
                      </m:accPr>
                      <m:e>
                        <m:r>
                          <a:rPr lang="en-US" altLang="zh-TW" sz="3200" i="1" dirty="0">
                            <a:latin typeface="Cambria Math" panose="02040503050406030204" pitchFamily="18" charset="0"/>
                            <a:ea typeface="新細明體" pitchFamily="18" charset="-120"/>
                          </a:rPr>
                          <m:t>h</m:t>
                        </m:r>
                      </m:e>
                    </m:acc>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𝐴</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𝐹</m:t>
                        </m:r>
                      </m:sub>
                    </m:sSub>
                    <m:r>
                      <a:rPr lang="en-US" altLang="zh-TW" i="1">
                        <a:latin typeface="Cambria Math"/>
                        <a:ea typeface="新細明體" pitchFamily="18" charset="-120"/>
                      </a:rPr>
                      <m:t>)</m:t>
                    </m:r>
                  </m:oMath>
                </a14:m>
                <a:r>
                  <a:rPr lang="en-US" altLang="zh-TW" dirty="0">
                    <a:ea typeface="新細明體" pitchFamily="18" charset="-120"/>
                  </a:rPr>
                  <a:t> plus the fact that the CAPM </a:t>
                </a:r>
                <a14:m>
                  <m:oMath xmlns:m="http://schemas.openxmlformats.org/officeDocument/2006/math">
                    <m:r>
                      <a:rPr lang="en-US" altLang="zh-TW" i="1">
                        <a:latin typeface="Cambria Math"/>
                        <a:ea typeface="新細明體" pitchFamily="18" charset="-120"/>
                      </a:rPr>
                      <m:t>𝛽</m:t>
                    </m:r>
                  </m:oMath>
                </a14:m>
                <a:r>
                  <a:rPr lang="en-US" altLang="zh-TW" dirty="0">
                    <a:ea typeface="新細明體" pitchFamily="18" charset="-120"/>
                  </a:rPr>
                  <a:t> can be a proper approximation for the optimal hedge ratio </a:t>
                </a:r>
                <a14:m>
                  <m:oMath xmlns:m="http://schemas.openxmlformats.org/officeDocument/2006/math">
                    <m:acc>
                      <m:accPr>
                        <m:chr m:val="̂"/>
                        <m:ctrlPr>
                          <a:rPr lang="en-US" altLang="zh-TW" sz="3200" i="1" dirty="0">
                            <a:latin typeface="Cambria Math" panose="02040503050406030204" pitchFamily="18" charset="0"/>
                            <a:ea typeface="新細明體" pitchFamily="18" charset="-120"/>
                          </a:rPr>
                        </m:ctrlPr>
                      </m:accPr>
                      <m:e>
                        <m:r>
                          <a:rPr lang="en-US" altLang="zh-TW" sz="3200" i="1" dirty="0">
                            <a:latin typeface="Cambria Math" panose="02040503050406030204" pitchFamily="18" charset="0"/>
                            <a:ea typeface="新細明體" pitchFamily="18" charset="-120"/>
                          </a:rPr>
                          <m:t>h</m:t>
                        </m:r>
                      </m:e>
                    </m:acc>
                  </m:oMath>
                </a14:m>
                <a:endParaRPr lang="en-US" altLang="zh-TW" dirty="0">
                  <a:ea typeface="新細明體" pitchFamily="18" charset="-120"/>
                </a:endParaRPr>
              </a:p>
              <a:p>
                <a:pPr marL="719138" lvl="1" indent="-374650">
                  <a:spcBef>
                    <a:spcPts val="600"/>
                  </a:spcBef>
                  <a:tabLst>
                    <a:tab pos="719138" algn="l"/>
                  </a:tabLst>
                </a:pPr>
                <a:r>
                  <a:rPr lang="en-US" altLang="zh-TW" dirty="0">
                    <a:ea typeface="新細明體" pitchFamily="18" charset="-120"/>
                  </a:rPr>
                  <a:t>By definition, </a:t>
                </a:r>
                <a14:m>
                  <m:oMath xmlns:m="http://schemas.openxmlformats.org/officeDocument/2006/math">
                    <m:r>
                      <a:rPr lang="en-US" altLang="zh-TW" i="1">
                        <a:latin typeface="Cambria Math"/>
                        <a:ea typeface="新細明體" pitchFamily="18" charset="-120"/>
                      </a:rPr>
                      <m:t>𝛽</m:t>
                    </m:r>
                  </m:oMath>
                </a14:m>
                <a:r>
                  <a:rPr lang="en-US" altLang="zh-TW" dirty="0">
                    <a:ea typeface="新細明體" pitchFamily="18" charset="-120"/>
                  </a:rPr>
                  <a:t> can be derived as</a:t>
                </a:r>
              </a:p>
              <a:p>
                <a:pPr algn="ctr">
                  <a:spcBef>
                    <a:spcPts val="600"/>
                  </a:spcBef>
                  <a:buNone/>
                </a:pPr>
                <a14:m>
                  <m:oMath xmlns:m="http://schemas.openxmlformats.org/officeDocument/2006/math">
                    <m:r>
                      <a:rPr lang="en-US" altLang="zh-TW" sz="2600" i="1">
                        <a:latin typeface="Cambria Math"/>
                        <a:ea typeface="新細明體" pitchFamily="18" charset="-120"/>
                      </a:rPr>
                      <m:t>𝛽</m:t>
                    </m:r>
                    <m:r>
                      <a:rPr lang="en-US" altLang="zh-TW" sz="2600" b="0" i="1" smtClean="0">
                        <a:latin typeface="Cambria Math"/>
                        <a:ea typeface="新細明體" pitchFamily="18" charset="-120"/>
                      </a:rPr>
                      <m:t>=</m:t>
                    </m:r>
                    <m:f>
                      <m:fPr>
                        <m:ctrlPr>
                          <a:rPr lang="en-US" altLang="zh-TW" sz="2600" b="0" i="1" smtClean="0">
                            <a:latin typeface="Cambria Math" panose="02040503050406030204" pitchFamily="18" charset="0"/>
                            <a:ea typeface="新細明體" pitchFamily="18" charset="-120"/>
                          </a:rPr>
                        </m:ctrlPr>
                      </m:fPr>
                      <m:num>
                        <m:r>
                          <m:rPr>
                            <m:sty m:val="p"/>
                          </m:rPr>
                          <a:rPr lang="en-US" altLang="zh-TW" sz="2600" b="0" i="0" smtClean="0">
                            <a:latin typeface="Cambria Math"/>
                            <a:ea typeface="新細明體" pitchFamily="18" charset="-120"/>
                          </a:rPr>
                          <m:t>cov</m:t>
                        </m:r>
                        <m:r>
                          <a:rPr lang="en-US" altLang="zh-TW" sz="2600" b="0" i="1" smtClean="0">
                            <a:latin typeface="Cambria Math"/>
                            <a:ea typeface="新細明體" pitchFamily="18" charset="-120"/>
                          </a:rPr>
                          <m:t>(</m:t>
                        </m:r>
                        <m:sSub>
                          <m:sSubPr>
                            <m:ctrlPr>
                              <a:rPr lang="en-US" altLang="zh-TW" sz="2600" b="0" i="1" smtClean="0">
                                <a:latin typeface="Cambria Math" panose="02040503050406030204" pitchFamily="18" charset="0"/>
                                <a:ea typeface="新細明體" pitchFamily="18" charset="-120"/>
                              </a:rPr>
                            </m:ctrlPr>
                          </m:sSubPr>
                          <m:e>
                            <m:r>
                              <a:rPr lang="en-US" altLang="zh-TW" sz="2600" b="0" i="1" smtClean="0">
                                <a:latin typeface="Cambria Math"/>
                                <a:ea typeface="新細明體" pitchFamily="18" charset="-120"/>
                              </a:rPr>
                              <m:t>𝑟</m:t>
                            </m:r>
                          </m:e>
                          <m:sub>
                            <m:r>
                              <a:rPr lang="en-US" altLang="zh-TW" sz="2600" b="0" i="1" smtClean="0">
                                <a:latin typeface="Cambria Math"/>
                                <a:ea typeface="新細明體" pitchFamily="18" charset="-120"/>
                              </a:rPr>
                              <m:t>𝑃</m:t>
                            </m:r>
                          </m:sub>
                        </m:sSub>
                        <m:r>
                          <a:rPr lang="en-US" altLang="zh-TW" sz="2600" b="0" i="1" smtClean="0">
                            <a:latin typeface="Cambria Math"/>
                            <a:ea typeface="新細明體" pitchFamily="18" charset="-120"/>
                          </a:rPr>
                          <m:t>,</m:t>
                        </m:r>
                        <m:sSub>
                          <m:sSubPr>
                            <m:ctrlPr>
                              <a:rPr lang="en-US" altLang="zh-TW" sz="2600" b="0" i="1" smtClean="0">
                                <a:latin typeface="Cambria Math" panose="02040503050406030204" pitchFamily="18" charset="0"/>
                                <a:ea typeface="新細明體" pitchFamily="18" charset="-120"/>
                              </a:rPr>
                            </m:ctrlPr>
                          </m:sSubPr>
                          <m:e>
                            <m:r>
                              <a:rPr lang="en-US" altLang="zh-TW" sz="2600" b="0" i="1" smtClean="0">
                                <a:latin typeface="Cambria Math"/>
                                <a:ea typeface="新細明體" pitchFamily="18" charset="-120"/>
                              </a:rPr>
                              <m:t>𝑟</m:t>
                            </m:r>
                          </m:e>
                          <m:sub>
                            <m:r>
                              <a:rPr lang="en-US" altLang="zh-TW" sz="2600" b="0" i="1" smtClean="0">
                                <a:latin typeface="Cambria Math"/>
                                <a:ea typeface="新細明體" pitchFamily="18" charset="-120"/>
                              </a:rPr>
                              <m:t>𝑀</m:t>
                            </m:r>
                          </m:sub>
                        </m:sSub>
                        <m:r>
                          <a:rPr lang="en-US" altLang="zh-TW" sz="2600" b="0" i="1" smtClean="0">
                            <a:latin typeface="Cambria Math"/>
                            <a:ea typeface="新細明體" pitchFamily="18" charset="-120"/>
                          </a:rPr>
                          <m:t>)</m:t>
                        </m:r>
                      </m:num>
                      <m:den>
                        <m:r>
                          <m:rPr>
                            <m:sty m:val="p"/>
                          </m:rPr>
                          <a:rPr lang="en-US" altLang="zh-TW" sz="2600" b="0" i="0" smtClean="0">
                            <a:latin typeface="Cambria Math"/>
                            <a:ea typeface="新細明體" pitchFamily="18" charset="-120"/>
                          </a:rPr>
                          <m:t>var</m:t>
                        </m:r>
                        <m:r>
                          <a:rPr lang="en-US" altLang="zh-TW" sz="2600" b="0" i="1" smtClean="0">
                            <a:latin typeface="Cambria Math"/>
                            <a:ea typeface="新細明體" pitchFamily="18" charset="-120"/>
                          </a:rPr>
                          <m:t>(</m:t>
                        </m:r>
                        <m:sSub>
                          <m:sSubPr>
                            <m:ctrlPr>
                              <a:rPr lang="en-US" altLang="zh-TW" sz="2600" b="0" i="1" smtClean="0">
                                <a:latin typeface="Cambria Math" panose="02040503050406030204" pitchFamily="18" charset="0"/>
                                <a:ea typeface="新細明體" pitchFamily="18" charset="-120"/>
                              </a:rPr>
                            </m:ctrlPr>
                          </m:sSubPr>
                          <m:e>
                            <m:r>
                              <a:rPr lang="en-US" altLang="zh-TW" sz="2600" b="0" i="1" smtClean="0">
                                <a:latin typeface="Cambria Math"/>
                                <a:ea typeface="新細明體" pitchFamily="18" charset="-120"/>
                              </a:rPr>
                              <m:t>𝑟</m:t>
                            </m:r>
                          </m:e>
                          <m:sub>
                            <m:r>
                              <a:rPr lang="en-US" altLang="zh-TW" sz="2600" b="0" i="1" smtClean="0">
                                <a:latin typeface="Cambria Math"/>
                                <a:ea typeface="新細明體" pitchFamily="18" charset="-120"/>
                              </a:rPr>
                              <m:t>𝑀</m:t>
                            </m:r>
                          </m:sub>
                        </m:sSub>
                        <m:r>
                          <a:rPr lang="en-US" altLang="zh-TW" sz="2600" b="0" i="1" smtClean="0">
                            <a:latin typeface="Cambria Math"/>
                            <a:ea typeface="新細明體" pitchFamily="18" charset="-120"/>
                          </a:rPr>
                          <m:t>)</m:t>
                        </m:r>
                      </m:den>
                    </m:f>
                    <m:r>
                      <a:rPr lang="en-US" altLang="zh-TW" sz="2600" b="0" i="1" smtClean="0">
                        <a:latin typeface="Cambria Math"/>
                        <a:ea typeface="新細明體" pitchFamily="18" charset="-120"/>
                      </a:rPr>
                      <m:t>=</m:t>
                    </m:r>
                    <m:sSub>
                      <m:sSubPr>
                        <m:ctrlPr>
                          <a:rPr lang="en-US" altLang="zh-TW" sz="2600" i="1">
                            <a:latin typeface="Cambria Math" panose="02040503050406030204" pitchFamily="18" charset="0"/>
                            <a:ea typeface="新細明體" pitchFamily="18" charset="-120"/>
                          </a:rPr>
                        </m:ctrlPr>
                      </m:sSubPr>
                      <m:e>
                        <m:r>
                          <a:rPr lang="en-US" altLang="zh-TW" sz="2600" i="1">
                            <a:latin typeface="Cambria Math"/>
                            <a:ea typeface="新細明體" pitchFamily="18" charset="-120"/>
                          </a:rPr>
                          <m:t>𝜌</m:t>
                        </m:r>
                      </m:e>
                      <m:sub>
                        <m:r>
                          <a:rPr lang="en-US" altLang="zh-TW" sz="2600" i="1">
                            <a:latin typeface="Cambria Math"/>
                            <a:ea typeface="新細明體" pitchFamily="18" charset="-120"/>
                          </a:rPr>
                          <m:t>𝑃𝑀</m:t>
                        </m:r>
                      </m:sub>
                    </m:sSub>
                    <m:f>
                      <m:fPr>
                        <m:ctrlPr>
                          <a:rPr lang="en-US" altLang="zh-TW" sz="2600" b="0" i="1" smtClean="0">
                            <a:latin typeface="Cambria Math" panose="02040503050406030204" pitchFamily="18" charset="0"/>
                            <a:ea typeface="新細明體" pitchFamily="18" charset="-120"/>
                          </a:rPr>
                        </m:ctrlPr>
                      </m:fPr>
                      <m:num>
                        <m:sSub>
                          <m:sSubPr>
                            <m:ctrlPr>
                              <a:rPr lang="en-US" altLang="zh-TW" sz="2600" b="0" i="1" smtClean="0">
                                <a:latin typeface="Cambria Math" panose="02040503050406030204" pitchFamily="18" charset="0"/>
                                <a:ea typeface="新細明體" pitchFamily="18" charset="-120"/>
                              </a:rPr>
                            </m:ctrlPr>
                          </m:sSubPr>
                          <m:e>
                            <m:r>
                              <a:rPr lang="en-US" altLang="zh-TW" sz="2600" b="0" i="1" smtClean="0">
                                <a:latin typeface="Cambria Math"/>
                                <a:ea typeface="新細明體" pitchFamily="18" charset="-120"/>
                              </a:rPr>
                              <m:t>𝜎</m:t>
                            </m:r>
                          </m:e>
                          <m:sub>
                            <m:r>
                              <a:rPr lang="en-US" altLang="zh-TW" sz="2600" b="0" i="1" smtClean="0">
                                <a:latin typeface="Cambria Math"/>
                                <a:ea typeface="新細明體" pitchFamily="18" charset="-120"/>
                              </a:rPr>
                              <m:t>𝑃</m:t>
                            </m:r>
                          </m:sub>
                        </m:sSub>
                      </m:num>
                      <m:den>
                        <m:sSub>
                          <m:sSubPr>
                            <m:ctrlPr>
                              <a:rPr lang="en-US" altLang="zh-TW" sz="2600" b="0" i="1" smtClean="0">
                                <a:latin typeface="Cambria Math" panose="02040503050406030204" pitchFamily="18" charset="0"/>
                                <a:ea typeface="新細明體" pitchFamily="18" charset="-120"/>
                              </a:rPr>
                            </m:ctrlPr>
                          </m:sSubPr>
                          <m:e>
                            <m:r>
                              <a:rPr lang="en-US" altLang="zh-TW" sz="2600" b="0" i="1" smtClean="0">
                                <a:latin typeface="Cambria Math"/>
                                <a:ea typeface="新細明體" pitchFamily="18" charset="-120"/>
                              </a:rPr>
                              <m:t>𝜎</m:t>
                            </m:r>
                          </m:e>
                          <m:sub>
                            <m:r>
                              <a:rPr lang="en-US" altLang="zh-TW" sz="2600" b="0" i="1" smtClean="0">
                                <a:latin typeface="Cambria Math"/>
                                <a:ea typeface="新細明體" pitchFamily="18" charset="-120"/>
                              </a:rPr>
                              <m:t>𝑀</m:t>
                            </m:r>
                          </m:sub>
                        </m:sSub>
                      </m:den>
                    </m:f>
                  </m:oMath>
                </a14:m>
                <a:r>
                  <a:rPr lang="en-US" altLang="zh-TW" sz="2600" dirty="0">
                    <a:ea typeface="新細明體" pitchFamily="18" charset="-120"/>
                  </a:rPr>
                  <a:t>,</a:t>
                </a:r>
              </a:p>
              <a:p>
                <a:pPr marL="627063" indent="0">
                  <a:spcBef>
                    <a:spcPts val="600"/>
                  </a:spcBef>
                  <a:buNone/>
                </a:pPr>
                <a:r>
                  <a:rPr lang="en-US" altLang="zh-TW" sz="2600" dirty="0">
                    <a:ea typeface="新細明體" pitchFamily="18" charset="-120"/>
                  </a:rPr>
                  <a:t>where </a:t>
                </a:r>
                <a14:m>
                  <m:oMath xmlns:m="http://schemas.openxmlformats.org/officeDocument/2006/math">
                    <m:sSub>
                      <m:sSubPr>
                        <m:ctrlPr>
                          <a:rPr lang="en-US" altLang="zh-TW" sz="2600" i="1">
                            <a:latin typeface="Cambria Math" panose="02040503050406030204" pitchFamily="18" charset="0"/>
                            <a:ea typeface="新細明體" pitchFamily="18" charset="-120"/>
                          </a:rPr>
                        </m:ctrlPr>
                      </m:sSubPr>
                      <m:e>
                        <m:r>
                          <a:rPr lang="en-US" altLang="zh-TW" sz="2600" i="1">
                            <a:latin typeface="Cambria Math"/>
                            <a:ea typeface="新細明體" pitchFamily="18" charset="-120"/>
                          </a:rPr>
                          <m:t>𝜎</m:t>
                        </m:r>
                      </m:e>
                      <m:sub>
                        <m:r>
                          <a:rPr lang="en-US" altLang="zh-TW" sz="2600" i="1">
                            <a:latin typeface="Cambria Math"/>
                            <a:ea typeface="新細明體" pitchFamily="18" charset="-120"/>
                          </a:rPr>
                          <m:t>𝑃</m:t>
                        </m:r>
                      </m:sub>
                    </m:sSub>
                  </m:oMath>
                </a14:m>
                <a:r>
                  <a:rPr lang="en-US" altLang="zh-TW" sz="2600" dirty="0">
                    <a:ea typeface="新細明體" pitchFamily="18" charset="-120"/>
                  </a:rPr>
                  <a:t> and </a:t>
                </a:r>
                <a14:m>
                  <m:oMath xmlns:m="http://schemas.openxmlformats.org/officeDocument/2006/math">
                    <m:sSub>
                      <m:sSubPr>
                        <m:ctrlPr>
                          <a:rPr lang="en-US" altLang="zh-TW" sz="2600" i="1">
                            <a:latin typeface="Cambria Math" panose="02040503050406030204" pitchFamily="18" charset="0"/>
                            <a:ea typeface="新細明體" pitchFamily="18" charset="-120"/>
                          </a:rPr>
                        </m:ctrlPr>
                      </m:sSubPr>
                      <m:e>
                        <m:r>
                          <a:rPr lang="en-US" altLang="zh-TW" sz="2600" i="1">
                            <a:latin typeface="Cambria Math"/>
                            <a:ea typeface="新細明體" pitchFamily="18" charset="-120"/>
                          </a:rPr>
                          <m:t>𝜎</m:t>
                        </m:r>
                      </m:e>
                      <m:sub>
                        <m:r>
                          <a:rPr lang="en-US" altLang="zh-TW" sz="2600" i="1">
                            <a:latin typeface="Cambria Math"/>
                            <a:ea typeface="新細明體" pitchFamily="18" charset="-120"/>
                          </a:rPr>
                          <m:t>𝑀</m:t>
                        </m:r>
                      </m:sub>
                    </m:sSub>
                  </m:oMath>
                </a14:m>
                <a:r>
                  <a:rPr lang="en-US" altLang="zh-TW" sz="2600" dirty="0">
                    <a:ea typeface="新細明體" pitchFamily="18" charset="-120"/>
                  </a:rPr>
                  <a:t> are the standard deviation of the excess returns of the target and index portfolios</a:t>
                </a:r>
              </a:p>
              <a:p>
                <a:pPr marL="719138" lvl="1" indent="-374650">
                  <a:spcBef>
                    <a:spcPts val="600"/>
                  </a:spcBef>
                  <a:buClr>
                    <a:srgbClr val="CC3300"/>
                  </a:buClr>
                  <a:tabLst>
                    <a:tab pos="719138" algn="l"/>
                  </a:tabLst>
                </a:pPr>
                <a14:m>
                  <m:oMath xmlns:m="http://schemas.openxmlformats.org/officeDocument/2006/math">
                    <m:r>
                      <a:rPr lang="en-US" altLang="zh-TW" i="1">
                        <a:latin typeface="Cambria Math"/>
                        <a:ea typeface="新細明體" pitchFamily="18" charset="-120"/>
                      </a:rPr>
                      <m:t>𝛽</m:t>
                    </m:r>
                    <m:r>
                      <a:rPr lang="en-US" altLang="zh-TW" i="1">
                        <a:latin typeface="Cambria Math"/>
                        <a:ea typeface="新細明體" pitchFamily="18" charset="-120"/>
                      </a:rPr>
                      <m:t> </m:t>
                    </m:r>
                  </m:oMath>
                </a14:m>
                <a:r>
                  <a:rPr lang="en-US" altLang="zh-TW" sz="2600" dirty="0">
                    <a:ea typeface="新細明體" pitchFamily="18" charset="-120"/>
                  </a:rPr>
                  <a:t> can be interpreted similarly as the optimal hedge ratio </a:t>
                </a:r>
                <a14:m>
                  <m:oMath xmlns:m="http://schemas.openxmlformats.org/officeDocument/2006/math">
                    <m:acc>
                      <m:accPr>
                        <m:chr m:val="̂"/>
                        <m:ctrlPr>
                          <a:rPr lang="en-US" altLang="zh-TW" i="1" dirty="0">
                            <a:latin typeface="Cambria Math" panose="02040503050406030204" pitchFamily="18" charset="0"/>
                            <a:ea typeface="新細明體" pitchFamily="18" charset="-120"/>
                          </a:rPr>
                        </m:ctrlPr>
                      </m:accPr>
                      <m:e>
                        <m:r>
                          <a:rPr lang="en-US" altLang="zh-TW" i="1" dirty="0">
                            <a:latin typeface="Cambria Math" panose="02040503050406030204" pitchFamily="18" charset="0"/>
                            <a:ea typeface="新細明體" pitchFamily="18" charset="-120"/>
                          </a:rPr>
                          <m:t>h</m:t>
                        </m:r>
                      </m:e>
                    </m:acc>
                    <m:r>
                      <a:rPr lang="en-US" altLang="zh-TW" i="1" dirty="0">
                        <a:latin typeface="Cambria Math"/>
                        <a:ea typeface="新細明體" pitchFamily="18" charset="-120"/>
                      </a:rPr>
                      <m:t>=</m:t>
                    </m:r>
                    <m:sSub>
                      <m:sSubPr>
                        <m:ctrlPr>
                          <a:rPr lang="en-US" altLang="zh-TW" i="1" dirty="0">
                            <a:latin typeface="Cambria Math" panose="02040503050406030204" pitchFamily="18" charset="0"/>
                            <a:ea typeface="新細明體" pitchFamily="18" charset="-120"/>
                          </a:rPr>
                        </m:ctrlPr>
                      </m:sSubPr>
                      <m:e>
                        <m:acc>
                          <m:accPr>
                            <m:chr m:val="̂"/>
                            <m:ctrlPr>
                              <a:rPr lang="en-US" altLang="zh-TW" i="1" dirty="0">
                                <a:latin typeface="Cambria Math" panose="02040503050406030204" pitchFamily="18" charset="0"/>
                                <a:ea typeface="新細明體" pitchFamily="18" charset="-120"/>
                              </a:rPr>
                            </m:ctrlPr>
                          </m:accPr>
                          <m:e>
                            <m:r>
                              <a:rPr lang="en-US" altLang="zh-TW" i="1" dirty="0">
                                <a:latin typeface="Cambria Math"/>
                                <a:ea typeface="新細明體" pitchFamily="18" charset="-120"/>
                              </a:rPr>
                              <m:t>𝜌</m:t>
                            </m:r>
                          </m:e>
                        </m:acc>
                      </m:e>
                      <m:sub>
                        <m:r>
                          <a:rPr lang="en-US" altLang="zh-TW" i="1" dirty="0">
                            <a:latin typeface="Cambria Math"/>
                            <a:ea typeface="新細明體" pitchFamily="18" charset="-120"/>
                          </a:rPr>
                          <m:t>𝑆𝐹</m:t>
                        </m:r>
                      </m:sub>
                    </m:sSub>
                    <m:f>
                      <m:fPr>
                        <m:ctrlPr>
                          <a:rPr lang="en-US" altLang="zh-TW" i="1" dirty="0">
                            <a:latin typeface="Cambria Math" panose="02040503050406030204" pitchFamily="18" charset="0"/>
                            <a:ea typeface="新細明體" pitchFamily="18" charset="-120"/>
                          </a:rPr>
                        </m:ctrlPr>
                      </m:fPr>
                      <m:num>
                        <m:sSub>
                          <m:sSubPr>
                            <m:ctrlPr>
                              <a:rPr lang="en-US" altLang="zh-TW" i="1" dirty="0">
                                <a:latin typeface="Cambria Math" panose="02040503050406030204" pitchFamily="18" charset="0"/>
                                <a:ea typeface="新細明體" pitchFamily="18" charset="-120"/>
                              </a:rPr>
                            </m:ctrlPr>
                          </m:sSubPr>
                          <m:e>
                            <m:acc>
                              <m:accPr>
                                <m:chr m:val="̂"/>
                                <m:ctrlPr>
                                  <a:rPr lang="en-US" altLang="zh-TW" i="1" dirty="0">
                                    <a:latin typeface="Cambria Math" panose="02040503050406030204" pitchFamily="18" charset="0"/>
                                    <a:ea typeface="新細明體" pitchFamily="18" charset="-120"/>
                                  </a:rPr>
                                </m:ctrlPr>
                              </m:accPr>
                              <m:e>
                                <m:r>
                                  <a:rPr lang="en-US" altLang="zh-TW" i="1" dirty="0">
                                    <a:latin typeface="Cambria Math"/>
                                    <a:ea typeface="新細明體" pitchFamily="18" charset="-120"/>
                                  </a:rPr>
                                  <m:t>𝜎</m:t>
                                </m:r>
                              </m:e>
                            </m:acc>
                          </m:e>
                          <m:sub>
                            <m:r>
                              <a:rPr lang="en-US" altLang="zh-TW" i="1" dirty="0">
                                <a:latin typeface="Cambria Math"/>
                                <a:ea typeface="新細明體" pitchFamily="18" charset="-120"/>
                              </a:rPr>
                              <m:t>𝑆</m:t>
                            </m:r>
                          </m:sub>
                        </m:sSub>
                      </m:num>
                      <m:den>
                        <m:sSub>
                          <m:sSubPr>
                            <m:ctrlPr>
                              <a:rPr lang="en-US" altLang="zh-TW" i="1" dirty="0">
                                <a:latin typeface="Cambria Math" panose="02040503050406030204" pitchFamily="18" charset="0"/>
                                <a:ea typeface="新細明體" pitchFamily="18" charset="-120"/>
                              </a:rPr>
                            </m:ctrlPr>
                          </m:sSubPr>
                          <m:e>
                            <m:acc>
                              <m:accPr>
                                <m:chr m:val="̂"/>
                                <m:ctrlPr>
                                  <a:rPr lang="en-US" altLang="zh-TW" i="1" dirty="0">
                                    <a:latin typeface="Cambria Math" panose="02040503050406030204" pitchFamily="18" charset="0"/>
                                    <a:ea typeface="新細明體" pitchFamily="18" charset="-120"/>
                                  </a:rPr>
                                </m:ctrlPr>
                              </m:accPr>
                              <m:e>
                                <m:r>
                                  <a:rPr lang="en-US" altLang="zh-TW" i="1" dirty="0">
                                    <a:latin typeface="Cambria Math"/>
                                    <a:ea typeface="新細明體" pitchFamily="18" charset="-120"/>
                                  </a:rPr>
                                  <m:t>𝜎</m:t>
                                </m:r>
                              </m:e>
                            </m:acc>
                          </m:e>
                          <m:sub>
                            <m:r>
                              <a:rPr lang="en-US" altLang="zh-TW" i="1" dirty="0">
                                <a:latin typeface="Cambria Math"/>
                                <a:ea typeface="新細明體" pitchFamily="18" charset="-120"/>
                              </a:rPr>
                              <m:t>𝐹</m:t>
                            </m:r>
                          </m:sub>
                        </m:sSub>
                      </m:den>
                    </m:f>
                  </m:oMath>
                </a14:m>
                <a:endParaRPr lang="en-US" altLang="zh-TW" sz="2600" dirty="0">
                  <a:ea typeface="新細明體" pitchFamily="18" charset="-120"/>
                </a:endParaRPr>
              </a:p>
            </p:txBody>
          </p:sp>
        </mc:Choice>
        <mc:Fallback xmlns="">
          <p:sp>
            <p:nvSpPr>
              <p:cNvPr id="15364" name="Rectangle 3"/>
              <p:cNvSpPr>
                <a:spLocks noGrp="1" noRot="1" noChangeAspect="1" noMove="1" noResize="1" noEditPoints="1" noAdjustHandles="1" noChangeArrowheads="1" noChangeShapeType="1" noTextEdit="1"/>
              </p:cNvSpPr>
              <p:nvPr>
                <p:ph idx="1"/>
              </p:nvPr>
            </p:nvSpPr>
            <p:spPr>
              <a:xfrm>
                <a:off x="304800" y="1676400"/>
                <a:ext cx="8610600" cy="5181600"/>
              </a:xfrm>
              <a:blipFill>
                <a:blip r:embed="rId3"/>
                <a:stretch>
                  <a:fillRect l="-708" t="-1529" r="-637" b="-353"/>
                </a:stretch>
              </a:blipFill>
            </p:spPr>
            <p:txBody>
              <a:bodyPr/>
              <a:lstStyle/>
              <a:p>
                <a:r>
                  <a:rPr lang="zh-TW" altLang="en-US">
                    <a:noFill/>
                  </a:rPr>
                  <a:t> </a:t>
                </a:r>
              </a:p>
            </p:txBody>
          </p:sp>
        </mc:Fallback>
      </mc:AlternateContent>
      <p:sp>
        <p:nvSpPr>
          <p:cNvPr id="1536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08BA5F32-788C-49AC-8830-A61C064FD73F}" type="slidenum">
              <a:rPr lang="en-US" altLang="en-US"/>
              <a:pPr eaLnBrk="1" hangingPunct="1"/>
              <a:t>38</a:t>
            </a:fld>
            <a:endParaRPr lang="en-US" altLang="en-US"/>
          </a:p>
        </p:txBody>
      </p:sp>
    </p:spTree>
    <p:extLst>
      <p:ext uri="{BB962C8B-B14F-4D97-AF65-F5344CB8AC3E}">
        <p14:creationId xmlns:p14="http://schemas.microsoft.com/office/powerpoint/2010/main" val="356123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6"/>
          <p:cNvSpPr>
            <a:spLocks noGrp="1" noChangeArrowheads="1"/>
          </p:cNvSpPr>
          <p:nvPr>
            <p:ph type="title"/>
          </p:nvPr>
        </p:nvSpPr>
        <p:spPr>
          <a:xfrm>
            <a:off x="457200" y="260648"/>
            <a:ext cx="7499176" cy="882352"/>
          </a:xfrm>
        </p:spPr>
        <p:txBody>
          <a:bodyPr/>
          <a:lstStyle/>
          <a:p>
            <a:r>
              <a:rPr lang="en-US" altLang="zh-TW" dirty="0">
                <a:ea typeface="新細明體" pitchFamily="18" charset="-120"/>
              </a:rPr>
              <a:t>Hedging Using Index Futures</a:t>
            </a:r>
          </a:p>
        </p:txBody>
      </p:sp>
      <mc:AlternateContent xmlns:mc="http://schemas.openxmlformats.org/markup-compatibility/2006" xmlns:a14="http://schemas.microsoft.com/office/drawing/2010/main">
        <mc:Choice Requires="a14">
          <p:sp>
            <p:nvSpPr>
              <p:cNvPr id="17412" name="Rectangle 1027"/>
              <p:cNvSpPr>
                <a:spLocks noGrp="1" noChangeArrowheads="1"/>
              </p:cNvSpPr>
              <p:nvPr>
                <p:ph idx="1"/>
              </p:nvPr>
            </p:nvSpPr>
            <p:spPr>
              <a:xfrm>
                <a:off x="457200" y="1600200"/>
                <a:ext cx="8458200" cy="4724400"/>
              </a:xfrm>
            </p:spPr>
            <p:txBody>
              <a:bodyPr/>
              <a:lstStyle/>
              <a:p>
                <a:pPr>
                  <a:lnSpc>
                    <a:spcPct val="95000"/>
                  </a:lnSpc>
                  <a:spcBef>
                    <a:spcPts val="0"/>
                  </a:spcBef>
                </a:pPr>
                <a:r>
                  <a:rPr lang="en-US" altLang="zh-TW" dirty="0">
                    <a:ea typeface="新細明體" pitchFamily="18" charset="-120"/>
                  </a:rPr>
                  <a:t>Futures price of S&amp;P 500 is currently 1,000</a:t>
                </a:r>
              </a:p>
              <a:p>
                <a:pPr marL="360363" indent="0">
                  <a:lnSpc>
                    <a:spcPct val="95000"/>
                  </a:lnSpc>
                  <a:spcBef>
                    <a:spcPts val="0"/>
                  </a:spcBef>
                  <a:buNone/>
                </a:pPr>
                <a:r>
                  <a:rPr lang="en-US" altLang="zh-TW" dirty="0">
                    <a:ea typeface="新細明體" pitchFamily="18" charset="-120"/>
                  </a:rPr>
                  <a:t>Size of the portfolio is $5 million</a:t>
                </a:r>
              </a:p>
              <a:p>
                <a:pPr marL="360363" indent="0">
                  <a:lnSpc>
                    <a:spcPct val="95000"/>
                  </a:lnSpc>
                  <a:spcBef>
                    <a:spcPts val="0"/>
                  </a:spcBef>
                  <a:buNone/>
                </a:pPr>
                <a:r>
                  <a:rPr lang="en-US" altLang="zh-TW" dirty="0">
                    <a:ea typeface="新細明體" pitchFamily="18" charset="-120"/>
                  </a:rPr>
                  <a:t>Beta of the portfolio is 1.5</a:t>
                </a:r>
              </a:p>
              <a:p>
                <a:pPr>
                  <a:lnSpc>
                    <a:spcPct val="95000"/>
                  </a:lnSpc>
                  <a:spcBef>
                    <a:spcPts val="0"/>
                  </a:spcBef>
                  <a:buNone/>
                </a:pPr>
                <a:r>
                  <a:rPr lang="en-US" altLang="zh-TW" dirty="0">
                    <a:ea typeface="新細明體" pitchFamily="18" charset="-120"/>
                  </a:rPr>
                  <a:t>	Dollar value of one futures is on $250 times the S&amp;P 500 futures price </a:t>
                </a:r>
                <a:endParaRPr lang="el-GR" altLang="zh-TW" dirty="0">
                  <a:ea typeface="新細明體" pitchFamily="18" charset="-120"/>
                  <a:cs typeface="Arial" charset="0"/>
                </a:endParaRPr>
              </a:p>
              <a:p>
                <a:pPr eaLnBrk="1" hangingPunct="1">
                  <a:lnSpc>
                    <a:spcPct val="95000"/>
                  </a:lnSpc>
                  <a:spcBef>
                    <a:spcPts val="0"/>
                  </a:spcBef>
                  <a:buFont typeface="Wingdings" pitchFamily="2" charset="2"/>
                  <a:buNone/>
                </a:pPr>
                <a:r>
                  <a:rPr lang="en-US" altLang="zh-TW" sz="800" dirty="0">
                    <a:ea typeface="新細明體" pitchFamily="18" charset="-120"/>
                  </a:rPr>
                  <a:t>	</a:t>
                </a:r>
              </a:p>
              <a:p>
                <a:pPr eaLnBrk="1" hangingPunct="1">
                  <a:lnSpc>
                    <a:spcPct val="95000"/>
                  </a:lnSpc>
                  <a:spcBef>
                    <a:spcPts val="0"/>
                  </a:spcBef>
                  <a:buFont typeface="Wingdings" pitchFamily="2" charset="2"/>
                  <a:buNone/>
                </a:pPr>
                <a:r>
                  <a:rPr lang="en-US" altLang="zh-TW" dirty="0">
                    <a:ea typeface="新細明體" pitchFamily="18" charset="-120"/>
                  </a:rPr>
                  <a:t>	What position in futures contracts on the S&amp;P 500 is necessary to hedge the portfolio?</a:t>
                </a:r>
              </a:p>
              <a:p>
                <a:pPr algn="ctr">
                  <a:lnSpc>
                    <a:spcPct val="95000"/>
                  </a:lnSpc>
                  <a:spcBef>
                    <a:spcPts val="0"/>
                  </a:spcBef>
                  <a:buNone/>
                </a:pPr>
                <a14:m>
                  <m:oMath xmlns:m="http://schemas.openxmlformats.org/officeDocument/2006/math">
                    <m:r>
                      <a:rPr lang="en-US" altLang="zh-TW" b="0" i="1" smtClean="0">
                        <a:latin typeface="Cambria Math"/>
                        <a:ea typeface="新細明體" pitchFamily="18" charset="-120"/>
                      </a:rPr>
                      <m:t>1.5</m:t>
                    </m:r>
                    <m:r>
                      <a:rPr lang="en-US" altLang="zh-TW" i="1">
                        <a:latin typeface="Cambria Math"/>
                        <a:ea typeface="Cambria Math"/>
                      </a:rPr>
                      <m:t>×</m:t>
                    </m:r>
                    <m:f>
                      <m:fPr>
                        <m:ctrlPr>
                          <a:rPr lang="en-US" altLang="zh-TW" b="0" i="1" smtClean="0">
                            <a:latin typeface="Cambria Math" panose="02040503050406030204" pitchFamily="18" charset="0"/>
                            <a:ea typeface="新細明體" pitchFamily="18" charset="-120"/>
                          </a:rPr>
                        </m:ctrlPr>
                      </m:fPr>
                      <m:num>
                        <m:r>
                          <a:rPr lang="en-US" altLang="zh-TW" b="0" i="1" smtClean="0">
                            <a:latin typeface="Cambria Math"/>
                            <a:ea typeface="新細明體" pitchFamily="18" charset="-120"/>
                          </a:rPr>
                          <m:t>$5,000,000</m:t>
                        </m:r>
                      </m:num>
                      <m:den>
                        <m:r>
                          <a:rPr lang="en-US" altLang="zh-TW" b="0" i="1" smtClean="0">
                            <a:latin typeface="Cambria Math"/>
                            <a:ea typeface="新細明體" pitchFamily="18" charset="-120"/>
                          </a:rPr>
                          <m:t>$250</m:t>
                        </m:r>
                        <m:r>
                          <a:rPr lang="en-US" altLang="zh-TW" b="0" i="1" smtClean="0">
                            <a:latin typeface="Cambria Math"/>
                            <a:ea typeface="Cambria Math"/>
                          </a:rPr>
                          <m:t>×1,000</m:t>
                        </m:r>
                      </m:den>
                    </m:f>
                    <m:r>
                      <a:rPr lang="en-US" altLang="zh-TW" b="0" i="1" smtClean="0">
                        <a:latin typeface="Cambria Math"/>
                        <a:ea typeface="新細明體" pitchFamily="18" charset="-120"/>
                      </a:rPr>
                      <m:t>=30</m:t>
                    </m:r>
                  </m:oMath>
                </a14:m>
                <a:r>
                  <a:rPr lang="en-US" altLang="zh-TW" dirty="0">
                    <a:ea typeface="新細明體" pitchFamily="18" charset="-120"/>
                  </a:rPr>
                  <a:t> </a:t>
                </a:r>
              </a:p>
              <a:p>
                <a:pPr algn="ctr">
                  <a:lnSpc>
                    <a:spcPct val="95000"/>
                  </a:lnSpc>
                  <a:spcBef>
                    <a:spcPts val="0"/>
                  </a:spcBef>
                  <a:buNone/>
                </a:pPr>
                <a:r>
                  <a:rPr lang="en-US" altLang="zh-TW" dirty="0">
                    <a:sym typeface="Symbol"/>
                  </a:rPr>
                  <a:t> 30 index futures should be shorted</a:t>
                </a:r>
                <a:endParaRPr lang="en-US" altLang="zh-TW" dirty="0">
                  <a:ea typeface="新細明體" pitchFamily="18" charset="-120"/>
                </a:endParaRPr>
              </a:p>
            </p:txBody>
          </p:sp>
        </mc:Choice>
        <mc:Fallback xmlns="">
          <p:sp>
            <p:nvSpPr>
              <p:cNvPr id="17412" name="Rectangle 1027"/>
              <p:cNvSpPr>
                <a:spLocks noGrp="1" noRot="1" noChangeAspect="1" noMove="1" noResize="1" noEditPoints="1" noAdjustHandles="1" noChangeArrowheads="1" noChangeShapeType="1" noTextEdit="1"/>
              </p:cNvSpPr>
              <p:nvPr>
                <p:ph idx="1"/>
              </p:nvPr>
            </p:nvSpPr>
            <p:spPr>
              <a:xfrm>
                <a:off x="457200" y="1600200"/>
                <a:ext cx="8458200" cy="4724400"/>
              </a:xfrm>
              <a:blipFill>
                <a:blip r:embed="rId3"/>
                <a:stretch>
                  <a:fillRect l="-720" t="-2194"/>
                </a:stretch>
              </a:blipFill>
            </p:spPr>
            <p:txBody>
              <a:bodyPr/>
              <a:lstStyle/>
              <a:p>
                <a:r>
                  <a:rPr lang="zh-TW" altLang="en-US">
                    <a:noFill/>
                  </a:rPr>
                  <a:t> </a:t>
                </a:r>
              </a:p>
            </p:txBody>
          </p:sp>
        </mc:Fallback>
      </mc:AlternateContent>
      <p:sp>
        <p:nvSpPr>
          <p:cNvPr id="1741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C58A25E3-48BC-47B1-9FC6-D478635C2E9E}" type="slidenum">
              <a:rPr lang="en-US" altLang="en-US"/>
              <a:pPr eaLnBrk="1" hangingPunct="1"/>
              <a:t>39</a:t>
            </a:fld>
            <a:endParaRPr lang="en-US" altLang="en-US"/>
          </a:p>
        </p:txBody>
      </p:sp>
      <p:sp>
        <p:nvSpPr>
          <p:cNvPr id="6" name="文字方塊 5">
            <a:extLst>
              <a:ext uri="{FF2B5EF4-FFF2-40B4-BE49-F238E27FC236}">
                <a16:creationId xmlns:a16="http://schemas.microsoft.com/office/drawing/2014/main" id="{39ADCBD5-C212-4C7D-A3CA-F1CB4BA3BFBA}"/>
              </a:ext>
            </a:extLst>
          </p:cNvPr>
          <p:cNvSpPr txBox="1"/>
          <p:nvPr/>
        </p:nvSpPr>
        <p:spPr>
          <a:xfrm>
            <a:off x="266700" y="5964704"/>
            <a:ext cx="8724900" cy="969496"/>
          </a:xfrm>
          <a:prstGeom prst="rect">
            <a:avLst/>
          </a:prstGeom>
          <a:noFill/>
        </p:spPr>
        <p:txBody>
          <a:bodyPr wrap="square">
            <a:spAutoFit/>
          </a:bodyPr>
          <a:lstStyle/>
          <a:p>
            <a:pPr marL="268288" indent="-268288">
              <a:lnSpc>
                <a:spcPct val="95000"/>
              </a:lnSpc>
              <a:spcBef>
                <a:spcPts val="0"/>
              </a:spcBef>
              <a:buNone/>
            </a:pPr>
            <a:r>
              <a:rPr lang="zh-TW" altLang="zh-TW" sz="2000" dirty="0">
                <a:latin typeface="+mn-ea"/>
              </a:rPr>
              <a:t>※ </a:t>
            </a:r>
            <a:r>
              <a:rPr lang="en-US" altLang="zh-TW" sz="2000" dirty="0">
                <a:latin typeface="+mn-ea"/>
              </a:rPr>
              <a:t>Shorting 30 index futures reduces the portfolio beta to be 0 approximately</a:t>
            </a:r>
          </a:p>
          <a:p>
            <a:pPr marL="268288" indent="-268288">
              <a:lnSpc>
                <a:spcPct val="95000"/>
              </a:lnSpc>
              <a:spcBef>
                <a:spcPts val="0"/>
              </a:spcBef>
              <a:buNone/>
            </a:pPr>
            <a:r>
              <a:rPr lang="zh-TW" altLang="zh-TW" sz="2000" dirty="0">
                <a:latin typeface="+mn-ea"/>
              </a:rPr>
              <a:t>※</a:t>
            </a:r>
            <a:r>
              <a:rPr lang="en-US" altLang="zh-TW" sz="2000" dirty="0">
                <a:latin typeface="+mn-ea"/>
              </a:rPr>
              <a:t> Therefore, the combined portfolio is roughly immunized to the change of S&amp;P 500 index</a:t>
            </a:r>
            <a:r>
              <a:rPr lang="zh-TW" altLang="en-US" sz="2000" dirty="0">
                <a:latin typeface="+mn-ea"/>
              </a:rPr>
              <a:t> </a:t>
            </a:r>
            <a:r>
              <a:rPr lang="en-US" altLang="zh-TW" sz="2000" dirty="0">
                <a:latin typeface="+mn-ea"/>
              </a:rPr>
              <a:t>(or say the market risk)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04800" y="260648"/>
            <a:ext cx="7651576" cy="93049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zh-TW" dirty="0">
                <a:ea typeface="新細明體" charset="-120"/>
              </a:rPr>
              <a:t>Understand Hedge Using Futures with Margin Mechanism</a:t>
            </a:r>
            <a:endParaRPr lang="en-US" altLang="zh-TW" dirty="0">
              <a:ea typeface="新細明體" pitchFamily="18" charset="-120"/>
            </a:endParaRPr>
          </a:p>
        </p:txBody>
      </p:sp>
      <p:sp>
        <p:nvSpPr>
          <p:cNvPr id="5124" name="Rectangle 3"/>
          <p:cNvSpPr>
            <a:spLocks noGrp="1" noChangeArrowheads="1"/>
          </p:cNvSpPr>
          <p:nvPr>
            <p:ph idx="1"/>
          </p:nvPr>
        </p:nvSpPr>
        <p:spPr>
          <a:xfrm>
            <a:off x="304800" y="1719263"/>
            <a:ext cx="8534399" cy="44116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zh-TW" dirty="0">
                <a:ea typeface="新細明體" pitchFamily="18" charset="-120"/>
              </a:rPr>
              <a:t>A long futures hedge is appropriate when you know you need to BUY an asset at a future time point and intend to lock in the price</a:t>
            </a:r>
          </a:p>
          <a:p>
            <a:pPr lvl="1"/>
            <a:r>
              <a:rPr lang="en-US" altLang="zh-TW" sz="2200" dirty="0">
                <a:ea typeface="新細明體" pitchFamily="18" charset="-120"/>
              </a:rPr>
              <a:t>A manufacturer needs to buy 100,000 pounds of copper after one month </a:t>
            </a:r>
            <a:r>
              <a:rPr lang="en-US" altLang="zh-TW" sz="2400" dirty="0">
                <a:sym typeface="Symbol"/>
              </a:rPr>
              <a:t> </a:t>
            </a:r>
            <a:r>
              <a:rPr lang="en-US" altLang="zh-TW" sz="2200" dirty="0">
                <a:ea typeface="新細明體" pitchFamily="18" charset="-120"/>
              </a:rPr>
              <a:t>take a long position of 4 contracts (each can deliver 25,000 pounds of copper after one month) on NYMEX</a:t>
            </a:r>
          </a:p>
          <a:p>
            <a:pPr lvl="1"/>
            <a:endParaRPr lang="en-US" altLang="zh-TW" sz="1800" dirty="0">
              <a:ea typeface="新細明體" pitchFamily="18" charset="-120"/>
            </a:endParaRPr>
          </a:p>
          <a:p>
            <a:pPr lvl="1"/>
            <a:endParaRPr lang="en-US" altLang="zh-TW" sz="1800" dirty="0">
              <a:ea typeface="新細明體" pitchFamily="18" charset="-120"/>
            </a:endParaRPr>
          </a:p>
          <a:p>
            <a:pPr lvl="1"/>
            <a:endParaRPr lang="en-US" altLang="zh-TW" sz="1800" dirty="0">
              <a:ea typeface="新細明體" pitchFamily="18" charset="-120"/>
            </a:endParaRPr>
          </a:p>
          <a:p>
            <a:pPr lvl="1"/>
            <a:endParaRPr lang="en-US" altLang="zh-TW" sz="1800" dirty="0">
              <a:ea typeface="新細明體" pitchFamily="18" charset="-120"/>
            </a:endParaRPr>
          </a:p>
          <a:p>
            <a:pPr lvl="1"/>
            <a:endParaRPr lang="en-US" altLang="zh-TW" sz="2200" dirty="0">
              <a:ea typeface="新細明體" pitchFamily="18" charset="-120"/>
            </a:endParaRPr>
          </a:p>
          <a:p>
            <a:pPr marL="4763" lvl="1" indent="0">
              <a:buNone/>
              <a:tabLst>
                <a:tab pos="0" algn="l"/>
              </a:tabLst>
            </a:pPr>
            <a:r>
              <a:rPr lang="en-US" altLang="zh-TW" sz="1600" dirty="0">
                <a:ea typeface="新細明體" pitchFamily="18" charset="-120"/>
              </a:rPr>
              <a:t>(“+” (“-”) indicates cash inflow (outflow) or gains (losses) from the futures position)</a:t>
            </a:r>
          </a:p>
        </p:txBody>
      </p:sp>
      <p:sp>
        <p:nvSpPr>
          <p:cNvPr id="51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A6D82980-2BF6-482C-8FAB-1104CD94F38D}" type="slidenum">
              <a:rPr lang="en-US" altLang="en-US"/>
              <a:pPr eaLnBrk="1" hangingPunct="1"/>
              <a:t>4</a:t>
            </a:fld>
            <a:endParaRPr lang="en-US" altLang="en-US"/>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2326695291"/>
                  </p:ext>
                </p:extLst>
              </p:nvPr>
            </p:nvGraphicFramePr>
            <p:xfrm>
              <a:off x="304804" y="4343401"/>
              <a:ext cx="8610596" cy="1676400"/>
            </p:xfrm>
            <a:graphic>
              <a:graphicData uri="http://schemas.openxmlformats.org/drawingml/2006/table">
                <a:tbl>
                  <a:tblPr>
                    <a:tableStyleId>{073A0DAA-6AF3-43AB-8588-CEC1D06C72B9}</a:tableStyleId>
                  </a:tblPr>
                  <a:tblGrid>
                    <a:gridCol w="3633830">
                      <a:extLst>
                        <a:ext uri="{9D8B030D-6E8A-4147-A177-3AD203B41FA5}">
                          <a16:colId xmlns:a16="http://schemas.microsoft.com/office/drawing/2014/main" val="20000"/>
                        </a:ext>
                      </a:extLst>
                    </a:gridCol>
                    <a:gridCol w="829461">
                      <a:extLst>
                        <a:ext uri="{9D8B030D-6E8A-4147-A177-3AD203B41FA5}">
                          <a16:colId xmlns:a16="http://schemas.microsoft.com/office/drawing/2014/main" val="20001"/>
                        </a:ext>
                      </a:extLst>
                    </a:gridCol>
                    <a:gridCol w="829461">
                      <a:extLst>
                        <a:ext uri="{9D8B030D-6E8A-4147-A177-3AD203B41FA5}">
                          <a16:colId xmlns:a16="http://schemas.microsoft.com/office/drawing/2014/main" val="20002"/>
                        </a:ext>
                      </a:extLst>
                    </a:gridCol>
                    <a:gridCol w="829461">
                      <a:extLst>
                        <a:ext uri="{9D8B030D-6E8A-4147-A177-3AD203B41FA5}">
                          <a16:colId xmlns:a16="http://schemas.microsoft.com/office/drawing/2014/main" val="20003"/>
                        </a:ext>
                      </a:extLst>
                    </a:gridCol>
                    <a:gridCol w="829461">
                      <a:extLst>
                        <a:ext uri="{9D8B030D-6E8A-4147-A177-3AD203B41FA5}">
                          <a16:colId xmlns:a16="http://schemas.microsoft.com/office/drawing/2014/main" val="20004"/>
                        </a:ext>
                      </a:extLst>
                    </a:gridCol>
                    <a:gridCol w="829461">
                      <a:extLst>
                        <a:ext uri="{9D8B030D-6E8A-4147-A177-3AD203B41FA5}">
                          <a16:colId xmlns:a16="http://schemas.microsoft.com/office/drawing/2014/main" val="20005"/>
                        </a:ext>
                      </a:extLst>
                    </a:gridCol>
                    <a:gridCol w="829461">
                      <a:extLst>
                        <a:ext uri="{9D8B030D-6E8A-4147-A177-3AD203B41FA5}">
                          <a16:colId xmlns:a16="http://schemas.microsoft.com/office/drawing/2014/main" val="20006"/>
                        </a:ext>
                      </a:extLst>
                    </a:gridCol>
                  </a:tblGrid>
                  <a:tr h="419100">
                    <a:tc>
                      <a:txBody>
                        <a:bodyPr/>
                        <a:lstStyle/>
                        <a:p>
                          <a:pPr algn="l" fontAlgn="ctr"/>
                          <a:r>
                            <a:rPr lang="en-US" sz="1400" u="none" strike="noStrike" dirty="0">
                              <a:effectLst/>
                            </a:rPr>
                            <a:t>Copper price at maturity ($/pound) (</a:t>
                          </a:r>
                          <a14:m>
                            <m:oMath xmlns:m="http://schemas.openxmlformats.org/officeDocument/2006/math">
                              <m:sSub>
                                <m:sSubPr>
                                  <m:ctrlPr>
                                    <a:rPr lang="en-US" sz="1400" b="0" i="1" u="none" strike="noStrike" smtClean="0">
                                      <a:effectLst/>
                                      <a:latin typeface="Cambria Math" panose="02040503050406030204" pitchFamily="18" charset="0"/>
                                    </a:rPr>
                                  </m:ctrlPr>
                                </m:sSubPr>
                                <m:e>
                                  <m:r>
                                    <a:rPr lang="en-US" sz="1400" b="0" i="1" u="none" strike="noStrike" smtClean="0">
                                      <a:effectLst/>
                                      <a:latin typeface="Cambria Math"/>
                                    </a:rPr>
                                    <m:t>𝑆</m:t>
                                  </m:r>
                                </m:e>
                                <m:sub>
                                  <m:r>
                                    <a:rPr lang="en-US" sz="1400" b="0" i="1" u="none" strike="noStrike" smtClean="0">
                                      <a:effectLst/>
                                      <a:latin typeface="Cambria Math"/>
                                    </a:rPr>
                                    <m:t>𝑇</m:t>
                                  </m:r>
                                </m:sub>
                              </m:sSub>
                            </m:oMath>
                          </a14:m>
                          <a:r>
                            <a:rPr lang="en-US" sz="1400" b="0" i="0" u="none" strike="noStrike" dirty="0">
                              <a:solidFill>
                                <a:srgbClr val="000000"/>
                              </a:solidFill>
                              <a:effectLst/>
                              <a:latin typeface="+mn-lt"/>
                            </a:rPr>
                            <a:t>)</a:t>
                          </a:r>
                        </a:p>
                      </a:txBody>
                      <a:tcPr marL="9525" marR="9525" marT="9525" marB="0" anchor="ctr"/>
                    </a:tc>
                    <a:tc>
                      <a:txBody>
                        <a:bodyPr/>
                        <a:lstStyle/>
                        <a:p>
                          <a:pPr algn="r" fontAlgn="ctr"/>
                          <a:r>
                            <a:rPr lang="en-US" altLang="zh-TW" sz="1400" u="none" strike="noStrike" dirty="0">
                              <a:effectLst/>
                            </a:rPr>
                            <a:t>3</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3.2</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3.4</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3.6</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3.8</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a:effectLst/>
                            </a:rPr>
                            <a:t>4</a:t>
                          </a:r>
                          <a:endParaRPr lang="en-US" altLang="zh-TW" sz="1400" b="0" i="0" u="none" strike="noStrike">
                            <a:solidFill>
                              <a:srgbClr val="000000"/>
                            </a:solidFill>
                            <a:effectLst/>
                            <a:latin typeface="新細明體"/>
                          </a:endParaRPr>
                        </a:p>
                      </a:txBody>
                      <a:tcPr marL="9525" marR="9525" marT="9525" marB="0" anchor="ctr"/>
                    </a:tc>
                    <a:extLst>
                      <a:ext uri="{0D108BD9-81ED-4DB2-BD59-A6C34878D82A}">
                        <a16:rowId xmlns:a16="http://schemas.microsoft.com/office/drawing/2014/main" val="10000"/>
                      </a:ext>
                    </a:extLst>
                  </a:tr>
                  <a:tr h="419100">
                    <a:tc>
                      <a:txBody>
                        <a:bodyPr/>
                        <a:lstStyle/>
                        <a:p>
                          <a:pPr algn="l" fontAlgn="ctr"/>
                          <a:r>
                            <a:rPr lang="en-US" sz="1400" u="none" strike="noStrike" dirty="0">
                              <a:effectLst/>
                            </a:rPr>
                            <a:t>Cost for buying 100,000 pounds in the market</a:t>
                          </a:r>
                          <a:endParaRPr lang="en-US"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-300,000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-320,000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-340,000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-360,000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-380,000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-400,000</a:t>
                          </a:r>
                          <a:endParaRPr lang="en-US" altLang="zh-TW" sz="1400" b="0" i="0" u="none" strike="noStrike" dirty="0">
                            <a:solidFill>
                              <a:srgbClr val="000000"/>
                            </a:solidFill>
                            <a:effectLst/>
                            <a:latin typeface="新細明體"/>
                          </a:endParaRPr>
                        </a:p>
                      </a:txBody>
                      <a:tcPr marL="9525" marR="9525" marT="9525" marB="0" anchor="ctr"/>
                    </a:tc>
                    <a:extLst>
                      <a:ext uri="{0D108BD9-81ED-4DB2-BD59-A6C34878D82A}">
                        <a16:rowId xmlns:a16="http://schemas.microsoft.com/office/drawing/2014/main" val="10001"/>
                      </a:ext>
                    </a:extLst>
                  </a:tr>
                  <a:tr h="419100">
                    <a:tc>
                      <a:txBody>
                        <a:bodyPr/>
                        <a:lstStyle/>
                        <a:p>
                          <a:pPr algn="l" fontAlgn="ctr"/>
                          <a:r>
                            <a:rPr lang="en-US" sz="1400" u="none" strike="noStrike" dirty="0">
                              <a:effectLst/>
                            </a:rPr>
                            <a:t>Profit from futures (</a:t>
                          </a:r>
                          <a14:m>
                            <m:oMath xmlns:m="http://schemas.openxmlformats.org/officeDocument/2006/math">
                              <m:sSub>
                                <m:sSubPr>
                                  <m:ctrlPr>
                                    <a:rPr lang="en-US" sz="1400" b="0" i="1" u="none" strike="noStrike" dirty="0" smtClean="0">
                                      <a:effectLst/>
                                      <a:latin typeface="Cambria Math" panose="02040503050406030204" pitchFamily="18" charset="0"/>
                                    </a:rPr>
                                  </m:ctrlPr>
                                </m:sSubPr>
                                <m:e>
                                  <m:r>
                                    <a:rPr lang="en-US" sz="1400" i="1" u="none" strike="noStrike" dirty="0" smtClean="0">
                                      <a:effectLst/>
                                      <a:latin typeface="Cambria Math" panose="02040503050406030204" pitchFamily="18" charset="0"/>
                                    </a:rPr>
                                    <m:t>𝐹</m:t>
                                  </m:r>
                                </m:e>
                                <m:sub>
                                  <m:r>
                                    <a:rPr lang="en-US" sz="1400" b="0" i="1" u="none" strike="noStrike" dirty="0" smtClean="0">
                                      <a:effectLst/>
                                      <a:latin typeface="Cambria Math" panose="02040503050406030204" pitchFamily="18" charset="0"/>
                                    </a:rPr>
                                    <m:t>0</m:t>
                                  </m:r>
                                </m:sub>
                              </m:sSub>
                            </m:oMath>
                          </a14:m>
                          <a:r>
                            <a:rPr lang="en-US" sz="1400" u="none" strike="noStrike" dirty="0">
                              <a:effectLst/>
                            </a:rPr>
                            <a:t> = $3.75/pound)</a:t>
                          </a:r>
                          <a:endParaRPr lang="en-US"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-55,000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-15,000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25,000</a:t>
                          </a:r>
                          <a:endParaRPr lang="en-US" altLang="zh-TW" sz="1400" b="0" i="0" u="none" strike="noStrike" dirty="0">
                            <a:solidFill>
                              <a:srgbClr val="000000"/>
                            </a:solidFill>
                            <a:effectLst/>
                            <a:latin typeface="新細明體"/>
                          </a:endParaRPr>
                        </a:p>
                      </a:txBody>
                      <a:tcPr marL="9525" marR="9525" marT="9525" marB="0" anchor="ctr"/>
                    </a:tc>
                    <a:extLst>
                      <a:ext uri="{0D108BD9-81ED-4DB2-BD59-A6C34878D82A}">
                        <a16:rowId xmlns:a16="http://schemas.microsoft.com/office/drawing/2014/main" val="10002"/>
                      </a:ext>
                    </a:extLst>
                  </a:tr>
                  <a:tr h="419100">
                    <a:tc>
                      <a:txBody>
                        <a:bodyPr/>
                        <a:lstStyle/>
                        <a:p>
                          <a:pPr algn="l" fontAlgn="ctr"/>
                          <a:r>
                            <a:rPr lang="en-US" sz="1400" u="none" strike="noStrike" dirty="0">
                              <a:effectLst/>
                            </a:rPr>
                            <a:t>Net cost</a:t>
                          </a:r>
                          <a:endParaRPr lang="en-US"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extLst>
                      <a:ext uri="{0D108BD9-81ED-4DB2-BD59-A6C34878D82A}">
                        <a16:rowId xmlns:a16="http://schemas.microsoft.com/office/drawing/2014/main" val="10003"/>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2326695291"/>
                  </p:ext>
                </p:extLst>
              </p:nvPr>
            </p:nvGraphicFramePr>
            <p:xfrm>
              <a:off x="304804" y="4343401"/>
              <a:ext cx="8610596" cy="1676400"/>
            </p:xfrm>
            <a:graphic>
              <a:graphicData uri="http://schemas.openxmlformats.org/drawingml/2006/table">
                <a:tbl>
                  <a:tblPr>
                    <a:tableStyleId>{073A0DAA-6AF3-43AB-8588-CEC1D06C72B9}</a:tableStyleId>
                  </a:tblPr>
                  <a:tblGrid>
                    <a:gridCol w="3633830">
                      <a:extLst>
                        <a:ext uri="{9D8B030D-6E8A-4147-A177-3AD203B41FA5}">
                          <a16:colId xmlns:a16="http://schemas.microsoft.com/office/drawing/2014/main" val="20000"/>
                        </a:ext>
                      </a:extLst>
                    </a:gridCol>
                    <a:gridCol w="829461">
                      <a:extLst>
                        <a:ext uri="{9D8B030D-6E8A-4147-A177-3AD203B41FA5}">
                          <a16:colId xmlns:a16="http://schemas.microsoft.com/office/drawing/2014/main" val="20001"/>
                        </a:ext>
                      </a:extLst>
                    </a:gridCol>
                    <a:gridCol w="829461">
                      <a:extLst>
                        <a:ext uri="{9D8B030D-6E8A-4147-A177-3AD203B41FA5}">
                          <a16:colId xmlns:a16="http://schemas.microsoft.com/office/drawing/2014/main" val="20002"/>
                        </a:ext>
                      </a:extLst>
                    </a:gridCol>
                    <a:gridCol w="829461">
                      <a:extLst>
                        <a:ext uri="{9D8B030D-6E8A-4147-A177-3AD203B41FA5}">
                          <a16:colId xmlns:a16="http://schemas.microsoft.com/office/drawing/2014/main" val="20003"/>
                        </a:ext>
                      </a:extLst>
                    </a:gridCol>
                    <a:gridCol w="829461">
                      <a:extLst>
                        <a:ext uri="{9D8B030D-6E8A-4147-A177-3AD203B41FA5}">
                          <a16:colId xmlns:a16="http://schemas.microsoft.com/office/drawing/2014/main" val="20004"/>
                        </a:ext>
                      </a:extLst>
                    </a:gridCol>
                    <a:gridCol w="829461">
                      <a:extLst>
                        <a:ext uri="{9D8B030D-6E8A-4147-A177-3AD203B41FA5}">
                          <a16:colId xmlns:a16="http://schemas.microsoft.com/office/drawing/2014/main" val="20005"/>
                        </a:ext>
                      </a:extLst>
                    </a:gridCol>
                    <a:gridCol w="829461">
                      <a:extLst>
                        <a:ext uri="{9D8B030D-6E8A-4147-A177-3AD203B41FA5}">
                          <a16:colId xmlns:a16="http://schemas.microsoft.com/office/drawing/2014/main" val="20006"/>
                        </a:ext>
                      </a:extLst>
                    </a:gridCol>
                  </a:tblGrid>
                  <a:tr h="419100">
                    <a:tc>
                      <a:txBody>
                        <a:bodyPr/>
                        <a:lstStyle/>
                        <a:p>
                          <a:endParaRPr lang="zh-TW"/>
                        </a:p>
                      </a:txBody>
                      <a:tcPr marL="9525" marR="9525" marT="9525" marB="0" anchor="ctr">
                        <a:blipFill>
                          <a:blip r:embed="rId3"/>
                          <a:stretch>
                            <a:fillRect l="-336" t="-1449" r="-137416" b="-302899"/>
                          </a:stretch>
                        </a:blipFill>
                      </a:tcPr>
                    </a:tc>
                    <a:tc>
                      <a:txBody>
                        <a:bodyPr/>
                        <a:lstStyle/>
                        <a:p>
                          <a:pPr algn="r" fontAlgn="ctr"/>
                          <a:r>
                            <a:rPr lang="en-US" altLang="zh-TW" sz="1400" u="none" strike="noStrike" dirty="0">
                              <a:effectLst/>
                            </a:rPr>
                            <a:t>3</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3.2</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3.4</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3.6</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3.8</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a:effectLst/>
                            </a:rPr>
                            <a:t>4</a:t>
                          </a:r>
                          <a:endParaRPr lang="en-US" altLang="zh-TW" sz="1400" b="0" i="0" u="none" strike="noStrike">
                            <a:solidFill>
                              <a:srgbClr val="000000"/>
                            </a:solidFill>
                            <a:effectLst/>
                            <a:latin typeface="新細明體"/>
                          </a:endParaRPr>
                        </a:p>
                      </a:txBody>
                      <a:tcPr marL="9525" marR="9525" marT="9525" marB="0" anchor="ctr"/>
                    </a:tc>
                    <a:extLst>
                      <a:ext uri="{0D108BD9-81ED-4DB2-BD59-A6C34878D82A}">
                        <a16:rowId xmlns:a16="http://schemas.microsoft.com/office/drawing/2014/main" val="10000"/>
                      </a:ext>
                    </a:extLst>
                  </a:tr>
                  <a:tr h="419100">
                    <a:tc>
                      <a:txBody>
                        <a:bodyPr/>
                        <a:lstStyle/>
                        <a:p>
                          <a:pPr algn="l" fontAlgn="ctr"/>
                          <a:r>
                            <a:rPr lang="en-US" sz="1400" u="none" strike="noStrike" dirty="0">
                              <a:effectLst/>
                            </a:rPr>
                            <a:t>Cost for buying 100,000 pounds in the market</a:t>
                          </a:r>
                          <a:endParaRPr lang="en-US"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-300,000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-320,000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-340,000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-360,000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-380,000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-400,000</a:t>
                          </a:r>
                          <a:endParaRPr lang="en-US" altLang="zh-TW" sz="1400" b="0" i="0" u="none" strike="noStrike" dirty="0">
                            <a:solidFill>
                              <a:srgbClr val="000000"/>
                            </a:solidFill>
                            <a:effectLst/>
                            <a:latin typeface="新細明體"/>
                          </a:endParaRPr>
                        </a:p>
                      </a:txBody>
                      <a:tcPr marL="9525" marR="9525" marT="9525" marB="0" anchor="ctr"/>
                    </a:tc>
                    <a:extLst>
                      <a:ext uri="{0D108BD9-81ED-4DB2-BD59-A6C34878D82A}">
                        <a16:rowId xmlns:a16="http://schemas.microsoft.com/office/drawing/2014/main" val="10001"/>
                      </a:ext>
                    </a:extLst>
                  </a:tr>
                  <a:tr h="419100">
                    <a:tc>
                      <a:txBody>
                        <a:bodyPr/>
                        <a:lstStyle/>
                        <a:p>
                          <a:endParaRPr lang="zh-TW"/>
                        </a:p>
                      </a:txBody>
                      <a:tcPr marL="9525" marR="9525" marT="9525" marB="0" anchor="ctr">
                        <a:blipFill>
                          <a:blip r:embed="rId3"/>
                          <a:stretch>
                            <a:fillRect l="-336" t="-201449" r="-137416" b="-102899"/>
                          </a:stretch>
                        </a:blipFill>
                      </a:tcPr>
                    </a:tc>
                    <a:tc>
                      <a:txBody>
                        <a:bodyPr/>
                        <a:lstStyle/>
                        <a:p>
                          <a:pPr algn="r" fontAlgn="ctr"/>
                          <a:r>
                            <a:rPr lang="en-US" altLang="zh-TW" sz="1400" u="none" strike="noStrike" dirty="0">
                              <a:effectLst/>
                            </a:rPr>
                            <a:t>-75,000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-55,000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-15,000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25,000</a:t>
                          </a:r>
                          <a:endParaRPr lang="en-US" altLang="zh-TW" sz="1400" b="0" i="0" u="none" strike="noStrike" dirty="0">
                            <a:solidFill>
                              <a:srgbClr val="000000"/>
                            </a:solidFill>
                            <a:effectLst/>
                            <a:latin typeface="新細明體"/>
                          </a:endParaRPr>
                        </a:p>
                      </a:txBody>
                      <a:tcPr marL="9525" marR="9525" marT="9525" marB="0" anchor="ctr"/>
                    </a:tc>
                    <a:extLst>
                      <a:ext uri="{0D108BD9-81ED-4DB2-BD59-A6C34878D82A}">
                        <a16:rowId xmlns:a16="http://schemas.microsoft.com/office/drawing/2014/main" val="10002"/>
                      </a:ext>
                    </a:extLst>
                  </a:tr>
                  <a:tr h="419100">
                    <a:tc>
                      <a:txBody>
                        <a:bodyPr/>
                        <a:lstStyle/>
                        <a:p>
                          <a:pPr algn="l" fontAlgn="ctr"/>
                          <a:r>
                            <a:rPr lang="en-US" sz="1400" u="none" strike="noStrike" dirty="0">
                              <a:effectLst/>
                            </a:rPr>
                            <a:t>Net cost</a:t>
                          </a:r>
                          <a:endParaRPr lang="en-US"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400" u="none" strike="noStrike" dirty="0">
                              <a:effectLst/>
                            </a:rPr>
                            <a:t>-375,000</a:t>
                          </a:r>
                          <a:endParaRPr lang="en-US" altLang="zh-TW" sz="1400" b="0" i="0" u="none" strike="noStrike" dirty="0">
                            <a:solidFill>
                              <a:srgbClr val="000000"/>
                            </a:solidFill>
                            <a:effectLst/>
                            <a:latin typeface="新細明體"/>
                          </a:endParaRPr>
                        </a:p>
                      </a:txBody>
                      <a:tcPr marL="9525" marR="9525" marT="9525" marB="0" anchor="ctr"/>
                    </a:tc>
                    <a:extLst>
                      <a:ext uri="{0D108BD9-81ED-4DB2-BD59-A6C34878D82A}">
                        <a16:rowId xmlns:a16="http://schemas.microsoft.com/office/drawing/2014/main" val="10003"/>
                      </a:ext>
                    </a:extLst>
                  </a:tr>
                </a:tbl>
              </a:graphicData>
            </a:graphic>
          </p:graphicFrame>
        </mc:Fallback>
      </mc:AlternateContent>
      <p:sp>
        <p:nvSpPr>
          <p:cNvPr id="6" name="矩形 5"/>
          <p:cNvSpPr/>
          <p:nvPr/>
        </p:nvSpPr>
        <p:spPr>
          <a:xfrm>
            <a:off x="304800" y="6412468"/>
            <a:ext cx="8382000" cy="369332"/>
          </a:xfrm>
          <a:prstGeom prst="rect">
            <a:avLst/>
          </a:prstGeom>
        </p:spPr>
        <p:txBody>
          <a:bodyPr wrap="square">
            <a:spAutoFit/>
          </a:bodyPr>
          <a:lstStyle/>
          <a:p>
            <a:pPr marL="271463" indent="-271463"/>
            <a:r>
              <a:rPr lang="en-US" altLang="zh-TW" dirty="0">
                <a:latin typeface="Arial" pitchFamily="34" charset="0"/>
                <a:ea typeface="新細明體" charset="-120"/>
                <a:cs typeface="Arial" pitchFamily="34" charset="0"/>
              </a:rPr>
              <a:t>※ Note the opposite changes in the values of the hedged and futures positions</a:t>
            </a:r>
            <a:endParaRPr lang="zh-TW" alt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zh-TW">
                <a:ea typeface="新細明體" pitchFamily="18" charset="-120"/>
              </a:rPr>
              <a:t>Changing Beta</a:t>
            </a:r>
          </a:p>
        </p:txBody>
      </p:sp>
      <mc:AlternateContent xmlns:mc="http://schemas.openxmlformats.org/markup-compatibility/2006" xmlns:a14="http://schemas.microsoft.com/office/drawing/2010/main">
        <mc:Choice Requires="a14">
          <p:sp>
            <p:nvSpPr>
              <p:cNvPr id="18436" name="Rectangle 3"/>
              <p:cNvSpPr>
                <a:spLocks noGrp="1" noChangeArrowheads="1"/>
              </p:cNvSpPr>
              <p:nvPr>
                <p:ph idx="1"/>
              </p:nvPr>
            </p:nvSpPr>
            <p:spPr>
              <a:xfrm>
                <a:off x="304800" y="1656000"/>
                <a:ext cx="8610600" cy="5104800"/>
              </a:xfrm>
            </p:spPr>
            <p:txBody>
              <a:bodyPr/>
              <a:lstStyle/>
              <a:p>
                <a:pPr eaLnBrk="1" hangingPunct="1">
                  <a:spcBef>
                    <a:spcPts val="600"/>
                  </a:spcBef>
                </a:pPr>
                <a:r>
                  <a:rPr lang="en-US" altLang="zh-TW" dirty="0">
                    <a:ea typeface="新細明體" pitchFamily="18" charset="-120"/>
                  </a:rPr>
                  <a:t>How to adjust the hedging position if the beta of the portfolio changes to be 1 after one month?</a:t>
                </a:r>
              </a:p>
              <a:p>
                <a:pPr marL="360363" indent="0">
                  <a:spcBef>
                    <a:spcPts val="600"/>
                  </a:spcBef>
                  <a:buNone/>
                </a:pPr>
                <a:r>
                  <a:rPr lang="en-US" altLang="zh-TW" sz="2400" dirty="0">
                    <a:ea typeface="新細明體" pitchFamily="18" charset="-120"/>
                  </a:rPr>
                  <a:t>The target shorting position = </a:t>
                </a:r>
                <a14:m>
                  <m:oMath xmlns:m="http://schemas.openxmlformats.org/officeDocument/2006/math">
                    <m:r>
                      <a:rPr lang="en-US" altLang="zh-TW" sz="2400" b="0" i="1" smtClean="0">
                        <a:latin typeface="Cambria Math"/>
                        <a:ea typeface="新細明體" pitchFamily="18" charset="-120"/>
                      </a:rPr>
                      <m:t>1</m:t>
                    </m:r>
                    <m:r>
                      <a:rPr lang="en-US" altLang="zh-TW" sz="2400" i="1">
                        <a:latin typeface="Cambria Math"/>
                        <a:ea typeface="Cambria Math"/>
                      </a:rPr>
                      <m:t>×</m:t>
                    </m:r>
                    <m:f>
                      <m:fPr>
                        <m:ctrlPr>
                          <a:rPr lang="en-US" altLang="zh-TW" sz="2400" i="1">
                            <a:latin typeface="Cambria Math" panose="02040503050406030204" pitchFamily="18" charset="0"/>
                            <a:ea typeface="新細明體" pitchFamily="18" charset="-120"/>
                          </a:rPr>
                        </m:ctrlPr>
                      </m:fPr>
                      <m:num>
                        <m:r>
                          <a:rPr lang="en-US" altLang="zh-TW" sz="2400" b="0" i="1" smtClean="0">
                            <a:latin typeface="Cambria Math"/>
                            <a:ea typeface="新細明體" pitchFamily="18" charset="-120"/>
                          </a:rPr>
                          <m:t>$</m:t>
                        </m:r>
                        <m:r>
                          <a:rPr lang="en-US" altLang="zh-TW" sz="2400" i="1">
                            <a:latin typeface="Cambria Math"/>
                            <a:ea typeface="新細明體" pitchFamily="18" charset="-120"/>
                          </a:rPr>
                          <m:t>5,000,000</m:t>
                        </m:r>
                      </m:num>
                      <m:den>
                        <m:r>
                          <a:rPr lang="en-US" altLang="zh-TW" sz="2400" b="0" i="1" smtClean="0">
                            <a:latin typeface="Cambria Math"/>
                            <a:ea typeface="新細明體" pitchFamily="18" charset="-120"/>
                          </a:rPr>
                          <m:t>$</m:t>
                        </m:r>
                        <m:r>
                          <a:rPr lang="en-US" altLang="zh-TW" sz="2400" i="1">
                            <a:latin typeface="Cambria Math"/>
                            <a:ea typeface="新細明體" pitchFamily="18" charset="-120"/>
                          </a:rPr>
                          <m:t>250</m:t>
                        </m:r>
                        <m:r>
                          <a:rPr lang="en-US" altLang="zh-TW" sz="2400" i="1">
                            <a:latin typeface="Cambria Math"/>
                            <a:ea typeface="Cambria Math"/>
                          </a:rPr>
                          <m:t>×1,000</m:t>
                        </m:r>
                      </m:den>
                    </m:f>
                    <m:r>
                      <a:rPr lang="en-US" altLang="zh-TW" sz="2400" i="1">
                        <a:latin typeface="Cambria Math"/>
                        <a:ea typeface="新細明體" pitchFamily="18" charset="-120"/>
                      </a:rPr>
                      <m:t>=</m:t>
                    </m:r>
                    <m:r>
                      <a:rPr lang="en-US" altLang="zh-TW" sz="2400" b="0" i="1" smtClean="0">
                        <a:latin typeface="Cambria Math"/>
                        <a:ea typeface="新細明體" pitchFamily="18" charset="-120"/>
                      </a:rPr>
                      <m:t>20</m:t>
                    </m:r>
                  </m:oMath>
                </a14:m>
                <a:r>
                  <a:rPr lang="en-US" altLang="zh-TW" sz="2400" dirty="0">
                    <a:ea typeface="新細明體" pitchFamily="18" charset="-120"/>
                  </a:rPr>
                  <a:t> </a:t>
                </a:r>
              </a:p>
              <a:p>
                <a:pPr marL="719138" indent="-358775">
                  <a:spcBef>
                    <a:spcPts val="600"/>
                  </a:spcBef>
                  <a:buNone/>
                </a:pPr>
                <a:r>
                  <a:rPr lang="en-US" altLang="zh-TW" sz="2400" dirty="0">
                    <a:sym typeface="Symbol"/>
                  </a:rPr>
                  <a:t> Close out 10 index futures contracts by taking the long position of 10 index futures contracts</a:t>
                </a:r>
              </a:p>
              <a:p>
                <a:pPr eaLnBrk="1" hangingPunct="1">
                  <a:spcBef>
                    <a:spcPts val="600"/>
                  </a:spcBef>
                </a:pPr>
                <a:r>
                  <a:rPr lang="en-US" altLang="zh-TW" dirty="0">
                    <a:ea typeface="新細明體" pitchFamily="18" charset="-120"/>
                  </a:rPr>
                  <a:t>Partial hedge (</a:t>
                </a:r>
                <a:r>
                  <a:rPr lang="zh-TW" altLang="en-US" dirty="0">
                    <a:ea typeface="新細明體" pitchFamily="18" charset="-120"/>
                  </a:rPr>
                  <a:t>部分避險</a:t>
                </a:r>
                <a:r>
                  <a:rPr lang="en-US" altLang="zh-TW" dirty="0">
                    <a:ea typeface="新細明體" pitchFamily="18" charset="-120"/>
                  </a:rPr>
                  <a:t>): to reduce the portfolio beta to, for example, 0.75</a:t>
                </a:r>
              </a:p>
              <a:p>
                <a:pPr marL="360363" indent="0" algn="ctr">
                  <a:spcBef>
                    <a:spcPts val="600"/>
                  </a:spcBef>
                  <a:buNone/>
                </a:pPr>
                <a14:m>
                  <m:oMath xmlns:m="http://schemas.openxmlformats.org/officeDocument/2006/math">
                    <m:r>
                      <a:rPr lang="en-US" altLang="zh-TW" sz="2400" b="0" i="1" smtClean="0">
                        <a:latin typeface="Cambria Math"/>
                        <a:ea typeface="新細明體" pitchFamily="18" charset="-120"/>
                      </a:rPr>
                      <m:t>(1.5−0.75)</m:t>
                    </m:r>
                    <m:r>
                      <a:rPr lang="en-US" altLang="zh-TW" sz="2400" i="1">
                        <a:latin typeface="Cambria Math"/>
                        <a:ea typeface="Cambria Math"/>
                      </a:rPr>
                      <m:t>×</m:t>
                    </m:r>
                    <m:f>
                      <m:fPr>
                        <m:ctrlPr>
                          <a:rPr lang="en-US" altLang="zh-TW" sz="2400" i="1">
                            <a:latin typeface="Cambria Math" panose="02040503050406030204" pitchFamily="18" charset="0"/>
                            <a:ea typeface="新細明體" pitchFamily="18" charset="-120"/>
                          </a:rPr>
                        </m:ctrlPr>
                      </m:fPr>
                      <m:num>
                        <m:r>
                          <a:rPr lang="en-US" altLang="zh-TW" sz="2400" b="0" i="1" smtClean="0">
                            <a:latin typeface="Cambria Math"/>
                            <a:ea typeface="新細明體" pitchFamily="18" charset="-120"/>
                          </a:rPr>
                          <m:t>$</m:t>
                        </m:r>
                        <m:r>
                          <a:rPr lang="en-US" altLang="zh-TW" sz="2400" i="1">
                            <a:latin typeface="Cambria Math"/>
                            <a:ea typeface="新細明體" pitchFamily="18" charset="-120"/>
                          </a:rPr>
                          <m:t>5,000,000</m:t>
                        </m:r>
                      </m:num>
                      <m:den>
                        <m:r>
                          <a:rPr lang="en-US" altLang="zh-TW" sz="2400" b="0" i="1" smtClean="0">
                            <a:latin typeface="Cambria Math"/>
                            <a:ea typeface="新細明體" pitchFamily="18" charset="-120"/>
                          </a:rPr>
                          <m:t>$</m:t>
                        </m:r>
                        <m:r>
                          <a:rPr lang="en-US" altLang="zh-TW" sz="2400" i="1">
                            <a:latin typeface="Cambria Math"/>
                            <a:ea typeface="新細明體" pitchFamily="18" charset="-120"/>
                          </a:rPr>
                          <m:t>250</m:t>
                        </m:r>
                        <m:r>
                          <a:rPr lang="en-US" altLang="zh-TW" sz="2400" i="1">
                            <a:latin typeface="Cambria Math"/>
                            <a:ea typeface="Cambria Math"/>
                          </a:rPr>
                          <m:t>×1,000</m:t>
                        </m:r>
                      </m:den>
                    </m:f>
                    <m:r>
                      <a:rPr lang="en-US" altLang="zh-TW" sz="2400" i="1">
                        <a:latin typeface="Cambria Math"/>
                        <a:ea typeface="新細明體" pitchFamily="18" charset="-120"/>
                      </a:rPr>
                      <m:t>=</m:t>
                    </m:r>
                    <m:r>
                      <a:rPr lang="en-US" altLang="zh-TW" sz="2400" b="0" i="1" smtClean="0">
                        <a:latin typeface="Cambria Math"/>
                        <a:ea typeface="新細明體" pitchFamily="18" charset="-120"/>
                      </a:rPr>
                      <m:t>15</m:t>
                    </m:r>
                  </m:oMath>
                </a14:m>
                <a:r>
                  <a:rPr lang="en-US" altLang="zh-TW" sz="2400" dirty="0">
                    <a:ea typeface="新細明體" pitchFamily="18" charset="-120"/>
                  </a:rPr>
                  <a:t> </a:t>
                </a:r>
              </a:p>
              <a:p>
                <a:pPr marL="719138" indent="-358775">
                  <a:spcBef>
                    <a:spcPts val="600"/>
                  </a:spcBef>
                  <a:buNone/>
                </a:pPr>
                <a:r>
                  <a:rPr lang="en-US" altLang="zh-TW" sz="2400" dirty="0">
                    <a:sym typeface="Symbol"/>
                  </a:rPr>
                  <a:t> 15</a:t>
                </a:r>
                <a:r>
                  <a:rPr lang="zh-TW" altLang="en-US" sz="2400" dirty="0">
                    <a:sym typeface="Symbol"/>
                  </a:rPr>
                  <a:t> </a:t>
                </a:r>
                <a:r>
                  <a:rPr lang="en-US" altLang="zh-TW" sz="2400" dirty="0">
                    <a:sym typeface="Symbol"/>
                  </a:rPr>
                  <a:t>index futures should be shorted</a:t>
                </a:r>
              </a:p>
            </p:txBody>
          </p:sp>
        </mc:Choice>
        <mc:Fallback xmlns="">
          <p:sp>
            <p:nvSpPr>
              <p:cNvPr id="18436" name="Rectangle 3"/>
              <p:cNvSpPr>
                <a:spLocks noGrp="1" noRot="1" noChangeAspect="1" noMove="1" noResize="1" noEditPoints="1" noAdjustHandles="1" noChangeArrowheads="1" noChangeShapeType="1" noTextEdit="1"/>
              </p:cNvSpPr>
              <p:nvPr>
                <p:ph idx="1"/>
              </p:nvPr>
            </p:nvSpPr>
            <p:spPr>
              <a:xfrm>
                <a:off x="304800" y="1656000"/>
                <a:ext cx="8610600" cy="5104800"/>
              </a:xfrm>
              <a:blipFill>
                <a:blip r:embed="rId3"/>
                <a:stretch>
                  <a:fillRect l="-708" t="-1553" r="-2052"/>
                </a:stretch>
              </a:blipFill>
            </p:spPr>
            <p:txBody>
              <a:bodyPr/>
              <a:lstStyle/>
              <a:p>
                <a:r>
                  <a:rPr lang="zh-TW" altLang="en-US">
                    <a:noFill/>
                  </a:rPr>
                  <a:t> </a:t>
                </a:r>
              </a:p>
            </p:txBody>
          </p:sp>
        </mc:Fallback>
      </mc:AlternateContent>
      <p:sp>
        <p:nvSpPr>
          <p:cNvPr id="1843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FCB23245-3160-4452-9525-AD9544755BEB}" type="slidenum">
              <a:rPr lang="en-US" altLang="en-US"/>
              <a:pPr eaLnBrk="1" hangingPunct="1"/>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381000"/>
            <a:ext cx="7499176" cy="930498"/>
          </a:xfrm>
        </p:spPr>
        <p:txBody>
          <a:bodyPr/>
          <a:lstStyle/>
          <a:p>
            <a:pPr eaLnBrk="1" hangingPunct="1"/>
            <a:r>
              <a:rPr lang="en-US" altLang="zh-TW" dirty="0">
                <a:ea typeface="新細明體" pitchFamily="18" charset="-120"/>
              </a:rPr>
              <a:t>Reasons for Hedging an Equity Portfolio</a:t>
            </a:r>
          </a:p>
        </p:txBody>
      </p:sp>
      <mc:AlternateContent xmlns:mc="http://schemas.openxmlformats.org/markup-compatibility/2006" xmlns:a14="http://schemas.microsoft.com/office/drawing/2010/main">
        <mc:Choice Requires="a14">
          <p:sp>
            <p:nvSpPr>
              <p:cNvPr id="16388" name="Rectangle 3"/>
              <p:cNvSpPr>
                <a:spLocks noGrp="1" noChangeArrowheads="1"/>
              </p:cNvSpPr>
              <p:nvPr>
                <p:ph idx="1"/>
              </p:nvPr>
            </p:nvSpPr>
            <p:spPr>
              <a:xfrm>
                <a:off x="228600" y="1600200"/>
                <a:ext cx="8610600" cy="5257800"/>
              </a:xfrm>
            </p:spPr>
            <p:txBody>
              <a:bodyPr/>
              <a:lstStyle/>
              <a:p>
                <a:pPr eaLnBrk="1" hangingPunct="1">
                  <a:spcBef>
                    <a:spcPts val="600"/>
                  </a:spcBef>
                </a:pPr>
                <a:r>
                  <a:rPr lang="en-US" altLang="zh-TW" dirty="0">
                    <a:ea typeface="新細明體" pitchFamily="18" charset="-120"/>
                  </a:rPr>
                  <a:t>Desire to be out of the market for a period</a:t>
                </a:r>
              </a:p>
              <a:p>
                <a:pPr lvl="1">
                  <a:spcBef>
                    <a:spcPts val="600"/>
                  </a:spcBef>
                </a:pPr>
                <a:r>
                  <a:rPr lang="en-US" altLang="zh-TW" dirty="0">
                    <a:ea typeface="新細明體" pitchFamily="18" charset="-120"/>
                  </a:rPr>
                  <a:t>It is common for fund managers to be out of the market for a period of time near the end of each year</a:t>
                </a:r>
              </a:p>
              <a:p>
                <a:pPr lvl="1">
                  <a:spcBef>
                    <a:spcPts val="600"/>
                  </a:spcBef>
                </a:pPr>
                <a:r>
                  <a:rPr lang="en-US" altLang="zh-TW" dirty="0">
                    <a:ea typeface="新細明體" pitchFamily="18" charset="-120"/>
                  </a:rPr>
                  <a:t>Hedging with the index futures may be cheaper than selling the portfolio and buying it back</a:t>
                </a:r>
              </a:p>
              <a:p>
                <a:pPr>
                  <a:spcBef>
                    <a:spcPts val="600"/>
                  </a:spcBef>
                </a:pPr>
                <a:r>
                  <a:rPr lang="en-US" altLang="zh-TW" dirty="0">
                    <a:ea typeface="新細明體" pitchFamily="18" charset="-120"/>
                  </a:rPr>
                  <a:t>To hedge or eliminate the market risk (</a:t>
                </a:r>
                <a:r>
                  <a:rPr lang="zh-TW" altLang="en-US" dirty="0">
                    <a:ea typeface="新細明體" pitchFamily="18" charset="-120"/>
                  </a:rPr>
                  <a:t>市場風險</a:t>
                </a:r>
                <a:r>
                  <a:rPr lang="en-US" altLang="zh-TW" dirty="0">
                    <a:ea typeface="新細明體" pitchFamily="18" charset="-120"/>
                  </a:rPr>
                  <a:t>)</a:t>
                </a:r>
              </a:p>
              <a:p>
                <a:pPr marL="717550" indent="-358775">
                  <a:spcBef>
                    <a:spcPts val="600"/>
                  </a:spcBef>
                  <a:buNone/>
                </a:pPr>
                <a:r>
                  <a:rPr lang="zh-TW" altLang="zh-TW" sz="2400" dirty="0">
                    <a:latin typeface="+mn-ea"/>
                  </a:rPr>
                  <a:t>※</a:t>
                </a:r>
                <a:r>
                  <a:rPr lang="en-US" altLang="zh-TW" sz="2400" dirty="0">
                    <a:latin typeface="+mn-ea"/>
                  </a:rPr>
                  <a:t> A</a:t>
                </a:r>
                <a:r>
                  <a:rPr lang="en-US" altLang="zh-TW" sz="2400" dirty="0">
                    <a:ea typeface="新細明體" pitchFamily="18" charset="-120"/>
                  </a:rPr>
                  <a:t>ssume the CAPM is valid and </a:t>
                </a:r>
                <a:r>
                  <a:rPr lang="en-CA" altLang="zh-TW" sz="2400" dirty="0"/>
                  <a:t>the spot and futures prices move almost synchronously</a:t>
                </a:r>
                <a:endParaRPr lang="en-US" altLang="zh-TW" sz="2400" dirty="0">
                  <a:ea typeface="新細明體" pitchFamily="18" charset="-120"/>
                </a:endParaRPr>
              </a:p>
              <a:p>
                <a:pPr lvl="1">
                  <a:spcBef>
                    <a:spcPts val="600"/>
                  </a:spcBef>
                </a:pPr>
                <a:r>
                  <a:rPr lang="en-US" altLang="zh-TW" dirty="0">
                    <a:ea typeface="新細明體" pitchFamily="18" charset="-120"/>
                  </a:rPr>
                  <a:t>Analysis for a stock or a stock portfolio</a:t>
                </a:r>
              </a:p>
              <a:p>
                <a:pPr lvl="2">
                  <a:spcBef>
                    <a:spcPts val="600"/>
                  </a:spcBef>
                </a:pPr>
                <a:r>
                  <a:rPr lang="en-CA" altLang="zh-TW" dirty="0">
                    <a:solidFill>
                      <a:srgbClr val="000000"/>
                    </a:solidFill>
                    <a:ea typeface="新細明體" charset="-120"/>
                  </a:rPr>
                  <a:t>Consider a trader who holds 20,000 shares of a company, each worth $100. The </a:t>
                </a:r>
                <a14:m>
                  <m:oMath xmlns:m="http://schemas.openxmlformats.org/officeDocument/2006/math">
                    <m:r>
                      <a:rPr lang="en-US" altLang="zh-TW" i="1">
                        <a:solidFill>
                          <a:srgbClr val="000000"/>
                        </a:solidFill>
                        <a:latin typeface="Cambria Math"/>
                        <a:ea typeface="新細明體" pitchFamily="18" charset="-120"/>
                      </a:rPr>
                      <m:t>𝛽</m:t>
                    </m:r>
                  </m:oMath>
                </a14:m>
                <a:r>
                  <a:rPr lang="en-US" altLang="zh-TW" dirty="0">
                    <a:solidFill>
                      <a:srgbClr val="000000"/>
                    </a:solidFill>
                    <a:ea typeface="新細明體" charset="-120"/>
                  </a:rPr>
                  <a:t> of the company is 1.1. The current futures price for the August S&amp;P 500 index futures is 900</a:t>
                </a:r>
              </a:p>
            </p:txBody>
          </p:sp>
        </mc:Choice>
        <mc:Fallback xmlns="">
          <p:sp>
            <p:nvSpPr>
              <p:cNvPr id="16388" name="Rectangle 3"/>
              <p:cNvSpPr>
                <a:spLocks noGrp="1" noRot="1" noChangeAspect="1" noMove="1" noResize="1" noEditPoints="1" noAdjustHandles="1" noChangeArrowheads="1" noChangeShapeType="1" noTextEdit="1"/>
              </p:cNvSpPr>
              <p:nvPr>
                <p:ph idx="1"/>
              </p:nvPr>
            </p:nvSpPr>
            <p:spPr>
              <a:xfrm>
                <a:off x="228600" y="1600200"/>
                <a:ext cx="8610600" cy="5257800"/>
              </a:xfrm>
              <a:blipFill>
                <a:blip r:embed="rId3"/>
                <a:stretch>
                  <a:fillRect l="-708" t="-1508" r="-2550" b="-1044"/>
                </a:stretch>
              </a:blipFill>
            </p:spPr>
            <p:txBody>
              <a:bodyPr/>
              <a:lstStyle/>
              <a:p>
                <a:r>
                  <a:rPr lang="zh-TW" altLang="en-US">
                    <a:noFill/>
                  </a:rPr>
                  <a:t> </a:t>
                </a:r>
              </a:p>
            </p:txBody>
          </p:sp>
        </mc:Fallback>
      </mc:AlternateContent>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3D13F682-6FE1-4D3A-A0A6-80F20B7698A3}" type="slidenum">
              <a:rPr lang="en-US" altLang="en-US"/>
              <a:pPr eaLnBrk="1" hangingPunct="1"/>
              <a:t>41</a:t>
            </a:fld>
            <a:endParaRPr lang="en-US" altLang="en-US"/>
          </a:p>
        </p:txBody>
      </p:sp>
    </p:spTree>
    <p:extLst>
      <p:ext uri="{BB962C8B-B14F-4D97-AF65-F5344CB8AC3E}">
        <p14:creationId xmlns:p14="http://schemas.microsoft.com/office/powerpoint/2010/main" val="3404254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381000"/>
            <a:ext cx="7499176" cy="930498"/>
          </a:xfrm>
        </p:spPr>
        <p:txBody>
          <a:bodyPr/>
          <a:lstStyle/>
          <a:p>
            <a:pPr eaLnBrk="1" hangingPunct="1"/>
            <a:r>
              <a:rPr lang="en-US" altLang="zh-TW" dirty="0">
                <a:ea typeface="新細明體" pitchFamily="18" charset="-120"/>
              </a:rPr>
              <a:t>Reasons for Hedging an Equity Portfolio</a:t>
            </a:r>
          </a:p>
        </p:txBody>
      </p:sp>
      <mc:AlternateContent xmlns:mc="http://schemas.openxmlformats.org/markup-compatibility/2006" xmlns:a14="http://schemas.microsoft.com/office/drawing/2010/main">
        <mc:Choice Requires="a14">
          <p:sp>
            <p:nvSpPr>
              <p:cNvPr id="16388" name="Rectangle 3"/>
              <p:cNvSpPr>
                <a:spLocks noGrp="1" noChangeArrowheads="1"/>
              </p:cNvSpPr>
              <p:nvPr>
                <p:ph idx="1"/>
              </p:nvPr>
            </p:nvSpPr>
            <p:spPr>
              <a:xfrm>
                <a:off x="76200" y="1600200"/>
                <a:ext cx="8991600" cy="5181600"/>
              </a:xfrm>
            </p:spPr>
            <p:txBody>
              <a:bodyPr/>
              <a:lstStyle/>
              <a:p>
                <a:pPr lvl="2">
                  <a:spcBef>
                    <a:spcPts val="300"/>
                  </a:spcBef>
                </a:pPr>
                <a14:m>
                  <m:oMath xmlns:m="http://schemas.openxmlformats.org/officeDocument/2006/math">
                    <m:r>
                      <a:rPr lang="en-US" altLang="zh-TW" i="1" smtClean="0">
                        <a:latin typeface="Cambria Math"/>
                        <a:ea typeface="新細明體" pitchFamily="18" charset="-120"/>
                      </a:rPr>
                      <m:t>𝛽</m:t>
                    </m:r>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𝐴</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𝐹</m:t>
                            </m:r>
                          </m:sub>
                        </m:sSub>
                      </m:den>
                    </m:f>
                    <m:r>
                      <a:rPr lang="en-US" altLang="zh-TW" i="1">
                        <a:latin typeface="Cambria Math"/>
                        <a:ea typeface="新細明體" pitchFamily="18" charset="-120"/>
                      </a:rPr>
                      <m:t>=1.1</m:t>
                    </m:r>
                    <m:f>
                      <m:fPr>
                        <m:ctrlPr>
                          <a:rPr lang="en-US" altLang="zh-TW" i="1">
                            <a:latin typeface="Cambria Math" panose="02040503050406030204" pitchFamily="18" charset="0"/>
                            <a:ea typeface="新細明體" pitchFamily="18" charset="-120"/>
                          </a:rPr>
                        </m:ctrlPr>
                      </m:fPr>
                      <m:num>
                        <m:r>
                          <a:rPr lang="en-US" altLang="zh-TW" i="1">
                            <a:latin typeface="Cambria Math"/>
                            <a:ea typeface="新細明體" pitchFamily="18" charset="-120"/>
                          </a:rPr>
                          <m:t>20,000</m:t>
                        </m:r>
                        <m:r>
                          <a:rPr lang="en-US" altLang="zh-TW" i="1">
                            <a:latin typeface="Cambria Math"/>
                            <a:ea typeface="Cambria Math"/>
                          </a:rPr>
                          <m:t>×$100</m:t>
                        </m:r>
                      </m:num>
                      <m:den>
                        <m:r>
                          <a:rPr lang="en-US" altLang="zh-TW" i="1">
                            <a:latin typeface="Cambria Math"/>
                            <a:ea typeface="新細明體" pitchFamily="18" charset="-120"/>
                          </a:rPr>
                          <m:t>900</m:t>
                        </m:r>
                        <m:r>
                          <a:rPr lang="en-US" altLang="zh-TW" i="1">
                            <a:latin typeface="Cambria Math"/>
                            <a:ea typeface="Cambria Math"/>
                          </a:rPr>
                          <m:t>×$250</m:t>
                        </m:r>
                      </m:den>
                    </m:f>
                    <m:r>
                      <a:rPr lang="en-US" altLang="zh-TW" i="1">
                        <a:latin typeface="Cambria Math"/>
                        <a:ea typeface="新細明體" pitchFamily="18" charset="-120"/>
                      </a:rPr>
                      <m:t>=9.78</m:t>
                    </m:r>
                    <m:r>
                      <a:rPr lang="en-US" altLang="zh-TW" i="1">
                        <a:latin typeface="Cambria Math"/>
                        <a:ea typeface="Cambria Math"/>
                      </a:rPr>
                      <m:t>≈10</m:t>
                    </m:r>
                  </m:oMath>
                </a14:m>
                <a:r>
                  <a:rPr lang="en-US" altLang="zh-TW" dirty="0">
                    <a:ea typeface="新細明體" charset="-120"/>
                  </a:rPr>
                  <a:t> short positions of S&amp;P 500 index futures should be taken</a:t>
                </a:r>
              </a:p>
              <a:p>
                <a:pPr lvl="2">
                  <a:spcBef>
                    <a:spcPts val="300"/>
                  </a:spcBef>
                </a:pPr>
                <a:r>
                  <a:rPr lang="en-US" altLang="zh-TW" dirty="0">
                    <a:ea typeface="新細明體" charset="-120"/>
                  </a:rPr>
                  <a:t>In August, suppose the futures price on S&amp;P 500 index is 810 (-10%) and the company stock price is $89 (-11% = </a:t>
                </a:r>
                <a14:m>
                  <m:oMath xmlns:m="http://schemas.openxmlformats.org/officeDocument/2006/math">
                    <m:r>
                      <a:rPr lang="en-US" altLang="zh-TW" i="1">
                        <a:solidFill>
                          <a:srgbClr val="000000"/>
                        </a:solidFill>
                        <a:latin typeface="Cambria Math"/>
                        <a:ea typeface="新細明體" pitchFamily="18" charset="-120"/>
                      </a:rPr>
                      <m:t>𝛽</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𝑀</m:t>
                        </m:r>
                      </m:sub>
                    </m:sSub>
                  </m:oMath>
                </a14:m>
                <a:r>
                  <a:rPr lang="en-US" altLang="zh-TW" dirty="0">
                    <a:ea typeface="新細明體" charset="-120"/>
                  </a:rPr>
                  <a:t>) </a:t>
                </a:r>
                <a14:m>
                  <m:oMath xmlns:m="http://schemas.openxmlformats.org/officeDocument/2006/math">
                    <m:r>
                      <a:rPr lang="en-US" altLang="zh-TW" i="1">
                        <a:latin typeface="Cambria Math"/>
                        <a:ea typeface="Cambria Math"/>
                      </a:rPr>
                      <m:t>⇒</m:t>
                    </m:r>
                    <m:r>
                      <a:rPr lang="en-US" altLang="zh-TW" b="0" i="1" smtClean="0">
                        <a:latin typeface="Cambria Math" panose="02040503050406030204" pitchFamily="18" charset="0"/>
                        <a:ea typeface="Cambria Math"/>
                      </a:rPr>
                      <m:t>10</m:t>
                    </m:r>
                    <m:r>
                      <a:rPr lang="en-US" altLang="zh-TW" i="1">
                        <a:latin typeface="Cambria Math"/>
                        <a:ea typeface="Cambria Math"/>
                      </a:rPr>
                      <m:t>×$250×</m:t>
                    </m:r>
                    <m:d>
                      <m:dPr>
                        <m:ctrlPr>
                          <a:rPr lang="en-US" altLang="zh-TW" i="1">
                            <a:latin typeface="Cambria Math" panose="02040503050406030204" pitchFamily="18" charset="0"/>
                            <a:ea typeface="Cambria Math"/>
                          </a:rPr>
                        </m:ctrlPr>
                      </m:dPr>
                      <m:e>
                        <m:r>
                          <a:rPr lang="en-US" altLang="zh-TW" i="1">
                            <a:latin typeface="Cambria Math"/>
                            <a:ea typeface="Cambria Math"/>
                          </a:rPr>
                          <m:t>900−810</m:t>
                        </m:r>
                      </m:e>
                    </m:d>
                    <m:r>
                      <a:rPr lang="en-US" altLang="zh-TW" b="0" i="1" smtClean="0">
                        <a:latin typeface="Cambria Math" panose="02040503050406030204" pitchFamily="18" charset="0"/>
                        <a:ea typeface="Cambria Math"/>
                      </a:rPr>
                      <m:t>+</m:t>
                    </m:r>
                    <m:r>
                      <a:rPr lang="en-US" altLang="zh-TW" i="1">
                        <a:latin typeface="Cambria Math"/>
                        <a:ea typeface="新細明體" pitchFamily="18" charset="-120"/>
                      </a:rPr>
                      <m:t>20,000</m:t>
                    </m:r>
                    <m:r>
                      <a:rPr lang="en-US" altLang="zh-TW" i="1">
                        <a:latin typeface="Cambria Math"/>
                        <a:ea typeface="Cambria Math"/>
                      </a:rPr>
                      <m:t>×</m:t>
                    </m:r>
                    <m:d>
                      <m:dPr>
                        <m:ctrlPr>
                          <a:rPr lang="en-US" altLang="zh-TW" i="1">
                            <a:latin typeface="Cambria Math" panose="02040503050406030204" pitchFamily="18" charset="0"/>
                            <a:ea typeface="Cambria Math"/>
                          </a:rPr>
                        </m:ctrlPr>
                      </m:dPr>
                      <m:e>
                        <m:r>
                          <a:rPr lang="en-US" altLang="zh-TW" i="1">
                            <a:latin typeface="Cambria Math"/>
                            <a:ea typeface="Cambria Math"/>
                          </a:rPr>
                          <m:t>$</m:t>
                        </m:r>
                        <m:r>
                          <a:rPr lang="en-US" altLang="zh-TW" b="0" i="1" smtClean="0">
                            <a:latin typeface="Cambria Math"/>
                            <a:ea typeface="Cambria Math"/>
                          </a:rPr>
                          <m:t>89</m:t>
                        </m:r>
                        <m:r>
                          <a:rPr lang="en-US" altLang="zh-TW" i="1">
                            <a:latin typeface="Cambria Math"/>
                            <a:ea typeface="Cambria Math"/>
                          </a:rPr>
                          <m:t>−$100</m:t>
                        </m:r>
                      </m:e>
                    </m:d>
                    <m:r>
                      <a:rPr lang="en-US" altLang="zh-TW" i="1">
                        <a:latin typeface="Cambria Math"/>
                        <a:ea typeface="Cambria Math"/>
                      </a:rPr>
                      <m:t>=$225,000</m:t>
                    </m:r>
                    <m:r>
                      <a:rPr lang="en-US" altLang="zh-TW" b="0" i="1" smtClean="0">
                        <a:latin typeface="Cambria Math"/>
                        <a:ea typeface="Cambria Math"/>
                      </a:rPr>
                      <m:t>−$220,000=$5,000</m:t>
                    </m:r>
                  </m:oMath>
                </a14:m>
                <a:endParaRPr lang="en-US" altLang="zh-TW" dirty="0">
                  <a:ea typeface="新細明體" pitchFamily="18" charset="-120"/>
                </a:endParaRPr>
              </a:p>
              <a:p>
                <a:pPr lvl="1">
                  <a:spcBef>
                    <a:spcPts val="300"/>
                  </a:spcBef>
                </a:pPr>
                <a:r>
                  <a:rPr lang="en-US" altLang="zh-TW" dirty="0">
                    <a:ea typeface="新細明體" pitchFamily="18" charset="-120"/>
                  </a:rPr>
                  <a:t>Analysis for a positive-alpha equity portfolio</a:t>
                </a:r>
              </a:p>
              <a:p>
                <a:pPr lvl="2">
                  <a:spcBef>
                    <a:spcPts val="300"/>
                  </a:spcBef>
                </a:pPr>
                <a:r>
                  <a:rPr lang="en-US" altLang="zh-TW" dirty="0">
                    <a:ea typeface="新細明體" pitchFamily="18" charset="-120"/>
                  </a:rPr>
                  <a:t>Holding this portfolio (with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𝛽</m:t>
                        </m:r>
                      </m:e>
                      <m:sub>
                        <m:r>
                          <a:rPr lang="en-US" altLang="zh-TW" i="1">
                            <a:latin typeface="Cambria Math"/>
                            <a:ea typeface="新細明體" pitchFamily="18" charset="-120"/>
                          </a:rPr>
                          <m:t>𝐸</m:t>
                        </m:r>
                      </m:sub>
                    </m:sSub>
                  </m:oMath>
                </a14:m>
                <a:r>
                  <a:rPr lang="en-US" altLang="zh-TW" dirty="0">
                    <a:ea typeface="新細明體" pitchFamily="18" charset="-120"/>
                  </a:rPr>
                  <a:t>) and shorting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𝛽</m:t>
                        </m:r>
                      </m:e>
                      <m:sub>
                        <m:r>
                          <a:rPr lang="en-US" altLang="zh-TW" i="1">
                            <a:latin typeface="Cambria Math"/>
                            <a:ea typeface="新細明體" pitchFamily="18" charset="-120"/>
                          </a:rPr>
                          <m:t>𝐸</m:t>
                        </m:r>
                      </m:sub>
                    </m:sSub>
                  </m:oMath>
                </a14:m>
                <a:r>
                  <a:rPr lang="en-US" altLang="zh-TW" dirty="0">
                    <a:ea typeface="新細明體" pitchFamily="18" charset="-120"/>
                  </a:rPr>
                  <a:t> index futures form a profitable strategy if picked stocks in the equity portfolio outperform the prediction of the CAPM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𝛼</m:t>
                        </m:r>
                      </m:e>
                      <m:sub>
                        <m:r>
                          <a:rPr lang="en-US" altLang="zh-TW" i="1">
                            <a:latin typeface="Cambria Math"/>
                            <a:ea typeface="新細明體" pitchFamily="18" charset="-120"/>
                          </a:rPr>
                          <m:t>𝐸</m:t>
                        </m:r>
                      </m:sub>
                    </m:sSub>
                    <m:r>
                      <a:rPr lang="en-US" altLang="zh-TW" i="1">
                        <a:latin typeface="Cambria Math" panose="02040503050406030204" pitchFamily="18" charset="0"/>
                        <a:ea typeface="新細明體" pitchFamily="18" charset="-120"/>
                      </a:rPr>
                      <m:t>&gt;0</m:t>
                    </m:r>
                  </m:oMath>
                </a14:m>
                <a:r>
                  <a:rPr lang="en-US" altLang="zh-TW" dirty="0">
                    <a:ea typeface="新細明體" pitchFamily="18" charset="-120"/>
                  </a:rPr>
                  <a:t>)</a:t>
                </a:r>
              </a:p>
              <a:p>
                <a:pPr lvl="2">
                  <a:spcBef>
                    <a:spcPts val="300"/>
                  </a:spcBef>
                </a:pPr>
                <a:r>
                  <a:rPr lang="en-CA" altLang="zh-TW" dirty="0"/>
                  <a:t>Given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𝐴</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a:rPr lang="en-US" altLang="zh-TW" i="1">
                            <a:latin typeface="Cambria Math"/>
                            <a:ea typeface="新細明體" pitchFamily="18" charset="-120"/>
                          </a:rPr>
                          <m:t>𝐹</m:t>
                        </m:r>
                      </m:sub>
                    </m:sSub>
                    <m:r>
                      <a:rPr lang="en-US" altLang="zh-TW" i="1">
                        <a:latin typeface="Cambria Math"/>
                        <a:ea typeface="新細明體" pitchFamily="18" charset="-120"/>
                      </a:rPr>
                      <m:t>=1</m:t>
                    </m:r>
                  </m:oMath>
                </a14:m>
                <a:r>
                  <a:rPr lang="en-CA" altLang="zh-TW" dirty="0"/>
                  <a:t>, the portfolio return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𝛼</m:t>
                        </m:r>
                      </m:e>
                      <m:sub>
                        <m:r>
                          <a:rPr lang="en-US" altLang="zh-TW" i="1">
                            <a:latin typeface="Cambria Math"/>
                            <a:ea typeface="新細明體" pitchFamily="18" charset="-120"/>
                          </a:rPr>
                          <m:t>𝐸</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𝑓</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𝛽</m:t>
                        </m:r>
                      </m:e>
                      <m:sub>
                        <m:r>
                          <a:rPr lang="en-US" altLang="zh-TW" i="1">
                            <a:latin typeface="Cambria Math"/>
                            <a:ea typeface="新細明體" pitchFamily="18" charset="-120"/>
                          </a:rPr>
                          <m:t>𝐸</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𝑀</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𝑓</m:t>
                        </m:r>
                      </m:sub>
                    </m:sSub>
                    <m:r>
                      <a:rPr lang="en-US" altLang="zh-TW" i="1">
                        <a:latin typeface="Cambria Math"/>
                        <a:ea typeface="新細明體" pitchFamily="18" charset="-120"/>
                      </a:rPr>
                      <m:t>)</m:t>
                    </m:r>
                  </m:oMath>
                </a14:m>
                <a:r>
                  <a:rPr lang="en-CA" altLang="zh-TW" dirty="0"/>
                  <a:t>, and the return of shorting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𝛽</m:t>
                        </m:r>
                      </m:e>
                      <m:sub>
                        <m:r>
                          <a:rPr lang="en-US" altLang="zh-TW" i="1">
                            <a:latin typeface="Cambria Math"/>
                            <a:ea typeface="新細明體" pitchFamily="18" charset="-120"/>
                          </a:rPr>
                          <m:t>𝐸</m:t>
                        </m:r>
                      </m:sub>
                    </m:sSub>
                  </m:oMath>
                </a14:m>
                <a:r>
                  <a:rPr lang="en-CA" altLang="zh-TW" dirty="0"/>
                  <a:t> index futures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m:t>
                        </m:r>
                        <m:r>
                          <a:rPr lang="en-US" altLang="zh-TW" i="1">
                            <a:latin typeface="Cambria Math"/>
                            <a:ea typeface="新細明體" pitchFamily="18" charset="-120"/>
                          </a:rPr>
                          <m:t>𝛽</m:t>
                        </m:r>
                      </m:e>
                      <m:sub>
                        <m:r>
                          <a:rPr lang="en-US" altLang="zh-TW" i="1">
                            <a:latin typeface="Cambria Math"/>
                            <a:ea typeface="新細明體" pitchFamily="18" charset="-120"/>
                          </a:rPr>
                          <m:t>𝐸</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𝑀</m:t>
                        </m:r>
                      </m:sub>
                    </m:sSub>
                  </m:oMath>
                </a14:m>
                <a:r>
                  <a:rPr lang="en-CA" altLang="zh-TW" dirty="0"/>
                  <a:t>, so the net return of this strategy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𝛼</m:t>
                        </m:r>
                      </m:e>
                      <m:sub>
                        <m:r>
                          <a:rPr lang="en-US" altLang="zh-TW" i="1">
                            <a:latin typeface="Cambria Math"/>
                            <a:ea typeface="新細明體" pitchFamily="18" charset="-120"/>
                          </a:rPr>
                          <m:t>𝐸</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(1−</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𝛽</m:t>
                            </m:r>
                          </m:e>
                          <m:sub>
                            <m:r>
                              <a:rPr lang="en-US" altLang="zh-TW" i="1">
                                <a:latin typeface="Cambria Math"/>
                                <a:ea typeface="新細明體" pitchFamily="18" charset="-120"/>
                              </a:rPr>
                              <m:t>𝐸</m:t>
                            </m:r>
                          </m:sub>
                        </m:sSub>
                        <m:r>
                          <a:rPr lang="en-US" altLang="zh-TW" b="0" i="1" smtClean="0">
                            <a:latin typeface="Cambria Math"/>
                            <a:ea typeface="新細明體" pitchFamily="18" charset="-120"/>
                          </a:rPr>
                          <m:t>)</m:t>
                        </m:r>
                        <m:r>
                          <a:rPr lang="en-US" altLang="zh-TW" i="1">
                            <a:latin typeface="Cambria Math"/>
                            <a:ea typeface="新細明體" pitchFamily="18" charset="-120"/>
                          </a:rPr>
                          <m:t>𝑟</m:t>
                        </m:r>
                      </m:e>
                      <m:sub>
                        <m:r>
                          <a:rPr lang="en-US" altLang="zh-TW" i="1">
                            <a:latin typeface="Cambria Math"/>
                            <a:ea typeface="新細明體" pitchFamily="18" charset="-120"/>
                          </a:rPr>
                          <m:t>𝑓</m:t>
                        </m:r>
                      </m:sub>
                    </m:sSub>
                  </m:oMath>
                </a14:m>
                <a:endParaRPr lang="en-US" altLang="zh-TW" dirty="0">
                  <a:ea typeface="新細明體" charset="-120"/>
                </a:endParaRPr>
              </a:p>
              <a:p>
                <a:pPr lvl="2">
                  <a:spcBef>
                    <a:spcPts val="300"/>
                  </a:spcBef>
                </a:pPr>
                <a:r>
                  <a:rPr lang="en-US" altLang="zh-TW" dirty="0">
                    <a:ea typeface="新細明體" charset="-120"/>
                  </a:rPr>
                  <a:t>Make profit if</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 </m:t>
                        </m:r>
                        <m:r>
                          <a:rPr lang="en-US" altLang="zh-TW" i="1">
                            <a:latin typeface="Cambria Math"/>
                            <a:ea typeface="新細明體" pitchFamily="18" charset="-120"/>
                          </a:rPr>
                          <m:t>𝛼</m:t>
                        </m:r>
                      </m:e>
                      <m:sub>
                        <m:r>
                          <a:rPr lang="en-US" altLang="zh-TW" i="1">
                            <a:latin typeface="Cambria Math"/>
                            <a:ea typeface="新細明體" pitchFamily="18" charset="-120"/>
                          </a:rPr>
                          <m:t>𝐸</m:t>
                        </m:r>
                      </m:sub>
                    </m:sSub>
                    <m:r>
                      <a:rPr lang="en-US" altLang="zh-TW" i="1" smtClean="0">
                        <a:latin typeface="Cambria Math"/>
                        <a:ea typeface="Cambria Math"/>
                      </a:rPr>
                      <m:t>≥</m:t>
                    </m:r>
                    <m:sSub>
                      <m:sSubPr>
                        <m:ctrlPr>
                          <a:rPr lang="en-US" altLang="zh-TW" i="1">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1−</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𝛽</m:t>
                                </m:r>
                              </m:e>
                              <m:sub>
                                <m:r>
                                  <a:rPr lang="en-US" altLang="zh-TW" i="1">
                                    <a:latin typeface="Cambria Math"/>
                                    <a:ea typeface="新細明體" pitchFamily="18" charset="-120"/>
                                  </a:rPr>
                                  <m:t>𝐸</m:t>
                                </m:r>
                              </m:sub>
                            </m:sSub>
                          </m:e>
                        </m:d>
                        <m:r>
                          <a:rPr lang="en-US" altLang="zh-TW" i="1">
                            <a:latin typeface="Cambria Math"/>
                            <a:ea typeface="新細明體" pitchFamily="18" charset="-120"/>
                          </a:rPr>
                          <m:t>𝑟</m:t>
                        </m:r>
                      </m:e>
                      <m:sub>
                        <m:r>
                          <a:rPr lang="en-US" altLang="zh-TW" i="1">
                            <a:latin typeface="Cambria Math"/>
                            <a:ea typeface="新細明體" pitchFamily="18" charset="-120"/>
                          </a:rPr>
                          <m:t>𝑓</m:t>
                        </m:r>
                      </m:sub>
                    </m:sSub>
                  </m:oMath>
                </a14:m>
                <a:r>
                  <a:rPr lang="en-US" altLang="zh-TW" dirty="0">
                    <a:ea typeface="新細明體" charset="-120"/>
                  </a:rPr>
                  <a:t>, </a:t>
                </a:r>
                <a:r>
                  <a:rPr lang="en-CA" altLang="zh-TW" dirty="0"/>
                  <a:t>independent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𝑀</m:t>
                        </m:r>
                      </m:sub>
                    </m:sSub>
                  </m:oMath>
                </a14:m>
                <a:endParaRPr lang="en-US" altLang="zh-TW" dirty="0">
                  <a:ea typeface="新細明體" charset="-120"/>
                </a:endParaRPr>
              </a:p>
            </p:txBody>
          </p:sp>
        </mc:Choice>
        <mc:Fallback xmlns="">
          <p:sp>
            <p:nvSpPr>
              <p:cNvPr id="16388" name="Rectangle 3"/>
              <p:cNvSpPr>
                <a:spLocks noGrp="1" noRot="1" noChangeAspect="1" noMove="1" noResize="1" noEditPoints="1" noAdjustHandles="1" noChangeArrowheads="1" noChangeShapeType="1" noTextEdit="1"/>
              </p:cNvSpPr>
              <p:nvPr>
                <p:ph idx="1"/>
              </p:nvPr>
            </p:nvSpPr>
            <p:spPr>
              <a:xfrm>
                <a:off x="76200" y="1600200"/>
                <a:ext cx="8991600" cy="5181600"/>
              </a:xfrm>
              <a:blipFill>
                <a:blip r:embed="rId3"/>
                <a:stretch>
                  <a:fillRect r="-746" b="-4353"/>
                </a:stretch>
              </a:blipFill>
            </p:spPr>
            <p:txBody>
              <a:bodyPr/>
              <a:lstStyle/>
              <a:p>
                <a:r>
                  <a:rPr lang="zh-TW" altLang="en-US">
                    <a:noFill/>
                  </a:rPr>
                  <a:t> </a:t>
                </a:r>
              </a:p>
            </p:txBody>
          </p:sp>
        </mc:Fallback>
      </mc:AlternateContent>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3D13F682-6FE1-4D3A-A0A6-80F20B7698A3}" type="slidenum">
              <a:rPr lang="en-US" altLang="en-US"/>
              <a:pPr eaLnBrk="1" hangingPunct="1"/>
              <a:t>42</a:t>
            </a:fld>
            <a:endParaRPr lang="en-US" altLang="en-US"/>
          </a:p>
        </p:txBody>
      </p:sp>
    </p:spTree>
    <p:extLst>
      <p:ext uri="{BB962C8B-B14F-4D97-AF65-F5344CB8AC3E}">
        <p14:creationId xmlns:p14="http://schemas.microsoft.com/office/powerpoint/2010/main" val="354613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04800" y="260648"/>
            <a:ext cx="7651576" cy="93049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zh-TW" dirty="0">
                <a:ea typeface="新細明體" charset="-120"/>
              </a:rPr>
              <a:t>Understand Hedge Using Futures with Margin Mechanism</a:t>
            </a:r>
            <a:endParaRPr lang="en-US" altLang="zh-TW" dirty="0">
              <a:ea typeface="新細明體" pitchFamily="18" charset="-120"/>
            </a:endParaRPr>
          </a:p>
        </p:txBody>
      </p:sp>
      <p:sp>
        <p:nvSpPr>
          <p:cNvPr id="5124" name="Rectangle 3"/>
          <p:cNvSpPr>
            <a:spLocks noGrp="1" noChangeArrowheads="1"/>
          </p:cNvSpPr>
          <p:nvPr>
            <p:ph idx="1"/>
          </p:nvPr>
        </p:nvSpPr>
        <p:spPr>
          <a:xfrm>
            <a:off x="304800" y="1719263"/>
            <a:ext cx="8534399" cy="44116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zh-TW" dirty="0">
                <a:ea typeface="新細明體" pitchFamily="18" charset="-120"/>
              </a:rPr>
              <a:t>A short futures hedge is appropriate when you know you will SELL an asset at a future time point and intend to lock in the price</a:t>
            </a:r>
          </a:p>
          <a:p>
            <a:pPr lvl="1"/>
            <a:r>
              <a:rPr lang="en-US" altLang="zh-TW" sz="2200" dirty="0">
                <a:solidFill>
                  <a:srgbClr val="000000"/>
                </a:solidFill>
                <a:ea typeface="新細明體" pitchFamily="18" charset="-120"/>
              </a:rPr>
              <a:t>An oil producer will sell 10,000 barrels of crude oil after two months </a:t>
            </a:r>
            <a:r>
              <a:rPr lang="en-US" altLang="zh-TW" sz="2400" dirty="0">
                <a:solidFill>
                  <a:srgbClr val="000000"/>
                </a:solidFill>
                <a:sym typeface="Symbol"/>
              </a:rPr>
              <a:t> </a:t>
            </a:r>
            <a:r>
              <a:rPr lang="en-US" altLang="zh-TW" sz="2200" dirty="0">
                <a:solidFill>
                  <a:srgbClr val="000000"/>
                </a:solidFill>
                <a:ea typeface="新細明體" pitchFamily="18" charset="-120"/>
              </a:rPr>
              <a:t>take a short position of 10 contracts (each can deliver 1,000 barrels of crude oil after two months) on NYMEX</a:t>
            </a:r>
            <a:endParaRPr lang="en-US" altLang="zh-TW" sz="4000" dirty="0">
              <a:ea typeface="新細明體" pitchFamily="18" charset="-120"/>
            </a:endParaRPr>
          </a:p>
          <a:p>
            <a:pPr lvl="1"/>
            <a:endParaRPr lang="en-US" altLang="zh-TW" sz="1600" dirty="0">
              <a:ea typeface="新細明體" pitchFamily="18" charset="-120"/>
            </a:endParaRPr>
          </a:p>
          <a:p>
            <a:pPr lvl="1"/>
            <a:endParaRPr lang="en-US" altLang="zh-TW" sz="1600" dirty="0">
              <a:ea typeface="新細明體" pitchFamily="18" charset="-120"/>
            </a:endParaRPr>
          </a:p>
          <a:p>
            <a:pPr lvl="1"/>
            <a:endParaRPr lang="en-US" altLang="zh-TW" sz="1600" dirty="0">
              <a:ea typeface="新細明體" pitchFamily="18" charset="-120"/>
            </a:endParaRPr>
          </a:p>
          <a:p>
            <a:pPr lvl="1"/>
            <a:endParaRPr lang="en-US" altLang="zh-TW" sz="1600" dirty="0">
              <a:ea typeface="新細明體" pitchFamily="18" charset="-120"/>
            </a:endParaRPr>
          </a:p>
          <a:p>
            <a:pPr lvl="1"/>
            <a:endParaRPr lang="en-US" altLang="zh-TW" sz="1600" dirty="0">
              <a:ea typeface="新細明體" pitchFamily="18" charset="-120"/>
            </a:endParaRPr>
          </a:p>
          <a:p>
            <a:pPr lvl="1"/>
            <a:endParaRPr lang="en-US" altLang="zh-TW" sz="1600" dirty="0">
              <a:ea typeface="新細明體" pitchFamily="18" charset="-120"/>
            </a:endParaRPr>
          </a:p>
          <a:p>
            <a:pPr marL="344488" lvl="1" indent="0">
              <a:buNone/>
              <a:tabLst>
                <a:tab pos="360363" algn="l"/>
              </a:tabLst>
            </a:pPr>
            <a:r>
              <a:rPr lang="en-US" altLang="zh-TW" sz="1600" dirty="0">
                <a:ea typeface="新細明體" pitchFamily="18" charset="-120"/>
              </a:rPr>
              <a:t>	(“+” (“-”) indicates cash inflow (outflow) or gains (losses) from the futures position)</a:t>
            </a:r>
          </a:p>
        </p:txBody>
      </p:sp>
      <p:sp>
        <p:nvSpPr>
          <p:cNvPr id="51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A6D82980-2BF6-482C-8FAB-1104CD94F38D}" type="slidenum">
              <a:rPr lang="en-US" altLang="en-US"/>
              <a:pPr eaLnBrk="1" hangingPunct="1"/>
              <a:t>5</a:t>
            </a:fld>
            <a:endParaRPr lang="en-US" altLang="en-US" dirty="0"/>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2990212218"/>
                  </p:ext>
                </p:extLst>
              </p:nvPr>
            </p:nvGraphicFramePr>
            <p:xfrm>
              <a:off x="685800" y="4343400"/>
              <a:ext cx="7924798" cy="1677600"/>
            </p:xfrm>
            <a:graphic>
              <a:graphicData uri="http://schemas.openxmlformats.org/drawingml/2006/table">
                <a:tbl>
                  <a:tblPr>
                    <a:tableStyleId>{073A0DAA-6AF3-43AB-8588-CEC1D06C72B9}</a:tableStyleId>
                  </a:tblPr>
                  <a:tblGrid>
                    <a:gridCol w="3444348">
                      <a:extLst>
                        <a:ext uri="{9D8B030D-6E8A-4147-A177-3AD203B41FA5}">
                          <a16:colId xmlns:a16="http://schemas.microsoft.com/office/drawing/2014/main" val="20000"/>
                        </a:ext>
                      </a:extLst>
                    </a:gridCol>
                    <a:gridCol w="896090">
                      <a:extLst>
                        <a:ext uri="{9D8B030D-6E8A-4147-A177-3AD203B41FA5}">
                          <a16:colId xmlns:a16="http://schemas.microsoft.com/office/drawing/2014/main" val="20001"/>
                        </a:ext>
                      </a:extLst>
                    </a:gridCol>
                    <a:gridCol w="896090">
                      <a:extLst>
                        <a:ext uri="{9D8B030D-6E8A-4147-A177-3AD203B41FA5}">
                          <a16:colId xmlns:a16="http://schemas.microsoft.com/office/drawing/2014/main" val="20002"/>
                        </a:ext>
                      </a:extLst>
                    </a:gridCol>
                    <a:gridCol w="896090">
                      <a:extLst>
                        <a:ext uri="{9D8B030D-6E8A-4147-A177-3AD203B41FA5}">
                          <a16:colId xmlns:a16="http://schemas.microsoft.com/office/drawing/2014/main" val="20003"/>
                        </a:ext>
                      </a:extLst>
                    </a:gridCol>
                    <a:gridCol w="896090">
                      <a:extLst>
                        <a:ext uri="{9D8B030D-6E8A-4147-A177-3AD203B41FA5}">
                          <a16:colId xmlns:a16="http://schemas.microsoft.com/office/drawing/2014/main" val="20004"/>
                        </a:ext>
                      </a:extLst>
                    </a:gridCol>
                    <a:gridCol w="896090">
                      <a:extLst>
                        <a:ext uri="{9D8B030D-6E8A-4147-A177-3AD203B41FA5}">
                          <a16:colId xmlns:a16="http://schemas.microsoft.com/office/drawing/2014/main" val="20005"/>
                        </a:ext>
                      </a:extLst>
                    </a:gridCol>
                  </a:tblGrid>
                  <a:tr h="419400">
                    <a:tc>
                      <a:txBody>
                        <a:bodyPr/>
                        <a:lstStyle/>
                        <a:p>
                          <a:pPr algn="l" fontAlgn="ctr"/>
                          <a:r>
                            <a:rPr lang="en-US" sz="1400" b="0" i="0" u="none" strike="noStrike" dirty="0">
                              <a:solidFill>
                                <a:srgbClr val="000000"/>
                              </a:solidFill>
                              <a:effectLst/>
                              <a:latin typeface="+mn-lt"/>
                            </a:rPr>
                            <a:t>Oil price at maturity ($/bbl.) </a:t>
                          </a:r>
                          <a:r>
                            <a:rPr lang="en-US" altLang="zh-TW" sz="1400" u="none" strike="noStrike" dirty="0">
                              <a:effectLst/>
                            </a:rPr>
                            <a:t>(</a:t>
                          </a:r>
                          <a14:m>
                            <m:oMath xmlns:m="http://schemas.openxmlformats.org/officeDocument/2006/math">
                              <m:sSub>
                                <m:sSubPr>
                                  <m:ctrlPr>
                                    <a:rPr lang="en-US" altLang="zh-TW" sz="1400" b="0" i="1" u="none" strike="noStrike" smtClean="0">
                                      <a:effectLst/>
                                      <a:latin typeface="Cambria Math" panose="02040503050406030204" pitchFamily="18" charset="0"/>
                                    </a:rPr>
                                  </m:ctrlPr>
                                </m:sSubPr>
                                <m:e>
                                  <m:r>
                                    <a:rPr lang="en-US" altLang="zh-TW" sz="1400" b="0" i="1" u="none" strike="noStrike" smtClean="0">
                                      <a:effectLst/>
                                      <a:latin typeface="Cambria Math"/>
                                    </a:rPr>
                                    <m:t>𝑆</m:t>
                                  </m:r>
                                </m:e>
                                <m:sub>
                                  <m:r>
                                    <a:rPr lang="en-US" altLang="zh-TW" sz="1400" b="0" i="1" u="none" strike="noStrike" smtClean="0">
                                      <a:effectLst/>
                                      <a:latin typeface="Cambria Math"/>
                                    </a:rPr>
                                    <m:t>𝑇</m:t>
                                  </m:r>
                                </m:sub>
                              </m:sSub>
                            </m:oMath>
                          </a14:m>
                          <a:r>
                            <a:rPr lang="en-US" altLang="zh-TW" sz="1400" b="0" i="0" u="none" strike="noStrike" dirty="0">
                              <a:solidFill>
                                <a:srgbClr val="000000"/>
                              </a:solidFill>
                              <a:effectLst/>
                              <a:latin typeface="+mn-lt"/>
                            </a:rPr>
                            <a:t>)</a:t>
                          </a:r>
                          <a:endParaRPr lang="en-US" sz="1400" b="0" i="0" u="none" strike="noStrike" dirty="0">
                            <a:solidFill>
                              <a:srgbClr val="000000"/>
                            </a:solidFill>
                            <a:effectLst/>
                            <a:latin typeface="+mn-lt"/>
                          </a:endParaRPr>
                        </a:p>
                      </a:txBody>
                      <a:tcPr marL="9525" marR="9525" marT="9525" marB="0" anchor="ctr"/>
                    </a:tc>
                    <a:tc>
                      <a:txBody>
                        <a:bodyPr/>
                        <a:lstStyle/>
                        <a:p>
                          <a:pPr algn="r" fontAlgn="ctr"/>
                          <a:r>
                            <a:rPr lang="en-US" altLang="zh-TW" sz="1400" b="0" i="0" u="none" strike="noStrike">
                              <a:solidFill>
                                <a:srgbClr val="000000"/>
                              </a:solidFill>
                              <a:effectLst/>
                              <a:latin typeface="+mn-lt"/>
                            </a:rPr>
                            <a:t>80</a:t>
                          </a:r>
                        </a:p>
                      </a:txBody>
                      <a:tcPr marL="9525" marR="9525" marT="9525" marB="0" anchor="ctr"/>
                    </a:tc>
                    <a:tc>
                      <a:txBody>
                        <a:bodyPr/>
                        <a:lstStyle/>
                        <a:p>
                          <a:pPr algn="r" fontAlgn="ctr"/>
                          <a:r>
                            <a:rPr lang="en-US" altLang="zh-TW" sz="1400" b="0" i="0" u="none" strike="noStrike">
                              <a:solidFill>
                                <a:srgbClr val="000000"/>
                              </a:solidFill>
                              <a:effectLst/>
                              <a:latin typeface="+mn-lt"/>
                            </a:rPr>
                            <a:t>90</a:t>
                          </a:r>
                        </a:p>
                      </a:txBody>
                      <a:tcPr marL="9525" marR="9525" marT="9525" marB="0" anchor="ctr"/>
                    </a:tc>
                    <a:tc>
                      <a:txBody>
                        <a:bodyPr/>
                        <a:lstStyle/>
                        <a:p>
                          <a:pPr algn="r" fontAlgn="ctr"/>
                          <a:r>
                            <a:rPr lang="en-US" altLang="zh-TW" sz="1400" b="0" i="0" u="none" strike="noStrike">
                              <a:solidFill>
                                <a:srgbClr val="000000"/>
                              </a:solidFill>
                              <a:effectLst/>
                              <a:latin typeface="+mn-lt"/>
                            </a:rPr>
                            <a:t>100</a:t>
                          </a:r>
                        </a:p>
                      </a:txBody>
                      <a:tcPr marL="9525" marR="9525" marT="9525" marB="0" anchor="ctr"/>
                    </a:tc>
                    <a:tc>
                      <a:txBody>
                        <a:bodyPr/>
                        <a:lstStyle/>
                        <a:p>
                          <a:pPr algn="r" fontAlgn="ctr"/>
                          <a:r>
                            <a:rPr lang="en-US" altLang="zh-TW" sz="1400" b="0" i="0" u="none" strike="noStrike">
                              <a:solidFill>
                                <a:srgbClr val="000000"/>
                              </a:solidFill>
                              <a:effectLst/>
                              <a:latin typeface="+mn-lt"/>
                            </a:rPr>
                            <a:t>110</a:t>
                          </a:r>
                        </a:p>
                      </a:txBody>
                      <a:tcPr marL="9525" marR="9525" marT="9525" marB="0" anchor="ctr"/>
                    </a:tc>
                    <a:tc>
                      <a:txBody>
                        <a:bodyPr/>
                        <a:lstStyle/>
                        <a:p>
                          <a:pPr algn="r" fontAlgn="ctr"/>
                          <a:r>
                            <a:rPr lang="en-US" altLang="zh-TW" sz="1400" b="0" i="0" u="none" strike="noStrike">
                              <a:solidFill>
                                <a:srgbClr val="000000"/>
                              </a:solidFill>
                              <a:effectLst/>
                              <a:latin typeface="+mn-lt"/>
                            </a:rPr>
                            <a:t>120</a:t>
                          </a:r>
                        </a:p>
                      </a:txBody>
                      <a:tcPr marL="9525" marR="9525" marT="9525" marB="0" anchor="ctr"/>
                    </a:tc>
                    <a:extLst>
                      <a:ext uri="{0D108BD9-81ED-4DB2-BD59-A6C34878D82A}">
                        <a16:rowId xmlns:a16="http://schemas.microsoft.com/office/drawing/2014/main" val="10000"/>
                      </a:ext>
                    </a:extLst>
                  </a:tr>
                  <a:tr h="419400">
                    <a:tc>
                      <a:txBody>
                        <a:bodyPr/>
                        <a:lstStyle/>
                        <a:p>
                          <a:pPr algn="l" fontAlgn="ctr"/>
                          <a:r>
                            <a:rPr lang="en-US" sz="1400" b="0" i="0" u="none" strike="noStrike" dirty="0">
                              <a:solidFill>
                                <a:srgbClr val="000000"/>
                              </a:solidFill>
                              <a:effectLst/>
                              <a:latin typeface="+mn-lt"/>
                            </a:rPr>
                            <a:t>Income for selling 10,000 bbl. in the market</a:t>
                          </a:r>
                        </a:p>
                      </a:txBody>
                      <a:tcPr marL="9525" marR="9525" marT="9525" marB="0" anchor="ctr"/>
                    </a:tc>
                    <a:tc>
                      <a:txBody>
                        <a:bodyPr/>
                        <a:lstStyle/>
                        <a:p>
                          <a:pPr algn="r" fontAlgn="ctr"/>
                          <a:r>
                            <a:rPr lang="en-US" altLang="zh-TW" sz="1400" b="0" i="0" u="none" strike="noStrike" dirty="0">
                              <a:solidFill>
                                <a:srgbClr val="000000"/>
                              </a:solidFill>
                              <a:effectLst/>
                              <a:latin typeface="+mn-lt"/>
                            </a:rPr>
                            <a:t>800,000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900,000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1,100,000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1,200,000</a:t>
                          </a:r>
                        </a:p>
                      </a:txBody>
                      <a:tcPr marL="9525" marR="9525" marT="9525" marB="0" anchor="ctr"/>
                    </a:tc>
                    <a:extLst>
                      <a:ext uri="{0D108BD9-81ED-4DB2-BD59-A6C34878D82A}">
                        <a16:rowId xmlns:a16="http://schemas.microsoft.com/office/drawing/2014/main" val="10001"/>
                      </a:ext>
                    </a:extLst>
                  </a:tr>
                  <a:tr h="419400">
                    <a:tc>
                      <a:txBody>
                        <a:bodyPr/>
                        <a:lstStyle/>
                        <a:p>
                          <a:pPr algn="l" fontAlgn="ctr"/>
                          <a:r>
                            <a:rPr lang="en-US" sz="1400" b="0" i="0" u="none" strike="noStrike" dirty="0">
                              <a:solidFill>
                                <a:srgbClr val="000000"/>
                              </a:solidFill>
                              <a:effectLst/>
                              <a:latin typeface="+mn-lt"/>
                            </a:rPr>
                            <a:t>Profit from futures (</a:t>
                          </a:r>
                          <a14:m>
                            <m:oMath xmlns:m="http://schemas.openxmlformats.org/officeDocument/2006/math">
                              <m:sSub>
                                <m:sSubPr>
                                  <m:ctrlPr>
                                    <a:rPr lang="en-US" altLang="zh-TW" sz="1400" b="0" i="1" u="none" strike="noStrike" dirty="0" smtClean="0">
                                      <a:effectLst/>
                                      <a:latin typeface="Cambria Math" panose="02040503050406030204" pitchFamily="18" charset="0"/>
                                    </a:rPr>
                                  </m:ctrlPr>
                                </m:sSubPr>
                                <m:e>
                                  <m:r>
                                    <a:rPr lang="en-US" altLang="zh-TW" sz="1400" i="1" u="none" strike="noStrike" dirty="0" smtClean="0">
                                      <a:effectLst/>
                                      <a:latin typeface="Cambria Math" panose="02040503050406030204" pitchFamily="18" charset="0"/>
                                    </a:rPr>
                                    <m:t>𝐹</m:t>
                                  </m:r>
                                </m:e>
                                <m:sub>
                                  <m:r>
                                    <a:rPr lang="en-US" altLang="zh-TW" sz="1400" b="0" i="1" u="none" strike="noStrike" dirty="0" smtClean="0">
                                      <a:effectLst/>
                                      <a:latin typeface="Cambria Math" panose="02040503050406030204" pitchFamily="18" charset="0"/>
                                    </a:rPr>
                                    <m:t>0</m:t>
                                  </m:r>
                                </m:sub>
                              </m:sSub>
                            </m:oMath>
                          </a14:m>
                          <a:r>
                            <a:rPr lang="en-US" sz="1400" b="0" i="0" u="none" strike="noStrike" dirty="0">
                              <a:solidFill>
                                <a:srgbClr val="000000"/>
                              </a:solidFill>
                              <a:effectLst/>
                              <a:latin typeface="+mn-lt"/>
                            </a:rPr>
                            <a:t> = $100/bbl.)</a:t>
                          </a:r>
                        </a:p>
                      </a:txBody>
                      <a:tcPr marL="9525" marR="9525" marT="9525" marB="0" anchor="ctr"/>
                    </a:tc>
                    <a:tc>
                      <a:txBody>
                        <a:bodyPr/>
                        <a:lstStyle/>
                        <a:p>
                          <a:pPr algn="r" fontAlgn="ctr"/>
                          <a:r>
                            <a:rPr lang="en-US" altLang="zh-TW" sz="1400" b="0" i="0" u="none" strike="noStrike" dirty="0">
                              <a:solidFill>
                                <a:srgbClr val="000000"/>
                              </a:solidFill>
                              <a:effectLst/>
                              <a:latin typeface="+mn-lt"/>
                            </a:rPr>
                            <a:t>200,000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-200,000</a:t>
                          </a:r>
                        </a:p>
                      </a:txBody>
                      <a:tcPr marL="9525" marR="9525" marT="9525" marB="0" anchor="ctr"/>
                    </a:tc>
                    <a:extLst>
                      <a:ext uri="{0D108BD9-81ED-4DB2-BD59-A6C34878D82A}">
                        <a16:rowId xmlns:a16="http://schemas.microsoft.com/office/drawing/2014/main" val="10002"/>
                      </a:ext>
                    </a:extLst>
                  </a:tr>
                  <a:tr h="419400">
                    <a:tc>
                      <a:txBody>
                        <a:bodyPr/>
                        <a:lstStyle/>
                        <a:p>
                          <a:pPr algn="l" fontAlgn="ctr"/>
                          <a:r>
                            <a:rPr lang="en-US" sz="1400" b="0" i="0" u="none" strike="noStrike" dirty="0">
                              <a:solidFill>
                                <a:srgbClr val="000000"/>
                              </a:solidFill>
                              <a:effectLst/>
                              <a:latin typeface="+mn-lt"/>
                            </a:rPr>
                            <a:t>Net income</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extLst>
                      <a:ext uri="{0D108BD9-81ED-4DB2-BD59-A6C34878D82A}">
                        <a16:rowId xmlns:a16="http://schemas.microsoft.com/office/drawing/2014/main" val="10003"/>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2990212218"/>
                  </p:ext>
                </p:extLst>
              </p:nvPr>
            </p:nvGraphicFramePr>
            <p:xfrm>
              <a:off x="685800" y="4343400"/>
              <a:ext cx="7924798" cy="1677600"/>
            </p:xfrm>
            <a:graphic>
              <a:graphicData uri="http://schemas.openxmlformats.org/drawingml/2006/table">
                <a:tbl>
                  <a:tblPr>
                    <a:tableStyleId>{073A0DAA-6AF3-43AB-8588-CEC1D06C72B9}</a:tableStyleId>
                  </a:tblPr>
                  <a:tblGrid>
                    <a:gridCol w="3444348">
                      <a:extLst>
                        <a:ext uri="{9D8B030D-6E8A-4147-A177-3AD203B41FA5}">
                          <a16:colId xmlns:a16="http://schemas.microsoft.com/office/drawing/2014/main" val="20000"/>
                        </a:ext>
                      </a:extLst>
                    </a:gridCol>
                    <a:gridCol w="896090">
                      <a:extLst>
                        <a:ext uri="{9D8B030D-6E8A-4147-A177-3AD203B41FA5}">
                          <a16:colId xmlns:a16="http://schemas.microsoft.com/office/drawing/2014/main" val="20001"/>
                        </a:ext>
                      </a:extLst>
                    </a:gridCol>
                    <a:gridCol w="896090">
                      <a:extLst>
                        <a:ext uri="{9D8B030D-6E8A-4147-A177-3AD203B41FA5}">
                          <a16:colId xmlns:a16="http://schemas.microsoft.com/office/drawing/2014/main" val="20002"/>
                        </a:ext>
                      </a:extLst>
                    </a:gridCol>
                    <a:gridCol w="896090">
                      <a:extLst>
                        <a:ext uri="{9D8B030D-6E8A-4147-A177-3AD203B41FA5}">
                          <a16:colId xmlns:a16="http://schemas.microsoft.com/office/drawing/2014/main" val="20003"/>
                        </a:ext>
                      </a:extLst>
                    </a:gridCol>
                    <a:gridCol w="896090">
                      <a:extLst>
                        <a:ext uri="{9D8B030D-6E8A-4147-A177-3AD203B41FA5}">
                          <a16:colId xmlns:a16="http://schemas.microsoft.com/office/drawing/2014/main" val="20004"/>
                        </a:ext>
                      </a:extLst>
                    </a:gridCol>
                    <a:gridCol w="896090">
                      <a:extLst>
                        <a:ext uri="{9D8B030D-6E8A-4147-A177-3AD203B41FA5}">
                          <a16:colId xmlns:a16="http://schemas.microsoft.com/office/drawing/2014/main" val="20005"/>
                        </a:ext>
                      </a:extLst>
                    </a:gridCol>
                  </a:tblGrid>
                  <a:tr h="419400">
                    <a:tc>
                      <a:txBody>
                        <a:bodyPr/>
                        <a:lstStyle/>
                        <a:p>
                          <a:endParaRPr lang="zh-TW"/>
                        </a:p>
                      </a:txBody>
                      <a:tcPr marL="9525" marR="9525" marT="9525" marB="0" anchor="ctr">
                        <a:blipFill>
                          <a:blip r:embed="rId3"/>
                          <a:stretch>
                            <a:fillRect l="-177" t="-1449" r="-130619" b="-302899"/>
                          </a:stretch>
                        </a:blipFill>
                      </a:tcPr>
                    </a:tc>
                    <a:tc>
                      <a:txBody>
                        <a:bodyPr/>
                        <a:lstStyle/>
                        <a:p>
                          <a:pPr algn="r" fontAlgn="ctr"/>
                          <a:r>
                            <a:rPr lang="en-US" altLang="zh-TW" sz="1400" b="0" i="0" u="none" strike="noStrike">
                              <a:solidFill>
                                <a:srgbClr val="000000"/>
                              </a:solidFill>
                              <a:effectLst/>
                              <a:latin typeface="+mn-lt"/>
                            </a:rPr>
                            <a:t>80</a:t>
                          </a:r>
                        </a:p>
                      </a:txBody>
                      <a:tcPr marL="9525" marR="9525" marT="9525" marB="0" anchor="ctr"/>
                    </a:tc>
                    <a:tc>
                      <a:txBody>
                        <a:bodyPr/>
                        <a:lstStyle/>
                        <a:p>
                          <a:pPr algn="r" fontAlgn="ctr"/>
                          <a:r>
                            <a:rPr lang="en-US" altLang="zh-TW" sz="1400" b="0" i="0" u="none" strike="noStrike">
                              <a:solidFill>
                                <a:srgbClr val="000000"/>
                              </a:solidFill>
                              <a:effectLst/>
                              <a:latin typeface="+mn-lt"/>
                            </a:rPr>
                            <a:t>90</a:t>
                          </a:r>
                        </a:p>
                      </a:txBody>
                      <a:tcPr marL="9525" marR="9525" marT="9525" marB="0" anchor="ctr"/>
                    </a:tc>
                    <a:tc>
                      <a:txBody>
                        <a:bodyPr/>
                        <a:lstStyle/>
                        <a:p>
                          <a:pPr algn="r" fontAlgn="ctr"/>
                          <a:r>
                            <a:rPr lang="en-US" altLang="zh-TW" sz="1400" b="0" i="0" u="none" strike="noStrike">
                              <a:solidFill>
                                <a:srgbClr val="000000"/>
                              </a:solidFill>
                              <a:effectLst/>
                              <a:latin typeface="+mn-lt"/>
                            </a:rPr>
                            <a:t>100</a:t>
                          </a:r>
                        </a:p>
                      </a:txBody>
                      <a:tcPr marL="9525" marR="9525" marT="9525" marB="0" anchor="ctr"/>
                    </a:tc>
                    <a:tc>
                      <a:txBody>
                        <a:bodyPr/>
                        <a:lstStyle/>
                        <a:p>
                          <a:pPr algn="r" fontAlgn="ctr"/>
                          <a:r>
                            <a:rPr lang="en-US" altLang="zh-TW" sz="1400" b="0" i="0" u="none" strike="noStrike">
                              <a:solidFill>
                                <a:srgbClr val="000000"/>
                              </a:solidFill>
                              <a:effectLst/>
                              <a:latin typeface="+mn-lt"/>
                            </a:rPr>
                            <a:t>110</a:t>
                          </a:r>
                        </a:p>
                      </a:txBody>
                      <a:tcPr marL="9525" marR="9525" marT="9525" marB="0" anchor="ctr"/>
                    </a:tc>
                    <a:tc>
                      <a:txBody>
                        <a:bodyPr/>
                        <a:lstStyle/>
                        <a:p>
                          <a:pPr algn="r" fontAlgn="ctr"/>
                          <a:r>
                            <a:rPr lang="en-US" altLang="zh-TW" sz="1400" b="0" i="0" u="none" strike="noStrike">
                              <a:solidFill>
                                <a:srgbClr val="000000"/>
                              </a:solidFill>
                              <a:effectLst/>
                              <a:latin typeface="+mn-lt"/>
                            </a:rPr>
                            <a:t>120</a:t>
                          </a:r>
                        </a:p>
                      </a:txBody>
                      <a:tcPr marL="9525" marR="9525" marT="9525" marB="0" anchor="ctr"/>
                    </a:tc>
                    <a:extLst>
                      <a:ext uri="{0D108BD9-81ED-4DB2-BD59-A6C34878D82A}">
                        <a16:rowId xmlns:a16="http://schemas.microsoft.com/office/drawing/2014/main" val="10000"/>
                      </a:ext>
                    </a:extLst>
                  </a:tr>
                  <a:tr h="419400">
                    <a:tc>
                      <a:txBody>
                        <a:bodyPr/>
                        <a:lstStyle/>
                        <a:p>
                          <a:pPr algn="l" fontAlgn="ctr"/>
                          <a:r>
                            <a:rPr lang="en-US" sz="1400" b="0" i="0" u="none" strike="noStrike" dirty="0">
                              <a:solidFill>
                                <a:srgbClr val="000000"/>
                              </a:solidFill>
                              <a:effectLst/>
                              <a:latin typeface="+mn-lt"/>
                            </a:rPr>
                            <a:t>Income for selling 10,000 bbl. in the market</a:t>
                          </a:r>
                        </a:p>
                      </a:txBody>
                      <a:tcPr marL="9525" marR="9525" marT="9525" marB="0" anchor="ctr"/>
                    </a:tc>
                    <a:tc>
                      <a:txBody>
                        <a:bodyPr/>
                        <a:lstStyle/>
                        <a:p>
                          <a:pPr algn="r" fontAlgn="ctr"/>
                          <a:r>
                            <a:rPr lang="en-US" altLang="zh-TW" sz="1400" b="0" i="0" u="none" strike="noStrike" dirty="0">
                              <a:solidFill>
                                <a:srgbClr val="000000"/>
                              </a:solidFill>
                              <a:effectLst/>
                              <a:latin typeface="+mn-lt"/>
                            </a:rPr>
                            <a:t>800,000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900,000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1,100,000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1,200,000</a:t>
                          </a:r>
                        </a:p>
                      </a:txBody>
                      <a:tcPr marL="9525" marR="9525" marT="9525" marB="0" anchor="ctr"/>
                    </a:tc>
                    <a:extLst>
                      <a:ext uri="{0D108BD9-81ED-4DB2-BD59-A6C34878D82A}">
                        <a16:rowId xmlns:a16="http://schemas.microsoft.com/office/drawing/2014/main" val="10001"/>
                      </a:ext>
                    </a:extLst>
                  </a:tr>
                  <a:tr h="419400">
                    <a:tc>
                      <a:txBody>
                        <a:bodyPr/>
                        <a:lstStyle/>
                        <a:p>
                          <a:endParaRPr lang="zh-TW"/>
                        </a:p>
                      </a:txBody>
                      <a:tcPr marL="9525" marR="9525" marT="9525" marB="0" anchor="ctr">
                        <a:blipFill>
                          <a:blip r:embed="rId3"/>
                          <a:stretch>
                            <a:fillRect l="-177" t="-201449" r="-130619" b="-102899"/>
                          </a:stretch>
                        </a:blipFill>
                      </a:tcPr>
                    </a:tc>
                    <a:tc>
                      <a:txBody>
                        <a:bodyPr/>
                        <a:lstStyle/>
                        <a:p>
                          <a:pPr algn="r" fontAlgn="ctr"/>
                          <a:r>
                            <a:rPr lang="en-US" altLang="zh-TW" sz="1400" b="0" i="0" u="none" strike="noStrike" dirty="0">
                              <a:solidFill>
                                <a:srgbClr val="000000"/>
                              </a:solidFill>
                              <a:effectLst/>
                              <a:latin typeface="+mn-lt"/>
                            </a:rPr>
                            <a:t>200,000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-200,000</a:t>
                          </a:r>
                        </a:p>
                      </a:txBody>
                      <a:tcPr marL="9525" marR="9525" marT="9525" marB="0" anchor="ctr"/>
                    </a:tc>
                    <a:extLst>
                      <a:ext uri="{0D108BD9-81ED-4DB2-BD59-A6C34878D82A}">
                        <a16:rowId xmlns:a16="http://schemas.microsoft.com/office/drawing/2014/main" val="10002"/>
                      </a:ext>
                    </a:extLst>
                  </a:tr>
                  <a:tr h="419400">
                    <a:tc>
                      <a:txBody>
                        <a:bodyPr/>
                        <a:lstStyle/>
                        <a:p>
                          <a:pPr algn="l" fontAlgn="ctr"/>
                          <a:r>
                            <a:rPr lang="en-US" sz="1400" b="0" i="0" u="none" strike="noStrike" dirty="0">
                              <a:solidFill>
                                <a:srgbClr val="000000"/>
                              </a:solidFill>
                              <a:effectLst/>
                              <a:latin typeface="+mn-lt"/>
                            </a:rPr>
                            <a:t>Net income</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tc>
                      <a:txBody>
                        <a:bodyPr/>
                        <a:lstStyle/>
                        <a:p>
                          <a:pPr algn="r" fontAlgn="ctr"/>
                          <a:r>
                            <a:rPr lang="en-US" altLang="zh-TW" sz="1400" b="0" i="0" u="none" strike="noStrike" dirty="0">
                              <a:solidFill>
                                <a:srgbClr val="000000"/>
                              </a:solidFill>
                              <a:effectLst/>
                              <a:latin typeface="+mn-lt"/>
                            </a:rPr>
                            <a:t>1,000,000</a:t>
                          </a:r>
                        </a:p>
                      </a:txBody>
                      <a:tcPr marL="9525" marR="9525" marT="9525" marB="0" anchor="ctr"/>
                    </a:tc>
                    <a:extLst>
                      <a:ext uri="{0D108BD9-81ED-4DB2-BD59-A6C34878D82A}">
                        <a16:rowId xmlns:a16="http://schemas.microsoft.com/office/drawing/2014/main" val="10003"/>
                      </a:ext>
                    </a:extLst>
                  </a:tr>
                </a:tbl>
              </a:graphicData>
            </a:graphic>
          </p:graphicFrame>
        </mc:Fallback>
      </mc:AlternateContent>
      <p:sp>
        <p:nvSpPr>
          <p:cNvPr id="6" name="矩形 5"/>
          <p:cNvSpPr/>
          <p:nvPr/>
        </p:nvSpPr>
        <p:spPr>
          <a:xfrm>
            <a:off x="533400" y="6412468"/>
            <a:ext cx="8305800" cy="369332"/>
          </a:xfrm>
          <a:prstGeom prst="rect">
            <a:avLst/>
          </a:prstGeom>
        </p:spPr>
        <p:txBody>
          <a:bodyPr wrap="square">
            <a:spAutoFit/>
          </a:bodyPr>
          <a:lstStyle/>
          <a:p>
            <a:pPr marL="271463" indent="-271463"/>
            <a:r>
              <a:rPr lang="en-US" altLang="zh-TW" dirty="0">
                <a:latin typeface="Arial" pitchFamily="34" charset="0"/>
                <a:ea typeface="新細明體" charset="-120"/>
                <a:cs typeface="Arial" pitchFamily="34" charset="0"/>
              </a:rPr>
              <a:t>※ Note the opposite changes in the values of the hedged and futures positions</a:t>
            </a:r>
            <a:endParaRPr lang="zh-TW" altLang="en-US" dirty="0"/>
          </a:p>
        </p:txBody>
      </p:sp>
    </p:spTree>
    <p:extLst>
      <p:ext uri="{BB962C8B-B14F-4D97-AF65-F5344CB8AC3E}">
        <p14:creationId xmlns:p14="http://schemas.microsoft.com/office/powerpoint/2010/main" val="41630480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zh-TW" dirty="0">
                <a:ea typeface="新細明體" charset="-120"/>
              </a:rPr>
              <a:t>True Meaning of Hedge</a:t>
            </a:r>
            <a:endParaRPr lang="en-US" altLang="zh-TW" dirty="0">
              <a:ea typeface="新細明體" pitchFamily="18" charset="-120"/>
            </a:endParaRPr>
          </a:p>
        </p:txBody>
      </p:sp>
      <mc:AlternateContent xmlns:mc="http://schemas.openxmlformats.org/markup-compatibility/2006" xmlns:a14="http://schemas.microsoft.com/office/drawing/2010/main">
        <mc:Choice Requires="a14">
          <p:sp>
            <p:nvSpPr>
              <p:cNvPr id="5124" name="Rectangle 3"/>
              <p:cNvSpPr>
                <a:spLocks noGrp="1" noChangeArrowheads="1"/>
              </p:cNvSpPr>
              <p:nvPr>
                <p:ph idx="1"/>
              </p:nvPr>
            </p:nvSpPr>
            <p:spPr>
              <a:xfrm>
                <a:off x="304800" y="1675111"/>
                <a:ext cx="8686800" cy="5030489"/>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spcBef>
                    <a:spcPts val="600"/>
                  </a:spcBef>
                </a:pPr>
                <a:r>
                  <a:rPr lang="en-US" altLang="zh-TW" dirty="0">
                    <a:ea typeface="新細明體" pitchFamily="18" charset="-120"/>
                  </a:rPr>
                  <a:t>Hedge is to form a portfolio by including addition assets such that the portfolio value is insensitive to a risk factor</a:t>
                </a:r>
              </a:p>
              <a:p>
                <a:pPr lvl="1">
                  <a:spcBef>
                    <a:spcPts val="600"/>
                  </a:spcBef>
                </a:pPr>
                <a:r>
                  <a:rPr lang="en-US" altLang="zh-TW" dirty="0">
                    <a:solidFill>
                      <a:srgbClr val="000000"/>
                    </a:solidFill>
                    <a:ea typeface="新細明體" pitchFamily="18" charset="-120"/>
                  </a:rPr>
                  <a:t>Suppose you own an asset </a:t>
                </a:r>
                <a14:m>
                  <m:oMath xmlns:m="http://schemas.openxmlformats.org/officeDocument/2006/math">
                    <m:r>
                      <a:rPr lang="en-US" altLang="zh-TW" b="0" i="1" smtClean="0">
                        <a:solidFill>
                          <a:srgbClr val="000000"/>
                        </a:solidFill>
                        <a:latin typeface="Cambria Math" panose="02040503050406030204" pitchFamily="18" charset="0"/>
                        <a:ea typeface="新細明體" pitchFamily="18" charset="-120"/>
                      </a:rPr>
                      <m:t>𝐴</m:t>
                    </m:r>
                  </m:oMath>
                </a14:m>
                <a:r>
                  <a:rPr lang="en-US" altLang="zh-TW" dirty="0">
                    <a:solidFill>
                      <a:srgbClr val="000000"/>
                    </a:solidFill>
                    <a:ea typeface="新細明體" pitchFamily="18" charset="-120"/>
                  </a:rPr>
                  <a:t>, whose value is positively related to a risk factor </a:t>
                </a:r>
                <a14:m>
                  <m:oMath xmlns:m="http://schemas.openxmlformats.org/officeDocument/2006/math">
                    <m:r>
                      <a:rPr lang="en-US" altLang="zh-TW" b="0" i="1" smtClean="0">
                        <a:solidFill>
                          <a:srgbClr val="000000"/>
                        </a:solidFill>
                        <a:latin typeface="Cambria Math" panose="02040503050406030204" pitchFamily="18" charset="0"/>
                        <a:ea typeface="新細明體" pitchFamily="18" charset="-120"/>
                      </a:rPr>
                      <m:t>𝑆</m:t>
                    </m:r>
                  </m:oMath>
                </a14:m>
                <a:endParaRPr lang="en-US" altLang="zh-TW" dirty="0">
                  <a:ea typeface="新細明體" pitchFamily="18" charset="-120"/>
                </a:endParaRPr>
              </a:p>
              <a:p>
                <a:pPr lvl="1">
                  <a:spcBef>
                    <a:spcPts val="600"/>
                  </a:spcBef>
                </a:pPr>
                <a:r>
                  <a:rPr lang="en-US" altLang="zh-TW" dirty="0">
                    <a:ea typeface="新細明體" pitchFamily="18" charset="-120"/>
                  </a:rPr>
                  <a:t>You want to hedge the risk of </a:t>
                </a:r>
                <a14:m>
                  <m:oMath xmlns:m="http://schemas.openxmlformats.org/officeDocument/2006/math">
                    <m:r>
                      <a:rPr lang="en-US" altLang="zh-TW" b="0" i="1" smtClean="0">
                        <a:solidFill>
                          <a:srgbClr val="000000"/>
                        </a:solidFill>
                        <a:latin typeface="Cambria Math" panose="02040503050406030204" pitchFamily="18" charset="0"/>
                        <a:ea typeface="新細明體" pitchFamily="18" charset="-120"/>
                      </a:rPr>
                      <m:t>𝐴</m:t>
                    </m:r>
                  </m:oMath>
                </a14:m>
                <a:r>
                  <a:rPr lang="en-US" altLang="zh-TW" dirty="0">
                    <a:ea typeface="新細明體" pitchFamily="18" charset="-120"/>
                  </a:rPr>
                  <a:t> associated with the change in </a:t>
                </a:r>
                <a14:m>
                  <m:oMath xmlns:m="http://schemas.openxmlformats.org/officeDocument/2006/math">
                    <m:r>
                      <a:rPr lang="en-US" altLang="zh-TW" i="1">
                        <a:solidFill>
                          <a:srgbClr val="000000"/>
                        </a:solidFill>
                        <a:latin typeface="Cambria Math" panose="02040503050406030204" pitchFamily="18" charset="0"/>
                        <a:ea typeface="新細明體" pitchFamily="18" charset="-120"/>
                      </a:rPr>
                      <m:t>𝑆</m:t>
                    </m:r>
                  </m:oMath>
                </a14:m>
                <a:endParaRPr lang="en-US" altLang="zh-TW" dirty="0">
                  <a:ea typeface="新細明體" pitchFamily="18" charset="-120"/>
                </a:endParaRPr>
              </a:p>
              <a:p>
                <a:pPr marL="717550" lvl="1" indent="-373063">
                  <a:spcBef>
                    <a:spcPts val="600"/>
                  </a:spcBef>
                  <a:buClr>
                    <a:schemeClr val="tx1"/>
                  </a:buClr>
                  <a:buFont typeface="+mj-lt"/>
                  <a:buAutoNum type="arabicPeriod"/>
                </a:pPr>
                <a:r>
                  <a:rPr lang="en-US" altLang="zh-TW" sz="2200" dirty="0">
                    <a:ea typeface="新細明體" pitchFamily="18" charset="-120"/>
                  </a:rPr>
                  <a:t>Identify an asset </a:t>
                </a:r>
                <a14:m>
                  <m:oMath xmlns:m="http://schemas.openxmlformats.org/officeDocument/2006/math">
                    <m:r>
                      <a:rPr lang="en-US" altLang="zh-TW" sz="2200" b="0" i="1" smtClean="0">
                        <a:solidFill>
                          <a:srgbClr val="000000"/>
                        </a:solidFill>
                        <a:latin typeface="Cambria Math" panose="02040503050406030204" pitchFamily="18" charset="0"/>
                        <a:ea typeface="新細明體" pitchFamily="18" charset="-120"/>
                      </a:rPr>
                      <m:t>𝐵</m:t>
                    </m:r>
                  </m:oMath>
                </a14:m>
                <a:r>
                  <a:rPr lang="en-US" altLang="zh-TW" sz="2200" dirty="0">
                    <a:ea typeface="新細明體" pitchFamily="18" charset="-120"/>
                  </a:rPr>
                  <a:t>, whose value is negatively related to the risk factor </a:t>
                </a:r>
                <a14:m>
                  <m:oMath xmlns:m="http://schemas.openxmlformats.org/officeDocument/2006/math">
                    <m:r>
                      <a:rPr lang="en-US" altLang="zh-TW" sz="2200" i="1">
                        <a:solidFill>
                          <a:srgbClr val="000000"/>
                        </a:solidFill>
                        <a:latin typeface="Cambria Math" panose="02040503050406030204" pitchFamily="18" charset="0"/>
                        <a:ea typeface="新細明體" pitchFamily="18" charset="-120"/>
                      </a:rPr>
                      <m:t>𝑆</m:t>
                    </m:r>
                  </m:oMath>
                </a14:m>
                <a:endParaRPr lang="en-US" altLang="zh-TW" sz="2200" dirty="0">
                  <a:ea typeface="新細明體" pitchFamily="18" charset="-120"/>
                </a:endParaRPr>
              </a:p>
              <a:p>
                <a:pPr marL="717550" lvl="1" indent="-373063">
                  <a:spcBef>
                    <a:spcPts val="600"/>
                  </a:spcBef>
                  <a:buClr>
                    <a:schemeClr val="tx1"/>
                  </a:buClr>
                  <a:buFont typeface="+mj-lt"/>
                  <a:buAutoNum type="arabicPeriod"/>
                </a:pPr>
                <a:r>
                  <a:rPr lang="en-US" altLang="zh-TW" sz="2200" dirty="0">
                    <a:ea typeface="新細明體" pitchFamily="18" charset="-120"/>
                  </a:rPr>
                  <a:t>Determine a proper investment weight (</a:t>
                </a:r>
                <a14:m>
                  <m:oMath xmlns:m="http://schemas.openxmlformats.org/officeDocument/2006/math">
                    <m:r>
                      <a:rPr lang="en-US" altLang="zh-TW" sz="2200" i="1">
                        <a:solidFill>
                          <a:srgbClr val="000000"/>
                        </a:solidFill>
                        <a:latin typeface="Cambria Math" panose="02040503050406030204" pitchFamily="18" charset="0"/>
                        <a:ea typeface="新細明體" pitchFamily="18" charset="-120"/>
                      </a:rPr>
                      <m:t>𝑤</m:t>
                    </m:r>
                  </m:oMath>
                </a14:m>
                <a:r>
                  <a:rPr lang="en-US" altLang="zh-TW" sz="2200" dirty="0">
                    <a:ea typeface="新細明體" pitchFamily="18" charset="-120"/>
                  </a:rPr>
                  <a:t>) on </a:t>
                </a:r>
                <a14:m>
                  <m:oMath xmlns:m="http://schemas.openxmlformats.org/officeDocument/2006/math">
                    <m:r>
                      <a:rPr lang="en-US" altLang="zh-TW" sz="2200" i="1">
                        <a:solidFill>
                          <a:srgbClr val="000000"/>
                        </a:solidFill>
                        <a:latin typeface="Cambria Math" panose="02040503050406030204" pitchFamily="18" charset="0"/>
                        <a:ea typeface="新細明體" pitchFamily="18" charset="-120"/>
                      </a:rPr>
                      <m:t>𝐵</m:t>
                    </m:r>
                  </m:oMath>
                </a14:m>
                <a:r>
                  <a:rPr lang="en-US" altLang="zh-TW" sz="2200" dirty="0">
                    <a:ea typeface="新細明體" pitchFamily="18" charset="-120"/>
                  </a:rPr>
                  <a:t> to ensure that the value of the resulting portfolio </a:t>
                </a:r>
                <a14:m>
                  <m:oMath xmlns:m="http://schemas.openxmlformats.org/officeDocument/2006/math">
                    <m:r>
                      <a:rPr lang="en-US" altLang="zh-TW" sz="2200" b="0" i="1" smtClean="0">
                        <a:solidFill>
                          <a:srgbClr val="000000"/>
                        </a:solidFill>
                        <a:latin typeface="Cambria Math" panose="02040503050406030204" pitchFamily="18" charset="0"/>
                        <a:ea typeface="新細明體" pitchFamily="18" charset="-120"/>
                      </a:rPr>
                      <m:t>𝑃</m:t>
                    </m:r>
                    <m:r>
                      <a:rPr lang="en-US" altLang="zh-TW" sz="2200" b="0" i="0" smtClean="0">
                        <a:solidFill>
                          <a:srgbClr val="000000"/>
                        </a:solidFill>
                        <a:latin typeface="Cambria Math" panose="02040503050406030204" pitchFamily="18" charset="0"/>
                        <a:ea typeface="新細明體" pitchFamily="18" charset="-120"/>
                      </a:rPr>
                      <m:t>=</m:t>
                    </m:r>
                    <m:r>
                      <a:rPr lang="en-US" altLang="zh-TW" sz="2200" b="0" i="1" smtClean="0">
                        <a:solidFill>
                          <a:srgbClr val="000000"/>
                        </a:solidFill>
                        <a:latin typeface="Cambria Math" panose="02040503050406030204" pitchFamily="18" charset="0"/>
                        <a:ea typeface="新細明體" pitchFamily="18" charset="-120"/>
                      </a:rPr>
                      <m:t>𝐴</m:t>
                    </m:r>
                    <m:r>
                      <a:rPr lang="en-US" altLang="zh-TW" sz="2200" b="0" i="0" smtClean="0">
                        <a:solidFill>
                          <a:srgbClr val="000000"/>
                        </a:solidFill>
                        <a:latin typeface="Cambria Math" panose="02040503050406030204" pitchFamily="18" charset="0"/>
                        <a:ea typeface="新細明體" pitchFamily="18" charset="-120"/>
                      </a:rPr>
                      <m:t>+</m:t>
                    </m:r>
                    <m:r>
                      <a:rPr lang="en-US" altLang="zh-TW" sz="2200" b="0" i="1" smtClean="0">
                        <a:solidFill>
                          <a:srgbClr val="000000"/>
                        </a:solidFill>
                        <a:latin typeface="Cambria Math" panose="02040503050406030204" pitchFamily="18" charset="0"/>
                        <a:ea typeface="新細明體" pitchFamily="18" charset="-120"/>
                      </a:rPr>
                      <m:t>𝑤𝐵</m:t>
                    </m:r>
                  </m:oMath>
                </a14:m>
                <a:r>
                  <a:rPr lang="en-US" altLang="zh-TW" sz="2200" dirty="0">
                    <a:ea typeface="新細明體" pitchFamily="18" charset="-120"/>
                  </a:rPr>
                  <a:t> does not change corresponding to the variation of </a:t>
                </a:r>
                <a14:m>
                  <m:oMath xmlns:m="http://schemas.openxmlformats.org/officeDocument/2006/math">
                    <m:r>
                      <a:rPr lang="en-US" altLang="zh-TW" sz="2200" i="1">
                        <a:solidFill>
                          <a:srgbClr val="000000"/>
                        </a:solidFill>
                        <a:latin typeface="Cambria Math" panose="02040503050406030204" pitchFamily="18" charset="0"/>
                        <a:ea typeface="新細明體" pitchFamily="18" charset="-120"/>
                      </a:rPr>
                      <m:t>𝑆</m:t>
                    </m:r>
                  </m:oMath>
                </a14:m>
                <a:endParaRPr lang="en-US" altLang="zh-TW" sz="2200" dirty="0">
                  <a:ea typeface="新細明體" pitchFamily="18" charset="-120"/>
                </a:endParaRPr>
              </a:p>
              <a:p>
                <a:pPr lvl="1">
                  <a:spcBef>
                    <a:spcPts val="600"/>
                  </a:spcBef>
                </a:pPr>
                <a:endParaRPr lang="en-US" altLang="zh-TW" dirty="0">
                  <a:ea typeface="新細明體" pitchFamily="18" charset="-120"/>
                </a:endParaRPr>
              </a:p>
              <a:p>
                <a:pPr lvl="1">
                  <a:spcBef>
                    <a:spcPts val="600"/>
                  </a:spcBef>
                </a:pPr>
                <a:endParaRPr lang="en-US" altLang="zh-TW" dirty="0">
                  <a:ea typeface="新細明體" pitchFamily="18" charset="-120"/>
                </a:endParaRPr>
              </a:p>
              <a:p>
                <a:pPr lvl="1">
                  <a:spcBef>
                    <a:spcPts val="600"/>
                  </a:spcBef>
                </a:pPr>
                <a:endParaRPr lang="en-US" altLang="zh-TW" dirty="0">
                  <a:ea typeface="新細明體" pitchFamily="18" charset="-120"/>
                </a:endParaRPr>
              </a:p>
              <a:p>
                <a:pPr lvl="1">
                  <a:spcBef>
                    <a:spcPts val="600"/>
                  </a:spcBef>
                </a:pPr>
                <a:endParaRPr lang="en-US" altLang="zh-TW" dirty="0">
                  <a:ea typeface="新細明體" pitchFamily="18" charset="-120"/>
                </a:endParaRPr>
              </a:p>
              <a:p>
                <a:pPr lvl="1">
                  <a:spcBef>
                    <a:spcPts val="600"/>
                  </a:spcBef>
                </a:pPr>
                <a:endParaRPr lang="en-US" altLang="zh-TW" sz="1600" dirty="0">
                  <a:ea typeface="新細明體" pitchFamily="18" charset="-120"/>
                </a:endParaRPr>
              </a:p>
            </p:txBody>
          </p:sp>
        </mc:Choice>
        <mc:Fallback xmlns="">
          <p:sp>
            <p:nvSpPr>
              <p:cNvPr id="5124" name="Rectangle 3"/>
              <p:cNvSpPr>
                <a:spLocks noGrp="1" noRot="1" noChangeAspect="1" noMove="1" noResize="1" noEditPoints="1" noAdjustHandles="1" noChangeArrowheads="1" noChangeShapeType="1" noTextEdit="1"/>
              </p:cNvSpPr>
              <p:nvPr>
                <p:ph idx="1"/>
              </p:nvPr>
            </p:nvSpPr>
            <p:spPr>
              <a:xfrm>
                <a:off x="304800" y="1675111"/>
                <a:ext cx="8686800" cy="5030489"/>
              </a:xfrm>
              <a:blipFill>
                <a:blip r:embed="rId3"/>
                <a:stretch>
                  <a:fillRect l="-702" t="-1576" r="-2386" b="-2545"/>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51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A6D82980-2BF6-482C-8FAB-1104CD94F38D}" type="slidenum">
              <a:rPr lang="en-US" altLang="en-US"/>
              <a:pPr eaLnBrk="1" hangingPunct="1"/>
              <a:t>6</a:t>
            </a:fld>
            <a:endParaRPr lang="en-US" altLang="en-US" dirty="0"/>
          </a:p>
        </p:txBody>
      </p:sp>
    </p:spTree>
    <p:extLst>
      <p:ext uri="{BB962C8B-B14F-4D97-AF65-F5344CB8AC3E}">
        <p14:creationId xmlns:p14="http://schemas.microsoft.com/office/powerpoint/2010/main" val="21982857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pitchFamily="18" charset="-120"/>
              </a:rPr>
              <a:t>Arguments in Favor of Hedging</a:t>
            </a:r>
          </a:p>
        </p:txBody>
      </p:sp>
      <p:sp>
        <p:nvSpPr>
          <p:cNvPr id="6148" name="Rectangle 3"/>
          <p:cNvSpPr>
            <a:spLocks noGrp="1" noChangeArrowheads="1"/>
          </p:cNvSpPr>
          <p:nvPr>
            <p:ph idx="1"/>
          </p:nvPr>
        </p:nvSpPr>
        <p:spPr>
          <a:xfrm>
            <a:off x="228600" y="1600200"/>
            <a:ext cx="86868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5000"/>
              </a:lnSpc>
              <a:spcBef>
                <a:spcPts val="200"/>
              </a:spcBef>
            </a:pPr>
            <a:r>
              <a:rPr lang="en-US" altLang="zh-TW" dirty="0">
                <a:ea typeface="新細明體" pitchFamily="18" charset="-120"/>
              </a:rPr>
              <a:t>Companies should focus on their main business and minimize risks arising from IRs, FX rates, or other market variables</a:t>
            </a:r>
          </a:p>
          <a:p>
            <a:pPr lvl="1">
              <a:lnSpc>
                <a:spcPct val="95000"/>
              </a:lnSpc>
              <a:spcBef>
                <a:spcPts val="200"/>
              </a:spcBef>
            </a:pPr>
            <a:r>
              <a:rPr lang="en-US" altLang="zh-TW" dirty="0">
                <a:ea typeface="新細明體" pitchFamily="18" charset="-120"/>
              </a:rPr>
              <a:t>They have no expertise in predicting market variables</a:t>
            </a:r>
          </a:p>
          <a:p>
            <a:pPr lvl="1">
              <a:lnSpc>
                <a:spcPct val="95000"/>
              </a:lnSpc>
              <a:spcBef>
                <a:spcPts val="200"/>
              </a:spcBef>
            </a:pPr>
            <a:r>
              <a:rPr lang="en-US" altLang="zh-TW" dirty="0">
                <a:ea typeface="新細明體" pitchFamily="18" charset="-120"/>
              </a:rPr>
              <a:t>Save the cost to undertake the job of prediction</a:t>
            </a:r>
          </a:p>
          <a:p>
            <a:pPr eaLnBrk="1" hangingPunct="1">
              <a:lnSpc>
                <a:spcPct val="95000"/>
              </a:lnSpc>
              <a:spcBef>
                <a:spcPts val="200"/>
              </a:spcBef>
            </a:pPr>
            <a:r>
              <a:rPr lang="en-US" altLang="zh-TW" dirty="0">
                <a:ea typeface="新細明體" pitchFamily="18" charset="-120"/>
              </a:rPr>
              <a:t>A stable profit or cost can enhance the company’s ability to allocate production factors more efficiently, especially for CF management</a:t>
            </a:r>
          </a:p>
          <a:p>
            <a:pPr>
              <a:lnSpc>
                <a:spcPct val="95000"/>
              </a:lnSpc>
              <a:spcBef>
                <a:spcPts val="200"/>
              </a:spcBef>
            </a:pPr>
            <a:r>
              <a:rPr lang="en-US" altLang="zh-TW" dirty="0">
                <a:ea typeface="新細明體" pitchFamily="18" charset="-120"/>
              </a:rPr>
              <a:t>More stable series of incomes </a:t>
            </a:r>
            <a:r>
              <a:rPr lang="en-US" altLang="zh-TW" dirty="0">
                <a:sym typeface="Symbol"/>
              </a:rPr>
              <a:t> Lower financial risk  </a:t>
            </a:r>
            <a:r>
              <a:rPr lang="en-US" altLang="zh-TW" dirty="0">
                <a:ea typeface="新細明體" pitchFamily="18" charset="-120"/>
              </a:rPr>
              <a:t>enjoy lower funding costs on both equities and debts </a:t>
            </a:r>
            <a:r>
              <a:rPr lang="en-US" altLang="zh-TW" dirty="0">
                <a:sym typeface="Symbol"/>
              </a:rPr>
              <a:t> a lower WACC implies a higher value of the company</a:t>
            </a:r>
            <a:endParaRPr lang="en-US" altLang="zh-TW" dirty="0">
              <a:ea typeface="新細明體" pitchFamily="18" charset="-120"/>
            </a:endParaRPr>
          </a:p>
        </p:txBody>
      </p:sp>
      <p:sp>
        <p:nvSpPr>
          <p:cNvPr id="614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1895C8B1-988F-430D-AE96-0E7E01FAF8B4}" type="slidenum">
              <a:rPr lang="en-US" altLang="en-US"/>
              <a:pPr eaLnBrk="1" hangingPunct="1"/>
              <a:t>7</a:t>
            </a:fld>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Arguments against Hedging</a:t>
            </a:r>
          </a:p>
        </p:txBody>
      </p:sp>
      <p:sp>
        <p:nvSpPr>
          <p:cNvPr id="7172" name="Rectangle 3"/>
          <p:cNvSpPr>
            <a:spLocks noGrp="1" noChangeArrowheads="1"/>
          </p:cNvSpPr>
          <p:nvPr>
            <p:ph idx="1"/>
          </p:nvPr>
        </p:nvSpPr>
        <p:spPr>
          <a:xfrm>
            <a:off x="381000" y="1676400"/>
            <a:ext cx="84582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8000"/>
              </a:lnSpc>
              <a:spcBef>
                <a:spcPts val="300"/>
              </a:spcBef>
            </a:pPr>
            <a:r>
              <a:rPr lang="en-US" altLang="zh-TW" dirty="0">
                <a:ea typeface="新細明體" pitchFamily="18" charset="-120"/>
              </a:rPr>
              <a:t>Shareholders are usually well diversified and can make their own hedging decisions</a:t>
            </a:r>
          </a:p>
          <a:p>
            <a:pPr lvl="1">
              <a:lnSpc>
                <a:spcPct val="98000"/>
              </a:lnSpc>
              <a:spcBef>
                <a:spcPts val="300"/>
              </a:spcBef>
            </a:pPr>
            <a:r>
              <a:rPr lang="en-US" altLang="zh-TW" dirty="0">
                <a:ea typeface="新細明體" pitchFamily="18" charset="-120"/>
              </a:rPr>
              <a:t>Hedging by firms is redundant if shareholders can hedge by themselves through diversification</a:t>
            </a:r>
          </a:p>
          <a:p>
            <a:pPr lvl="1">
              <a:lnSpc>
                <a:spcPct val="98000"/>
              </a:lnSpc>
              <a:spcBef>
                <a:spcPts val="300"/>
              </a:spcBef>
            </a:pPr>
            <a:r>
              <a:rPr lang="en-US" altLang="zh-TW" dirty="0">
                <a:ea typeface="新細明體" pitchFamily="18" charset="-120"/>
              </a:rPr>
              <a:t>Save hedging costs by hedging only net exposure </a:t>
            </a:r>
          </a:p>
          <a:p>
            <a:pPr eaLnBrk="1" hangingPunct="1">
              <a:lnSpc>
                <a:spcPct val="98000"/>
              </a:lnSpc>
              <a:spcBef>
                <a:spcPts val="300"/>
              </a:spcBef>
            </a:pPr>
            <a:r>
              <a:rPr lang="en-US" altLang="zh-TW" dirty="0">
                <a:ea typeface="新細明體" pitchFamily="18" charset="-120"/>
              </a:rPr>
              <a:t>Hedging may increase risk when competitors do not</a:t>
            </a:r>
          </a:p>
          <a:p>
            <a:pPr lvl="1">
              <a:lnSpc>
                <a:spcPct val="98000"/>
              </a:lnSpc>
              <a:spcBef>
                <a:spcPts val="300"/>
              </a:spcBef>
            </a:pPr>
            <a:r>
              <a:rPr lang="en-US" altLang="zh-TW" dirty="0">
                <a:ea typeface="新細明體" pitchFamily="18" charset="-120"/>
              </a:rPr>
              <a:t>No hedge: floating cost and floating prices of products and services imply a stable profit margin</a:t>
            </a:r>
          </a:p>
          <a:p>
            <a:pPr lvl="1">
              <a:lnSpc>
                <a:spcPct val="98000"/>
              </a:lnSpc>
              <a:spcBef>
                <a:spcPts val="300"/>
              </a:spcBef>
            </a:pPr>
            <a:r>
              <a:rPr lang="en-US" altLang="zh-TW" dirty="0">
                <a:ea typeface="新細明體" pitchFamily="18" charset="-120"/>
              </a:rPr>
              <a:t>Hedge to fix cost (or the selling prices): fixed cost and floating income (or floating cost and fixed income) result in a unstable profit margin</a:t>
            </a:r>
          </a:p>
        </p:txBody>
      </p:sp>
      <p:sp>
        <p:nvSpPr>
          <p:cNvPr id="717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a:t>
            </a:r>
            <a:fld id="{A55EEA38-258E-40D1-A96B-7079904B64D9}" type="slidenum">
              <a:rPr lang="en-US" altLang="en-US"/>
              <a:pPr eaLnBrk="1" hangingPunct="1"/>
              <a:t>8</a:t>
            </a:fld>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pitchFamily="18" charset="-120"/>
              </a:rPr>
              <a:t>Arguments against Hedging</a:t>
            </a:r>
          </a:p>
        </p:txBody>
      </p:sp>
      <mc:AlternateContent xmlns:mc="http://schemas.openxmlformats.org/markup-compatibility/2006" xmlns:a14="http://schemas.microsoft.com/office/drawing/2010/main">
        <mc:Choice Requires="a14">
          <p:sp>
            <p:nvSpPr>
              <p:cNvPr id="7172" name="Rectangle 3"/>
              <p:cNvSpPr>
                <a:spLocks noGrp="1" noChangeArrowheads="1"/>
              </p:cNvSpPr>
              <p:nvPr>
                <p:ph idx="1"/>
              </p:nvPr>
            </p:nvSpPr>
            <p:spPr>
              <a:xfrm>
                <a:off x="152400" y="1447800"/>
                <a:ext cx="8915400" cy="5410200"/>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lnSpc>
                    <a:spcPct val="95000"/>
                  </a:lnSpc>
                  <a:spcBef>
                    <a:spcPts val="200"/>
                  </a:spcBef>
                </a:pPr>
                <a:r>
                  <a:rPr lang="en-US" altLang="zh-TW" dirty="0">
                    <a:solidFill>
                      <a:schemeClr val="tx1"/>
                    </a:solidFill>
                    <a:ea typeface="新細明體" pitchFamily="18" charset="-120"/>
                  </a:rPr>
                  <a:t>Why a loss (gain) on the hedge (underlying asset), especially when the company is in a worse position than it would be in without hedge</a:t>
                </a:r>
              </a:p>
              <a:p>
                <a:pPr lvl="1">
                  <a:lnSpc>
                    <a:spcPct val="95000"/>
                  </a:lnSpc>
                  <a:spcBef>
                    <a:spcPts val="200"/>
                  </a:spcBef>
                </a:pPr>
                <a:r>
                  <a:rPr lang="en-US" altLang="zh-TW" sz="2500" dirty="0">
                    <a:ea typeface="新細明體" pitchFamily="18" charset="-120"/>
                  </a:rPr>
                  <a:t>For </a:t>
                </a:r>
                <a14:m>
                  <m:oMath xmlns:m="http://schemas.openxmlformats.org/officeDocument/2006/math">
                    <m:sSub>
                      <m:sSubPr>
                        <m:ctrlPr>
                          <a:rPr lang="en-US" altLang="zh-TW" sz="2500" i="1">
                            <a:latin typeface="Cambria Math" panose="02040503050406030204" pitchFamily="18" charset="0"/>
                            <a:ea typeface="新細明體" pitchFamily="18" charset="-120"/>
                          </a:rPr>
                        </m:ctrlPr>
                      </m:sSubPr>
                      <m:e>
                        <m:r>
                          <a:rPr lang="en-US" altLang="zh-TW" sz="2500" i="1">
                            <a:latin typeface="Cambria Math"/>
                            <a:ea typeface="新細明體" pitchFamily="18" charset="-120"/>
                          </a:rPr>
                          <m:t>𝑆</m:t>
                        </m:r>
                      </m:e>
                      <m:sub>
                        <m:r>
                          <a:rPr lang="en-US" altLang="zh-TW" sz="2500" i="1">
                            <a:latin typeface="Cambria Math"/>
                            <a:ea typeface="新細明體" pitchFamily="18" charset="-120"/>
                          </a:rPr>
                          <m:t>𝑇</m:t>
                        </m:r>
                      </m:sub>
                    </m:sSub>
                    <m:r>
                      <a:rPr lang="en-US" altLang="zh-TW" sz="2500" i="1">
                        <a:latin typeface="Cambria Math"/>
                        <a:ea typeface="新細明體" pitchFamily="18" charset="-120"/>
                      </a:rPr>
                      <m:t>=1</m:t>
                    </m:r>
                    <m:r>
                      <a:rPr lang="en-US" altLang="zh-TW" sz="2500">
                        <a:latin typeface="Cambria Math"/>
                        <a:ea typeface="新細明體" pitchFamily="18" charset="-120"/>
                      </a:rPr>
                      <m:t>10</m:t>
                    </m:r>
                  </m:oMath>
                </a14:m>
                <a:r>
                  <a:rPr lang="en-US" altLang="zh-TW" sz="2500" dirty="0">
                    <a:ea typeface="新細明體" pitchFamily="18" charset="-120"/>
                  </a:rPr>
                  <a:t> on Slide 3.5 (</a:t>
                </a:r>
                <a14:m>
                  <m:oMath xmlns:m="http://schemas.openxmlformats.org/officeDocument/2006/math">
                    <m:sSub>
                      <m:sSubPr>
                        <m:ctrlPr>
                          <a:rPr lang="en-US" altLang="zh-TW" sz="2500" i="1">
                            <a:latin typeface="Cambria Math" panose="02040503050406030204" pitchFamily="18" charset="0"/>
                            <a:ea typeface="新細明體" pitchFamily="18" charset="-120"/>
                          </a:rPr>
                        </m:ctrlPr>
                      </m:sSubPr>
                      <m:e>
                        <m:r>
                          <a:rPr lang="en-US" altLang="zh-TW" sz="2500" i="1">
                            <a:latin typeface="Cambria Math"/>
                            <a:ea typeface="新細明體" pitchFamily="18" charset="-120"/>
                          </a:rPr>
                          <m:t>𝑆</m:t>
                        </m:r>
                      </m:e>
                      <m:sub>
                        <m:r>
                          <a:rPr lang="en-US" altLang="zh-TW" sz="2500" i="1">
                            <a:latin typeface="Cambria Math"/>
                            <a:ea typeface="新細明體" pitchFamily="18" charset="-120"/>
                          </a:rPr>
                          <m:t>0</m:t>
                        </m:r>
                      </m:sub>
                    </m:sSub>
                    <m:r>
                      <a:rPr lang="en-US" altLang="zh-TW" sz="2500" i="1">
                        <a:latin typeface="Cambria Math"/>
                        <a:ea typeface="新細明體" pitchFamily="18" charset="-120"/>
                      </a:rPr>
                      <m:t>=105</m:t>
                    </m:r>
                  </m:oMath>
                </a14:m>
                <a:r>
                  <a:rPr lang="en-US" altLang="zh-TW" sz="2500" dirty="0">
                    <a:ea typeface="新細明體" pitchFamily="18" charset="-120"/>
                  </a:rPr>
                  <a:t> assumed): with hedge, the futures profit is –100,000; without hedge, the profit between </a:t>
                </a:r>
                <a14:m>
                  <m:oMath xmlns:m="http://schemas.openxmlformats.org/officeDocument/2006/math">
                    <m:sSub>
                      <m:sSubPr>
                        <m:ctrlPr>
                          <a:rPr lang="en-US" altLang="zh-TW" sz="2500" i="1">
                            <a:latin typeface="Cambria Math" panose="02040503050406030204" pitchFamily="18" charset="0"/>
                            <a:ea typeface="新細明體" pitchFamily="18" charset="-120"/>
                          </a:rPr>
                        </m:ctrlPr>
                      </m:sSubPr>
                      <m:e>
                        <m:r>
                          <a:rPr lang="en-US" altLang="zh-TW" sz="2500" i="1">
                            <a:latin typeface="Cambria Math"/>
                            <a:ea typeface="新細明體" pitchFamily="18" charset="-120"/>
                          </a:rPr>
                          <m:t>𝑆</m:t>
                        </m:r>
                      </m:e>
                      <m:sub>
                        <m:r>
                          <a:rPr lang="en-US" altLang="zh-TW" sz="2500" i="1">
                            <a:latin typeface="Cambria Math"/>
                            <a:ea typeface="新細明體" pitchFamily="18" charset="-120"/>
                          </a:rPr>
                          <m:t>𝑇</m:t>
                        </m:r>
                      </m:sub>
                    </m:sSub>
                    <m:r>
                      <a:rPr lang="en-US" altLang="zh-TW" sz="2500" i="1">
                        <a:latin typeface="Cambria Math"/>
                        <a:ea typeface="新細明體" pitchFamily="18" charset="-120"/>
                      </a:rPr>
                      <m:t>=1</m:t>
                    </m:r>
                    <m:r>
                      <a:rPr lang="en-US" altLang="zh-TW" sz="2500">
                        <a:latin typeface="Cambria Math"/>
                        <a:ea typeface="新細明體" pitchFamily="18" charset="-120"/>
                      </a:rPr>
                      <m:t>10</m:t>
                    </m:r>
                  </m:oMath>
                </a14:m>
                <a:r>
                  <a:rPr lang="en-US" altLang="zh-TW" sz="2500" dirty="0">
                    <a:ea typeface="新細明體" pitchFamily="18" charset="-120"/>
                  </a:rPr>
                  <a:t> and </a:t>
                </a:r>
                <a14:m>
                  <m:oMath xmlns:m="http://schemas.openxmlformats.org/officeDocument/2006/math">
                    <m:sSub>
                      <m:sSubPr>
                        <m:ctrlPr>
                          <a:rPr lang="en-US" altLang="zh-TW" sz="2500" i="1">
                            <a:latin typeface="Cambria Math" panose="02040503050406030204" pitchFamily="18" charset="0"/>
                            <a:ea typeface="新細明體" pitchFamily="18" charset="-120"/>
                          </a:rPr>
                        </m:ctrlPr>
                      </m:sSubPr>
                      <m:e>
                        <m:r>
                          <a:rPr lang="en-US" altLang="zh-TW" sz="2500" i="1">
                            <a:latin typeface="Cambria Math"/>
                            <a:ea typeface="新細明體" pitchFamily="18" charset="-120"/>
                          </a:rPr>
                          <m:t>𝑆</m:t>
                        </m:r>
                      </m:e>
                      <m:sub>
                        <m:r>
                          <a:rPr lang="en-US" altLang="zh-TW" sz="2500" i="1">
                            <a:latin typeface="Cambria Math"/>
                            <a:ea typeface="新細明體" pitchFamily="18" charset="-120"/>
                          </a:rPr>
                          <m:t>0</m:t>
                        </m:r>
                      </m:sub>
                    </m:sSub>
                    <m:r>
                      <a:rPr lang="en-US" altLang="zh-TW" sz="2500" i="1">
                        <a:latin typeface="Cambria Math"/>
                        <a:ea typeface="新細明體" pitchFamily="18" charset="-120"/>
                      </a:rPr>
                      <m:t>=105</m:t>
                    </m:r>
                  </m:oMath>
                </a14:m>
                <a:r>
                  <a:rPr lang="en-US" altLang="zh-TW" sz="2500" dirty="0">
                    <a:ea typeface="新細明體" pitchFamily="18" charset="-120"/>
                  </a:rPr>
                  <a:t> is 50,000</a:t>
                </a:r>
                <a:endParaRPr lang="en-US" altLang="zh-TW" sz="2500" dirty="0">
                  <a:solidFill>
                    <a:schemeClr val="tx1"/>
                  </a:solidFill>
                  <a:ea typeface="新細明體" pitchFamily="18" charset="-120"/>
                </a:endParaRPr>
              </a:p>
              <a:p>
                <a:pPr>
                  <a:lnSpc>
                    <a:spcPct val="95000"/>
                  </a:lnSpc>
                  <a:spcBef>
                    <a:spcPts val="200"/>
                  </a:spcBef>
                </a:pPr>
                <a:r>
                  <a:rPr lang="en-US" altLang="zh-TW" dirty="0">
                    <a:solidFill>
                      <a:schemeClr val="tx1"/>
                    </a:solidFill>
                    <a:ea typeface="新細明體" pitchFamily="18" charset="-120"/>
                  </a:rPr>
                  <a:t>Why to hedge possible risks with a certain loss, e.g.,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i="1">
                            <a:solidFill>
                              <a:schemeClr val="tx1"/>
                            </a:solidFill>
                            <a:latin typeface="Cambria Math"/>
                            <a:ea typeface="新細明體" pitchFamily="18" charset="-120"/>
                          </a:rPr>
                          <m:t>0</m:t>
                        </m:r>
                      </m:sub>
                    </m:sSub>
                    <m:r>
                      <a:rPr lang="en-US" altLang="zh-TW" i="1">
                        <a:solidFill>
                          <a:schemeClr val="tx1"/>
                        </a:solidFill>
                        <a:latin typeface="Cambria Math"/>
                        <a:ea typeface="新細明體" pitchFamily="18" charset="-120"/>
                      </a:rPr>
                      <m:t>=105</m:t>
                    </m:r>
                  </m:oMath>
                </a14:m>
                <a:r>
                  <a:rPr lang="en-US" altLang="zh-TW" dirty="0">
                    <a:solidFill>
                      <a:schemeClr val="tx1"/>
                    </a:solidFill>
                    <a:ea typeface="新細明體" pitchFamily="18" charset="-120"/>
                  </a:rPr>
                  <a:t> and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𝐹</m:t>
                        </m:r>
                      </m:e>
                      <m:sub>
                        <m:r>
                          <a:rPr lang="en-US" altLang="zh-TW" i="1">
                            <a:solidFill>
                              <a:schemeClr val="tx1"/>
                            </a:solidFill>
                            <a:latin typeface="Cambria Math" panose="02040503050406030204" pitchFamily="18" charset="0"/>
                            <a:ea typeface="新細明體" pitchFamily="18" charset="-120"/>
                          </a:rPr>
                          <m:t>0</m:t>
                        </m:r>
                      </m:sub>
                    </m:sSub>
                    <m:r>
                      <a:rPr lang="en-US" altLang="zh-TW" i="1">
                        <a:solidFill>
                          <a:schemeClr val="tx1"/>
                        </a:solidFill>
                        <a:latin typeface="Cambria Math"/>
                        <a:ea typeface="新細明體" pitchFamily="18" charset="-120"/>
                      </a:rPr>
                      <m:t>=100</m:t>
                    </m:r>
                  </m:oMath>
                </a14:m>
                <a:r>
                  <a:rPr lang="en-US" altLang="zh-TW" b="0" i="0" dirty="0">
                    <a:solidFill>
                      <a:schemeClr val="tx1"/>
                    </a:solidFill>
                    <a:latin typeface="Cambria Math" panose="02040503050406030204" pitchFamily="18" charset="0"/>
                    <a:ea typeface="新細明體" pitchFamily="18" charset="-120"/>
                  </a:rPr>
                  <a:t> </a:t>
                </a:r>
                <a:r>
                  <a:rPr lang="en-US" altLang="zh-TW" b="0" i="0" dirty="0">
                    <a:solidFill>
                      <a:schemeClr val="tx1"/>
                    </a:solidFill>
                    <a:ea typeface="新細明體" pitchFamily="18" charset="-120"/>
                  </a:rPr>
                  <a:t>for a short position</a:t>
                </a:r>
              </a:p>
              <a:p>
                <a:pPr lvl="1">
                  <a:lnSpc>
                    <a:spcPct val="95000"/>
                  </a:lnSpc>
                  <a:spcBef>
                    <a:spcPts val="200"/>
                  </a:spcBef>
                </a:pPr>
                <a:r>
                  <a:rPr lang="en-US" altLang="zh-TW" sz="2500" dirty="0">
                    <a:solidFill>
                      <a:schemeClr val="tx1"/>
                    </a:solidFill>
                    <a:ea typeface="新細明體" pitchFamily="18" charset="-120"/>
                  </a:rPr>
                  <a:t>In practice, hedge with futures usually when the delivery price is favorable (</a:t>
                </a:r>
                <a14:m>
                  <m:oMath xmlns:m="http://schemas.openxmlformats.org/officeDocument/2006/math">
                    <m:sSub>
                      <m:sSubPr>
                        <m:ctrlPr>
                          <a:rPr lang="en-US" altLang="zh-TW" sz="2500" b="0" i="1" smtClean="0">
                            <a:solidFill>
                              <a:schemeClr val="tx1"/>
                            </a:solidFill>
                            <a:latin typeface="Cambria Math" panose="02040503050406030204" pitchFamily="18" charset="0"/>
                            <a:ea typeface="新細明體" pitchFamily="18" charset="-120"/>
                          </a:rPr>
                        </m:ctrlPr>
                      </m:sSubPr>
                      <m:e>
                        <m:r>
                          <a:rPr lang="en-US" altLang="zh-TW" sz="2500" i="1">
                            <a:solidFill>
                              <a:schemeClr val="tx1"/>
                            </a:solidFill>
                            <a:latin typeface="Cambria Math"/>
                            <a:ea typeface="新細明體" pitchFamily="18" charset="-120"/>
                          </a:rPr>
                          <m:t>𝐹</m:t>
                        </m:r>
                      </m:e>
                      <m:sub>
                        <m:r>
                          <a:rPr lang="en-US" altLang="zh-TW" sz="2500" b="0" i="1" smtClean="0">
                            <a:solidFill>
                              <a:schemeClr val="tx1"/>
                            </a:solidFill>
                            <a:latin typeface="Cambria Math" panose="02040503050406030204" pitchFamily="18" charset="0"/>
                            <a:ea typeface="新細明體" pitchFamily="18" charset="-120"/>
                          </a:rPr>
                          <m:t>0</m:t>
                        </m:r>
                      </m:sub>
                    </m:sSub>
                    <m:r>
                      <a:rPr lang="en-US" altLang="zh-TW" sz="2500" b="0" i="1" smtClean="0">
                        <a:solidFill>
                          <a:schemeClr val="tx1"/>
                        </a:solidFill>
                        <a:latin typeface="Cambria Math"/>
                        <a:ea typeface="新細明體" pitchFamily="18" charset="-120"/>
                      </a:rPr>
                      <m:t>&gt;</m:t>
                    </m:r>
                    <m:d>
                      <m:dPr>
                        <m:ctrlPr>
                          <a:rPr lang="en-US" altLang="zh-TW" sz="2500" b="0" i="1" smtClean="0">
                            <a:solidFill>
                              <a:schemeClr val="tx1"/>
                            </a:solidFill>
                            <a:latin typeface="Cambria Math" panose="02040503050406030204" pitchFamily="18" charset="0"/>
                            <a:ea typeface="新細明體" pitchFamily="18" charset="-120"/>
                          </a:rPr>
                        </m:ctrlPr>
                      </m:dPr>
                      <m:e>
                        <m:r>
                          <a:rPr lang="en-US" altLang="zh-TW" sz="2500" b="0" i="1" smtClean="0">
                            <a:solidFill>
                              <a:schemeClr val="tx1"/>
                            </a:solidFill>
                            <a:latin typeface="Cambria Math" panose="02040503050406030204" pitchFamily="18" charset="0"/>
                            <a:ea typeface="新細明體" pitchFamily="18" charset="-120"/>
                          </a:rPr>
                          <m:t>&lt;</m:t>
                        </m:r>
                      </m:e>
                    </m:d>
                    <m:r>
                      <a:rPr lang="en-US" altLang="zh-TW" sz="2500" b="0" i="1" smtClean="0">
                        <a:solidFill>
                          <a:schemeClr val="tx1"/>
                        </a:solidFill>
                        <a:latin typeface="Cambria Math" panose="02040503050406030204" pitchFamily="18" charset="0"/>
                        <a:ea typeface="新細明體" pitchFamily="18" charset="-120"/>
                      </a:rPr>
                      <m:t> </m:t>
                    </m:r>
                    <m:sSub>
                      <m:sSubPr>
                        <m:ctrlPr>
                          <a:rPr lang="en-US" altLang="zh-TW" sz="2500" b="0" i="1" smtClean="0">
                            <a:solidFill>
                              <a:schemeClr val="tx1"/>
                            </a:solidFill>
                            <a:latin typeface="Cambria Math" panose="02040503050406030204" pitchFamily="18" charset="0"/>
                            <a:ea typeface="新細明體" pitchFamily="18" charset="-120"/>
                          </a:rPr>
                        </m:ctrlPr>
                      </m:sSubPr>
                      <m:e>
                        <m:r>
                          <a:rPr lang="en-US" altLang="zh-TW" sz="2500" b="0" i="1" smtClean="0">
                            <a:solidFill>
                              <a:schemeClr val="tx1"/>
                            </a:solidFill>
                            <a:latin typeface="Cambria Math"/>
                            <a:ea typeface="新細明體" pitchFamily="18" charset="-120"/>
                          </a:rPr>
                          <m:t>𝑆</m:t>
                        </m:r>
                      </m:e>
                      <m:sub>
                        <m:r>
                          <a:rPr lang="en-US" altLang="zh-TW" sz="2500" b="0" i="1" smtClean="0">
                            <a:solidFill>
                              <a:schemeClr val="tx1"/>
                            </a:solidFill>
                            <a:latin typeface="Cambria Math"/>
                            <a:ea typeface="新細明體" pitchFamily="18" charset="-120"/>
                          </a:rPr>
                          <m:t>0</m:t>
                        </m:r>
                      </m:sub>
                    </m:sSub>
                  </m:oMath>
                </a14:m>
                <a:r>
                  <a:rPr lang="en-US" altLang="zh-TW" sz="2500" dirty="0">
                    <a:solidFill>
                      <a:schemeClr val="tx1"/>
                    </a:solidFill>
                    <a:ea typeface="新細明體" pitchFamily="18" charset="-120"/>
                  </a:rPr>
                  <a:t> for a short (long) position)</a:t>
                </a:r>
              </a:p>
              <a:p>
                <a:pPr>
                  <a:lnSpc>
                    <a:spcPct val="95000"/>
                  </a:lnSpc>
                  <a:spcBef>
                    <a:spcPts val="200"/>
                  </a:spcBef>
                </a:pPr>
                <a:r>
                  <a:rPr lang="en-US" altLang="zh-TW" dirty="0">
                    <a:solidFill>
                      <a:schemeClr val="tx1"/>
                    </a:solidFill>
                    <a:ea typeface="新細明體" pitchFamily="18" charset="-120"/>
                  </a:rPr>
                  <a:t>Futures hedges risks perfectly, i.e., it eliminates possible losses as well as possible gains</a:t>
                </a:r>
              </a:p>
              <a:p>
                <a:pPr lvl="1">
                  <a:lnSpc>
                    <a:spcPct val="95000"/>
                  </a:lnSpc>
                  <a:spcBef>
                    <a:spcPts val="200"/>
                  </a:spcBef>
                </a:pPr>
                <a:r>
                  <a:rPr lang="en-US" altLang="zh-TW" sz="2500" dirty="0">
                    <a:solidFill>
                      <a:schemeClr val="tx1"/>
                    </a:solidFill>
                    <a:ea typeface="新細明體" pitchFamily="18" charset="-120"/>
                  </a:rPr>
                  <a:t>Hedging with options could avoid this problem</a:t>
                </a:r>
              </a:p>
            </p:txBody>
          </p:sp>
        </mc:Choice>
        <mc:Fallback xmlns="">
          <p:sp>
            <p:nvSpPr>
              <p:cNvPr id="7172" name="Rectangle 3"/>
              <p:cNvSpPr>
                <a:spLocks noGrp="1" noRot="1" noChangeAspect="1" noMove="1" noResize="1" noEditPoints="1" noAdjustHandles="1" noChangeArrowheads="1" noChangeShapeType="1" noTextEdit="1"/>
              </p:cNvSpPr>
              <p:nvPr>
                <p:ph idx="1"/>
              </p:nvPr>
            </p:nvSpPr>
            <p:spPr>
              <a:xfrm>
                <a:off x="152400" y="1447800"/>
                <a:ext cx="8915400" cy="5410200"/>
              </a:xfrm>
              <a:blipFill>
                <a:blip r:embed="rId3"/>
                <a:stretch>
                  <a:fillRect l="-684" t="-2029" b="-3044"/>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717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3.</a:t>
            </a:r>
            <a:fld id="{A55EEA38-258E-40D1-A96B-7079904B64D9}" type="slidenum">
              <a:rPr lang="en-US" altLang="en-US"/>
              <a:pPr eaLnBrk="1" hangingPunct="1"/>
              <a:t>9</a:t>
            </a:fld>
            <a:endParaRPr lang="en-US" altLang="en-US" dirty="0"/>
          </a:p>
        </p:txBody>
      </p:sp>
    </p:spTree>
    <p:extLst>
      <p:ext uri="{BB962C8B-B14F-4D97-AF65-F5344CB8AC3E}">
        <p14:creationId xmlns:p14="http://schemas.microsoft.com/office/powerpoint/2010/main" val="3986253560"/>
      </p:ext>
    </p:extLst>
  </p:cSld>
  <p:clrMapOvr>
    <a:masterClrMapping/>
  </p:clrMapOvr>
  <p:transition/>
</p:sld>
</file>

<file path=ppt/theme/theme1.xml><?xml version="1.0" encoding="utf-8"?>
<a:theme xmlns:a="http://schemas.openxmlformats.org/drawingml/2006/main" name="2_Network">
  <a:themeElements>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2_Network">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OF_Ch02</Template>
  <TotalTime>7667</TotalTime>
  <Words>4142</Words>
  <Application>Microsoft Office PowerPoint</Application>
  <PresentationFormat>如螢幕大小 (4:3)</PresentationFormat>
  <Paragraphs>395</Paragraphs>
  <Slides>42</Slides>
  <Notes>42</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42</vt:i4>
      </vt:variant>
    </vt:vector>
  </HeadingPairs>
  <TitlesOfParts>
    <vt:vector size="51" baseType="lpstr">
      <vt:lpstr>PMingLiU</vt:lpstr>
      <vt:lpstr>PMingLiU</vt:lpstr>
      <vt:lpstr>Arial</vt:lpstr>
      <vt:lpstr>Cambria Math</vt:lpstr>
      <vt:lpstr>Symbol</vt:lpstr>
      <vt:lpstr>Times New Roman</vt:lpstr>
      <vt:lpstr>Wingdings</vt:lpstr>
      <vt:lpstr>2_Network</vt:lpstr>
      <vt:lpstr>Visio</vt:lpstr>
      <vt:lpstr>Hedging Strategies Using Futures</vt:lpstr>
      <vt:lpstr>Goals of Chapter 3</vt:lpstr>
      <vt:lpstr>3.1 Basic Principles of and Reasons of Hedge Using Futures</vt:lpstr>
      <vt:lpstr>Understand Hedge Using Futures with Margin Mechanism</vt:lpstr>
      <vt:lpstr>Understand Hedge Using Futures with Margin Mechanism</vt:lpstr>
      <vt:lpstr>True Meaning of Hedge</vt:lpstr>
      <vt:lpstr>Arguments in Favor of Hedging</vt:lpstr>
      <vt:lpstr>Arguments against Hedging</vt:lpstr>
      <vt:lpstr>Arguments against Hedging</vt:lpstr>
      <vt:lpstr>3.2 Three Types of Basis Risk (基差風險)</vt:lpstr>
      <vt:lpstr>Basis Risk</vt:lpstr>
      <vt:lpstr>Basis Risk</vt:lpstr>
      <vt:lpstr>Convergence of Futures to Spot (Hedge initiated at time t1 and closed out at time t2)</vt:lpstr>
      <vt:lpstr>Basis Risk for Long Hedge </vt:lpstr>
      <vt:lpstr>Basis Risk for Short Hedge </vt:lpstr>
      <vt:lpstr>Basis Risk</vt:lpstr>
      <vt:lpstr>Basis Risk</vt:lpstr>
      <vt:lpstr>Three Types of Basis Risk</vt:lpstr>
      <vt:lpstr>Basis Risk Minimization</vt:lpstr>
      <vt:lpstr>Rolling The Hedge Forward</vt:lpstr>
      <vt:lpstr>Rolling The Hedge Forward</vt:lpstr>
      <vt:lpstr>Rolling The Hedge Forward</vt:lpstr>
      <vt:lpstr>Rolling The Hedge Forward</vt:lpstr>
      <vt:lpstr>3.3 Cross Hedge and Optimal Hedge Ratio</vt:lpstr>
      <vt:lpstr>Cross Hedge and Optimal Hedge Ratio</vt:lpstr>
      <vt:lpstr>Cross Hedge and Optimal Hedge Ratio</vt:lpstr>
      <vt:lpstr>Cross Hedge and Optimal Hedge Ratio</vt:lpstr>
      <vt:lpstr>Cross Hedge and Optimal Hedge Ratio</vt:lpstr>
      <vt:lpstr>Cross Hedge and Optimal Hedge Ratio</vt:lpstr>
      <vt:lpstr>Cross Hedge and Optimal Hedge Ratio</vt:lpstr>
      <vt:lpstr>Cross Hedge and Optimal Hedge Ratio</vt:lpstr>
      <vt:lpstr>Cross Hedge and Optimal Hedge Ratio</vt:lpstr>
      <vt:lpstr>Cross Hedge and Optimal Hedge Ratio</vt:lpstr>
      <vt:lpstr>Cross Hedge and Optimal Hedge Ratio</vt:lpstr>
      <vt:lpstr>3.4 Stock Index Futures and Hedge Equity Portfolios</vt:lpstr>
      <vt:lpstr>Stock Index Futures (股票指數期貨)</vt:lpstr>
      <vt:lpstr>Hedging Using Index Futures</vt:lpstr>
      <vt:lpstr>Hedging Using Index Futures</vt:lpstr>
      <vt:lpstr>Hedging Using Index Futures</vt:lpstr>
      <vt:lpstr>Changing Beta</vt:lpstr>
      <vt:lpstr>Reasons for Hedging an Equity Portfolio</vt:lpstr>
      <vt:lpstr>Reasons for Hedging an Equity Portfolio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Hedging Strategies Using Futures</dc:title>
  <dc:subject>Fundamentals of Futures and Options Markets, 5E</dc:subject>
  <dc:creator>JyWang</dc:creator>
  <cp:keywords>Chapter 3</cp:keywords>
  <cp:lastModifiedBy>Jr-Yan</cp:lastModifiedBy>
  <cp:revision>621</cp:revision>
  <cp:lastPrinted>2012-03-14T15:09:09Z</cp:lastPrinted>
  <dcterms:created xsi:type="dcterms:W3CDTF">2001-03-27T18:56:54Z</dcterms:created>
  <dcterms:modified xsi:type="dcterms:W3CDTF">2023-04-03T01:21:27Z</dcterms:modified>
</cp:coreProperties>
</file>