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3"/>
  </p:notesMasterIdLst>
  <p:handoutMasterIdLst>
    <p:handoutMasterId r:id="rId44"/>
  </p:handoutMasterIdLst>
  <p:sldIdLst>
    <p:sldId id="278" r:id="rId2"/>
    <p:sldId id="280" r:id="rId3"/>
    <p:sldId id="281" r:id="rId4"/>
    <p:sldId id="258" r:id="rId5"/>
    <p:sldId id="298" r:id="rId6"/>
    <p:sldId id="282" r:id="rId7"/>
    <p:sldId id="283" r:id="rId8"/>
    <p:sldId id="259" r:id="rId9"/>
    <p:sldId id="260" r:id="rId10"/>
    <p:sldId id="261" r:id="rId11"/>
    <p:sldId id="284" r:id="rId12"/>
    <p:sldId id="309" r:id="rId13"/>
    <p:sldId id="285" r:id="rId14"/>
    <p:sldId id="303" r:id="rId15"/>
    <p:sldId id="302" r:id="rId16"/>
    <p:sldId id="264" r:id="rId17"/>
    <p:sldId id="263" r:id="rId18"/>
    <p:sldId id="289" r:id="rId19"/>
    <p:sldId id="291" r:id="rId20"/>
    <p:sldId id="304" r:id="rId21"/>
    <p:sldId id="290" r:id="rId22"/>
    <p:sldId id="287" r:id="rId23"/>
    <p:sldId id="288" r:id="rId24"/>
    <p:sldId id="269" r:id="rId25"/>
    <p:sldId id="279" r:id="rId26"/>
    <p:sldId id="275" r:id="rId27"/>
    <p:sldId id="276" r:id="rId28"/>
    <p:sldId id="308" r:id="rId29"/>
    <p:sldId id="277" r:id="rId30"/>
    <p:sldId id="310" r:id="rId31"/>
    <p:sldId id="305" r:id="rId32"/>
    <p:sldId id="306" r:id="rId33"/>
    <p:sldId id="307" r:id="rId34"/>
    <p:sldId id="286" r:id="rId35"/>
    <p:sldId id="299" r:id="rId36"/>
    <p:sldId id="300" r:id="rId37"/>
    <p:sldId id="301" r:id="rId38"/>
    <p:sldId id="265" r:id="rId39"/>
    <p:sldId id="295" r:id="rId40"/>
    <p:sldId id="273" r:id="rId41"/>
    <p:sldId id="274" r:id="rId42"/>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31" autoAdjust="0"/>
    <p:restoredTop sz="94681" autoAdjust="0"/>
  </p:normalViewPr>
  <p:slideViewPr>
    <p:cSldViewPr>
      <p:cViewPr varScale="1">
        <p:scale>
          <a:sx n="62" d="100"/>
          <a:sy n="62" d="100"/>
        </p:scale>
        <p:origin x="27" y="7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94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eaLnBrk="0" hangingPunct="0">
              <a:defRPr sz="1300">
                <a:latin typeface="Times New Roman" pitchFamily="18" charset="0"/>
              </a:defRPr>
            </a:lvl1pPr>
          </a:lstStyle>
          <a:p>
            <a:pPr>
              <a:defRPr/>
            </a:pPr>
            <a:endParaRPr lang="en-US" altLang="zh-TW"/>
          </a:p>
        </p:txBody>
      </p:sp>
      <p:sp>
        <p:nvSpPr>
          <p:cNvPr id="46083" name="Rectangle 3"/>
          <p:cNvSpPr>
            <a:spLocks noGrp="1" noChangeArrowheads="1"/>
          </p:cNvSpPr>
          <p:nvPr>
            <p:ph type="dt" sz="quarter"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eaLnBrk="0" hangingPunct="0">
              <a:defRPr sz="1300">
                <a:latin typeface="Times New Roman" pitchFamily="18" charset="0"/>
              </a:defRPr>
            </a:lvl1pPr>
          </a:lstStyle>
          <a:p>
            <a:pPr>
              <a:defRPr/>
            </a:pPr>
            <a:endParaRPr lang="en-US" altLang="zh-TW"/>
          </a:p>
        </p:txBody>
      </p:sp>
      <p:sp>
        <p:nvSpPr>
          <p:cNvPr id="46084" name="Rectangle 4"/>
          <p:cNvSpPr>
            <a:spLocks noGrp="1" noChangeArrowheads="1"/>
          </p:cNvSpPr>
          <p:nvPr>
            <p:ph type="ftr" sz="quarter" idx="2"/>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eaLnBrk="0" hangingPunct="0">
              <a:defRPr sz="1300">
                <a:latin typeface="Times New Roman" pitchFamily="18" charset="0"/>
              </a:defRPr>
            </a:lvl1pPr>
          </a:lstStyle>
          <a:p>
            <a:pPr>
              <a:defRPr/>
            </a:pPr>
            <a:endParaRPr lang="en-US" altLang="zh-TW"/>
          </a:p>
        </p:txBody>
      </p:sp>
      <p:sp>
        <p:nvSpPr>
          <p:cNvPr id="6" name="Text Box 6">
            <a:extLst>
              <a:ext uri="{FF2B5EF4-FFF2-40B4-BE49-F238E27FC236}">
                <a16:creationId xmlns:a16="http://schemas.microsoft.com/office/drawing/2014/main" id="{0136EE77-BC44-449A-BBD9-AE7D627B1FDD}"/>
              </a:ext>
            </a:extLst>
          </p:cNvPr>
          <p:cNvSpPr txBox="1">
            <a:spLocks noChangeArrowheads="1"/>
          </p:cNvSpPr>
          <p:nvPr/>
        </p:nvSpPr>
        <p:spPr bwMode="auto">
          <a:xfrm>
            <a:off x="5994401" y="9731376"/>
            <a:ext cx="1814513" cy="329899"/>
          </a:xfrm>
          <a:prstGeom prst="rect">
            <a:avLst/>
          </a:prstGeom>
          <a:noFill/>
          <a:ln w="9525">
            <a:noFill/>
            <a:miter lim="800000"/>
            <a:headEnd/>
            <a:tailEnd/>
          </a:ln>
          <a:effectLst/>
        </p:spPr>
        <p:txBody>
          <a:bodyPr lIns="98108" tIns="49054" rIns="98108" bIns="49054">
            <a:spAutoFit/>
          </a:bodyPr>
          <a:lstStyle/>
          <a:p>
            <a:pPr>
              <a:spcBef>
                <a:spcPct val="50000"/>
              </a:spcBef>
              <a:defRPr/>
            </a:pPr>
            <a:r>
              <a:rPr lang="en-US" altLang="zh-TW" sz="1500" dirty="0">
                <a:latin typeface="Times New Roman" pitchFamily="18" charset="0"/>
              </a:rPr>
              <a:t>2</a:t>
            </a:r>
            <a:r>
              <a:rPr lang="en-US" altLang="zh-TW" sz="1500">
                <a:latin typeface="Times New Roman" pitchFamily="18" charset="0"/>
              </a:rPr>
              <a:t>-</a:t>
            </a:r>
            <a:fld id="{9F5083B1-B204-4B1B-8374-545B611CE277}" type="slidenum">
              <a:rPr lang="en-US" altLang="zh-TW" sz="1500" smtClean="0">
                <a:latin typeface="Times New Roman" pitchFamily="18" charset="0"/>
              </a:rPr>
              <a:pPr>
                <a:spcBef>
                  <a:spcPct val="50000"/>
                </a:spcBef>
                <a:defRPr/>
              </a:pPr>
              <a:t>‹#›</a:t>
            </a:fld>
            <a:endParaRPr lang="en-US" altLang="zh-TW" sz="1500" dirty="0">
              <a:latin typeface="Times New Roman" pitchFamily="18" charset="0"/>
            </a:endParaRPr>
          </a:p>
        </p:txBody>
      </p:sp>
    </p:spTree>
    <p:extLst>
      <p:ext uri="{BB962C8B-B14F-4D97-AF65-F5344CB8AC3E}">
        <p14:creationId xmlns:p14="http://schemas.microsoft.com/office/powerpoint/2010/main" val="3350240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eaLnBrk="0" hangingPunct="0">
              <a:defRPr sz="1300">
                <a:latin typeface="Times New Roman" pitchFamily="18" charset="0"/>
              </a:defRPr>
            </a:lvl1pPr>
          </a:lstStyle>
          <a:p>
            <a:pPr>
              <a:defRPr/>
            </a:pPr>
            <a:endParaRPr lang="en-US" altLang="zh-TW"/>
          </a:p>
        </p:txBody>
      </p:sp>
      <p:sp>
        <p:nvSpPr>
          <p:cNvPr id="4099"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eaLnBrk="0" hangingPunct="0">
              <a:defRPr sz="1300">
                <a:latin typeface="Times New Roman" pitchFamily="18" charset="0"/>
              </a:defRPr>
            </a:lvl1pPr>
          </a:lstStyle>
          <a:p>
            <a:pPr>
              <a:defRPr/>
            </a:pPr>
            <a:endParaRPr lang="en-US" altLang="zh-TW"/>
          </a:p>
        </p:txBody>
      </p:sp>
      <p:sp>
        <p:nvSpPr>
          <p:cNvPr id="2253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ltLang="zh-TW" noProof="0"/>
              <a:t>Click to edit Master text styles</a:t>
            </a:r>
          </a:p>
          <a:p>
            <a:pPr lvl="1"/>
            <a:r>
              <a:rPr lang="en-US" altLang="zh-TW" noProof="0"/>
              <a:t>Second level</a:t>
            </a:r>
          </a:p>
          <a:p>
            <a:pPr lvl="2"/>
            <a:r>
              <a:rPr lang="en-US" altLang="zh-TW" noProof="0"/>
              <a:t>Third level</a:t>
            </a:r>
          </a:p>
          <a:p>
            <a:pPr lvl="3"/>
            <a:r>
              <a:rPr lang="en-US" altLang="zh-TW" noProof="0"/>
              <a:t>Fourth level</a:t>
            </a:r>
          </a:p>
          <a:p>
            <a:pPr lvl="4"/>
            <a:r>
              <a:rPr lang="en-US" altLang="zh-TW" noProof="0"/>
              <a:t>Fifth level</a:t>
            </a:r>
          </a:p>
        </p:txBody>
      </p:sp>
      <p:sp>
        <p:nvSpPr>
          <p:cNvPr id="4102"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eaLnBrk="0" hangingPunct="0">
              <a:defRPr sz="1300">
                <a:latin typeface="Times New Roman" pitchFamily="18" charset="0"/>
              </a:defRPr>
            </a:lvl1pPr>
          </a:lstStyle>
          <a:p>
            <a:pPr>
              <a:defRPr/>
            </a:pPr>
            <a:endParaRPr lang="en-US" altLang="zh-TW"/>
          </a:p>
        </p:txBody>
      </p:sp>
      <p:sp>
        <p:nvSpPr>
          <p:cNvPr id="4103"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eaLnBrk="0" hangingPunct="0">
              <a:defRPr sz="1300">
                <a:latin typeface="Times New Roman" pitchFamily="18" charset="0"/>
              </a:defRPr>
            </a:lvl1pPr>
          </a:lstStyle>
          <a:p>
            <a:pPr>
              <a:defRPr/>
            </a:pPr>
            <a:fld id="{D08CFFCC-955E-45AD-A077-D1F76ACF98C9}" type="slidenum">
              <a:rPr lang="zh-TW" altLang="en-US"/>
              <a:pPr>
                <a:defRPr/>
              </a:pPr>
              <a:t>‹#›</a:t>
            </a:fld>
            <a:endParaRPr lang="en-US" altLang="zh-TW"/>
          </a:p>
        </p:txBody>
      </p:sp>
    </p:spTree>
    <p:extLst>
      <p:ext uri="{BB962C8B-B14F-4D97-AF65-F5344CB8AC3E}">
        <p14:creationId xmlns:p14="http://schemas.microsoft.com/office/powerpoint/2010/main" val="23205400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992188" y="768350"/>
            <a:ext cx="5114925" cy="3836988"/>
          </a:xfrm>
          <a:ln/>
        </p:spPr>
      </p:sp>
      <p:sp>
        <p:nvSpPr>
          <p:cNvPr id="23555"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000125" y="774700"/>
            <a:ext cx="5099050" cy="3824288"/>
          </a:xfrm>
          <a:ln/>
        </p:spPr>
      </p:sp>
      <p:sp>
        <p:nvSpPr>
          <p:cNvPr id="27651"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000125" y="774700"/>
            <a:ext cx="5099050" cy="3824288"/>
          </a:xfrm>
          <a:ln/>
        </p:spPr>
      </p:sp>
      <p:sp>
        <p:nvSpPr>
          <p:cNvPr id="2560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000125" y="774700"/>
            <a:ext cx="5099050" cy="3824288"/>
          </a:xfrm>
          <a:ln/>
        </p:spPr>
      </p:sp>
      <p:sp>
        <p:nvSpPr>
          <p:cNvPr id="25603" name="Rectangle 3"/>
          <p:cNvSpPr>
            <a:spLocks noGrp="1" noChangeArrowheads="1"/>
          </p:cNvSpPr>
          <p:nvPr>
            <p:ph type="body" idx="1"/>
          </p:nvPr>
        </p:nvSpPr>
        <p:spPr>
          <a:noFill/>
        </p:spPr>
        <p:txBody>
          <a:bodyPr/>
          <a:lstStyle/>
          <a:p>
            <a:pPr eaLnBrk="1" hangingPunct="1"/>
            <a:endParaRPr lang="zh-TW" altLang="en-US"/>
          </a:p>
        </p:txBody>
      </p:sp>
    </p:spTree>
    <p:extLst>
      <p:ext uri="{BB962C8B-B14F-4D97-AF65-F5344CB8AC3E}">
        <p14:creationId xmlns:p14="http://schemas.microsoft.com/office/powerpoint/2010/main" val="1124556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000125" y="774700"/>
            <a:ext cx="5099050" cy="3824288"/>
          </a:xfrm>
          <a:ln/>
        </p:spPr>
      </p:sp>
      <p:sp>
        <p:nvSpPr>
          <p:cNvPr id="2560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000125" y="774700"/>
            <a:ext cx="5099050" cy="3824288"/>
          </a:xfrm>
          <a:ln/>
        </p:spPr>
      </p:sp>
      <p:sp>
        <p:nvSpPr>
          <p:cNvPr id="2560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000125" y="774700"/>
            <a:ext cx="5099050" cy="3824288"/>
          </a:xfrm>
          <a:ln/>
        </p:spPr>
      </p:sp>
      <p:sp>
        <p:nvSpPr>
          <p:cNvPr id="2560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000125" y="774700"/>
            <a:ext cx="5099050" cy="3824288"/>
          </a:xfrm>
          <a:ln/>
        </p:spPr>
      </p:sp>
      <p:sp>
        <p:nvSpPr>
          <p:cNvPr id="31747"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000125" y="774700"/>
            <a:ext cx="5099050" cy="3824288"/>
          </a:xfrm>
          <a:ln/>
        </p:spPr>
      </p:sp>
      <p:sp>
        <p:nvSpPr>
          <p:cNvPr id="3072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000125" y="774700"/>
            <a:ext cx="5099050" cy="3824288"/>
          </a:xfrm>
          <a:ln/>
        </p:spPr>
      </p:sp>
      <p:sp>
        <p:nvSpPr>
          <p:cNvPr id="3584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000125" y="774700"/>
            <a:ext cx="5099050" cy="3824288"/>
          </a:xfrm>
          <a:ln/>
        </p:spPr>
      </p:sp>
      <p:sp>
        <p:nvSpPr>
          <p:cNvPr id="3584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7107"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2</a:t>
            </a:r>
          </a:p>
        </p:txBody>
      </p:sp>
      <p:sp>
        <p:nvSpPr>
          <p:cNvPr id="47108"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7109"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7110"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47111"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000125" y="774700"/>
            <a:ext cx="5099050" cy="3824288"/>
          </a:xfrm>
          <a:ln/>
        </p:spPr>
      </p:sp>
      <p:sp>
        <p:nvSpPr>
          <p:cNvPr id="35843" name="Rectangle 3"/>
          <p:cNvSpPr>
            <a:spLocks noGrp="1" noChangeArrowheads="1"/>
          </p:cNvSpPr>
          <p:nvPr>
            <p:ph type="body" idx="1"/>
          </p:nvPr>
        </p:nvSpPr>
        <p:spPr>
          <a:noFill/>
        </p:spPr>
        <p:txBody>
          <a:bodyPr/>
          <a:lstStyle/>
          <a:p>
            <a:pPr eaLnBrk="1" hangingPunct="1"/>
            <a:endParaRPr lang="zh-TW"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000125" y="774700"/>
            <a:ext cx="5099050" cy="3824288"/>
          </a:xfrm>
          <a:ln/>
        </p:spPr>
      </p:sp>
      <p:sp>
        <p:nvSpPr>
          <p:cNvPr id="3584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000125" y="774700"/>
            <a:ext cx="5099050" cy="3824288"/>
          </a:xfrm>
          <a:ln/>
        </p:spPr>
      </p:sp>
      <p:sp>
        <p:nvSpPr>
          <p:cNvPr id="3584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992188" y="768350"/>
            <a:ext cx="5114925" cy="3836988"/>
          </a:xfrm>
          <a:ln/>
        </p:spPr>
      </p:sp>
      <p:sp>
        <p:nvSpPr>
          <p:cNvPr id="48131"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67"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10</a:t>
            </a:r>
          </a:p>
        </p:txBody>
      </p:sp>
      <p:sp>
        <p:nvSpPr>
          <p:cNvPr id="36868"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69"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6870"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36871"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7891"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10</a:t>
            </a:r>
          </a:p>
        </p:txBody>
      </p:sp>
      <p:sp>
        <p:nvSpPr>
          <p:cNvPr id="37892"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7893"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7894"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37895"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0963"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16</a:t>
            </a:r>
          </a:p>
        </p:txBody>
      </p:sp>
      <p:sp>
        <p:nvSpPr>
          <p:cNvPr id="40964"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0965"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0966"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40967"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987"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17</a:t>
            </a:r>
          </a:p>
        </p:txBody>
      </p:sp>
      <p:sp>
        <p:nvSpPr>
          <p:cNvPr id="41988"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989"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990"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41991"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992188" y="768350"/>
            <a:ext cx="5114925" cy="3836988"/>
          </a:xfrm>
          <a:ln/>
        </p:spPr>
      </p:sp>
      <p:sp>
        <p:nvSpPr>
          <p:cNvPr id="48131"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992188" y="768350"/>
            <a:ext cx="5114925" cy="3836988"/>
          </a:xfrm>
          <a:ln/>
        </p:spPr>
      </p:sp>
      <p:sp>
        <p:nvSpPr>
          <p:cNvPr id="2969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992188" y="768350"/>
            <a:ext cx="5114925" cy="3836988"/>
          </a:xfrm>
          <a:ln/>
        </p:spPr>
      </p:sp>
      <p:sp>
        <p:nvSpPr>
          <p:cNvPr id="48131"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992188" y="768350"/>
            <a:ext cx="5114925" cy="3836988"/>
          </a:xfrm>
          <a:ln/>
        </p:spPr>
      </p:sp>
      <p:sp>
        <p:nvSpPr>
          <p:cNvPr id="29699" name="Rectangle 3"/>
          <p:cNvSpPr>
            <a:spLocks noGrp="1" noChangeArrowheads="1"/>
          </p:cNvSpPr>
          <p:nvPr>
            <p:ph type="body" idx="1"/>
          </p:nvPr>
        </p:nvSpPr>
        <p:spPr>
          <a:noFill/>
        </p:spPr>
        <p:txBody>
          <a:bodyPr/>
          <a:lstStyle/>
          <a:p>
            <a:pPr eaLnBrk="1" hangingPunct="1"/>
            <a:endParaRPr lang="zh-TW" altLang="en-US"/>
          </a:p>
        </p:txBody>
      </p:sp>
    </p:spTree>
    <p:extLst>
      <p:ext uri="{BB962C8B-B14F-4D97-AF65-F5344CB8AC3E}">
        <p14:creationId xmlns:p14="http://schemas.microsoft.com/office/powerpoint/2010/main" val="27332616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992188" y="768350"/>
            <a:ext cx="5114925" cy="3836988"/>
          </a:xfrm>
          <a:ln/>
        </p:spPr>
      </p:sp>
      <p:sp>
        <p:nvSpPr>
          <p:cNvPr id="2969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992188" y="768350"/>
            <a:ext cx="5114925" cy="3836988"/>
          </a:xfrm>
          <a:ln/>
        </p:spPr>
      </p:sp>
      <p:sp>
        <p:nvSpPr>
          <p:cNvPr id="2969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992188" y="768350"/>
            <a:ext cx="5114925" cy="3836988"/>
          </a:xfrm>
          <a:ln/>
        </p:spPr>
      </p:sp>
      <p:sp>
        <p:nvSpPr>
          <p:cNvPr id="2969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992188" y="768350"/>
            <a:ext cx="5114925" cy="3836988"/>
          </a:xfrm>
          <a:ln/>
        </p:spPr>
      </p:sp>
      <p:sp>
        <p:nvSpPr>
          <p:cNvPr id="48131"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992188" y="768350"/>
            <a:ext cx="5114925" cy="3836988"/>
          </a:xfrm>
          <a:ln/>
        </p:spPr>
      </p:sp>
      <p:sp>
        <p:nvSpPr>
          <p:cNvPr id="2969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992188" y="768350"/>
            <a:ext cx="5114925" cy="3836988"/>
          </a:xfrm>
          <a:ln/>
        </p:spPr>
      </p:sp>
      <p:sp>
        <p:nvSpPr>
          <p:cNvPr id="2969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992188" y="768350"/>
            <a:ext cx="5114925" cy="3836988"/>
          </a:xfrm>
          <a:ln/>
        </p:spPr>
      </p:sp>
      <p:sp>
        <p:nvSpPr>
          <p:cNvPr id="2969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000125" y="774700"/>
            <a:ext cx="5099050" cy="3824288"/>
          </a:xfrm>
          <a:ln/>
        </p:spPr>
      </p:sp>
      <p:sp>
        <p:nvSpPr>
          <p:cNvPr id="32771"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992188" y="768350"/>
            <a:ext cx="5114925" cy="3836988"/>
          </a:xfrm>
          <a:ln/>
        </p:spPr>
      </p:sp>
      <p:sp>
        <p:nvSpPr>
          <p:cNvPr id="2969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000125" y="774700"/>
            <a:ext cx="5099050" cy="3824288"/>
          </a:xfrm>
          <a:ln/>
        </p:spPr>
      </p:sp>
      <p:sp>
        <p:nvSpPr>
          <p:cNvPr id="2457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8915"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14</a:t>
            </a:r>
          </a:p>
        </p:txBody>
      </p:sp>
      <p:sp>
        <p:nvSpPr>
          <p:cNvPr id="38916"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8917"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8918"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38919"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9939"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15</a:t>
            </a:r>
          </a:p>
        </p:txBody>
      </p:sp>
      <p:sp>
        <p:nvSpPr>
          <p:cNvPr id="39940"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9941"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9942"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39943"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000125" y="774700"/>
            <a:ext cx="5099050" cy="3824288"/>
          </a:xfrm>
          <a:ln/>
        </p:spPr>
      </p:sp>
      <p:sp>
        <p:nvSpPr>
          <p:cNvPr id="2457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000125" y="774700"/>
            <a:ext cx="5099050" cy="3824288"/>
          </a:xfrm>
          <a:ln/>
        </p:spPr>
      </p:sp>
      <p:sp>
        <p:nvSpPr>
          <p:cNvPr id="2457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000125" y="774700"/>
            <a:ext cx="5099050" cy="3824288"/>
          </a:xfrm>
          <a:ln/>
        </p:spPr>
      </p:sp>
      <p:sp>
        <p:nvSpPr>
          <p:cNvPr id="2457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000125" y="774700"/>
            <a:ext cx="5099050" cy="3824288"/>
          </a:xfrm>
          <a:ln/>
        </p:spPr>
      </p:sp>
      <p:sp>
        <p:nvSpPr>
          <p:cNvPr id="2560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000125" y="774700"/>
            <a:ext cx="5099050" cy="3824288"/>
          </a:xfrm>
          <a:ln/>
        </p:spPr>
      </p:sp>
      <p:sp>
        <p:nvSpPr>
          <p:cNvPr id="26627"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10947" name="Rectangle 3"/>
          <p:cNvSpPr>
            <a:spLocks noGrp="1" noChangeArrowheads="1"/>
          </p:cNvSpPr>
          <p:nvPr>
            <p:ph type="ctrTitle"/>
          </p:nvPr>
        </p:nvSpPr>
        <p:spPr>
          <a:xfrm>
            <a:off x="315913" y="466725"/>
            <a:ext cx="6781800" cy="2133600"/>
          </a:xfrm>
        </p:spPr>
        <p:txBody>
          <a:bodyPr/>
          <a:lstStyle>
            <a:lvl1pPr algn="r">
              <a:defRPr sz="4800"/>
            </a:lvl1pPr>
          </a:lstStyle>
          <a:p>
            <a:pPr lvl="0"/>
            <a:r>
              <a:rPr lang="zh-TW" altLang="en-US" noProof="0"/>
              <a:t>按一下以編輯母片標題樣式</a:t>
            </a:r>
            <a:endParaRPr lang="en-US" altLang="en-US" noProof="0"/>
          </a:p>
        </p:txBody>
      </p:sp>
      <p:sp>
        <p:nvSpPr>
          <p:cNvPr id="21094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400"/>
            </a:lvl1pPr>
          </a:lstStyle>
          <a:p>
            <a:pPr lvl="0"/>
            <a:r>
              <a:rPr lang="zh-TW" altLang="en-US" noProof="0"/>
              <a:t>按一下以編輯母片副標題樣式</a:t>
            </a:r>
            <a:endParaRPr lang="en-US" altLang="en-US" noProof="0"/>
          </a:p>
        </p:txBody>
      </p:sp>
      <p:sp>
        <p:nvSpPr>
          <p:cNvPr id="39" name="Rectangle 7"/>
          <p:cNvSpPr>
            <a:spLocks noGrp="1" noChangeArrowheads="1"/>
          </p:cNvSpPr>
          <p:nvPr>
            <p:ph type="sldNum" sz="quarter" idx="11"/>
          </p:nvPr>
        </p:nvSpPr>
        <p:spPr>
          <a:xfrm>
            <a:off x="7010400" y="6524625"/>
            <a:ext cx="2133600" cy="317500"/>
          </a:xfrm>
        </p:spPr>
        <p:txBody>
          <a:bodyPr/>
          <a:lstStyle>
            <a:lvl1pPr>
              <a:defRPr sz="1400"/>
            </a:lvl1pPr>
          </a:lstStyle>
          <a:p>
            <a:pPr>
              <a:defRPr/>
            </a:pPr>
            <a:r>
              <a:rPr lang="en-US" altLang="en-US"/>
              <a:t>2.</a:t>
            </a:r>
            <a:fld id="{EFF45AF2-9394-4FB5-983A-A665CA7D2D6E}" type="slidenum">
              <a:rPr lang="en-US" altLang="en-US" smtClean="0"/>
              <a:pPr>
                <a:defRPr/>
              </a:pPr>
              <a:t>‹#›</a:t>
            </a:fld>
            <a:endParaRPr lang="en-US" altLang="en-US"/>
          </a:p>
        </p:txBody>
      </p:sp>
    </p:spTree>
    <p:extLst>
      <p:ext uri="{BB962C8B-B14F-4D97-AF65-F5344CB8AC3E}">
        <p14:creationId xmlns:p14="http://schemas.microsoft.com/office/powerpoint/2010/main" val="339833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5" name="Rectangle 7"/>
          <p:cNvSpPr>
            <a:spLocks noGrp="1" noChangeArrowheads="1"/>
          </p:cNvSpPr>
          <p:nvPr>
            <p:ph type="sldNum" sz="quarter" idx="11"/>
          </p:nvPr>
        </p:nvSpPr>
        <p:spPr>
          <a:ln/>
        </p:spPr>
        <p:txBody>
          <a:bodyPr/>
          <a:lstStyle>
            <a:lvl1pPr>
              <a:defRPr/>
            </a:lvl1pPr>
          </a:lstStyle>
          <a:p>
            <a:pPr>
              <a:defRPr/>
            </a:pPr>
            <a:r>
              <a:rPr lang="en-US" altLang="en-US"/>
              <a:t>2.</a:t>
            </a:r>
            <a:fld id="{A8A53647-8E30-428E-82F4-4B40F8808BC4}" type="slidenum">
              <a:rPr lang="en-US" altLang="en-US" smtClean="0"/>
              <a:pPr>
                <a:defRPr/>
              </a:pPr>
              <a:t>‹#›</a:t>
            </a:fld>
            <a:endParaRPr lang="en-US" altLang="en-US"/>
          </a:p>
        </p:txBody>
      </p:sp>
    </p:spTree>
    <p:extLst>
      <p:ext uri="{BB962C8B-B14F-4D97-AF65-F5344CB8AC3E}">
        <p14:creationId xmlns:p14="http://schemas.microsoft.com/office/powerpoint/2010/main" val="210596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22238"/>
            <a:ext cx="2057400" cy="6008687"/>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122238"/>
            <a:ext cx="6019800" cy="600868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5" name="Rectangle 7"/>
          <p:cNvSpPr>
            <a:spLocks noGrp="1" noChangeArrowheads="1"/>
          </p:cNvSpPr>
          <p:nvPr>
            <p:ph type="sldNum" sz="quarter" idx="11"/>
          </p:nvPr>
        </p:nvSpPr>
        <p:spPr>
          <a:ln/>
        </p:spPr>
        <p:txBody>
          <a:bodyPr/>
          <a:lstStyle>
            <a:lvl1pPr>
              <a:defRPr/>
            </a:lvl1pPr>
          </a:lstStyle>
          <a:p>
            <a:pPr>
              <a:defRPr/>
            </a:pPr>
            <a:r>
              <a:rPr lang="en-US" altLang="en-US"/>
              <a:t>2.</a:t>
            </a:r>
            <a:fld id="{C7BB0775-53CD-4660-926C-968E4019881C}" type="slidenum">
              <a:rPr lang="en-US" altLang="en-US" smtClean="0"/>
              <a:pPr>
                <a:defRPr/>
              </a:pPr>
              <a:t>‹#›</a:t>
            </a:fld>
            <a:endParaRPr lang="en-US" altLang="en-US"/>
          </a:p>
        </p:txBody>
      </p:sp>
    </p:spTree>
    <p:extLst>
      <p:ext uri="{BB962C8B-B14F-4D97-AF65-F5344CB8AC3E}">
        <p14:creationId xmlns:p14="http://schemas.microsoft.com/office/powerpoint/2010/main" val="911335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719263"/>
            <a:ext cx="4038600" cy="441166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8200" y="1719263"/>
            <a:ext cx="4038600" cy="212883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8200" y="4000500"/>
            <a:ext cx="4038600" cy="21304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日期版面配置區 5"/>
          <p:cNvSpPr>
            <a:spLocks noGrp="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7" name="投影片編號版面配置區 6"/>
          <p:cNvSpPr>
            <a:spLocks noGrp="1"/>
          </p:cNvSpPr>
          <p:nvPr>
            <p:ph type="sldNum" sz="quarter" idx="11"/>
          </p:nvPr>
        </p:nvSpPr>
        <p:spPr>
          <a:xfrm>
            <a:off x="6553200" y="6248400"/>
            <a:ext cx="2133600" cy="457200"/>
          </a:xfrm>
        </p:spPr>
        <p:txBody>
          <a:bodyPr/>
          <a:lstStyle>
            <a:lvl1pPr>
              <a:defRPr/>
            </a:lvl1pPr>
          </a:lstStyle>
          <a:p>
            <a:pPr>
              <a:defRPr/>
            </a:pPr>
            <a:r>
              <a:rPr lang="en-US" altLang="en-US"/>
              <a:t>2.</a:t>
            </a:r>
            <a:fld id="{81E46D26-5A2D-47BA-B0D6-151C8EF91310}" type="slidenum">
              <a:rPr lang="en-US" altLang="en-US" smtClean="0"/>
              <a:pPr>
                <a:defRPr/>
              </a:pPr>
              <a:t>‹#›</a:t>
            </a:fld>
            <a:endParaRPr lang="en-US" altLang="en-US"/>
          </a:p>
        </p:txBody>
      </p:sp>
    </p:spTree>
    <p:extLst>
      <p:ext uri="{BB962C8B-B14F-4D97-AF65-F5344CB8AC3E}">
        <p14:creationId xmlns:p14="http://schemas.microsoft.com/office/powerpoint/2010/main" val="46147059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719263"/>
            <a:ext cx="4038600" cy="441166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719263"/>
            <a:ext cx="4038600" cy="441166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6" name="投影片編號版面配置區 5"/>
          <p:cNvSpPr>
            <a:spLocks noGrp="1"/>
          </p:cNvSpPr>
          <p:nvPr>
            <p:ph type="sldNum" sz="quarter" idx="11"/>
          </p:nvPr>
        </p:nvSpPr>
        <p:spPr>
          <a:xfrm>
            <a:off x="6553200" y="6248400"/>
            <a:ext cx="2133600" cy="457200"/>
          </a:xfrm>
        </p:spPr>
        <p:txBody>
          <a:bodyPr/>
          <a:lstStyle>
            <a:lvl1pPr>
              <a:defRPr/>
            </a:lvl1pPr>
          </a:lstStyle>
          <a:p>
            <a:pPr>
              <a:defRPr/>
            </a:pPr>
            <a:r>
              <a:rPr lang="en-US" altLang="en-US"/>
              <a:t>2.</a:t>
            </a:r>
            <a:fld id="{81E46D26-5A2D-47BA-B0D6-151C8EF91310}" type="slidenum">
              <a:rPr lang="en-US" altLang="en-US" smtClean="0"/>
              <a:pPr>
                <a:defRPr/>
              </a:pPr>
              <a:t>‹#›</a:t>
            </a:fld>
            <a:endParaRPr lang="en-US" altLang="en-US"/>
          </a:p>
        </p:txBody>
      </p:sp>
    </p:spTree>
    <p:extLst>
      <p:ext uri="{BB962C8B-B14F-4D97-AF65-F5344CB8AC3E}">
        <p14:creationId xmlns:p14="http://schemas.microsoft.com/office/powerpoint/2010/main" val="290579149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60648"/>
            <a:ext cx="7499176" cy="930498"/>
          </a:xfrm>
        </p:spPr>
        <p:txBody>
          <a:bodyPr/>
          <a:lstStyle/>
          <a:p>
            <a:r>
              <a:rPr lang="zh-TW" altLang="en-US"/>
              <a:t>按一下以編輯母片標題樣式</a:t>
            </a:r>
            <a:endParaRPr lang="zh-TW" altLang="en-US" dirty="0"/>
          </a:p>
        </p:txBody>
      </p:sp>
      <p:sp>
        <p:nvSpPr>
          <p:cNvPr id="3" name="內容版面配置區 2"/>
          <p:cNvSpPr>
            <a:spLocks noGrp="1"/>
          </p:cNvSpPr>
          <p:nvPr>
            <p:ph idx="1"/>
          </p:nvPr>
        </p:nvSpPr>
        <p:spPr/>
        <p:txBody>
          <a:bodyPr/>
          <a:lstStyle>
            <a:lvl2pPr marL="627063" indent="-282575">
              <a:tabLst>
                <a:tab pos="627063" algn="l"/>
              </a:tabLst>
              <a:defRPr/>
            </a:lvl2pPr>
            <a:lvl3pPr marL="984250" indent="-290513">
              <a:defRPr/>
            </a:lvl3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5" name="Rectangle 7"/>
          <p:cNvSpPr>
            <a:spLocks noGrp="1" noChangeArrowheads="1"/>
          </p:cNvSpPr>
          <p:nvPr>
            <p:ph type="sldNum" sz="quarter" idx="11"/>
          </p:nvPr>
        </p:nvSpPr>
        <p:spPr>
          <a:ln/>
        </p:spPr>
        <p:txBody>
          <a:bodyPr/>
          <a:lstStyle>
            <a:lvl1pPr>
              <a:defRPr/>
            </a:lvl1pPr>
          </a:lstStyle>
          <a:p>
            <a:pPr>
              <a:defRPr/>
            </a:pPr>
            <a:r>
              <a:rPr lang="en-US" altLang="en-US"/>
              <a:t>2.</a:t>
            </a:r>
            <a:fld id="{202C08DD-7E51-44CD-9609-1918751171FE}" type="slidenum">
              <a:rPr lang="en-US" altLang="en-US" smtClean="0"/>
              <a:pPr>
                <a:defRPr/>
              </a:pPr>
              <a:t>‹#›</a:t>
            </a:fld>
            <a:endParaRPr lang="en-US" altLang="en-US"/>
          </a:p>
        </p:txBody>
      </p:sp>
    </p:spTree>
    <p:extLst>
      <p:ext uri="{BB962C8B-B14F-4D97-AF65-F5344CB8AC3E}">
        <p14:creationId xmlns:p14="http://schemas.microsoft.com/office/powerpoint/2010/main" val="284115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5" name="Rectangle 7"/>
          <p:cNvSpPr>
            <a:spLocks noGrp="1" noChangeArrowheads="1"/>
          </p:cNvSpPr>
          <p:nvPr>
            <p:ph type="sldNum" sz="quarter" idx="11"/>
          </p:nvPr>
        </p:nvSpPr>
        <p:spPr>
          <a:ln/>
        </p:spPr>
        <p:txBody>
          <a:bodyPr/>
          <a:lstStyle>
            <a:lvl1pPr>
              <a:defRPr/>
            </a:lvl1pPr>
          </a:lstStyle>
          <a:p>
            <a:pPr>
              <a:defRPr/>
            </a:pPr>
            <a:r>
              <a:rPr lang="en-US" altLang="en-US"/>
              <a:t>2.</a:t>
            </a:r>
            <a:fld id="{DE8ABF8D-9068-4E7E-B51E-7EF97ADB4C80}" type="slidenum">
              <a:rPr lang="en-US" altLang="en-US" smtClean="0"/>
              <a:pPr>
                <a:defRPr/>
              </a:pPr>
              <a:t>‹#›</a:t>
            </a:fld>
            <a:endParaRPr lang="en-US" altLang="en-US"/>
          </a:p>
        </p:txBody>
      </p:sp>
    </p:spTree>
    <p:extLst>
      <p:ext uri="{BB962C8B-B14F-4D97-AF65-F5344CB8AC3E}">
        <p14:creationId xmlns:p14="http://schemas.microsoft.com/office/powerpoint/2010/main" val="351958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6" name="Rectangle 7"/>
          <p:cNvSpPr>
            <a:spLocks noGrp="1" noChangeArrowheads="1"/>
          </p:cNvSpPr>
          <p:nvPr>
            <p:ph type="sldNum" sz="quarter" idx="11"/>
          </p:nvPr>
        </p:nvSpPr>
        <p:spPr>
          <a:ln/>
        </p:spPr>
        <p:txBody>
          <a:bodyPr/>
          <a:lstStyle>
            <a:lvl1pPr>
              <a:defRPr/>
            </a:lvl1pPr>
          </a:lstStyle>
          <a:p>
            <a:pPr>
              <a:defRPr/>
            </a:pPr>
            <a:r>
              <a:rPr lang="en-US" altLang="en-US"/>
              <a:t>2.</a:t>
            </a:r>
            <a:fld id="{E6C706C1-3B1D-4115-B48D-4D5CBF1C4CBC}" type="slidenum">
              <a:rPr lang="en-US" altLang="en-US" smtClean="0"/>
              <a:pPr>
                <a:defRPr/>
              </a:pPr>
              <a:t>‹#›</a:t>
            </a:fld>
            <a:endParaRPr lang="en-US" altLang="en-US"/>
          </a:p>
        </p:txBody>
      </p:sp>
    </p:spTree>
    <p:extLst>
      <p:ext uri="{BB962C8B-B14F-4D97-AF65-F5344CB8AC3E}">
        <p14:creationId xmlns:p14="http://schemas.microsoft.com/office/powerpoint/2010/main" val="25016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8" name="Rectangle 7"/>
          <p:cNvSpPr>
            <a:spLocks noGrp="1" noChangeArrowheads="1"/>
          </p:cNvSpPr>
          <p:nvPr>
            <p:ph type="sldNum" sz="quarter" idx="11"/>
          </p:nvPr>
        </p:nvSpPr>
        <p:spPr>
          <a:ln/>
        </p:spPr>
        <p:txBody>
          <a:bodyPr/>
          <a:lstStyle>
            <a:lvl1pPr>
              <a:defRPr/>
            </a:lvl1pPr>
          </a:lstStyle>
          <a:p>
            <a:pPr>
              <a:defRPr/>
            </a:pPr>
            <a:r>
              <a:rPr lang="en-US" altLang="en-US"/>
              <a:t>2.</a:t>
            </a:r>
            <a:fld id="{2ADCB5F5-7E9A-4435-9090-6062B5BD26C5}" type="slidenum">
              <a:rPr lang="en-US" altLang="en-US" smtClean="0"/>
              <a:pPr>
                <a:defRPr/>
              </a:pPr>
              <a:t>‹#›</a:t>
            </a:fld>
            <a:endParaRPr lang="en-US" altLang="en-US"/>
          </a:p>
        </p:txBody>
      </p:sp>
    </p:spTree>
    <p:extLst>
      <p:ext uri="{BB962C8B-B14F-4D97-AF65-F5344CB8AC3E}">
        <p14:creationId xmlns:p14="http://schemas.microsoft.com/office/powerpoint/2010/main" val="406332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4" name="Rectangle 7"/>
          <p:cNvSpPr>
            <a:spLocks noGrp="1" noChangeArrowheads="1"/>
          </p:cNvSpPr>
          <p:nvPr>
            <p:ph type="sldNum" sz="quarter" idx="11"/>
          </p:nvPr>
        </p:nvSpPr>
        <p:spPr>
          <a:ln/>
        </p:spPr>
        <p:txBody>
          <a:bodyPr/>
          <a:lstStyle>
            <a:lvl1pPr>
              <a:defRPr/>
            </a:lvl1pPr>
          </a:lstStyle>
          <a:p>
            <a:pPr>
              <a:defRPr/>
            </a:pPr>
            <a:r>
              <a:rPr lang="en-US" altLang="en-US"/>
              <a:t>2.</a:t>
            </a:r>
            <a:fld id="{ACD22B0E-F8AC-4DBA-BF7F-1C8E12A6F1D9}" type="slidenum">
              <a:rPr lang="en-US" altLang="en-US" smtClean="0"/>
              <a:pPr>
                <a:defRPr/>
              </a:pPr>
              <a:t>‹#›</a:t>
            </a:fld>
            <a:endParaRPr lang="en-US" altLang="en-US"/>
          </a:p>
        </p:txBody>
      </p:sp>
    </p:spTree>
    <p:extLst>
      <p:ext uri="{BB962C8B-B14F-4D97-AF65-F5344CB8AC3E}">
        <p14:creationId xmlns:p14="http://schemas.microsoft.com/office/powerpoint/2010/main" val="73777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3" name="Rectangle 7"/>
          <p:cNvSpPr>
            <a:spLocks noGrp="1" noChangeArrowheads="1"/>
          </p:cNvSpPr>
          <p:nvPr>
            <p:ph type="sldNum" sz="quarter" idx="11"/>
          </p:nvPr>
        </p:nvSpPr>
        <p:spPr>
          <a:ln/>
        </p:spPr>
        <p:txBody>
          <a:bodyPr/>
          <a:lstStyle>
            <a:lvl1pPr>
              <a:defRPr/>
            </a:lvl1pPr>
          </a:lstStyle>
          <a:p>
            <a:pPr>
              <a:defRPr/>
            </a:pPr>
            <a:r>
              <a:rPr lang="en-US" altLang="en-US"/>
              <a:t>2.</a:t>
            </a:r>
            <a:fld id="{4E734297-6B37-4A4D-AE68-CEE261E3E643}" type="slidenum">
              <a:rPr lang="en-US" altLang="en-US" smtClean="0"/>
              <a:pPr>
                <a:defRPr/>
              </a:pPr>
              <a:t>‹#›</a:t>
            </a:fld>
            <a:endParaRPr lang="en-US" altLang="en-US"/>
          </a:p>
        </p:txBody>
      </p:sp>
    </p:spTree>
    <p:extLst>
      <p:ext uri="{BB962C8B-B14F-4D97-AF65-F5344CB8AC3E}">
        <p14:creationId xmlns:p14="http://schemas.microsoft.com/office/powerpoint/2010/main" val="2138842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6" name="Rectangle 7"/>
          <p:cNvSpPr>
            <a:spLocks noGrp="1" noChangeArrowheads="1"/>
          </p:cNvSpPr>
          <p:nvPr>
            <p:ph type="sldNum" sz="quarter" idx="11"/>
          </p:nvPr>
        </p:nvSpPr>
        <p:spPr>
          <a:ln/>
        </p:spPr>
        <p:txBody>
          <a:bodyPr/>
          <a:lstStyle>
            <a:lvl1pPr>
              <a:defRPr/>
            </a:lvl1pPr>
          </a:lstStyle>
          <a:p>
            <a:pPr>
              <a:defRPr/>
            </a:pPr>
            <a:r>
              <a:rPr lang="en-US" altLang="en-US"/>
              <a:t>2.</a:t>
            </a:r>
            <a:fld id="{885A9380-0BA0-4C25-B20C-043D622F6192}" type="slidenum">
              <a:rPr lang="en-US" altLang="en-US" smtClean="0"/>
              <a:pPr>
                <a:defRPr/>
              </a:pPr>
              <a:t>‹#›</a:t>
            </a:fld>
            <a:endParaRPr lang="en-US" altLang="en-US"/>
          </a:p>
        </p:txBody>
      </p:sp>
    </p:spTree>
    <p:extLst>
      <p:ext uri="{BB962C8B-B14F-4D97-AF65-F5344CB8AC3E}">
        <p14:creationId xmlns:p14="http://schemas.microsoft.com/office/powerpoint/2010/main" val="2090347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6" name="Rectangle 7"/>
          <p:cNvSpPr>
            <a:spLocks noGrp="1" noChangeArrowheads="1"/>
          </p:cNvSpPr>
          <p:nvPr>
            <p:ph type="sldNum" sz="quarter" idx="11"/>
          </p:nvPr>
        </p:nvSpPr>
        <p:spPr>
          <a:ln/>
        </p:spPr>
        <p:txBody>
          <a:bodyPr/>
          <a:lstStyle>
            <a:lvl1pPr>
              <a:defRPr/>
            </a:lvl1pPr>
          </a:lstStyle>
          <a:p>
            <a:pPr>
              <a:defRPr/>
            </a:pPr>
            <a:r>
              <a:rPr lang="en-US" altLang="en-US"/>
              <a:t>2.</a:t>
            </a:r>
            <a:fld id="{EF3CFFEA-744E-442F-AFE7-F142ADC84AB7}" type="slidenum">
              <a:rPr lang="en-US" altLang="en-US" smtClean="0"/>
              <a:pPr>
                <a:defRPr/>
              </a:pPr>
              <a:t>‹#›</a:t>
            </a:fld>
            <a:endParaRPr lang="en-US" altLang="en-US"/>
          </a:p>
        </p:txBody>
      </p:sp>
    </p:spTree>
    <p:extLst>
      <p:ext uri="{BB962C8B-B14F-4D97-AF65-F5344CB8AC3E}">
        <p14:creationId xmlns:p14="http://schemas.microsoft.com/office/powerpoint/2010/main" val="4155632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27" name="Rectangle 3"/>
          <p:cNvSpPr>
            <a:spLocks noGrp="1" noChangeArrowheads="1"/>
          </p:cNvSpPr>
          <p:nvPr>
            <p:ph type="title"/>
          </p:nvPr>
        </p:nvSpPr>
        <p:spPr bwMode="auto">
          <a:xfrm>
            <a:off x="457200" y="212725"/>
            <a:ext cx="7505700"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endParaRPr lang="en-US" altLang="en-US"/>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 (30pt)</a:t>
            </a:r>
          </a:p>
          <a:p>
            <a:pPr lvl="1"/>
            <a:r>
              <a:rPr lang="en-US" altLang="en-US"/>
              <a:t>Second level (26pt)</a:t>
            </a:r>
          </a:p>
          <a:p>
            <a:pPr lvl="2"/>
            <a:r>
              <a:rPr lang="en-US" altLang="en-US"/>
              <a:t>Third level (22pt)</a:t>
            </a:r>
          </a:p>
          <a:p>
            <a:pPr lvl="3"/>
            <a:r>
              <a:rPr lang="en-US" altLang="en-US"/>
              <a:t>Fourth level (20pt)</a:t>
            </a:r>
          </a:p>
          <a:p>
            <a:pPr lvl="4"/>
            <a:r>
              <a:rPr lang="en-US" altLang="en-US"/>
              <a:t>Fifth level (18pt)</a:t>
            </a:r>
          </a:p>
        </p:txBody>
      </p:sp>
      <p:sp>
        <p:nvSpPr>
          <p:cNvPr id="209927" name="Rectangle 7"/>
          <p:cNvSpPr>
            <a:spLocks noGrp="1" noChangeArrowheads="1"/>
          </p:cNvSpPr>
          <p:nvPr>
            <p:ph type="sldNum" sz="quarter" idx="4"/>
          </p:nvPr>
        </p:nvSpPr>
        <p:spPr bwMode="auto">
          <a:xfrm>
            <a:off x="7010400" y="6524625"/>
            <a:ext cx="2133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vl1pPr>
          </a:lstStyle>
          <a:p>
            <a:pPr>
              <a:defRPr/>
            </a:pPr>
            <a:r>
              <a:rPr lang="en-US" altLang="en-US"/>
              <a:t>2.</a:t>
            </a:r>
            <a:fld id="{81E46D26-5A2D-47BA-B0D6-151C8EF91310}" type="slidenum">
              <a:rPr lang="en-US" altLang="en-US" smtClean="0"/>
              <a:pPr>
                <a:defRPr/>
              </a:pPr>
              <a:t>‹#›</a:t>
            </a:fld>
            <a:endParaRPr lang="en-US" altLang="en-US"/>
          </a:p>
        </p:txBody>
      </p:sp>
      <p:grpSp>
        <p:nvGrpSpPr>
          <p:cNvPr id="1031" name="Group 8"/>
          <p:cNvGrpSpPr>
            <a:grpSpLocks/>
          </p:cNvGrpSpPr>
          <p:nvPr/>
        </p:nvGrpSpPr>
        <p:grpSpPr bwMode="auto">
          <a:xfrm>
            <a:off x="8153400" y="152400"/>
            <a:ext cx="792163" cy="1295400"/>
            <a:chOff x="5136" y="960"/>
            <a:chExt cx="528" cy="864"/>
          </a:xfrm>
        </p:grpSpPr>
        <p:sp>
          <p:nvSpPr>
            <p:cNvPr id="1032"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3"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4"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5"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6"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7"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8"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9"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0"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1"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2"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3"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4"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5"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6"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7"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8"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9"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0"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1"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2"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3"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4"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5"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6"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7"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8"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9"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60"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61"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62"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gr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hf hdr="0" ftr="0" dt="0"/>
  <p:txStyles>
    <p:titleStyle>
      <a:lvl1pPr algn="l" rtl="0" eaLnBrk="1" fontAlgn="base" hangingPunct="1">
        <a:spcBef>
          <a:spcPct val="0"/>
        </a:spcBef>
        <a:spcAft>
          <a:spcPct val="0"/>
        </a:spcAft>
        <a:defRPr sz="3800" b="1">
          <a:solidFill>
            <a:schemeClr val="tx2"/>
          </a:solidFill>
          <a:latin typeface="+mn-lt"/>
          <a:ea typeface="+mj-ea"/>
          <a:cs typeface="+mj-cs"/>
        </a:defRPr>
      </a:lvl1pPr>
      <a:lvl2pPr algn="l" rtl="0" eaLnBrk="1" fontAlgn="base" hangingPunct="1">
        <a:spcBef>
          <a:spcPct val="0"/>
        </a:spcBef>
        <a:spcAft>
          <a:spcPct val="0"/>
        </a:spcAft>
        <a:defRPr sz="3800" b="1">
          <a:solidFill>
            <a:schemeClr val="tx2"/>
          </a:solidFill>
          <a:latin typeface="Arial" charset="0"/>
        </a:defRPr>
      </a:lvl2pPr>
      <a:lvl3pPr algn="l" rtl="0" eaLnBrk="1" fontAlgn="base" hangingPunct="1">
        <a:spcBef>
          <a:spcPct val="0"/>
        </a:spcBef>
        <a:spcAft>
          <a:spcPct val="0"/>
        </a:spcAft>
        <a:defRPr sz="3800" b="1">
          <a:solidFill>
            <a:schemeClr val="tx2"/>
          </a:solidFill>
          <a:latin typeface="Arial" charset="0"/>
        </a:defRPr>
      </a:lvl3pPr>
      <a:lvl4pPr algn="l" rtl="0" eaLnBrk="1" fontAlgn="base" hangingPunct="1">
        <a:spcBef>
          <a:spcPct val="0"/>
        </a:spcBef>
        <a:spcAft>
          <a:spcPct val="0"/>
        </a:spcAft>
        <a:defRPr sz="3800" b="1">
          <a:solidFill>
            <a:schemeClr val="tx2"/>
          </a:solidFill>
          <a:latin typeface="Arial" charset="0"/>
        </a:defRPr>
      </a:lvl4pPr>
      <a:lvl5pPr algn="l" rtl="0" eaLnBrk="1" fontAlgn="base" hangingPunct="1">
        <a:spcBef>
          <a:spcPct val="0"/>
        </a:spcBef>
        <a:spcAft>
          <a:spcPct val="0"/>
        </a:spcAft>
        <a:defRPr sz="38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Times New Roman" pitchFamily="18" charset="0"/>
        </a:defRPr>
      </a:lvl6pPr>
      <a:lvl7pPr marL="914400" algn="l" rtl="0" eaLnBrk="1" fontAlgn="base" hangingPunct="1">
        <a:spcBef>
          <a:spcPct val="0"/>
        </a:spcBef>
        <a:spcAft>
          <a:spcPct val="0"/>
        </a:spcAft>
        <a:defRPr sz="3900" b="1">
          <a:solidFill>
            <a:schemeClr val="tx2"/>
          </a:solidFill>
          <a:latin typeface="Times New Roman" pitchFamily="18" charset="0"/>
        </a:defRPr>
      </a:lvl7pPr>
      <a:lvl8pPr marL="1371600" algn="l" rtl="0" eaLnBrk="1" fontAlgn="base" hangingPunct="1">
        <a:spcBef>
          <a:spcPct val="0"/>
        </a:spcBef>
        <a:spcAft>
          <a:spcPct val="0"/>
        </a:spcAft>
        <a:defRPr sz="3900" b="1">
          <a:solidFill>
            <a:schemeClr val="tx2"/>
          </a:solidFill>
          <a:latin typeface="Times New Roman" pitchFamily="18" charset="0"/>
        </a:defRPr>
      </a:lvl8pPr>
      <a:lvl9pPr marL="1828800" algn="l" rtl="0" eaLnBrk="1" fontAlgn="base" hangingPunct="1">
        <a:spcBef>
          <a:spcPct val="0"/>
        </a:spcBef>
        <a:spcAft>
          <a:spcPct val="0"/>
        </a:spcAft>
        <a:defRPr sz="39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27063" indent="-282575" algn="l" rtl="0" eaLnBrk="1" fontAlgn="base" hangingPunct="1">
        <a:spcBef>
          <a:spcPct val="20000"/>
        </a:spcBef>
        <a:spcAft>
          <a:spcPct val="0"/>
        </a:spcAft>
        <a:buClr>
          <a:schemeClr val="accent2"/>
        </a:buClr>
        <a:buSzPct val="100000"/>
        <a:buFont typeface="Arial" charset="0"/>
        <a:buChar char="–"/>
        <a:tabLst>
          <a:tab pos="627063" algn="l"/>
        </a:tabLst>
        <a:defRPr sz="2600">
          <a:solidFill>
            <a:schemeClr val="tx1"/>
          </a:solidFill>
          <a:latin typeface="+mn-lt"/>
        </a:defRPr>
      </a:lvl2pPr>
      <a:lvl3pPr marL="987425" indent="-293688" algn="l" rtl="0" eaLnBrk="1" fontAlgn="base" hangingPunct="1">
        <a:spcBef>
          <a:spcPct val="20000"/>
        </a:spcBef>
        <a:spcAft>
          <a:spcPct val="0"/>
        </a:spcAft>
        <a:buClr>
          <a:schemeClr val="accent2"/>
        </a:buClr>
        <a:buSzPct val="70000"/>
        <a:buFont typeface="Wingdings" pitchFamily="2" charset="2"/>
        <a:buChar char="n"/>
        <a:defRPr sz="2200">
          <a:solidFill>
            <a:schemeClr val="tx1"/>
          </a:solidFill>
          <a:latin typeface="+mn-lt"/>
        </a:defRPr>
      </a:lvl3pPr>
      <a:lvl4pPr marL="1281113" indent="-292100" algn="l" rtl="0" eaLnBrk="1" fontAlgn="base" hangingPunct="1">
        <a:spcBef>
          <a:spcPct val="20000"/>
        </a:spcBef>
        <a:spcAft>
          <a:spcPct val="0"/>
        </a:spcAft>
        <a:buClr>
          <a:schemeClr val="tx2"/>
        </a:buClr>
        <a:buSzPct val="100000"/>
        <a:buFont typeface="Arial" charset="0"/>
        <a:buChar char="–"/>
        <a:defRPr sz="2000">
          <a:solidFill>
            <a:schemeClr val="tx1"/>
          </a:solidFill>
          <a:latin typeface="+mn-lt"/>
        </a:defRPr>
      </a:lvl4pPr>
      <a:lvl5pPr marL="1598613" indent="-315913" algn="l" rtl="0" eaLnBrk="1" fontAlgn="base" hangingPunct="1">
        <a:spcBef>
          <a:spcPct val="20000"/>
        </a:spcBef>
        <a:spcAft>
          <a:spcPct val="0"/>
        </a:spcAft>
        <a:buClr>
          <a:schemeClr val="bg2"/>
        </a:buClr>
        <a:buSzPct val="80000"/>
        <a:buFont typeface="Wingdings" pitchFamily="2" charset="2"/>
        <a:buChar char="u"/>
        <a:defRPr>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1.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ctrTitle"/>
          </p:nvPr>
        </p:nvSpPr>
        <p:spPr>
          <a:xfrm>
            <a:off x="323528" y="692696"/>
            <a:ext cx="6992391" cy="1979637"/>
          </a:xfrm>
        </p:spPr>
        <p:txBody>
          <a:bodyPr/>
          <a:lstStyle/>
          <a:p>
            <a:pPr eaLnBrk="1" hangingPunct="1"/>
            <a:r>
              <a:rPr lang="en-US" altLang="zh-TW" dirty="0">
                <a:ea typeface="新細明體" pitchFamily="18" charset="-120"/>
              </a:rPr>
              <a:t>Futures Markets</a:t>
            </a:r>
            <a:r>
              <a:rPr lang="zh-TW" altLang="en-US" dirty="0">
                <a:ea typeface="新細明體" pitchFamily="18" charset="-120"/>
              </a:rPr>
              <a:t> </a:t>
            </a:r>
            <a:r>
              <a:rPr lang="en-US" altLang="zh-TW" dirty="0">
                <a:ea typeface="新細明體" pitchFamily="18" charset="-120"/>
              </a:rPr>
              <a:t>and Central Counterparties</a:t>
            </a:r>
          </a:p>
        </p:txBody>
      </p:sp>
      <p:sp>
        <p:nvSpPr>
          <p:cNvPr id="3076" name="Rectangle 5"/>
          <p:cNvSpPr>
            <a:spLocks noGrp="1" noChangeArrowheads="1"/>
          </p:cNvSpPr>
          <p:nvPr>
            <p:ph type="subTitle" idx="1"/>
          </p:nvPr>
        </p:nvSpPr>
        <p:spPr/>
        <p:txBody>
          <a:bodyPr/>
          <a:lstStyle/>
          <a:p>
            <a:pPr eaLnBrk="1" hangingPunct="1"/>
            <a:r>
              <a:rPr lang="en-US" altLang="zh-TW" sz="3800" dirty="0">
                <a:ea typeface="新細明體" pitchFamily="18" charset="-120"/>
              </a:rPr>
              <a:t>Chapter 2</a:t>
            </a:r>
          </a:p>
        </p:txBody>
      </p:sp>
      <p:sp>
        <p:nvSpPr>
          <p:cNvPr id="3074"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6B892DAD-3E26-433C-A15D-B23ACC06A9AC}" type="slidenum">
              <a:rPr lang="en-US" altLang="en-US" smtClean="0"/>
              <a:pPr eaLnBrk="1" hangingPunct="1"/>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978143DC-5FAE-4D8F-83AB-5482220A6F92}" type="slidenum">
              <a:rPr lang="en-US" altLang="en-US" smtClean="0"/>
              <a:pPr eaLnBrk="1" hangingPunct="1"/>
              <a:t>10</a:t>
            </a:fld>
            <a:endParaRPr lang="en-US" altLang="en-US"/>
          </a:p>
        </p:txBody>
      </p:sp>
      <p:sp>
        <p:nvSpPr>
          <p:cNvPr id="3" name="標題 2"/>
          <p:cNvSpPr>
            <a:spLocks noGrp="1"/>
          </p:cNvSpPr>
          <p:nvPr>
            <p:ph type="title"/>
          </p:nvPr>
        </p:nvSpPr>
        <p:spPr>
          <a:xfrm>
            <a:off x="457200" y="260648"/>
            <a:ext cx="7499176" cy="576064"/>
          </a:xfrm>
        </p:spPr>
        <p:txBody>
          <a:bodyPr/>
          <a:lstStyle/>
          <a:p>
            <a:r>
              <a:rPr lang="en-US" altLang="zh-TW" dirty="0">
                <a:ea typeface="新細明體" pitchFamily="18" charset="-120"/>
              </a:rPr>
              <a:t>Example of Margin Mechanism</a:t>
            </a:r>
            <a:endParaRPr lang="zh-TW" altLang="en-US" dirty="0"/>
          </a:p>
        </p:txBody>
      </p:sp>
      <p:sp>
        <p:nvSpPr>
          <p:cNvPr id="4" name="矩形 3"/>
          <p:cNvSpPr/>
          <p:nvPr/>
        </p:nvSpPr>
        <p:spPr>
          <a:xfrm>
            <a:off x="179512" y="4653136"/>
            <a:ext cx="8856984" cy="2252411"/>
          </a:xfrm>
          <a:prstGeom prst="rect">
            <a:avLst/>
          </a:prstGeom>
        </p:spPr>
        <p:txBody>
          <a:bodyPr wrap="square">
            <a:spAutoFit/>
          </a:bodyPr>
          <a:lstStyle/>
          <a:p>
            <a:pPr marL="273050" indent="-273050">
              <a:lnSpc>
                <a:spcPct val="94000"/>
              </a:lnSpc>
              <a:spcBef>
                <a:spcPts val="300"/>
              </a:spcBef>
            </a:pPr>
            <a:r>
              <a:rPr lang="en-US" altLang="zh-TW" dirty="0">
                <a:latin typeface="Arial" pitchFamily="34" charset="0"/>
                <a:ea typeface="新細明體" charset="-120"/>
                <a:cs typeface="Arial" pitchFamily="34" charset="0"/>
              </a:rPr>
              <a:t>※ When the market closes on each day, a decline (rise) in futures price implies a loss (profit) of the balance in the margin account for a trader with a long position of futures</a:t>
            </a:r>
          </a:p>
          <a:p>
            <a:pPr marL="273050" indent="-273050">
              <a:lnSpc>
                <a:spcPct val="94000"/>
              </a:lnSpc>
              <a:spcBef>
                <a:spcPts val="300"/>
              </a:spcBef>
            </a:pPr>
            <a:r>
              <a:rPr lang="en-US" altLang="zh-TW" dirty="0">
                <a:latin typeface="Arial" pitchFamily="34" charset="0"/>
                <a:ea typeface="新細明體" charset="-120"/>
                <a:cs typeface="Arial" pitchFamily="34" charset="0"/>
              </a:rPr>
              <a:t>※ The decrement amount, e.g., $1,800 on Day 1, is transferred to the margin account of a trader with a short position</a:t>
            </a:r>
          </a:p>
          <a:p>
            <a:pPr marL="273050" indent="-273050">
              <a:lnSpc>
                <a:spcPct val="94000"/>
              </a:lnSpc>
              <a:spcBef>
                <a:spcPts val="300"/>
              </a:spcBef>
            </a:pPr>
            <a:r>
              <a:rPr lang="en-US" altLang="zh-TW" dirty="0">
                <a:latin typeface="Arial" pitchFamily="34" charset="0"/>
                <a:ea typeface="新細明體" charset="-120"/>
                <a:cs typeface="Arial" pitchFamily="34" charset="0"/>
              </a:rPr>
              <a:t>※ If the balance falls below the maintenance margin, the trader receives a margin call and needs to </a:t>
            </a:r>
            <a:r>
              <a:rPr lang="en-US" altLang="zh-TW" b="1" i="1" dirty="0">
                <a:latin typeface="Arial" pitchFamily="34" charset="0"/>
                <a:ea typeface="新細明體" charset="-120"/>
                <a:cs typeface="Arial" pitchFamily="34" charset="0"/>
              </a:rPr>
              <a:t>top up </a:t>
            </a:r>
            <a:r>
              <a:rPr lang="en-US" altLang="zh-TW" b="1" dirty="0">
                <a:latin typeface="Arial" pitchFamily="34" charset="0"/>
                <a:ea typeface="新細明體" charset="-120"/>
                <a:cs typeface="Arial" pitchFamily="34" charset="0"/>
              </a:rPr>
              <a:t>(</a:t>
            </a:r>
            <a:r>
              <a:rPr lang="zh-TW" altLang="en-US" b="1" dirty="0">
                <a:latin typeface="Arial" pitchFamily="34" charset="0"/>
                <a:ea typeface="新細明體" charset="-120"/>
                <a:cs typeface="Arial" pitchFamily="34" charset="0"/>
              </a:rPr>
              <a:t>補值</a:t>
            </a:r>
            <a:r>
              <a:rPr lang="en-US" altLang="zh-TW" b="1" dirty="0">
                <a:latin typeface="Arial" pitchFamily="34" charset="0"/>
                <a:ea typeface="新細明體" charset="-120"/>
                <a:cs typeface="Arial" pitchFamily="34" charset="0"/>
              </a:rPr>
              <a:t>)</a:t>
            </a:r>
            <a:r>
              <a:rPr lang="en-US" altLang="zh-TW" b="1" i="1" dirty="0">
                <a:latin typeface="Arial" pitchFamily="34" charset="0"/>
                <a:ea typeface="新細明體" charset="-120"/>
                <a:cs typeface="Arial" pitchFamily="34" charset="0"/>
              </a:rPr>
              <a:t> the margin account to the initial margin level</a:t>
            </a:r>
            <a:r>
              <a:rPr lang="en-US" altLang="zh-TW" dirty="0">
                <a:latin typeface="Arial" pitchFamily="34" charset="0"/>
                <a:ea typeface="新細明體" charset="-120"/>
                <a:cs typeface="Arial" pitchFamily="34" charset="0"/>
              </a:rPr>
              <a:t> the next day. The extra funds deposited are known as variation margin</a:t>
            </a:r>
            <a:r>
              <a:rPr lang="zh-TW" altLang="en-US" dirty="0">
                <a:latin typeface="Arial" pitchFamily="34" charset="0"/>
                <a:ea typeface="新細明體" charset="-120"/>
                <a:cs typeface="Arial" pitchFamily="34" charset="0"/>
              </a:rPr>
              <a:t> </a:t>
            </a:r>
            <a:r>
              <a:rPr lang="en-US" altLang="zh-TW" dirty="0">
                <a:latin typeface="Arial" pitchFamily="34" charset="0"/>
                <a:ea typeface="新細明體" charset="-120"/>
                <a:cs typeface="Arial" pitchFamily="34" charset="0"/>
              </a:rPr>
              <a:t>(</a:t>
            </a:r>
            <a:r>
              <a:rPr lang="zh-TW" altLang="en-US" dirty="0">
                <a:latin typeface="Arial" pitchFamily="34" charset="0"/>
                <a:ea typeface="新細明體" charset="-120"/>
                <a:cs typeface="Arial" pitchFamily="34" charset="0"/>
              </a:rPr>
              <a:t>追加保證金</a:t>
            </a:r>
            <a:r>
              <a:rPr lang="en-US" altLang="zh-TW" dirty="0">
                <a:latin typeface="Arial" pitchFamily="34" charset="0"/>
                <a:ea typeface="新細明體" charset="-120"/>
                <a:cs typeface="Arial" pitchFamily="34" charset="0"/>
              </a:rPr>
              <a:t>)</a:t>
            </a:r>
            <a:endParaRPr lang="zh-TW" altLang="en-US" dirty="0">
              <a:latin typeface="Arial" pitchFamily="34" charset="0"/>
              <a:cs typeface="Arial" pitchFamily="34" charset="0"/>
            </a:endParaRPr>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496" y="797032"/>
            <a:ext cx="5144648" cy="3805786"/>
          </a:xfrm>
          <a:prstGeom prst="rect">
            <a:avLst/>
          </a:prstGeom>
        </p:spPr>
      </p:pic>
      <p:sp>
        <p:nvSpPr>
          <p:cNvPr id="6" name="矩形 5">
            <a:extLst>
              <a:ext uri="{FF2B5EF4-FFF2-40B4-BE49-F238E27FC236}">
                <a16:creationId xmlns:a16="http://schemas.microsoft.com/office/drawing/2014/main" id="{900B0AED-43DD-4022-8D2E-C969A8C6E7A9}"/>
              </a:ext>
            </a:extLst>
          </p:cNvPr>
          <p:cNvSpPr/>
          <p:nvPr/>
        </p:nvSpPr>
        <p:spPr>
          <a:xfrm>
            <a:off x="6300192" y="2166876"/>
            <a:ext cx="2808312" cy="1249701"/>
          </a:xfrm>
          <a:prstGeom prst="rect">
            <a:avLst/>
          </a:prstGeom>
        </p:spPr>
        <p:txBody>
          <a:bodyPr wrap="square">
            <a:spAutoFit/>
          </a:bodyPr>
          <a:lstStyle/>
          <a:p>
            <a:pPr marL="273050" indent="-273050">
              <a:lnSpc>
                <a:spcPct val="94000"/>
              </a:lnSpc>
              <a:spcBef>
                <a:spcPts val="300"/>
              </a:spcBef>
            </a:pPr>
            <a:r>
              <a:rPr lang="en-US" altLang="zh-TW" sz="1600" dirty="0">
                <a:latin typeface="Arial" pitchFamily="34" charset="0"/>
                <a:ea typeface="新細明體" charset="-120"/>
                <a:cs typeface="Arial" pitchFamily="34" charset="0"/>
              </a:rPr>
              <a:t>※ This table ignores the daily interest rate income calculated according to the day-end margin account balance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altLang="zh-TW" dirty="0">
                <a:ea typeface="新細明體" pitchFamily="18" charset="-120"/>
              </a:rPr>
              <a:t>Margin Mechanism</a:t>
            </a:r>
          </a:p>
        </p:txBody>
      </p:sp>
      <p:sp>
        <p:nvSpPr>
          <p:cNvPr id="5124" name="Rectangle 3"/>
          <p:cNvSpPr>
            <a:spLocks noGrp="1" noChangeArrowheads="1"/>
          </p:cNvSpPr>
          <p:nvPr>
            <p:ph idx="1"/>
          </p:nvPr>
        </p:nvSpPr>
        <p:spPr>
          <a:xfrm>
            <a:off x="323528" y="1628800"/>
            <a:ext cx="8568952" cy="5176366"/>
          </a:xfrm>
        </p:spPr>
        <p:txBody>
          <a:bodyPr/>
          <a:lstStyle/>
          <a:p>
            <a:pPr>
              <a:lnSpc>
                <a:spcPct val="95000"/>
              </a:lnSpc>
              <a:spcBef>
                <a:spcPts val="300"/>
              </a:spcBef>
            </a:pPr>
            <a:r>
              <a:rPr lang="en-US" altLang="zh-TW" sz="3200" dirty="0">
                <a:ea typeface="新細明體" pitchFamily="18" charset="-120"/>
                <a:cs typeface="Arial" charset="0"/>
              </a:rPr>
              <a:t>By daily marking to market (with margin accounts), a futures position can be always regarded as a futures with the most recent futures price as the delivery price</a:t>
            </a:r>
          </a:p>
          <a:p>
            <a:pPr lvl="1">
              <a:lnSpc>
                <a:spcPct val="95000"/>
              </a:lnSpc>
              <a:spcBef>
                <a:spcPts val="300"/>
              </a:spcBef>
            </a:pPr>
            <a:r>
              <a:rPr lang="en-US" altLang="zh-TW" dirty="0">
                <a:ea typeface="新細明體" pitchFamily="18" charset="-120"/>
                <a:cs typeface="Arial" charset="0"/>
              </a:rPr>
              <a:t>Because all gains or losses are already reflected via the changes in the balance of margin accounts</a:t>
            </a:r>
            <a:endParaRPr lang="en-US" altLang="zh-TW" dirty="0">
              <a:ea typeface="新細明體" pitchFamily="18" charset="-120"/>
            </a:endParaRPr>
          </a:p>
          <a:p>
            <a:pPr>
              <a:lnSpc>
                <a:spcPct val="95000"/>
              </a:lnSpc>
              <a:spcBef>
                <a:spcPts val="300"/>
              </a:spcBef>
            </a:pPr>
            <a:r>
              <a:rPr lang="en-US" altLang="zh-TW" dirty="0">
                <a:ea typeface="新細明體" pitchFamily="18" charset="-120"/>
              </a:rPr>
              <a:t>Closing out (</a:t>
            </a:r>
            <a:r>
              <a:rPr lang="zh-TW" altLang="en-US" dirty="0">
                <a:ea typeface="新細明體" pitchFamily="18" charset="-120"/>
              </a:rPr>
              <a:t>平倉</a:t>
            </a:r>
            <a:r>
              <a:rPr lang="en-US" altLang="zh-TW" dirty="0">
                <a:ea typeface="新細明體" pitchFamily="18" charset="-120"/>
              </a:rPr>
              <a:t>)</a:t>
            </a:r>
            <a:r>
              <a:rPr lang="zh-TW" altLang="en-US" dirty="0">
                <a:ea typeface="新細明體" pitchFamily="18" charset="-120"/>
              </a:rPr>
              <a:t> </a:t>
            </a:r>
            <a:r>
              <a:rPr lang="en-US" altLang="zh-TW" dirty="0">
                <a:ea typeface="新細明體" pitchFamily="18" charset="-120"/>
              </a:rPr>
              <a:t>a futures position involves entering into an offsetting trade</a:t>
            </a:r>
          </a:p>
          <a:p>
            <a:pPr lvl="1">
              <a:lnSpc>
                <a:spcPct val="95000"/>
              </a:lnSpc>
              <a:spcBef>
                <a:spcPts val="300"/>
              </a:spcBef>
            </a:pPr>
            <a:r>
              <a:rPr lang="en-US" altLang="zh-TW" dirty="0">
                <a:ea typeface="新細明體" pitchFamily="18" charset="-120"/>
                <a:sym typeface="Symbol"/>
              </a:rPr>
              <a:t>The long and short positions are cancelled automatically at maturity</a:t>
            </a:r>
            <a:endParaRPr lang="en-US" altLang="zh-TW" dirty="0">
              <a:ea typeface="新細明體" pitchFamily="18" charset="-120"/>
            </a:endParaRPr>
          </a:p>
          <a:p>
            <a:pPr lvl="1">
              <a:lnSpc>
                <a:spcPct val="95000"/>
              </a:lnSpc>
              <a:spcBef>
                <a:spcPts val="300"/>
              </a:spcBef>
            </a:pPr>
            <a:r>
              <a:rPr lang="en-US" altLang="zh-TW" dirty="0">
                <a:ea typeface="新細明體" pitchFamily="18" charset="-120"/>
              </a:rPr>
              <a:t>Also due to the margin mechanism, there is no cash flow involved when closing out futures</a:t>
            </a:r>
          </a:p>
        </p:txBody>
      </p:sp>
      <p:sp>
        <p:nvSpPr>
          <p:cNvPr id="512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7A9592C6-3506-4252-B7F4-7A0D022B1266}" type="slidenum">
              <a:rPr lang="en-US" altLang="en-US" smtClean="0"/>
              <a:pPr eaLnBrk="1" hangingPunct="1"/>
              <a:t>11</a:t>
            </a:fld>
            <a:endParaRPr lang="en-US" altLang="en-US" dirty="0"/>
          </a:p>
        </p:txBody>
      </p:sp>
    </p:spTree>
    <p:extLst>
      <p:ext uri="{BB962C8B-B14F-4D97-AF65-F5344CB8AC3E}">
        <p14:creationId xmlns:p14="http://schemas.microsoft.com/office/powerpoint/2010/main" val="132228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altLang="zh-TW" dirty="0">
                <a:ea typeface="新細明體" pitchFamily="18" charset="-120"/>
              </a:rPr>
              <a:t>Margin Mechanism</a:t>
            </a:r>
          </a:p>
        </p:txBody>
      </p:sp>
      <p:sp>
        <p:nvSpPr>
          <p:cNvPr id="5124" name="Rectangle 3"/>
          <p:cNvSpPr>
            <a:spLocks noGrp="1" noChangeArrowheads="1"/>
          </p:cNvSpPr>
          <p:nvPr>
            <p:ph idx="1"/>
          </p:nvPr>
        </p:nvSpPr>
        <p:spPr>
          <a:xfrm>
            <a:off x="323528" y="1728911"/>
            <a:ext cx="8568952" cy="4940449"/>
          </a:xfrm>
        </p:spPr>
        <p:txBody>
          <a:bodyPr/>
          <a:lstStyle/>
          <a:p>
            <a:pPr lvl="1">
              <a:spcBef>
                <a:spcPts val="600"/>
              </a:spcBef>
            </a:pPr>
            <a:r>
              <a:rPr lang="en-US" altLang="zh-TW" dirty="0">
                <a:ea typeface="新細明體" pitchFamily="18" charset="-120"/>
              </a:rPr>
              <a:t>If a trader does not provide the variation margin, his position is forced to be closed out by the broker</a:t>
            </a:r>
          </a:p>
          <a:p>
            <a:pPr lvl="2">
              <a:spcBef>
                <a:spcPts val="600"/>
              </a:spcBef>
            </a:pPr>
            <a:r>
              <a:rPr lang="en-US" altLang="zh-TW" dirty="0">
                <a:ea typeface="新細明體" pitchFamily="18" charset="-120"/>
              </a:rPr>
              <a:t>For a trader who does not meet margin calls on Day 7, two short-position gold futures with the futures price $1,629.9 are purchased by the broker on behalf of that trader</a:t>
            </a:r>
          </a:p>
          <a:p>
            <a:pPr lvl="2">
              <a:spcBef>
                <a:spcPts val="600"/>
              </a:spcBef>
            </a:pPr>
            <a:r>
              <a:rPr lang="en-US" altLang="zh-TW" dirty="0">
                <a:ea typeface="新細明體" pitchFamily="18" charset="-120"/>
              </a:rPr>
              <a:t>Two long-position futures ($1,650/oz.) and two short- position futures ($1,629.9/oz.)</a:t>
            </a:r>
            <a:r>
              <a:rPr lang="zh-TW" altLang="en-US" dirty="0">
                <a:ea typeface="新細明體" pitchFamily="18" charset="-120"/>
              </a:rPr>
              <a:t> </a:t>
            </a:r>
            <a:r>
              <a:rPr lang="en-US" altLang="zh-TW" dirty="0">
                <a:sym typeface="Symbol"/>
              </a:rPr>
              <a:t></a:t>
            </a:r>
            <a:r>
              <a:rPr lang="zh-TW" altLang="en-US" dirty="0">
                <a:sym typeface="Symbol"/>
              </a:rPr>
              <a:t> </a:t>
            </a:r>
            <a:r>
              <a:rPr lang="en-US" altLang="zh-TW" dirty="0">
                <a:sym typeface="Symbol"/>
              </a:rPr>
              <a:t>–$20.1</a:t>
            </a:r>
            <a:r>
              <a:rPr lang="zh-TW" altLang="zh-TW" dirty="0"/>
              <a:t>×</a:t>
            </a:r>
            <a:r>
              <a:rPr lang="en-US" altLang="zh-TW" dirty="0"/>
              <a:t>100</a:t>
            </a:r>
            <a:r>
              <a:rPr lang="zh-TW" altLang="zh-TW" dirty="0"/>
              <a:t>×</a:t>
            </a:r>
            <a:r>
              <a:rPr lang="en-US" altLang="zh-TW" dirty="0">
                <a:sym typeface="Symbol"/>
              </a:rPr>
              <a:t>2</a:t>
            </a:r>
            <a:r>
              <a:rPr lang="zh-TW" altLang="en-US" dirty="0">
                <a:sym typeface="Symbol"/>
              </a:rPr>
              <a:t> </a:t>
            </a:r>
            <a:r>
              <a:rPr lang="en-US" altLang="zh-TW" dirty="0">
                <a:sym typeface="Symbol"/>
              </a:rPr>
              <a:t>=</a:t>
            </a:r>
            <a:r>
              <a:rPr lang="zh-TW" altLang="en-US" dirty="0">
                <a:sym typeface="Symbol"/>
              </a:rPr>
              <a:t> </a:t>
            </a:r>
            <a:r>
              <a:rPr lang="en-US" altLang="zh-TW" dirty="0">
                <a:sym typeface="Symbol"/>
              </a:rPr>
              <a:t>–$4,020</a:t>
            </a:r>
          </a:p>
          <a:p>
            <a:pPr lvl="2">
              <a:spcBef>
                <a:spcPts val="600"/>
              </a:spcBef>
            </a:pPr>
            <a:r>
              <a:rPr lang="en-US" altLang="zh-TW" dirty="0">
                <a:ea typeface="新細明體" pitchFamily="18" charset="-120"/>
                <a:sym typeface="Symbol"/>
              </a:rPr>
              <a:t>No cash flow involved: the deduction in margin accounts already reflects this loss amount, and these long and short positions are cancelled automatically at maturity</a:t>
            </a:r>
          </a:p>
          <a:p>
            <a:pPr lvl="1">
              <a:spcBef>
                <a:spcPts val="600"/>
              </a:spcBef>
              <a:buClr>
                <a:srgbClr val="CC3300"/>
              </a:buClr>
            </a:pPr>
            <a:r>
              <a:rPr lang="en-US" altLang="zh-TW" dirty="0">
                <a:solidFill>
                  <a:srgbClr val="000000"/>
                </a:solidFill>
                <a:ea typeface="新細明體" pitchFamily="18" charset="-120"/>
              </a:rPr>
              <a:t>Most futures contracts are closed out before maturity</a:t>
            </a:r>
            <a:r>
              <a:rPr lang="zh-TW" altLang="en-US" dirty="0">
                <a:solidFill>
                  <a:srgbClr val="000000"/>
                </a:solidFill>
                <a:ea typeface="新細明體" pitchFamily="18" charset="-120"/>
              </a:rPr>
              <a:t> </a:t>
            </a:r>
            <a:r>
              <a:rPr lang="en-US" altLang="zh-TW" dirty="0">
                <a:solidFill>
                  <a:srgbClr val="000000"/>
                </a:solidFill>
                <a:ea typeface="新細明體" pitchFamily="18" charset="-120"/>
              </a:rPr>
              <a:t>(</a:t>
            </a:r>
            <a:r>
              <a:rPr lang="zh-TW" altLang="en-US" dirty="0">
                <a:solidFill>
                  <a:srgbClr val="000000"/>
                </a:solidFill>
                <a:ea typeface="新細明體" pitchFamily="18" charset="-120"/>
              </a:rPr>
              <a:t>期貨大多到期前平倉</a:t>
            </a:r>
            <a:r>
              <a:rPr lang="en-US" altLang="zh-TW" dirty="0">
                <a:solidFill>
                  <a:srgbClr val="000000"/>
                </a:solidFill>
                <a:ea typeface="新細明體" pitchFamily="18" charset="-120"/>
              </a:rPr>
              <a:t>) for saving the delivery cost</a:t>
            </a:r>
          </a:p>
          <a:p>
            <a:pPr lvl="1">
              <a:spcBef>
                <a:spcPts val="600"/>
              </a:spcBef>
              <a:buClr>
                <a:srgbClr val="CC3300"/>
              </a:buClr>
            </a:pPr>
            <a:endParaRPr lang="en-US" altLang="zh-TW" dirty="0">
              <a:solidFill>
                <a:srgbClr val="000000"/>
              </a:solidFill>
              <a:ea typeface="新細明體" pitchFamily="18" charset="-120"/>
            </a:endParaRPr>
          </a:p>
        </p:txBody>
      </p:sp>
      <p:sp>
        <p:nvSpPr>
          <p:cNvPr id="512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7A9592C6-3506-4252-B7F4-7A0D022B1266}" type="slidenum">
              <a:rPr lang="en-US" altLang="en-US" smtClean="0"/>
              <a:pPr eaLnBrk="1" hangingPunct="1"/>
              <a:t>12</a:t>
            </a:fld>
            <a:endParaRPr lang="en-US" altLang="en-US" dirty="0"/>
          </a:p>
        </p:txBody>
      </p:sp>
    </p:spTree>
    <p:extLst>
      <p:ext uri="{BB962C8B-B14F-4D97-AF65-F5344CB8AC3E}">
        <p14:creationId xmlns:p14="http://schemas.microsoft.com/office/powerpoint/2010/main" val="2534306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altLang="zh-TW" dirty="0">
                <a:ea typeface="新細明體" pitchFamily="18" charset="-120"/>
              </a:rPr>
              <a:t>Margin Mechanism</a:t>
            </a:r>
          </a:p>
        </p:txBody>
      </p:sp>
      <p:sp>
        <p:nvSpPr>
          <p:cNvPr id="5124" name="Rectangle 3"/>
          <p:cNvSpPr>
            <a:spLocks noGrp="1" noChangeArrowheads="1"/>
          </p:cNvSpPr>
          <p:nvPr>
            <p:ph idx="1"/>
          </p:nvPr>
        </p:nvSpPr>
        <p:spPr>
          <a:xfrm>
            <a:off x="179512" y="1556792"/>
            <a:ext cx="8784976" cy="5201816"/>
          </a:xfrm>
        </p:spPr>
        <p:txBody>
          <a:bodyPr/>
          <a:lstStyle/>
          <a:p>
            <a:pPr>
              <a:lnSpc>
                <a:spcPct val="97000"/>
              </a:lnSpc>
              <a:spcBef>
                <a:spcPts val="200"/>
              </a:spcBef>
            </a:pPr>
            <a:r>
              <a:rPr lang="en-US" altLang="zh-TW" dirty="0">
                <a:ea typeface="新細明體" pitchFamily="18" charset="-120"/>
              </a:rPr>
              <a:t>Clearing house (</a:t>
            </a:r>
            <a:r>
              <a:rPr lang="zh-TW" altLang="en-US" dirty="0">
                <a:ea typeface="新細明體" pitchFamily="18" charset="-120"/>
              </a:rPr>
              <a:t>結算所</a:t>
            </a:r>
            <a:r>
              <a:rPr lang="en-US" altLang="zh-TW" dirty="0">
                <a:ea typeface="新細明體" pitchFamily="18" charset="-120"/>
              </a:rPr>
              <a:t>)</a:t>
            </a:r>
            <a:r>
              <a:rPr lang="zh-TW" altLang="en-US" dirty="0">
                <a:ea typeface="新細明體" pitchFamily="18" charset="-120"/>
              </a:rPr>
              <a:t> </a:t>
            </a:r>
            <a:r>
              <a:rPr lang="en-US" altLang="zh-TW" dirty="0">
                <a:ea typeface="新細明體" pitchFamily="18" charset="-120"/>
              </a:rPr>
              <a:t>and clearing margin</a:t>
            </a:r>
          </a:p>
          <a:p>
            <a:pPr lvl="1">
              <a:lnSpc>
                <a:spcPct val="97000"/>
              </a:lnSpc>
              <a:spcBef>
                <a:spcPts val="200"/>
              </a:spcBef>
            </a:pPr>
            <a:r>
              <a:rPr lang="en-US" altLang="zh-TW" dirty="0">
                <a:ea typeface="新細明體" pitchFamily="18" charset="-120"/>
              </a:rPr>
              <a:t>A clearing house acts as an intermediary in futures transactions, with the main task to calculate the net position of each of exchange members (usually larger brokers or security firms) (see Slides 2.14 and 2.15)</a:t>
            </a:r>
          </a:p>
          <a:p>
            <a:pPr lvl="1">
              <a:lnSpc>
                <a:spcPct val="97000"/>
              </a:lnSpc>
              <a:spcBef>
                <a:spcPts val="200"/>
              </a:spcBef>
            </a:pPr>
            <a:r>
              <a:rPr lang="en-US" altLang="zh-TW" dirty="0">
                <a:ea typeface="新細明體" pitchFamily="18" charset="-120"/>
              </a:rPr>
              <a:t>A broker are required to post margin with a clearing house member and clearing house members are required to maintain margin (also known as clearing margin) with the clearinghouse</a:t>
            </a:r>
          </a:p>
          <a:p>
            <a:pPr lvl="2">
              <a:lnSpc>
                <a:spcPct val="97000"/>
              </a:lnSpc>
              <a:spcBef>
                <a:spcPts val="200"/>
              </a:spcBef>
            </a:pPr>
            <a:r>
              <a:rPr lang="en-US" altLang="zh-TW" dirty="0">
                <a:ea typeface="新細明體" pitchFamily="18" charset="-120"/>
              </a:rPr>
              <a:t>Clearing margin, only initial margin required but no maintenance margin applicable, i.e., every day the account balance must be maintained as the initial margin per contract times the number of all or net (for most cases) outstanding contracts</a:t>
            </a:r>
          </a:p>
        </p:txBody>
      </p:sp>
      <p:sp>
        <p:nvSpPr>
          <p:cNvPr id="512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7A9592C6-3506-4252-B7F4-7A0D022B1266}" type="slidenum">
              <a:rPr lang="en-US" altLang="en-US" smtClean="0"/>
              <a:pPr eaLnBrk="1" hangingPunct="1"/>
              <a:t>13</a:t>
            </a:fld>
            <a:endParaRPr lang="en-US" altLang="en-US" dirty="0"/>
          </a:p>
        </p:txBody>
      </p:sp>
    </p:spTree>
    <p:extLst>
      <p:ext uri="{BB962C8B-B14F-4D97-AF65-F5344CB8AC3E}">
        <p14:creationId xmlns:p14="http://schemas.microsoft.com/office/powerpoint/2010/main" val="2309422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altLang="zh-TW" dirty="0">
                <a:ea typeface="新細明體" pitchFamily="18" charset="-120"/>
              </a:rPr>
              <a:t>Margin Mechanism</a:t>
            </a:r>
          </a:p>
        </p:txBody>
      </p:sp>
      <p:sp>
        <p:nvSpPr>
          <p:cNvPr id="5124" name="Rectangle 3"/>
          <p:cNvSpPr>
            <a:spLocks noGrp="1" noChangeArrowheads="1"/>
          </p:cNvSpPr>
          <p:nvPr>
            <p:ph idx="1"/>
          </p:nvPr>
        </p:nvSpPr>
        <p:spPr>
          <a:xfrm>
            <a:off x="251520" y="1628800"/>
            <a:ext cx="8712968" cy="5040560"/>
          </a:xfrm>
        </p:spPr>
        <p:txBody>
          <a:bodyPr/>
          <a:lstStyle/>
          <a:p>
            <a:pPr>
              <a:spcBef>
                <a:spcPts val="300"/>
              </a:spcBef>
            </a:pPr>
            <a:r>
              <a:rPr lang="en-US" altLang="zh-TW" dirty="0">
                <a:ea typeface="新細明體" pitchFamily="18" charset="-120"/>
              </a:rPr>
              <a:t>Margin cash flows when futures price decreases (long position loses, e.g., Day 1 scenario)</a:t>
            </a:r>
          </a:p>
          <a:p>
            <a:pPr lvl="1">
              <a:spcBef>
                <a:spcPts val="300"/>
              </a:spcBef>
            </a:pPr>
            <a:endParaRPr lang="en-US" altLang="zh-TW" dirty="0">
              <a:ea typeface="新細明體" pitchFamily="18" charset="-120"/>
            </a:endParaRPr>
          </a:p>
        </p:txBody>
      </p:sp>
      <p:sp>
        <p:nvSpPr>
          <p:cNvPr id="512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7A9592C6-3506-4252-B7F4-7A0D022B1266}" type="slidenum">
              <a:rPr lang="en-US" altLang="en-US" smtClean="0"/>
              <a:pPr eaLnBrk="1" hangingPunct="1"/>
              <a:t>14</a:t>
            </a:fld>
            <a:endParaRPr lang="en-US"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6282" y="2708920"/>
            <a:ext cx="5753100" cy="384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文字方塊 1"/>
          <p:cNvSpPr txBox="1"/>
          <p:nvPr/>
        </p:nvSpPr>
        <p:spPr>
          <a:xfrm>
            <a:off x="3059832" y="5661248"/>
            <a:ext cx="864096" cy="369332"/>
          </a:xfrm>
          <a:prstGeom prst="rect">
            <a:avLst/>
          </a:prstGeom>
          <a:noFill/>
        </p:spPr>
        <p:txBody>
          <a:bodyPr wrap="square" rtlCol="0">
            <a:spAutoFit/>
          </a:bodyPr>
          <a:lstStyle/>
          <a:p>
            <a:r>
              <a:rPr lang="en-US" altLang="zh-TW" dirty="0"/>
              <a:t>$1800</a:t>
            </a:r>
            <a:endParaRPr lang="zh-TW" altLang="en-US" dirty="0"/>
          </a:p>
        </p:txBody>
      </p:sp>
      <p:sp>
        <p:nvSpPr>
          <p:cNvPr id="7" name="文字方塊 6">
            <a:extLst>
              <a:ext uri="{FF2B5EF4-FFF2-40B4-BE49-F238E27FC236}">
                <a16:creationId xmlns:a16="http://schemas.microsoft.com/office/drawing/2014/main" id="{9EAE522D-E33E-4BB8-A8B7-0D1A3DC87DB8}"/>
              </a:ext>
            </a:extLst>
          </p:cNvPr>
          <p:cNvSpPr txBox="1"/>
          <p:nvPr/>
        </p:nvSpPr>
        <p:spPr>
          <a:xfrm>
            <a:off x="6804248" y="5661248"/>
            <a:ext cx="864096" cy="369332"/>
          </a:xfrm>
          <a:prstGeom prst="rect">
            <a:avLst/>
          </a:prstGeom>
          <a:noFill/>
        </p:spPr>
        <p:txBody>
          <a:bodyPr wrap="square" rtlCol="0">
            <a:spAutoFit/>
          </a:bodyPr>
          <a:lstStyle/>
          <a:p>
            <a:r>
              <a:rPr lang="en-US" altLang="zh-TW" dirty="0"/>
              <a:t>$1800</a:t>
            </a:r>
            <a:endParaRPr lang="zh-TW" altLang="en-US" dirty="0"/>
          </a:p>
        </p:txBody>
      </p:sp>
    </p:spTree>
    <p:extLst>
      <p:ext uri="{BB962C8B-B14F-4D97-AF65-F5344CB8AC3E}">
        <p14:creationId xmlns:p14="http://schemas.microsoft.com/office/powerpoint/2010/main" val="3599510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altLang="zh-TW" dirty="0">
                <a:ea typeface="新細明體" pitchFamily="18" charset="-120"/>
              </a:rPr>
              <a:t>Margin Mechanism</a:t>
            </a:r>
          </a:p>
        </p:txBody>
      </p:sp>
      <p:sp>
        <p:nvSpPr>
          <p:cNvPr id="5124" name="Rectangle 3"/>
          <p:cNvSpPr>
            <a:spLocks noGrp="1" noChangeArrowheads="1"/>
          </p:cNvSpPr>
          <p:nvPr>
            <p:ph idx="1"/>
          </p:nvPr>
        </p:nvSpPr>
        <p:spPr>
          <a:xfrm>
            <a:off x="251520" y="1628800"/>
            <a:ext cx="8712968" cy="5184576"/>
          </a:xfrm>
        </p:spPr>
        <p:txBody>
          <a:bodyPr/>
          <a:lstStyle/>
          <a:p>
            <a:pPr>
              <a:spcBef>
                <a:spcPts val="300"/>
              </a:spcBef>
            </a:pPr>
            <a:r>
              <a:rPr lang="en-US" altLang="zh-TW" dirty="0">
                <a:ea typeface="新細明體" pitchFamily="18" charset="-120"/>
              </a:rPr>
              <a:t>Margin cash flows when futures price increases (long position gains, .e.g., Day 3 scenario)</a:t>
            </a:r>
          </a:p>
          <a:p>
            <a:pPr lvl="1">
              <a:spcBef>
                <a:spcPts val="300"/>
              </a:spcBef>
            </a:pPr>
            <a:endParaRPr lang="en-US" altLang="zh-TW" dirty="0">
              <a:ea typeface="新細明體" pitchFamily="18" charset="-120"/>
            </a:endParaRPr>
          </a:p>
        </p:txBody>
      </p:sp>
      <p:sp>
        <p:nvSpPr>
          <p:cNvPr id="512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7A9592C6-3506-4252-B7F4-7A0D022B1266}" type="slidenum">
              <a:rPr lang="en-US" altLang="en-US" smtClean="0"/>
              <a:pPr eaLnBrk="1" hangingPunct="1"/>
              <a:t>15</a:t>
            </a:fld>
            <a:endParaRPr lang="en-US" altLang="en-US" dirty="0"/>
          </a:p>
        </p:txBody>
      </p:sp>
      <p:grpSp>
        <p:nvGrpSpPr>
          <p:cNvPr id="7" name="群組 6"/>
          <p:cNvGrpSpPr/>
          <p:nvPr/>
        </p:nvGrpSpPr>
        <p:grpSpPr>
          <a:xfrm>
            <a:off x="1699220" y="2780928"/>
            <a:ext cx="5753100" cy="3854450"/>
            <a:chOff x="1331913" y="1916113"/>
            <a:chExt cx="5753100" cy="3854450"/>
          </a:xfrm>
        </p:grpSpPr>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916113"/>
              <a:ext cx="5753100" cy="384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9700" y="5294313"/>
              <a:ext cx="18653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文字方塊 9"/>
          <p:cNvSpPr txBox="1"/>
          <p:nvPr/>
        </p:nvSpPr>
        <p:spPr>
          <a:xfrm>
            <a:off x="6677980" y="5717639"/>
            <a:ext cx="864096" cy="369332"/>
          </a:xfrm>
          <a:prstGeom prst="rect">
            <a:avLst/>
          </a:prstGeom>
          <a:noFill/>
        </p:spPr>
        <p:txBody>
          <a:bodyPr wrap="square" rtlCol="0">
            <a:spAutoFit/>
          </a:bodyPr>
          <a:lstStyle/>
          <a:p>
            <a:r>
              <a:rPr lang="en-US" altLang="zh-TW" dirty="0"/>
              <a:t>$1260</a:t>
            </a:r>
            <a:endParaRPr lang="zh-TW" altLang="en-US" dirty="0"/>
          </a:p>
        </p:txBody>
      </p:sp>
      <p:sp>
        <p:nvSpPr>
          <p:cNvPr id="11" name="文字方塊 10">
            <a:extLst>
              <a:ext uri="{FF2B5EF4-FFF2-40B4-BE49-F238E27FC236}">
                <a16:creationId xmlns:a16="http://schemas.microsoft.com/office/drawing/2014/main" id="{EEC2F0AB-A2B1-46F5-8257-05AA2ED11529}"/>
              </a:ext>
            </a:extLst>
          </p:cNvPr>
          <p:cNvSpPr txBox="1"/>
          <p:nvPr/>
        </p:nvSpPr>
        <p:spPr>
          <a:xfrm>
            <a:off x="2893190" y="5717639"/>
            <a:ext cx="864096" cy="369332"/>
          </a:xfrm>
          <a:prstGeom prst="rect">
            <a:avLst/>
          </a:prstGeom>
          <a:noFill/>
        </p:spPr>
        <p:txBody>
          <a:bodyPr wrap="square" rtlCol="0">
            <a:spAutoFit/>
          </a:bodyPr>
          <a:lstStyle/>
          <a:p>
            <a:r>
              <a:rPr lang="en-US" altLang="zh-TW" dirty="0"/>
              <a:t>$1260</a:t>
            </a:r>
            <a:endParaRPr lang="zh-TW" altLang="en-US" dirty="0"/>
          </a:p>
        </p:txBody>
      </p:sp>
    </p:spTree>
    <p:extLst>
      <p:ext uri="{BB962C8B-B14F-4D97-AF65-F5344CB8AC3E}">
        <p14:creationId xmlns:p14="http://schemas.microsoft.com/office/powerpoint/2010/main" val="3105362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4"/>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Some Terminologies</a:t>
            </a:r>
          </a:p>
        </p:txBody>
      </p:sp>
      <p:sp>
        <p:nvSpPr>
          <p:cNvPr id="11270" name="Rectangle 5"/>
          <p:cNvSpPr>
            <a:spLocks noGrp="1" noChangeArrowheads="1"/>
          </p:cNvSpPr>
          <p:nvPr>
            <p:ph idx="1"/>
          </p:nvPr>
        </p:nvSpPr>
        <p:spPr>
          <a:xfrm>
            <a:off x="251520" y="1681634"/>
            <a:ext cx="8712968" cy="5023966"/>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400"/>
              </a:spcBef>
            </a:pPr>
            <a:r>
              <a:rPr lang="en-US" altLang="zh-TW" dirty="0">
                <a:ea typeface="新細明體" pitchFamily="18" charset="-120"/>
              </a:rPr>
              <a:t>Open interest</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未平倉合約數</a:t>
            </a:r>
            <a:r>
              <a:rPr lang="en-US" altLang="zh-TW" dirty="0">
                <a:ea typeface="新細明體" pitchFamily="18" charset="-120"/>
              </a:rPr>
              <a:t>): the total number of contracts outstanding </a:t>
            </a:r>
          </a:p>
          <a:p>
            <a:pPr lvl="1">
              <a:spcBef>
                <a:spcPts val="400"/>
              </a:spcBef>
            </a:pPr>
            <a:r>
              <a:rPr lang="en-US" altLang="zh-TW" dirty="0">
                <a:ea typeface="新細明體" pitchFamily="18" charset="-120"/>
              </a:rPr>
              <a:t>Equal to the number of unclosed long/short positions</a:t>
            </a:r>
          </a:p>
          <a:p>
            <a:pPr eaLnBrk="1" hangingPunct="1">
              <a:spcBef>
                <a:spcPts val="400"/>
              </a:spcBef>
            </a:pPr>
            <a:r>
              <a:rPr lang="en-US" altLang="zh-TW" dirty="0">
                <a:ea typeface="新細明體" pitchFamily="18" charset="-120"/>
              </a:rPr>
              <a:t>Settlement price</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結算價格</a:t>
            </a:r>
            <a:r>
              <a:rPr lang="en-US" altLang="zh-TW" dirty="0">
                <a:ea typeface="新細明體" pitchFamily="18" charset="-120"/>
              </a:rPr>
              <a:t>): the price just before the final bell on each day</a:t>
            </a:r>
          </a:p>
          <a:p>
            <a:pPr lvl="1" eaLnBrk="1" hangingPunct="1">
              <a:spcBef>
                <a:spcPts val="400"/>
              </a:spcBef>
            </a:pPr>
            <a:r>
              <a:rPr lang="en-US" altLang="zh-TW" dirty="0">
                <a:ea typeface="新細明體" pitchFamily="18" charset="-120"/>
              </a:rPr>
              <a:t>Used for the daily settlement and delivery process</a:t>
            </a:r>
          </a:p>
          <a:p>
            <a:pPr eaLnBrk="1" hangingPunct="1">
              <a:spcBef>
                <a:spcPts val="400"/>
              </a:spcBef>
            </a:pPr>
            <a:r>
              <a:rPr lang="en-US" altLang="zh-TW" dirty="0">
                <a:ea typeface="新細明體" pitchFamily="18" charset="-120"/>
              </a:rPr>
              <a:t>Volume of trading: the number of trades in 1 day</a:t>
            </a:r>
          </a:p>
          <a:p>
            <a:pPr marL="0" indent="0">
              <a:spcBef>
                <a:spcPts val="400"/>
              </a:spcBef>
              <a:buNone/>
            </a:pPr>
            <a:endParaRPr lang="en-US" altLang="zh-TW" sz="400" dirty="0">
              <a:ea typeface="新細明體" pitchFamily="18" charset="-120"/>
            </a:endParaRPr>
          </a:p>
          <a:p>
            <a:pPr marL="0" indent="0">
              <a:spcBef>
                <a:spcPts val="400"/>
              </a:spcBef>
              <a:buNone/>
            </a:pPr>
            <a:r>
              <a:rPr lang="en-US" altLang="zh-TW" sz="2600" dirty="0">
                <a:ea typeface="新細明體" pitchFamily="18" charset="-120"/>
              </a:rPr>
              <a:t>Q: When a new trade is completed, what are the possible effects on the open interest? A: (+1,0,-1)</a:t>
            </a:r>
          </a:p>
          <a:p>
            <a:pPr marL="0" indent="0">
              <a:spcBef>
                <a:spcPts val="400"/>
              </a:spcBef>
              <a:buNone/>
            </a:pPr>
            <a:r>
              <a:rPr lang="en-US" altLang="zh-TW" sz="2600" dirty="0">
                <a:ea typeface="新細明體" pitchFamily="18" charset="-120"/>
              </a:rPr>
              <a:t>Q: Can the volume of trading in a day be greater than the open interest? A: Yes</a:t>
            </a:r>
          </a:p>
        </p:txBody>
      </p:sp>
      <p:sp>
        <p:nvSpPr>
          <p:cNvPr id="11266"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D1A5C4F5-DC09-4B34-AF2A-72763038EC7C}" type="slidenum">
              <a:rPr lang="en-US" altLang="en-US" smtClean="0"/>
              <a:pPr eaLnBrk="1" hangingPunct="1"/>
              <a:t>16</a:t>
            </a:fld>
            <a:endParaRPr lang="en-US" altLang="en-US"/>
          </a:p>
        </p:txBody>
      </p:sp>
      <p:sp>
        <p:nvSpPr>
          <p:cNvPr id="11267"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
        <p:nvSpPr>
          <p:cNvPr id="11268"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323528" y="410270"/>
            <a:ext cx="7632848" cy="930498"/>
          </a:xfrm>
        </p:spPr>
        <p:txBody>
          <a:bodyPr/>
          <a:lstStyle/>
          <a:p>
            <a:pPr eaLnBrk="1" hangingPunct="1"/>
            <a:r>
              <a:rPr lang="en-US" altLang="zh-TW" dirty="0">
                <a:ea typeface="新細明體" pitchFamily="18" charset="-120"/>
              </a:rPr>
              <a:t>Physical Delivery (</a:t>
            </a:r>
            <a:r>
              <a:rPr lang="zh-TW" altLang="en-US" dirty="0">
                <a:ea typeface="新細明體" pitchFamily="18" charset="-120"/>
              </a:rPr>
              <a:t>實物交割</a:t>
            </a:r>
            <a:r>
              <a:rPr lang="en-US" altLang="zh-TW" dirty="0">
                <a:ea typeface="新細明體" pitchFamily="18" charset="-120"/>
              </a:rPr>
              <a:t>) vs. Cash Settlement</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現金結算</a:t>
            </a:r>
            <a:r>
              <a:rPr lang="en-US" altLang="zh-TW" dirty="0">
                <a:ea typeface="新細明體" pitchFamily="18" charset="-120"/>
              </a:rPr>
              <a:t>)</a:t>
            </a:r>
          </a:p>
        </p:txBody>
      </p:sp>
      <p:sp>
        <p:nvSpPr>
          <p:cNvPr id="10244" name="Rectangle 3"/>
          <p:cNvSpPr>
            <a:spLocks noGrp="1" noChangeArrowheads="1"/>
          </p:cNvSpPr>
          <p:nvPr>
            <p:ph idx="1"/>
          </p:nvPr>
        </p:nvSpPr>
        <p:spPr>
          <a:xfrm>
            <a:off x="323528" y="1556792"/>
            <a:ext cx="8640960" cy="5301208"/>
          </a:xfrm>
        </p:spPr>
        <p:txBody>
          <a:bodyPr/>
          <a:lstStyle/>
          <a:p>
            <a:pPr eaLnBrk="1" hangingPunct="1">
              <a:spcBef>
                <a:spcPts val="200"/>
              </a:spcBef>
            </a:pPr>
            <a:r>
              <a:rPr lang="en-US" altLang="zh-TW" dirty="0">
                <a:ea typeface="新細明體" pitchFamily="18" charset="-120"/>
              </a:rPr>
              <a:t>If a futures is not closed out before maturity, it is settled by delivering the underlying assets at the latest settlement price</a:t>
            </a:r>
          </a:p>
          <a:p>
            <a:pPr lvl="1">
              <a:spcBef>
                <a:spcPts val="200"/>
              </a:spcBef>
            </a:pPr>
            <a:r>
              <a:rPr lang="en-US" altLang="zh-TW" sz="2400" dirty="0">
                <a:ea typeface="新細明體" pitchFamily="18" charset="-120"/>
              </a:rPr>
              <a:t>Short position parties can choose among alternatives about what, when, and where to deliver</a:t>
            </a:r>
          </a:p>
          <a:p>
            <a:pPr eaLnBrk="1" hangingPunct="1">
              <a:spcBef>
                <a:spcPts val="200"/>
              </a:spcBef>
            </a:pPr>
            <a:r>
              <a:rPr lang="en-US" altLang="zh-TW" dirty="0">
                <a:ea typeface="新細明體" pitchFamily="18" charset="-120"/>
              </a:rPr>
              <a:t>Some contracts are settled in cash</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現金結算</a:t>
            </a:r>
            <a:r>
              <a:rPr lang="en-US" altLang="zh-TW" dirty="0">
                <a:ea typeface="新細明體" pitchFamily="18" charset="-120"/>
              </a:rPr>
              <a:t>)</a:t>
            </a:r>
          </a:p>
          <a:p>
            <a:pPr lvl="1">
              <a:spcBef>
                <a:spcPts val="200"/>
              </a:spcBef>
            </a:pPr>
            <a:r>
              <a:rPr lang="en-US" altLang="zh-TW" sz="2400" dirty="0">
                <a:ea typeface="新細明體" pitchFamily="18" charset="-120"/>
              </a:rPr>
              <a:t>For example, stock indices and Eurodollars futures</a:t>
            </a:r>
          </a:p>
          <a:p>
            <a:pPr lvl="1">
              <a:spcBef>
                <a:spcPts val="200"/>
              </a:spcBef>
            </a:pPr>
            <a:r>
              <a:rPr lang="en-US" altLang="zh-TW" sz="2400" dirty="0">
                <a:ea typeface="新細明體" pitchFamily="18" charset="-120"/>
              </a:rPr>
              <a:t>Settled by paying directly the profit or loss of the futures contract, which is the difference between the spot and the delivery price at maturity</a:t>
            </a:r>
          </a:p>
          <a:p>
            <a:pPr lvl="1">
              <a:spcBef>
                <a:spcPts val="200"/>
              </a:spcBef>
            </a:pPr>
            <a:r>
              <a:rPr lang="en-US" altLang="zh-TW" sz="2400" dirty="0">
                <a:ea typeface="新細明體" pitchFamily="18" charset="-120"/>
              </a:rPr>
              <a:t>Due to the margin mechanism, gains/losses are already reflected in margin accounts, so all contracts are declared automatically to be closed out after the last trading day</a:t>
            </a:r>
          </a:p>
        </p:txBody>
      </p:sp>
      <p:sp>
        <p:nvSpPr>
          <p:cNvPr id="1024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57E39D7D-F19A-481F-9B6A-4842B7749806}" type="slidenum">
              <a:rPr lang="en-US" altLang="en-US" smtClean="0"/>
              <a:pPr eaLnBrk="1" hangingPunct="1"/>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4"/>
          <p:cNvSpPr>
            <a:spLocks noGrp="1" noChangeArrowheads="1"/>
          </p:cNvSpPr>
          <p:nvPr>
            <p:ph type="title"/>
          </p:nvPr>
        </p:nvSpPr>
        <p:spPr>
          <a:xfrm>
            <a:off x="107504" y="381000"/>
            <a:ext cx="7848872"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Types of Orders to Trade Futures</a:t>
            </a:r>
          </a:p>
        </p:txBody>
      </p:sp>
      <p:sp>
        <p:nvSpPr>
          <p:cNvPr id="15366" name="Rectangle 5"/>
          <p:cNvSpPr>
            <a:spLocks noGrp="1" noChangeArrowheads="1"/>
          </p:cNvSpPr>
          <p:nvPr>
            <p:ph idx="1"/>
          </p:nvPr>
        </p:nvSpPr>
        <p:spPr>
          <a:xfrm>
            <a:off x="395536" y="1628800"/>
            <a:ext cx="8352928" cy="5229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400"/>
              </a:spcBef>
            </a:pPr>
            <a:r>
              <a:rPr lang="en-US" altLang="zh-TW" dirty="0">
                <a:ea typeface="新細明體" pitchFamily="18" charset="-120"/>
              </a:rPr>
              <a:t>Market order</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市價單</a:t>
            </a:r>
            <a:r>
              <a:rPr lang="en-US" altLang="zh-TW" dirty="0">
                <a:ea typeface="新細明體" pitchFamily="18" charset="-120"/>
              </a:rPr>
              <a:t>):</a:t>
            </a:r>
          </a:p>
          <a:p>
            <a:pPr lvl="1">
              <a:spcBef>
                <a:spcPts val="400"/>
              </a:spcBef>
            </a:pPr>
            <a:r>
              <a:rPr lang="en-US" altLang="zh-TW" dirty="0">
                <a:ea typeface="新細明體" pitchFamily="18" charset="-120"/>
              </a:rPr>
              <a:t>A request that a trade will be executed immediately at the best futures price available in the market</a:t>
            </a:r>
          </a:p>
          <a:p>
            <a:pPr>
              <a:spcBef>
                <a:spcPts val="400"/>
              </a:spcBef>
            </a:pPr>
            <a:r>
              <a:rPr lang="en-US" altLang="zh-TW" dirty="0">
                <a:ea typeface="新細明體" pitchFamily="18" charset="-120"/>
              </a:rPr>
              <a:t>Limit order</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限價單</a:t>
            </a:r>
            <a:r>
              <a:rPr lang="en-US" altLang="zh-TW" dirty="0">
                <a:ea typeface="新細明體" pitchFamily="18" charset="-120"/>
              </a:rPr>
              <a:t>):</a:t>
            </a:r>
          </a:p>
          <a:p>
            <a:pPr lvl="1">
              <a:spcBef>
                <a:spcPts val="400"/>
              </a:spcBef>
            </a:pPr>
            <a:r>
              <a:rPr lang="en-US" altLang="zh-TW" dirty="0">
                <a:ea typeface="新細明體" pitchFamily="18" charset="-120"/>
              </a:rPr>
              <a:t>Executed only at the specified futures price or at the futures prices more favorable to the trader</a:t>
            </a:r>
          </a:p>
          <a:p>
            <a:pPr>
              <a:spcBef>
                <a:spcPts val="400"/>
              </a:spcBef>
            </a:pPr>
            <a:r>
              <a:rPr lang="en-US" altLang="zh-TW" dirty="0">
                <a:ea typeface="新細明體" pitchFamily="18" charset="-120"/>
              </a:rPr>
              <a:t>Stop order</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停損單</a:t>
            </a:r>
            <a:r>
              <a:rPr lang="en-US" altLang="zh-TW" dirty="0">
                <a:ea typeface="新細明體" pitchFamily="18" charset="-120"/>
              </a:rPr>
              <a:t>):</a:t>
            </a:r>
          </a:p>
          <a:p>
            <a:pPr lvl="1">
              <a:spcBef>
                <a:spcPts val="400"/>
              </a:spcBef>
            </a:pPr>
            <a:r>
              <a:rPr lang="en-US" altLang="zh-TW" dirty="0">
                <a:ea typeface="新細明體" pitchFamily="18" charset="-120"/>
              </a:rPr>
              <a:t>Executed at the best available futures price once the specified price level is triggered</a:t>
            </a:r>
          </a:p>
          <a:p>
            <a:pPr lvl="2">
              <a:spcBef>
                <a:spcPts val="400"/>
              </a:spcBef>
            </a:pPr>
            <a:r>
              <a:rPr lang="en-US" altLang="zh-TW" dirty="0">
                <a:ea typeface="新細明體" pitchFamily="18" charset="-120"/>
              </a:rPr>
              <a:t>Specifically, a stop-loss (stop-buy) order becomes a market sell (buy) order as soon as the specified price has been hit from above (from below)</a:t>
            </a:r>
          </a:p>
        </p:txBody>
      </p:sp>
      <p:sp>
        <p:nvSpPr>
          <p:cNvPr id="1536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40BB7E98-E3EF-4F21-93DF-023A1887EF3E}" type="slidenum">
              <a:rPr lang="en-US" altLang="en-US" smtClean="0"/>
              <a:pPr eaLnBrk="1" hangingPunct="1"/>
              <a:t>18</a:t>
            </a:fld>
            <a:endParaRPr lang="en-US" altLang="en-US"/>
          </a:p>
        </p:txBody>
      </p:sp>
      <p:sp>
        <p:nvSpPr>
          <p:cNvPr id="15363"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
        <p:nvSpPr>
          <p:cNvPr id="15364"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Tree>
    <p:extLst>
      <p:ext uri="{BB962C8B-B14F-4D97-AF65-F5344CB8AC3E}">
        <p14:creationId xmlns:p14="http://schemas.microsoft.com/office/powerpoint/2010/main" val="89165630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5"/>
          <p:cNvSpPr>
            <a:spLocks noGrp="1" noChangeArrowheads="1"/>
          </p:cNvSpPr>
          <p:nvPr>
            <p:ph idx="1"/>
          </p:nvPr>
        </p:nvSpPr>
        <p:spPr>
          <a:xfrm>
            <a:off x="395536" y="1628800"/>
            <a:ext cx="8352928" cy="496728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300"/>
              </a:spcBef>
            </a:pPr>
            <a:r>
              <a:rPr lang="en-US" altLang="zh-TW" dirty="0">
                <a:ea typeface="新細明體" pitchFamily="18" charset="-120"/>
              </a:rPr>
              <a:t>Stop-limit order:</a:t>
            </a:r>
          </a:p>
          <a:p>
            <a:pPr lvl="1">
              <a:spcBef>
                <a:spcPts val="300"/>
              </a:spcBef>
            </a:pPr>
            <a:r>
              <a:rPr lang="en-US" altLang="zh-TW" dirty="0">
                <a:ea typeface="新細明體" pitchFamily="18" charset="-120"/>
              </a:rPr>
              <a:t>A combination of a stop and a limit orders. If the specified price in the stop order is triggered, it becomes a limit order with another specified price</a:t>
            </a:r>
          </a:p>
          <a:p>
            <a:pPr>
              <a:spcBef>
                <a:spcPts val="300"/>
              </a:spcBef>
            </a:pPr>
            <a:r>
              <a:rPr lang="en-US" altLang="zh-TW" dirty="0">
                <a:ea typeface="新細明體" pitchFamily="18" charset="-120"/>
              </a:rPr>
              <a:t>Market-if-touched order:</a:t>
            </a:r>
          </a:p>
          <a:p>
            <a:pPr lvl="1">
              <a:spcBef>
                <a:spcPts val="300"/>
              </a:spcBef>
            </a:pPr>
            <a:r>
              <a:rPr lang="en-US" altLang="zh-TW" dirty="0">
                <a:ea typeface="新細明體" pitchFamily="18" charset="-120"/>
              </a:rPr>
              <a:t>Becomes the market sell order if the specified price is triggered from below (to realized the sufficiently large gains)</a:t>
            </a:r>
          </a:p>
          <a:p>
            <a:pPr>
              <a:spcBef>
                <a:spcPts val="300"/>
              </a:spcBef>
            </a:pPr>
            <a:r>
              <a:rPr lang="en-US" altLang="zh-TW" dirty="0">
                <a:ea typeface="新細明體" pitchFamily="18" charset="-120"/>
              </a:rPr>
              <a:t>Discretionary order (market-not-held order):</a:t>
            </a:r>
          </a:p>
          <a:p>
            <a:pPr lvl="1">
              <a:spcBef>
                <a:spcPts val="300"/>
              </a:spcBef>
            </a:pPr>
            <a:r>
              <a:rPr lang="en-US" altLang="zh-TW" dirty="0">
                <a:ea typeface="新細明體" pitchFamily="18" charset="-120"/>
              </a:rPr>
              <a:t>Traded as a market order except that execution may be delayed at the broker’s discretion (</a:t>
            </a:r>
            <a:r>
              <a:rPr lang="zh-TW" altLang="en-US" dirty="0">
                <a:latin typeface="細明體" panose="02020509000000000000" pitchFamily="49" charset="-120"/>
                <a:ea typeface="細明體" panose="02020509000000000000" pitchFamily="49" charset="-120"/>
              </a:rPr>
              <a:t>斟酌</a:t>
            </a:r>
            <a:r>
              <a:rPr lang="en-US" altLang="zh-TW" dirty="0">
                <a:ea typeface="新細明體" pitchFamily="18" charset="-120"/>
              </a:rPr>
              <a:t>) in an attempt to get a better price</a:t>
            </a:r>
          </a:p>
        </p:txBody>
      </p:sp>
      <p:sp>
        <p:nvSpPr>
          <p:cNvPr id="1536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40BB7E98-E3EF-4F21-93DF-023A1887EF3E}" type="slidenum">
              <a:rPr lang="en-US" altLang="en-US" smtClean="0"/>
              <a:pPr eaLnBrk="1" hangingPunct="1"/>
              <a:t>19</a:t>
            </a:fld>
            <a:endParaRPr lang="en-US" altLang="en-US"/>
          </a:p>
        </p:txBody>
      </p:sp>
      <p:sp>
        <p:nvSpPr>
          <p:cNvPr id="15363"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
        <p:nvSpPr>
          <p:cNvPr id="15364"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
        <p:nvSpPr>
          <p:cNvPr id="8" name="Rectangle 4"/>
          <p:cNvSpPr>
            <a:spLocks noGrp="1" noChangeArrowheads="1"/>
          </p:cNvSpPr>
          <p:nvPr>
            <p:ph type="title"/>
          </p:nvPr>
        </p:nvSpPr>
        <p:spPr>
          <a:xfrm>
            <a:off x="107504" y="381000"/>
            <a:ext cx="7848872"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Types of Orders to Trade Futures</a:t>
            </a:r>
          </a:p>
        </p:txBody>
      </p:sp>
    </p:spTree>
    <p:extLst>
      <p:ext uri="{BB962C8B-B14F-4D97-AF65-F5344CB8AC3E}">
        <p14:creationId xmlns:p14="http://schemas.microsoft.com/office/powerpoint/2010/main" val="330812550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6459F47D-D016-4E99-B4CA-0BA973F17661}" type="slidenum">
              <a:rPr lang="en-US" altLang="en-US" smtClean="0"/>
              <a:pPr eaLnBrk="1" hangingPunct="1"/>
              <a:t>2</a:t>
            </a:fld>
            <a:endParaRPr lang="en-US" altLang="en-US" dirty="0"/>
          </a:p>
        </p:txBody>
      </p:sp>
      <p:sp>
        <p:nvSpPr>
          <p:cNvPr id="6149" name="Rectangle 4"/>
          <p:cNvSpPr>
            <a:spLocks noGrp="1" noChangeArrowheads="1"/>
          </p:cNvSpPr>
          <p:nvPr>
            <p:ph type="title"/>
          </p:nvPr>
        </p:nvSpPr>
        <p:spPr>
          <a:xfrm>
            <a:off x="457200" y="260350"/>
            <a:ext cx="749935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Goals </a:t>
            </a:r>
            <a:r>
              <a:rPr lang="en-US" altLang="zh-TW" dirty="0">
                <a:ea typeface="新細明體" charset="-120"/>
              </a:rPr>
              <a:t>of Chapter 2</a:t>
            </a:r>
          </a:p>
        </p:txBody>
      </p:sp>
      <p:sp>
        <p:nvSpPr>
          <p:cNvPr id="6150" name="Rectangle 5"/>
          <p:cNvSpPr txBox="1">
            <a:spLocks noChangeArrowheads="1"/>
          </p:cNvSpPr>
          <p:nvPr/>
        </p:nvSpPr>
        <p:spPr bwMode="auto">
          <a:xfrm>
            <a:off x="467544" y="1556792"/>
            <a:ext cx="856895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600"/>
              </a:spcBef>
              <a:buClr>
                <a:schemeClr val="tx2"/>
              </a:buClr>
              <a:buSzPct val="70000"/>
              <a:buFont typeface="Wingdings" pitchFamily="2" charset="2"/>
              <a:buChar char="l"/>
              <a:defRPr/>
            </a:pPr>
            <a:r>
              <a:rPr lang="en-US" altLang="zh-TW" sz="3000" dirty="0">
                <a:ea typeface="新細明體" pitchFamily="18" charset="-120"/>
              </a:rPr>
              <a:t>Details of trading futures on exchanges</a:t>
            </a:r>
          </a:p>
          <a:p>
            <a:pPr marL="627063" lvl="1" indent="-282575" eaLnBrk="1" hangingPunct="1">
              <a:spcBef>
                <a:spcPct val="20000"/>
              </a:spcBef>
              <a:buClr>
                <a:srgbClr val="CC3300"/>
              </a:buClr>
              <a:buSzPct val="100000"/>
              <a:buFont typeface="Arial" charset="0"/>
              <a:buChar char="–"/>
              <a:tabLst>
                <a:tab pos="627063" algn="l"/>
              </a:tabLst>
            </a:pPr>
            <a:r>
              <a:rPr lang="en-US" altLang="zh-TW" sz="2600" kern="0" dirty="0">
                <a:solidFill>
                  <a:srgbClr val="000000"/>
                </a:solidFill>
                <a:latin typeface="Arial"/>
                <a:ea typeface="新細明體" pitchFamily="18" charset="-120"/>
              </a:rPr>
              <a:t>Underlying asset (</a:t>
            </a:r>
            <a:r>
              <a:rPr lang="zh-TW" altLang="en-US" sz="2600" kern="0" dirty="0">
                <a:solidFill>
                  <a:srgbClr val="000000"/>
                </a:solidFill>
                <a:latin typeface="Arial"/>
                <a:ea typeface="新細明體" pitchFamily="18" charset="-120"/>
              </a:rPr>
              <a:t>標的物</a:t>
            </a:r>
            <a:r>
              <a:rPr lang="en-US" altLang="zh-TW" sz="2600" kern="0" dirty="0">
                <a:solidFill>
                  <a:srgbClr val="000000"/>
                </a:solidFill>
                <a:latin typeface="Arial"/>
                <a:ea typeface="新細明體" pitchFamily="18" charset="-120"/>
              </a:rPr>
              <a:t>), contract size</a:t>
            </a:r>
            <a:r>
              <a:rPr lang="zh-TW" altLang="en-US" sz="2600" kern="0" dirty="0">
                <a:solidFill>
                  <a:srgbClr val="000000"/>
                </a:solidFill>
                <a:latin typeface="Arial"/>
                <a:ea typeface="新細明體" pitchFamily="18" charset="-120"/>
              </a:rPr>
              <a:t> </a:t>
            </a:r>
            <a:r>
              <a:rPr lang="en-US" altLang="zh-TW" sz="2600" kern="0" dirty="0">
                <a:solidFill>
                  <a:srgbClr val="000000"/>
                </a:solidFill>
                <a:latin typeface="Arial"/>
                <a:ea typeface="新細明體" pitchFamily="18" charset="-120"/>
              </a:rPr>
              <a:t>(</a:t>
            </a:r>
            <a:r>
              <a:rPr lang="zh-TW" altLang="en-US" sz="2600" kern="0" dirty="0">
                <a:solidFill>
                  <a:srgbClr val="000000"/>
                </a:solidFill>
                <a:latin typeface="Arial"/>
                <a:ea typeface="新細明體" pitchFamily="18" charset="-120"/>
              </a:rPr>
              <a:t>合約大小</a:t>
            </a:r>
            <a:r>
              <a:rPr lang="en-US" altLang="zh-TW" sz="2600" kern="0" dirty="0">
                <a:solidFill>
                  <a:srgbClr val="000000"/>
                </a:solidFill>
                <a:latin typeface="Arial"/>
                <a:ea typeface="新細明體" pitchFamily="18" charset="-120"/>
              </a:rPr>
              <a:t>), delivery month</a:t>
            </a:r>
            <a:r>
              <a:rPr lang="zh-TW" altLang="en-US" sz="2600" kern="0" dirty="0">
                <a:solidFill>
                  <a:srgbClr val="000000"/>
                </a:solidFill>
                <a:latin typeface="Arial"/>
                <a:ea typeface="新細明體" pitchFamily="18" charset="-120"/>
              </a:rPr>
              <a:t> </a:t>
            </a:r>
            <a:r>
              <a:rPr lang="en-US" altLang="zh-TW" sz="2600" kern="0" dirty="0">
                <a:solidFill>
                  <a:srgbClr val="000000"/>
                </a:solidFill>
                <a:latin typeface="Arial"/>
                <a:ea typeface="新細明體" pitchFamily="18" charset="-120"/>
              </a:rPr>
              <a:t>(</a:t>
            </a:r>
            <a:r>
              <a:rPr lang="zh-TW" altLang="en-US" sz="2600" kern="0" dirty="0">
                <a:solidFill>
                  <a:srgbClr val="000000"/>
                </a:solidFill>
                <a:latin typeface="Arial"/>
                <a:ea typeface="新細明體" pitchFamily="18" charset="-120"/>
              </a:rPr>
              <a:t>交割月</a:t>
            </a:r>
            <a:r>
              <a:rPr lang="en-US" altLang="zh-TW" sz="2600" kern="0" dirty="0">
                <a:solidFill>
                  <a:srgbClr val="000000"/>
                </a:solidFill>
                <a:latin typeface="Arial"/>
                <a:ea typeface="新細明體" pitchFamily="18" charset="-120"/>
              </a:rPr>
              <a:t>), delivery place</a:t>
            </a:r>
            <a:r>
              <a:rPr lang="zh-TW" altLang="en-US" sz="2600" kern="0" dirty="0">
                <a:solidFill>
                  <a:srgbClr val="000000"/>
                </a:solidFill>
                <a:latin typeface="Arial"/>
                <a:ea typeface="新細明體" pitchFamily="18" charset="-120"/>
              </a:rPr>
              <a:t> </a:t>
            </a:r>
            <a:r>
              <a:rPr lang="en-US" altLang="zh-TW" sz="2600" kern="0" dirty="0">
                <a:solidFill>
                  <a:srgbClr val="000000"/>
                </a:solidFill>
                <a:latin typeface="Arial"/>
                <a:ea typeface="新細明體" pitchFamily="18" charset="-120"/>
              </a:rPr>
              <a:t>(</a:t>
            </a:r>
            <a:r>
              <a:rPr lang="zh-TW" altLang="en-US" sz="2600" kern="0" dirty="0">
                <a:solidFill>
                  <a:srgbClr val="000000"/>
                </a:solidFill>
                <a:latin typeface="Arial"/>
                <a:ea typeface="新細明體" pitchFamily="18" charset="-120"/>
              </a:rPr>
              <a:t>交割地點</a:t>
            </a:r>
            <a:r>
              <a:rPr lang="en-US" altLang="zh-TW" sz="2600" kern="0" dirty="0">
                <a:solidFill>
                  <a:srgbClr val="000000"/>
                </a:solidFill>
                <a:latin typeface="Arial"/>
                <a:ea typeface="新細明體" pitchFamily="18" charset="-120"/>
              </a:rPr>
              <a:t>)</a:t>
            </a:r>
          </a:p>
          <a:p>
            <a:pPr marL="627063" lvl="1" indent="-282575" eaLnBrk="1" hangingPunct="1">
              <a:spcBef>
                <a:spcPct val="20000"/>
              </a:spcBef>
              <a:buClr>
                <a:srgbClr val="CC3300"/>
              </a:buClr>
              <a:buSzPct val="100000"/>
              <a:buFont typeface="Arial" charset="0"/>
              <a:buChar char="–"/>
              <a:tabLst>
                <a:tab pos="627063" algn="l"/>
              </a:tabLst>
            </a:pPr>
            <a:r>
              <a:rPr lang="en-US" altLang="zh-TW" sz="2600" dirty="0">
                <a:ea typeface="新細明體" pitchFamily="18" charset="-120"/>
              </a:rPr>
              <a:t>Margin (</a:t>
            </a:r>
            <a:r>
              <a:rPr lang="zh-TW" altLang="en-US" sz="2600" dirty="0">
                <a:ea typeface="新細明體" pitchFamily="18" charset="-120"/>
              </a:rPr>
              <a:t>保證金</a:t>
            </a:r>
            <a:r>
              <a:rPr lang="en-US" altLang="zh-TW" sz="2600" dirty="0">
                <a:ea typeface="新細明體" pitchFamily="18" charset="-120"/>
              </a:rPr>
              <a:t>)</a:t>
            </a:r>
            <a:r>
              <a:rPr lang="zh-TW" altLang="en-US" sz="2600" dirty="0">
                <a:ea typeface="新細明體" pitchFamily="18" charset="-120"/>
              </a:rPr>
              <a:t> </a:t>
            </a:r>
            <a:r>
              <a:rPr lang="en-US" altLang="zh-TW" sz="2600" dirty="0">
                <a:ea typeface="新細明體" pitchFamily="18" charset="-120"/>
              </a:rPr>
              <a:t>account requirement and default risk</a:t>
            </a:r>
            <a:r>
              <a:rPr lang="zh-TW" altLang="en-US" sz="2600" dirty="0">
                <a:ea typeface="新細明體" pitchFamily="18" charset="-120"/>
              </a:rPr>
              <a:t> </a:t>
            </a:r>
            <a:r>
              <a:rPr lang="en-US" altLang="zh-TW" sz="2600" dirty="0">
                <a:ea typeface="新細明體" pitchFamily="18" charset="-120"/>
              </a:rPr>
              <a:t>(</a:t>
            </a:r>
            <a:r>
              <a:rPr lang="zh-TW" altLang="en-US" sz="2600" dirty="0">
                <a:ea typeface="新細明體" pitchFamily="18" charset="-120"/>
              </a:rPr>
              <a:t>違約風險</a:t>
            </a:r>
            <a:r>
              <a:rPr lang="en-US" altLang="zh-TW" sz="2600" dirty="0">
                <a:ea typeface="新細明體" pitchFamily="18" charset="-120"/>
              </a:rPr>
              <a:t>)</a:t>
            </a:r>
          </a:p>
          <a:p>
            <a:pPr marL="627063" lvl="1" indent="-282575" eaLnBrk="1" hangingPunct="1">
              <a:spcBef>
                <a:spcPct val="20000"/>
              </a:spcBef>
              <a:buClr>
                <a:srgbClr val="CC3300"/>
              </a:buClr>
              <a:buSzPct val="100000"/>
              <a:buFont typeface="Arial" charset="0"/>
              <a:buChar char="–"/>
              <a:tabLst>
                <a:tab pos="627063" algn="l"/>
              </a:tabLst>
            </a:pPr>
            <a:r>
              <a:rPr lang="en-US" altLang="zh-TW" sz="2600" dirty="0">
                <a:ea typeface="新細明體" pitchFamily="18" charset="-120"/>
              </a:rPr>
              <a:t>Different types of orders to trade futures</a:t>
            </a:r>
          </a:p>
          <a:p>
            <a:pPr marL="627063" lvl="1" indent="-282575" eaLnBrk="1" hangingPunct="1">
              <a:spcBef>
                <a:spcPct val="20000"/>
              </a:spcBef>
              <a:buClr>
                <a:srgbClr val="CC3300"/>
              </a:buClr>
              <a:buSzPct val="100000"/>
              <a:buFont typeface="Arial" charset="0"/>
              <a:buChar char="–"/>
              <a:tabLst>
                <a:tab pos="627063" algn="l"/>
              </a:tabLst>
            </a:pPr>
            <a:r>
              <a:rPr lang="en-US" altLang="zh-TW" sz="2600" dirty="0">
                <a:ea typeface="新細明體" pitchFamily="18" charset="-120"/>
              </a:rPr>
              <a:t>Regulation, accounting, and tax</a:t>
            </a:r>
          </a:p>
          <a:p>
            <a:pPr eaLnBrk="1" hangingPunct="1">
              <a:spcBef>
                <a:spcPts val="600"/>
              </a:spcBef>
              <a:buClr>
                <a:schemeClr val="tx2"/>
              </a:buClr>
              <a:buSzPct val="70000"/>
              <a:buFont typeface="Wingdings" pitchFamily="2" charset="2"/>
              <a:buChar char="l"/>
              <a:defRPr/>
            </a:pPr>
            <a:r>
              <a:rPr lang="en-US" altLang="zh-TW" sz="3000" dirty="0">
                <a:ea typeface="新細明體" pitchFamily="18" charset="-120"/>
              </a:rPr>
              <a:t>Differences between forward (in OTC markets) and futures (on exchanges)</a:t>
            </a:r>
          </a:p>
          <a:p>
            <a:pPr lvl="0" eaLnBrk="1" hangingPunct="1">
              <a:spcBef>
                <a:spcPts val="600"/>
              </a:spcBef>
              <a:buClr>
                <a:schemeClr val="tx2"/>
              </a:buClr>
              <a:buSzPct val="70000"/>
              <a:buFont typeface="Wingdings" pitchFamily="2" charset="2"/>
              <a:buChar char="l"/>
              <a:defRPr/>
            </a:pPr>
            <a:r>
              <a:rPr lang="en-US" altLang="zh-TW" sz="3000" dirty="0">
                <a:ea typeface="新細明體" pitchFamily="18" charset="-120"/>
              </a:rPr>
              <a:t>Reforms in OTC markets to reduce default risks</a:t>
            </a:r>
          </a:p>
          <a:p>
            <a:pPr eaLnBrk="1" hangingPunct="1">
              <a:spcBef>
                <a:spcPts val="600"/>
              </a:spcBef>
              <a:buClr>
                <a:schemeClr val="tx2"/>
              </a:buClr>
              <a:buSzPct val="70000"/>
              <a:buFont typeface="Wingdings" pitchFamily="2" charset="2"/>
              <a:buChar char="l"/>
              <a:defRPr/>
            </a:pPr>
            <a:r>
              <a:rPr lang="en-US" altLang="zh-TW" sz="3000" dirty="0">
                <a:ea typeface="新細明體" pitchFamily="18" charset="-120"/>
              </a:rPr>
              <a:t>Patterns of futures (or forward) prices</a:t>
            </a:r>
          </a:p>
        </p:txBody>
      </p:sp>
    </p:spTree>
    <p:extLst>
      <p:ext uri="{BB962C8B-B14F-4D97-AF65-F5344CB8AC3E}">
        <p14:creationId xmlns:p14="http://schemas.microsoft.com/office/powerpoint/2010/main" val="225223305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5"/>
          <p:cNvSpPr>
            <a:spLocks noGrp="1" noChangeArrowheads="1"/>
          </p:cNvSpPr>
          <p:nvPr>
            <p:ph idx="1"/>
          </p:nvPr>
        </p:nvSpPr>
        <p:spPr>
          <a:xfrm>
            <a:off x="251520" y="1628800"/>
            <a:ext cx="8640960" cy="5229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9000"/>
              </a:lnSpc>
              <a:spcBef>
                <a:spcPts val="500"/>
              </a:spcBef>
            </a:pPr>
            <a:r>
              <a:rPr lang="en-US" altLang="zh-TW" dirty="0">
                <a:ea typeface="新細明體" pitchFamily="18" charset="-120"/>
              </a:rPr>
              <a:t>Unless otherwise stated, an order is a day order and expires at the end of the trading day</a:t>
            </a:r>
          </a:p>
          <a:p>
            <a:pPr eaLnBrk="1" hangingPunct="1">
              <a:lnSpc>
                <a:spcPct val="99000"/>
              </a:lnSpc>
              <a:spcBef>
                <a:spcPts val="500"/>
              </a:spcBef>
            </a:pPr>
            <a:r>
              <a:rPr lang="en-US" altLang="zh-TW" dirty="0">
                <a:ea typeface="新細明體" pitchFamily="18" charset="-120"/>
              </a:rPr>
              <a:t>Orders in effect for a period of time (rather than for a trading day)</a:t>
            </a:r>
          </a:p>
          <a:p>
            <a:pPr lvl="1">
              <a:lnSpc>
                <a:spcPct val="99000"/>
              </a:lnSpc>
              <a:spcBef>
                <a:spcPts val="500"/>
              </a:spcBef>
            </a:pPr>
            <a:r>
              <a:rPr lang="en-US" altLang="zh-TW" dirty="0">
                <a:ea typeface="新細明體" pitchFamily="18" charset="-120"/>
              </a:rPr>
              <a:t>Time of day order: specify a particular period of time during a day when the order can be executed</a:t>
            </a:r>
          </a:p>
          <a:p>
            <a:pPr lvl="1">
              <a:lnSpc>
                <a:spcPct val="99000"/>
              </a:lnSpc>
              <a:spcBef>
                <a:spcPts val="500"/>
              </a:spcBef>
            </a:pPr>
            <a:r>
              <a:rPr lang="en-US" altLang="zh-TW" dirty="0">
                <a:ea typeface="新細明體" pitchFamily="18" charset="-120"/>
              </a:rPr>
              <a:t>Open order (good-till-canceled order): being in effect until either executed or until the maturity of trading in the particular contract</a:t>
            </a:r>
          </a:p>
          <a:p>
            <a:pPr lvl="1">
              <a:lnSpc>
                <a:spcPct val="99000"/>
              </a:lnSpc>
              <a:spcBef>
                <a:spcPts val="500"/>
              </a:spcBef>
            </a:pPr>
            <a:r>
              <a:rPr lang="en-US" altLang="zh-TW" dirty="0">
                <a:ea typeface="新細明體" pitchFamily="18" charset="-120"/>
              </a:rPr>
              <a:t>Fill-or-kill order: a</a:t>
            </a:r>
            <a:r>
              <a:rPr lang="en-US" altLang="zh-TW" dirty="0"/>
              <a:t> type of time-in-force order (usually for trading many contracts concurrently), which </a:t>
            </a:r>
            <a:r>
              <a:rPr lang="en-US" altLang="zh-TW" dirty="0">
                <a:ea typeface="新細明體" pitchFamily="18" charset="-120"/>
              </a:rPr>
              <a:t>must be executed immediately and completely or not at all</a:t>
            </a:r>
          </a:p>
        </p:txBody>
      </p:sp>
      <p:sp>
        <p:nvSpPr>
          <p:cNvPr id="1536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40BB7E98-E3EF-4F21-93DF-023A1887EF3E}" type="slidenum">
              <a:rPr lang="en-US" altLang="en-US" smtClean="0"/>
              <a:pPr eaLnBrk="1" hangingPunct="1"/>
              <a:t>20</a:t>
            </a:fld>
            <a:endParaRPr lang="en-US" altLang="en-US"/>
          </a:p>
        </p:txBody>
      </p:sp>
      <p:sp>
        <p:nvSpPr>
          <p:cNvPr id="15363"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
        <p:nvSpPr>
          <p:cNvPr id="15364"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
        <p:nvSpPr>
          <p:cNvPr id="8" name="Rectangle 4"/>
          <p:cNvSpPr>
            <a:spLocks noGrp="1" noChangeArrowheads="1"/>
          </p:cNvSpPr>
          <p:nvPr>
            <p:ph type="title"/>
          </p:nvPr>
        </p:nvSpPr>
        <p:spPr>
          <a:xfrm>
            <a:off x="107504" y="381000"/>
            <a:ext cx="7848872"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Types of Orders to Trade Futures</a:t>
            </a:r>
          </a:p>
        </p:txBody>
      </p:sp>
    </p:spTree>
    <p:extLst>
      <p:ext uri="{BB962C8B-B14F-4D97-AF65-F5344CB8AC3E}">
        <p14:creationId xmlns:p14="http://schemas.microsoft.com/office/powerpoint/2010/main" val="258288833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4"/>
          <p:cNvSpPr>
            <a:spLocks noGrp="1" noChangeArrowheads="1"/>
          </p:cNvSpPr>
          <p:nvPr>
            <p:ph type="title"/>
          </p:nvPr>
        </p:nvSpPr>
        <p:spPr>
          <a:xfrm>
            <a:off x="251520" y="381000"/>
            <a:ext cx="7704856"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Regulation, Accounting, and Tax</a:t>
            </a:r>
          </a:p>
        </p:txBody>
      </p:sp>
      <p:sp>
        <p:nvSpPr>
          <p:cNvPr id="15366" name="Rectangle 5"/>
          <p:cNvSpPr>
            <a:spLocks noGrp="1" noChangeArrowheads="1"/>
          </p:cNvSpPr>
          <p:nvPr>
            <p:ph idx="1"/>
          </p:nvPr>
        </p:nvSpPr>
        <p:spPr>
          <a:xfrm>
            <a:off x="323528" y="1702073"/>
            <a:ext cx="8568952" cy="496728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400"/>
              </a:spcBef>
            </a:pPr>
            <a:r>
              <a:rPr lang="en-US" altLang="zh-TW" dirty="0">
                <a:solidFill>
                  <a:schemeClr val="bg1">
                    <a:lumMod val="50000"/>
                  </a:schemeClr>
                </a:solidFill>
                <a:ea typeface="新細明體" pitchFamily="18" charset="-120"/>
              </a:rPr>
              <a:t>Futures markets in the U.S. are currently regulated federally by the Commodity Futures Trading Commission (CFTC)</a:t>
            </a:r>
          </a:p>
          <a:p>
            <a:pPr lvl="1">
              <a:spcBef>
                <a:spcPts val="400"/>
              </a:spcBef>
            </a:pPr>
            <a:r>
              <a:rPr lang="en-US" altLang="zh-TW" dirty="0">
                <a:solidFill>
                  <a:schemeClr val="bg1">
                    <a:lumMod val="50000"/>
                  </a:schemeClr>
                </a:solidFill>
                <a:ea typeface="新細明體" pitchFamily="18" charset="-120"/>
              </a:rPr>
              <a:t>CFTC, established in 1974, is responsible for licensing futures exchanges and approving futures contracts</a:t>
            </a:r>
          </a:p>
          <a:p>
            <a:pPr lvl="1">
              <a:spcBef>
                <a:spcPts val="400"/>
              </a:spcBef>
            </a:pPr>
            <a:r>
              <a:rPr lang="en-US" altLang="zh-TW" dirty="0">
                <a:solidFill>
                  <a:schemeClr val="bg1">
                    <a:lumMod val="50000"/>
                  </a:schemeClr>
                </a:solidFill>
              </a:rPr>
              <a:t>CFTC tries to prevent questionable trading practices  and designs regulations to protect the public interest</a:t>
            </a:r>
            <a:endParaRPr lang="en-US" altLang="zh-TW" dirty="0">
              <a:solidFill>
                <a:schemeClr val="bg1">
                  <a:lumMod val="50000"/>
                </a:schemeClr>
              </a:solidFill>
              <a:ea typeface="新細明體" pitchFamily="18" charset="-120"/>
            </a:endParaRPr>
          </a:p>
          <a:p>
            <a:pPr>
              <a:spcBef>
                <a:spcPts val="400"/>
              </a:spcBef>
            </a:pPr>
            <a:r>
              <a:rPr lang="en-US" altLang="zh-TW" dirty="0">
                <a:ea typeface="新細明體" pitchFamily="18" charset="-120"/>
              </a:rPr>
              <a:t>The accounting and tax treatment of futures trading in the U.S. is introduced on the next slide:</a:t>
            </a:r>
          </a:p>
        </p:txBody>
      </p:sp>
      <p:sp>
        <p:nvSpPr>
          <p:cNvPr id="1536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40BB7E98-E3EF-4F21-93DF-023A1887EF3E}" type="slidenum">
              <a:rPr lang="en-US" altLang="en-US" smtClean="0"/>
              <a:pPr eaLnBrk="1" hangingPunct="1"/>
              <a:t>21</a:t>
            </a:fld>
            <a:endParaRPr lang="en-US" altLang="en-US"/>
          </a:p>
        </p:txBody>
      </p:sp>
      <p:sp>
        <p:nvSpPr>
          <p:cNvPr id="15363"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
        <p:nvSpPr>
          <p:cNvPr id="15364"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Tree>
    <p:extLst>
      <p:ext uri="{BB962C8B-B14F-4D97-AF65-F5344CB8AC3E}">
        <p14:creationId xmlns:p14="http://schemas.microsoft.com/office/powerpoint/2010/main" val="424161634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4"/>
          <p:cNvSpPr>
            <a:spLocks noGrp="1" noChangeArrowheads="1"/>
          </p:cNvSpPr>
          <p:nvPr>
            <p:ph type="title"/>
          </p:nvPr>
        </p:nvSpPr>
        <p:spPr>
          <a:xfrm>
            <a:off x="251520" y="381000"/>
            <a:ext cx="7704856"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Regulation, Accounting, and Tax</a:t>
            </a:r>
          </a:p>
        </p:txBody>
      </p:sp>
      <mc:AlternateContent xmlns:mc="http://schemas.openxmlformats.org/markup-compatibility/2006" xmlns:a14="http://schemas.microsoft.com/office/drawing/2010/main">
        <mc:Choice Requires="a14">
          <p:sp>
            <p:nvSpPr>
              <p:cNvPr id="15366" name="Rectangle 5"/>
              <p:cNvSpPr>
                <a:spLocks noGrp="1" noChangeArrowheads="1"/>
              </p:cNvSpPr>
              <p:nvPr>
                <p:ph idx="1"/>
              </p:nvPr>
            </p:nvSpPr>
            <p:spPr>
              <a:xfrm>
                <a:off x="467543" y="1628800"/>
                <a:ext cx="8298769" cy="5184576"/>
              </a:xfrm>
              <a:noFill/>
              <a:extLst>
                <a:ext uri="{91240B29-F687-4F45-9708-019B960494DF}">
                  <a14:hiddenLine w="12700">
                    <a:solidFill>
                      <a:schemeClr val="tx1"/>
                    </a:solidFill>
                    <a:miter lim="800000"/>
                    <a:headEnd/>
                    <a:tailEnd/>
                  </a14:hiddenLine>
                </a:ext>
              </a:extLst>
            </p:spPr>
            <p:txBody>
              <a:bodyPr lIns="90488" tIns="44450" rIns="90488" bIns="44450"/>
              <a:lstStyle/>
              <a:p>
                <a:pPr lvl="1">
                  <a:spcBef>
                    <a:spcPts val="200"/>
                  </a:spcBef>
                </a:pPr>
                <a:r>
                  <a:rPr lang="en-US" altLang="zh-TW" dirty="0">
                    <a:ea typeface="新細明體" pitchFamily="18" charset="-120"/>
                  </a:rPr>
                  <a:t>For speculating purpose transactions:</a:t>
                </a:r>
              </a:p>
              <a:p>
                <a:pPr lvl="2">
                  <a:spcBef>
                    <a:spcPts val="200"/>
                  </a:spcBef>
                </a:pPr>
                <a:r>
                  <a:rPr lang="en-US" altLang="zh-TW" dirty="0">
                    <a:ea typeface="新細明體" pitchFamily="18" charset="-120"/>
                  </a:rPr>
                  <a:t>Profits/losses from speculation should be recognized on a mark-to-market basis annually</a:t>
                </a:r>
              </a:p>
              <a:p>
                <a:pPr lvl="3">
                  <a:spcBef>
                    <a:spcPts val="200"/>
                  </a:spcBef>
                </a:pPr>
                <a:r>
                  <a:rPr lang="en-US" altLang="zh-TW" dirty="0">
                    <a:ea typeface="新細明體" pitchFamily="18" charset="-120"/>
                  </a:rPr>
                  <a:t>Mark-to-market gains or losses are classified as capital gains or losses</a:t>
                </a:r>
                <a:r>
                  <a:rPr lang="zh-TW" altLang="en-US" dirty="0">
                    <a:ea typeface="新細明體" pitchFamily="18" charset="-120"/>
                  </a:rPr>
                  <a:t> </a:t>
                </a:r>
                <a:r>
                  <a:rPr lang="en-US" altLang="zh-TW" dirty="0">
                    <a:ea typeface="新細明體" pitchFamily="18" charset="-120"/>
                  </a:rPr>
                  <a:t>annually</a:t>
                </a:r>
              </a:p>
              <a:p>
                <a:pPr lvl="3">
                  <a:spcBef>
                    <a:spcPts val="200"/>
                  </a:spcBef>
                </a:pPr>
                <a:r>
                  <a:rPr lang="en-US" altLang="zh-TW" dirty="0">
                    <a:ea typeface="新細明體" pitchFamily="18" charset="-120"/>
                  </a:rPr>
                  <a:t>Annual net capital gains are subject to the capital-gain tax </a:t>
                </a:r>
              </a:p>
              <a:p>
                <a:pPr lvl="3">
                  <a:spcBef>
                    <a:spcPts val="200"/>
                  </a:spcBef>
                </a:pPr>
                <a:r>
                  <a:rPr lang="en-US" altLang="zh-TW" dirty="0">
                    <a:ea typeface="新細明體" pitchFamily="18" charset="-120"/>
                  </a:rPr>
                  <a:t>Capital losses are not deductible from ordinary income</a:t>
                </a:r>
              </a:p>
              <a:p>
                <a:pPr lvl="1">
                  <a:spcBef>
                    <a:spcPts val="200"/>
                  </a:spcBef>
                </a:pPr>
                <a:r>
                  <a:rPr lang="en-US" altLang="zh-TW" dirty="0">
                    <a:ea typeface="新細明體" pitchFamily="18" charset="-120"/>
                  </a:rPr>
                  <a:t>For hedging purpose transactions:</a:t>
                </a:r>
              </a:p>
              <a:p>
                <a:pPr lvl="2">
                  <a:spcBef>
                    <a:spcPts val="200"/>
                  </a:spcBef>
                </a:pPr>
                <a:r>
                  <a:rPr lang="en-US" altLang="zh-TW" dirty="0">
                    <a:ea typeface="新細明體" pitchFamily="18" charset="-120"/>
                  </a:rPr>
                  <a:t>Hedging profits/losses should be recognized in the same period as the profits/losses on the item being hedged are recognized (this treatment is known as </a:t>
                </a:r>
                <a:r>
                  <a:rPr lang="en-US" altLang="zh-TW" i="1" dirty="0">
                    <a:ea typeface="新細明體" pitchFamily="18" charset="-120"/>
                  </a:rPr>
                  <a:t>hedge accounting</a:t>
                </a:r>
                <a:r>
                  <a:rPr lang="en-US" altLang="zh-TW" dirty="0">
                    <a:ea typeface="新細明體" pitchFamily="18" charset="-120"/>
                  </a:rPr>
                  <a:t>)</a:t>
                </a:r>
              </a:p>
              <a:p>
                <a:pPr lvl="3">
                  <a:spcBef>
                    <a:spcPts val="200"/>
                  </a:spcBef>
                </a:pPr>
                <a:r>
                  <a:rPr lang="en-US" altLang="zh-TW" dirty="0">
                    <a:ea typeface="新細明體" pitchFamily="18" charset="-120"/>
                  </a:rPr>
                  <a:t>Hedging gains (losses) increase (decrease) ordinary income, subject to personal or firm income tax</a:t>
                </a:r>
              </a:p>
              <a:p>
                <a:pPr lvl="3">
                  <a:spcBef>
                    <a:spcPts val="200"/>
                  </a:spcBef>
                </a:pPr>
                <a:r>
                  <a:rPr lang="en-US" altLang="zh-TW" dirty="0">
                    <a:ea typeface="Cambria Math" panose="02040503050406030204" pitchFamily="18" charset="0"/>
                  </a:rPr>
                  <a:t>If</a:t>
                </a:r>
                <a:r>
                  <a:rPr lang="en-US" altLang="zh-TW" b="0" dirty="0">
                    <a:ea typeface="Cambria Math" panose="02040503050406030204" pitchFamily="18" charset="0"/>
                  </a:rPr>
                  <a:t> the asset price </a:t>
                </a:r>
                <a14:m>
                  <m:oMath xmlns:m="http://schemas.openxmlformats.org/officeDocument/2006/math">
                    <m:r>
                      <a:rPr lang="en-US" altLang="zh-TW" i="1" smtClean="0">
                        <a:latin typeface="Cambria Math" panose="02040503050406030204" pitchFamily="18" charset="0"/>
                        <a:ea typeface="Cambria Math" panose="02040503050406030204" pitchFamily="18" charset="0"/>
                      </a:rPr>
                      <m:t>↑</m:t>
                    </m:r>
                  </m:oMath>
                </a14:m>
                <a:r>
                  <a:rPr lang="en-US" altLang="zh-TW" dirty="0">
                    <a:ea typeface="新細明體" pitchFamily="18" charset="-120"/>
                  </a:rPr>
                  <a:t>, buying cost </a:t>
                </a:r>
                <a14:m>
                  <m:oMath xmlns:m="http://schemas.openxmlformats.org/officeDocument/2006/math">
                    <m:r>
                      <a:rPr lang="en-US" altLang="zh-TW" i="1">
                        <a:latin typeface="Cambria Math" panose="02040503050406030204" pitchFamily="18" charset="0"/>
                        <a:ea typeface="Cambria Math" panose="02040503050406030204" pitchFamily="18" charset="0"/>
                      </a:rPr>
                      <m:t>↑</m:t>
                    </m:r>
                  </m:oMath>
                </a14:m>
                <a:r>
                  <a:rPr lang="en-US" altLang="zh-TW" dirty="0">
                    <a:ea typeface="新細明體" pitchFamily="18" charset="-120"/>
                  </a:rPr>
                  <a:t> (selling price </a:t>
                </a:r>
                <a14:m>
                  <m:oMath xmlns:m="http://schemas.openxmlformats.org/officeDocument/2006/math">
                    <m:r>
                      <a:rPr lang="en-US" altLang="zh-TW" i="1">
                        <a:latin typeface="Cambria Math" panose="02040503050406030204" pitchFamily="18" charset="0"/>
                        <a:ea typeface="Cambria Math" panose="02040503050406030204" pitchFamily="18" charset="0"/>
                      </a:rPr>
                      <m:t>↑</m:t>
                    </m:r>
                  </m:oMath>
                </a14:m>
                <a:r>
                  <a:rPr lang="en-US" altLang="zh-TW" dirty="0">
                    <a:ea typeface="新細明體" pitchFamily="18" charset="-120"/>
                  </a:rPr>
                  <a:t>), taxable income </a:t>
                </a:r>
                <a14:m>
                  <m:oMath xmlns:m="http://schemas.openxmlformats.org/officeDocument/2006/math">
                    <m:r>
                      <a:rPr lang="en-US" altLang="zh-TW" i="1" smtClean="0">
                        <a:latin typeface="Cambria Math" panose="02040503050406030204" pitchFamily="18" charset="0"/>
                        <a:ea typeface="Cambria Math" panose="02040503050406030204" pitchFamily="18" charset="0"/>
                      </a:rPr>
                      <m:t>↓</m:t>
                    </m:r>
                  </m:oMath>
                </a14:m>
                <a:r>
                  <a:rPr lang="en-US" altLang="zh-TW" dirty="0">
                    <a:ea typeface="新細明體" pitchFamily="18" charset="-120"/>
                  </a:rPr>
                  <a:t> (</a:t>
                </a:r>
                <a14:m>
                  <m:oMath xmlns:m="http://schemas.openxmlformats.org/officeDocument/2006/math">
                    <m:r>
                      <a:rPr lang="en-US" altLang="zh-TW" i="1">
                        <a:latin typeface="Cambria Math" panose="02040503050406030204" pitchFamily="18" charset="0"/>
                        <a:ea typeface="Cambria Math" panose="02040503050406030204" pitchFamily="18" charset="0"/>
                      </a:rPr>
                      <m:t>↑</m:t>
                    </m:r>
                  </m:oMath>
                </a14:m>
                <a:r>
                  <a:rPr lang="en-US" altLang="zh-TW" dirty="0">
                    <a:ea typeface="新細明體" pitchFamily="18" charset="-120"/>
                  </a:rPr>
                  <a:t>)</a:t>
                </a:r>
              </a:p>
            </p:txBody>
          </p:sp>
        </mc:Choice>
        <mc:Fallback xmlns="">
          <p:sp>
            <p:nvSpPr>
              <p:cNvPr id="15366" name="Rectangle 5"/>
              <p:cNvSpPr>
                <a:spLocks noGrp="1" noRot="1" noChangeAspect="1" noMove="1" noResize="1" noEditPoints="1" noAdjustHandles="1" noChangeArrowheads="1" noChangeShapeType="1" noTextEdit="1"/>
              </p:cNvSpPr>
              <p:nvPr>
                <p:ph idx="1"/>
              </p:nvPr>
            </p:nvSpPr>
            <p:spPr>
              <a:xfrm>
                <a:off x="467543" y="1628800"/>
                <a:ext cx="8298769" cy="5184576"/>
              </a:xfrm>
              <a:blipFill>
                <a:blip r:embed="rId3"/>
                <a:stretch>
                  <a:fillRect t="-1058" r="-1690" b="-2468"/>
                </a:stretch>
              </a:blipFill>
              <a:extLst>
                <a:ext uri="{91240B29-F687-4F45-9708-019B960494DF}">
                  <a14:hiddenLine xmlns:a14="http://schemas.microsoft.com/office/drawing/2010/main" w="12700">
                    <a:solidFill>
                      <a:schemeClr val="tx1"/>
                    </a:solidFill>
                    <a:miter lim="800000"/>
                    <a:headEnd/>
                    <a:tailEnd/>
                  </a14:hiddenLine>
                </a:ext>
              </a:extLst>
            </p:spPr>
            <p:txBody>
              <a:bodyPr/>
              <a:lstStyle/>
              <a:p>
                <a:r>
                  <a:rPr lang="zh-TW" altLang="en-US">
                    <a:noFill/>
                  </a:rPr>
                  <a:t> </a:t>
                </a:r>
              </a:p>
            </p:txBody>
          </p:sp>
        </mc:Fallback>
      </mc:AlternateContent>
      <p:sp>
        <p:nvSpPr>
          <p:cNvPr id="1536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40BB7E98-E3EF-4F21-93DF-023A1887EF3E}" type="slidenum">
              <a:rPr lang="en-US" altLang="en-US" smtClean="0"/>
              <a:pPr eaLnBrk="1" hangingPunct="1"/>
              <a:t>22</a:t>
            </a:fld>
            <a:endParaRPr lang="en-US" altLang="en-US" dirty="0"/>
          </a:p>
        </p:txBody>
      </p:sp>
      <p:sp>
        <p:nvSpPr>
          <p:cNvPr id="15363"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
        <p:nvSpPr>
          <p:cNvPr id="15364"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Tree>
    <p:extLst>
      <p:ext uri="{BB962C8B-B14F-4D97-AF65-F5344CB8AC3E}">
        <p14:creationId xmlns:p14="http://schemas.microsoft.com/office/powerpoint/2010/main" val="232771193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318AA49A-4F20-4677-A41A-D5F351D8E433}" type="slidenum">
              <a:rPr lang="en-US" altLang="en-US" smtClean="0"/>
              <a:pPr eaLnBrk="1" hangingPunct="1"/>
              <a:t>23</a:t>
            </a:fld>
            <a:endParaRPr lang="en-US" altLang="en-US" dirty="0"/>
          </a:p>
        </p:txBody>
      </p:sp>
      <p:sp>
        <p:nvSpPr>
          <p:cNvPr id="7171" name="標題 1"/>
          <p:cNvSpPr>
            <a:spLocks noGrp="1"/>
          </p:cNvSpPr>
          <p:nvPr>
            <p:ph type="ctrTitle"/>
          </p:nvPr>
        </p:nvSpPr>
        <p:spPr>
          <a:xfrm>
            <a:off x="323528" y="2924175"/>
            <a:ext cx="6984776" cy="2016993"/>
          </a:xfrm>
        </p:spPr>
        <p:txBody>
          <a:bodyPr/>
          <a:lstStyle/>
          <a:p>
            <a:pPr marL="811213" indent="-811213" algn="l"/>
            <a:r>
              <a:rPr lang="en-US" altLang="zh-TW" sz="3800" dirty="0">
                <a:ea typeface="新細明體" charset="-120"/>
              </a:rPr>
              <a:t>2.2 </a:t>
            </a:r>
            <a:r>
              <a:rPr lang="en-US" altLang="zh-TW" sz="4000" dirty="0">
                <a:ea typeface="新細明體" pitchFamily="18" charset="-120"/>
              </a:rPr>
              <a:t>Differences Between Forward and Futures Contracts</a:t>
            </a:r>
            <a:endParaRPr lang="zh-TW" altLang="en-US" sz="3800" dirty="0">
              <a:ea typeface="新細明體" charset="-120"/>
            </a:endParaRPr>
          </a:p>
        </p:txBody>
      </p:sp>
    </p:spTree>
    <p:extLst>
      <p:ext uri="{BB962C8B-B14F-4D97-AF65-F5344CB8AC3E}">
        <p14:creationId xmlns:p14="http://schemas.microsoft.com/office/powerpoint/2010/main" val="146534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Forward Contracts</a:t>
            </a:r>
          </a:p>
        </p:txBody>
      </p:sp>
      <p:sp>
        <p:nvSpPr>
          <p:cNvPr id="16390" name="Rectangle 5"/>
          <p:cNvSpPr>
            <a:spLocks noGrp="1" noChangeArrowheads="1"/>
          </p:cNvSpPr>
          <p:nvPr>
            <p:ph idx="1"/>
          </p:nvPr>
        </p:nvSpPr>
        <p:spPr>
          <a:xfrm>
            <a:off x="323528" y="1628800"/>
            <a:ext cx="8568952" cy="515662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200"/>
              </a:spcBef>
            </a:pPr>
            <a:r>
              <a:rPr lang="en-US" altLang="zh-TW" dirty="0">
                <a:ea typeface="新細明體" pitchFamily="18" charset="-120"/>
              </a:rPr>
              <a:t>A forward contract is an OTC agreement between 2 parties to buy or sell an asset at a certain time in the future for a certain price</a:t>
            </a:r>
          </a:p>
          <a:p>
            <a:pPr>
              <a:spcBef>
                <a:spcPts val="200"/>
              </a:spcBef>
            </a:pPr>
            <a:r>
              <a:rPr lang="en-US" altLang="zh-TW" dirty="0">
                <a:ea typeface="新細明體" pitchFamily="18" charset="-120"/>
              </a:rPr>
              <a:t>Most forward contracts lead to delivery of the asset physically or final settlement in cash</a:t>
            </a:r>
          </a:p>
          <a:p>
            <a:pPr lvl="1">
              <a:spcBef>
                <a:spcPts val="200"/>
              </a:spcBef>
            </a:pPr>
            <a:r>
              <a:rPr lang="en-US" altLang="zh-TW" dirty="0">
                <a:ea typeface="新細明體" pitchFamily="18" charset="-120"/>
              </a:rPr>
              <a:t>Custom-made contracts suited for hedgers</a:t>
            </a:r>
          </a:p>
          <a:p>
            <a:pPr lvl="1">
              <a:spcBef>
                <a:spcPts val="200"/>
              </a:spcBef>
            </a:pPr>
            <a:r>
              <a:rPr lang="en-US" altLang="zh-TW" dirty="0">
                <a:ea typeface="新細明體" pitchFamily="18" charset="-120"/>
              </a:rPr>
              <a:t>Rarely used for speculation and arbitrage due to extra transaction cost from bid-ask spreads</a:t>
            </a:r>
          </a:p>
          <a:p>
            <a:pPr>
              <a:spcBef>
                <a:spcPts val="200"/>
              </a:spcBef>
            </a:pPr>
            <a:r>
              <a:rPr lang="en-US" altLang="zh-TW" dirty="0">
                <a:ea typeface="新細明體" pitchFamily="18" charset="-120"/>
              </a:rPr>
              <a:t>No margin requirement or daily settlement process </a:t>
            </a:r>
          </a:p>
          <a:p>
            <a:pPr lvl="1">
              <a:spcBef>
                <a:spcPts val="200"/>
              </a:spcBef>
            </a:pPr>
            <a:r>
              <a:rPr lang="en-US" altLang="zh-TW" dirty="0">
                <a:ea typeface="新細明體" pitchFamily="18" charset="-120"/>
              </a:rPr>
              <a:t>Unless a collateralization agreement requires it</a:t>
            </a:r>
          </a:p>
        </p:txBody>
      </p:sp>
      <p:sp>
        <p:nvSpPr>
          <p:cNvPr id="16386"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1DBB0636-EF5F-4E11-A176-F234E6890765}" type="slidenum">
              <a:rPr lang="en-US" altLang="en-US" smtClean="0"/>
              <a:pPr eaLnBrk="1" hangingPunct="1"/>
              <a:t>24</a:t>
            </a:fld>
            <a:endParaRPr lang="en-US" altLang="en-US"/>
          </a:p>
        </p:txBody>
      </p:sp>
      <p:sp>
        <p:nvSpPr>
          <p:cNvPr id="16387"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4"/>
          <p:cNvSpPr>
            <a:spLocks noGrp="1" noChangeArrowheads="1"/>
          </p:cNvSpPr>
          <p:nvPr>
            <p:ph type="title"/>
          </p:nvPr>
        </p:nvSpPr>
        <p:spPr>
          <a:xfrm>
            <a:off x="107504" y="260648"/>
            <a:ext cx="7992888"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Forward Price and Forward Value</a:t>
            </a:r>
          </a:p>
        </p:txBody>
      </p:sp>
      <p:sp>
        <p:nvSpPr>
          <p:cNvPr id="17414" name="Rectangle 5"/>
          <p:cNvSpPr>
            <a:spLocks noGrp="1" noChangeArrowheads="1"/>
          </p:cNvSpPr>
          <p:nvPr>
            <p:ph idx="1"/>
          </p:nvPr>
        </p:nvSpPr>
        <p:spPr>
          <a:xfrm>
            <a:off x="107504" y="1556792"/>
            <a:ext cx="8784976" cy="5229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8000"/>
              </a:lnSpc>
              <a:spcBef>
                <a:spcPts val="300"/>
              </a:spcBef>
            </a:pPr>
            <a:r>
              <a:rPr lang="en-US" altLang="zh-TW" dirty="0">
                <a:ea typeface="新細明體" pitchFamily="18" charset="-120"/>
              </a:rPr>
              <a:t>The forward price is the delivery price that would be applicable to the contract if it were negotiated by the two parties today</a:t>
            </a:r>
          </a:p>
          <a:p>
            <a:pPr lvl="1">
              <a:lnSpc>
                <a:spcPct val="98000"/>
              </a:lnSpc>
              <a:spcBef>
                <a:spcPts val="300"/>
              </a:spcBef>
            </a:pPr>
            <a:r>
              <a:rPr lang="en-US" altLang="zh-TW" dirty="0">
                <a:ea typeface="新細明體" pitchFamily="18" charset="-120"/>
              </a:rPr>
              <a:t>It makes the contract worth exactly zero today (or the contract to be equally fair for both parties today)</a:t>
            </a:r>
          </a:p>
          <a:p>
            <a:pPr lvl="1">
              <a:lnSpc>
                <a:spcPct val="98000"/>
              </a:lnSpc>
              <a:spcBef>
                <a:spcPts val="300"/>
              </a:spcBef>
            </a:pPr>
            <a:r>
              <a:rPr lang="en-US" altLang="zh-TW" dirty="0">
                <a:ea typeface="新細明體" pitchFamily="18" charset="-120"/>
              </a:rPr>
              <a:t>Since the initial value of the contract is zero, no money changes hands when first negotiated (also true for futures contracts) (explained in Ch. 5)</a:t>
            </a:r>
          </a:p>
          <a:p>
            <a:pPr eaLnBrk="1" hangingPunct="1">
              <a:lnSpc>
                <a:spcPct val="98000"/>
              </a:lnSpc>
              <a:spcBef>
                <a:spcPts val="300"/>
              </a:spcBef>
            </a:pPr>
            <a:r>
              <a:rPr lang="en-US" altLang="zh-TW" dirty="0">
                <a:ea typeface="新細明體" pitchFamily="18" charset="-120"/>
              </a:rPr>
              <a:t>The forward value is how much the forward contract is worth, but the forward price is an item in the contract to specify the trading price of the underlying asset in the future</a:t>
            </a:r>
          </a:p>
        </p:txBody>
      </p:sp>
      <p:sp>
        <p:nvSpPr>
          <p:cNvPr id="17410"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1292438B-E0B3-494A-A655-81C0C26FD49C}" type="slidenum">
              <a:rPr lang="en-US" altLang="en-US" smtClean="0"/>
              <a:pPr eaLnBrk="1" hangingPunct="1"/>
              <a:t>25</a:t>
            </a:fld>
            <a:endParaRPr lang="en-US" altLang="en-US"/>
          </a:p>
        </p:txBody>
      </p:sp>
      <p:sp>
        <p:nvSpPr>
          <p:cNvPr id="17411"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Forward Contracts vs. Futures Contracts</a:t>
            </a:r>
          </a:p>
        </p:txBody>
      </p:sp>
      <p:sp>
        <p:nvSpPr>
          <p:cNvPr id="2048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606B7F73-481A-4E2B-8435-AB14DEBE22DA}" type="slidenum">
              <a:rPr lang="en-US" altLang="en-US" smtClean="0"/>
              <a:pPr eaLnBrk="1" hangingPunct="1"/>
              <a:t>26</a:t>
            </a:fld>
            <a:endParaRPr lang="en-US" altLang="en-US"/>
          </a:p>
        </p:txBody>
      </p:sp>
      <p:graphicFrame>
        <p:nvGraphicFramePr>
          <p:cNvPr id="2" name="表格 1"/>
          <p:cNvGraphicFramePr>
            <a:graphicFrameLocks noGrp="1"/>
          </p:cNvGraphicFramePr>
          <p:nvPr>
            <p:extLst>
              <p:ext uri="{D42A27DB-BD31-4B8C-83A1-F6EECF244321}">
                <p14:modId xmlns:p14="http://schemas.microsoft.com/office/powerpoint/2010/main" val="434148686"/>
              </p:ext>
            </p:extLst>
          </p:nvPr>
        </p:nvGraphicFramePr>
        <p:xfrm>
          <a:off x="457200" y="1629588"/>
          <a:ext cx="8229600" cy="4510944"/>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5567">
                <a:tc>
                  <a:txBody>
                    <a:bodyPr/>
                    <a:lstStyle/>
                    <a:p>
                      <a:pPr algn="ctr"/>
                      <a:r>
                        <a:rPr lang="en-US" sz="2800" b="1" i="0" dirty="0"/>
                        <a:t>Forward</a:t>
                      </a:r>
                    </a:p>
                  </a:txBody>
                  <a:tcPr marT="45714" marB="45714"/>
                </a:tc>
                <a:tc>
                  <a:txBody>
                    <a:bodyPr/>
                    <a:lstStyle/>
                    <a:p>
                      <a:pPr algn="ctr"/>
                      <a:r>
                        <a:rPr lang="en-US" sz="2800" b="1" i="0" dirty="0"/>
                        <a:t>Futures</a:t>
                      </a:r>
                    </a:p>
                  </a:txBody>
                  <a:tcPr marT="45714" marB="45714"/>
                </a:tc>
                <a:extLst>
                  <a:ext uri="{0D108BD9-81ED-4DB2-BD59-A6C34878D82A}">
                    <a16:rowId xmlns:a16="http://schemas.microsoft.com/office/drawing/2014/main" val="10000"/>
                  </a:ext>
                </a:extLst>
              </a:tr>
              <a:tr h="370793">
                <a:tc>
                  <a:txBody>
                    <a:bodyPr/>
                    <a:lstStyle/>
                    <a:p>
                      <a:r>
                        <a:rPr lang="en-US" sz="2000" dirty="0"/>
                        <a:t>Private contract between two parties (traded in OTC markets)</a:t>
                      </a:r>
                    </a:p>
                  </a:txBody>
                  <a:tcPr marT="45714" marB="45714"/>
                </a:tc>
                <a:tc>
                  <a:txBody>
                    <a:bodyPr/>
                    <a:lstStyle/>
                    <a:p>
                      <a:r>
                        <a:rPr lang="en-US" sz="2000" dirty="0"/>
                        <a:t>Traded on an exchange</a:t>
                      </a:r>
                    </a:p>
                  </a:txBody>
                  <a:tcPr marT="45714" marB="45714"/>
                </a:tc>
                <a:extLst>
                  <a:ext uri="{0D108BD9-81ED-4DB2-BD59-A6C34878D82A}">
                    <a16:rowId xmlns:a16="http://schemas.microsoft.com/office/drawing/2014/main" val="10001"/>
                  </a:ext>
                </a:extLst>
              </a:tr>
              <a:tr h="370793">
                <a:tc>
                  <a:txBody>
                    <a:bodyPr/>
                    <a:lstStyle/>
                    <a:p>
                      <a:r>
                        <a:rPr lang="en-US" sz="2000" dirty="0"/>
                        <a:t>Not standardized contract</a:t>
                      </a:r>
                    </a:p>
                  </a:txBody>
                  <a:tcPr marT="45714" marB="45714"/>
                </a:tc>
                <a:tc>
                  <a:txBody>
                    <a:bodyPr/>
                    <a:lstStyle/>
                    <a:p>
                      <a:r>
                        <a:rPr lang="en-US" sz="2000"/>
                        <a:t>Standardized contract</a:t>
                      </a:r>
                      <a:endParaRPr lang="en-US" sz="2000" dirty="0"/>
                    </a:p>
                  </a:txBody>
                  <a:tcPr marT="45714" marB="45714"/>
                </a:tc>
                <a:extLst>
                  <a:ext uri="{0D108BD9-81ED-4DB2-BD59-A6C34878D82A}">
                    <a16:rowId xmlns:a16="http://schemas.microsoft.com/office/drawing/2014/main" val="10002"/>
                  </a:ext>
                </a:extLst>
              </a:tr>
              <a:tr h="370793">
                <a:tc>
                  <a:txBody>
                    <a:bodyPr/>
                    <a:lstStyle/>
                    <a:p>
                      <a:r>
                        <a:rPr lang="en-US" sz="2000" dirty="0"/>
                        <a:t>The</a:t>
                      </a:r>
                      <a:r>
                        <a:rPr lang="en-US" sz="2000" baseline="0" dirty="0"/>
                        <a:t> trading counterparty is known</a:t>
                      </a:r>
                      <a:endParaRPr lang="en-US" sz="2000" dirty="0"/>
                    </a:p>
                  </a:txBody>
                  <a:tcPr marT="45714" marB="45714"/>
                </a:tc>
                <a:tc>
                  <a:txBody>
                    <a:bodyPr/>
                    <a:lstStyle/>
                    <a:p>
                      <a:r>
                        <a:rPr lang="en-US" sz="2000" dirty="0"/>
                        <a:t>The trading counterparty</a:t>
                      </a:r>
                      <a:r>
                        <a:rPr lang="en-US" sz="2000" baseline="0" dirty="0"/>
                        <a:t> is unknown</a:t>
                      </a:r>
                      <a:endParaRPr lang="en-US" sz="2000" dirty="0"/>
                    </a:p>
                  </a:txBody>
                  <a:tcPr marT="45714" marB="45714"/>
                </a:tc>
                <a:extLst>
                  <a:ext uri="{0D108BD9-81ED-4DB2-BD59-A6C34878D82A}">
                    <a16:rowId xmlns:a16="http://schemas.microsoft.com/office/drawing/2014/main" val="3596998776"/>
                  </a:ext>
                </a:extLst>
              </a:tr>
              <a:tr h="370793">
                <a:tc>
                  <a:txBody>
                    <a:bodyPr/>
                    <a:lstStyle/>
                    <a:p>
                      <a:r>
                        <a:rPr lang="en-US" sz="2000" dirty="0"/>
                        <a:t>Usually one specified delivery date</a:t>
                      </a:r>
                    </a:p>
                  </a:txBody>
                  <a:tcPr marT="45714" marB="45714"/>
                </a:tc>
                <a:tc>
                  <a:txBody>
                    <a:bodyPr/>
                    <a:lstStyle/>
                    <a:p>
                      <a:r>
                        <a:rPr lang="en-US" sz="2000" dirty="0"/>
                        <a:t>Range of delivery dates, e.g., the week</a:t>
                      </a:r>
                      <a:r>
                        <a:rPr lang="en-US" sz="2000" baseline="0" dirty="0"/>
                        <a:t> following the maturity date</a:t>
                      </a:r>
                      <a:endParaRPr lang="en-US" sz="2000" dirty="0"/>
                    </a:p>
                  </a:txBody>
                  <a:tcPr marT="45714" marB="45714"/>
                </a:tc>
                <a:extLst>
                  <a:ext uri="{0D108BD9-81ED-4DB2-BD59-A6C34878D82A}">
                    <a16:rowId xmlns:a16="http://schemas.microsoft.com/office/drawing/2014/main" val="10003"/>
                  </a:ext>
                </a:extLst>
              </a:tr>
              <a:tr h="370793">
                <a:tc>
                  <a:txBody>
                    <a:bodyPr/>
                    <a:lstStyle/>
                    <a:p>
                      <a:r>
                        <a:rPr lang="en-US" sz="2000" dirty="0"/>
                        <a:t>Delivery or final settlement usual</a:t>
                      </a:r>
                    </a:p>
                  </a:txBody>
                  <a:tcPr marT="45714" marB="45714"/>
                </a:tc>
                <a:tc>
                  <a:txBody>
                    <a:bodyPr/>
                    <a:lstStyle/>
                    <a:p>
                      <a:r>
                        <a:rPr lang="en-US" sz="2000" dirty="0"/>
                        <a:t>Usually closed out prior to maturity</a:t>
                      </a:r>
                    </a:p>
                  </a:txBody>
                  <a:tcPr marT="45714" marB="45714"/>
                </a:tc>
                <a:extLst>
                  <a:ext uri="{0D108BD9-81ED-4DB2-BD59-A6C34878D82A}">
                    <a16:rowId xmlns:a16="http://schemas.microsoft.com/office/drawing/2014/main" val="1016405169"/>
                  </a:ext>
                </a:extLst>
              </a:tr>
              <a:tr h="370793">
                <a:tc>
                  <a:txBody>
                    <a:bodyPr/>
                    <a:lstStyle/>
                    <a:p>
                      <a:r>
                        <a:rPr lang="en-US" sz="2000" dirty="0"/>
                        <a:t>Settled at the end of contract</a:t>
                      </a:r>
                    </a:p>
                  </a:txBody>
                  <a:tcPr marT="45714" marB="45714"/>
                </a:tc>
                <a:tc>
                  <a:txBody>
                    <a:bodyPr/>
                    <a:lstStyle/>
                    <a:p>
                      <a:r>
                        <a:rPr lang="en-US" sz="2000" dirty="0"/>
                        <a:t>Settled daily with margin mechanism</a:t>
                      </a:r>
                    </a:p>
                  </a:txBody>
                  <a:tcPr marT="45714" marB="45714"/>
                </a:tc>
                <a:extLst>
                  <a:ext uri="{0D108BD9-81ED-4DB2-BD59-A6C34878D82A}">
                    <a16:rowId xmlns:a16="http://schemas.microsoft.com/office/drawing/2014/main" val="10004"/>
                  </a:ext>
                </a:extLst>
              </a:tr>
              <a:tr h="370793">
                <a:tc>
                  <a:txBody>
                    <a:bodyPr/>
                    <a:lstStyle/>
                    <a:p>
                      <a:r>
                        <a:rPr lang="en-US" sz="2000" dirty="0"/>
                        <a:t>Some credit risk</a:t>
                      </a:r>
                    </a:p>
                  </a:txBody>
                  <a:tcPr marT="45714" marB="45714"/>
                </a:tc>
                <a:tc>
                  <a:txBody>
                    <a:bodyPr/>
                    <a:lstStyle/>
                    <a:p>
                      <a:r>
                        <a:rPr lang="en-US" sz="2000" dirty="0"/>
                        <a:t>Virtually no credit risk</a:t>
                      </a:r>
                    </a:p>
                  </a:txBody>
                  <a:tcPr marT="45714" marB="45714"/>
                </a:tc>
                <a:extLst>
                  <a:ext uri="{0D108BD9-81ED-4DB2-BD59-A6C34878D82A}">
                    <a16:rowId xmlns:a16="http://schemas.microsoft.com/office/drawing/2014/main" val="10006"/>
                  </a:ext>
                </a:extLst>
              </a:tr>
            </a:tbl>
          </a:graphicData>
        </a:graphic>
      </p:graphicFrame>
      <p:sp>
        <p:nvSpPr>
          <p:cNvPr id="5" name="矩形 4"/>
          <p:cNvSpPr/>
          <p:nvPr/>
        </p:nvSpPr>
        <p:spPr>
          <a:xfrm>
            <a:off x="480556" y="6187096"/>
            <a:ext cx="8206243" cy="646331"/>
          </a:xfrm>
          <a:prstGeom prst="rect">
            <a:avLst/>
          </a:prstGeom>
        </p:spPr>
        <p:txBody>
          <a:bodyPr wrap="square">
            <a:spAutoFit/>
          </a:bodyPr>
          <a:lstStyle/>
          <a:p>
            <a:pPr marL="263525" indent="-263525">
              <a:spcBef>
                <a:spcPts val="600"/>
              </a:spcBef>
            </a:pPr>
            <a:r>
              <a:rPr lang="en-US" altLang="zh-TW" dirty="0">
                <a:latin typeface="Arial" pitchFamily="34" charset="0"/>
                <a:ea typeface="新細明體" charset="-120"/>
                <a:cs typeface="Arial" pitchFamily="34" charset="0"/>
              </a:rPr>
              <a:t>※</a:t>
            </a:r>
            <a:r>
              <a:rPr lang="zh-TW" altLang="en-US" dirty="0">
                <a:latin typeface="Arial" pitchFamily="34" charset="0"/>
                <a:ea typeface="新細明體" charset="-120"/>
                <a:cs typeface="Arial" pitchFamily="34" charset="0"/>
              </a:rPr>
              <a:t> </a:t>
            </a:r>
            <a:r>
              <a:rPr lang="en-US" altLang="zh-TW" dirty="0">
                <a:latin typeface="Arial" pitchFamily="34" charset="0"/>
                <a:ea typeface="新細明體" charset="-120"/>
                <a:cs typeface="Arial" pitchFamily="34" charset="0"/>
              </a:rPr>
              <a:t>The issues of settlement process and credit risk associated with forward contracts will be discussed in the next section</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4"/>
          <p:cNvSpPr>
            <a:spLocks noGrp="1" noChangeArrowheads="1"/>
          </p:cNvSpPr>
          <p:nvPr>
            <p:ph type="title"/>
          </p:nvPr>
        </p:nvSpPr>
        <p:spPr>
          <a:xfrm>
            <a:off x="467544" y="332929"/>
            <a:ext cx="7488832" cy="107984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Foreign Exchange Quotes for Futures and Forward Contracts</a:t>
            </a:r>
          </a:p>
        </p:txBody>
      </p:sp>
      <p:sp>
        <p:nvSpPr>
          <p:cNvPr id="21510" name="Rectangle 5"/>
          <p:cNvSpPr>
            <a:spLocks noGrp="1" noChangeArrowheads="1"/>
          </p:cNvSpPr>
          <p:nvPr>
            <p:ph idx="1"/>
          </p:nvPr>
        </p:nvSpPr>
        <p:spPr>
          <a:xfrm>
            <a:off x="395536" y="1628800"/>
            <a:ext cx="8352928" cy="515719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zh-TW" dirty="0">
                <a:ea typeface="新細明體" pitchFamily="18" charset="-120"/>
              </a:rPr>
              <a:t>Another difference between futures and forward contracts (exclusively for foreign currencies futures and forward contracts (</a:t>
            </a:r>
            <a:r>
              <a:rPr lang="zh-TW" altLang="en-US" dirty="0">
                <a:ea typeface="新細明體" pitchFamily="18" charset="-120"/>
              </a:rPr>
              <a:t>只有對於外幣期貨與遠期合約而言</a:t>
            </a:r>
            <a:r>
              <a:rPr lang="en-US" altLang="zh-TW" dirty="0">
                <a:ea typeface="新細明體" pitchFamily="18" charset="-120"/>
              </a:rPr>
              <a:t>))</a:t>
            </a:r>
          </a:p>
          <a:p>
            <a:pPr lvl="1"/>
            <a:r>
              <a:rPr lang="en-US" altLang="zh-TW" dirty="0">
                <a:ea typeface="新細明體" pitchFamily="18" charset="-120"/>
              </a:rPr>
              <a:t>Futures exchange rates are always quoted as the number of USD per unit of the foreign currency</a:t>
            </a:r>
          </a:p>
          <a:p>
            <a:pPr lvl="1"/>
            <a:r>
              <a:rPr lang="en-US" altLang="zh-TW" dirty="0">
                <a:ea typeface="新細明體" pitchFamily="18" charset="-120"/>
              </a:rPr>
              <a:t>Forward exchange rates are quoted in the same way as spot exchange rates. This means that, for example, GBP, EUR, AUD, and NZD are quoted in USD for per unit of foreign currency. Other currencies (e.g., CAD and JPY) are quoted as units of the foreign currency per USD</a:t>
            </a:r>
          </a:p>
        </p:txBody>
      </p:sp>
      <p:sp>
        <p:nvSpPr>
          <p:cNvPr id="21506"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3DBAE80E-9700-4F29-A7B9-D10DD1A9A306}" type="slidenum">
              <a:rPr lang="en-US" altLang="en-US" smtClean="0"/>
              <a:pPr eaLnBrk="1" hangingPunct="1"/>
              <a:t>27</a:t>
            </a:fld>
            <a:endParaRPr lang="en-US" altLang="en-US"/>
          </a:p>
        </p:txBody>
      </p:sp>
      <p:sp>
        <p:nvSpPr>
          <p:cNvPr id="21507"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
        <p:nvSpPr>
          <p:cNvPr id="21508"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318AA49A-4F20-4677-A41A-D5F351D8E433}" type="slidenum">
              <a:rPr lang="en-US" altLang="en-US" smtClean="0"/>
              <a:pPr eaLnBrk="1" hangingPunct="1"/>
              <a:t>28</a:t>
            </a:fld>
            <a:endParaRPr lang="en-US" altLang="en-US" dirty="0"/>
          </a:p>
        </p:txBody>
      </p:sp>
      <p:sp>
        <p:nvSpPr>
          <p:cNvPr id="7171" name="標題 1"/>
          <p:cNvSpPr>
            <a:spLocks noGrp="1"/>
          </p:cNvSpPr>
          <p:nvPr>
            <p:ph type="ctrTitle"/>
          </p:nvPr>
        </p:nvSpPr>
        <p:spPr>
          <a:xfrm>
            <a:off x="323528" y="2924175"/>
            <a:ext cx="6984776" cy="2016993"/>
          </a:xfrm>
        </p:spPr>
        <p:txBody>
          <a:bodyPr/>
          <a:lstStyle/>
          <a:p>
            <a:pPr marL="811213" indent="-811213" algn="l"/>
            <a:r>
              <a:rPr lang="en-US" altLang="zh-TW" sz="3800" dirty="0">
                <a:ea typeface="新細明體" charset="-120"/>
              </a:rPr>
              <a:t>2.3 </a:t>
            </a:r>
            <a:r>
              <a:rPr lang="en-US" altLang="zh-TW" sz="4000" dirty="0">
                <a:ea typeface="新細明體" pitchFamily="18" charset="-120"/>
              </a:rPr>
              <a:t>Reforms in OTC Market to Reduce Default Risks of Forward Contracts</a:t>
            </a:r>
            <a:endParaRPr lang="zh-TW" altLang="en-US" sz="3800" dirty="0">
              <a:ea typeface="新細明體" charset="-120"/>
            </a:endParaRPr>
          </a:p>
        </p:txBody>
      </p:sp>
    </p:spTree>
    <p:extLst>
      <p:ext uri="{BB962C8B-B14F-4D97-AF65-F5344CB8AC3E}">
        <p14:creationId xmlns:p14="http://schemas.microsoft.com/office/powerpoint/2010/main" val="2761576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410270"/>
            <a:ext cx="7499176" cy="930498"/>
          </a:xfrm>
        </p:spPr>
        <p:txBody>
          <a:bodyPr/>
          <a:lstStyle/>
          <a:p>
            <a:pPr eaLnBrk="1" hangingPunct="1"/>
            <a:r>
              <a:rPr lang="en-US" altLang="zh-TW" sz="3600" dirty="0">
                <a:ea typeface="新細明體" pitchFamily="18" charset="-120"/>
              </a:rPr>
              <a:t>Collateralization</a:t>
            </a:r>
            <a:r>
              <a:rPr lang="en-US" altLang="zh-TW" dirty="0">
                <a:ea typeface="新細明體" pitchFamily="18" charset="-120"/>
              </a:rPr>
              <a:t> Process in OTC Markets</a:t>
            </a:r>
          </a:p>
        </p:txBody>
      </p:sp>
      <p:sp>
        <p:nvSpPr>
          <p:cNvPr id="9220" name="Rectangle 3"/>
          <p:cNvSpPr>
            <a:spLocks noGrp="1" noChangeArrowheads="1"/>
          </p:cNvSpPr>
          <p:nvPr>
            <p:ph idx="1"/>
          </p:nvPr>
        </p:nvSpPr>
        <p:spPr>
          <a:xfrm>
            <a:off x="179512" y="1556792"/>
            <a:ext cx="8784976" cy="5301208"/>
          </a:xfrm>
        </p:spPr>
        <p:txBody>
          <a:bodyPr/>
          <a:lstStyle/>
          <a:p>
            <a:pPr>
              <a:spcBef>
                <a:spcPts val="600"/>
              </a:spcBef>
            </a:pPr>
            <a:r>
              <a:rPr lang="en-US" altLang="zh-TW" dirty="0">
                <a:ea typeface="新細明體" pitchFamily="18" charset="-120"/>
              </a:rPr>
              <a:t>Credit (or default) risk (</a:t>
            </a:r>
            <a:r>
              <a:rPr lang="zh-TW" altLang="en-US" dirty="0">
                <a:ea typeface="新細明體" pitchFamily="18" charset="-120"/>
              </a:rPr>
              <a:t>違約風險</a:t>
            </a:r>
            <a:r>
              <a:rPr lang="en-US" altLang="zh-TW" dirty="0">
                <a:ea typeface="新細明體" pitchFamily="18" charset="-120"/>
              </a:rPr>
              <a:t>) is an undesirable feature in OTC markets</a:t>
            </a:r>
          </a:p>
          <a:p>
            <a:pPr lvl="1">
              <a:spcBef>
                <a:spcPts val="600"/>
              </a:spcBef>
            </a:pPr>
            <a:r>
              <a:rPr lang="en-US" altLang="zh-TW" dirty="0">
                <a:ea typeface="新細明體" pitchFamily="18" charset="-120"/>
              </a:rPr>
              <a:t>If </a:t>
            </a:r>
            <a:r>
              <a:rPr lang="en-CA" altLang="zh-TW" dirty="0">
                <a:cs typeface="Arial" charset="0"/>
              </a:rPr>
              <a:t>the contract value is positive to B (A), the default of A (B) results in a loss of B (A)</a:t>
            </a:r>
            <a:endParaRPr lang="en-US" altLang="zh-TW" dirty="0">
              <a:ea typeface="新細明體" pitchFamily="18" charset="-120"/>
            </a:endParaRPr>
          </a:p>
          <a:p>
            <a:pPr eaLnBrk="1" hangingPunct="1">
              <a:spcBef>
                <a:spcPts val="600"/>
              </a:spcBef>
            </a:pPr>
            <a:r>
              <a:rPr lang="en-CA" altLang="zh-TW" dirty="0">
                <a:cs typeface="Arial" charset="0"/>
              </a:rPr>
              <a:t>After the 2007-2009 crisis, some n</a:t>
            </a:r>
            <a:r>
              <a:rPr lang="en-US" altLang="zh-TW" dirty="0" err="1">
                <a:ea typeface="新細明體" pitchFamily="18" charset="-120"/>
              </a:rPr>
              <a:t>ew</a:t>
            </a:r>
            <a:r>
              <a:rPr lang="en-US" altLang="zh-TW" dirty="0">
                <a:ea typeface="新細明體" pitchFamily="18" charset="-120"/>
              </a:rPr>
              <a:t> regulations are introduced in OTC markets to diminish contract-wise and market-wise (systematic) default risk</a:t>
            </a:r>
          </a:p>
          <a:p>
            <a:pPr lvl="1">
              <a:spcBef>
                <a:spcPts val="600"/>
              </a:spcBef>
            </a:pPr>
            <a:r>
              <a:rPr lang="en-US" altLang="zh-TW" dirty="0">
                <a:ea typeface="新細明體" pitchFamily="18" charset="-120"/>
              </a:rPr>
              <a:t>Standard OTC products (such as interest rate or currency swaps) between financial institutions must be traded on swap execution facilities (SEFs)</a:t>
            </a:r>
          </a:p>
        </p:txBody>
      </p:sp>
      <p:sp>
        <p:nvSpPr>
          <p:cNvPr id="921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79BB1F44-1726-4D3A-B5D1-F4B7CBE8F71C}" type="slidenum">
              <a:rPr lang="en-US" altLang="en-US" smtClean="0"/>
              <a:pPr eaLnBrk="1" hangingPunct="1"/>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318AA49A-4F20-4677-A41A-D5F351D8E433}" type="slidenum">
              <a:rPr lang="en-US" altLang="en-US" smtClean="0"/>
              <a:pPr eaLnBrk="1" hangingPunct="1"/>
              <a:t>3</a:t>
            </a:fld>
            <a:endParaRPr lang="en-US" altLang="en-US" dirty="0"/>
          </a:p>
        </p:txBody>
      </p:sp>
      <p:sp>
        <p:nvSpPr>
          <p:cNvPr id="7171" name="標題 1"/>
          <p:cNvSpPr>
            <a:spLocks noGrp="1"/>
          </p:cNvSpPr>
          <p:nvPr>
            <p:ph type="ctrTitle"/>
          </p:nvPr>
        </p:nvSpPr>
        <p:spPr>
          <a:xfrm>
            <a:off x="323528" y="2924175"/>
            <a:ext cx="6984776" cy="2016993"/>
          </a:xfrm>
        </p:spPr>
        <p:txBody>
          <a:bodyPr/>
          <a:lstStyle/>
          <a:p>
            <a:pPr marL="811213" indent="-811213" algn="l"/>
            <a:r>
              <a:rPr lang="en-US" altLang="zh-TW" sz="3800" dirty="0">
                <a:ea typeface="新細明體" charset="-120"/>
              </a:rPr>
              <a:t>2.1 </a:t>
            </a:r>
            <a:r>
              <a:rPr lang="en-US" altLang="zh-TW" sz="4000" dirty="0">
                <a:ea typeface="新細明體" pitchFamily="18" charset="-120"/>
              </a:rPr>
              <a:t>Details of Trading Futures Contracts</a:t>
            </a:r>
            <a:br>
              <a:rPr lang="en-US" altLang="zh-TW" sz="4000" dirty="0">
                <a:ea typeface="新細明體" pitchFamily="18" charset="-120"/>
              </a:rPr>
            </a:br>
            <a:endParaRPr lang="zh-TW" altLang="en-US" sz="3800" dirty="0">
              <a:ea typeface="新細明體" charset="-120"/>
            </a:endParaRPr>
          </a:p>
        </p:txBody>
      </p:sp>
    </p:spTree>
    <p:extLst>
      <p:ext uri="{BB962C8B-B14F-4D97-AF65-F5344CB8AC3E}">
        <p14:creationId xmlns:p14="http://schemas.microsoft.com/office/powerpoint/2010/main" val="3325621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410270"/>
            <a:ext cx="7499176" cy="930498"/>
          </a:xfrm>
        </p:spPr>
        <p:txBody>
          <a:bodyPr/>
          <a:lstStyle/>
          <a:p>
            <a:pPr eaLnBrk="1" hangingPunct="1"/>
            <a:r>
              <a:rPr lang="en-US" altLang="zh-TW" sz="3600" dirty="0">
                <a:ea typeface="新細明體" pitchFamily="18" charset="-120"/>
              </a:rPr>
              <a:t>Collateralization</a:t>
            </a:r>
            <a:r>
              <a:rPr lang="en-US" altLang="zh-TW" dirty="0">
                <a:ea typeface="新細明體" pitchFamily="18" charset="-120"/>
              </a:rPr>
              <a:t> Process in OTC Markets</a:t>
            </a:r>
          </a:p>
        </p:txBody>
      </p:sp>
      <p:sp>
        <p:nvSpPr>
          <p:cNvPr id="9220" name="Rectangle 3"/>
          <p:cNvSpPr>
            <a:spLocks noGrp="1" noChangeArrowheads="1"/>
          </p:cNvSpPr>
          <p:nvPr>
            <p:ph idx="1"/>
          </p:nvPr>
        </p:nvSpPr>
        <p:spPr>
          <a:xfrm>
            <a:off x="179512" y="1656184"/>
            <a:ext cx="8784976" cy="5157192"/>
          </a:xfrm>
        </p:spPr>
        <p:txBody>
          <a:bodyPr/>
          <a:lstStyle/>
          <a:p>
            <a:pPr lvl="2">
              <a:spcBef>
                <a:spcPts val="600"/>
              </a:spcBef>
              <a:buClr>
                <a:srgbClr val="CC3300"/>
              </a:buClr>
              <a:defRPr/>
            </a:pPr>
            <a:r>
              <a:rPr lang="en-US" altLang="zh-TW" dirty="0">
                <a:ea typeface="新細明體" pitchFamily="18" charset="-120"/>
              </a:rPr>
              <a:t>SEF is an electronic platform to link market participants, which allows for transparency and provides a complete record and audit trail of trades</a:t>
            </a:r>
          </a:p>
          <a:p>
            <a:pPr lvl="1">
              <a:spcBef>
                <a:spcPts val="600"/>
              </a:spcBef>
              <a:buClr>
                <a:srgbClr val="CC3300"/>
              </a:buClr>
              <a:defRPr/>
            </a:pPr>
            <a:r>
              <a:rPr lang="en-CA" altLang="en-US" dirty="0"/>
              <a:t>Trades must be reported to a central registry</a:t>
            </a:r>
          </a:p>
          <a:p>
            <a:pPr lvl="1">
              <a:spcBef>
                <a:spcPts val="600"/>
              </a:spcBef>
            </a:pPr>
            <a:r>
              <a:rPr lang="en-US" altLang="zh-TW" dirty="0">
                <a:ea typeface="新細明體" pitchFamily="18" charset="-120"/>
              </a:rPr>
              <a:t>Use collateral (</a:t>
            </a:r>
            <a:r>
              <a:rPr lang="zh-TW" altLang="en-US" dirty="0">
                <a:ea typeface="新細明體" pitchFamily="18" charset="-120"/>
              </a:rPr>
              <a:t>使用抵押品</a:t>
            </a:r>
            <a:r>
              <a:rPr lang="en-US" altLang="zh-TW" dirty="0">
                <a:ea typeface="新細明體" pitchFamily="18" charset="-120"/>
              </a:rPr>
              <a:t>) in OTC markets more commonly</a:t>
            </a:r>
          </a:p>
          <a:p>
            <a:pPr lvl="2">
              <a:spcBef>
                <a:spcPts val="600"/>
              </a:spcBef>
            </a:pPr>
            <a:r>
              <a:rPr lang="en-US" altLang="zh-TW" dirty="0">
                <a:ea typeface="新細明體" pitchFamily="18" charset="-120"/>
              </a:rPr>
              <a:t>A</a:t>
            </a:r>
            <a:r>
              <a:rPr lang="zh-TW" altLang="en-US" dirty="0">
                <a:ea typeface="新細明體" pitchFamily="18" charset="-120"/>
              </a:rPr>
              <a:t> </a:t>
            </a:r>
            <a:r>
              <a:rPr lang="en-US" altLang="zh-TW" dirty="0">
                <a:ea typeface="新細明體" pitchFamily="18" charset="-120"/>
              </a:rPr>
              <a:t>simple 2-way agreement</a:t>
            </a:r>
            <a:r>
              <a:rPr lang="zh-TW" altLang="en-US" dirty="0">
                <a:ea typeface="新細明體" pitchFamily="18" charset="-120"/>
              </a:rPr>
              <a:t> </a:t>
            </a:r>
            <a:r>
              <a:rPr lang="en-US" altLang="zh-TW" dirty="0">
                <a:ea typeface="新細明體" pitchFamily="18" charset="-120"/>
              </a:rPr>
              <a:t>(between 2 counterparties): </a:t>
            </a:r>
          </a:p>
          <a:p>
            <a:pPr lvl="3">
              <a:spcBef>
                <a:spcPts val="600"/>
              </a:spcBef>
            </a:pPr>
            <a:r>
              <a:rPr lang="en-CA" altLang="zh-TW" dirty="0">
                <a:cs typeface="Arial" charset="0"/>
              </a:rPr>
              <a:t>A is required to post collateral with B, the value of which equals the value of a contract with B if this value is positive to B</a:t>
            </a:r>
          </a:p>
          <a:p>
            <a:pPr lvl="3">
              <a:spcBef>
                <a:spcPts val="600"/>
              </a:spcBef>
            </a:pPr>
            <a:r>
              <a:rPr lang="en-CA" altLang="zh-TW" dirty="0">
                <a:cs typeface="Arial" charset="0"/>
              </a:rPr>
              <a:t>If A defaults, B is entitled to take possession of the collateral</a:t>
            </a:r>
          </a:p>
          <a:p>
            <a:pPr lvl="3">
              <a:spcBef>
                <a:spcPts val="600"/>
              </a:spcBef>
            </a:pPr>
            <a:r>
              <a:rPr lang="en-CA" altLang="zh-TW" dirty="0">
                <a:cs typeface="Arial" charset="0"/>
              </a:rPr>
              <a:t>If the contract value to A is positive, B is required to post collateral with A</a:t>
            </a:r>
          </a:p>
        </p:txBody>
      </p:sp>
      <p:sp>
        <p:nvSpPr>
          <p:cNvPr id="921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79BB1F44-1726-4D3A-B5D1-F4B7CBE8F71C}" type="slidenum">
              <a:rPr lang="en-US" altLang="en-US" smtClean="0"/>
              <a:pPr eaLnBrk="1" hangingPunct="1"/>
              <a:t>30</a:t>
            </a:fld>
            <a:endParaRPr lang="en-US" altLang="en-US"/>
          </a:p>
        </p:txBody>
      </p:sp>
    </p:spTree>
    <p:extLst>
      <p:ext uri="{BB962C8B-B14F-4D97-AF65-F5344CB8AC3E}">
        <p14:creationId xmlns:p14="http://schemas.microsoft.com/office/powerpoint/2010/main" val="3039925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410270"/>
            <a:ext cx="7499176" cy="930498"/>
          </a:xfrm>
        </p:spPr>
        <p:txBody>
          <a:bodyPr/>
          <a:lstStyle/>
          <a:p>
            <a:pPr eaLnBrk="1" hangingPunct="1"/>
            <a:r>
              <a:rPr lang="en-US" altLang="zh-TW" sz="3600" dirty="0">
                <a:ea typeface="新細明體" pitchFamily="18" charset="-120"/>
              </a:rPr>
              <a:t>Collateralization</a:t>
            </a:r>
            <a:r>
              <a:rPr lang="en-US" altLang="zh-TW" dirty="0">
                <a:ea typeface="新細明體" pitchFamily="18" charset="-120"/>
              </a:rPr>
              <a:t> Process in OTC Markets</a:t>
            </a:r>
          </a:p>
        </p:txBody>
      </p:sp>
      <p:sp>
        <p:nvSpPr>
          <p:cNvPr id="9220" name="Rectangle 3"/>
          <p:cNvSpPr>
            <a:spLocks noGrp="1" noChangeArrowheads="1"/>
          </p:cNvSpPr>
          <p:nvPr>
            <p:ph idx="1"/>
          </p:nvPr>
        </p:nvSpPr>
        <p:spPr>
          <a:xfrm>
            <a:off x="179512" y="1700808"/>
            <a:ext cx="8784976" cy="4968552"/>
          </a:xfrm>
        </p:spPr>
        <p:txBody>
          <a:bodyPr/>
          <a:lstStyle/>
          <a:p>
            <a:pPr lvl="2">
              <a:spcBef>
                <a:spcPts val="600"/>
              </a:spcBef>
            </a:pPr>
            <a:r>
              <a:rPr lang="en-US" altLang="zh-TW" dirty="0">
                <a:ea typeface="新細明體" pitchFamily="18" charset="-120"/>
              </a:rPr>
              <a:t>It is similar to futures contracts to be settled regularly (e.g., every day or every week)</a:t>
            </a:r>
          </a:p>
          <a:p>
            <a:pPr lvl="2">
              <a:spcBef>
                <a:spcPts val="600"/>
              </a:spcBef>
            </a:pPr>
            <a:r>
              <a:rPr lang="en-US" altLang="zh-TW" dirty="0">
                <a:ea typeface="新細明體" pitchFamily="18" charset="-120"/>
              </a:rPr>
              <a:t>Note that in the margin mechanism for futures, the cash or marketable securities serve as the collateral</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抵押品</a:t>
            </a:r>
            <a:r>
              <a:rPr lang="en-US" altLang="zh-TW" dirty="0">
                <a:ea typeface="新細明體" pitchFamily="18" charset="-120"/>
              </a:rPr>
              <a:t>)</a:t>
            </a:r>
          </a:p>
          <a:p>
            <a:pPr lvl="2">
              <a:spcBef>
                <a:spcPts val="600"/>
              </a:spcBef>
            </a:pPr>
            <a:r>
              <a:rPr lang="en-CA" altLang="zh-TW" dirty="0">
                <a:ea typeface="新細明體"/>
                <a:cs typeface="Arial" charset="0"/>
              </a:rPr>
              <a:t>To use the terminology of exchange-traded markets, traders would be required to post variation margin</a:t>
            </a:r>
            <a:r>
              <a:rPr lang="zh-TW" altLang="en-US" dirty="0">
                <a:ea typeface="新細明體"/>
                <a:cs typeface="Arial" charset="0"/>
              </a:rPr>
              <a:t> </a:t>
            </a:r>
            <a:r>
              <a:rPr lang="en-US" altLang="zh-TW" dirty="0">
                <a:ea typeface="新細明體"/>
                <a:cs typeface="Arial" charset="0"/>
              </a:rPr>
              <a:t>(</a:t>
            </a:r>
            <a:r>
              <a:rPr lang="zh-TW" altLang="en-US" dirty="0">
                <a:ea typeface="新細明體"/>
                <a:cs typeface="Arial" charset="0"/>
              </a:rPr>
              <a:t>補足追加保證金</a:t>
            </a:r>
            <a:r>
              <a:rPr lang="en-US" altLang="zh-TW" dirty="0">
                <a:ea typeface="新細明體"/>
                <a:cs typeface="Arial" charset="0"/>
              </a:rPr>
              <a:t>)</a:t>
            </a:r>
            <a:r>
              <a:rPr lang="en-CA" altLang="zh-TW" dirty="0">
                <a:ea typeface="新細明體"/>
                <a:cs typeface="Arial" charset="0"/>
              </a:rPr>
              <a:t>, but no initial margin</a:t>
            </a:r>
            <a:r>
              <a:rPr lang="zh-TW" altLang="en-US" dirty="0">
                <a:ea typeface="新細明體"/>
                <a:cs typeface="Arial" charset="0"/>
              </a:rPr>
              <a:t> </a:t>
            </a:r>
            <a:r>
              <a:rPr lang="en-US" altLang="zh-TW" dirty="0">
                <a:ea typeface="新細明體"/>
                <a:cs typeface="Arial" charset="0"/>
              </a:rPr>
              <a:t>(</a:t>
            </a:r>
            <a:r>
              <a:rPr lang="zh-TW" altLang="en-US" dirty="0">
                <a:ea typeface="新細明體"/>
                <a:cs typeface="Arial" charset="0"/>
              </a:rPr>
              <a:t>沒有初始保證金</a:t>
            </a:r>
            <a:r>
              <a:rPr lang="en-US" altLang="zh-TW" dirty="0">
                <a:ea typeface="新細明體"/>
                <a:cs typeface="Arial" charset="0"/>
              </a:rPr>
              <a:t>)</a:t>
            </a:r>
          </a:p>
          <a:p>
            <a:pPr lvl="2">
              <a:spcBef>
                <a:spcPts val="600"/>
              </a:spcBef>
            </a:pPr>
            <a:r>
              <a:rPr lang="en-US" altLang="zh-TW" dirty="0">
                <a:ea typeface="新細明體" pitchFamily="18" charset="-120"/>
              </a:rPr>
              <a:t>Collateralization significantly reduces the default risk</a:t>
            </a:r>
            <a:r>
              <a:rPr lang="zh-TW" altLang="en-US" dirty="0">
                <a:ea typeface="新細明體" pitchFamily="18" charset="-120"/>
              </a:rPr>
              <a:t> </a:t>
            </a:r>
            <a:r>
              <a:rPr lang="en-US" altLang="zh-TW" dirty="0">
                <a:ea typeface="新細明體" pitchFamily="18" charset="-120"/>
              </a:rPr>
              <a:t>for OTC</a:t>
            </a:r>
          </a:p>
        </p:txBody>
      </p:sp>
      <p:sp>
        <p:nvSpPr>
          <p:cNvPr id="921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79BB1F44-1726-4D3A-B5D1-F4B7CBE8F71C}" type="slidenum">
              <a:rPr lang="en-US" altLang="en-US" smtClean="0"/>
              <a:pPr eaLnBrk="1" hangingPunct="1"/>
              <a:t>31</a:t>
            </a:fld>
            <a:endParaRPr lang="en-US" altLang="en-US"/>
          </a:p>
        </p:txBody>
      </p:sp>
    </p:spTree>
    <p:extLst>
      <p:ext uri="{BB962C8B-B14F-4D97-AF65-F5344CB8AC3E}">
        <p14:creationId xmlns:p14="http://schemas.microsoft.com/office/powerpoint/2010/main" val="1005071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410270"/>
            <a:ext cx="7499176" cy="930498"/>
          </a:xfrm>
        </p:spPr>
        <p:txBody>
          <a:bodyPr/>
          <a:lstStyle/>
          <a:p>
            <a:pPr eaLnBrk="1" hangingPunct="1"/>
            <a:r>
              <a:rPr lang="en-US" altLang="zh-TW" dirty="0">
                <a:ea typeface="新細明體" pitchFamily="18" charset="-120"/>
              </a:rPr>
              <a:t>Clearing Process in OTC Markets</a:t>
            </a:r>
          </a:p>
        </p:txBody>
      </p:sp>
      <p:sp>
        <p:nvSpPr>
          <p:cNvPr id="9220" name="Rectangle 3"/>
          <p:cNvSpPr>
            <a:spLocks noGrp="1" noChangeArrowheads="1"/>
          </p:cNvSpPr>
          <p:nvPr>
            <p:ph idx="1"/>
          </p:nvPr>
        </p:nvSpPr>
        <p:spPr>
          <a:xfrm>
            <a:off x="179512" y="1628800"/>
            <a:ext cx="8856984" cy="5112568"/>
          </a:xfrm>
        </p:spPr>
        <p:txBody>
          <a:bodyPr/>
          <a:lstStyle/>
          <a:p>
            <a:pPr lvl="1">
              <a:spcBef>
                <a:spcPts val="600"/>
              </a:spcBef>
            </a:pPr>
            <a:r>
              <a:rPr lang="en-CA" altLang="zh-TW" dirty="0">
                <a:cs typeface="Arial" charset="0"/>
              </a:rPr>
              <a:t>Recently, there has been a requirement for some standardized OTC derivatives between financial institutions being cleared though central clearing parties (CCP, </a:t>
            </a:r>
            <a:r>
              <a:rPr lang="zh-TW" altLang="en-US" dirty="0">
                <a:latin typeface="新細明體" panose="02020500000000000000" pitchFamily="18" charset="-120"/>
                <a:ea typeface="新細明體" panose="02020500000000000000" pitchFamily="18" charset="-120"/>
                <a:cs typeface="Arial" charset="0"/>
              </a:rPr>
              <a:t>集中清算方</a:t>
            </a:r>
            <a:r>
              <a:rPr lang="en-CA" altLang="zh-TW" dirty="0">
                <a:cs typeface="Arial" charset="0"/>
              </a:rPr>
              <a:t>)</a:t>
            </a:r>
          </a:p>
          <a:p>
            <a:pPr lvl="2">
              <a:spcBef>
                <a:spcPts val="600"/>
              </a:spcBef>
            </a:pPr>
            <a:r>
              <a:rPr lang="en-US" altLang="zh-TW" dirty="0">
                <a:ea typeface="新細明體" pitchFamily="18" charset="-120"/>
              </a:rPr>
              <a:t>Traditionally, transactions have been cleared</a:t>
            </a:r>
            <a:r>
              <a:rPr lang="zh-TW" altLang="en-US" dirty="0">
                <a:ea typeface="新細明體" pitchFamily="18" charset="-120"/>
              </a:rPr>
              <a:t> </a:t>
            </a:r>
            <a:r>
              <a:rPr lang="en-US" altLang="zh-TW" dirty="0">
                <a:ea typeface="新細明體" pitchFamily="18" charset="-120"/>
              </a:rPr>
              <a:t>bilaterally (</a:t>
            </a:r>
            <a:r>
              <a:rPr lang="zh-TW" altLang="en-US" dirty="0">
                <a:ea typeface="新細明體" pitchFamily="18" charset="-120"/>
              </a:rPr>
              <a:t>兩造之間結算</a:t>
            </a:r>
            <a:r>
              <a:rPr lang="en-US" altLang="zh-TW" dirty="0">
                <a:ea typeface="新細明體" pitchFamily="18" charset="-120"/>
              </a:rPr>
              <a:t>) in OTC markets</a:t>
            </a:r>
          </a:p>
          <a:p>
            <a:pPr lvl="1"/>
            <a:endParaRPr lang="en-US" altLang="zh-TW" dirty="0">
              <a:ea typeface="新細明體" pitchFamily="18" charset="-120"/>
            </a:endParaRPr>
          </a:p>
        </p:txBody>
      </p:sp>
      <p:sp>
        <p:nvSpPr>
          <p:cNvPr id="921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79BB1F44-1726-4D3A-B5D1-F4B7CBE8F71C}" type="slidenum">
              <a:rPr lang="en-US" altLang="en-US" smtClean="0"/>
              <a:pPr eaLnBrk="1" hangingPunct="1"/>
              <a:t>32</a:t>
            </a:fld>
            <a:endParaRPr lang="en-US" altLang="en-US"/>
          </a:p>
        </p:txBody>
      </p:sp>
      <p:grpSp>
        <p:nvGrpSpPr>
          <p:cNvPr id="5" name="Group 51"/>
          <p:cNvGrpSpPr>
            <a:grpSpLocks noChangeAspect="1"/>
          </p:cNvGrpSpPr>
          <p:nvPr/>
        </p:nvGrpSpPr>
        <p:grpSpPr bwMode="auto">
          <a:xfrm>
            <a:off x="1806097" y="4385731"/>
            <a:ext cx="1944000" cy="1944000"/>
            <a:chOff x="2057400" y="3124200"/>
            <a:chExt cx="1676400" cy="1524000"/>
          </a:xfrm>
        </p:grpSpPr>
        <p:sp>
          <p:nvSpPr>
            <p:cNvPr id="6" name="Octagon 9"/>
            <p:cNvSpPr>
              <a:spLocks noChangeArrowheads="1"/>
            </p:cNvSpPr>
            <p:nvPr/>
          </p:nvSpPr>
          <p:spPr bwMode="auto">
            <a:xfrm>
              <a:off x="2057400" y="3124200"/>
              <a:ext cx="1676400" cy="1524000"/>
            </a:xfrm>
            <a:prstGeom prst="octagon">
              <a:avLst>
                <a:gd name="adj" fmla="val 29287"/>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en-US" sz="2400">
                <a:latin typeface="Times New Roman" pitchFamily="18" charset="0"/>
              </a:endParaRPr>
            </a:p>
          </p:txBody>
        </p:sp>
        <p:cxnSp>
          <p:nvCxnSpPr>
            <p:cNvPr id="7" name="Straight Connector 11"/>
            <p:cNvCxnSpPr>
              <a:cxnSpLocks noChangeShapeType="1"/>
              <a:stCxn id="6" idx="2"/>
              <a:endCxn id="6" idx="2"/>
            </p:cNvCxnSpPr>
            <p:nvPr/>
          </p:nvCxnSpPr>
          <p:spPr bwMode="auto">
            <a:xfrm rot="10800000" flipH="1">
              <a:off x="2057400" y="3124200"/>
              <a:ext cx="1230036" cy="44636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 name="Straight Connector 13"/>
            <p:cNvCxnSpPr>
              <a:cxnSpLocks noChangeShapeType="1"/>
              <a:stCxn id="6" idx="2"/>
              <a:endCxn id="6" idx="2"/>
            </p:cNvCxnSpPr>
            <p:nvPr/>
          </p:nvCxnSpPr>
          <p:spPr bwMode="auto">
            <a:xfrm rot="16200000" flipH="1">
              <a:off x="2895600" y="2732364"/>
              <a:ext cx="446364"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 name="Straight Connector 15"/>
            <p:cNvCxnSpPr>
              <a:cxnSpLocks noChangeShapeType="1"/>
              <a:stCxn id="6" idx="2"/>
              <a:endCxn id="6" idx="2"/>
            </p:cNvCxnSpPr>
            <p:nvPr/>
          </p:nvCxnSpPr>
          <p:spPr bwMode="auto">
            <a:xfrm rot="-5400000" flipH="1" flipV="1">
              <a:off x="2133600" y="3048000"/>
              <a:ext cx="1077636"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0" name="Straight Connector 17"/>
            <p:cNvCxnSpPr>
              <a:cxnSpLocks noChangeShapeType="1"/>
              <a:stCxn id="6" idx="2"/>
              <a:endCxn id="6" idx="2"/>
            </p:cNvCxnSpPr>
            <p:nvPr/>
          </p:nvCxnSpPr>
          <p:spPr bwMode="auto">
            <a:xfrm rot="10800000" flipH="1">
              <a:off x="2057400" y="3570564"/>
              <a:ext cx="1676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1" name="Straight Connector 19"/>
            <p:cNvCxnSpPr>
              <a:cxnSpLocks noChangeShapeType="1"/>
              <a:stCxn id="6" idx="2"/>
              <a:endCxn id="6" idx="2"/>
            </p:cNvCxnSpPr>
            <p:nvPr/>
          </p:nvCxnSpPr>
          <p:spPr bwMode="auto">
            <a:xfrm rot="10800000" flipH="1">
              <a:off x="2057400" y="3570564"/>
              <a:ext cx="1676400" cy="63127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12" name="Straight Connector 21"/>
            <p:cNvCxnSpPr>
              <a:cxnSpLocks noChangeShapeType="1"/>
              <a:stCxn id="6" idx="2"/>
              <a:endCxn id="6" idx="2"/>
            </p:cNvCxnSpPr>
            <p:nvPr/>
          </p:nvCxnSpPr>
          <p:spPr bwMode="auto">
            <a:xfrm rot="10800000" flipH="1">
              <a:off x="2057400" y="4201836"/>
              <a:ext cx="1676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3" name="Straight Connector 23"/>
            <p:cNvCxnSpPr>
              <a:cxnSpLocks noChangeShapeType="1"/>
              <a:stCxn id="6" idx="2"/>
              <a:endCxn id="6" idx="2"/>
            </p:cNvCxnSpPr>
            <p:nvPr/>
          </p:nvCxnSpPr>
          <p:spPr bwMode="auto">
            <a:xfrm rot="5400000" flipH="1" flipV="1">
              <a:off x="2579964" y="3494364"/>
              <a:ext cx="1077636"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 name="Straight Connector 25"/>
            <p:cNvCxnSpPr>
              <a:cxnSpLocks noChangeShapeType="1"/>
              <a:stCxn id="6" idx="2"/>
              <a:endCxn id="6" idx="2"/>
            </p:cNvCxnSpPr>
            <p:nvPr/>
          </p:nvCxnSpPr>
          <p:spPr bwMode="auto">
            <a:xfrm rot="5400000" flipH="1">
              <a:off x="2133600" y="3494364"/>
              <a:ext cx="1524000" cy="78367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15" name="Straight Connector 27"/>
            <p:cNvCxnSpPr>
              <a:cxnSpLocks noChangeShapeType="1"/>
              <a:stCxn id="6" idx="2"/>
              <a:endCxn id="6" idx="2"/>
            </p:cNvCxnSpPr>
            <p:nvPr/>
          </p:nvCxnSpPr>
          <p:spPr bwMode="auto">
            <a:xfrm rot="5400000" flipH="1" flipV="1">
              <a:off x="2971800" y="3886200"/>
              <a:ext cx="1077636" cy="44636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6" name="Straight Connector 29"/>
            <p:cNvCxnSpPr>
              <a:cxnSpLocks noChangeShapeType="1"/>
              <a:stCxn id="6" idx="2"/>
              <a:endCxn id="6" idx="2"/>
            </p:cNvCxnSpPr>
            <p:nvPr/>
          </p:nvCxnSpPr>
          <p:spPr bwMode="auto">
            <a:xfrm rot="5400000" flipH="1">
              <a:off x="2449236" y="3810000"/>
              <a:ext cx="446364"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7" name="Straight Connector 31"/>
            <p:cNvCxnSpPr>
              <a:cxnSpLocks noChangeShapeType="1"/>
              <a:stCxn id="6" idx="2"/>
              <a:endCxn id="6" idx="2"/>
            </p:cNvCxnSpPr>
            <p:nvPr/>
          </p:nvCxnSpPr>
          <p:spPr bwMode="auto">
            <a:xfrm rot="5400000" flipH="1">
              <a:off x="2525436" y="3886200"/>
              <a:ext cx="1524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 name="Straight Connector 34"/>
            <p:cNvCxnSpPr>
              <a:cxnSpLocks noChangeShapeType="1"/>
              <a:stCxn id="6" idx="2"/>
              <a:endCxn id="6" idx="2"/>
            </p:cNvCxnSpPr>
            <p:nvPr/>
          </p:nvCxnSpPr>
          <p:spPr bwMode="auto">
            <a:xfrm rot="5400000" flipH="1">
              <a:off x="2133600" y="3494364"/>
              <a:ext cx="1077636"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9" name="Straight Connector 36"/>
            <p:cNvCxnSpPr>
              <a:cxnSpLocks noChangeShapeType="1"/>
              <a:stCxn id="6" idx="2"/>
              <a:endCxn id="6" idx="2"/>
            </p:cNvCxnSpPr>
            <p:nvPr/>
          </p:nvCxnSpPr>
          <p:spPr bwMode="auto">
            <a:xfrm rot="5400000" flipH="1" flipV="1">
              <a:off x="2133600" y="3494364"/>
              <a:ext cx="1524000" cy="78367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 name="Straight Connector 38"/>
            <p:cNvCxnSpPr>
              <a:cxnSpLocks noChangeShapeType="1"/>
              <a:stCxn id="6" idx="2"/>
              <a:endCxn id="6" idx="2"/>
            </p:cNvCxnSpPr>
            <p:nvPr/>
          </p:nvCxnSpPr>
          <p:spPr bwMode="auto">
            <a:xfrm rot="5400000" flipH="1">
              <a:off x="1741764" y="3886200"/>
              <a:ext cx="1524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 name="Straight Connector 40"/>
            <p:cNvCxnSpPr>
              <a:cxnSpLocks noChangeShapeType="1"/>
              <a:stCxn id="6" idx="2"/>
              <a:endCxn id="6" idx="2"/>
            </p:cNvCxnSpPr>
            <p:nvPr/>
          </p:nvCxnSpPr>
          <p:spPr bwMode="auto">
            <a:xfrm rot="10800000" flipH="1">
              <a:off x="2057400" y="3124200"/>
              <a:ext cx="446364" cy="10776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2" name="Straight Connector 42"/>
            <p:cNvCxnSpPr>
              <a:cxnSpLocks noChangeShapeType="1"/>
              <a:stCxn id="6" idx="2"/>
              <a:endCxn id="6" idx="2"/>
            </p:cNvCxnSpPr>
            <p:nvPr/>
          </p:nvCxnSpPr>
          <p:spPr bwMode="auto">
            <a:xfrm rot="10800000" flipH="1" flipV="1">
              <a:off x="2057400" y="3570564"/>
              <a:ext cx="446364" cy="10776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3" name="Straight Connector 44"/>
            <p:cNvCxnSpPr>
              <a:cxnSpLocks noChangeShapeType="1"/>
              <a:stCxn id="6" idx="2"/>
              <a:endCxn id="6" idx="2"/>
            </p:cNvCxnSpPr>
            <p:nvPr/>
          </p:nvCxnSpPr>
          <p:spPr bwMode="auto">
            <a:xfrm rot="5400000" flipH="1" flipV="1">
              <a:off x="2895600" y="3810000"/>
              <a:ext cx="446364"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 name="Straight Connector 46"/>
            <p:cNvCxnSpPr>
              <a:cxnSpLocks noChangeShapeType="1"/>
              <a:stCxn id="6" idx="2"/>
              <a:endCxn id="6" idx="2"/>
            </p:cNvCxnSpPr>
            <p:nvPr/>
          </p:nvCxnSpPr>
          <p:spPr bwMode="auto">
            <a:xfrm flipH="1" flipV="1">
              <a:off x="3287436" y="3124200"/>
              <a:ext cx="446364" cy="10776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 name="Straight Connector 48"/>
            <p:cNvCxnSpPr>
              <a:cxnSpLocks noChangeShapeType="1"/>
              <a:stCxn id="6" idx="2"/>
              <a:endCxn id="6" idx="2"/>
            </p:cNvCxnSpPr>
            <p:nvPr/>
          </p:nvCxnSpPr>
          <p:spPr bwMode="auto">
            <a:xfrm rot="10800000" flipH="1" flipV="1">
              <a:off x="2057400" y="3570564"/>
              <a:ext cx="1676400" cy="63127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6" name="Straight Connector 50"/>
            <p:cNvCxnSpPr>
              <a:cxnSpLocks noChangeShapeType="1"/>
              <a:stCxn id="6" idx="2"/>
              <a:endCxn id="6" idx="2"/>
            </p:cNvCxnSpPr>
            <p:nvPr/>
          </p:nvCxnSpPr>
          <p:spPr bwMode="auto">
            <a:xfrm rot="16200000" flipH="1">
              <a:off x="2579964" y="3048000"/>
              <a:ext cx="1077636"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27" name="Group 61"/>
          <p:cNvGrpSpPr>
            <a:grpSpLocks noChangeAspect="1"/>
          </p:cNvGrpSpPr>
          <p:nvPr/>
        </p:nvGrpSpPr>
        <p:grpSpPr bwMode="auto">
          <a:xfrm>
            <a:off x="5416197" y="4365320"/>
            <a:ext cx="1944000" cy="1944000"/>
            <a:chOff x="5638800" y="3124200"/>
            <a:chExt cx="2057400" cy="1752600"/>
          </a:xfrm>
        </p:grpSpPr>
        <p:sp>
          <p:nvSpPr>
            <p:cNvPr id="28" name="Octagon 52"/>
            <p:cNvSpPr>
              <a:spLocks noChangeArrowheads="1"/>
            </p:cNvSpPr>
            <p:nvPr/>
          </p:nvSpPr>
          <p:spPr bwMode="auto">
            <a:xfrm>
              <a:off x="5638800" y="3124200"/>
              <a:ext cx="2057400" cy="1752600"/>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lstStyle/>
            <a:p>
              <a:endParaRPr lang="en-US" sz="2400">
                <a:latin typeface="Times New Roman" pitchFamily="18" charset="0"/>
              </a:endParaRPr>
            </a:p>
          </p:txBody>
        </p:sp>
        <p:cxnSp>
          <p:nvCxnSpPr>
            <p:cNvPr id="29" name="Straight Connector 54"/>
            <p:cNvCxnSpPr>
              <a:cxnSpLocks noChangeShapeType="1"/>
              <a:stCxn id="28" idx="2"/>
              <a:endCxn id="28" idx="2"/>
            </p:cNvCxnSpPr>
            <p:nvPr/>
          </p:nvCxnSpPr>
          <p:spPr bwMode="auto">
            <a:xfrm rot="16200000" flipH="1">
              <a:off x="5791200" y="3485119"/>
              <a:ext cx="1752600" cy="103076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30" name="Straight Connector 56"/>
            <p:cNvCxnSpPr>
              <a:cxnSpLocks noChangeShapeType="1"/>
              <a:stCxn id="28" idx="2"/>
              <a:endCxn id="28" idx="2"/>
            </p:cNvCxnSpPr>
            <p:nvPr/>
          </p:nvCxnSpPr>
          <p:spPr bwMode="auto">
            <a:xfrm rot="-5400000" flipH="1" flipV="1">
              <a:off x="5791200" y="3485119"/>
              <a:ext cx="1752600" cy="103076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31" name="Straight Connector 58"/>
            <p:cNvCxnSpPr>
              <a:cxnSpLocks noChangeShapeType="1"/>
              <a:stCxn id="28" idx="2"/>
              <a:endCxn id="28" idx="2"/>
            </p:cNvCxnSpPr>
            <p:nvPr/>
          </p:nvCxnSpPr>
          <p:spPr bwMode="auto">
            <a:xfrm rot="10800000" flipH="1" flipV="1">
              <a:off x="5638800" y="3637519"/>
              <a:ext cx="2057400" cy="72596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32" name="Straight Connector 60"/>
            <p:cNvCxnSpPr>
              <a:cxnSpLocks noChangeShapeType="1"/>
              <a:stCxn id="28" idx="2"/>
              <a:endCxn id="28" idx="2"/>
            </p:cNvCxnSpPr>
            <p:nvPr/>
          </p:nvCxnSpPr>
          <p:spPr bwMode="auto">
            <a:xfrm rot="10800000" flipH="1">
              <a:off x="5638800" y="3637519"/>
              <a:ext cx="2057400" cy="72596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grpSp>
      <p:sp>
        <p:nvSpPr>
          <p:cNvPr id="33" name="TextBox 1"/>
          <p:cNvSpPr txBox="1">
            <a:spLocks noChangeArrowheads="1"/>
          </p:cNvSpPr>
          <p:nvPr/>
        </p:nvSpPr>
        <p:spPr bwMode="auto">
          <a:xfrm>
            <a:off x="1835696" y="6439753"/>
            <a:ext cx="19224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dirty="0"/>
              <a:t>Bilateral clearing</a:t>
            </a:r>
            <a:endParaRPr lang="en-US" dirty="0"/>
          </a:p>
        </p:txBody>
      </p:sp>
      <p:sp>
        <p:nvSpPr>
          <p:cNvPr id="34" name="TextBox 2"/>
          <p:cNvSpPr txBox="1">
            <a:spLocks noChangeArrowheads="1"/>
          </p:cNvSpPr>
          <p:nvPr/>
        </p:nvSpPr>
        <p:spPr bwMode="auto">
          <a:xfrm>
            <a:off x="5530497" y="6439753"/>
            <a:ext cx="2247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dirty="0"/>
              <a:t>Central clearing</a:t>
            </a:r>
            <a:endParaRPr lang="en-US" dirty="0"/>
          </a:p>
        </p:txBody>
      </p:sp>
    </p:spTree>
    <p:extLst>
      <p:ext uri="{BB962C8B-B14F-4D97-AF65-F5344CB8AC3E}">
        <p14:creationId xmlns:p14="http://schemas.microsoft.com/office/powerpoint/2010/main" val="3782448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410270"/>
            <a:ext cx="7499176" cy="930498"/>
          </a:xfrm>
        </p:spPr>
        <p:txBody>
          <a:bodyPr/>
          <a:lstStyle/>
          <a:p>
            <a:pPr eaLnBrk="1" hangingPunct="1"/>
            <a:r>
              <a:rPr lang="en-US" altLang="zh-TW" dirty="0">
                <a:ea typeface="新細明體" pitchFamily="18" charset="-120"/>
              </a:rPr>
              <a:t>Clearing Process in OTC Markets</a:t>
            </a:r>
          </a:p>
        </p:txBody>
      </p:sp>
      <p:sp>
        <p:nvSpPr>
          <p:cNvPr id="9220" name="Rectangle 3"/>
          <p:cNvSpPr>
            <a:spLocks noGrp="1" noChangeArrowheads="1"/>
          </p:cNvSpPr>
          <p:nvPr>
            <p:ph idx="1"/>
          </p:nvPr>
        </p:nvSpPr>
        <p:spPr>
          <a:xfrm>
            <a:off x="179512" y="1656184"/>
            <a:ext cx="8712968" cy="5085184"/>
          </a:xfrm>
        </p:spPr>
        <p:txBody>
          <a:bodyPr/>
          <a:lstStyle/>
          <a:p>
            <a:pPr lvl="2">
              <a:spcBef>
                <a:spcPts val="600"/>
              </a:spcBef>
            </a:pPr>
            <a:r>
              <a:rPr lang="en-CA" altLang="zh-TW" dirty="0">
                <a:cs typeface="Arial" charset="0"/>
              </a:rPr>
              <a:t>For a standardized forward contract presented to the C</a:t>
            </a:r>
            <a:r>
              <a:rPr lang="en-US" altLang="zh-TW" dirty="0">
                <a:cs typeface="Arial" charset="0"/>
              </a:rPr>
              <a:t>CP</a:t>
            </a:r>
            <a:r>
              <a:rPr lang="en-CA" altLang="zh-TW" dirty="0">
                <a:cs typeface="Arial" charset="0"/>
              </a:rPr>
              <a:t> where A agrees to buy an asset from B in one year for a certain price, the </a:t>
            </a:r>
            <a:r>
              <a:rPr lang="en-US" altLang="zh-TW" dirty="0">
                <a:cs typeface="Arial" charset="0"/>
              </a:rPr>
              <a:t>CCP</a:t>
            </a:r>
            <a:r>
              <a:rPr lang="en-CA" altLang="zh-TW" dirty="0">
                <a:cs typeface="Arial" charset="0"/>
              </a:rPr>
              <a:t> becomes the counterparties to both A and B and agrees to</a:t>
            </a:r>
          </a:p>
          <a:p>
            <a:pPr lvl="3">
              <a:spcBef>
                <a:spcPts val="600"/>
              </a:spcBef>
            </a:pPr>
            <a:r>
              <a:rPr lang="en-CA" altLang="zh-TW" dirty="0">
                <a:cs typeface="Arial" charset="0"/>
              </a:rPr>
              <a:t>Buy the asset from B in one year for the agreed price</a:t>
            </a:r>
          </a:p>
          <a:p>
            <a:pPr lvl="3">
              <a:spcBef>
                <a:spcPts val="600"/>
              </a:spcBef>
            </a:pPr>
            <a:r>
              <a:rPr lang="en-CA" altLang="zh-TW" dirty="0">
                <a:cs typeface="Arial" charset="0"/>
              </a:rPr>
              <a:t>Sell the asset to A in one year for the agreed price</a:t>
            </a:r>
          </a:p>
          <a:p>
            <a:pPr lvl="2">
              <a:spcBef>
                <a:spcPts val="600"/>
              </a:spcBef>
            </a:pPr>
            <a:r>
              <a:rPr lang="en-CA" altLang="zh-TW" dirty="0">
                <a:cs typeface="Arial" charset="0"/>
              </a:rPr>
              <a:t>The </a:t>
            </a:r>
            <a:r>
              <a:rPr lang="en-US" altLang="zh-TW" dirty="0">
                <a:cs typeface="Arial" charset="0"/>
              </a:rPr>
              <a:t>CCP</a:t>
            </a:r>
            <a:r>
              <a:rPr lang="en-CA" altLang="zh-TW" dirty="0">
                <a:cs typeface="Arial" charset="0"/>
              </a:rPr>
              <a:t> bears both default risks from A and B</a:t>
            </a:r>
          </a:p>
          <a:p>
            <a:pPr lvl="2">
              <a:spcBef>
                <a:spcPts val="600"/>
              </a:spcBef>
            </a:pPr>
            <a:r>
              <a:rPr lang="en-CA" altLang="zh-TW" dirty="0">
                <a:cs typeface="Arial" charset="0"/>
              </a:rPr>
              <a:t>The </a:t>
            </a:r>
            <a:r>
              <a:rPr lang="en-US" altLang="zh-TW" dirty="0">
                <a:cs typeface="Arial" charset="0"/>
              </a:rPr>
              <a:t>CCP</a:t>
            </a:r>
            <a:r>
              <a:rPr lang="en-CA" altLang="zh-TW" dirty="0">
                <a:cs typeface="Arial" charset="0"/>
              </a:rPr>
              <a:t> could manage the default risk by requiring a daily </a:t>
            </a:r>
            <a:r>
              <a:rPr lang="en-US" altLang="zh-TW" dirty="0">
                <a:cs typeface="Arial" charset="0"/>
              </a:rPr>
              <a:t>c</a:t>
            </a:r>
            <a:r>
              <a:rPr lang="en-US" altLang="zh-TW" dirty="0">
                <a:ea typeface="新細明體" pitchFamily="18" charset="-120"/>
              </a:rPr>
              <a:t>ollateral adjustment </a:t>
            </a:r>
            <a:r>
              <a:rPr lang="en-CA" altLang="zh-TW" dirty="0">
                <a:cs typeface="Arial" charset="0"/>
              </a:rPr>
              <a:t>from either A or B</a:t>
            </a:r>
          </a:p>
          <a:p>
            <a:pPr lvl="2">
              <a:spcBef>
                <a:spcPts val="600"/>
              </a:spcBef>
            </a:pPr>
            <a:r>
              <a:rPr lang="en-CA" altLang="zh-TW" dirty="0">
                <a:cs typeface="Arial" charset="0"/>
              </a:rPr>
              <a:t>For different types of standardized contracts in OTC markets, there may be a different </a:t>
            </a:r>
            <a:r>
              <a:rPr lang="en-US" altLang="zh-TW" dirty="0">
                <a:cs typeface="Arial" charset="0"/>
              </a:rPr>
              <a:t>CCP</a:t>
            </a:r>
          </a:p>
          <a:p>
            <a:pPr lvl="3">
              <a:spcBef>
                <a:spcPts val="600"/>
              </a:spcBef>
            </a:pPr>
            <a:r>
              <a:rPr lang="en-US" altLang="zh-TW" dirty="0">
                <a:cs typeface="Arial" charset="0"/>
              </a:rPr>
              <a:t>On exchanges, all contracts are settled with clearing houses</a:t>
            </a:r>
            <a:endParaRPr lang="en-CA" altLang="zh-TW" dirty="0">
              <a:cs typeface="Arial" charset="0"/>
            </a:endParaRPr>
          </a:p>
        </p:txBody>
      </p:sp>
      <p:sp>
        <p:nvSpPr>
          <p:cNvPr id="921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79BB1F44-1726-4D3A-B5D1-F4B7CBE8F71C}" type="slidenum">
              <a:rPr lang="en-US" altLang="en-US" smtClean="0"/>
              <a:pPr eaLnBrk="1" hangingPunct="1"/>
              <a:t>33</a:t>
            </a:fld>
            <a:endParaRPr lang="en-US" altLang="en-US"/>
          </a:p>
        </p:txBody>
      </p:sp>
    </p:spTree>
    <p:extLst>
      <p:ext uri="{BB962C8B-B14F-4D97-AF65-F5344CB8AC3E}">
        <p14:creationId xmlns:p14="http://schemas.microsoft.com/office/powerpoint/2010/main" val="255916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318AA49A-4F20-4677-A41A-D5F351D8E433}" type="slidenum">
              <a:rPr lang="en-US" altLang="en-US" smtClean="0"/>
              <a:pPr eaLnBrk="1" hangingPunct="1"/>
              <a:t>34</a:t>
            </a:fld>
            <a:endParaRPr lang="en-US" altLang="en-US" dirty="0"/>
          </a:p>
        </p:txBody>
      </p:sp>
      <p:sp>
        <p:nvSpPr>
          <p:cNvPr id="7171" name="標題 1"/>
          <p:cNvSpPr>
            <a:spLocks noGrp="1"/>
          </p:cNvSpPr>
          <p:nvPr>
            <p:ph type="ctrTitle"/>
          </p:nvPr>
        </p:nvSpPr>
        <p:spPr>
          <a:xfrm>
            <a:off x="323528" y="2924175"/>
            <a:ext cx="6984776" cy="1440929"/>
          </a:xfrm>
        </p:spPr>
        <p:txBody>
          <a:bodyPr/>
          <a:lstStyle/>
          <a:p>
            <a:pPr marL="811213" indent="-811213" algn="l"/>
            <a:r>
              <a:rPr lang="en-US" altLang="zh-TW" sz="3800" dirty="0">
                <a:ea typeface="新細明體" charset="-120"/>
              </a:rPr>
              <a:t>2.4 </a:t>
            </a:r>
            <a:r>
              <a:rPr lang="en-US" altLang="zh-TW" sz="4000" dirty="0">
                <a:ea typeface="新細明體" pitchFamily="18" charset="-120"/>
              </a:rPr>
              <a:t>Patterns of Futures (or Forward) Prices</a:t>
            </a:r>
            <a:endParaRPr lang="zh-TW" altLang="en-US" sz="3800" dirty="0">
              <a:ea typeface="新細明體" charset="-120"/>
            </a:endParaRPr>
          </a:p>
        </p:txBody>
      </p:sp>
    </p:spTree>
    <p:extLst>
      <p:ext uri="{BB962C8B-B14F-4D97-AF65-F5344CB8AC3E}">
        <p14:creationId xmlns:p14="http://schemas.microsoft.com/office/powerpoint/2010/main" val="2659519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395536" y="404664"/>
            <a:ext cx="7560840" cy="1080120"/>
          </a:xfrm>
        </p:spPr>
        <p:txBody>
          <a:bodyPr/>
          <a:lstStyle/>
          <a:p>
            <a:r>
              <a:rPr lang="en-US" altLang="zh-TW" sz="3600" dirty="0">
                <a:solidFill>
                  <a:srgbClr val="7C1302"/>
                </a:solidFill>
                <a:ea typeface="新細明體" pitchFamily="18" charset="-120"/>
              </a:rPr>
              <a:t>Futures Prices for Different Maturities</a:t>
            </a:r>
            <a:endParaRPr lang="en-US" altLang="zh-TW" dirty="0">
              <a:ea typeface="新細明體" pitchFamily="18" charset="-120"/>
            </a:endParaRPr>
          </a:p>
        </p:txBody>
      </p:sp>
      <p:sp>
        <p:nvSpPr>
          <p:cNvPr id="9220" name="Rectangle 3"/>
          <p:cNvSpPr>
            <a:spLocks noGrp="1" noChangeArrowheads="1"/>
          </p:cNvSpPr>
          <p:nvPr>
            <p:ph idx="1"/>
          </p:nvPr>
        </p:nvSpPr>
        <p:spPr>
          <a:xfrm>
            <a:off x="457200" y="1628800"/>
            <a:ext cx="8363272" cy="4411662"/>
          </a:xfrm>
        </p:spPr>
        <p:txBody>
          <a:bodyPr/>
          <a:lstStyle/>
          <a:p>
            <a:pPr eaLnBrk="1" hangingPunct="1">
              <a:spcBef>
                <a:spcPts val="300"/>
              </a:spcBef>
            </a:pPr>
            <a:r>
              <a:rPr lang="en-US" altLang="zh-TW" dirty="0">
                <a:ea typeface="新細明體" pitchFamily="18" charset="-120"/>
              </a:rPr>
              <a:t>Futures price as a function of maturity: (a) crude oil; (b) soybeans; (c) lean hogs (</a:t>
            </a:r>
            <a:r>
              <a:rPr lang="zh-TW" altLang="en-US" dirty="0">
                <a:ea typeface="新細明體" pitchFamily="18" charset="-120"/>
              </a:rPr>
              <a:t>瘦肉豬</a:t>
            </a:r>
            <a:r>
              <a:rPr lang="en-US" altLang="zh-TW" dirty="0">
                <a:ea typeface="新細明體" pitchFamily="18" charset="-120"/>
              </a:rPr>
              <a:t>)</a:t>
            </a:r>
          </a:p>
        </p:txBody>
      </p:sp>
      <p:sp>
        <p:nvSpPr>
          <p:cNvPr id="921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79BB1F44-1726-4D3A-B5D1-F4B7CBE8F71C}" type="slidenum">
              <a:rPr lang="en-US" altLang="en-US" smtClean="0"/>
              <a:pPr eaLnBrk="1" hangingPunct="1"/>
              <a:t>35</a:t>
            </a:fld>
            <a:endParaRPr lang="en-US" alt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3081516"/>
            <a:ext cx="4299966" cy="248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7" name="Rectangle 30"/>
          <p:cNvSpPr>
            <a:spLocks noChangeArrowheads="1"/>
          </p:cNvSpPr>
          <p:nvPr/>
        </p:nvSpPr>
        <p:spPr bwMode="auto">
          <a:xfrm>
            <a:off x="3635896" y="2636912"/>
            <a:ext cx="1881925"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400" dirty="0">
                <a:ea typeface="新細明體" pitchFamily="18" charset="-120"/>
              </a:rPr>
              <a:t>(a) Crude oil</a:t>
            </a:r>
          </a:p>
        </p:txBody>
      </p:sp>
      <p:sp>
        <p:nvSpPr>
          <p:cNvPr id="2" name="矩形 1"/>
          <p:cNvSpPr/>
          <p:nvPr/>
        </p:nvSpPr>
        <p:spPr>
          <a:xfrm>
            <a:off x="755576" y="5564112"/>
            <a:ext cx="7704856" cy="1061060"/>
          </a:xfrm>
          <a:prstGeom prst="rect">
            <a:avLst/>
          </a:prstGeom>
        </p:spPr>
        <p:txBody>
          <a:bodyPr wrap="square">
            <a:spAutoFit/>
          </a:bodyPr>
          <a:lstStyle/>
          <a:p>
            <a:pPr marL="263525" indent="-263525">
              <a:lnSpc>
                <a:spcPct val="120000"/>
              </a:lnSpc>
              <a:spcBef>
                <a:spcPts val="600"/>
              </a:spcBef>
            </a:pPr>
            <a:r>
              <a:rPr lang="en-US" altLang="zh-TW" dirty="0">
                <a:latin typeface="Arial" pitchFamily="34" charset="0"/>
                <a:ea typeface="新細明體" charset="-120"/>
                <a:cs typeface="Arial" pitchFamily="34" charset="0"/>
              </a:rPr>
              <a:t>※</a:t>
            </a:r>
            <a:r>
              <a:rPr lang="zh-TW" altLang="en-US" dirty="0">
                <a:latin typeface="Arial" pitchFamily="34" charset="0"/>
                <a:ea typeface="新細明體" charset="-120"/>
                <a:cs typeface="Arial" pitchFamily="34" charset="0"/>
              </a:rPr>
              <a:t> </a:t>
            </a:r>
            <a:r>
              <a:rPr lang="en-US" altLang="zh-TW" dirty="0">
                <a:latin typeface="Arial" pitchFamily="34" charset="0"/>
                <a:ea typeface="新細明體" charset="-120"/>
                <a:cs typeface="Arial" pitchFamily="34" charset="0"/>
              </a:rPr>
              <a:t>Normal market (positive relationship with the time to maturity): a situation in which the futures prices for distant months are at a premium (</a:t>
            </a:r>
            <a:r>
              <a:rPr lang="zh-TW" altLang="en-US" dirty="0">
                <a:latin typeface="Arial" pitchFamily="34" charset="0"/>
                <a:ea typeface="新細明體" charset="-120"/>
                <a:cs typeface="Arial" pitchFamily="34" charset="0"/>
              </a:rPr>
              <a:t>溢價</a:t>
            </a:r>
            <a:r>
              <a:rPr lang="en-US" altLang="zh-TW" dirty="0">
                <a:latin typeface="Arial" pitchFamily="34" charset="0"/>
                <a:ea typeface="新細明體" charset="-120"/>
                <a:cs typeface="Arial" pitchFamily="34" charset="0"/>
              </a:rPr>
              <a:t>) to those for near months and also</a:t>
            </a:r>
            <a:r>
              <a:rPr lang="zh-TW" altLang="en-US" dirty="0">
                <a:latin typeface="Arial" pitchFamily="34" charset="0"/>
                <a:ea typeface="新細明體" charset="-120"/>
                <a:cs typeface="Arial" pitchFamily="34" charset="0"/>
              </a:rPr>
              <a:t> </a:t>
            </a:r>
            <a:r>
              <a:rPr lang="en-US" altLang="zh-TW" dirty="0">
                <a:latin typeface="Arial" pitchFamily="34" charset="0"/>
                <a:ea typeface="新細明體" charset="-120"/>
                <a:cs typeface="Arial" pitchFamily="34" charset="0"/>
              </a:rPr>
              <a:t>for the spot price</a:t>
            </a:r>
          </a:p>
        </p:txBody>
      </p:sp>
    </p:spTree>
    <p:extLst>
      <p:ext uri="{BB962C8B-B14F-4D97-AF65-F5344CB8AC3E}">
        <p14:creationId xmlns:p14="http://schemas.microsoft.com/office/powerpoint/2010/main" val="3728881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395536" y="404664"/>
            <a:ext cx="7560840" cy="1080120"/>
          </a:xfrm>
        </p:spPr>
        <p:txBody>
          <a:bodyPr/>
          <a:lstStyle/>
          <a:p>
            <a:r>
              <a:rPr lang="en-US" altLang="zh-TW" sz="3600" dirty="0">
                <a:solidFill>
                  <a:srgbClr val="7C1302"/>
                </a:solidFill>
                <a:ea typeface="新細明體" pitchFamily="18" charset="-120"/>
              </a:rPr>
              <a:t>Futures Prices for Different Maturities</a:t>
            </a:r>
            <a:endParaRPr lang="en-US" altLang="zh-TW" dirty="0">
              <a:ea typeface="新細明體" pitchFamily="18" charset="-120"/>
            </a:endParaRPr>
          </a:p>
        </p:txBody>
      </p:sp>
      <p:sp>
        <p:nvSpPr>
          <p:cNvPr id="921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79BB1F44-1726-4D3A-B5D1-F4B7CBE8F71C}" type="slidenum">
              <a:rPr lang="en-US" altLang="en-US" smtClean="0"/>
              <a:pPr eaLnBrk="1" hangingPunct="1"/>
              <a:t>36</a:t>
            </a:fld>
            <a:endParaRPr lang="en-US" alt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1692" y="2386564"/>
            <a:ext cx="3936492" cy="248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8" name="Rectangle 31"/>
          <p:cNvSpPr>
            <a:spLocks noChangeArrowheads="1"/>
          </p:cNvSpPr>
          <p:nvPr/>
        </p:nvSpPr>
        <p:spPr bwMode="auto">
          <a:xfrm>
            <a:off x="3491880" y="1656662"/>
            <a:ext cx="2018181"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400" dirty="0">
                <a:ea typeface="新細明體" pitchFamily="18" charset="-120"/>
              </a:rPr>
              <a:t>(b) Soybeans</a:t>
            </a:r>
          </a:p>
        </p:txBody>
      </p:sp>
      <p:sp>
        <p:nvSpPr>
          <p:cNvPr id="2" name="矩形 1"/>
          <p:cNvSpPr/>
          <p:nvPr/>
        </p:nvSpPr>
        <p:spPr>
          <a:xfrm>
            <a:off x="899090" y="5180999"/>
            <a:ext cx="7633350" cy="1061060"/>
          </a:xfrm>
          <a:prstGeom prst="rect">
            <a:avLst/>
          </a:prstGeom>
        </p:spPr>
        <p:txBody>
          <a:bodyPr wrap="square">
            <a:spAutoFit/>
          </a:bodyPr>
          <a:lstStyle/>
          <a:p>
            <a:pPr marL="263525" indent="-263525">
              <a:lnSpc>
                <a:spcPct val="120000"/>
              </a:lnSpc>
              <a:spcBef>
                <a:spcPts val="600"/>
              </a:spcBef>
            </a:pPr>
            <a:r>
              <a:rPr lang="en-US" altLang="zh-TW" dirty="0">
                <a:latin typeface="Arial" pitchFamily="34" charset="0"/>
                <a:ea typeface="新細明體" charset="-120"/>
                <a:cs typeface="Arial" pitchFamily="34" charset="0"/>
              </a:rPr>
              <a:t>※</a:t>
            </a:r>
            <a:r>
              <a:rPr lang="zh-TW" altLang="en-US" dirty="0">
                <a:latin typeface="Arial" pitchFamily="34" charset="0"/>
                <a:ea typeface="新細明體" charset="-120"/>
                <a:cs typeface="Arial" pitchFamily="34" charset="0"/>
              </a:rPr>
              <a:t> </a:t>
            </a:r>
            <a:r>
              <a:rPr lang="en-US" altLang="zh-TW" dirty="0">
                <a:latin typeface="Arial" pitchFamily="34" charset="0"/>
                <a:ea typeface="新細明體" charset="-120"/>
                <a:cs typeface="Arial" pitchFamily="34" charset="0"/>
              </a:rPr>
              <a:t>Inverted market (negative relationship with the time to maturity): a situation in which the futures prices for distant months are at a discount (</a:t>
            </a:r>
            <a:r>
              <a:rPr lang="zh-TW" altLang="en-US" dirty="0">
                <a:latin typeface="Arial" pitchFamily="34" charset="0"/>
                <a:ea typeface="新細明體" charset="-120"/>
                <a:cs typeface="Arial" pitchFamily="34" charset="0"/>
              </a:rPr>
              <a:t>折價</a:t>
            </a:r>
            <a:r>
              <a:rPr lang="en-US" altLang="zh-TW" dirty="0">
                <a:latin typeface="Arial" pitchFamily="34" charset="0"/>
                <a:ea typeface="新細明體" charset="-120"/>
                <a:cs typeface="Arial" pitchFamily="34" charset="0"/>
              </a:rPr>
              <a:t>) to those for near months and also for the spot price</a:t>
            </a:r>
          </a:p>
        </p:txBody>
      </p:sp>
    </p:spTree>
    <p:extLst>
      <p:ext uri="{BB962C8B-B14F-4D97-AF65-F5344CB8AC3E}">
        <p14:creationId xmlns:p14="http://schemas.microsoft.com/office/powerpoint/2010/main" val="35347985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395536" y="404664"/>
            <a:ext cx="7560840" cy="1080120"/>
          </a:xfrm>
        </p:spPr>
        <p:txBody>
          <a:bodyPr/>
          <a:lstStyle/>
          <a:p>
            <a:r>
              <a:rPr lang="en-US" altLang="zh-TW" sz="3600" dirty="0">
                <a:solidFill>
                  <a:srgbClr val="7C1302"/>
                </a:solidFill>
                <a:ea typeface="新細明體" pitchFamily="18" charset="-120"/>
              </a:rPr>
              <a:t>Futures Prices for Different Maturities</a:t>
            </a:r>
            <a:endParaRPr lang="en-US" altLang="zh-TW" dirty="0">
              <a:ea typeface="新細明體" pitchFamily="18" charset="-120"/>
            </a:endParaRPr>
          </a:p>
        </p:txBody>
      </p:sp>
      <p:sp>
        <p:nvSpPr>
          <p:cNvPr id="921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79BB1F44-1726-4D3A-B5D1-F4B7CBE8F71C}" type="slidenum">
              <a:rPr lang="en-US" altLang="en-US" smtClean="0"/>
              <a:pPr eaLnBrk="1" hangingPunct="1"/>
              <a:t>37</a:t>
            </a:fld>
            <a:endParaRPr lang="en-US" alt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1954516"/>
            <a:ext cx="4121658" cy="248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8" name="Rectangle 31"/>
          <p:cNvSpPr>
            <a:spLocks noChangeArrowheads="1"/>
          </p:cNvSpPr>
          <p:nvPr/>
        </p:nvSpPr>
        <p:spPr bwMode="auto">
          <a:xfrm>
            <a:off x="3347864" y="1506484"/>
            <a:ext cx="2069477"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400" dirty="0">
                <a:ea typeface="新細明體" pitchFamily="18" charset="-120"/>
              </a:rPr>
              <a:t>(c) Lean hogs</a:t>
            </a:r>
          </a:p>
        </p:txBody>
      </p:sp>
      <p:sp>
        <p:nvSpPr>
          <p:cNvPr id="9" name="Rectangle 30"/>
          <p:cNvSpPr>
            <a:spLocks noChangeArrowheads="1"/>
          </p:cNvSpPr>
          <p:nvPr/>
        </p:nvSpPr>
        <p:spPr bwMode="auto">
          <a:xfrm>
            <a:off x="2195736" y="4643202"/>
            <a:ext cx="4187044"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dirty="0">
                <a:latin typeface="+mn-lt"/>
                <a:ea typeface="新細明體" pitchFamily="18" charset="-120"/>
              </a:rPr>
              <a:t>Mixture of normal and inverted markets</a:t>
            </a:r>
          </a:p>
        </p:txBody>
      </p:sp>
      <p:sp>
        <p:nvSpPr>
          <p:cNvPr id="2" name="矩形 1"/>
          <p:cNvSpPr/>
          <p:nvPr/>
        </p:nvSpPr>
        <p:spPr>
          <a:xfrm>
            <a:off x="899592" y="5301208"/>
            <a:ext cx="7272808" cy="707886"/>
          </a:xfrm>
          <a:prstGeom prst="rect">
            <a:avLst/>
          </a:prstGeom>
        </p:spPr>
        <p:txBody>
          <a:bodyPr wrap="square">
            <a:spAutoFit/>
          </a:bodyPr>
          <a:lstStyle/>
          <a:p>
            <a:pPr marL="263525" indent="-263525"/>
            <a:r>
              <a:rPr lang="en-US" altLang="zh-TW" sz="2000" dirty="0">
                <a:latin typeface="Arial" pitchFamily="34" charset="0"/>
                <a:ea typeface="新細明體" charset="-120"/>
                <a:cs typeface="Arial" pitchFamily="34" charset="0"/>
              </a:rPr>
              <a:t>※ The reasons behind these different patterns are explained in Ch. 5</a:t>
            </a:r>
            <a:endParaRPr lang="en-US" altLang="zh-TW" sz="2000" dirty="0"/>
          </a:p>
        </p:txBody>
      </p:sp>
    </p:spTree>
    <p:extLst>
      <p:ext uri="{BB962C8B-B14F-4D97-AF65-F5344CB8AC3E}">
        <p14:creationId xmlns:p14="http://schemas.microsoft.com/office/powerpoint/2010/main" val="1225561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291" name="Rectangle 2"/>
              <p:cNvSpPr>
                <a:spLocks noGrp="1" noChangeArrowheads="1"/>
              </p:cNvSpPr>
              <p:nvPr>
                <p:ph type="title"/>
              </p:nvPr>
            </p:nvSpPr>
            <p:spPr>
              <a:xfrm>
                <a:off x="457200" y="332656"/>
                <a:ext cx="7499176" cy="858490"/>
              </a:xfrm>
              <a:noFill/>
            </p:spPr>
            <p:txBody>
              <a:bodyPr lIns="92075" tIns="46038" rIns="92075" bIns="46038" anchor="ctr"/>
              <a:lstStyle/>
              <a:p>
                <a:r>
                  <a:rPr lang="en-US" altLang="zh-TW" sz="3600" dirty="0">
                    <a:ea typeface="新細明體" pitchFamily="18" charset="-120"/>
                  </a:rPr>
                  <a:t>Convergence of Futures (</a:t>
                </a:r>
                <a14:m>
                  <m:oMath xmlns:m="http://schemas.openxmlformats.org/officeDocument/2006/math">
                    <m:sSub>
                      <m:sSubPr>
                        <m:ctrlPr>
                          <a:rPr lang="en-US" altLang="zh-TW" sz="3600" i="1" dirty="0" smtClean="0">
                            <a:latin typeface="Cambria Math" panose="02040503050406030204" pitchFamily="18" charset="0"/>
                            <a:ea typeface="新細明體" pitchFamily="18" charset="-120"/>
                          </a:rPr>
                        </m:ctrlPr>
                      </m:sSubPr>
                      <m:e>
                        <m:r>
                          <a:rPr lang="en-US" altLang="zh-TW" sz="3600" b="1" i="1" dirty="0">
                            <a:latin typeface="Cambria Math" panose="02040503050406030204" pitchFamily="18" charset="0"/>
                            <a:ea typeface="新細明體" pitchFamily="18" charset="-120"/>
                          </a:rPr>
                          <m:t>𝑭</m:t>
                        </m:r>
                      </m:e>
                      <m:sub>
                        <m:r>
                          <a:rPr lang="en-US" altLang="zh-TW" sz="3600" b="1" i="1" dirty="0">
                            <a:latin typeface="Cambria Math" panose="02040503050406030204" pitchFamily="18" charset="0"/>
                            <a:ea typeface="新細明體" pitchFamily="18" charset="-120"/>
                          </a:rPr>
                          <m:t>𝑻</m:t>
                        </m:r>
                      </m:sub>
                    </m:sSub>
                  </m:oMath>
                </a14:m>
                <a:r>
                  <a:rPr lang="en-US" altLang="zh-TW" sz="3600" dirty="0">
                    <a:ea typeface="新細明體" pitchFamily="18" charset="-120"/>
                  </a:rPr>
                  <a:t>)</a:t>
                </a:r>
                <a:r>
                  <a:rPr lang="zh-TW" altLang="en-US" sz="3600" dirty="0">
                    <a:ea typeface="新細明體" pitchFamily="18" charset="-120"/>
                  </a:rPr>
                  <a:t> </a:t>
                </a:r>
                <a:r>
                  <a:rPr lang="en-US" altLang="zh-TW" sz="3600" dirty="0">
                    <a:ea typeface="新細明體" pitchFamily="18" charset="-120"/>
                  </a:rPr>
                  <a:t>to Spot</a:t>
                </a:r>
                <a:r>
                  <a:rPr lang="zh-TW" altLang="en-US" sz="3600" dirty="0">
                    <a:ea typeface="新細明體" pitchFamily="18" charset="-120"/>
                  </a:rPr>
                  <a:t> </a:t>
                </a:r>
                <a:r>
                  <a:rPr lang="en-US" altLang="zh-TW" sz="3600" dirty="0">
                    <a:ea typeface="新細明體" pitchFamily="18" charset="-120"/>
                  </a:rPr>
                  <a:t>(</a:t>
                </a:r>
                <a14:m>
                  <m:oMath xmlns:m="http://schemas.openxmlformats.org/officeDocument/2006/math">
                    <m:sSub>
                      <m:sSubPr>
                        <m:ctrlPr>
                          <a:rPr lang="en-US" altLang="zh-TW" sz="3600" i="1" dirty="0">
                            <a:latin typeface="Cambria Math" panose="02040503050406030204" pitchFamily="18" charset="0"/>
                            <a:ea typeface="新細明體" pitchFamily="18" charset="-120"/>
                          </a:rPr>
                        </m:ctrlPr>
                      </m:sSubPr>
                      <m:e>
                        <m:r>
                          <a:rPr lang="en-US" altLang="zh-TW" sz="3600" b="1" i="1" dirty="0" smtClean="0">
                            <a:latin typeface="Cambria Math" panose="02040503050406030204" pitchFamily="18" charset="0"/>
                            <a:ea typeface="新細明體" pitchFamily="18" charset="-120"/>
                          </a:rPr>
                          <m:t>𝑺</m:t>
                        </m:r>
                      </m:e>
                      <m:sub>
                        <m:r>
                          <a:rPr lang="en-US" altLang="zh-TW" sz="3600" i="1" dirty="0">
                            <a:latin typeface="Cambria Math" panose="02040503050406030204" pitchFamily="18" charset="0"/>
                            <a:ea typeface="新細明體" pitchFamily="18" charset="-120"/>
                          </a:rPr>
                          <m:t>𝑻</m:t>
                        </m:r>
                      </m:sub>
                    </m:sSub>
                  </m:oMath>
                </a14:m>
                <a:r>
                  <a:rPr lang="en-US" altLang="zh-TW" sz="3600" dirty="0">
                    <a:ea typeface="新細明體" pitchFamily="18" charset="-120"/>
                  </a:rPr>
                  <a:t>)</a:t>
                </a:r>
                <a:r>
                  <a:rPr lang="zh-TW" altLang="en-US" sz="3600" dirty="0">
                    <a:ea typeface="新細明體" pitchFamily="18" charset="-120"/>
                  </a:rPr>
                  <a:t> </a:t>
                </a:r>
                <a:r>
                  <a:rPr lang="en-US" altLang="zh-TW" sz="3600" dirty="0">
                    <a:ea typeface="新細明體" pitchFamily="18" charset="-120"/>
                  </a:rPr>
                  <a:t>on Delivery day (</a:t>
                </a:r>
                <a14:m>
                  <m:oMath xmlns:m="http://schemas.openxmlformats.org/officeDocument/2006/math">
                    <m:r>
                      <a:rPr lang="en-US" altLang="zh-TW" sz="3600" b="1" i="1" smtClean="0">
                        <a:latin typeface="Cambria Math" panose="02040503050406030204" pitchFamily="18" charset="0"/>
                        <a:ea typeface="新細明體" pitchFamily="18" charset="-120"/>
                      </a:rPr>
                      <m:t>𝑻</m:t>
                    </m:r>
                  </m:oMath>
                </a14:m>
                <a:r>
                  <a:rPr lang="en-US" altLang="zh-TW" sz="3600" dirty="0">
                    <a:ea typeface="新細明體" pitchFamily="18" charset="-120"/>
                  </a:rPr>
                  <a:t>)</a:t>
                </a:r>
              </a:p>
            </p:txBody>
          </p:sp>
        </mc:Choice>
        <mc:Fallback xmlns="">
          <p:sp>
            <p:nvSpPr>
              <p:cNvPr id="12291" name="Rectangle 2"/>
              <p:cNvSpPr>
                <a:spLocks noGrp="1" noRot="1" noChangeAspect="1" noMove="1" noResize="1" noEditPoints="1" noAdjustHandles="1" noChangeArrowheads="1" noChangeShapeType="1" noTextEdit="1"/>
              </p:cNvSpPr>
              <p:nvPr>
                <p:ph type="title"/>
              </p:nvPr>
            </p:nvSpPr>
            <p:spPr>
              <a:xfrm>
                <a:off x="457200" y="332656"/>
                <a:ext cx="7499176" cy="858490"/>
              </a:xfrm>
              <a:blipFill>
                <a:blip r:embed="rId3"/>
                <a:stretch>
                  <a:fillRect l="-2439" t="-30714" b="-46429"/>
                </a:stretch>
              </a:blipFill>
            </p:spPr>
            <p:txBody>
              <a:bodyPr/>
              <a:lstStyle/>
              <a:p>
                <a:r>
                  <a:rPr lang="zh-TW" altLang="en-US">
                    <a:noFill/>
                  </a:rPr>
                  <a:t> </a:t>
                </a:r>
              </a:p>
            </p:txBody>
          </p:sp>
        </mc:Fallback>
      </mc:AlternateContent>
      <p:sp>
        <p:nvSpPr>
          <p:cNvPr id="12290"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92455715-39CD-4FBE-8356-79946008BEAF}" type="slidenum">
              <a:rPr lang="en-US" altLang="en-US" smtClean="0"/>
              <a:pPr eaLnBrk="1" hangingPunct="1"/>
              <a:t>38</a:t>
            </a:fld>
            <a:endParaRPr lang="en-US" altLang="en-US"/>
          </a:p>
        </p:txBody>
      </p:sp>
      <p:sp>
        <p:nvSpPr>
          <p:cNvPr id="12301" name="Rectangle 30"/>
          <p:cNvSpPr>
            <a:spLocks noChangeArrowheads="1"/>
          </p:cNvSpPr>
          <p:nvPr/>
        </p:nvSpPr>
        <p:spPr bwMode="auto">
          <a:xfrm>
            <a:off x="1939583" y="1481409"/>
            <a:ext cx="55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400" dirty="0">
                <a:ea typeface="新細明體" pitchFamily="18" charset="-120"/>
              </a:rPr>
              <a:t>(a)</a:t>
            </a:r>
          </a:p>
        </p:txBody>
      </p:sp>
      <p:sp>
        <p:nvSpPr>
          <p:cNvPr id="12302" name="Rectangle 31"/>
          <p:cNvSpPr>
            <a:spLocks noChangeArrowheads="1"/>
          </p:cNvSpPr>
          <p:nvPr/>
        </p:nvSpPr>
        <p:spPr bwMode="auto">
          <a:xfrm>
            <a:off x="6103019" y="1482116"/>
            <a:ext cx="55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sz="2400" dirty="0">
                <a:ea typeface="新細明體" pitchFamily="18" charset="-120"/>
              </a:rPr>
              <a:t>(b)</a:t>
            </a:r>
          </a:p>
        </p:txBody>
      </p:sp>
      <p:grpSp>
        <p:nvGrpSpPr>
          <p:cNvPr id="2" name="群組 1"/>
          <p:cNvGrpSpPr>
            <a:grpSpLocks noChangeAspect="1"/>
          </p:cNvGrpSpPr>
          <p:nvPr/>
        </p:nvGrpSpPr>
        <p:grpSpPr>
          <a:xfrm>
            <a:off x="611560" y="1700808"/>
            <a:ext cx="3595228" cy="2851212"/>
            <a:chOff x="781050" y="2552700"/>
            <a:chExt cx="3994697" cy="3168013"/>
          </a:xfrm>
        </p:grpSpPr>
        <p:sp>
          <p:nvSpPr>
            <p:cNvPr id="12293" name="Line 4"/>
            <p:cNvSpPr>
              <a:spLocks noChangeShapeType="1"/>
            </p:cNvSpPr>
            <p:nvPr/>
          </p:nvSpPr>
          <p:spPr bwMode="auto">
            <a:xfrm>
              <a:off x="781050" y="2552700"/>
              <a:ext cx="0" cy="3048000"/>
            </a:xfrm>
            <a:prstGeom prst="line">
              <a:avLst/>
            </a:prstGeom>
            <a:noFill/>
            <a:ln w="127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294" name="Line 5"/>
            <p:cNvSpPr>
              <a:spLocks noChangeShapeType="1"/>
            </p:cNvSpPr>
            <p:nvPr/>
          </p:nvSpPr>
          <p:spPr bwMode="auto">
            <a:xfrm>
              <a:off x="781050" y="5600700"/>
              <a:ext cx="335280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295" name="Rectangle 6"/>
            <p:cNvSpPr>
              <a:spLocks noChangeArrowheads="1"/>
            </p:cNvSpPr>
            <p:nvPr/>
          </p:nvSpPr>
          <p:spPr bwMode="auto">
            <a:xfrm>
              <a:off x="4083597" y="5354001"/>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dirty="0">
                  <a:ea typeface="新細明體" pitchFamily="18" charset="-120"/>
                </a:rPr>
                <a:t>Time</a:t>
              </a:r>
            </a:p>
          </p:txBody>
        </p:sp>
        <p:grpSp>
          <p:nvGrpSpPr>
            <p:cNvPr id="12296" name="Group 7"/>
            <p:cNvGrpSpPr>
              <a:grpSpLocks/>
            </p:cNvGrpSpPr>
            <p:nvPr/>
          </p:nvGrpSpPr>
          <p:grpSpPr bwMode="auto">
            <a:xfrm>
              <a:off x="992188" y="3240088"/>
              <a:ext cx="2644775" cy="1566862"/>
              <a:chOff x="625" y="2041"/>
              <a:chExt cx="1666" cy="987"/>
            </a:xfrm>
          </p:grpSpPr>
          <p:grpSp>
            <p:nvGrpSpPr>
              <p:cNvPr id="12316" name="Group 8"/>
              <p:cNvGrpSpPr>
                <a:grpSpLocks/>
              </p:cNvGrpSpPr>
              <p:nvPr/>
            </p:nvGrpSpPr>
            <p:grpSpPr bwMode="auto">
              <a:xfrm>
                <a:off x="766" y="2041"/>
                <a:ext cx="1521" cy="680"/>
                <a:chOff x="766" y="2041"/>
                <a:chExt cx="1521" cy="680"/>
              </a:xfrm>
            </p:grpSpPr>
            <p:sp>
              <p:nvSpPr>
                <p:cNvPr id="12322" name="Arc 9"/>
                <p:cNvSpPr>
                  <a:spLocks/>
                </p:cNvSpPr>
                <p:nvPr/>
              </p:nvSpPr>
              <p:spPr bwMode="auto">
                <a:xfrm rot="-2820000">
                  <a:off x="766" y="2041"/>
                  <a:ext cx="672" cy="672"/>
                </a:xfrm>
                <a:custGeom>
                  <a:avLst/>
                  <a:gdLst>
                    <a:gd name="T0" fmla="*/ 0 w 21600"/>
                    <a:gd name="T1" fmla="*/ 0 h 21600"/>
                    <a:gd name="T2" fmla="*/ 21 w 21600"/>
                    <a:gd name="T3" fmla="*/ 21 h 21600"/>
                    <a:gd name="T4" fmla="*/ 0 w 21600"/>
                    <a:gd name="T5" fmla="*/ 2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23" name="Arc 10"/>
                <p:cNvSpPr>
                  <a:spLocks/>
                </p:cNvSpPr>
                <p:nvPr/>
              </p:nvSpPr>
              <p:spPr bwMode="auto">
                <a:xfrm rot="2820000">
                  <a:off x="1759" y="2193"/>
                  <a:ext cx="528" cy="528"/>
                </a:xfrm>
                <a:custGeom>
                  <a:avLst/>
                  <a:gdLst>
                    <a:gd name="T0" fmla="*/ 13 w 21600"/>
                    <a:gd name="T1" fmla="*/ 0 h 21600"/>
                    <a:gd name="T2" fmla="*/ 0 w 21600"/>
                    <a:gd name="T3" fmla="*/ 13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24" name="Line 11"/>
                <p:cNvSpPr>
                  <a:spLocks noChangeShapeType="1"/>
                </p:cNvSpPr>
                <p:nvPr/>
              </p:nvSpPr>
              <p:spPr bwMode="auto">
                <a:xfrm>
                  <a:off x="1579" y="2364"/>
                  <a:ext cx="75" cy="7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12317" name="Group 12"/>
              <p:cNvGrpSpPr>
                <a:grpSpLocks/>
              </p:cNvGrpSpPr>
              <p:nvPr/>
            </p:nvGrpSpPr>
            <p:grpSpPr bwMode="auto">
              <a:xfrm>
                <a:off x="778" y="2283"/>
                <a:ext cx="1513" cy="745"/>
                <a:chOff x="778" y="2283"/>
                <a:chExt cx="1513" cy="745"/>
              </a:xfrm>
            </p:grpSpPr>
            <p:sp>
              <p:nvSpPr>
                <p:cNvPr id="12319" name="Arc 13"/>
                <p:cNvSpPr>
                  <a:spLocks/>
                </p:cNvSpPr>
                <p:nvPr/>
              </p:nvSpPr>
              <p:spPr bwMode="auto">
                <a:xfrm rot="-3660000">
                  <a:off x="778" y="2356"/>
                  <a:ext cx="672" cy="672"/>
                </a:xfrm>
                <a:custGeom>
                  <a:avLst/>
                  <a:gdLst>
                    <a:gd name="T0" fmla="*/ 0 w 21600"/>
                    <a:gd name="T1" fmla="*/ 0 h 21600"/>
                    <a:gd name="T2" fmla="*/ 21 w 21600"/>
                    <a:gd name="T3" fmla="*/ 21 h 21600"/>
                    <a:gd name="T4" fmla="*/ 0 w 21600"/>
                    <a:gd name="T5" fmla="*/ 2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20" name="Arc 14"/>
                <p:cNvSpPr>
                  <a:spLocks/>
                </p:cNvSpPr>
                <p:nvPr/>
              </p:nvSpPr>
              <p:spPr bwMode="auto">
                <a:xfrm rot="1980000">
                  <a:off x="1763" y="2283"/>
                  <a:ext cx="528" cy="528"/>
                </a:xfrm>
                <a:custGeom>
                  <a:avLst/>
                  <a:gdLst>
                    <a:gd name="T0" fmla="*/ 13 w 21600"/>
                    <a:gd name="T1" fmla="*/ 0 h 21600"/>
                    <a:gd name="T2" fmla="*/ 0 w 21600"/>
                    <a:gd name="T3" fmla="*/ 13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21" name="Line 15"/>
                <p:cNvSpPr>
                  <a:spLocks noChangeShapeType="1"/>
                </p:cNvSpPr>
                <p:nvPr/>
              </p:nvSpPr>
              <p:spPr bwMode="auto">
                <a:xfrm>
                  <a:off x="1573" y="2563"/>
                  <a:ext cx="92" cy="5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2318" name="Line 16"/>
              <p:cNvSpPr>
                <a:spLocks noChangeShapeType="1"/>
              </p:cNvSpPr>
              <p:nvPr/>
            </p:nvSpPr>
            <p:spPr bwMode="auto">
              <a:xfrm flipH="1">
                <a:off x="625" y="2826"/>
                <a:ext cx="39" cy="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2303" name="Rectangle 32"/>
            <p:cNvSpPr>
              <a:spLocks noChangeArrowheads="1"/>
            </p:cNvSpPr>
            <p:nvPr/>
          </p:nvSpPr>
          <p:spPr bwMode="auto">
            <a:xfrm>
              <a:off x="2759670" y="3298826"/>
              <a:ext cx="1171973" cy="787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lang="en-US" altLang="zh-TW" sz="2000" dirty="0">
                  <a:ea typeface="新細明體" pitchFamily="18" charset="-120"/>
                </a:rPr>
                <a:t>Futures</a:t>
              </a:r>
            </a:p>
            <a:p>
              <a:pPr algn="ctr" eaLnBrk="0" hangingPunct="0"/>
              <a:r>
                <a:rPr lang="en-US" altLang="zh-TW" sz="2000" dirty="0">
                  <a:ea typeface="新細明體" pitchFamily="18" charset="-120"/>
                </a:rPr>
                <a:t>Price</a:t>
              </a:r>
            </a:p>
          </p:txBody>
        </p:sp>
        <p:sp>
          <p:nvSpPr>
            <p:cNvPr id="12305" name="Rectangle 34"/>
            <p:cNvSpPr>
              <a:spLocks noChangeArrowheads="1"/>
            </p:cNvSpPr>
            <p:nvPr/>
          </p:nvSpPr>
          <p:spPr bwMode="auto">
            <a:xfrm>
              <a:off x="1295277" y="4098926"/>
              <a:ext cx="1521072" cy="445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lang="en-US" altLang="zh-TW" sz="2000" dirty="0">
                  <a:ea typeface="新細明體" pitchFamily="18" charset="-120"/>
                </a:rPr>
                <a:t>Spot Price</a:t>
              </a:r>
            </a:p>
          </p:txBody>
        </p:sp>
      </p:grpSp>
      <p:grpSp>
        <p:nvGrpSpPr>
          <p:cNvPr id="3" name="群組 2"/>
          <p:cNvGrpSpPr>
            <a:grpSpLocks noChangeAspect="1"/>
          </p:cNvGrpSpPr>
          <p:nvPr/>
        </p:nvGrpSpPr>
        <p:grpSpPr>
          <a:xfrm>
            <a:off x="4715855" y="1700808"/>
            <a:ext cx="3600561" cy="2882530"/>
            <a:chOff x="5067300" y="2552700"/>
            <a:chExt cx="4000623" cy="3202811"/>
          </a:xfrm>
        </p:grpSpPr>
        <p:sp>
          <p:nvSpPr>
            <p:cNvPr id="12297" name="Line 17"/>
            <p:cNvSpPr>
              <a:spLocks noChangeShapeType="1"/>
            </p:cNvSpPr>
            <p:nvPr/>
          </p:nvSpPr>
          <p:spPr bwMode="auto">
            <a:xfrm>
              <a:off x="5067300" y="2552700"/>
              <a:ext cx="0" cy="3048000"/>
            </a:xfrm>
            <a:prstGeom prst="line">
              <a:avLst/>
            </a:prstGeom>
            <a:noFill/>
            <a:ln w="127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298" name="Line 18"/>
            <p:cNvSpPr>
              <a:spLocks noChangeShapeType="1"/>
            </p:cNvSpPr>
            <p:nvPr/>
          </p:nvSpPr>
          <p:spPr bwMode="auto">
            <a:xfrm>
              <a:off x="5067300" y="5600700"/>
              <a:ext cx="335280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299" name="Rectangle 19"/>
            <p:cNvSpPr>
              <a:spLocks noChangeArrowheads="1"/>
            </p:cNvSpPr>
            <p:nvPr/>
          </p:nvSpPr>
          <p:spPr bwMode="auto">
            <a:xfrm>
              <a:off x="8375773" y="5388799"/>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zh-TW" dirty="0">
                  <a:ea typeface="新細明體" pitchFamily="18" charset="-120"/>
                </a:rPr>
                <a:t>Time</a:t>
              </a:r>
            </a:p>
          </p:txBody>
        </p:sp>
        <p:grpSp>
          <p:nvGrpSpPr>
            <p:cNvPr id="12300" name="Group 20"/>
            <p:cNvGrpSpPr>
              <a:grpSpLocks/>
            </p:cNvGrpSpPr>
            <p:nvPr/>
          </p:nvGrpSpPr>
          <p:grpSpPr bwMode="auto">
            <a:xfrm>
              <a:off x="5319713" y="3240088"/>
              <a:ext cx="2644775" cy="1566862"/>
              <a:chOff x="3351" y="2041"/>
              <a:chExt cx="1666" cy="987"/>
            </a:xfrm>
          </p:grpSpPr>
          <p:grpSp>
            <p:nvGrpSpPr>
              <p:cNvPr id="12307" name="Group 21"/>
              <p:cNvGrpSpPr>
                <a:grpSpLocks/>
              </p:cNvGrpSpPr>
              <p:nvPr/>
            </p:nvGrpSpPr>
            <p:grpSpPr bwMode="auto">
              <a:xfrm>
                <a:off x="3492" y="2041"/>
                <a:ext cx="1521" cy="680"/>
                <a:chOff x="3492" y="2041"/>
                <a:chExt cx="1521" cy="680"/>
              </a:xfrm>
            </p:grpSpPr>
            <p:sp>
              <p:nvSpPr>
                <p:cNvPr id="12313" name="Arc 22"/>
                <p:cNvSpPr>
                  <a:spLocks/>
                </p:cNvSpPr>
                <p:nvPr/>
              </p:nvSpPr>
              <p:spPr bwMode="auto">
                <a:xfrm rot="-2820000">
                  <a:off x="3492" y="2041"/>
                  <a:ext cx="672" cy="672"/>
                </a:xfrm>
                <a:custGeom>
                  <a:avLst/>
                  <a:gdLst>
                    <a:gd name="T0" fmla="*/ 0 w 21600"/>
                    <a:gd name="T1" fmla="*/ 0 h 21600"/>
                    <a:gd name="T2" fmla="*/ 21 w 21600"/>
                    <a:gd name="T3" fmla="*/ 21 h 21600"/>
                    <a:gd name="T4" fmla="*/ 0 w 21600"/>
                    <a:gd name="T5" fmla="*/ 2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14" name="Arc 23"/>
                <p:cNvSpPr>
                  <a:spLocks/>
                </p:cNvSpPr>
                <p:nvPr/>
              </p:nvSpPr>
              <p:spPr bwMode="auto">
                <a:xfrm rot="2820000">
                  <a:off x="4485" y="2193"/>
                  <a:ext cx="528" cy="528"/>
                </a:xfrm>
                <a:custGeom>
                  <a:avLst/>
                  <a:gdLst>
                    <a:gd name="T0" fmla="*/ 13 w 21600"/>
                    <a:gd name="T1" fmla="*/ 0 h 21600"/>
                    <a:gd name="T2" fmla="*/ 0 w 21600"/>
                    <a:gd name="T3" fmla="*/ 13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15" name="Line 24"/>
                <p:cNvSpPr>
                  <a:spLocks noChangeShapeType="1"/>
                </p:cNvSpPr>
                <p:nvPr/>
              </p:nvSpPr>
              <p:spPr bwMode="auto">
                <a:xfrm>
                  <a:off x="4305" y="2364"/>
                  <a:ext cx="75" cy="7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12308" name="Group 25"/>
              <p:cNvGrpSpPr>
                <a:grpSpLocks/>
              </p:cNvGrpSpPr>
              <p:nvPr/>
            </p:nvGrpSpPr>
            <p:grpSpPr bwMode="auto">
              <a:xfrm>
                <a:off x="3504" y="2283"/>
                <a:ext cx="1513" cy="745"/>
                <a:chOff x="3504" y="2283"/>
                <a:chExt cx="1513" cy="745"/>
              </a:xfrm>
            </p:grpSpPr>
            <p:sp>
              <p:nvSpPr>
                <p:cNvPr id="12310" name="Arc 26"/>
                <p:cNvSpPr>
                  <a:spLocks/>
                </p:cNvSpPr>
                <p:nvPr/>
              </p:nvSpPr>
              <p:spPr bwMode="auto">
                <a:xfrm rot="-3660000">
                  <a:off x="3504" y="2356"/>
                  <a:ext cx="672" cy="672"/>
                </a:xfrm>
                <a:custGeom>
                  <a:avLst/>
                  <a:gdLst>
                    <a:gd name="T0" fmla="*/ 0 w 21600"/>
                    <a:gd name="T1" fmla="*/ 0 h 21600"/>
                    <a:gd name="T2" fmla="*/ 21 w 21600"/>
                    <a:gd name="T3" fmla="*/ 21 h 21600"/>
                    <a:gd name="T4" fmla="*/ 0 w 21600"/>
                    <a:gd name="T5" fmla="*/ 2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11" name="Arc 27"/>
                <p:cNvSpPr>
                  <a:spLocks/>
                </p:cNvSpPr>
                <p:nvPr/>
              </p:nvSpPr>
              <p:spPr bwMode="auto">
                <a:xfrm rot="1980000">
                  <a:off x="4489" y="2283"/>
                  <a:ext cx="528" cy="528"/>
                </a:xfrm>
                <a:custGeom>
                  <a:avLst/>
                  <a:gdLst>
                    <a:gd name="T0" fmla="*/ 13 w 21600"/>
                    <a:gd name="T1" fmla="*/ 0 h 21600"/>
                    <a:gd name="T2" fmla="*/ 0 w 21600"/>
                    <a:gd name="T3" fmla="*/ 13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12" name="Line 28"/>
                <p:cNvSpPr>
                  <a:spLocks noChangeShapeType="1"/>
                </p:cNvSpPr>
                <p:nvPr/>
              </p:nvSpPr>
              <p:spPr bwMode="auto">
                <a:xfrm>
                  <a:off x="4299" y="2563"/>
                  <a:ext cx="92" cy="5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2309" name="Line 29"/>
              <p:cNvSpPr>
                <a:spLocks noChangeShapeType="1"/>
              </p:cNvSpPr>
              <p:nvPr/>
            </p:nvSpPr>
            <p:spPr bwMode="auto">
              <a:xfrm flipH="1">
                <a:off x="3351" y="2826"/>
                <a:ext cx="39" cy="6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2304" name="Rectangle 33"/>
            <p:cNvSpPr>
              <a:spLocks noChangeArrowheads="1"/>
            </p:cNvSpPr>
            <p:nvPr/>
          </p:nvSpPr>
          <p:spPr bwMode="auto">
            <a:xfrm>
              <a:off x="5850532" y="4013358"/>
              <a:ext cx="1171973" cy="787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lang="en-US" altLang="zh-TW" sz="2000" dirty="0">
                  <a:ea typeface="新細明體" pitchFamily="18" charset="-120"/>
                </a:rPr>
                <a:t>Futures</a:t>
              </a:r>
            </a:p>
            <a:p>
              <a:pPr algn="ctr" eaLnBrk="0" hangingPunct="0"/>
              <a:r>
                <a:rPr lang="en-US" altLang="zh-TW" sz="2000" dirty="0">
                  <a:ea typeface="新細明體" pitchFamily="18" charset="-120"/>
                </a:rPr>
                <a:t>Price</a:t>
              </a:r>
            </a:p>
          </p:txBody>
        </p:sp>
        <p:sp>
          <p:nvSpPr>
            <p:cNvPr id="12306" name="Rectangle 35"/>
            <p:cNvSpPr>
              <a:spLocks noChangeArrowheads="1"/>
            </p:cNvSpPr>
            <p:nvPr/>
          </p:nvSpPr>
          <p:spPr bwMode="auto">
            <a:xfrm>
              <a:off x="6854701" y="3440460"/>
              <a:ext cx="1521072" cy="445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lang="en-US" altLang="zh-TW" sz="2000" dirty="0">
                  <a:ea typeface="新細明體" pitchFamily="18" charset="-120"/>
                </a:rPr>
                <a:t>Spot Price</a:t>
              </a:r>
            </a:p>
          </p:txBody>
        </p:sp>
      </p:grpSp>
      <p:sp>
        <p:nvSpPr>
          <p:cNvPr id="4" name="矩形 3"/>
          <p:cNvSpPr/>
          <p:nvPr/>
        </p:nvSpPr>
        <p:spPr>
          <a:xfrm>
            <a:off x="457200" y="4869160"/>
            <a:ext cx="8407525" cy="1985159"/>
          </a:xfrm>
          <a:prstGeom prst="rect">
            <a:avLst/>
          </a:prstGeom>
        </p:spPr>
        <p:txBody>
          <a:bodyPr wrap="square">
            <a:spAutoFit/>
          </a:bodyPr>
          <a:lstStyle/>
          <a:p>
            <a:pPr marL="263525" indent="-263525">
              <a:spcBef>
                <a:spcPts val="600"/>
              </a:spcBef>
            </a:pPr>
            <a:r>
              <a:rPr lang="en-US" altLang="zh-TW" dirty="0">
                <a:latin typeface="Arial" pitchFamily="34" charset="0"/>
                <a:ea typeface="新細明體" charset="-120"/>
                <a:cs typeface="Arial" pitchFamily="34" charset="0"/>
              </a:rPr>
              <a:t>※</a:t>
            </a:r>
            <a:r>
              <a:rPr lang="zh-TW" altLang="en-US" dirty="0">
                <a:latin typeface="Arial" pitchFamily="34" charset="0"/>
                <a:ea typeface="新細明體" charset="-120"/>
                <a:cs typeface="Arial" pitchFamily="34" charset="0"/>
              </a:rPr>
              <a:t> </a:t>
            </a:r>
            <a:r>
              <a:rPr lang="en-US" altLang="zh-TW" dirty="0">
                <a:latin typeface="Arial" pitchFamily="34" charset="0"/>
                <a:ea typeface="新細明體" charset="-120"/>
                <a:cs typeface="Arial" pitchFamily="34" charset="0"/>
              </a:rPr>
              <a:t>Convergence to the spot price from above is shown in (a)</a:t>
            </a:r>
          </a:p>
          <a:p>
            <a:pPr marL="263525" indent="-263525">
              <a:spcBef>
                <a:spcPts val="600"/>
              </a:spcBef>
            </a:pPr>
            <a:r>
              <a:rPr lang="en-US" altLang="zh-TW" dirty="0">
                <a:latin typeface="Arial" pitchFamily="34" charset="0"/>
                <a:ea typeface="新細明體" charset="-120"/>
                <a:cs typeface="Arial" pitchFamily="34" charset="0"/>
              </a:rPr>
              <a:t>※</a:t>
            </a:r>
            <a:r>
              <a:rPr lang="zh-TW" altLang="en-US" dirty="0">
                <a:latin typeface="Arial" pitchFamily="34" charset="0"/>
                <a:ea typeface="新細明體" charset="-120"/>
                <a:cs typeface="Arial" pitchFamily="34" charset="0"/>
              </a:rPr>
              <a:t> </a:t>
            </a:r>
            <a:r>
              <a:rPr lang="en-US" altLang="zh-TW" dirty="0">
                <a:latin typeface="Arial" pitchFamily="34" charset="0"/>
                <a:ea typeface="新細明體" charset="-120"/>
                <a:cs typeface="Arial" pitchFamily="34" charset="0"/>
              </a:rPr>
              <a:t>Convergence to the spot price from below is shown in (b)</a:t>
            </a:r>
          </a:p>
          <a:p>
            <a:pPr marL="263525" indent="-263525">
              <a:spcBef>
                <a:spcPts val="600"/>
              </a:spcBef>
            </a:pPr>
            <a:r>
              <a:rPr lang="en-US" altLang="zh-TW" dirty="0">
                <a:latin typeface="Arial" pitchFamily="34" charset="0"/>
                <a:ea typeface="新細明體" charset="-120"/>
                <a:cs typeface="Arial" pitchFamily="34" charset="0"/>
              </a:rPr>
              <a:t>※ The two diagrams do not deny possible intersections of spot and futures prices (</a:t>
            </a:r>
            <a:r>
              <a:rPr lang="zh-TW" altLang="en-US" dirty="0">
                <a:latin typeface="Arial" pitchFamily="34" charset="0"/>
                <a:ea typeface="新細明體" charset="-120"/>
                <a:cs typeface="Arial" pitchFamily="34" charset="0"/>
              </a:rPr>
              <a:t>現貨與期貨還是有可能相交</a:t>
            </a:r>
            <a:r>
              <a:rPr lang="en-US" altLang="zh-TW" dirty="0">
                <a:latin typeface="Arial" pitchFamily="34" charset="0"/>
                <a:ea typeface="新細明體" charset="-120"/>
                <a:cs typeface="Arial" pitchFamily="34" charset="0"/>
              </a:rPr>
              <a:t>)</a:t>
            </a:r>
          </a:p>
          <a:p>
            <a:pPr marL="263525" indent="-263525">
              <a:spcBef>
                <a:spcPts val="600"/>
              </a:spcBef>
            </a:pPr>
            <a:r>
              <a:rPr lang="en-US" altLang="zh-TW" dirty="0">
                <a:latin typeface="Arial" pitchFamily="34" charset="0"/>
                <a:ea typeface="新細明體" charset="-120"/>
                <a:cs typeface="Arial" pitchFamily="34" charset="0"/>
              </a:rPr>
              <a:t>※ Note that the futures price should equal the spot price on the delivery day (explained on the next slide)</a:t>
            </a:r>
          </a:p>
        </p:txBody>
      </p:sp>
      <p:cxnSp>
        <p:nvCxnSpPr>
          <p:cNvPr id="6" name="直線接點 5">
            <a:extLst>
              <a:ext uri="{FF2B5EF4-FFF2-40B4-BE49-F238E27FC236}">
                <a16:creationId xmlns:a16="http://schemas.microsoft.com/office/drawing/2014/main" id="{C60B4AC7-D1A6-446F-AB2E-7D30F5FB3A94}"/>
              </a:ext>
            </a:extLst>
          </p:cNvPr>
          <p:cNvCxnSpPr/>
          <p:nvPr/>
        </p:nvCxnSpPr>
        <p:spPr bwMode="auto">
          <a:xfrm>
            <a:off x="3326463" y="3003848"/>
            <a:ext cx="0" cy="144016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接點 40">
            <a:extLst>
              <a:ext uri="{FF2B5EF4-FFF2-40B4-BE49-F238E27FC236}">
                <a16:creationId xmlns:a16="http://schemas.microsoft.com/office/drawing/2014/main" id="{55453157-0AD4-4B74-AFCD-F39705A442B2}"/>
              </a:ext>
            </a:extLst>
          </p:cNvPr>
          <p:cNvCxnSpPr/>
          <p:nvPr/>
        </p:nvCxnSpPr>
        <p:spPr bwMode="auto">
          <a:xfrm>
            <a:off x="7481326" y="2961252"/>
            <a:ext cx="0" cy="144016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43" name="文字方塊 42">
                <a:extLst>
                  <a:ext uri="{FF2B5EF4-FFF2-40B4-BE49-F238E27FC236}">
                    <a16:creationId xmlns:a16="http://schemas.microsoft.com/office/drawing/2014/main" id="{B44B8F78-6960-48FC-8F3C-324B8B232753}"/>
                  </a:ext>
                </a:extLst>
              </p:cNvPr>
              <p:cNvSpPr txBox="1"/>
              <p:nvPr/>
            </p:nvSpPr>
            <p:spPr>
              <a:xfrm>
                <a:off x="3122116" y="4473479"/>
                <a:ext cx="365035"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TW" sz="1800" b="0" i="1" smtClean="0">
                          <a:latin typeface="Cambria Math" panose="02040503050406030204" pitchFamily="18" charset="0"/>
                          <a:ea typeface="新細明體" pitchFamily="18" charset="-120"/>
                        </a:rPr>
                        <m:t>𝑇</m:t>
                      </m:r>
                    </m:oMath>
                  </m:oMathPara>
                </a14:m>
                <a:endParaRPr lang="zh-TW" altLang="en-US" dirty="0"/>
              </a:p>
            </p:txBody>
          </p:sp>
        </mc:Choice>
        <mc:Fallback xmlns="">
          <p:sp>
            <p:nvSpPr>
              <p:cNvPr id="43" name="文字方塊 42">
                <a:extLst>
                  <a:ext uri="{FF2B5EF4-FFF2-40B4-BE49-F238E27FC236}">
                    <a16:creationId xmlns:a16="http://schemas.microsoft.com/office/drawing/2014/main" id="{B44B8F78-6960-48FC-8F3C-324B8B232753}"/>
                  </a:ext>
                </a:extLst>
              </p:cNvPr>
              <p:cNvSpPr txBox="1">
                <a:spLocks noRot="1" noChangeAspect="1" noMove="1" noResize="1" noEditPoints="1" noAdjustHandles="1" noChangeArrowheads="1" noChangeShapeType="1" noTextEdit="1"/>
              </p:cNvSpPr>
              <p:nvPr/>
            </p:nvSpPr>
            <p:spPr>
              <a:xfrm>
                <a:off x="3122116" y="4473479"/>
                <a:ext cx="365035" cy="369332"/>
              </a:xfrm>
              <a:prstGeom prst="rect">
                <a:avLst/>
              </a:prstGeom>
              <a:blipFill>
                <a:blip r:embed="rId4"/>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44" name="文字方塊 43">
                <a:extLst>
                  <a:ext uri="{FF2B5EF4-FFF2-40B4-BE49-F238E27FC236}">
                    <a16:creationId xmlns:a16="http://schemas.microsoft.com/office/drawing/2014/main" id="{C10FDE81-2769-470B-9B62-31F694AF49C0}"/>
                  </a:ext>
                </a:extLst>
              </p:cNvPr>
              <p:cNvSpPr txBox="1"/>
              <p:nvPr/>
            </p:nvSpPr>
            <p:spPr>
              <a:xfrm>
                <a:off x="7285388" y="4440327"/>
                <a:ext cx="365035"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TW" sz="1800" b="0" i="1" smtClean="0">
                          <a:latin typeface="Cambria Math" panose="02040503050406030204" pitchFamily="18" charset="0"/>
                          <a:ea typeface="新細明體" pitchFamily="18" charset="-120"/>
                        </a:rPr>
                        <m:t>𝑇</m:t>
                      </m:r>
                    </m:oMath>
                  </m:oMathPara>
                </a14:m>
                <a:endParaRPr lang="zh-TW" altLang="en-US" dirty="0"/>
              </a:p>
            </p:txBody>
          </p:sp>
        </mc:Choice>
        <mc:Fallback xmlns="">
          <p:sp>
            <p:nvSpPr>
              <p:cNvPr id="44" name="文字方塊 43">
                <a:extLst>
                  <a:ext uri="{FF2B5EF4-FFF2-40B4-BE49-F238E27FC236}">
                    <a16:creationId xmlns:a16="http://schemas.microsoft.com/office/drawing/2014/main" id="{C10FDE81-2769-470B-9B62-31F694AF49C0}"/>
                  </a:ext>
                </a:extLst>
              </p:cNvPr>
              <p:cNvSpPr txBox="1">
                <a:spLocks noRot="1" noChangeAspect="1" noMove="1" noResize="1" noEditPoints="1" noAdjustHandles="1" noChangeArrowheads="1" noChangeShapeType="1" noTextEdit="1"/>
              </p:cNvSpPr>
              <p:nvPr/>
            </p:nvSpPr>
            <p:spPr>
              <a:xfrm>
                <a:off x="7285388" y="4440327"/>
                <a:ext cx="365035" cy="369332"/>
              </a:xfrm>
              <a:prstGeom prst="rect">
                <a:avLst/>
              </a:prstGeom>
              <a:blipFill>
                <a:blip r:embed="rId5"/>
                <a:stretch>
                  <a:fillRect/>
                </a:stretch>
              </a:blipFill>
            </p:spPr>
            <p:txBody>
              <a:bodyPr/>
              <a:lstStyle/>
              <a:p>
                <a:r>
                  <a:rPr lang="zh-TW" altLang="en-US">
                    <a:noFill/>
                  </a:rPr>
                  <a:t> </a:t>
                </a:r>
              </a:p>
            </p:txBody>
          </p:sp>
        </mc:Fallback>
      </mc:AlternateContent>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219" name="Rectangle 2"/>
              <p:cNvSpPr>
                <a:spLocks noGrp="1" noChangeArrowheads="1"/>
              </p:cNvSpPr>
              <p:nvPr>
                <p:ph type="title"/>
              </p:nvPr>
            </p:nvSpPr>
            <p:spPr>
              <a:xfrm>
                <a:off x="457200" y="332656"/>
                <a:ext cx="7499176" cy="1008112"/>
              </a:xfrm>
            </p:spPr>
            <p:txBody>
              <a:bodyPr/>
              <a:lstStyle/>
              <a:p>
                <a:r>
                  <a:rPr lang="en-US" altLang="zh-TW" sz="3600" dirty="0">
                    <a:ea typeface="新細明體" pitchFamily="18" charset="-120"/>
                  </a:rPr>
                  <a:t>Convergence of Futures (</a:t>
                </a:r>
                <a14:m>
                  <m:oMath xmlns:m="http://schemas.openxmlformats.org/officeDocument/2006/math">
                    <m:sSub>
                      <m:sSubPr>
                        <m:ctrlPr>
                          <a:rPr lang="en-US" altLang="zh-TW" sz="3600" i="1" dirty="0" smtClean="0">
                            <a:latin typeface="Cambria Math" panose="02040503050406030204" pitchFamily="18" charset="0"/>
                            <a:ea typeface="新細明體" pitchFamily="18" charset="-120"/>
                          </a:rPr>
                        </m:ctrlPr>
                      </m:sSubPr>
                      <m:e>
                        <m:r>
                          <a:rPr lang="en-US" altLang="zh-TW" sz="3600" b="1" i="1" dirty="0">
                            <a:latin typeface="Cambria Math" panose="02040503050406030204" pitchFamily="18" charset="0"/>
                            <a:ea typeface="新細明體" pitchFamily="18" charset="-120"/>
                          </a:rPr>
                          <m:t>𝑭</m:t>
                        </m:r>
                      </m:e>
                      <m:sub>
                        <m:r>
                          <a:rPr lang="en-US" altLang="zh-TW" sz="3600" b="1" i="1" dirty="0">
                            <a:latin typeface="Cambria Math" panose="02040503050406030204" pitchFamily="18" charset="0"/>
                            <a:ea typeface="新細明體" pitchFamily="18" charset="-120"/>
                          </a:rPr>
                          <m:t>𝑻</m:t>
                        </m:r>
                      </m:sub>
                    </m:sSub>
                  </m:oMath>
                </a14:m>
                <a:r>
                  <a:rPr lang="en-US" altLang="zh-TW" sz="3600" dirty="0">
                    <a:ea typeface="新細明體" pitchFamily="18" charset="-120"/>
                  </a:rPr>
                  <a:t>)</a:t>
                </a:r>
                <a:r>
                  <a:rPr lang="zh-TW" altLang="en-US" sz="3600" dirty="0">
                    <a:ea typeface="新細明體" pitchFamily="18" charset="-120"/>
                  </a:rPr>
                  <a:t> </a:t>
                </a:r>
                <a:r>
                  <a:rPr lang="en-US" altLang="zh-TW" sz="3600" dirty="0">
                    <a:ea typeface="新細明體" pitchFamily="18" charset="-120"/>
                  </a:rPr>
                  <a:t>to Spot</a:t>
                </a:r>
                <a:r>
                  <a:rPr lang="zh-TW" altLang="en-US" sz="3600" dirty="0">
                    <a:ea typeface="新細明體" pitchFamily="18" charset="-120"/>
                  </a:rPr>
                  <a:t> </a:t>
                </a:r>
                <a:r>
                  <a:rPr lang="en-US" altLang="zh-TW" sz="3600" dirty="0">
                    <a:ea typeface="新細明體" pitchFamily="18" charset="-120"/>
                  </a:rPr>
                  <a:t>(</a:t>
                </a:r>
                <a14:m>
                  <m:oMath xmlns:m="http://schemas.openxmlformats.org/officeDocument/2006/math">
                    <m:sSub>
                      <m:sSubPr>
                        <m:ctrlPr>
                          <a:rPr lang="en-US" altLang="zh-TW" sz="3600" i="1" dirty="0">
                            <a:latin typeface="Cambria Math" panose="02040503050406030204" pitchFamily="18" charset="0"/>
                            <a:ea typeface="新細明體" pitchFamily="18" charset="-120"/>
                          </a:rPr>
                        </m:ctrlPr>
                      </m:sSubPr>
                      <m:e>
                        <m:r>
                          <a:rPr lang="en-US" altLang="zh-TW" sz="3600" b="1" i="1" dirty="0" smtClean="0">
                            <a:latin typeface="Cambria Math" panose="02040503050406030204" pitchFamily="18" charset="0"/>
                            <a:ea typeface="新細明體" pitchFamily="18" charset="-120"/>
                          </a:rPr>
                          <m:t>𝑺</m:t>
                        </m:r>
                      </m:e>
                      <m:sub>
                        <m:r>
                          <a:rPr lang="en-US" altLang="zh-TW" sz="3600" i="1" dirty="0">
                            <a:latin typeface="Cambria Math" panose="02040503050406030204" pitchFamily="18" charset="0"/>
                            <a:ea typeface="新細明體" pitchFamily="18" charset="-120"/>
                          </a:rPr>
                          <m:t>𝑻</m:t>
                        </m:r>
                      </m:sub>
                    </m:sSub>
                  </m:oMath>
                </a14:m>
                <a:r>
                  <a:rPr lang="en-US" altLang="zh-TW" sz="3600" dirty="0">
                    <a:ea typeface="新細明體" pitchFamily="18" charset="-120"/>
                  </a:rPr>
                  <a:t>)</a:t>
                </a:r>
                <a:r>
                  <a:rPr lang="zh-TW" altLang="en-US" sz="3600" dirty="0">
                    <a:ea typeface="新細明體" pitchFamily="18" charset="-120"/>
                  </a:rPr>
                  <a:t> </a:t>
                </a:r>
                <a:r>
                  <a:rPr lang="en-US" altLang="zh-TW" sz="3600" dirty="0">
                    <a:ea typeface="新細明體" pitchFamily="18" charset="-120"/>
                  </a:rPr>
                  <a:t>on Delivery day (</a:t>
                </a:r>
                <a14:m>
                  <m:oMath xmlns:m="http://schemas.openxmlformats.org/officeDocument/2006/math">
                    <m:r>
                      <a:rPr lang="en-US" altLang="zh-TW" sz="3600" b="1" i="1" smtClean="0">
                        <a:latin typeface="Cambria Math" panose="02040503050406030204" pitchFamily="18" charset="0"/>
                        <a:ea typeface="新細明體" pitchFamily="18" charset="-120"/>
                      </a:rPr>
                      <m:t>𝑻</m:t>
                    </m:r>
                  </m:oMath>
                </a14:m>
                <a:r>
                  <a:rPr lang="en-US" altLang="zh-TW" sz="3600" dirty="0">
                    <a:ea typeface="新細明體" pitchFamily="18" charset="-120"/>
                  </a:rPr>
                  <a:t>)</a:t>
                </a:r>
                <a:endParaRPr lang="en-US" altLang="zh-TW" dirty="0">
                  <a:ea typeface="新細明體" pitchFamily="18" charset="-120"/>
                </a:endParaRPr>
              </a:p>
            </p:txBody>
          </p:sp>
        </mc:Choice>
        <mc:Fallback xmlns="">
          <p:sp>
            <p:nvSpPr>
              <p:cNvPr id="9219" name="Rectangle 2"/>
              <p:cNvSpPr>
                <a:spLocks noGrp="1" noRot="1" noChangeAspect="1" noMove="1" noResize="1" noEditPoints="1" noAdjustHandles="1" noChangeArrowheads="1" noChangeShapeType="1" noTextEdit="1"/>
              </p:cNvSpPr>
              <p:nvPr>
                <p:ph type="title"/>
              </p:nvPr>
            </p:nvSpPr>
            <p:spPr>
              <a:xfrm>
                <a:off x="457200" y="332656"/>
                <a:ext cx="7499176" cy="1008112"/>
              </a:xfrm>
              <a:blipFill>
                <a:blip r:embed="rId3"/>
                <a:stretch>
                  <a:fillRect l="-2439" t="-27879" b="-23030"/>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9220" name="Rectangle 3"/>
              <p:cNvSpPr>
                <a:spLocks noGrp="1" noChangeArrowheads="1"/>
              </p:cNvSpPr>
              <p:nvPr>
                <p:ph idx="1"/>
              </p:nvPr>
            </p:nvSpPr>
            <p:spPr>
              <a:xfrm>
                <a:off x="251520" y="1556792"/>
                <a:ext cx="8568952" cy="5229200"/>
              </a:xfrm>
            </p:spPr>
            <p:txBody>
              <a:bodyPr/>
              <a:lstStyle/>
              <a:p>
                <a:pPr eaLnBrk="1" hangingPunct="1">
                  <a:lnSpc>
                    <a:spcPct val="98000"/>
                  </a:lnSpc>
                  <a:spcBef>
                    <a:spcPts val="200"/>
                  </a:spcBef>
                </a:pPr>
                <a:r>
                  <a:rPr lang="en-US" altLang="zh-TW" dirty="0">
                    <a:ea typeface="新細明體" pitchFamily="18" charset="-120"/>
                  </a:rPr>
                  <a:t>Convergence should happen according to no- arbitrage argument</a:t>
                </a:r>
              </a:p>
              <a:p>
                <a:pPr lvl="1">
                  <a:lnSpc>
                    <a:spcPct val="98000"/>
                  </a:lnSpc>
                  <a:spcBef>
                    <a:spcPts val="200"/>
                  </a:spcBef>
                </a:pPr>
                <a:r>
                  <a:rPr lang="en-US" altLang="zh-TW" dirty="0">
                    <a:ea typeface="新細明體" pitchFamily="18" charset="-120"/>
                  </a:rPr>
                  <a:t>Futures price (</a:t>
                </a:r>
                <a14:m>
                  <m:oMath xmlns:m="http://schemas.openxmlformats.org/officeDocument/2006/math">
                    <m:sSub>
                      <m:sSubPr>
                        <m:ctrlPr>
                          <a:rPr lang="en-US" altLang="zh-TW" i="1" smtClean="0">
                            <a:latin typeface="Cambria Math" panose="02040503050406030204" pitchFamily="18" charset="0"/>
                            <a:ea typeface="新細明體" pitchFamily="18" charset="-120"/>
                          </a:rPr>
                        </m:ctrlPr>
                      </m:sSubPr>
                      <m:e>
                        <m:r>
                          <a:rPr lang="en-US" altLang="zh-TW" b="0" i="1" smtClean="0">
                            <a:latin typeface="Cambria Math" panose="02040503050406030204" pitchFamily="18" charset="0"/>
                            <a:ea typeface="新細明體" pitchFamily="18" charset="-120"/>
                          </a:rPr>
                          <m:t>𝐹</m:t>
                        </m:r>
                      </m:e>
                      <m:sub>
                        <m:r>
                          <a:rPr lang="en-US" altLang="zh-TW" b="0" i="1" smtClean="0">
                            <a:latin typeface="Cambria Math" panose="02040503050406030204" pitchFamily="18" charset="0"/>
                            <a:ea typeface="新細明體" pitchFamily="18" charset="-120"/>
                          </a:rPr>
                          <m:t>𝑇</m:t>
                        </m:r>
                      </m:sub>
                    </m:sSub>
                  </m:oMath>
                </a14:m>
                <a:r>
                  <a:rPr lang="en-US" altLang="zh-TW" dirty="0">
                    <a:ea typeface="新細明體" pitchFamily="18" charset="-120"/>
                  </a:rPr>
                  <a:t>) &gt; spot price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b="0" i="1" smtClean="0">
                            <a:latin typeface="Cambria Math" panose="02040503050406030204" pitchFamily="18" charset="0"/>
                            <a:ea typeface="新細明體" pitchFamily="18" charset="-120"/>
                          </a:rPr>
                          <m:t>𝑆</m:t>
                        </m:r>
                      </m:e>
                      <m:sub>
                        <m:r>
                          <a:rPr lang="en-US" altLang="zh-TW" i="1">
                            <a:latin typeface="Cambria Math" panose="02040503050406030204" pitchFamily="18" charset="0"/>
                            <a:ea typeface="新細明體" pitchFamily="18" charset="-120"/>
                          </a:rPr>
                          <m:t>𝑇</m:t>
                        </m:r>
                      </m:sub>
                    </m:sSub>
                  </m:oMath>
                </a14:m>
                <a:r>
                  <a:rPr lang="en-US" altLang="zh-TW" dirty="0">
                    <a:ea typeface="新細明體" pitchFamily="18" charset="-120"/>
                  </a:rPr>
                  <a:t>), the following strategy can earn arbitrage profits</a:t>
                </a:r>
              </a:p>
              <a:p>
                <a:pPr marL="982663" lvl="2">
                  <a:lnSpc>
                    <a:spcPct val="98000"/>
                  </a:lnSpc>
                  <a:spcBef>
                    <a:spcPts val="200"/>
                  </a:spcBef>
                  <a:buNone/>
                </a:pPr>
                <a:r>
                  <a:rPr lang="en-US" altLang="zh-TW" dirty="0">
                    <a:ea typeface="新細明體" pitchFamily="18" charset="-120"/>
                  </a:rPr>
                  <a:t>1. Enter into a short position of the futures with the current futures price</a:t>
                </a:r>
              </a:p>
              <a:p>
                <a:pPr marL="982663" lvl="2">
                  <a:lnSpc>
                    <a:spcPct val="98000"/>
                  </a:lnSpc>
                  <a:spcBef>
                    <a:spcPts val="200"/>
                  </a:spcBef>
                  <a:buNone/>
                </a:pPr>
                <a:r>
                  <a:rPr lang="en-US" altLang="zh-TW" dirty="0">
                    <a:ea typeface="新細明體" pitchFamily="18" charset="-120"/>
                  </a:rPr>
                  <a:t>2. Buy the underlying asset at the current spot price</a:t>
                </a:r>
              </a:p>
              <a:p>
                <a:pPr marL="982663" lvl="2">
                  <a:lnSpc>
                    <a:spcPct val="98000"/>
                  </a:lnSpc>
                  <a:spcBef>
                    <a:spcPts val="200"/>
                  </a:spcBef>
                  <a:buNone/>
                </a:pPr>
                <a:r>
                  <a:rPr lang="en-US" altLang="zh-TW" dirty="0">
                    <a:ea typeface="新細明體" pitchFamily="18" charset="-120"/>
                  </a:rPr>
                  <a:t>3. Since the futures price is higher than the current spot price, making the deliver can earn the spread between them</a:t>
                </a:r>
              </a:p>
              <a:p>
                <a:pPr marL="622300" lvl="2" indent="0">
                  <a:lnSpc>
                    <a:spcPct val="98000"/>
                  </a:lnSpc>
                  <a:spcBef>
                    <a:spcPts val="200"/>
                  </a:spcBef>
                  <a:buNone/>
                </a:pPr>
                <a:r>
                  <a:rPr lang="en-US" altLang="zh-TW" dirty="0">
                    <a:ea typeface="新細明體" pitchFamily="18" charset="-120"/>
                  </a:rPr>
                  <a:t>(As a result, the spot rate rises and the futures price declines, and the arbitrage opportunity disappears quickly)</a:t>
                </a:r>
              </a:p>
              <a:p>
                <a:pPr marL="628650" lvl="1" indent="-292100">
                  <a:lnSpc>
                    <a:spcPct val="98000"/>
                  </a:lnSpc>
                  <a:spcBef>
                    <a:spcPts val="200"/>
                  </a:spcBef>
                </a:pPr>
                <a:r>
                  <a:rPr lang="en-US" altLang="zh-TW" dirty="0">
                    <a:ea typeface="新細明體" pitchFamily="18" charset="-120"/>
                  </a:rPr>
                  <a:t>Futures price (</a:t>
                </a:r>
                <a14:m>
                  <m:oMath xmlns:m="http://schemas.openxmlformats.org/officeDocument/2006/math">
                    <m:sSub>
                      <m:sSubPr>
                        <m:ctrlPr>
                          <a:rPr lang="en-US" altLang="zh-TW" i="1" smtClean="0">
                            <a:latin typeface="Cambria Math" panose="02040503050406030204" pitchFamily="18" charset="0"/>
                            <a:ea typeface="新細明體" pitchFamily="18" charset="-120"/>
                          </a:rPr>
                        </m:ctrlPr>
                      </m:sSubPr>
                      <m:e>
                        <m:r>
                          <a:rPr lang="en-US" altLang="zh-TW" b="0" i="1" smtClean="0">
                            <a:latin typeface="Cambria Math" panose="02040503050406030204" pitchFamily="18" charset="0"/>
                            <a:ea typeface="新細明體" pitchFamily="18" charset="-120"/>
                          </a:rPr>
                          <m:t>𝐹</m:t>
                        </m:r>
                      </m:e>
                      <m:sub>
                        <m:r>
                          <a:rPr lang="en-US" altLang="zh-TW" b="0" i="1" smtClean="0">
                            <a:latin typeface="Cambria Math" panose="02040503050406030204" pitchFamily="18" charset="0"/>
                            <a:ea typeface="新細明體" pitchFamily="18" charset="-120"/>
                          </a:rPr>
                          <m:t>𝑇</m:t>
                        </m:r>
                      </m:sub>
                    </m:sSub>
                  </m:oMath>
                </a14:m>
                <a:r>
                  <a:rPr lang="en-US" altLang="zh-TW" dirty="0">
                    <a:ea typeface="新細明體" pitchFamily="18" charset="-120"/>
                  </a:rPr>
                  <a:t>) &lt; spot price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panose="02040503050406030204" pitchFamily="18" charset="0"/>
                            <a:ea typeface="新細明體" pitchFamily="18" charset="-120"/>
                          </a:rPr>
                          <m:t>𝑆</m:t>
                        </m:r>
                      </m:e>
                      <m:sub>
                        <m:r>
                          <a:rPr lang="en-US" altLang="zh-TW" i="1">
                            <a:latin typeface="Cambria Math" panose="02040503050406030204" pitchFamily="18" charset="0"/>
                            <a:ea typeface="新細明體" pitchFamily="18" charset="-120"/>
                          </a:rPr>
                          <m:t>𝑇</m:t>
                        </m:r>
                      </m:sub>
                    </m:sSub>
                  </m:oMath>
                </a14:m>
                <a:r>
                  <a:rPr lang="en-US" altLang="zh-TW" dirty="0">
                    <a:ea typeface="新細明體" pitchFamily="18" charset="-120"/>
                  </a:rPr>
                  <a:t>), short sell the underlying asset and enter into a long position of futures</a:t>
                </a:r>
              </a:p>
            </p:txBody>
          </p:sp>
        </mc:Choice>
        <mc:Fallback xmlns="">
          <p:sp>
            <p:nvSpPr>
              <p:cNvPr id="9220" name="Rectangle 3"/>
              <p:cNvSpPr>
                <a:spLocks noGrp="1" noRot="1" noChangeAspect="1" noMove="1" noResize="1" noEditPoints="1" noAdjustHandles="1" noChangeArrowheads="1" noChangeShapeType="1" noTextEdit="1"/>
              </p:cNvSpPr>
              <p:nvPr>
                <p:ph idx="1"/>
              </p:nvPr>
            </p:nvSpPr>
            <p:spPr>
              <a:xfrm>
                <a:off x="251520" y="1556792"/>
                <a:ext cx="8568952" cy="5229200"/>
              </a:xfrm>
              <a:blipFill>
                <a:blip r:embed="rId4"/>
                <a:stretch>
                  <a:fillRect l="-711" t="-1748" r="-1138" b="-5828"/>
                </a:stretch>
              </a:blipFill>
            </p:spPr>
            <p:txBody>
              <a:bodyPr/>
              <a:lstStyle/>
              <a:p>
                <a:r>
                  <a:rPr lang="zh-TW" altLang="en-US">
                    <a:noFill/>
                  </a:rPr>
                  <a:t> </a:t>
                </a:r>
              </a:p>
            </p:txBody>
          </p:sp>
        </mc:Fallback>
      </mc:AlternateContent>
      <p:sp>
        <p:nvSpPr>
          <p:cNvPr id="921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79BB1F44-1726-4D3A-B5D1-F4B7CBE8F71C}" type="slidenum">
              <a:rPr lang="en-US" altLang="en-US" smtClean="0"/>
              <a:pPr eaLnBrk="1" hangingPunct="1"/>
              <a:t>39</a:t>
            </a:fld>
            <a:endParaRPr lang="en-US" altLang="en-US"/>
          </a:p>
        </p:txBody>
      </p:sp>
    </p:spTree>
    <p:extLst>
      <p:ext uri="{BB962C8B-B14F-4D97-AF65-F5344CB8AC3E}">
        <p14:creationId xmlns:p14="http://schemas.microsoft.com/office/powerpoint/2010/main" val="3697324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pitchFamily="18" charset="-120"/>
              </a:rPr>
              <a:t>Futures Contracts</a:t>
            </a:r>
          </a:p>
        </p:txBody>
      </p:sp>
      <p:sp>
        <p:nvSpPr>
          <p:cNvPr id="4102" name="Rectangle 5"/>
          <p:cNvSpPr>
            <a:spLocks noGrp="1" noChangeArrowheads="1"/>
          </p:cNvSpPr>
          <p:nvPr>
            <p:ph idx="1"/>
          </p:nvPr>
        </p:nvSpPr>
        <p:spPr>
          <a:xfrm>
            <a:off x="395536" y="1628800"/>
            <a:ext cx="8424936" cy="515719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spcBef>
                <a:spcPts val="400"/>
              </a:spcBef>
            </a:pPr>
            <a:r>
              <a:rPr lang="en-US" altLang="zh-TW" dirty="0">
                <a:ea typeface="新細明體" pitchFamily="18" charset="-120"/>
              </a:rPr>
              <a:t>Traded on exchanges</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交易所</a:t>
            </a:r>
            <a:r>
              <a:rPr lang="en-US" altLang="zh-TW" dirty="0">
                <a:ea typeface="新細明體" pitchFamily="18" charset="-120"/>
              </a:rPr>
              <a:t>)</a:t>
            </a:r>
          </a:p>
          <a:p>
            <a:pPr>
              <a:spcBef>
                <a:spcPts val="400"/>
              </a:spcBef>
            </a:pPr>
            <a:r>
              <a:rPr lang="en-US" altLang="zh-TW" dirty="0">
                <a:ea typeface="新細明體" pitchFamily="18" charset="-120"/>
              </a:rPr>
              <a:t>Standardized contracts defined by exchanges</a:t>
            </a:r>
          </a:p>
          <a:p>
            <a:pPr lvl="1">
              <a:spcBef>
                <a:spcPts val="400"/>
              </a:spcBef>
            </a:pPr>
            <a:r>
              <a:rPr lang="en-US" altLang="zh-TW" dirty="0">
                <a:ea typeface="新細明體" pitchFamily="18" charset="-120"/>
              </a:rPr>
              <a:t>Delivery price is filled as the prevailing futures price when a futures contract is initiated</a:t>
            </a:r>
          </a:p>
          <a:p>
            <a:pPr lvl="1" eaLnBrk="1" hangingPunct="1">
              <a:spcBef>
                <a:spcPts val="400"/>
              </a:spcBef>
            </a:pPr>
            <a:r>
              <a:rPr lang="en-US" altLang="zh-TW" dirty="0">
                <a:ea typeface="新細明體" pitchFamily="18" charset="-120"/>
              </a:rPr>
              <a:t>What can be delivered (quantity and quality</a:t>
            </a:r>
            <a:r>
              <a:rPr lang="zh-TW" altLang="en-US" dirty="0">
                <a:ea typeface="新細明體" pitchFamily="18" charset="-120"/>
              </a:rPr>
              <a:t> </a:t>
            </a:r>
            <a:r>
              <a:rPr lang="en-US" altLang="zh-TW" dirty="0">
                <a:ea typeface="新細明體" pitchFamily="18" charset="-120"/>
              </a:rPr>
              <a:t>of the underlying asset or some alternatives)</a:t>
            </a:r>
          </a:p>
          <a:p>
            <a:pPr lvl="2">
              <a:spcBef>
                <a:spcPts val="400"/>
              </a:spcBef>
            </a:pPr>
            <a:r>
              <a:rPr lang="en-US" altLang="zh-TW" dirty="0">
                <a:ea typeface="新細明體" pitchFamily="18" charset="-120"/>
              </a:rPr>
              <a:t>Quantity: choice of the contract size</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合約大小</a:t>
            </a:r>
            <a:r>
              <a:rPr lang="en-US" altLang="zh-TW" dirty="0">
                <a:ea typeface="新細明體" pitchFamily="18" charset="-120"/>
              </a:rPr>
              <a:t>), </a:t>
            </a:r>
            <a:r>
              <a:rPr lang="en-US" altLang="zh-TW" dirty="0">
                <a:latin typeface="+mn-ea"/>
              </a:rPr>
              <a:t>e.g., 5,000 bushels for a CBOT corn futures</a:t>
            </a:r>
            <a:endParaRPr lang="en-US" altLang="zh-TW" dirty="0">
              <a:ea typeface="新細明體" pitchFamily="18" charset="-120"/>
            </a:endParaRPr>
          </a:p>
          <a:p>
            <a:pPr lvl="3">
              <a:spcBef>
                <a:spcPts val="400"/>
              </a:spcBef>
            </a:pPr>
            <a:r>
              <a:rPr lang="en-US" altLang="zh-TW" dirty="0">
                <a:latin typeface="+mn-ea"/>
              </a:rPr>
              <a:t>Too large </a:t>
            </a:r>
            <a:r>
              <a:rPr lang="en-US" altLang="zh-TW" dirty="0">
                <a:latin typeface="+mn-ea"/>
                <a:sym typeface="Symbol"/>
              </a:rPr>
              <a:t> traders who wish to hedge or speculate relatively small positions are unable to use this contract</a:t>
            </a:r>
            <a:endParaRPr lang="en-US" altLang="zh-TW" dirty="0">
              <a:latin typeface="+mn-ea"/>
            </a:endParaRPr>
          </a:p>
          <a:p>
            <a:pPr lvl="3">
              <a:spcBef>
                <a:spcPts val="400"/>
              </a:spcBef>
            </a:pPr>
            <a:r>
              <a:rPr lang="en-US" altLang="zh-TW" dirty="0">
                <a:latin typeface="+mn-ea"/>
              </a:rPr>
              <a:t>Too small </a:t>
            </a:r>
            <a:r>
              <a:rPr lang="en-US" altLang="zh-TW" dirty="0">
                <a:latin typeface="+mn-ea"/>
                <a:sym typeface="Symbol"/>
              </a:rPr>
              <a:t> trading may be expensive since there is a transaction cost associated with each single contract traded</a:t>
            </a:r>
          </a:p>
          <a:p>
            <a:pPr lvl="3">
              <a:spcBef>
                <a:spcPts val="400"/>
              </a:spcBef>
              <a:buClrTx/>
              <a:buFont typeface="新細明體" pitchFamily="18" charset="-120"/>
              <a:buChar char="※"/>
            </a:pPr>
            <a:r>
              <a:rPr lang="en-US" altLang="zh-TW" dirty="0">
                <a:latin typeface="+mn-ea"/>
              </a:rPr>
              <a:t>Appropriate contract size to maximize the trading volume </a:t>
            </a:r>
            <a:endParaRPr lang="en-US" altLang="zh-TW" dirty="0">
              <a:latin typeface="+mn-ea"/>
              <a:sym typeface="Symbol"/>
            </a:endParaRPr>
          </a:p>
          <a:p>
            <a:pPr lvl="3">
              <a:spcBef>
                <a:spcPts val="400"/>
              </a:spcBef>
            </a:pPr>
            <a:endParaRPr lang="en-US" altLang="zh-TW" dirty="0">
              <a:latin typeface="+mn-ea"/>
              <a:sym typeface="Symbol"/>
            </a:endParaRPr>
          </a:p>
        </p:txBody>
      </p:sp>
      <p:sp>
        <p:nvSpPr>
          <p:cNvPr id="409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E1E8FEB8-F0D6-4919-BF45-52DEED73CAB4}" type="slidenum">
              <a:rPr lang="en-US" altLang="en-US" smtClean="0"/>
              <a:pPr eaLnBrk="1" hangingPunct="1"/>
              <a:t>4</a:t>
            </a:fld>
            <a:endParaRPr lang="en-US" altLang="en-US"/>
          </a:p>
        </p:txBody>
      </p:sp>
      <p:sp>
        <p:nvSpPr>
          <p:cNvPr id="4099"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Grp="1" noChangeArrowheads="1"/>
          </p:cNvSpPr>
          <p:nvPr>
            <p:ph type="title"/>
          </p:nvPr>
        </p:nvSpPr>
        <p:spPr>
          <a:xfrm>
            <a:off x="457200" y="44624"/>
            <a:ext cx="7542213" cy="1295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Profit from a Long Forward/Futures Position</a:t>
            </a:r>
          </a:p>
        </p:txBody>
      </p:sp>
      <p:sp>
        <p:nvSpPr>
          <p:cNvPr id="18434"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4784CA34-D415-49FB-907C-9EEC35419BA1}" type="slidenum">
              <a:rPr lang="en-US" altLang="en-US" smtClean="0"/>
              <a:pPr eaLnBrk="1" hangingPunct="1"/>
              <a:t>40</a:t>
            </a:fld>
            <a:endParaRPr lang="en-US" altLang="en-US"/>
          </a:p>
        </p:txBody>
      </p:sp>
      <p:grpSp>
        <p:nvGrpSpPr>
          <p:cNvPr id="4" name="群組 3"/>
          <p:cNvGrpSpPr/>
          <p:nvPr/>
        </p:nvGrpSpPr>
        <p:grpSpPr>
          <a:xfrm>
            <a:off x="1187624" y="1340768"/>
            <a:ext cx="6415141" cy="4253192"/>
            <a:chOff x="1281036" y="1984120"/>
            <a:chExt cx="6415141" cy="4253192"/>
          </a:xfrm>
        </p:grpSpPr>
        <p:sp>
          <p:nvSpPr>
            <p:cNvPr id="18439" name="Line 6"/>
            <p:cNvSpPr>
              <a:spLocks noChangeShapeType="1"/>
            </p:cNvSpPr>
            <p:nvPr/>
          </p:nvSpPr>
          <p:spPr bwMode="auto">
            <a:xfrm>
              <a:off x="1612057" y="2503513"/>
              <a:ext cx="0" cy="3733799"/>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8440" name="Line 7"/>
            <p:cNvSpPr>
              <a:spLocks noChangeShapeType="1"/>
            </p:cNvSpPr>
            <p:nvPr/>
          </p:nvSpPr>
          <p:spPr bwMode="auto">
            <a:xfrm>
              <a:off x="1612057" y="4332313"/>
              <a:ext cx="3810004"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8441" name="Line 8"/>
            <p:cNvSpPr>
              <a:spLocks noChangeShapeType="1"/>
            </p:cNvSpPr>
            <p:nvPr/>
          </p:nvSpPr>
          <p:spPr bwMode="auto">
            <a:xfrm flipV="1">
              <a:off x="1612057" y="2617813"/>
              <a:ext cx="3333753" cy="333374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8442" name="Rectangle 9"/>
            <p:cNvSpPr>
              <a:spLocks noChangeArrowheads="1"/>
            </p:cNvSpPr>
            <p:nvPr/>
          </p:nvSpPr>
          <p:spPr bwMode="auto">
            <a:xfrm>
              <a:off x="1281036" y="1984120"/>
              <a:ext cx="662042"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Profit</a:t>
              </a:r>
            </a:p>
          </p:txBody>
        </p:sp>
        <mc:AlternateContent xmlns:mc="http://schemas.openxmlformats.org/markup-compatibility/2006" xmlns:a14="http://schemas.microsoft.com/office/drawing/2010/main">
          <mc:Choice Requires="a14">
            <p:sp>
              <p:nvSpPr>
                <p:cNvPr id="18443" name="Rectangle 10"/>
                <p:cNvSpPr>
                  <a:spLocks noChangeArrowheads="1"/>
                </p:cNvSpPr>
                <p:nvPr/>
              </p:nvSpPr>
              <p:spPr bwMode="auto">
                <a:xfrm>
                  <a:off x="5439148" y="4083076"/>
                  <a:ext cx="2257029" cy="582211"/>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Price of Underlying on </a:t>
                  </a:r>
                </a:p>
                <a:p>
                  <a:pPr eaLnBrk="0" hangingPunct="0"/>
                  <a:r>
                    <a:rPr lang="en-US" altLang="zh-TW" sz="1600" dirty="0">
                      <a:ea typeface="新細明體" pitchFamily="18" charset="-120"/>
                    </a:rPr>
                    <a:t>The Delivery Date (</a:t>
                  </a:r>
                  <a14:m>
                    <m:oMath xmlns:m="http://schemas.openxmlformats.org/officeDocument/2006/math">
                      <m:sSub>
                        <m:sSubPr>
                          <m:ctrlPr>
                            <a:rPr lang="en-US" altLang="zh-TW" sz="1600" i="1">
                              <a:latin typeface="Cambria Math" panose="02040503050406030204" pitchFamily="18" charset="0"/>
                            </a:rPr>
                          </m:ctrlPr>
                        </m:sSubPr>
                        <m:e>
                          <m:r>
                            <a:rPr lang="en-US" altLang="zh-TW" sz="1600" i="1">
                              <a:latin typeface="Cambria Math"/>
                            </a:rPr>
                            <m:t>𝑆</m:t>
                          </m:r>
                        </m:e>
                        <m:sub>
                          <m:r>
                            <a:rPr lang="en-US" altLang="zh-TW" sz="1600" i="1">
                              <a:latin typeface="Cambria Math"/>
                            </a:rPr>
                            <m:t>𝑇</m:t>
                          </m:r>
                        </m:sub>
                      </m:sSub>
                    </m:oMath>
                  </a14:m>
                  <a:r>
                    <a:rPr lang="en-US" altLang="zh-TW" sz="1600" dirty="0">
                      <a:ea typeface="新細明體" pitchFamily="18" charset="-120"/>
                    </a:rPr>
                    <a:t>)</a:t>
                  </a:r>
                </a:p>
              </p:txBody>
            </p:sp>
          </mc:Choice>
          <mc:Fallback xmlns="">
            <p:sp>
              <p:nvSpPr>
                <p:cNvPr id="18443" name="Rectangle 10"/>
                <p:cNvSpPr>
                  <a:spLocks noRot="1" noChangeAspect="1" noMove="1" noResize="1" noEditPoints="1" noAdjustHandles="1" noChangeArrowheads="1" noChangeShapeType="1" noTextEdit="1"/>
                </p:cNvSpPr>
                <p:nvPr/>
              </p:nvSpPr>
              <p:spPr bwMode="auto">
                <a:xfrm>
                  <a:off x="5439148" y="4083076"/>
                  <a:ext cx="2257029" cy="582211"/>
                </a:xfrm>
                <a:prstGeom prst="rect">
                  <a:avLst/>
                </a:prstGeom>
                <a:blipFill rotWithShape="1">
                  <a:blip r:embed="rId3"/>
                  <a:stretch>
                    <a:fillRect l="-1622" t="-3125" r="-541" b="-1250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2" name="Rectangle 10"/>
                <p:cNvSpPr>
                  <a:spLocks noChangeArrowheads="1"/>
                </p:cNvSpPr>
                <p:nvPr/>
              </p:nvSpPr>
              <p:spPr bwMode="auto">
                <a:xfrm>
                  <a:off x="2891708" y="4554563"/>
                  <a:ext cx="1767921" cy="335989"/>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Delivery price (</a:t>
                  </a:r>
                  <a14:m>
                    <m:oMath xmlns:m="http://schemas.openxmlformats.org/officeDocument/2006/math">
                      <m:r>
                        <a:rPr lang="en-US" altLang="zh-TW" sz="1600" b="0" i="1" smtClean="0">
                          <a:latin typeface="Cambria Math" panose="02040503050406030204" pitchFamily="18" charset="0"/>
                        </a:rPr>
                        <m:t>𝐾</m:t>
                      </m:r>
                    </m:oMath>
                  </a14:m>
                  <a:r>
                    <a:rPr lang="en-US" altLang="zh-TW" sz="1600" dirty="0">
                      <a:ea typeface="新細明體" pitchFamily="18" charset="-120"/>
                    </a:rPr>
                    <a:t>)</a:t>
                  </a:r>
                </a:p>
              </p:txBody>
            </p:sp>
          </mc:Choice>
          <mc:Fallback xmlns="">
            <p:sp>
              <p:nvSpPr>
                <p:cNvPr id="12" name="Rectangle 10"/>
                <p:cNvSpPr>
                  <a:spLocks noRot="1" noChangeAspect="1" noMove="1" noResize="1" noEditPoints="1" noAdjustHandles="1" noChangeArrowheads="1" noChangeShapeType="1" noTextEdit="1"/>
                </p:cNvSpPr>
                <p:nvPr/>
              </p:nvSpPr>
              <p:spPr bwMode="auto">
                <a:xfrm>
                  <a:off x="2891708" y="4554563"/>
                  <a:ext cx="1767921" cy="335989"/>
                </a:xfrm>
                <a:prstGeom prst="rect">
                  <a:avLst/>
                </a:prstGeom>
                <a:blipFill>
                  <a:blip r:embed="rId4"/>
                  <a:stretch>
                    <a:fillRect l="-2069" t="-7273" r="-690" b="-2181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TW" altLang="en-US">
                      <a:noFill/>
                    </a:rPr>
                    <a:t> </a:t>
                  </a:r>
                </a:p>
              </p:txBody>
            </p:sp>
          </mc:Fallback>
        </mc:AlternateContent>
        <p:cxnSp>
          <p:nvCxnSpPr>
            <p:cNvPr id="3" name="直線接點 2"/>
            <p:cNvCxnSpPr/>
            <p:nvPr/>
          </p:nvCxnSpPr>
          <p:spPr bwMode="auto">
            <a:xfrm>
              <a:off x="3203848" y="4239244"/>
              <a:ext cx="0" cy="26987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mc:AlternateContent xmlns:mc="http://schemas.openxmlformats.org/markup-compatibility/2006" xmlns:a14="http://schemas.microsoft.com/office/drawing/2010/main">
        <mc:Choice Requires="a14">
          <p:sp>
            <p:nvSpPr>
              <p:cNvPr id="2" name="文字方塊 1"/>
              <p:cNvSpPr txBox="1"/>
              <p:nvPr/>
            </p:nvSpPr>
            <p:spPr>
              <a:xfrm>
                <a:off x="107504" y="5589240"/>
                <a:ext cx="5145961" cy="492443"/>
              </a:xfrm>
              <a:prstGeom prst="rect">
                <a:avLst/>
              </a:prstGeom>
              <a:noFill/>
            </p:spPr>
            <p:txBody>
              <a:bodyPr wrap="none" rtlCol="0">
                <a:spAutoFit/>
              </a:bodyPr>
              <a:lstStyle/>
              <a:p>
                <a:r>
                  <a:rPr lang="en-US" altLang="zh-TW" sz="2600" dirty="0"/>
                  <a:t>Profit for longing forward</a:t>
                </a:r>
                <a14:m>
                  <m:oMath xmlns:m="http://schemas.openxmlformats.org/officeDocument/2006/math">
                    <m:r>
                      <a:rPr lang="en-US" altLang="zh-TW" sz="2600" b="0" i="1" smtClean="0">
                        <a:latin typeface="Cambria Math"/>
                      </a:rPr>
                      <m:t>=</m:t>
                    </m:r>
                    <m:sSub>
                      <m:sSubPr>
                        <m:ctrlPr>
                          <a:rPr lang="en-US" altLang="zh-TW" sz="2600" b="0" i="1" smtClean="0">
                            <a:latin typeface="Cambria Math" panose="02040503050406030204" pitchFamily="18" charset="0"/>
                          </a:rPr>
                        </m:ctrlPr>
                      </m:sSubPr>
                      <m:e>
                        <m:r>
                          <a:rPr lang="en-US" altLang="zh-TW" sz="2600" b="0" i="1" smtClean="0">
                            <a:latin typeface="Cambria Math"/>
                          </a:rPr>
                          <m:t>𝑆</m:t>
                        </m:r>
                      </m:e>
                      <m:sub>
                        <m:r>
                          <a:rPr lang="en-US" altLang="zh-TW" sz="2600" b="0" i="1" smtClean="0">
                            <a:latin typeface="Cambria Math"/>
                          </a:rPr>
                          <m:t>𝑇</m:t>
                        </m:r>
                      </m:sub>
                    </m:sSub>
                    <m:r>
                      <a:rPr lang="en-US" altLang="zh-TW" sz="2600" b="0" i="1" smtClean="0">
                        <a:latin typeface="Cambria Math"/>
                      </a:rPr>
                      <m:t>−</m:t>
                    </m:r>
                    <m:r>
                      <a:rPr lang="en-US" altLang="zh-TW" sz="2600" b="0" i="1" smtClean="0">
                        <a:latin typeface="Cambria Math" panose="02040503050406030204" pitchFamily="18" charset="0"/>
                      </a:rPr>
                      <m:t>𝐾</m:t>
                    </m:r>
                  </m:oMath>
                </a14:m>
                <a:endParaRPr lang="zh-TW" altLang="en-US" sz="2600" dirty="0"/>
              </a:p>
            </p:txBody>
          </p:sp>
        </mc:Choice>
        <mc:Fallback xmlns="">
          <p:sp>
            <p:nvSpPr>
              <p:cNvPr id="2" name="文字方塊 1"/>
              <p:cNvSpPr txBox="1">
                <a:spLocks noRot="1" noChangeAspect="1" noMove="1" noResize="1" noEditPoints="1" noAdjustHandles="1" noChangeArrowheads="1" noChangeShapeType="1" noTextEdit="1"/>
              </p:cNvSpPr>
              <p:nvPr/>
            </p:nvSpPr>
            <p:spPr>
              <a:xfrm>
                <a:off x="107504" y="5589240"/>
                <a:ext cx="5145961" cy="492443"/>
              </a:xfrm>
              <a:prstGeom prst="rect">
                <a:avLst/>
              </a:prstGeom>
              <a:blipFill>
                <a:blip r:embed="rId5"/>
                <a:stretch>
                  <a:fillRect l="-2133" t="-11111" b="-29630"/>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3" name="文字方塊 12">
                <a:extLst>
                  <a:ext uri="{FF2B5EF4-FFF2-40B4-BE49-F238E27FC236}">
                    <a16:creationId xmlns:a16="http://schemas.microsoft.com/office/drawing/2014/main" id="{CA448CB6-EBED-410F-BBBE-ADB05D72BDAA}"/>
                  </a:ext>
                </a:extLst>
              </p:cNvPr>
              <p:cNvSpPr txBox="1"/>
              <p:nvPr/>
            </p:nvSpPr>
            <p:spPr>
              <a:xfrm>
                <a:off x="107504" y="6021288"/>
                <a:ext cx="9036494" cy="892552"/>
              </a:xfrm>
              <a:prstGeom prst="rect">
                <a:avLst/>
              </a:prstGeom>
              <a:noFill/>
            </p:spPr>
            <p:txBody>
              <a:bodyPr wrap="square" rtlCol="0">
                <a:spAutoFit/>
              </a:bodyPr>
              <a:lstStyle/>
              <a:p>
                <a:r>
                  <a:rPr lang="en-US" altLang="zh-TW" sz="2600" b="0" dirty="0"/>
                  <a:t>Profit for longing futures </a:t>
                </a:r>
                <a14:m>
                  <m:oMath xmlns:m="http://schemas.openxmlformats.org/officeDocument/2006/math">
                    <m:r>
                      <a:rPr lang="en-US" altLang="zh-TW" sz="2600" b="0" i="1" smtClean="0">
                        <a:latin typeface="Cambria Math"/>
                      </a:rPr>
                      <m:t>=</m:t>
                    </m:r>
                    <m:sSub>
                      <m:sSubPr>
                        <m:ctrlPr>
                          <a:rPr lang="en-US" altLang="zh-TW" sz="2600" b="0" i="1" smtClean="0">
                            <a:latin typeface="Cambria Math" panose="02040503050406030204" pitchFamily="18" charset="0"/>
                          </a:rPr>
                        </m:ctrlPr>
                      </m:sSubPr>
                      <m:e>
                        <m:r>
                          <a:rPr lang="en-US" altLang="zh-TW" sz="2600" b="0" i="1" smtClean="0">
                            <a:latin typeface="Cambria Math" panose="02040503050406030204" pitchFamily="18" charset="0"/>
                          </a:rPr>
                          <m:t>𝐹</m:t>
                        </m:r>
                      </m:e>
                      <m:sub>
                        <m:r>
                          <a:rPr lang="en-US" altLang="zh-TW" sz="2600" b="0" i="1" smtClean="0">
                            <a:latin typeface="Cambria Math"/>
                          </a:rPr>
                          <m:t>𝑇</m:t>
                        </m:r>
                      </m:sub>
                    </m:sSub>
                    <m:r>
                      <a:rPr lang="en-US" altLang="zh-TW" sz="2600" b="0" i="1" smtClean="0">
                        <a:latin typeface="Cambria Math"/>
                      </a:rPr>
                      <m:t>−</m:t>
                    </m:r>
                    <m:sSub>
                      <m:sSubPr>
                        <m:ctrlPr>
                          <a:rPr lang="en-US" altLang="zh-TW" sz="2600" b="0" i="1" smtClean="0">
                            <a:latin typeface="Cambria Math" panose="02040503050406030204" pitchFamily="18" charset="0"/>
                          </a:rPr>
                        </m:ctrlPr>
                      </m:sSubPr>
                      <m:e>
                        <m:r>
                          <a:rPr lang="en-US" altLang="zh-TW" sz="2600" b="0" i="1" smtClean="0">
                            <a:latin typeface="Cambria Math" panose="02040503050406030204" pitchFamily="18" charset="0"/>
                          </a:rPr>
                          <m:t>𝐹</m:t>
                        </m:r>
                      </m:e>
                      <m:sub>
                        <m:r>
                          <a:rPr lang="en-US" altLang="zh-TW" sz="2600" b="0" i="1" smtClean="0">
                            <a:latin typeface="Cambria Math" panose="02040503050406030204" pitchFamily="18" charset="0"/>
                          </a:rPr>
                          <m:t>0</m:t>
                        </m:r>
                      </m:sub>
                    </m:sSub>
                    <m:r>
                      <a:rPr lang="en-US" altLang="zh-TW" sz="2600" b="0" i="1" smtClean="0">
                        <a:latin typeface="Cambria Math" panose="02040503050406030204" pitchFamily="18" charset="0"/>
                      </a:rPr>
                      <m:t>=</m:t>
                    </m:r>
                    <m:sSub>
                      <m:sSubPr>
                        <m:ctrlPr>
                          <a:rPr lang="en-US" altLang="zh-TW" sz="2600" b="0" i="1" smtClean="0">
                            <a:latin typeface="Cambria Math" panose="02040503050406030204" pitchFamily="18" charset="0"/>
                          </a:rPr>
                        </m:ctrlPr>
                      </m:sSubPr>
                      <m:e>
                        <m:r>
                          <a:rPr lang="en-US" altLang="zh-TW" sz="2600" b="0" i="1" smtClean="0">
                            <a:latin typeface="Cambria Math" panose="02040503050406030204" pitchFamily="18" charset="0"/>
                          </a:rPr>
                          <m:t>𝑆</m:t>
                        </m:r>
                      </m:e>
                      <m:sub>
                        <m:r>
                          <a:rPr lang="en-US" altLang="zh-TW" sz="2600" b="0" i="1" smtClean="0">
                            <a:latin typeface="Cambria Math" panose="02040503050406030204" pitchFamily="18" charset="0"/>
                          </a:rPr>
                          <m:t>𝑇</m:t>
                        </m:r>
                      </m:sub>
                    </m:sSub>
                    <m:r>
                      <a:rPr lang="en-US" altLang="zh-TW" sz="2600" b="0" i="1" smtClean="0">
                        <a:latin typeface="Cambria Math" panose="02040503050406030204" pitchFamily="18" charset="0"/>
                      </a:rPr>
                      <m:t>−</m:t>
                    </m:r>
                    <m:r>
                      <a:rPr lang="en-US" altLang="zh-TW" sz="2600" b="0" i="1" smtClean="0">
                        <a:latin typeface="Cambria Math" panose="02040503050406030204" pitchFamily="18" charset="0"/>
                      </a:rPr>
                      <m:t>𝐾</m:t>
                    </m:r>
                  </m:oMath>
                </a14:m>
                <a:r>
                  <a:rPr lang="en-US" altLang="zh-TW" sz="2600" dirty="0"/>
                  <a:t>,</a:t>
                </a:r>
                <a:r>
                  <a:rPr lang="zh-TW" altLang="en-US" sz="2600" dirty="0"/>
                  <a:t> </a:t>
                </a:r>
                <a:r>
                  <a:rPr lang="en-US" altLang="zh-TW" sz="2600" dirty="0"/>
                  <a:t>since the delivery price in futures is set to be </a:t>
                </a:r>
                <a14:m>
                  <m:oMath xmlns:m="http://schemas.openxmlformats.org/officeDocument/2006/math">
                    <m:sSub>
                      <m:sSubPr>
                        <m:ctrlPr>
                          <a:rPr lang="en-US" altLang="zh-TW" sz="2600" i="1">
                            <a:latin typeface="Cambria Math" panose="02040503050406030204" pitchFamily="18" charset="0"/>
                          </a:rPr>
                        </m:ctrlPr>
                      </m:sSubPr>
                      <m:e>
                        <m:r>
                          <a:rPr lang="en-US" altLang="zh-TW" sz="2600" i="1">
                            <a:latin typeface="Cambria Math" panose="02040503050406030204" pitchFamily="18" charset="0"/>
                          </a:rPr>
                          <m:t>𝐹</m:t>
                        </m:r>
                      </m:e>
                      <m:sub>
                        <m:r>
                          <a:rPr lang="en-US" altLang="zh-TW" sz="2600" i="1">
                            <a:latin typeface="Cambria Math" panose="02040503050406030204" pitchFamily="18" charset="0"/>
                          </a:rPr>
                          <m:t>0</m:t>
                        </m:r>
                      </m:sub>
                    </m:sSub>
                  </m:oMath>
                </a14:m>
                <a:r>
                  <a:rPr lang="zh-TW" altLang="en-US" sz="2600" dirty="0"/>
                  <a:t> </a:t>
                </a:r>
                <a:r>
                  <a:rPr lang="en-US" altLang="zh-TW" sz="2600" dirty="0"/>
                  <a:t>when it is initiated</a:t>
                </a:r>
                <a:endParaRPr lang="zh-TW" altLang="en-US" sz="2600" dirty="0"/>
              </a:p>
            </p:txBody>
          </p:sp>
        </mc:Choice>
        <mc:Fallback xmlns="">
          <p:sp>
            <p:nvSpPr>
              <p:cNvPr id="13" name="文字方塊 12">
                <a:extLst>
                  <a:ext uri="{FF2B5EF4-FFF2-40B4-BE49-F238E27FC236}">
                    <a16:creationId xmlns:a16="http://schemas.microsoft.com/office/drawing/2014/main" id="{CA448CB6-EBED-410F-BBBE-ADB05D72BDAA}"/>
                  </a:ext>
                </a:extLst>
              </p:cNvPr>
              <p:cNvSpPr txBox="1">
                <a:spLocks noRot="1" noChangeAspect="1" noMove="1" noResize="1" noEditPoints="1" noAdjustHandles="1" noChangeArrowheads="1" noChangeShapeType="1" noTextEdit="1"/>
              </p:cNvSpPr>
              <p:nvPr/>
            </p:nvSpPr>
            <p:spPr>
              <a:xfrm>
                <a:off x="107504" y="6021288"/>
                <a:ext cx="9036494" cy="892552"/>
              </a:xfrm>
              <a:prstGeom prst="rect">
                <a:avLst/>
              </a:prstGeom>
              <a:blipFill>
                <a:blip r:embed="rId6"/>
                <a:stretch>
                  <a:fillRect l="-1215" t="-6849" b="-16438"/>
                </a:stretch>
              </a:blipFill>
            </p:spPr>
            <p:txBody>
              <a:bodyPr/>
              <a:lstStyle/>
              <a:p>
                <a:r>
                  <a:rPr lang="zh-TW" altLang="en-US">
                    <a:noFill/>
                  </a:rPr>
                  <a:t> </a:t>
                </a:r>
              </a:p>
            </p:txBody>
          </p:sp>
        </mc:Fallback>
      </mc:AlternateContent>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a:xfrm>
            <a:off x="457200" y="116632"/>
            <a:ext cx="749917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Profit from a Short Forward/Futures Position</a:t>
            </a:r>
          </a:p>
        </p:txBody>
      </p:sp>
      <p:sp>
        <p:nvSpPr>
          <p:cNvPr id="1945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4CA03F80-C38C-45C2-9EDE-FEE93E93F966}" type="slidenum">
              <a:rPr lang="en-US" altLang="en-US" smtClean="0"/>
              <a:pPr eaLnBrk="1" hangingPunct="1"/>
              <a:t>41</a:t>
            </a:fld>
            <a:endParaRPr lang="en-US" altLang="en-US"/>
          </a:p>
        </p:txBody>
      </p:sp>
      <p:grpSp>
        <p:nvGrpSpPr>
          <p:cNvPr id="2" name="群組 1"/>
          <p:cNvGrpSpPr/>
          <p:nvPr/>
        </p:nvGrpSpPr>
        <p:grpSpPr>
          <a:xfrm>
            <a:off x="1043608" y="1268760"/>
            <a:ext cx="6540157" cy="4264024"/>
            <a:chOff x="1736725" y="1641475"/>
            <a:chExt cx="6540157" cy="4264024"/>
          </a:xfrm>
        </p:grpSpPr>
        <p:sp>
          <p:nvSpPr>
            <p:cNvPr id="19463" name="Line 6"/>
            <p:cNvSpPr>
              <a:spLocks noChangeShapeType="1"/>
            </p:cNvSpPr>
            <p:nvPr/>
          </p:nvSpPr>
          <p:spPr bwMode="auto">
            <a:xfrm>
              <a:off x="2187575" y="2171700"/>
              <a:ext cx="0" cy="3733799"/>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9464" name="Line 7"/>
            <p:cNvSpPr>
              <a:spLocks noChangeShapeType="1"/>
            </p:cNvSpPr>
            <p:nvPr/>
          </p:nvSpPr>
          <p:spPr bwMode="auto">
            <a:xfrm>
              <a:off x="2187575" y="4000499"/>
              <a:ext cx="3810001"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9465" name="Rectangle 8"/>
            <p:cNvSpPr>
              <a:spLocks noChangeArrowheads="1"/>
            </p:cNvSpPr>
            <p:nvPr/>
          </p:nvSpPr>
          <p:spPr bwMode="auto">
            <a:xfrm>
              <a:off x="1736725" y="1641475"/>
              <a:ext cx="662042"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Profit</a:t>
              </a:r>
            </a:p>
          </p:txBody>
        </p:sp>
        <mc:AlternateContent xmlns:mc="http://schemas.openxmlformats.org/markup-compatibility/2006" xmlns:a14="http://schemas.microsoft.com/office/drawing/2010/main">
          <mc:Choice Requires="a14">
            <p:sp>
              <p:nvSpPr>
                <p:cNvPr id="19466" name="Rectangle 9"/>
                <p:cNvSpPr>
                  <a:spLocks noChangeArrowheads="1"/>
                </p:cNvSpPr>
                <p:nvPr/>
              </p:nvSpPr>
              <p:spPr bwMode="auto">
                <a:xfrm>
                  <a:off x="6046975" y="3709393"/>
                  <a:ext cx="2229907" cy="582211"/>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Price of Underlying on</a:t>
                  </a:r>
                </a:p>
                <a:p>
                  <a:pPr eaLnBrk="0" hangingPunct="0"/>
                  <a:r>
                    <a:rPr lang="en-US" altLang="zh-TW" sz="1600" dirty="0">
                      <a:ea typeface="新細明體" pitchFamily="18" charset="-120"/>
                    </a:rPr>
                    <a:t>The Delivery Date (</a:t>
                  </a:r>
                  <a14:m>
                    <m:oMath xmlns:m="http://schemas.openxmlformats.org/officeDocument/2006/math">
                      <m:sSub>
                        <m:sSubPr>
                          <m:ctrlPr>
                            <a:rPr lang="en-US" altLang="zh-TW" sz="1600" i="1">
                              <a:latin typeface="Cambria Math" panose="02040503050406030204" pitchFamily="18" charset="0"/>
                            </a:rPr>
                          </m:ctrlPr>
                        </m:sSubPr>
                        <m:e>
                          <m:r>
                            <a:rPr lang="en-US" altLang="zh-TW" sz="1600" i="1">
                              <a:latin typeface="Cambria Math"/>
                            </a:rPr>
                            <m:t>𝑆</m:t>
                          </m:r>
                        </m:e>
                        <m:sub>
                          <m:r>
                            <a:rPr lang="en-US" altLang="zh-TW" sz="1600" i="1">
                              <a:latin typeface="Cambria Math"/>
                            </a:rPr>
                            <m:t>𝑇</m:t>
                          </m:r>
                        </m:sub>
                      </m:sSub>
                    </m:oMath>
                  </a14:m>
                  <a:r>
                    <a:rPr lang="en-US" altLang="zh-TW" sz="1600" dirty="0">
                      <a:ea typeface="新細明體" pitchFamily="18" charset="-120"/>
                    </a:rPr>
                    <a:t>)</a:t>
                  </a:r>
                </a:p>
              </p:txBody>
            </p:sp>
          </mc:Choice>
          <mc:Fallback xmlns="">
            <p:sp>
              <p:nvSpPr>
                <p:cNvPr id="19466" name="Rectangle 9"/>
                <p:cNvSpPr>
                  <a:spLocks noRot="1" noChangeAspect="1" noMove="1" noResize="1" noEditPoints="1" noAdjustHandles="1" noChangeArrowheads="1" noChangeShapeType="1" noTextEdit="1"/>
                </p:cNvSpPr>
                <p:nvPr/>
              </p:nvSpPr>
              <p:spPr bwMode="auto">
                <a:xfrm>
                  <a:off x="6046975" y="3709393"/>
                  <a:ext cx="2229907" cy="582211"/>
                </a:xfrm>
                <a:prstGeom prst="rect">
                  <a:avLst/>
                </a:prstGeom>
                <a:blipFill rotWithShape="1">
                  <a:blip r:embed="rId3"/>
                  <a:stretch>
                    <a:fillRect l="-1366" t="-4211" r="-546" b="-1263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TW" altLang="en-US">
                      <a:noFill/>
                    </a:rPr>
                    <a:t> </a:t>
                  </a:r>
                </a:p>
              </p:txBody>
            </p:sp>
          </mc:Fallback>
        </mc:AlternateContent>
        <p:sp>
          <p:nvSpPr>
            <p:cNvPr id="19467" name="Line 10"/>
            <p:cNvSpPr>
              <a:spLocks noChangeShapeType="1"/>
            </p:cNvSpPr>
            <p:nvPr/>
          </p:nvSpPr>
          <p:spPr bwMode="auto">
            <a:xfrm>
              <a:off x="2187575" y="2428875"/>
              <a:ext cx="3286125" cy="328612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mc:AlternateContent xmlns:mc="http://schemas.openxmlformats.org/markup-compatibility/2006" xmlns:a14="http://schemas.microsoft.com/office/drawing/2010/main">
          <mc:Choice Requires="a14">
            <p:sp>
              <p:nvSpPr>
                <p:cNvPr id="12" name="Rectangle 10"/>
                <p:cNvSpPr>
                  <a:spLocks noChangeArrowheads="1"/>
                </p:cNvSpPr>
                <p:nvPr/>
              </p:nvSpPr>
              <p:spPr bwMode="auto">
                <a:xfrm>
                  <a:off x="2312789" y="4150977"/>
                  <a:ext cx="1767921" cy="335989"/>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Delivery price (</a:t>
                  </a:r>
                  <a14:m>
                    <m:oMath xmlns:m="http://schemas.openxmlformats.org/officeDocument/2006/math">
                      <m:r>
                        <a:rPr lang="en-US" altLang="zh-TW" sz="1600" b="0" i="1" smtClean="0">
                          <a:latin typeface="Cambria Math" panose="02040503050406030204" pitchFamily="18" charset="0"/>
                        </a:rPr>
                        <m:t>𝐾</m:t>
                      </m:r>
                    </m:oMath>
                  </a14:m>
                  <a:r>
                    <a:rPr lang="en-US" altLang="zh-TW" sz="1600" dirty="0">
                      <a:ea typeface="新細明體" pitchFamily="18" charset="-120"/>
                    </a:rPr>
                    <a:t>)</a:t>
                  </a:r>
                </a:p>
              </p:txBody>
            </p:sp>
          </mc:Choice>
          <mc:Fallback xmlns="">
            <p:sp>
              <p:nvSpPr>
                <p:cNvPr id="12" name="Rectangle 10"/>
                <p:cNvSpPr>
                  <a:spLocks noRot="1" noChangeAspect="1" noMove="1" noResize="1" noEditPoints="1" noAdjustHandles="1" noChangeArrowheads="1" noChangeShapeType="1" noTextEdit="1"/>
                </p:cNvSpPr>
                <p:nvPr/>
              </p:nvSpPr>
              <p:spPr bwMode="auto">
                <a:xfrm>
                  <a:off x="2312789" y="4150977"/>
                  <a:ext cx="1767921" cy="335989"/>
                </a:xfrm>
                <a:prstGeom prst="rect">
                  <a:avLst/>
                </a:prstGeom>
                <a:blipFill>
                  <a:blip r:embed="rId4"/>
                  <a:stretch>
                    <a:fillRect l="-2069" t="-5455" r="-690" b="-2363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TW" altLang="en-US">
                      <a:noFill/>
                    </a:rPr>
                    <a:t> </a:t>
                  </a:r>
                </a:p>
              </p:txBody>
            </p:sp>
          </mc:Fallback>
        </mc:AlternateContent>
        <p:cxnSp>
          <p:nvCxnSpPr>
            <p:cNvPr id="13" name="直線接點 12"/>
            <p:cNvCxnSpPr/>
            <p:nvPr/>
          </p:nvCxnSpPr>
          <p:spPr bwMode="auto">
            <a:xfrm>
              <a:off x="3799795" y="3906837"/>
              <a:ext cx="0" cy="26987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mc:AlternateContent xmlns:mc="http://schemas.openxmlformats.org/markup-compatibility/2006" xmlns:a14="http://schemas.microsoft.com/office/drawing/2010/main">
        <mc:Choice Requires="a14">
          <p:sp>
            <p:nvSpPr>
              <p:cNvPr id="15" name="文字方塊 14">
                <a:extLst>
                  <a:ext uri="{FF2B5EF4-FFF2-40B4-BE49-F238E27FC236}">
                    <a16:creationId xmlns:a16="http://schemas.microsoft.com/office/drawing/2014/main" id="{0DE75BA9-E4CA-4C76-8F95-AF2DDFB7ABEC}"/>
                  </a:ext>
                </a:extLst>
              </p:cNvPr>
              <p:cNvSpPr txBox="1"/>
              <p:nvPr/>
            </p:nvSpPr>
            <p:spPr>
              <a:xfrm>
                <a:off x="107504" y="5589240"/>
                <a:ext cx="7513019" cy="492443"/>
              </a:xfrm>
              <a:prstGeom prst="rect">
                <a:avLst/>
              </a:prstGeom>
              <a:noFill/>
            </p:spPr>
            <p:txBody>
              <a:bodyPr wrap="none" rtlCol="0">
                <a:spAutoFit/>
              </a:bodyPr>
              <a:lstStyle/>
              <a:p>
                <a:r>
                  <a:rPr lang="en-US" altLang="zh-TW" sz="2600" dirty="0"/>
                  <a:t>Profit for shorting forward </a:t>
                </a:r>
                <a14:m>
                  <m:oMath xmlns:m="http://schemas.openxmlformats.org/officeDocument/2006/math">
                    <m:r>
                      <a:rPr lang="en-US" altLang="zh-TW" sz="2600" b="0" i="1" smtClean="0">
                        <a:latin typeface="Cambria Math"/>
                      </a:rPr>
                      <m:t>=</m:t>
                    </m:r>
                    <m:r>
                      <a:rPr lang="en-US" altLang="zh-TW" sz="2600" b="0" i="1" smtClean="0">
                        <a:latin typeface="Cambria Math" panose="02040503050406030204" pitchFamily="18" charset="0"/>
                      </a:rPr>
                      <m:t>𝐾</m:t>
                    </m:r>
                    <m:r>
                      <a:rPr lang="en-US" altLang="zh-TW" sz="2600" b="0" i="1" smtClean="0">
                        <a:latin typeface="Cambria Math" panose="02040503050406030204" pitchFamily="18" charset="0"/>
                      </a:rPr>
                      <m:t>−</m:t>
                    </m:r>
                    <m:sSub>
                      <m:sSubPr>
                        <m:ctrlPr>
                          <a:rPr lang="en-US" altLang="zh-TW" sz="2600" b="0" i="1" smtClean="0">
                            <a:latin typeface="Cambria Math" panose="02040503050406030204" pitchFamily="18" charset="0"/>
                          </a:rPr>
                        </m:ctrlPr>
                      </m:sSubPr>
                      <m:e>
                        <m:r>
                          <a:rPr lang="en-US" altLang="zh-TW" sz="2600" b="0" i="1" smtClean="0">
                            <a:latin typeface="Cambria Math"/>
                          </a:rPr>
                          <m:t>𝑆</m:t>
                        </m:r>
                      </m:e>
                      <m:sub>
                        <m:r>
                          <a:rPr lang="en-US" altLang="zh-TW" sz="2600" b="0" i="1" smtClean="0">
                            <a:latin typeface="Cambria Math"/>
                          </a:rPr>
                          <m:t>𝑇</m:t>
                        </m:r>
                      </m:sub>
                    </m:sSub>
                  </m:oMath>
                </a14:m>
                <a:r>
                  <a:rPr lang="zh-TW" altLang="en-US" sz="2600" dirty="0"/>
                  <a:t> </a:t>
                </a:r>
                <a:r>
                  <a:rPr lang="en-US" altLang="zh-TW" sz="2600" dirty="0"/>
                  <a:t>(</a:t>
                </a:r>
                <a14:m>
                  <m:oMath xmlns:m="http://schemas.openxmlformats.org/officeDocument/2006/math">
                    <m:r>
                      <a:rPr lang="en-US" altLang="zh-TW" sz="2600" i="1">
                        <a:latin typeface="Cambria Math"/>
                      </a:rPr>
                      <m:t>=</m:t>
                    </m:r>
                    <m:r>
                      <a:rPr lang="en-US" altLang="zh-TW" sz="2600" b="0" i="1" smtClean="0">
                        <a:latin typeface="Cambria Math" panose="02040503050406030204" pitchFamily="18" charset="0"/>
                      </a:rPr>
                      <m:t>−</m:t>
                    </m:r>
                    <m:d>
                      <m:dPr>
                        <m:ctrlPr>
                          <a:rPr lang="en-US" altLang="zh-TW" sz="2600" b="0" i="1" smtClean="0">
                            <a:latin typeface="Cambria Math" panose="02040503050406030204" pitchFamily="18" charset="0"/>
                          </a:rPr>
                        </m:ctrlPr>
                      </m:dPr>
                      <m:e>
                        <m:sSub>
                          <m:sSubPr>
                            <m:ctrlPr>
                              <a:rPr lang="en-US" altLang="zh-TW" sz="2600" i="1">
                                <a:latin typeface="Cambria Math" panose="02040503050406030204" pitchFamily="18" charset="0"/>
                              </a:rPr>
                            </m:ctrlPr>
                          </m:sSubPr>
                          <m:e>
                            <m:r>
                              <a:rPr lang="en-US" altLang="zh-TW" sz="2600" i="1">
                                <a:latin typeface="Cambria Math"/>
                              </a:rPr>
                              <m:t>𝑆</m:t>
                            </m:r>
                          </m:e>
                          <m:sub>
                            <m:r>
                              <a:rPr lang="en-US" altLang="zh-TW" sz="2600" i="1">
                                <a:latin typeface="Cambria Math"/>
                              </a:rPr>
                              <m:t>𝑇</m:t>
                            </m:r>
                          </m:sub>
                        </m:sSub>
                        <m:r>
                          <a:rPr lang="en-US" altLang="zh-TW" sz="2600" b="0" i="1" smtClean="0">
                            <a:latin typeface="Cambria Math" panose="02040503050406030204" pitchFamily="18" charset="0"/>
                          </a:rPr>
                          <m:t>−</m:t>
                        </m:r>
                        <m:r>
                          <a:rPr lang="en-US" altLang="zh-TW" sz="2600" b="0" i="1" smtClean="0">
                            <a:latin typeface="Cambria Math" panose="02040503050406030204" pitchFamily="18" charset="0"/>
                          </a:rPr>
                          <m:t>𝐾</m:t>
                        </m:r>
                      </m:e>
                    </m:d>
                  </m:oMath>
                </a14:m>
                <a:r>
                  <a:rPr lang="en-US" altLang="zh-TW" sz="2600" dirty="0"/>
                  <a:t>)</a:t>
                </a:r>
                <a:endParaRPr lang="zh-TW" altLang="en-US" sz="2600" dirty="0"/>
              </a:p>
            </p:txBody>
          </p:sp>
        </mc:Choice>
        <mc:Fallback xmlns="">
          <p:sp>
            <p:nvSpPr>
              <p:cNvPr id="15" name="文字方塊 14">
                <a:extLst>
                  <a:ext uri="{FF2B5EF4-FFF2-40B4-BE49-F238E27FC236}">
                    <a16:creationId xmlns:a16="http://schemas.microsoft.com/office/drawing/2014/main" id="{0DE75BA9-E4CA-4C76-8F95-AF2DDFB7ABEC}"/>
                  </a:ext>
                </a:extLst>
              </p:cNvPr>
              <p:cNvSpPr txBox="1">
                <a:spLocks noRot="1" noChangeAspect="1" noMove="1" noResize="1" noEditPoints="1" noAdjustHandles="1" noChangeArrowheads="1" noChangeShapeType="1" noTextEdit="1"/>
              </p:cNvSpPr>
              <p:nvPr/>
            </p:nvSpPr>
            <p:spPr>
              <a:xfrm>
                <a:off x="107504" y="5589240"/>
                <a:ext cx="7513019" cy="492443"/>
              </a:xfrm>
              <a:prstGeom prst="rect">
                <a:avLst/>
              </a:prstGeom>
              <a:blipFill>
                <a:blip r:embed="rId5"/>
                <a:stretch>
                  <a:fillRect l="-1461" t="-11111" r="-487" b="-29630"/>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6" name="文字方塊 15">
                <a:extLst>
                  <a:ext uri="{FF2B5EF4-FFF2-40B4-BE49-F238E27FC236}">
                    <a16:creationId xmlns:a16="http://schemas.microsoft.com/office/drawing/2014/main" id="{BE2CC27E-5AC3-44C1-A75F-AF71240D1581}"/>
                  </a:ext>
                </a:extLst>
              </p:cNvPr>
              <p:cNvSpPr txBox="1"/>
              <p:nvPr/>
            </p:nvSpPr>
            <p:spPr>
              <a:xfrm>
                <a:off x="107504" y="6021288"/>
                <a:ext cx="9036494" cy="892552"/>
              </a:xfrm>
              <a:prstGeom prst="rect">
                <a:avLst/>
              </a:prstGeom>
              <a:noFill/>
            </p:spPr>
            <p:txBody>
              <a:bodyPr wrap="square" rtlCol="0">
                <a:spAutoFit/>
              </a:bodyPr>
              <a:lstStyle/>
              <a:p>
                <a:r>
                  <a:rPr lang="en-US" altLang="zh-TW" sz="2600" b="0" dirty="0"/>
                  <a:t>Profit for shorting futures </a:t>
                </a:r>
                <a14:m>
                  <m:oMath xmlns:m="http://schemas.openxmlformats.org/officeDocument/2006/math">
                    <m:r>
                      <a:rPr lang="en-US" altLang="zh-TW" sz="2600" b="0" i="1" smtClean="0">
                        <a:latin typeface="Cambria Math"/>
                      </a:rPr>
                      <m:t>=</m:t>
                    </m:r>
                    <m:sSub>
                      <m:sSubPr>
                        <m:ctrlPr>
                          <a:rPr lang="en-US" altLang="zh-TW" sz="2600" b="0" i="1" smtClean="0">
                            <a:latin typeface="Cambria Math" panose="02040503050406030204" pitchFamily="18" charset="0"/>
                          </a:rPr>
                        </m:ctrlPr>
                      </m:sSubPr>
                      <m:e>
                        <m:r>
                          <a:rPr lang="en-US" altLang="zh-TW" sz="2600" b="0" i="1" smtClean="0">
                            <a:latin typeface="Cambria Math" panose="02040503050406030204" pitchFamily="18" charset="0"/>
                          </a:rPr>
                          <m:t>𝐹</m:t>
                        </m:r>
                      </m:e>
                      <m:sub>
                        <m:r>
                          <a:rPr lang="en-US" altLang="zh-TW" sz="2600" b="0" i="1" smtClean="0">
                            <a:latin typeface="Cambria Math" panose="02040503050406030204" pitchFamily="18" charset="0"/>
                          </a:rPr>
                          <m:t>0</m:t>
                        </m:r>
                      </m:sub>
                    </m:sSub>
                    <m:r>
                      <a:rPr lang="en-US" altLang="zh-TW" sz="2600" b="0" i="1" smtClean="0">
                        <a:latin typeface="Cambria Math"/>
                      </a:rPr>
                      <m:t>−</m:t>
                    </m:r>
                    <m:sSub>
                      <m:sSubPr>
                        <m:ctrlPr>
                          <a:rPr lang="en-US" altLang="zh-TW" sz="2600" b="0" i="1" smtClean="0">
                            <a:latin typeface="Cambria Math" panose="02040503050406030204" pitchFamily="18" charset="0"/>
                          </a:rPr>
                        </m:ctrlPr>
                      </m:sSubPr>
                      <m:e>
                        <m:r>
                          <a:rPr lang="en-US" altLang="zh-TW" sz="2600" b="0" i="1" smtClean="0">
                            <a:latin typeface="Cambria Math" panose="02040503050406030204" pitchFamily="18" charset="0"/>
                          </a:rPr>
                          <m:t>𝐹</m:t>
                        </m:r>
                      </m:e>
                      <m:sub>
                        <m:r>
                          <a:rPr lang="en-US" altLang="zh-TW" sz="2600" b="0" i="1" smtClean="0">
                            <a:latin typeface="Cambria Math" panose="02040503050406030204" pitchFamily="18" charset="0"/>
                          </a:rPr>
                          <m:t>𝑇</m:t>
                        </m:r>
                      </m:sub>
                    </m:sSub>
                    <m:r>
                      <a:rPr lang="en-US" altLang="zh-TW" sz="2600" b="0" i="1" smtClean="0">
                        <a:latin typeface="Cambria Math" panose="02040503050406030204" pitchFamily="18" charset="0"/>
                      </a:rPr>
                      <m:t>=</m:t>
                    </m:r>
                    <m:r>
                      <a:rPr lang="en-US" altLang="zh-TW" sz="2600" b="0" i="1" smtClean="0">
                        <a:latin typeface="Cambria Math" panose="02040503050406030204" pitchFamily="18" charset="0"/>
                      </a:rPr>
                      <m:t>𝐾</m:t>
                    </m:r>
                    <m:r>
                      <a:rPr lang="en-US" altLang="zh-TW" sz="2600" b="0" i="1" smtClean="0">
                        <a:latin typeface="Cambria Math" panose="02040503050406030204" pitchFamily="18" charset="0"/>
                      </a:rPr>
                      <m:t>−</m:t>
                    </m:r>
                    <m:sSub>
                      <m:sSubPr>
                        <m:ctrlPr>
                          <a:rPr lang="en-US" altLang="zh-TW" sz="2600" b="0" i="1" smtClean="0">
                            <a:latin typeface="Cambria Math" panose="02040503050406030204" pitchFamily="18" charset="0"/>
                          </a:rPr>
                        </m:ctrlPr>
                      </m:sSubPr>
                      <m:e>
                        <m:r>
                          <a:rPr lang="en-US" altLang="zh-TW" sz="2600" b="0" i="1" smtClean="0">
                            <a:latin typeface="Cambria Math" panose="02040503050406030204" pitchFamily="18" charset="0"/>
                          </a:rPr>
                          <m:t>𝑆</m:t>
                        </m:r>
                      </m:e>
                      <m:sub>
                        <m:r>
                          <a:rPr lang="en-US" altLang="zh-TW" sz="2600" b="0" i="1" smtClean="0">
                            <a:latin typeface="Cambria Math" panose="02040503050406030204" pitchFamily="18" charset="0"/>
                          </a:rPr>
                          <m:t>𝑇</m:t>
                        </m:r>
                      </m:sub>
                    </m:sSub>
                  </m:oMath>
                </a14:m>
                <a:r>
                  <a:rPr lang="en-US" altLang="zh-TW" sz="2600" dirty="0"/>
                  <a:t>,</a:t>
                </a:r>
                <a:r>
                  <a:rPr lang="zh-TW" altLang="en-US" sz="2600" dirty="0"/>
                  <a:t> </a:t>
                </a:r>
                <a:r>
                  <a:rPr lang="en-US" altLang="zh-TW" sz="2600" dirty="0"/>
                  <a:t>since the delivery price in futures is set to be </a:t>
                </a:r>
                <a14:m>
                  <m:oMath xmlns:m="http://schemas.openxmlformats.org/officeDocument/2006/math">
                    <m:sSub>
                      <m:sSubPr>
                        <m:ctrlPr>
                          <a:rPr lang="en-US" altLang="zh-TW" sz="2600" i="1">
                            <a:latin typeface="Cambria Math" panose="02040503050406030204" pitchFamily="18" charset="0"/>
                          </a:rPr>
                        </m:ctrlPr>
                      </m:sSubPr>
                      <m:e>
                        <m:r>
                          <a:rPr lang="en-US" altLang="zh-TW" sz="2600" i="1">
                            <a:latin typeface="Cambria Math" panose="02040503050406030204" pitchFamily="18" charset="0"/>
                          </a:rPr>
                          <m:t>𝐹</m:t>
                        </m:r>
                      </m:e>
                      <m:sub>
                        <m:r>
                          <a:rPr lang="en-US" altLang="zh-TW" sz="2600" i="1">
                            <a:latin typeface="Cambria Math" panose="02040503050406030204" pitchFamily="18" charset="0"/>
                          </a:rPr>
                          <m:t>0</m:t>
                        </m:r>
                      </m:sub>
                    </m:sSub>
                  </m:oMath>
                </a14:m>
                <a:r>
                  <a:rPr lang="zh-TW" altLang="en-US" sz="2600" dirty="0"/>
                  <a:t> </a:t>
                </a:r>
                <a:r>
                  <a:rPr lang="en-US" altLang="zh-TW" sz="2600" dirty="0"/>
                  <a:t>when it is initiated</a:t>
                </a:r>
                <a:endParaRPr lang="zh-TW" altLang="en-US" sz="2600" dirty="0"/>
              </a:p>
            </p:txBody>
          </p:sp>
        </mc:Choice>
        <mc:Fallback xmlns="">
          <p:sp>
            <p:nvSpPr>
              <p:cNvPr id="16" name="文字方塊 15">
                <a:extLst>
                  <a:ext uri="{FF2B5EF4-FFF2-40B4-BE49-F238E27FC236}">
                    <a16:creationId xmlns:a16="http://schemas.microsoft.com/office/drawing/2014/main" id="{BE2CC27E-5AC3-44C1-A75F-AF71240D1581}"/>
                  </a:ext>
                </a:extLst>
              </p:cNvPr>
              <p:cNvSpPr txBox="1">
                <a:spLocks noRot="1" noChangeAspect="1" noMove="1" noResize="1" noEditPoints="1" noAdjustHandles="1" noChangeArrowheads="1" noChangeShapeType="1" noTextEdit="1"/>
              </p:cNvSpPr>
              <p:nvPr/>
            </p:nvSpPr>
            <p:spPr>
              <a:xfrm>
                <a:off x="107504" y="6021288"/>
                <a:ext cx="9036494" cy="892552"/>
              </a:xfrm>
              <a:prstGeom prst="rect">
                <a:avLst/>
              </a:prstGeom>
              <a:blipFill>
                <a:blip r:embed="rId6"/>
                <a:stretch>
                  <a:fillRect l="-1215" t="-6849" b="-16438"/>
                </a:stretch>
              </a:blipFill>
            </p:spPr>
            <p:txBody>
              <a:bodyPr/>
              <a:lstStyle/>
              <a:p>
                <a:r>
                  <a:rPr lang="zh-TW" altLang="en-US">
                    <a:noFill/>
                  </a:rPr>
                  <a:t> </a:t>
                </a:r>
              </a:p>
            </p:txBody>
          </p:sp>
        </mc:Fallback>
      </mc:AlternateContent>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pitchFamily="18" charset="-120"/>
              </a:rPr>
              <a:t>Futures Contracts</a:t>
            </a:r>
          </a:p>
        </p:txBody>
      </p:sp>
      <p:sp>
        <p:nvSpPr>
          <p:cNvPr id="4102" name="Rectangle 5"/>
          <p:cNvSpPr>
            <a:spLocks noGrp="1" noChangeArrowheads="1"/>
          </p:cNvSpPr>
          <p:nvPr>
            <p:ph idx="1"/>
          </p:nvPr>
        </p:nvSpPr>
        <p:spPr>
          <a:xfrm>
            <a:off x="323528" y="1700808"/>
            <a:ext cx="8496944" cy="482381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2">
              <a:spcBef>
                <a:spcPts val="600"/>
              </a:spcBef>
              <a:buClr>
                <a:srgbClr val="CC3300"/>
              </a:buClr>
            </a:pPr>
            <a:r>
              <a:rPr lang="en-US" altLang="zh-TW" dirty="0">
                <a:ea typeface="新細明體" pitchFamily="18" charset="-120"/>
              </a:rPr>
              <a:t>Quality</a:t>
            </a:r>
            <a:r>
              <a:rPr lang="zh-TW" altLang="en-US" dirty="0">
                <a:ea typeface="新細明體" pitchFamily="18" charset="-120"/>
              </a:rPr>
              <a:t> </a:t>
            </a:r>
            <a:r>
              <a:rPr lang="en-US" altLang="zh-TW" dirty="0">
                <a:ea typeface="新細明體" pitchFamily="18" charset="-120"/>
              </a:rPr>
              <a:t>of the underlying asset (</a:t>
            </a:r>
            <a:r>
              <a:rPr lang="zh-TW" altLang="en-US" dirty="0">
                <a:ea typeface="新細明體" pitchFamily="18" charset="-120"/>
              </a:rPr>
              <a:t>標的物品質</a:t>
            </a:r>
            <a:r>
              <a:rPr lang="en-US" altLang="zh-TW" dirty="0">
                <a:ea typeface="新細明體" pitchFamily="18" charset="-120"/>
              </a:rPr>
              <a:t>)</a:t>
            </a:r>
            <a:endParaRPr lang="en-US" altLang="zh-TW" dirty="0">
              <a:solidFill>
                <a:srgbClr val="000000"/>
              </a:solidFill>
              <a:ea typeface="新細明體" pitchFamily="18" charset="-120"/>
            </a:endParaRPr>
          </a:p>
          <a:p>
            <a:pPr lvl="3">
              <a:spcBef>
                <a:spcPts val="600"/>
              </a:spcBef>
              <a:buClr>
                <a:srgbClr val="CC3300"/>
              </a:buClr>
            </a:pPr>
            <a:r>
              <a:rPr lang="en-US" altLang="zh-TW" dirty="0">
                <a:solidFill>
                  <a:srgbClr val="000000"/>
                </a:solidFill>
                <a:ea typeface="新細明體" pitchFamily="18" charset="-120"/>
              </a:rPr>
              <a:t>For FINANCIAL underlying assets, such as Google stock shares, it is generally unambiguous about their quality</a:t>
            </a:r>
          </a:p>
          <a:p>
            <a:pPr lvl="4">
              <a:spcBef>
                <a:spcPts val="600"/>
              </a:spcBef>
            </a:pPr>
            <a:r>
              <a:rPr lang="en-US" altLang="zh-TW" dirty="0">
                <a:ea typeface="新細明體" pitchFamily="18" charset="-120"/>
              </a:rPr>
              <a:t>One exception is the delivery alternative for the futures on Treasury bonds and notes (introduced in Ch. 6)</a:t>
            </a:r>
          </a:p>
          <a:p>
            <a:pPr lvl="3">
              <a:spcBef>
                <a:spcPts val="600"/>
              </a:spcBef>
            </a:pPr>
            <a:r>
              <a:rPr lang="en-US" altLang="zh-TW" dirty="0">
                <a:ea typeface="新細明體" pitchFamily="18" charset="-120"/>
              </a:rPr>
              <a:t>For COMMODITY underlying assets, usually a range of different grades of commodities is qualified for delivery</a:t>
            </a:r>
          </a:p>
          <a:p>
            <a:pPr lvl="4">
              <a:spcBef>
                <a:spcPts val="600"/>
              </a:spcBef>
            </a:pPr>
            <a:r>
              <a:rPr lang="en-US" altLang="zh-TW" dirty="0">
                <a:ea typeface="新細明體" pitchFamily="18" charset="-120"/>
              </a:rPr>
              <a:t>For the corn futures on CBOT, the standard grade is “#2 Yellow” (delivered for the delivery price), but “#1 Yellow” (“# 3 Yellow”) is also deliverable for 1.5 cents</a:t>
            </a:r>
            <a:r>
              <a:rPr lang="zh-TW" altLang="en-US" dirty="0">
                <a:ea typeface="新細明體" pitchFamily="18" charset="-120"/>
              </a:rPr>
              <a:t> </a:t>
            </a:r>
            <a:r>
              <a:rPr lang="en-US" altLang="zh-TW" dirty="0">
                <a:ea typeface="新細明體" pitchFamily="18" charset="-120"/>
              </a:rPr>
              <a:t>(2</a:t>
            </a:r>
            <a:r>
              <a:rPr lang="zh-TW" altLang="en-US" dirty="0">
                <a:ea typeface="新細明體" pitchFamily="18" charset="-120"/>
              </a:rPr>
              <a:t> </a:t>
            </a:r>
            <a:r>
              <a:rPr lang="en-US" altLang="zh-TW" dirty="0">
                <a:ea typeface="新細明體" pitchFamily="18" charset="-120"/>
              </a:rPr>
              <a:t>to 4 cents) per bushel higher (lower) than the delivery price since March of 2019</a:t>
            </a:r>
          </a:p>
          <a:p>
            <a:pPr lvl="4">
              <a:spcBef>
                <a:spcPts val="600"/>
              </a:spcBef>
            </a:pPr>
            <a:r>
              <a:rPr lang="en-US" altLang="zh-TW" dirty="0">
                <a:ea typeface="新細明體" pitchFamily="18" charset="-120"/>
              </a:rPr>
              <a:t>The short-side trader of futures can choose any eligible (</a:t>
            </a:r>
            <a:r>
              <a:rPr lang="zh-TW" altLang="en-US" dirty="0">
                <a:ea typeface="新細明體" pitchFamily="18" charset="-120"/>
              </a:rPr>
              <a:t>有資格的</a:t>
            </a:r>
            <a:r>
              <a:rPr lang="en-US" altLang="zh-TW" dirty="0">
                <a:ea typeface="新細明體" pitchFamily="18" charset="-120"/>
              </a:rPr>
              <a:t>) underlying asset to deliver, but the selling price received by the short-side trader is according to the chosen grade</a:t>
            </a:r>
          </a:p>
        </p:txBody>
      </p:sp>
      <p:sp>
        <p:nvSpPr>
          <p:cNvPr id="409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E1E8FEB8-F0D6-4919-BF45-52DEED73CAB4}" type="slidenum">
              <a:rPr lang="en-US" altLang="en-US" smtClean="0"/>
              <a:pPr eaLnBrk="1" hangingPunct="1"/>
              <a:t>5</a:t>
            </a:fld>
            <a:endParaRPr lang="en-US" altLang="en-US"/>
          </a:p>
        </p:txBody>
      </p:sp>
    </p:spTree>
    <p:extLst>
      <p:ext uri="{BB962C8B-B14F-4D97-AF65-F5344CB8AC3E}">
        <p14:creationId xmlns:p14="http://schemas.microsoft.com/office/powerpoint/2010/main" val="30856434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pitchFamily="18" charset="-120"/>
              </a:rPr>
              <a:t>Futures Contracts</a:t>
            </a:r>
          </a:p>
        </p:txBody>
      </p:sp>
      <p:sp>
        <p:nvSpPr>
          <p:cNvPr id="4102" name="Rectangle 5"/>
          <p:cNvSpPr>
            <a:spLocks noGrp="1" noChangeArrowheads="1"/>
          </p:cNvSpPr>
          <p:nvPr>
            <p:ph idx="1"/>
          </p:nvPr>
        </p:nvSpPr>
        <p:spPr>
          <a:xfrm>
            <a:off x="395536" y="1556792"/>
            <a:ext cx="8424936" cy="5256584"/>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lnSpc>
                <a:spcPct val="99000"/>
              </a:lnSpc>
              <a:spcBef>
                <a:spcPts val="200"/>
              </a:spcBef>
            </a:pPr>
            <a:r>
              <a:rPr lang="en-US" altLang="zh-TW" dirty="0">
                <a:ea typeface="新細明體" pitchFamily="18" charset="-120"/>
              </a:rPr>
              <a:t>When the underlying asset can be delivered</a:t>
            </a:r>
          </a:p>
          <a:p>
            <a:pPr lvl="2">
              <a:lnSpc>
                <a:spcPct val="99000"/>
              </a:lnSpc>
              <a:spcBef>
                <a:spcPts val="200"/>
              </a:spcBef>
            </a:pPr>
            <a:r>
              <a:rPr lang="en-US" altLang="zh-TW" dirty="0">
                <a:ea typeface="新細明體" pitchFamily="18" charset="-120"/>
              </a:rPr>
              <a:t>For example, the delivery months of CBOT corn futures include March, May, July, September, and December</a:t>
            </a:r>
          </a:p>
          <a:p>
            <a:pPr lvl="2">
              <a:lnSpc>
                <a:spcPct val="99000"/>
              </a:lnSpc>
              <a:spcBef>
                <a:spcPts val="200"/>
              </a:spcBef>
            </a:pPr>
            <a:r>
              <a:rPr lang="en-US" altLang="zh-TW" dirty="0"/>
              <a:t>Last trading date: for example, the last business day prior to the 15th calendar day of the delivery month</a:t>
            </a:r>
          </a:p>
          <a:p>
            <a:pPr lvl="2">
              <a:lnSpc>
                <a:spcPct val="99000"/>
              </a:lnSpc>
              <a:spcBef>
                <a:spcPts val="200"/>
              </a:spcBef>
            </a:pPr>
            <a:r>
              <a:rPr lang="en-US" altLang="zh-TW" dirty="0">
                <a:ea typeface="新細明體" pitchFamily="18" charset="-120"/>
              </a:rPr>
              <a:t>Last delivery date: for example, the s</a:t>
            </a:r>
            <a:r>
              <a:rPr lang="en-US" altLang="zh-TW" dirty="0"/>
              <a:t>econd business day following the last trading day of the delivery month</a:t>
            </a:r>
          </a:p>
          <a:p>
            <a:pPr lvl="1">
              <a:lnSpc>
                <a:spcPct val="99000"/>
              </a:lnSpc>
              <a:spcBef>
                <a:spcPts val="200"/>
              </a:spcBef>
            </a:pPr>
            <a:r>
              <a:rPr lang="en-US" altLang="zh-TW" dirty="0">
                <a:ea typeface="新細明體" pitchFamily="18" charset="-120"/>
              </a:rPr>
              <a:t>Where the underlying asset can be delivered</a:t>
            </a:r>
          </a:p>
          <a:p>
            <a:pPr lvl="2">
              <a:lnSpc>
                <a:spcPct val="99000"/>
              </a:lnSpc>
              <a:spcBef>
                <a:spcPts val="200"/>
              </a:spcBef>
            </a:pPr>
            <a:r>
              <a:rPr lang="en-US" altLang="zh-TW" dirty="0">
                <a:ea typeface="新細明體" pitchFamily="18" charset="-120"/>
              </a:rPr>
              <a:t>Important for commodities with high transportation costs</a:t>
            </a:r>
          </a:p>
          <a:p>
            <a:pPr lvl="2">
              <a:lnSpc>
                <a:spcPct val="99000"/>
              </a:lnSpc>
              <a:spcBef>
                <a:spcPts val="200"/>
              </a:spcBef>
            </a:pPr>
            <a:r>
              <a:rPr lang="en-US" altLang="zh-TW" dirty="0">
                <a:ea typeface="新細明體" pitchFamily="18" charset="-120"/>
              </a:rPr>
              <a:t>There may be several places designated to deliver the underlying assets</a:t>
            </a:r>
          </a:p>
          <a:p>
            <a:pPr lvl="2">
              <a:lnSpc>
                <a:spcPct val="99000"/>
              </a:lnSpc>
              <a:spcBef>
                <a:spcPts val="200"/>
              </a:spcBef>
            </a:pPr>
            <a:r>
              <a:rPr lang="en-US" altLang="zh-TW" dirty="0">
                <a:ea typeface="新細明體" pitchFamily="18" charset="-120"/>
              </a:rPr>
              <a:t>These places are usually warehouses (</a:t>
            </a:r>
            <a:r>
              <a:rPr lang="zh-TW" altLang="en-US" dirty="0">
                <a:ea typeface="新細明體" pitchFamily="18" charset="-120"/>
              </a:rPr>
              <a:t>倉庫</a:t>
            </a:r>
            <a:r>
              <a:rPr lang="en-US" altLang="zh-TW" dirty="0">
                <a:ea typeface="新細明體" pitchFamily="18" charset="-120"/>
              </a:rPr>
              <a:t>) or largest trading markets of underlying assets</a:t>
            </a:r>
          </a:p>
          <a:p>
            <a:pPr lvl="3">
              <a:lnSpc>
                <a:spcPct val="99000"/>
              </a:lnSpc>
              <a:spcBef>
                <a:spcPts val="200"/>
              </a:spcBef>
            </a:pPr>
            <a:r>
              <a:rPr lang="en-US" altLang="zh-TW" dirty="0">
                <a:ea typeface="新細明體" pitchFamily="18" charset="-120"/>
              </a:rPr>
              <a:t>For corn futures on CBOT, the five largest warehouses for corn storage in the U.S. are the places to deliver the corn</a:t>
            </a:r>
          </a:p>
        </p:txBody>
      </p:sp>
      <p:sp>
        <p:nvSpPr>
          <p:cNvPr id="409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E1E8FEB8-F0D6-4919-BF45-52DEED73CAB4}" type="slidenum">
              <a:rPr lang="en-US" altLang="en-US" smtClean="0"/>
              <a:pPr eaLnBrk="1" hangingPunct="1"/>
              <a:t>6</a:t>
            </a:fld>
            <a:endParaRPr lang="en-US" altLang="en-US" dirty="0"/>
          </a:p>
        </p:txBody>
      </p:sp>
      <p:sp>
        <p:nvSpPr>
          <p:cNvPr id="4099"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
        <p:nvSpPr>
          <p:cNvPr id="4100"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Tree>
    <p:extLst>
      <p:ext uri="{BB962C8B-B14F-4D97-AF65-F5344CB8AC3E}">
        <p14:creationId xmlns:p14="http://schemas.microsoft.com/office/powerpoint/2010/main" val="352531317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4"/>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pitchFamily="18" charset="-120"/>
              </a:rPr>
              <a:t>Futures Contracts</a:t>
            </a:r>
          </a:p>
        </p:txBody>
      </p:sp>
      <p:sp>
        <p:nvSpPr>
          <p:cNvPr id="4102" name="Rectangle 5"/>
          <p:cNvSpPr>
            <a:spLocks noGrp="1" noChangeArrowheads="1"/>
          </p:cNvSpPr>
          <p:nvPr>
            <p:ph idx="1"/>
          </p:nvPr>
        </p:nvSpPr>
        <p:spPr>
          <a:xfrm>
            <a:off x="323528" y="1628800"/>
            <a:ext cx="8568952" cy="5229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spcBef>
                <a:spcPts val="600"/>
              </a:spcBef>
            </a:pPr>
            <a:r>
              <a:rPr lang="en-US" altLang="zh-TW" dirty="0">
                <a:ea typeface="新細明體" pitchFamily="18" charset="-120"/>
              </a:rPr>
              <a:t>Price and position limits</a:t>
            </a:r>
            <a:r>
              <a:rPr lang="zh-TW" altLang="en-US" dirty="0">
                <a:ea typeface="新細明體" pitchFamily="18" charset="-120"/>
              </a:rPr>
              <a:t> </a:t>
            </a:r>
            <a:r>
              <a:rPr lang="en-US" altLang="zh-TW" dirty="0"/>
              <a:t>(</a:t>
            </a:r>
            <a:r>
              <a:rPr lang="zh-TW" altLang="en-US" dirty="0">
                <a:latin typeface="細明體" panose="02020509000000000000" pitchFamily="49" charset="-120"/>
                <a:ea typeface="細明體" panose="02020509000000000000" pitchFamily="49" charset="-120"/>
              </a:rPr>
              <a:t>漲跌停限制與部位限制</a:t>
            </a:r>
            <a:r>
              <a:rPr lang="en-US" altLang="zh-TW" dirty="0"/>
              <a:t>) </a:t>
            </a:r>
            <a:endParaRPr lang="en-US" altLang="zh-TW" dirty="0">
              <a:ea typeface="新細明體" pitchFamily="18" charset="-120"/>
            </a:endParaRPr>
          </a:p>
          <a:p>
            <a:pPr lvl="1">
              <a:spcBef>
                <a:spcPts val="600"/>
              </a:spcBef>
            </a:pPr>
            <a:r>
              <a:rPr lang="en-US" altLang="zh-TW" dirty="0"/>
              <a:t>The daily price limits prevent unreasonably large price movements due to excess speculation</a:t>
            </a:r>
          </a:p>
          <a:p>
            <a:pPr lvl="2">
              <a:spcBef>
                <a:spcPts val="600"/>
              </a:spcBef>
            </a:pPr>
            <a:r>
              <a:rPr lang="en-US" altLang="zh-TW" dirty="0"/>
              <a:t>For corn futures on CBOT in 2022, the price limit is $0.35 per bushel expandable to $0.55 when the market closes at limit up or limit down</a:t>
            </a:r>
          </a:p>
          <a:p>
            <a:pPr lvl="3">
              <a:spcBef>
                <a:spcPts val="600"/>
              </a:spcBef>
            </a:pPr>
            <a:r>
              <a:rPr lang="en-US" altLang="zh-TW" dirty="0"/>
              <a:t>In such cases, CBOT matches the orders which can be executed within the $0.55 price limit after the market close</a:t>
            </a:r>
          </a:p>
          <a:p>
            <a:pPr lvl="1">
              <a:spcBef>
                <a:spcPts val="600"/>
              </a:spcBef>
            </a:pPr>
            <a:r>
              <a:rPr lang="en-US" altLang="zh-TW" dirty="0">
                <a:sym typeface="Symbol"/>
              </a:rPr>
              <a:t>Position limits on the number of contracts that a speculator can hold: to prevent the undue influence because of the trading behavior of a few speculators</a:t>
            </a:r>
          </a:p>
          <a:p>
            <a:pPr lvl="2">
              <a:spcBef>
                <a:spcPts val="600"/>
              </a:spcBef>
            </a:pPr>
            <a:r>
              <a:rPr lang="en-US" altLang="zh-TW" dirty="0">
                <a:ea typeface="新細明體" pitchFamily="18" charset="-120"/>
              </a:rPr>
              <a:t>On CBOT, the position limit of corn futures for a delivery month is 57,800 net futures contracts in 2022</a:t>
            </a:r>
          </a:p>
        </p:txBody>
      </p:sp>
      <p:sp>
        <p:nvSpPr>
          <p:cNvPr id="4098" name="投影片編號版面配置區 4"/>
          <p:cNvSpPr>
            <a:spLocks noGrp="1"/>
          </p:cNvSpPr>
          <p:nvPr>
            <p:ph type="sldNum" sz="quarter" idx="11"/>
          </p:nvPr>
        </p:nvSpPr>
        <p:spPr>
          <a:xfrm>
            <a:off x="7380312" y="6524625"/>
            <a:ext cx="1763688" cy="33337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2.</a:t>
            </a:r>
            <a:fld id="{E1E8FEB8-F0D6-4919-BF45-52DEED73CAB4}" type="slidenum">
              <a:rPr lang="en-US" altLang="en-US" smtClean="0"/>
              <a:pPr eaLnBrk="1" hangingPunct="1"/>
              <a:t>7</a:t>
            </a:fld>
            <a:endParaRPr lang="en-US" altLang="en-US" dirty="0"/>
          </a:p>
        </p:txBody>
      </p:sp>
      <p:sp>
        <p:nvSpPr>
          <p:cNvPr id="4099"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
        <p:nvSpPr>
          <p:cNvPr id="4100"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pitchFamily="18" charset="-120"/>
            </a:endParaRPr>
          </a:p>
        </p:txBody>
      </p:sp>
    </p:spTree>
    <p:extLst>
      <p:ext uri="{BB962C8B-B14F-4D97-AF65-F5344CB8AC3E}">
        <p14:creationId xmlns:p14="http://schemas.microsoft.com/office/powerpoint/2010/main" val="325669894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194246"/>
            <a:ext cx="7499176" cy="930498"/>
          </a:xfrm>
        </p:spPr>
        <p:txBody>
          <a:bodyPr/>
          <a:lstStyle/>
          <a:p>
            <a:pPr eaLnBrk="1" hangingPunct="1"/>
            <a:r>
              <a:rPr lang="en-US" altLang="zh-TW" dirty="0">
                <a:ea typeface="新細明體" pitchFamily="18" charset="-120"/>
              </a:rPr>
              <a:t>Margin Mechanism</a:t>
            </a:r>
          </a:p>
        </p:txBody>
      </p:sp>
      <p:sp>
        <p:nvSpPr>
          <p:cNvPr id="5124" name="Rectangle 3"/>
          <p:cNvSpPr>
            <a:spLocks noGrp="1" noChangeArrowheads="1"/>
          </p:cNvSpPr>
          <p:nvPr>
            <p:ph idx="1"/>
          </p:nvPr>
        </p:nvSpPr>
        <p:spPr>
          <a:xfrm>
            <a:off x="457200" y="1556792"/>
            <a:ext cx="8435280" cy="5040560"/>
          </a:xfrm>
        </p:spPr>
        <p:txBody>
          <a:bodyPr/>
          <a:lstStyle/>
          <a:p>
            <a:pPr>
              <a:spcBef>
                <a:spcPts val="300"/>
              </a:spcBef>
            </a:pPr>
            <a:r>
              <a:rPr lang="en-US" altLang="zh-TW" dirty="0">
                <a:ea typeface="新細明體" pitchFamily="18" charset="-120"/>
              </a:rPr>
              <a:t>Futures contracts are traded with the margin mechanism (</a:t>
            </a:r>
            <a:r>
              <a:rPr lang="zh-TW" altLang="en-US" dirty="0">
                <a:ea typeface="新細明體" pitchFamily="18" charset="-120"/>
              </a:rPr>
              <a:t>保證金機制</a:t>
            </a:r>
            <a:r>
              <a:rPr lang="en-US" altLang="zh-TW" dirty="0">
                <a:ea typeface="新細明體" pitchFamily="18" charset="-120"/>
              </a:rPr>
              <a:t>)</a:t>
            </a:r>
          </a:p>
          <a:p>
            <a:pPr lvl="1">
              <a:spcBef>
                <a:spcPts val="300"/>
              </a:spcBef>
            </a:pPr>
            <a:r>
              <a:rPr lang="en-US" altLang="zh-TW" dirty="0">
                <a:ea typeface="新細明體" pitchFamily="18" charset="-120"/>
              </a:rPr>
              <a:t>A margin (</a:t>
            </a:r>
            <a:r>
              <a:rPr lang="zh-TW" altLang="en-US" dirty="0">
                <a:ea typeface="新細明體" pitchFamily="18" charset="-120"/>
              </a:rPr>
              <a:t>保證金</a:t>
            </a:r>
            <a:r>
              <a:rPr lang="en-US" altLang="zh-TW" dirty="0">
                <a:ea typeface="新細明體" pitchFamily="18" charset="-120"/>
              </a:rPr>
              <a:t>)</a:t>
            </a:r>
            <a:r>
              <a:rPr lang="zh-TW" altLang="en-US" dirty="0">
                <a:ea typeface="新細明體" pitchFamily="18" charset="-120"/>
              </a:rPr>
              <a:t> </a:t>
            </a:r>
            <a:r>
              <a:rPr lang="en-US" altLang="zh-TW" dirty="0">
                <a:ea typeface="新細明體" pitchFamily="18" charset="-120"/>
              </a:rPr>
              <a:t>is cash or marketable securities deposited by a trader with his broker</a:t>
            </a:r>
          </a:p>
          <a:p>
            <a:pPr>
              <a:spcBef>
                <a:spcPts val="300"/>
              </a:spcBef>
            </a:pPr>
            <a:r>
              <a:rPr lang="en-US" altLang="zh-TW" dirty="0">
                <a:ea typeface="新細明體" pitchFamily="18" charset="-120"/>
              </a:rPr>
              <a:t>The balance in the margin account (</a:t>
            </a:r>
            <a:r>
              <a:rPr lang="zh-TW" altLang="en-US" dirty="0">
                <a:ea typeface="新細明體" pitchFamily="18" charset="-120"/>
              </a:rPr>
              <a:t>保證金餘額</a:t>
            </a:r>
            <a:r>
              <a:rPr lang="en-US" altLang="zh-TW" dirty="0">
                <a:ea typeface="新細明體" pitchFamily="18" charset="-120"/>
              </a:rPr>
              <a:t>)</a:t>
            </a:r>
            <a:r>
              <a:rPr lang="zh-TW" altLang="en-US" dirty="0">
                <a:ea typeface="新細明體" pitchFamily="18" charset="-120"/>
              </a:rPr>
              <a:t> </a:t>
            </a:r>
            <a:r>
              <a:rPr lang="en-US" altLang="zh-TW" dirty="0">
                <a:ea typeface="新細明體" pitchFamily="18" charset="-120"/>
              </a:rPr>
              <a:t>is daily adjusted to reflect the traders’ gains or losses</a:t>
            </a:r>
          </a:p>
          <a:p>
            <a:pPr lvl="1">
              <a:spcBef>
                <a:spcPts val="300"/>
              </a:spcBef>
              <a:buClr>
                <a:srgbClr val="CC3300"/>
              </a:buClr>
            </a:pPr>
            <a:r>
              <a:rPr lang="en-US" altLang="zh-TW" dirty="0">
                <a:ea typeface="新細明體" pitchFamily="18" charset="-120"/>
              </a:rPr>
              <a:t>This practice is referred to as daily settlement (</a:t>
            </a:r>
            <a:r>
              <a:rPr lang="zh-TW" altLang="en-US" dirty="0">
                <a:ea typeface="新細明體" pitchFamily="18" charset="-120"/>
              </a:rPr>
              <a:t>每日結算</a:t>
            </a:r>
            <a:r>
              <a:rPr lang="en-US" altLang="zh-TW" dirty="0">
                <a:ea typeface="新細明體" pitchFamily="18" charset="-120"/>
              </a:rPr>
              <a:t>)</a:t>
            </a:r>
            <a:r>
              <a:rPr lang="zh-TW" altLang="en-US" dirty="0">
                <a:ea typeface="新細明體" pitchFamily="18" charset="-120"/>
              </a:rPr>
              <a:t> </a:t>
            </a:r>
            <a:r>
              <a:rPr lang="en-US" altLang="zh-TW" dirty="0">
                <a:ea typeface="新細明體" pitchFamily="18" charset="-120"/>
              </a:rPr>
              <a:t>or marking to market</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按市價計值</a:t>
            </a:r>
            <a:r>
              <a:rPr lang="en-US" altLang="zh-TW" dirty="0">
                <a:ea typeface="新細明體" pitchFamily="18" charset="-120"/>
              </a:rPr>
              <a:t>) (an example shown on Slide 2.10)</a:t>
            </a:r>
          </a:p>
          <a:p>
            <a:pPr lvl="1">
              <a:spcBef>
                <a:spcPts val="300"/>
              </a:spcBef>
              <a:buClr>
                <a:srgbClr val="CC3300"/>
              </a:buClr>
            </a:pPr>
            <a:r>
              <a:rPr lang="en-US" altLang="zh-TW" dirty="0">
                <a:ea typeface="新細明體" pitchFamily="18" charset="-120"/>
              </a:rPr>
              <a:t>This mechanism minimizes the possibility of a loss due to a default (</a:t>
            </a:r>
            <a:r>
              <a:rPr lang="zh-TW" altLang="en-US" dirty="0">
                <a:ea typeface="新細明體" pitchFamily="18" charset="-120"/>
              </a:rPr>
              <a:t>違約</a:t>
            </a:r>
            <a:r>
              <a:rPr lang="en-US" altLang="zh-TW" dirty="0">
                <a:ea typeface="新細明體" pitchFamily="18" charset="-120"/>
              </a:rPr>
              <a:t>) on a transaction</a:t>
            </a:r>
          </a:p>
        </p:txBody>
      </p:sp>
      <p:sp>
        <p:nvSpPr>
          <p:cNvPr id="512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7A9592C6-3506-4252-B7F4-7A0D022B1266}" type="slidenum">
              <a:rPr lang="en-US" altLang="en-US" smtClean="0"/>
              <a:pPr eaLnBrk="1" hangingPunct="1"/>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5"/>
          <p:cNvSpPr>
            <a:spLocks noGrp="1" noChangeArrowheads="1"/>
          </p:cNvSpPr>
          <p:nvPr>
            <p:ph idx="1"/>
          </p:nvPr>
        </p:nvSpPr>
        <p:spPr>
          <a:xfrm>
            <a:off x="323528" y="1556792"/>
            <a:ext cx="8568952" cy="530120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6000"/>
              </a:lnSpc>
              <a:spcBef>
                <a:spcPts val="200"/>
              </a:spcBef>
            </a:pPr>
            <a:r>
              <a:rPr lang="en-US" altLang="zh-TW" dirty="0">
                <a:ea typeface="新細明體" pitchFamily="18" charset="-120"/>
              </a:rPr>
              <a:t>A trader takes a long position in two December gold futures contracts on June 5</a:t>
            </a:r>
          </a:p>
          <a:p>
            <a:pPr lvl="1" eaLnBrk="1" hangingPunct="1">
              <a:lnSpc>
                <a:spcPct val="96000"/>
              </a:lnSpc>
              <a:spcBef>
                <a:spcPts val="200"/>
              </a:spcBef>
            </a:pPr>
            <a:r>
              <a:rPr lang="en-US" altLang="zh-TW" dirty="0">
                <a:ea typeface="新細明體" pitchFamily="18" charset="-120"/>
              </a:rPr>
              <a:t>Contract size is 100 oz.</a:t>
            </a:r>
          </a:p>
          <a:p>
            <a:pPr lvl="1" eaLnBrk="1" hangingPunct="1">
              <a:lnSpc>
                <a:spcPct val="96000"/>
              </a:lnSpc>
              <a:spcBef>
                <a:spcPts val="200"/>
              </a:spcBef>
            </a:pPr>
            <a:r>
              <a:rPr lang="en-US" altLang="zh-TW" dirty="0">
                <a:ea typeface="新細明體" pitchFamily="18" charset="-120"/>
              </a:rPr>
              <a:t>Current futures price is $1,650/oz. (delivery price)</a:t>
            </a:r>
          </a:p>
          <a:p>
            <a:pPr lvl="1" eaLnBrk="1" hangingPunct="1">
              <a:lnSpc>
                <a:spcPct val="96000"/>
              </a:lnSpc>
              <a:spcBef>
                <a:spcPts val="200"/>
              </a:spcBef>
            </a:pPr>
            <a:r>
              <a:rPr lang="en-US" altLang="zh-TW" dirty="0">
                <a:ea typeface="新細明體" pitchFamily="18" charset="-120"/>
              </a:rPr>
              <a:t>Initial margin (</a:t>
            </a:r>
            <a:r>
              <a:rPr lang="zh-TW" altLang="en-US" dirty="0">
                <a:ea typeface="新細明體" pitchFamily="18" charset="-120"/>
              </a:rPr>
              <a:t>初始保證金</a:t>
            </a:r>
            <a:r>
              <a:rPr lang="en-US" altLang="zh-TW" dirty="0">
                <a:ea typeface="新細明體" pitchFamily="18" charset="-120"/>
              </a:rPr>
              <a:t>) is $6,000/contract </a:t>
            </a:r>
          </a:p>
          <a:p>
            <a:pPr lvl="2">
              <a:lnSpc>
                <a:spcPct val="96000"/>
              </a:lnSpc>
              <a:spcBef>
                <a:spcPts val="200"/>
              </a:spcBef>
            </a:pPr>
            <a:r>
              <a:rPr lang="en-US" altLang="zh-TW" dirty="0">
                <a:ea typeface="新細明體" pitchFamily="18" charset="-120"/>
              </a:rPr>
              <a:t>To satisfy the initial margin requirements (but not the subsequent margin calls), a trader can sometimes deposit securities with the broker</a:t>
            </a:r>
          </a:p>
          <a:p>
            <a:pPr lvl="2">
              <a:lnSpc>
                <a:spcPct val="96000"/>
              </a:lnSpc>
              <a:spcBef>
                <a:spcPts val="200"/>
              </a:spcBef>
            </a:pPr>
            <a:r>
              <a:rPr lang="en-US" altLang="zh-TW" dirty="0">
                <a:ea typeface="新細明體" pitchFamily="18" charset="-120"/>
              </a:rPr>
              <a:t>Treasury bills (stock shares) is accepted as the equivalent cash deposit amount at 90% of their face value (50% of their market value) (This reduction is known as a </a:t>
            </a:r>
            <a:r>
              <a:rPr lang="en-US" altLang="zh-TW" i="1" dirty="0">
                <a:ea typeface="新細明體" pitchFamily="18" charset="-120"/>
              </a:rPr>
              <a:t>haircut</a:t>
            </a:r>
            <a:r>
              <a:rPr lang="en-US" altLang="zh-TW" dirty="0">
                <a:ea typeface="新細明體" pitchFamily="18" charset="-120"/>
              </a:rPr>
              <a:t>)</a:t>
            </a:r>
          </a:p>
          <a:p>
            <a:pPr lvl="1" eaLnBrk="1" hangingPunct="1">
              <a:lnSpc>
                <a:spcPct val="96000"/>
              </a:lnSpc>
              <a:spcBef>
                <a:spcPts val="200"/>
              </a:spcBef>
            </a:pPr>
            <a:r>
              <a:rPr lang="en-US" altLang="zh-TW" dirty="0">
                <a:ea typeface="新細明體" pitchFamily="18" charset="-120"/>
              </a:rPr>
              <a:t>Maintenance margin (</a:t>
            </a:r>
            <a:r>
              <a:rPr lang="zh-TW" altLang="en-US" dirty="0">
                <a:ea typeface="新細明體" pitchFamily="18" charset="-120"/>
              </a:rPr>
              <a:t>維持保證金</a:t>
            </a:r>
            <a:r>
              <a:rPr lang="en-US" altLang="zh-TW" dirty="0">
                <a:ea typeface="新細明體" pitchFamily="18" charset="-120"/>
              </a:rPr>
              <a:t>)</a:t>
            </a:r>
            <a:r>
              <a:rPr lang="zh-TW" altLang="en-US" dirty="0">
                <a:ea typeface="新細明體" pitchFamily="18" charset="-120"/>
              </a:rPr>
              <a:t> </a:t>
            </a:r>
            <a:r>
              <a:rPr lang="en-US" altLang="zh-TW" dirty="0">
                <a:ea typeface="新細明體" pitchFamily="18" charset="-120"/>
              </a:rPr>
              <a:t>is $4,500/contract</a:t>
            </a:r>
          </a:p>
          <a:p>
            <a:pPr marL="720725" lvl="1" indent="-376238">
              <a:lnSpc>
                <a:spcPct val="96000"/>
              </a:lnSpc>
              <a:spcBef>
                <a:spcPts val="200"/>
              </a:spcBef>
              <a:buNone/>
              <a:tabLst>
                <a:tab pos="720725" algn="l"/>
              </a:tabLst>
            </a:pPr>
            <a:r>
              <a:rPr lang="en-US" altLang="zh-TW" sz="2400" dirty="0">
                <a:ea typeface="新細明體" charset="-120"/>
                <a:cs typeface="Arial" pitchFamily="34" charset="0"/>
              </a:rPr>
              <a:t>※ Note that margin requirements are the same on short positions as they are on long positions</a:t>
            </a:r>
            <a:endParaRPr lang="en-US" altLang="zh-TW" sz="2400" dirty="0">
              <a:ea typeface="新細明體" pitchFamily="18" charset="-120"/>
            </a:endParaRPr>
          </a:p>
        </p:txBody>
      </p:sp>
      <p:sp>
        <p:nvSpPr>
          <p:cNvPr id="6146"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2.</a:t>
            </a:r>
            <a:fld id="{99717968-A0A5-4C4E-8D92-8A0D20B7EFA4}" type="slidenum">
              <a:rPr lang="en-US" altLang="en-US" smtClean="0"/>
              <a:pPr eaLnBrk="1" hangingPunct="1"/>
              <a:t>9</a:t>
            </a:fld>
            <a:endParaRPr lang="en-US" altLang="en-US"/>
          </a:p>
        </p:txBody>
      </p:sp>
      <p:sp>
        <p:nvSpPr>
          <p:cNvPr id="8" name="標題 2"/>
          <p:cNvSpPr>
            <a:spLocks noGrp="1"/>
          </p:cNvSpPr>
          <p:nvPr>
            <p:ph type="title"/>
          </p:nvPr>
        </p:nvSpPr>
        <p:spPr>
          <a:xfrm>
            <a:off x="457200" y="188640"/>
            <a:ext cx="7499176" cy="930498"/>
          </a:xfrm>
        </p:spPr>
        <p:txBody>
          <a:bodyPr/>
          <a:lstStyle/>
          <a:p>
            <a:r>
              <a:rPr lang="en-US" altLang="zh-TW" dirty="0">
                <a:ea typeface="新細明體" pitchFamily="18" charset="-120"/>
              </a:rPr>
              <a:t>Example of Margin Mechanism</a:t>
            </a:r>
            <a:endParaRPr lang="zh-TW" altLang="en-US" dirty="0"/>
          </a:p>
        </p:txBody>
      </p:sp>
    </p:spTree>
  </p:cSld>
  <p:clrMapOvr>
    <a:masterClrMapping/>
  </p:clrMapOvr>
  <p:transition/>
</p:sld>
</file>

<file path=ppt/theme/theme1.xml><?xml version="1.0" encoding="utf-8"?>
<a:theme xmlns:a="http://schemas.openxmlformats.org/drawingml/2006/main" name="2_Network">
  <a:themeElements>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fontScheme name="2_Network">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OF_Ch01</Template>
  <TotalTime>6398</TotalTime>
  <Words>3661</Words>
  <Application>Microsoft Office PowerPoint</Application>
  <PresentationFormat>如螢幕大小 (4:3)</PresentationFormat>
  <Paragraphs>308</Paragraphs>
  <Slides>41</Slides>
  <Notes>41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41</vt:i4>
      </vt:variant>
    </vt:vector>
  </HeadingPairs>
  <TitlesOfParts>
    <vt:vector size="48" baseType="lpstr">
      <vt:lpstr>細明體</vt:lpstr>
      <vt:lpstr>新細明體</vt:lpstr>
      <vt:lpstr>Arial</vt:lpstr>
      <vt:lpstr>Cambria Math</vt:lpstr>
      <vt:lpstr>Times New Roman</vt:lpstr>
      <vt:lpstr>Wingdings</vt:lpstr>
      <vt:lpstr>2_Network</vt:lpstr>
      <vt:lpstr>Futures Markets and Central Counterparties</vt:lpstr>
      <vt:lpstr>Goals of Chapter 2</vt:lpstr>
      <vt:lpstr>2.1 Details of Trading Futures Contracts </vt:lpstr>
      <vt:lpstr>Futures Contracts</vt:lpstr>
      <vt:lpstr>Futures Contracts</vt:lpstr>
      <vt:lpstr>Futures Contracts</vt:lpstr>
      <vt:lpstr>Futures Contracts</vt:lpstr>
      <vt:lpstr>Margin Mechanism</vt:lpstr>
      <vt:lpstr>Example of Margin Mechanism</vt:lpstr>
      <vt:lpstr>Example of Margin Mechanism</vt:lpstr>
      <vt:lpstr>Margin Mechanism</vt:lpstr>
      <vt:lpstr>Margin Mechanism</vt:lpstr>
      <vt:lpstr>Margin Mechanism</vt:lpstr>
      <vt:lpstr>Margin Mechanism</vt:lpstr>
      <vt:lpstr>Margin Mechanism</vt:lpstr>
      <vt:lpstr>Some Terminologies</vt:lpstr>
      <vt:lpstr>Physical Delivery (實物交割) vs. Cash Settlement (現金結算)</vt:lpstr>
      <vt:lpstr>Types of Orders to Trade Futures</vt:lpstr>
      <vt:lpstr>Types of Orders to Trade Futures</vt:lpstr>
      <vt:lpstr>Types of Orders to Trade Futures</vt:lpstr>
      <vt:lpstr>Regulation, Accounting, and Tax</vt:lpstr>
      <vt:lpstr>Regulation, Accounting, and Tax</vt:lpstr>
      <vt:lpstr>2.2 Differences Between Forward and Futures Contracts</vt:lpstr>
      <vt:lpstr>Forward Contracts</vt:lpstr>
      <vt:lpstr>Forward Price and Forward Value</vt:lpstr>
      <vt:lpstr>Forward Contracts vs. Futures Contracts</vt:lpstr>
      <vt:lpstr>Foreign Exchange Quotes for Futures and Forward Contracts</vt:lpstr>
      <vt:lpstr>2.3 Reforms in OTC Market to Reduce Default Risks of Forward Contracts</vt:lpstr>
      <vt:lpstr>Collateralization Process in OTC Markets</vt:lpstr>
      <vt:lpstr>Collateralization Process in OTC Markets</vt:lpstr>
      <vt:lpstr>Collateralization Process in OTC Markets</vt:lpstr>
      <vt:lpstr>Clearing Process in OTC Markets</vt:lpstr>
      <vt:lpstr>Clearing Process in OTC Markets</vt:lpstr>
      <vt:lpstr>2.4 Patterns of Futures (or Forward) Prices</vt:lpstr>
      <vt:lpstr>Futures Prices for Different Maturities</vt:lpstr>
      <vt:lpstr>Futures Prices for Different Maturities</vt:lpstr>
      <vt:lpstr>Futures Prices for Different Maturities</vt:lpstr>
      <vt:lpstr>Convergence of Futures (F_T) to Spot (S_T) on Delivery day (T)</vt:lpstr>
      <vt:lpstr>Convergence of Futures (F_T) to Spot (S_T) on Delivery day (T)</vt:lpstr>
      <vt:lpstr>Profit from a Long Forward/Futures Position</vt:lpstr>
      <vt:lpstr>Profit from a Short Forward/Futures Position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Mechanics of Futures Markets</dc:title>
  <dc:subject>Fundamentals of Futures and Options Markets, 5E</dc:subject>
  <dc:creator>JyWang</dc:creator>
  <cp:keywords>Chapter 2</cp:keywords>
  <cp:lastModifiedBy>Jr-Yan</cp:lastModifiedBy>
  <cp:revision>473</cp:revision>
  <cp:lastPrinted>2001-05-03T04:31:37Z</cp:lastPrinted>
  <dcterms:created xsi:type="dcterms:W3CDTF">2001-03-27T16:50:53Z</dcterms:created>
  <dcterms:modified xsi:type="dcterms:W3CDTF">2023-04-03T01:21:10Z</dcterms:modified>
</cp:coreProperties>
</file>